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4"/>
    <p:sldMasterId id="2147483657" r:id="rId5"/>
  </p:sldMasterIdLst>
  <p:notesMasterIdLst>
    <p:notesMasterId r:id="rId114"/>
  </p:notesMasterIdLst>
  <p:handoutMasterIdLst>
    <p:handoutMasterId r:id="rId115"/>
  </p:handoutMasterIdLst>
  <p:sldIdLst>
    <p:sldId id="779" r:id="rId6"/>
    <p:sldId id="746" r:id="rId7"/>
    <p:sldId id="745" r:id="rId8"/>
    <p:sldId id="553" r:id="rId9"/>
    <p:sldId id="597" r:id="rId10"/>
    <p:sldId id="598" r:id="rId11"/>
    <p:sldId id="811" r:id="rId12"/>
    <p:sldId id="812" r:id="rId13"/>
    <p:sldId id="602" r:id="rId14"/>
    <p:sldId id="603" r:id="rId15"/>
    <p:sldId id="604" r:id="rId16"/>
    <p:sldId id="605" r:id="rId17"/>
    <p:sldId id="606" r:id="rId18"/>
    <p:sldId id="607" r:id="rId19"/>
    <p:sldId id="608" r:id="rId20"/>
    <p:sldId id="609" r:id="rId21"/>
    <p:sldId id="610" r:id="rId22"/>
    <p:sldId id="611" r:id="rId23"/>
    <p:sldId id="612" r:id="rId24"/>
    <p:sldId id="613" r:id="rId25"/>
    <p:sldId id="614" r:id="rId26"/>
    <p:sldId id="615" r:id="rId27"/>
    <p:sldId id="616" r:id="rId28"/>
    <p:sldId id="617" r:id="rId29"/>
    <p:sldId id="618" r:id="rId30"/>
    <p:sldId id="619" r:id="rId31"/>
    <p:sldId id="620" r:id="rId32"/>
    <p:sldId id="621" r:id="rId33"/>
    <p:sldId id="622" r:id="rId34"/>
    <p:sldId id="623" r:id="rId35"/>
    <p:sldId id="624" r:id="rId36"/>
    <p:sldId id="625" r:id="rId37"/>
    <p:sldId id="626" r:id="rId38"/>
    <p:sldId id="627" r:id="rId39"/>
    <p:sldId id="628" r:id="rId40"/>
    <p:sldId id="629" r:id="rId41"/>
    <p:sldId id="630" r:id="rId42"/>
    <p:sldId id="631" r:id="rId43"/>
    <p:sldId id="632" r:id="rId44"/>
    <p:sldId id="794" r:id="rId45"/>
    <p:sldId id="795" r:id="rId46"/>
    <p:sldId id="796" r:id="rId47"/>
    <p:sldId id="797" r:id="rId48"/>
    <p:sldId id="798" r:id="rId49"/>
    <p:sldId id="799" r:id="rId50"/>
    <p:sldId id="800" r:id="rId51"/>
    <p:sldId id="801" r:id="rId52"/>
    <p:sldId id="802" r:id="rId53"/>
    <p:sldId id="803" r:id="rId54"/>
    <p:sldId id="804" r:id="rId55"/>
    <p:sldId id="805" r:id="rId56"/>
    <p:sldId id="806" r:id="rId57"/>
    <p:sldId id="807" r:id="rId58"/>
    <p:sldId id="808" r:id="rId59"/>
    <p:sldId id="809" r:id="rId60"/>
    <p:sldId id="633" r:id="rId61"/>
    <p:sldId id="634" r:id="rId62"/>
    <p:sldId id="635" r:id="rId63"/>
    <p:sldId id="636" r:id="rId64"/>
    <p:sldId id="637" r:id="rId65"/>
    <p:sldId id="638" r:id="rId66"/>
    <p:sldId id="639" r:id="rId67"/>
    <p:sldId id="640" r:id="rId68"/>
    <p:sldId id="780" r:id="rId69"/>
    <p:sldId id="781" r:id="rId70"/>
    <p:sldId id="782" r:id="rId71"/>
    <p:sldId id="783" r:id="rId72"/>
    <p:sldId id="784" r:id="rId73"/>
    <p:sldId id="785" r:id="rId74"/>
    <p:sldId id="786" r:id="rId75"/>
    <p:sldId id="787" r:id="rId76"/>
    <p:sldId id="788" r:id="rId77"/>
    <p:sldId id="789" r:id="rId78"/>
    <p:sldId id="790" r:id="rId79"/>
    <p:sldId id="791" r:id="rId80"/>
    <p:sldId id="792" r:id="rId81"/>
    <p:sldId id="793" r:id="rId82"/>
    <p:sldId id="641" r:id="rId83"/>
    <p:sldId id="642" r:id="rId84"/>
    <p:sldId id="643" r:id="rId85"/>
    <p:sldId id="644" r:id="rId86"/>
    <p:sldId id="645" r:id="rId87"/>
    <p:sldId id="646" r:id="rId88"/>
    <p:sldId id="647" r:id="rId89"/>
    <p:sldId id="648" r:id="rId90"/>
    <p:sldId id="649" r:id="rId91"/>
    <p:sldId id="650" r:id="rId92"/>
    <p:sldId id="651" r:id="rId93"/>
    <p:sldId id="652" r:id="rId94"/>
    <p:sldId id="653" r:id="rId95"/>
    <p:sldId id="695" r:id="rId96"/>
    <p:sldId id="696" r:id="rId97"/>
    <p:sldId id="697" r:id="rId98"/>
    <p:sldId id="698" r:id="rId99"/>
    <p:sldId id="699" r:id="rId100"/>
    <p:sldId id="700" r:id="rId101"/>
    <p:sldId id="654" r:id="rId102"/>
    <p:sldId id="707" r:id="rId103"/>
    <p:sldId id="693" r:id="rId104"/>
    <p:sldId id="694" r:id="rId105"/>
    <p:sldId id="708" r:id="rId106"/>
    <p:sldId id="742" r:id="rId107"/>
    <p:sldId id="740" r:id="rId108"/>
    <p:sldId id="741" r:id="rId109"/>
    <p:sldId id="744" r:id="rId110"/>
    <p:sldId id="747" r:id="rId111"/>
    <p:sldId id="658" r:id="rId112"/>
    <p:sldId id="690" r:id="rId113"/>
  </p:sldIdLst>
  <p:sldSz cx="12192000" cy="6858000"/>
  <p:notesSz cx="7315200" cy="9601200"/>
  <p:custDataLst>
    <p:tags r:id="rId11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 id="1" name="Herrmann Stephan-R70157" initials="HS" lastIdx="40" clrIdx="1">
    <p:extLst>
      <p:ext uri="{19B8F6BF-5375-455C-9EA6-DF929625EA0E}">
        <p15:presenceInfo xmlns:p15="http://schemas.microsoft.com/office/powerpoint/2012/main" userId="S-1-5-21-1757981266-1326574676-839522115-1092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933E"/>
    <a:srgbClr val="537F9F"/>
    <a:srgbClr val="34ACDE"/>
    <a:srgbClr val="00BABA"/>
    <a:srgbClr val="F67B44"/>
    <a:srgbClr val="F3540D"/>
    <a:srgbClr val="586068"/>
    <a:srgbClr val="EFF0F1"/>
    <a:srgbClr val="FDB183"/>
    <a:srgbClr val="F9B9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22" autoAdjust="0"/>
    <p:restoredTop sz="99762" autoAdjust="0"/>
  </p:normalViewPr>
  <p:slideViewPr>
    <p:cSldViewPr snapToGrid="0">
      <p:cViewPr varScale="1">
        <p:scale>
          <a:sx n="87" d="100"/>
          <a:sy n="87" d="100"/>
        </p:scale>
        <p:origin x="926" y="67"/>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40" d="100"/>
          <a:sy n="40" d="100"/>
        </p:scale>
        <p:origin x="2808" y="4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commentAuthors" Target="commentAuthors.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presProps" Target="presProp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notesMaster" Target="notesMasters/notesMaster1.xml"/><Relationship Id="rId119" Type="http://schemas.openxmlformats.org/officeDocument/2006/relationships/viewProps" Target="viewProps.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handoutMaster" Target="handoutMasters/handoutMaster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tags" Target="tags/tag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3"/>
          <p:cNvSpPr>
            <a:spLocks noGrp="1" noChangeArrowheads="1"/>
          </p:cNvSpPr>
          <p:nvPr>
            <p:ph type="dt" sz="quarter" idx="1"/>
          </p:nvPr>
        </p:nvSpPr>
        <p:spPr bwMode="auto">
          <a:xfrm>
            <a:off x="2586092" y="9239448"/>
            <a:ext cx="2347414"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solidFill>
                  <a:schemeClr val="tx1">
                    <a:lumMod val="75000"/>
                    <a:lumOff val="25000"/>
                  </a:schemeClr>
                </a:solidFill>
              </a:rPr>
              <a:pPr algn="l"/>
              <a:t>7/24/2017 9:01:34 AM</a:t>
            </a:fld>
            <a:endParaRPr lang="en-US" sz="900" dirty="0">
              <a:solidFill>
                <a:schemeClr val="tx1">
                  <a:lumMod val="75000"/>
                  <a:lumOff val="25000"/>
                </a:schemeClr>
              </a:solidFill>
            </a:endParaRPr>
          </a:p>
        </p:txBody>
      </p:sp>
      <p:sp>
        <p:nvSpPr>
          <p:cNvPr id="11" name="Rectangle 4"/>
          <p:cNvSpPr>
            <a:spLocks noGrp="1" noChangeArrowheads="1"/>
          </p:cNvSpPr>
          <p:nvPr>
            <p:ph type="ftr" sz="quarter" idx="2"/>
          </p:nvPr>
        </p:nvSpPr>
        <p:spPr bwMode="auto">
          <a:xfrm>
            <a:off x="452493" y="9239448"/>
            <a:ext cx="2732195" cy="2796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dirty="0">
                <a:solidFill>
                  <a:schemeClr val="tx1">
                    <a:lumMod val="75000"/>
                    <a:lumOff val="25000"/>
                  </a:schemeClr>
                </a:solidFill>
              </a:rPr>
              <a:t>Confidential and Proprietary, © NXP</a:t>
            </a:r>
          </a:p>
        </p:txBody>
      </p:sp>
      <p:sp>
        <p:nvSpPr>
          <p:cNvPr id="12" name="Rectangle 5"/>
          <p:cNvSpPr>
            <a:spLocks noGrp="1" noChangeArrowheads="1"/>
          </p:cNvSpPr>
          <p:nvPr>
            <p:ph type="sldNum" sz="quarter" idx="3"/>
          </p:nvPr>
        </p:nvSpPr>
        <p:spPr bwMode="auto">
          <a:xfrm>
            <a:off x="50464" y="9017036"/>
            <a:ext cx="416205"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solidFill>
                  <a:schemeClr val="tx1">
                    <a:lumMod val="75000"/>
                    <a:lumOff val="25000"/>
                  </a:schemeClr>
                </a:solidFill>
              </a:rPr>
              <a:pPr/>
              <a:t>‹#›</a:t>
            </a:fld>
            <a:endParaRPr lang="en-US" sz="1000" dirty="0">
              <a:solidFill>
                <a:schemeClr val="tx1">
                  <a:lumMod val="75000"/>
                  <a:lumOff val="25000"/>
                </a:schemeClr>
              </a:solidFill>
            </a:endParaRPr>
          </a:p>
        </p:txBody>
      </p:sp>
      <p:grpSp>
        <p:nvGrpSpPr>
          <p:cNvPr id="13" name="Group 12"/>
          <p:cNvGrpSpPr/>
          <p:nvPr/>
        </p:nvGrpSpPr>
        <p:grpSpPr>
          <a:xfrm>
            <a:off x="6536576" y="9239119"/>
            <a:ext cx="516353" cy="185990"/>
            <a:chOff x="271463" y="2852738"/>
            <a:chExt cx="3190876" cy="1149350"/>
          </a:xfrm>
        </p:grpSpPr>
        <p:sp>
          <p:nvSpPr>
            <p:cNvPr id="14"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3"/>
          <p:cNvSpPr>
            <a:spLocks noGrp="1" noChangeArrowheads="1"/>
          </p:cNvSpPr>
          <p:nvPr>
            <p:ph type="dt" sz="quarter" idx="1"/>
          </p:nvPr>
        </p:nvSpPr>
        <p:spPr bwMode="auto">
          <a:xfrm>
            <a:off x="2586092" y="9239448"/>
            <a:ext cx="2347414"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solidFill>
                  <a:schemeClr val="tx1">
                    <a:lumMod val="75000"/>
                    <a:lumOff val="25000"/>
                  </a:schemeClr>
                </a:solidFill>
              </a:rPr>
              <a:pPr algn="l"/>
              <a:t>7/24/2017 9:01:19 AM</a:t>
            </a:fld>
            <a:endParaRPr lang="en-US" sz="900" dirty="0">
              <a:solidFill>
                <a:schemeClr val="tx1">
                  <a:lumMod val="75000"/>
                  <a:lumOff val="25000"/>
                </a:schemeClr>
              </a:solidFill>
            </a:endParaRPr>
          </a:p>
        </p:txBody>
      </p:sp>
      <p:sp>
        <p:nvSpPr>
          <p:cNvPr id="13" name="Rectangle 4"/>
          <p:cNvSpPr>
            <a:spLocks noGrp="1" noChangeArrowheads="1"/>
          </p:cNvSpPr>
          <p:nvPr>
            <p:ph type="ftr" sz="quarter" idx="4"/>
          </p:nvPr>
        </p:nvSpPr>
        <p:spPr bwMode="auto">
          <a:xfrm>
            <a:off x="452493" y="9239448"/>
            <a:ext cx="2732195" cy="2796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dirty="0">
                <a:solidFill>
                  <a:schemeClr val="tx1">
                    <a:lumMod val="75000"/>
                    <a:lumOff val="25000"/>
                  </a:schemeClr>
                </a:solidFill>
              </a:rPr>
              <a:t>Confidential and Proprietary, © NXP</a:t>
            </a:r>
          </a:p>
        </p:txBody>
      </p:sp>
      <p:sp>
        <p:nvSpPr>
          <p:cNvPr id="14" name="Rectangle 5"/>
          <p:cNvSpPr>
            <a:spLocks noGrp="1" noChangeArrowheads="1"/>
          </p:cNvSpPr>
          <p:nvPr>
            <p:ph type="sldNum" sz="quarter" idx="5"/>
          </p:nvPr>
        </p:nvSpPr>
        <p:spPr bwMode="auto">
          <a:xfrm>
            <a:off x="50464" y="9017036"/>
            <a:ext cx="416205"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solidFill>
                  <a:schemeClr val="tx1">
                    <a:lumMod val="75000"/>
                    <a:lumOff val="25000"/>
                  </a:schemeClr>
                </a:solidFill>
              </a:rPr>
              <a:pPr/>
              <a:t>‹#›</a:t>
            </a:fld>
            <a:endParaRPr lang="en-US" sz="1000" dirty="0">
              <a:solidFill>
                <a:schemeClr val="tx1">
                  <a:lumMod val="75000"/>
                  <a:lumOff val="25000"/>
                </a:schemeClr>
              </a:solidFill>
            </a:endParaRPr>
          </a:p>
        </p:txBody>
      </p:sp>
      <p:grpSp>
        <p:nvGrpSpPr>
          <p:cNvPr id="15" name="Group 14"/>
          <p:cNvGrpSpPr/>
          <p:nvPr/>
        </p:nvGrpSpPr>
        <p:grpSpPr>
          <a:xfrm>
            <a:off x="6536576" y="9239119"/>
            <a:ext cx="516353" cy="185990"/>
            <a:chOff x="271463" y="2852738"/>
            <a:chExt cx="3190876" cy="1149350"/>
          </a:xfrm>
        </p:grpSpPr>
        <p:sp>
          <p:nvSpPr>
            <p:cNvPr id="1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10</a:t>
            </a:fld>
            <a:endParaRPr lang="en-US" sz="1000" dirty="0">
              <a:solidFill>
                <a:schemeClr val="tx1">
                  <a:lumMod val="75000"/>
                  <a:lumOff val="25000"/>
                </a:schemeClr>
              </a:solidFill>
            </a:endParaRPr>
          </a:p>
        </p:txBody>
      </p:sp>
    </p:spTree>
    <p:extLst>
      <p:ext uri="{BB962C8B-B14F-4D97-AF65-F5344CB8AC3E}">
        <p14:creationId xmlns:p14="http://schemas.microsoft.com/office/powerpoint/2010/main" val="2272469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28</a:t>
            </a:fld>
            <a:endParaRPr lang="en-US" sz="1000" dirty="0">
              <a:solidFill>
                <a:schemeClr val="tx1">
                  <a:lumMod val="75000"/>
                  <a:lumOff val="25000"/>
                </a:schemeClr>
              </a:solidFill>
            </a:endParaRPr>
          </a:p>
        </p:txBody>
      </p:sp>
    </p:spTree>
    <p:extLst>
      <p:ext uri="{BB962C8B-B14F-4D97-AF65-F5344CB8AC3E}">
        <p14:creationId xmlns:p14="http://schemas.microsoft.com/office/powerpoint/2010/main" val="2924888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FB1A579D-3553-4F33-9067-7E7231905C3B}" type="slidenum">
              <a:rPr lang="en-US" sz="1000" smtClean="0">
                <a:solidFill>
                  <a:schemeClr val="tx1">
                    <a:lumMod val="75000"/>
                    <a:lumOff val="25000"/>
                  </a:schemeClr>
                </a:solidFill>
              </a:rPr>
              <a:pPr/>
              <a:t>36</a:t>
            </a:fld>
            <a:endParaRPr lang="en-US" sz="1000" dirty="0">
              <a:solidFill>
                <a:schemeClr val="tx1">
                  <a:lumMod val="75000"/>
                  <a:lumOff val="25000"/>
                </a:schemeClr>
              </a:solidFill>
            </a:endParaRPr>
          </a:p>
        </p:txBody>
      </p:sp>
    </p:spTree>
    <p:extLst>
      <p:ext uri="{BB962C8B-B14F-4D97-AF65-F5344CB8AC3E}">
        <p14:creationId xmlns:p14="http://schemas.microsoft.com/office/powerpoint/2010/main" val="1162377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Master Title Slide">
    <p:spTree>
      <p:nvGrpSpPr>
        <p:cNvPr id="1" name=""/>
        <p:cNvGrpSpPr/>
        <p:nvPr/>
      </p:nvGrpSpPr>
      <p:grpSpPr>
        <a:xfrm>
          <a:off x="0" y="0"/>
          <a:ext cx="0" cy="0"/>
          <a:chOff x="0" y="0"/>
          <a:chExt cx="0" cy="0"/>
        </a:xfrm>
      </p:grpSpPr>
      <p:sp>
        <p:nvSpPr>
          <p:cNvPr id="90" name="Text Placeholder 89"/>
          <p:cNvSpPr>
            <a:spLocks noGrp="1"/>
          </p:cNvSpPr>
          <p:nvPr userDrawn="1">
            <p:ph type="body" sz="quarter" idx="12"/>
          </p:nvPr>
        </p:nvSpPr>
        <p:spPr>
          <a:xfrm>
            <a:off x="431371" y="2817332"/>
            <a:ext cx="5131229" cy="1297467"/>
          </a:xfrm>
        </p:spPr>
        <p:txBody>
          <a:bodyPr>
            <a:normAutofit/>
          </a:bodyPr>
          <a:lstStyle>
            <a:lvl1pPr marL="0" indent="0" algn="r">
              <a:lnSpc>
                <a:spcPct val="100000"/>
              </a:lnSpc>
              <a:buFontTx/>
              <a:buNone/>
              <a:defRPr sz="2000" b="0" cap="all" spc="-60" baseline="0">
                <a:solidFill>
                  <a:schemeClr val="tx2">
                    <a:lumMod val="75000"/>
                  </a:schemeClr>
                </a:solidFill>
                <a:latin typeface="+mj-lt"/>
              </a:defRPr>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
        <p:nvSpPr>
          <p:cNvPr id="27" name="Rectangle 183"/>
          <p:cNvSpPr>
            <a:spLocks noGrp="1" noChangeArrowheads="1"/>
          </p:cNvSpPr>
          <p:nvPr userDrawn="1">
            <p:ph type="subTitle" idx="1" hasCustomPrompt="1"/>
          </p:nvPr>
        </p:nvSpPr>
        <p:spPr bwMode="blackWhite">
          <a:xfrm>
            <a:off x="5612971" y="2042632"/>
            <a:ext cx="4216829" cy="992668"/>
          </a:xfrm>
          <a:prstGeom prst="rect">
            <a:avLst/>
          </a:prstGeom>
          <a:ln w="25400" algn="ctr"/>
          <a:effectLst/>
        </p:spPr>
        <p:txBody>
          <a:bodyPr tIns="0" bIns="91440" anchor="t">
            <a:noAutofit/>
          </a:bodyPr>
          <a:lstStyle>
            <a:lvl1pPr marL="0" indent="0" algn="l" rtl="0" fontAlgn="base">
              <a:lnSpc>
                <a:spcPct val="100000"/>
              </a:lnSpc>
              <a:spcBef>
                <a:spcPct val="25000"/>
              </a:spcBef>
              <a:spcAft>
                <a:spcPct val="0"/>
              </a:spcAft>
              <a:buClrTx/>
              <a:buFont typeface="Arial" charset="0"/>
              <a:buNone/>
              <a:defRPr lang="en-US" sz="2400" b="1" kern="1200" cap="all" spc="-60" baseline="0" dirty="0" smtClean="0">
                <a:solidFill>
                  <a:schemeClr val="tx2">
                    <a:lumMod val="75000"/>
                  </a:schemeClr>
                </a:solidFill>
                <a:effectLst/>
                <a:latin typeface="+mj-lt"/>
                <a:ea typeface="+mn-ea"/>
                <a:cs typeface="+mn-cs"/>
              </a:defRPr>
            </a:lvl1pPr>
          </a:lstStyle>
          <a:p>
            <a:pPr lvl="0"/>
            <a:r>
              <a:rPr lang="en-US" dirty="0"/>
              <a:t>Click to edit Master text styles</a:t>
            </a:r>
          </a:p>
        </p:txBody>
      </p:sp>
      <p:sp>
        <p:nvSpPr>
          <p:cNvPr id="28" name="Rectangle 182"/>
          <p:cNvSpPr>
            <a:spLocks noGrp="1" noChangeArrowheads="1"/>
          </p:cNvSpPr>
          <p:nvPr userDrawn="1">
            <p:ph type="ctrTitle" hasCustomPrompt="1"/>
          </p:nvPr>
        </p:nvSpPr>
        <p:spPr bwMode="blackWhite">
          <a:xfrm>
            <a:off x="431371" y="1052032"/>
            <a:ext cx="5131229" cy="1716568"/>
          </a:xfrm>
          <a:ln w="25400"/>
          <a:effectLst/>
        </p:spPr>
        <p:txBody>
          <a:bodyPr tIns="91440" bIns="91440" anchor="t"/>
          <a:lstStyle>
            <a:lvl1pPr algn="l">
              <a:lnSpc>
                <a:spcPct val="100000"/>
              </a:lnSpc>
              <a:spcBef>
                <a:spcPct val="25000"/>
              </a:spcBef>
              <a:defRPr lang="en-US" sz="2900" b="1" kern="1200" cap="all" spc="-60" baseline="0" dirty="0">
                <a:solidFill>
                  <a:schemeClr val="tx2">
                    <a:lumMod val="75000"/>
                  </a:schemeClr>
                </a:solidFill>
                <a:effectLst/>
                <a:latin typeface="Arial" charset="0"/>
                <a:ea typeface="+mn-ea"/>
                <a:cs typeface="+mn-cs"/>
              </a:defRPr>
            </a:lvl1pPr>
          </a:lstStyle>
          <a:p>
            <a:r>
              <a:rPr lang="en-US" dirty="0"/>
              <a:t>Title Goes Here</a:t>
            </a:r>
            <a:br>
              <a:rPr lang="en-US" dirty="0"/>
            </a:br>
            <a:r>
              <a:rPr lang="en-US" dirty="0"/>
              <a:t>Second Line Optional</a:t>
            </a:r>
          </a:p>
        </p:txBody>
      </p:sp>
      <p:pic>
        <p:nvPicPr>
          <p:cNvPr id="67" name="Picture 6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48" y="4296291"/>
            <a:ext cx="12186303" cy="1076770"/>
          </a:xfrm>
          <a:prstGeom prst="rect">
            <a:avLst/>
          </a:prstGeom>
        </p:spPr>
      </p:pic>
      <p:sp>
        <p:nvSpPr>
          <p:cNvPr id="51" name="TextBox 50"/>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dirty="0">
                <a:solidFill>
                  <a:schemeClr val="tx1">
                    <a:lumMod val="50000"/>
                    <a:lumOff val="50000"/>
                  </a:schemeClr>
                </a:solidFill>
              </a:rPr>
              <a:t>PUBLIC </a:t>
            </a:r>
          </a:p>
        </p:txBody>
      </p:sp>
      <p:grpSp>
        <p:nvGrpSpPr>
          <p:cNvPr id="13" name="Group 12"/>
          <p:cNvGrpSpPr/>
          <p:nvPr userDrawn="1"/>
        </p:nvGrpSpPr>
        <p:grpSpPr>
          <a:xfrm>
            <a:off x="6710636" y="5931672"/>
            <a:ext cx="5224214" cy="670193"/>
            <a:chOff x="7003917" y="-725488"/>
            <a:chExt cx="10382383" cy="1331913"/>
          </a:xfrm>
        </p:grpSpPr>
        <p:sp>
          <p:nvSpPr>
            <p:cNvPr id="14" name="Rectangle 12"/>
            <p:cNvSpPr>
              <a:spLocks noChangeArrowheads="1"/>
            </p:cNvSpPr>
            <p:nvPr userDrawn="1"/>
          </p:nvSpPr>
          <p:spPr bwMode="auto">
            <a:xfrm>
              <a:off x="10345738"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userDrawn="1"/>
          </p:nvSpPr>
          <p:spPr bwMode="auto">
            <a:xfrm>
              <a:off x="17357725"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userDrawn="1"/>
          </p:nvSpPr>
          <p:spPr bwMode="auto">
            <a:xfrm>
              <a:off x="10807700" y="-511175"/>
              <a:ext cx="250825" cy="395288"/>
            </a:xfrm>
            <a:custGeom>
              <a:avLst/>
              <a:gdLst>
                <a:gd name="T0" fmla="*/ 88 w 158"/>
                <a:gd name="T1" fmla="*/ 0 h 249"/>
                <a:gd name="T2" fmla="*/ 114 w 158"/>
                <a:gd name="T3" fmla="*/ 2 h 249"/>
                <a:gd name="T4" fmla="*/ 137 w 158"/>
                <a:gd name="T5" fmla="*/ 9 h 249"/>
                <a:gd name="T6" fmla="*/ 156 w 158"/>
                <a:gd name="T7" fmla="*/ 26 h 249"/>
                <a:gd name="T8" fmla="*/ 130 w 158"/>
                <a:gd name="T9" fmla="*/ 51 h 249"/>
                <a:gd name="T10" fmla="*/ 114 w 158"/>
                <a:gd name="T11" fmla="*/ 35 h 249"/>
                <a:gd name="T12" fmla="*/ 88 w 158"/>
                <a:gd name="T13" fmla="*/ 30 h 249"/>
                <a:gd name="T14" fmla="*/ 65 w 158"/>
                <a:gd name="T15" fmla="*/ 33 h 249"/>
                <a:gd name="T16" fmla="*/ 51 w 158"/>
                <a:gd name="T17" fmla="*/ 42 h 249"/>
                <a:gd name="T18" fmla="*/ 44 w 158"/>
                <a:gd name="T19" fmla="*/ 54 h 249"/>
                <a:gd name="T20" fmla="*/ 41 w 158"/>
                <a:gd name="T21" fmla="*/ 65 h 249"/>
                <a:gd name="T22" fmla="*/ 46 w 158"/>
                <a:gd name="T23" fmla="*/ 84 h 249"/>
                <a:gd name="T24" fmla="*/ 55 w 158"/>
                <a:gd name="T25" fmla="*/ 93 h 249"/>
                <a:gd name="T26" fmla="*/ 72 w 158"/>
                <a:gd name="T27" fmla="*/ 103 h 249"/>
                <a:gd name="T28" fmla="*/ 90 w 158"/>
                <a:gd name="T29" fmla="*/ 110 h 249"/>
                <a:gd name="T30" fmla="*/ 109 w 158"/>
                <a:gd name="T31" fmla="*/ 114 h 249"/>
                <a:gd name="T32" fmla="*/ 128 w 158"/>
                <a:gd name="T33" fmla="*/ 124 h 249"/>
                <a:gd name="T34" fmla="*/ 144 w 158"/>
                <a:gd name="T35" fmla="*/ 135 h 249"/>
                <a:gd name="T36" fmla="*/ 156 w 158"/>
                <a:gd name="T37" fmla="*/ 151 h 249"/>
                <a:gd name="T38" fmla="*/ 158 w 158"/>
                <a:gd name="T39" fmla="*/ 177 h 249"/>
                <a:gd name="T40" fmla="*/ 156 w 158"/>
                <a:gd name="T41" fmla="*/ 203 h 249"/>
                <a:gd name="T42" fmla="*/ 144 w 158"/>
                <a:gd name="T43" fmla="*/ 221 h 249"/>
                <a:gd name="T44" fmla="*/ 125 w 158"/>
                <a:gd name="T45" fmla="*/ 238 h 249"/>
                <a:gd name="T46" fmla="*/ 102 w 158"/>
                <a:gd name="T47" fmla="*/ 247 h 249"/>
                <a:gd name="T48" fmla="*/ 76 w 158"/>
                <a:gd name="T49" fmla="*/ 249 h 249"/>
                <a:gd name="T50" fmla="*/ 46 w 158"/>
                <a:gd name="T51" fmla="*/ 247 h 249"/>
                <a:gd name="T52" fmla="*/ 21 w 158"/>
                <a:gd name="T53" fmla="*/ 235 h 249"/>
                <a:gd name="T54" fmla="*/ 0 w 158"/>
                <a:gd name="T55" fmla="*/ 217 h 249"/>
                <a:gd name="T56" fmla="*/ 28 w 158"/>
                <a:gd name="T57" fmla="*/ 193 h 249"/>
                <a:gd name="T58" fmla="*/ 41 w 158"/>
                <a:gd name="T59" fmla="*/ 210 h 249"/>
                <a:gd name="T60" fmla="*/ 58 w 158"/>
                <a:gd name="T61" fmla="*/ 217 h 249"/>
                <a:gd name="T62" fmla="*/ 76 w 158"/>
                <a:gd name="T63" fmla="*/ 219 h 249"/>
                <a:gd name="T64" fmla="*/ 93 w 158"/>
                <a:gd name="T65" fmla="*/ 217 h 249"/>
                <a:gd name="T66" fmla="*/ 109 w 158"/>
                <a:gd name="T67" fmla="*/ 210 h 249"/>
                <a:gd name="T68" fmla="*/ 121 w 158"/>
                <a:gd name="T69" fmla="*/ 198 h 249"/>
                <a:gd name="T70" fmla="*/ 125 w 158"/>
                <a:gd name="T71" fmla="*/ 179 h 249"/>
                <a:gd name="T72" fmla="*/ 121 w 158"/>
                <a:gd name="T73" fmla="*/ 165 h 249"/>
                <a:gd name="T74" fmla="*/ 109 w 158"/>
                <a:gd name="T75" fmla="*/ 154 h 249"/>
                <a:gd name="T76" fmla="*/ 95 w 158"/>
                <a:gd name="T77" fmla="*/ 147 h 249"/>
                <a:gd name="T78" fmla="*/ 76 w 158"/>
                <a:gd name="T79" fmla="*/ 140 h 249"/>
                <a:gd name="T80" fmla="*/ 55 w 158"/>
                <a:gd name="T81" fmla="*/ 133 h 249"/>
                <a:gd name="T82" fmla="*/ 37 w 158"/>
                <a:gd name="T83" fmla="*/ 126 h 249"/>
                <a:gd name="T84" fmla="*/ 23 w 158"/>
                <a:gd name="T85" fmla="*/ 112 h 249"/>
                <a:gd name="T86" fmla="*/ 11 w 158"/>
                <a:gd name="T87" fmla="*/ 93 h 249"/>
                <a:gd name="T88" fmla="*/ 7 w 158"/>
                <a:gd name="T89" fmla="*/ 65 h 249"/>
                <a:gd name="T90" fmla="*/ 9 w 158"/>
                <a:gd name="T91" fmla="*/ 49 h 249"/>
                <a:gd name="T92" fmla="*/ 18 w 158"/>
                <a:gd name="T93" fmla="*/ 30 h 249"/>
                <a:gd name="T94" fmla="*/ 35 w 158"/>
                <a:gd name="T95" fmla="*/ 14 h 249"/>
                <a:gd name="T96" fmla="*/ 58 w 158"/>
                <a:gd name="T97" fmla="*/ 2 h 249"/>
                <a:gd name="T98" fmla="*/ 88 w 158"/>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49">
                  <a:moveTo>
                    <a:pt x="88" y="0"/>
                  </a:moveTo>
                  <a:lnTo>
                    <a:pt x="114" y="2"/>
                  </a:lnTo>
                  <a:lnTo>
                    <a:pt x="137" y="9"/>
                  </a:lnTo>
                  <a:lnTo>
                    <a:pt x="156" y="26"/>
                  </a:lnTo>
                  <a:lnTo>
                    <a:pt x="130" y="51"/>
                  </a:lnTo>
                  <a:lnTo>
                    <a:pt x="114" y="35"/>
                  </a:lnTo>
                  <a:lnTo>
                    <a:pt x="88" y="30"/>
                  </a:lnTo>
                  <a:lnTo>
                    <a:pt x="65" y="33"/>
                  </a:lnTo>
                  <a:lnTo>
                    <a:pt x="51" y="42"/>
                  </a:lnTo>
                  <a:lnTo>
                    <a:pt x="44" y="54"/>
                  </a:lnTo>
                  <a:lnTo>
                    <a:pt x="41" y="65"/>
                  </a:lnTo>
                  <a:lnTo>
                    <a:pt x="46" y="84"/>
                  </a:lnTo>
                  <a:lnTo>
                    <a:pt x="55" y="93"/>
                  </a:lnTo>
                  <a:lnTo>
                    <a:pt x="72" y="103"/>
                  </a:lnTo>
                  <a:lnTo>
                    <a:pt x="90" y="110"/>
                  </a:lnTo>
                  <a:lnTo>
                    <a:pt x="109" y="114"/>
                  </a:lnTo>
                  <a:lnTo>
                    <a:pt x="128" y="124"/>
                  </a:lnTo>
                  <a:lnTo>
                    <a:pt x="144" y="135"/>
                  </a:lnTo>
                  <a:lnTo>
                    <a:pt x="156" y="151"/>
                  </a:lnTo>
                  <a:lnTo>
                    <a:pt x="158" y="177"/>
                  </a:lnTo>
                  <a:lnTo>
                    <a:pt x="156" y="203"/>
                  </a:lnTo>
                  <a:lnTo>
                    <a:pt x="144" y="221"/>
                  </a:lnTo>
                  <a:lnTo>
                    <a:pt x="125" y="238"/>
                  </a:lnTo>
                  <a:lnTo>
                    <a:pt x="102" y="247"/>
                  </a:lnTo>
                  <a:lnTo>
                    <a:pt x="76" y="249"/>
                  </a:lnTo>
                  <a:lnTo>
                    <a:pt x="46" y="247"/>
                  </a:lnTo>
                  <a:lnTo>
                    <a:pt x="21" y="235"/>
                  </a:lnTo>
                  <a:lnTo>
                    <a:pt x="0" y="217"/>
                  </a:lnTo>
                  <a:lnTo>
                    <a:pt x="28" y="193"/>
                  </a:lnTo>
                  <a:lnTo>
                    <a:pt x="41" y="210"/>
                  </a:lnTo>
                  <a:lnTo>
                    <a:pt x="58" y="217"/>
                  </a:lnTo>
                  <a:lnTo>
                    <a:pt x="76" y="219"/>
                  </a:lnTo>
                  <a:lnTo>
                    <a:pt x="93" y="217"/>
                  </a:lnTo>
                  <a:lnTo>
                    <a:pt x="109" y="210"/>
                  </a:lnTo>
                  <a:lnTo>
                    <a:pt x="121" y="198"/>
                  </a:lnTo>
                  <a:lnTo>
                    <a:pt x="125" y="179"/>
                  </a:lnTo>
                  <a:lnTo>
                    <a:pt x="121" y="165"/>
                  </a:lnTo>
                  <a:lnTo>
                    <a:pt x="109" y="154"/>
                  </a:lnTo>
                  <a:lnTo>
                    <a:pt x="95" y="147"/>
                  </a:lnTo>
                  <a:lnTo>
                    <a:pt x="76" y="140"/>
                  </a:lnTo>
                  <a:lnTo>
                    <a:pt x="55" y="133"/>
                  </a:lnTo>
                  <a:lnTo>
                    <a:pt x="37" y="126"/>
                  </a:lnTo>
                  <a:lnTo>
                    <a:pt x="23" y="112"/>
                  </a:lnTo>
                  <a:lnTo>
                    <a:pt x="11" y="93"/>
                  </a:lnTo>
                  <a:lnTo>
                    <a:pt x="7" y="65"/>
                  </a:lnTo>
                  <a:lnTo>
                    <a:pt x="9" y="49"/>
                  </a:lnTo>
                  <a:lnTo>
                    <a:pt x="18" y="30"/>
                  </a:lnTo>
                  <a:lnTo>
                    <a:pt x="35" y="14"/>
                  </a:lnTo>
                  <a:lnTo>
                    <a:pt x="58" y="2"/>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userDrawn="1"/>
          </p:nvSpPr>
          <p:spPr bwMode="auto">
            <a:xfrm>
              <a:off x="11136313" y="-503238"/>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09 h 240"/>
                <a:gd name="T18" fmla="*/ 160 w 160"/>
                <a:gd name="T19" fmla="*/ 209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2"/>
                  </a:lnTo>
                  <a:lnTo>
                    <a:pt x="146" y="102"/>
                  </a:lnTo>
                  <a:lnTo>
                    <a:pt x="146" y="133"/>
                  </a:lnTo>
                  <a:lnTo>
                    <a:pt x="32" y="133"/>
                  </a:lnTo>
                  <a:lnTo>
                    <a:pt x="32" y="209"/>
                  </a:lnTo>
                  <a:lnTo>
                    <a:pt x="160" y="209"/>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userDrawn="1"/>
          </p:nvSpPr>
          <p:spPr bwMode="auto">
            <a:xfrm>
              <a:off x="11428413" y="-511175"/>
              <a:ext cx="339725" cy="395288"/>
            </a:xfrm>
            <a:custGeom>
              <a:avLst/>
              <a:gdLst>
                <a:gd name="T0" fmla="*/ 125 w 214"/>
                <a:gd name="T1" fmla="*/ 0 h 249"/>
                <a:gd name="T2" fmla="*/ 156 w 214"/>
                <a:gd name="T3" fmla="*/ 2 h 249"/>
                <a:gd name="T4" fmla="*/ 186 w 214"/>
                <a:gd name="T5" fmla="*/ 16 h 249"/>
                <a:gd name="T6" fmla="*/ 209 w 214"/>
                <a:gd name="T7" fmla="*/ 37 h 249"/>
                <a:gd name="T8" fmla="*/ 181 w 214"/>
                <a:gd name="T9" fmla="*/ 56 h 249"/>
                <a:gd name="T10" fmla="*/ 165 w 214"/>
                <a:gd name="T11" fmla="*/ 42 h 249"/>
                <a:gd name="T12" fmla="*/ 146 w 214"/>
                <a:gd name="T13" fmla="*/ 33 h 249"/>
                <a:gd name="T14" fmla="*/ 123 w 214"/>
                <a:gd name="T15" fmla="*/ 30 h 249"/>
                <a:gd name="T16" fmla="*/ 95 w 214"/>
                <a:gd name="T17" fmla="*/ 35 h 249"/>
                <a:gd name="T18" fmla="*/ 69 w 214"/>
                <a:gd name="T19" fmla="*/ 49 h 249"/>
                <a:gd name="T20" fmla="*/ 51 w 214"/>
                <a:gd name="T21" fmla="*/ 70 h 249"/>
                <a:gd name="T22" fmla="*/ 39 w 214"/>
                <a:gd name="T23" fmla="*/ 96 h 249"/>
                <a:gd name="T24" fmla="*/ 34 w 214"/>
                <a:gd name="T25" fmla="*/ 126 h 249"/>
                <a:gd name="T26" fmla="*/ 39 w 214"/>
                <a:gd name="T27" fmla="*/ 156 h 249"/>
                <a:gd name="T28" fmla="*/ 51 w 214"/>
                <a:gd name="T29" fmla="*/ 182 h 249"/>
                <a:gd name="T30" fmla="*/ 69 w 214"/>
                <a:gd name="T31" fmla="*/ 200 h 249"/>
                <a:gd name="T32" fmla="*/ 93 w 214"/>
                <a:gd name="T33" fmla="*/ 214 h 249"/>
                <a:gd name="T34" fmla="*/ 123 w 214"/>
                <a:gd name="T35" fmla="*/ 219 h 249"/>
                <a:gd name="T36" fmla="*/ 149 w 214"/>
                <a:gd name="T37" fmla="*/ 217 h 249"/>
                <a:gd name="T38" fmla="*/ 169 w 214"/>
                <a:gd name="T39" fmla="*/ 205 h 249"/>
                <a:gd name="T40" fmla="*/ 186 w 214"/>
                <a:gd name="T41" fmla="*/ 189 h 249"/>
                <a:gd name="T42" fmla="*/ 214 w 214"/>
                <a:gd name="T43" fmla="*/ 207 h 249"/>
                <a:gd name="T44" fmla="*/ 207 w 214"/>
                <a:gd name="T45" fmla="*/ 217 h 249"/>
                <a:gd name="T46" fmla="*/ 195 w 214"/>
                <a:gd name="T47" fmla="*/ 228 h 249"/>
                <a:gd name="T48" fmla="*/ 176 w 214"/>
                <a:gd name="T49" fmla="*/ 238 h 249"/>
                <a:gd name="T50" fmla="*/ 153 w 214"/>
                <a:gd name="T51" fmla="*/ 247 h 249"/>
                <a:gd name="T52" fmla="*/ 123 w 214"/>
                <a:gd name="T53" fmla="*/ 249 h 249"/>
                <a:gd name="T54" fmla="*/ 88 w 214"/>
                <a:gd name="T55" fmla="*/ 245 h 249"/>
                <a:gd name="T56" fmla="*/ 58 w 214"/>
                <a:gd name="T57" fmla="*/ 231 h 249"/>
                <a:gd name="T58" fmla="*/ 32 w 214"/>
                <a:gd name="T59" fmla="*/ 212 h 249"/>
                <a:gd name="T60" fmla="*/ 16 w 214"/>
                <a:gd name="T61" fmla="*/ 186 h 249"/>
                <a:gd name="T62" fmla="*/ 4 w 214"/>
                <a:gd name="T63" fmla="*/ 156 h 249"/>
                <a:gd name="T64" fmla="*/ 0 w 214"/>
                <a:gd name="T65" fmla="*/ 126 h 249"/>
                <a:gd name="T66" fmla="*/ 7 w 214"/>
                <a:gd name="T67" fmla="*/ 84 h 249"/>
                <a:gd name="T68" fmla="*/ 23 w 214"/>
                <a:gd name="T69" fmla="*/ 49 h 249"/>
                <a:gd name="T70" fmla="*/ 48 w 214"/>
                <a:gd name="T71" fmla="*/ 23 h 249"/>
                <a:gd name="T72" fmla="*/ 83 w 214"/>
                <a:gd name="T73" fmla="*/ 5 h 249"/>
                <a:gd name="T74" fmla="*/ 125 w 214"/>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49">
                  <a:moveTo>
                    <a:pt x="125" y="0"/>
                  </a:moveTo>
                  <a:lnTo>
                    <a:pt x="156" y="2"/>
                  </a:lnTo>
                  <a:lnTo>
                    <a:pt x="186" y="16"/>
                  </a:lnTo>
                  <a:lnTo>
                    <a:pt x="209" y="37"/>
                  </a:lnTo>
                  <a:lnTo>
                    <a:pt x="181" y="56"/>
                  </a:lnTo>
                  <a:lnTo>
                    <a:pt x="165" y="42"/>
                  </a:lnTo>
                  <a:lnTo>
                    <a:pt x="146" y="33"/>
                  </a:lnTo>
                  <a:lnTo>
                    <a:pt x="123" y="30"/>
                  </a:lnTo>
                  <a:lnTo>
                    <a:pt x="95" y="35"/>
                  </a:lnTo>
                  <a:lnTo>
                    <a:pt x="69" y="49"/>
                  </a:lnTo>
                  <a:lnTo>
                    <a:pt x="51" y="70"/>
                  </a:lnTo>
                  <a:lnTo>
                    <a:pt x="39" y="96"/>
                  </a:lnTo>
                  <a:lnTo>
                    <a:pt x="34" y="126"/>
                  </a:lnTo>
                  <a:lnTo>
                    <a:pt x="39" y="156"/>
                  </a:lnTo>
                  <a:lnTo>
                    <a:pt x="51" y="182"/>
                  </a:lnTo>
                  <a:lnTo>
                    <a:pt x="69" y="200"/>
                  </a:lnTo>
                  <a:lnTo>
                    <a:pt x="93" y="214"/>
                  </a:lnTo>
                  <a:lnTo>
                    <a:pt x="123" y="219"/>
                  </a:lnTo>
                  <a:lnTo>
                    <a:pt x="149" y="217"/>
                  </a:lnTo>
                  <a:lnTo>
                    <a:pt x="169" y="205"/>
                  </a:lnTo>
                  <a:lnTo>
                    <a:pt x="186" y="189"/>
                  </a:lnTo>
                  <a:lnTo>
                    <a:pt x="214" y="207"/>
                  </a:lnTo>
                  <a:lnTo>
                    <a:pt x="207" y="217"/>
                  </a:lnTo>
                  <a:lnTo>
                    <a:pt x="195" y="228"/>
                  </a:lnTo>
                  <a:lnTo>
                    <a:pt x="176" y="238"/>
                  </a:lnTo>
                  <a:lnTo>
                    <a:pt x="153" y="247"/>
                  </a:lnTo>
                  <a:lnTo>
                    <a:pt x="123" y="249"/>
                  </a:lnTo>
                  <a:lnTo>
                    <a:pt x="88" y="245"/>
                  </a:lnTo>
                  <a:lnTo>
                    <a:pt x="58" y="231"/>
                  </a:lnTo>
                  <a:lnTo>
                    <a:pt x="32" y="212"/>
                  </a:lnTo>
                  <a:lnTo>
                    <a:pt x="16" y="186"/>
                  </a:lnTo>
                  <a:lnTo>
                    <a:pt x="4" y="156"/>
                  </a:lnTo>
                  <a:lnTo>
                    <a:pt x="0" y="126"/>
                  </a:lnTo>
                  <a:lnTo>
                    <a:pt x="7" y="84"/>
                  </a:lnTo>
                  <a:lnTo>
                    <a:pt x="23" y="49"/>
                  </a:lnTo>
                  <a:lnTo>
                    <a:pt x="48" y="23"/>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userDrawn="1"/>
          </p:nvSpPr>
          <p:spPr bwMode="auto">
            <a:xfrm>
              <a:off x="11812588" y="-503238"/>
              <a:ext cx="290513" cy="387350"/>
            </a:xfrm>
            <a:custGeom>
              <a:avLst/>
              <a:gdLst>
                <a:gd name="T0" fmla="*/ 0 w 183"/>
                <a:gd name="T1" fmla="*/ 0 h 244"/>
                <a:gd name="T2" fmla="*/ 32 w 183"/>
                <a:gd name="T3" fmla="*/ 0 h 244"/>
                <a:gd name="T4" fmla="*/ 32 w 183"/>
                <a:gd name="T5" fmla="*/ 146 h 244"/>
                <a:gd name="T6" fmla="*/ 35 w 183"/>
                <a:gd name="T7" fmla="*/ 165 h 244"/>
                <a:gd name="T8" fmla="*/ 39 w 183"/>
                <a:gd name="T9" fmla="*/ 184 h 244"/>
                <a:gd name="T10" fmla="*/ 51 w 183"/>
                <a:gd name="T11" fmla="*/ 200 h 244"/>
                <a:gd name="T12" fmla="*/ 67 w 183"/>
                <a:gd name="T13" fmla="*/ 212 h 244"/>
                <a:gd name="T14" fmla="*/ 93 w 183"/>
                <a:gd name="T15" fmla="*/ 214 h 244"/>
                <a:gd name="T16" fmla="*/ 116 w 183"/>
                <a:gd name="T17" fmla="*/ 212 h 244"/>
                <a:gd name="T18" fmla="*/ 132 w 183"/>
                <a:gd name="T19" fmla="*/ 200 h 244"/>
                <a:gd name="T20" fmla="*/ 144 w 183"/>
                <a:gd name="T21" fmla="*/ 184 h 244"/>
                <a:gd name="T22" fmla="*/ 151 w 183"/>
                <a:gd name="T23" fmla="*/ 165 h 244"/>
                <a:gd name="T24" fmla="*/ 151 w 183"/>
                <a:gd name="T25" fmla="*/ 146 h 244"/>
                <a:gd name="T26" fmla="*/ 151 w 183"/>
                <a:gd name="T27" fmla="*/ 0 h 244"/>
                <a:gd name="T28" fmla="*/ 183 w 183"/>
                <a:gd name="T29" fmla="*/ 0 h 244"/>
                <a:gd name="T30" fmla="*/ 183 w 183"/>
                <a:gd name="T31" fmla="*/ 151 h 244"/>
                <a:gd name="T32" fmla="*/ 179 w 183"/>
                <a:gd name="T33" fmla="*/ 184 h 244"/>
                <a:gd name="T34" fmla="*/ 167 w 183"/>
                <a:gd name="T35" fmla="*/ 209 h 244"/>
                <a:gd name="T36" fmla="*/ 146 w 183"/>
                <a:gd name="T37" fmla="*/ 228 h 244"/>
                <a:gd name="T38" fmla="*/ 121 w 183"/>
                <a:gd name="T39" fmla="*/ 240 h 244"/>
                <a:gd name="T40" fmla="*/ 93 w 183"/>
                <a:gd name="T41" fmla="*/ 244 h 244"/>
                <a:gd name="T42" fmla="*/ 62 w 183"/>
                <a:gd name="T43" fmla="*/ 240 h 244"/>
                <a:gd name="T44" fmla="*/ 37 w 183"/>
                <a:gd name="T45" fmla="*/ 228 h 244"/>
                <a:gd name="T46" fmla="*/ 16 w 183"/>
                <a:gd name="T47" fmla="*/ 209 h 244"/>
                <a:gd name="T48" fmla="*/ 4 w 183"/>
                <a:gd name="T49" fmla="*/ 184 h 244"/>
                <a:gd name="T50" fmla="*/ 0 w 183"/>
                <a:gd name="T51" fmla="*/ 151 h 244"/>
                <a:gd name="T52" fmla="*/ 0 w 183"/>
                <a:gd name="T5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4">
                  <a:moveTo>
                    <a:pt x="0" y="0"/>
                  </a:moveTo>
                  <a:lnTo>
                    <a:pt x="32" y="0"/>
                  </a:lnTo>
                  <a:lnTo>
                    <a:pt x="32" y="146"/>
                  </a:lnTo>
                  <a:lnTo>
                    <a:pt x="35" y="165"/>
                  </a:lnTo>
                  <a:lnTo>
                    <a:pt x="39" y="184"/>
                  </a:lnTo>
                  <a:lnTo>
                    <a:pt x="51" y="200"/>
                  </a:lnTo>
                  <a:lnTo>
                    <a:pt x="67" y="212"/>
                  </a:lnTo>
                  <a:lnTo>
                    <a:pt x="93" y="214"/>
                  </a:lnTo>
                  <a:lnTo>
                    <a:pt x="116" y="212"/>
                  </a:lnTo>
                  <a:lnTo>
                    <a:pt x="132" y="200"/>
                  </a:lnTo>
                  <a:lnTo>
                    <a:pt x="144" y="184"/>
                  </a:lnTo>
                  <a:lnTo>
                    <a:pt x="151" y="165"/>
                  </a:lnTo>
                  <a:lnTo>
                    <a:pt x="151" y="146"/>
                  </a:lnTo>
                  <a:lnTo>
                    <a:pt x="151" y="0"/>
                  </a:lnTo>
                  <a:lnTo>
                    <a:pt x="183" y="0"/>
                  </a:lnTo>
                  <a:lnTo>
                    <a:pt x="183" y="151"/>
                  </a:lnTo>
                  <a:lnTo>
                    <a:pt x="179" y="184"/>
                  </a:lnTo>
                  <a:lnTo>
                    <a:pt x="167" y="209"/>
                  </a:lnTo>
                  <a:lnTo>
                    <a:pt x="146" y="228"/>
                  </a:lnTo>
                  <a:lnTo>
                    <a:pt x="121" y="240"/>
                  </a:lnTo>
                  <a:lnTo>
                    <a:pt x="93" y="244"/>
                  </a:lnTo>
                  <a:lnTo>
                    <a:pt x="62" y="240"/>
                  </a:lnTo>
                  <a:lnTo>
                    <a:pt x="37" y="228"/>
                  </a:lnTo>
                  <a:lnTo>
                    <a:pt x="16" y="209"/>
                  </a:lnTo>
                  <a:lnTo>
                    <a:pt x="4" y="184"/>
                  </a:lnTo>
                  <a:lnTo>
                    <a:pt x="0" y="15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userDrawn="1"/>
          </p:nvSpPr>
          <p:spPr bwMode="auto">
            <a:xfrm>
              <a:off x="12196763" y="-503238"/>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2 h 240"/>
                <a:gd name="T10" fmla="*/ 114 w 170"/>
                <a:gd name="T11" fmla="*/ 95 h 240"/>
                <a:gd name="T12" fmla="*/ 123 w 170"/>
                <a:gd name="T13" fmla="*/ 84 h 240"/>
                <a:gd name="T14" fmla="*/ 125 w 170"/>
                <a:gd name="T15" fmla="*/ 67 h 240"/>
                <a:gd name="T16" fmla="*/ 123 w 170"/>
                <a:gd name="T17" fmla="*/ 51 h 240"/>
                <a:gd name="T18" fmla="*/ 114 w 170"/>
                <a:gd name="T19" fmla="*/ 39 h 240"/>
                <a:gd name="T20" fmla="*/ 102 w 170"/>
                <a:gd name="T21" fmla="*/ 32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1 h 240"/>
                <a:gd name="T36" fmla="*/ 144 w 170"/>
                <a:gd name="T37" fmla="*/ 23 h 240"/>
                <a:gd name="T38" fmla="*/ 153 w 170"/>
                <a:gd name="T39" fmla="*/ 37 h 240"/>
                <a:gd name="T40" fmla="*/ 158 w 170"/>
                <a:gd name="T41" fmla="*/ 51 h 240"/>
                <a:gd name="T42" fmla="*/ 160 w 170"/>
                <a:gd name="T43" fmla="*/ 67 h 240"/>
                <a:gd name="T44" fmla="*/ 156 w 170"/>
                <a:gd name="T45" fmla="*/ 88 h 240"/>
                <a:gd name="T46" fmla="*/ 144 w 170"/>
                <a:gd name="T47" fmla="*/ 109 h 240"/>
                <a:gd name="T48" fmla="*/ 125 w 170"/>
                <a:gd name="T49" fmla="*/ 123 h 240"/>
                <a:gd name="T50" fmla="*/ 102 w 170"/>
                <a:gd name="T51" fmla="*/ 130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2"/>
                  </a:lnTo>
                  <a:lnTo>
                    <a:pt x="114" y="95"/>
                  </a:lnTo>
                  <a:lnTo>
                    <a:pt x="123" y="84"/>
                  </a:lnTo>
                  <a:lnTo>
                    <a:pt x="125" y="67"/>
                  </a:lnTo>
                  <a:lnTo>
                    <a:pt x="123" y="51"/>
                  </a:lnTo>
                  <a:lnTo>
                    <a:pt x="114" y="39"/>
                  </a:lnTo>
                  <a:lnTo>
                    <a:pt x="102" y="32"/>
                  </a:lnTo>
                  <a:lnTo>
                    <a:pt x="88" y="30"/>
                  </a:lnTo>
                  <a:lnTo>
                    <a:pt x="74" y="28"/>
                  </a:lnTo>
                  <a:lnTo>
                    <a:pt x="32" y="28"/>
                  </a:lnTo>
                  <a:close/>
                  <a:moveTo>
                    <a:pt x="0" y="0"/>
                  </a:moveTo>
                  <a:lnTo>
                    <a:pt x="83" y="0"/>
                  </a:lnTo>
                  <a:lnTo>
                    <a:pt x="109" y="2"/>
                  </a:lnTo>
                  <a:lnTo>
                    <a:pt x="130" y="11"/>
                  </a:lnTo>
                  <a:lnTo>
                    <a:pt x="144" y="23"/>
                  </a:lnTo>
                  <a:lnTo>
                    <a:pt x="153" y="37"/>
                  </a:lnTo>
                  <a:lnTo>
                    <a:pt x="158" y="51"/>
                  </a:lnTo>
                  <a:lnTo>
                    <a:pt x="160" y="67"/>
                  </a:lnTo>
                  <a:lnTo>
                    <a:pt x="156" y="88"/>
                  </a:lnTo>
                  <a:lnTo>
                    <a:pt x="144" y="109"/>
                  </a:lnTo>
                  <a:lnTo>
                    <a:pt x="125" y="123"/>
                  </a:lnTo>
                  <a:lnTo>
                    <a:pt x="102" y="130"/>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userDrawn="1"/>
          </p:nvSpPr>
          <p:spPr bwMode="auto">
            <a:xfrm>
              <a:off x="12520613" y="-503238"/>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2 h 240"/>
                <a:gd name="T10" fmla="*/ 147 w 161"/>
                <a:gd name="T11" fmla="*/ 102 h 240"/>
                <a:gd name="T12" fmla="*/ 147 w 161"/>
                <a:gd name="T13" fmla="*/ 133 h 240"/>
                <a:gd name="T14" fmla="*/ 33 w 161"/>
                <a:gd name="T15" fmla="*/ 133 h 240"/>
                <a:gd name="T16" fmla="*/ 33 w 161"/>
                <a:gd name="T17" fmla="*/ 209 h 240"/>
                <a:gd name="T18" fmla="*/ 161 w 161"/>
                <a:gd name="T19" fmla="*/ 209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2"/>
                  </a:lnTo>
                  <a:lnTo>
                    <a:pt x="147" y="102"/>
                  </a:lnTo>
                  <a:lnTo>
                    <a:pt x="147" y="133"/>
                  </a:lnTo>
                  <a:lnTo>
                    <a:pt x="33" y="133"/>
                  </a:lnTo>
                  <a:lnTo>
                    <a:pt x="33" y="209"/>
                  </a:lnTo>
                  <a:lnTo>
                    <a:pt x="161" y="209"/>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userDrawn="1"/>
          </p:nvSpPr>
          <p:spPr bwMode="auto">
            <a:xfrm>
              <a:off x="12976225" y="-511175"/>
              <a:ext cx="334963" cy="395288"/>
            </a:xfrm>
            <a:custGeom>
              <a:avLst/>
              <a:gdLst>
                <a:gd name="T0" fmla="*/ 123 w 211"/>
                <a:gd name="T1" fmla="*/ 0 h 249"/>
                <a:gd name="T2" fmla="*/ 156 w 211"/>
                <a:gd name="T3" fmla="*/ 2 h 249"/>
                <a:gd name="T4" fmla="*/ 184 w 211"/>
                <a:gd name="T5" fmla="*/ 16 h 249"/>
                <a:gd name="T6" fmla="*/ 207 w 211"/>
                <a:gd name="T7" fmla="*/ 37 h 249"/>
                <a:gd name="T8" fmla="*/ 181 w 211"/>
                <a:gd name="T9" fmla="*/ 56 h 249"/>
                <a:gd name="T10" fmla="*/ 165 w 211"/>
                <a:gd name="T11" fmla="*/ 42 h 249"/>
                <a:gd name="T12" fmla="*/ 144 w 211"/>
                <a:gd name="T13" fmla="*/ 33 h 249"/>
                <a:gd name="T14" fmla="*/ 123 w 211"/>
                <a:gd name="T15" fmla="*/ 30 h 249"/>
                <a:gd name="T16" fmla="*/ 93 w 211"/>
                <a:gd name="T17" fmla="*/ 35 h 249"/>
                <a:gd name="T18" fmla="*/ 67 w 211"/>
                <a:gd name="T19" fmla="*/ 49 h 249"/>
                <a:gd name="T20" fmla="*/ 49 w 211"/>
                <a:gd name="T21" fmla="*/ 70 h 249"/>
                <a:gd name="T22" fmla="*/ 37 w 211"/>
                <a:gd name="T23" fmla="*/ 96 h 249"/>
                <a:gd name="T24" fmla="*/ 35 w 211"/>
                <a:gd name="T25" fmla="*/ 126 h 249"/>
                <a:gd name="T26" fmla="*/ 37 w 211"/>
                <a:gd name="T27" fmla="*/ 156 h 249"/>
                <a:gd name="T28" fmla="*/ 49 w 211"/>
                <a:gd name="T29" fmla="*/ 182 h 249"/>
                <a:gd name="T30" fmla="*/ 67 w 211"/>
                <a:gd name="T31" fmla="*/ 200 h 249"/>
                <a:gd name="T32" fmla="*/ 93 w 211"/>
                <a:gd name="T33" fmla="*/ 214 h 249"/>
                <a:gd name="T34" fmla="*/ 123 w 211"/>
                <a:gd name="T35" fmla="*/ 219 h 249"/>
                <a:gd name="T36" fmla="*/ 149 w 211"/>
                <a:gd name="T37" fmla="*/ 217 h 249"/>
                <a:gd name="T38" fmla="*/ 170 w 211"/>
                <a:gd name="T39" fmla="*/ 205 h 249"/>
                <a:gd name="T40" fmla="*/ 186 w 211"/>
                <a:gd name="T41" fmla="*/ 189 h 249"/>
                <a:gd name="T42" fmla="*/ 211 w 211"/>
                <a:gd name="T43" fmla="*/ 207 h 249"/>
                <a:gd name="T44" fmla="*/ 205 w 211"/>
                <a:gd name="T45" fmla="*/ 217 h 249"/>
                <a:gd name="T46" fmla="*/ 193 w 211"/>
                <a:gd name="T47" fmla="*/ 228 h 249"/>
                <a:gd name="T48" fmla="*/ 174 w 211"/>
                <a:gd name="T49" fmla="*/ 238 h 249"/>
                <a:gd name="T50" fmla="*/ 151 w 211"/>
                <a:gd name="T51" fmla="*/ 247 h 249"/>
                <a:gd name="T52" fmla="*/ 121 w 211"/>
                <a:gd name="T53" fmla="*/ 249 h 249"/>
                <a:gd name="T54" fmla="*/ 86 w 211"/>
                <a:gd name="T55" fmla="*/ 245 h 249"/>
                <a:gd name="T56" fmla="*/ 56 w 211"/>
                <a:gd name="T57" fmla="*/ 231 h 249"/>
                <a:gd name="T58" fmla="*/ 32 w 211"/>
                <a:gd name="T59" fmla="*/ 212 h 249"/>
                <a:gd name="T60" fmla="*/ 14 w 211"/>
                <a:gd name="T61" fmla="*/ 186 h 249"/>
                <a:gd name="T62" fmla="*/ 2 w 211"/>
                <a:gd name="T63" fmla="*/ 156 h 249"/>
                <a:gd name="T64" fmla="*/ 0 w 211"/>
                <a:gd name="T65" fmla="*/ 126 h 249"/>
                <a:gd name="T66" fmla="*/ 4 w 211"/>
                <a:gd name="T67" fmla="*/ 84 h 249"/>
                <a:gd name="T68" fmla="*/ 21 w 211"/>
                <a:gd name="T69" fmla="*/ 49 h 249"/>
                <a:gd name="T70" fmla="*/ 49 w 211"/>
                <a:gd name="T71" fmla="*/ 23 h 249"/>
                <a:gd name="T72" fmla="*/ 83 w 211"/>
                <a:gd name="T73" fmla="*/ 5 h 249"/>
                <a:gd name="T74" fmla="*/ 123 w 211"/>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49">
                  <a:moveTo>
                    <a:pt x="123" y="0"/>
                  </a:moveTo>
                  <a:lnTo>
                    <a:pt x="156" y="2"/>
                  </a:lnTo>
                  <a:lnTo>
                    <a:pt x="184" y="16"/>
                  </a:lnTo>
                  <a:lnTo>
                    <a:pt x="207" y="37"/>
                  </a:lnTo>
                  <a:lnTo>
                    <a:pt x="181" y="56"/>
                  </a:lnTo>
                  <a:lnTo>
                    <a:pt x="165" y="42"/>
                  </a:lnTo>
                  <a:lnTo>
                    <a:pt x="144" y="33"/>
                  </a:lnTo>
                  <a:lnTo>
                    <a:pt x="123" y="30"/>
                  </a:lnTo>
                  <a:lnTo>
                    <a:pt x="93" y="35"/>
                  </a:lnTo>
                  <a:lnTo>
                    <a:pt x="67" y="49"/>
                  </a:lnTo>
                  <a:lnTo>
                    <a:pt x="49" y="70"/>
                  </a:lnTo>
                  <a:lnTo>
                    <a:pt x="37" y="96"/>
                  </a:lnTo>
                  <a:lnTo>
                    <a:pt x="35" y="126"/>
                  </a:lnTo>
                  <a:lnTo>
                    <a:pt x="37" y="156"/>
                  </a:lnTo>
                  <a:lnTo>
                    <a:pt x="49" y="182"/>
                  </a:lnTo>
                  <a:lnTo>
                    <a:pt x="67" y="200"/>
                  </a:lnTo>
                  <a:lnTo>
                    <a:pt x="93" y="214"/>
                  </a:lnTo>
                  <a:lnTo>
                    <a:pt x="123" y="219"/>
                  </a:lnTo>
                  <a:lnTo>
                    <a:pt x="149" y="217"/>
                  </a:lnTo>
                  <a:lnTo>
                    <a:pt x="170" y="205"/>
                  </a:lnTo>
                  <a:lnTo>
                    <a:pt x="186" y="189"/>
                  </a:lnTo>
                  <a:lnTo>
                    <a:pt x="211" y="207"/>
                  </a:lnTo>
                  <a:lnTo>
                    <a:pt x="205" y="217"/>
                  </a:lnTo>
                  <a:lnTo>
                    <a:pt x="193" y="228"/>
                  </a:lnTo>
                  <a:lnTo>
                    <a:pt x="174" y="238"/>
                  </a:lnTo>
                  <a:lnTo>
                    <a:pt x="151" y="247"/>
                  </a:lnTo>
                  <a:lnTo>
                    <a:pt x="121" y="249"/>
                  </a:lnTo>
                  <a:lnTo>
                    <a:pt x="86" y="245"/>
                  </a:lnTo>
                  <a:lnTo>
                    <a:pt x="56" y="231"/>
                  </a:lnTo>
                  <a:lnTo>
                    <a:pt x="32" y="212"/>
                  </a:lnTo>
                  <a:lnTo>
                    <a:pt x="14" y="186"/>
                  </a:lnTo>
                  <a:lnTo>
                    <a:pt x="2" y="156"/>
                  </a:lnTo>
                  <a:lnTo>
                    <a:pt x="0" y="126"/>
                  </a:lnTo>
                  <a:lnTo>
                    <a:pt x="4" y="84"/>
                  </a:lnTo>
                  <a:lnTo>
                    <a:pt x="21" y="49"/>
                  </a:lnTo>
                  <a:lnTo>
                    <a:pt x="49" y="23"/>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userDrawn="1"/>
          </p:nvSpPr>
          <p:spPr bwMode="auto">
            <a:xfrm>
              <a:off x="13341350" y="-511175"/>
              <a:ext cx="395288" cy="395288"/>
            </a:xfrm>
            <a:custGeom>
              <a:avLst/>
              <a:gdLst>
                <a:gd name="T0" fmla="*/ 123 w 249"/>
                <a:gd name="T1" fmla="*/ 30 h 249"/>
                <a:gd name="T2" fmla="*/ 93 w 249"/>
                <a:gd name="T3" fmla="*/ 35 h 249"/>
                <a:gd name="T4" fmla="*/ 70 w 249"/>
                <a:gd name="T5" fmla="*/ 49 h 249"/>
                <a:gd name="T6" fmla="*/ 49 w 249"/>
                <a:gd name="T7" fmla="*/ 68 h 249"/>
                <a:gd name="T8" fmla="*/ 37 w 249"/>
                <a:gd name="T9" fmla="*/ 96 h 249"/>
                <a:gd name="T10" fmla="*/ 35 w 249"/>
                <a:gd name="T11" fmla="*/ 124 h 249"/>
                <a:gd name="T12" fmla="*/ 37 w 249"/>
                <a:gd name="T13" fmla="*/ 154 h 249"/>
                <a:gd name="T14" fmla="*/ 49 w 249"/>
                <a:gd name="T15" fmla="*/ 182 h 249"/>
                <a:gd name="T16" fmla="*/ 70 w 249"/>
                <a:gd name="T17" fmla="*/ 200 h 249"/>
                <a:gd name="T18" fmla="*/ 93 w 249"/>
                <a:gd name="T19" fmla="*/ 214 h 249"/>
                <a:gd name="T20" fmla="*/ 123 w 249"/>
                <a:gd name="T21" fmla="*/ 219 h 249"/>
                <a:gd name="T22" fmla="*/ 154 w 249"/>
                <a:gd name="T23" fmla="*/ 214 h 249"/>
                <a:gd name="T24" fmla="*/ 179 w 249"/>
                <a:gd name="T25" fmla="*/ 200 h 249"/>
                <a:gd name="T26" fmla="*/ 198 w 249"/>
                <a:gd name="T27" fmla="*/ 182 h 249"/>
                <a:gd name="T28" fmla="*/ 210 w 249"/>
                <a:gd name="T29" fmla="*/ 154 h 249"/>
                <a:gd name="T30" fmla="*/ 214 w 249"/>
                <a:gd name="T31" fmla="*/ 124 h 249"/>
                <a:gd name="T32" fmla="*/ 210 w 249"/>
                <a:gd name="T33" fmla="*/ 96 h 249"/>
                <a:gd name="T34" fmla="*/ 198 w 249"/>
                <a:gd name="T35" fmla="*/ 68 h 249"/>
                <a:gd name="T36" fmla="*/ 179 w 249"/>
                <a:gd name="T37" fmla="*/ 49 h 249"/>
                <a:gd name="T38" fmla="*/ 154 w 249"/>
                <a:gd name="T39" fmla="*/ 35 h 249"/>
                <a:gd name="T40" fmla="*/ 123 w 249"/>
                <a:gd name="T41" fmla="*/ 30 h 249"/>
                <a:gd name="T42" fmla="*/ 123 w 249"/>
                <a:gd name="T43" fmla="*/ 0 h 249"/>
                <a:gd name="T44" fmla="*/ 165 w 249"/>
                <a:gd name="T45" fmla="*/ 5 h 249"/>
                <a:gd name="T46" fmla="*/ 200 w 249"/>
                <a:gd name="T47" fmla="*/ 23 h 249"/>
                <a:gd name="T48" fmla="*/ 226 w 249"/>
                <a:gd name="T49" fmla="*/ 49 h 249"/>
                <a:gd name="T50" fmla="*/ 242 w 249"/>
                <a:gd name="T51" fmla="*/ 84 h 249"/>
                <a:gd name="T52" fmla="*/ 249 w 249"/>
                <a:gd name="T53" fmla="*/ 124 h 249"/>
                <a:gd name="T54" fmla="*/ 242 w 249"/>
                <a:gd name="T55" fmla="*/ 165 h 249"/>
                <a:gd name="T56" fmla="*/ 226 w 249"/>
                <a:gd name="T57" fmla="*/ 200 h 249"/>
                <a:gd name="T58" fmla="*/ 200 w 249"/>
                <a:gd name="T59" fmla="*/ 226 h 249"/>
                <a:gd name="T60" fmla="*/ 165 w 249"/>
                <a:gd name="T61" fmla="*/ 245 h 249"/>
                <a:gd name="T62" fmla="*/ 123 w 249"/>
                <a:gd name="T63" fmla="*/ 249 h 249"/>
                <a:gd name="T64" fmla="*/ 84 w 249"/>
                <a:gd name="T65" fmla="*/ 245 h 249"/>
                <a:gd name="T66" fmla="*/ 49 w 249"/>
                <a:gd name="T67" fmla="*/ 226 h 249"/>
                <a:gd name="T68" fmla="*/ 23 w 249"/>
                <a:gd name="T69" fmla="*/ 200 h 249"/>
                <a:gd name="T70" fmla="*/ 5 w 249"/>
                <a:gd name="T71" fmla="*/ 165 h 249"/>
                <a:gd name="T72" fmla="*/ 0 w 249"/>
                <a:gd name="T73" fmla="*/ 124 h 249"/>
                <a:gd name="T74" fmla="*/ 5 w 249"/>
                <a:gd name="T75" fmla="*/ 84 h 249"/>
                <a:gd name="T76" fmla="*/ 23 w 249"/>
                <a:gd name="T77" fmla="*/ 49 h 249"/>
                <a:gd name="T78" fmla="*/ 49 w 249"/>
                <a:gd name="T79" fmla="*/ 23 h 249"/>
                <a:gd name="T80" fmla="*/ 84 w 249"/>
                <a:gd name="T81" fmla="*/ 5 h 249"/>
                <a:gd name="T82" fmla="*/ 123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3" y="30"/>
                  </a:moveTo>
                  <a:lnTo>
                    <a:pt x="93" y="35"/>
                  </a:lnTo>
                  <a:lnTo>
                    <a:pt x="70" y="49"/>
                  </a:lnTo>
                  <a:lnTo>
                    <a:pt x="49" y="68"/>
                  </a:lnTo>
                  <a:lnTo>
                    <a:pt x="37" y="96"/>
                  </a:lnTo>
                  <a:lnTo>
                    <a:pt x="35" y="124"/>
                  </a:lnTo>
                  <a:lnTo>
                    <a:pt x="37" y="154"/>
                  </a:lnTo>
                  <a:lnTo>
                    <a:pt x="49" y="182"/>
                  </a:lnTo>
                  <a:lnTo>
                    <a:pt x="70" y="200"/>
                  </a:lnTo>
                  <a:lnTo>
                    <a:pt x="93" y="214"/>
                  </a:lnTo>
                  <a:lnTo>
                    <a:pt x="123" y="219"/>
                  </a:lnTo>
                  <a:lnTo>
                    <a:pt x="154" y="214"/>
                  </a:lnTo>
                  <a:lnTo>
                    <a:pt x="179" y="200"/>
                  </a:lnTo>
                  <a:lnTo>
                    <a:pt x="198" y="182"/>
                  </a:lnTo>
                  <a:lnTo>
                    <a:pt x="210" y="154"/>
                  </a:lnTo>
                  <a:lnTo>
                    <a:pt x="214" y="124"/>
                  </a:lnTo>
                  <a:lnTo>
                    <a:pt x="210" y="96"/>
                  </a:lnTo>
                  <a:lnTo>
                    <a:pt x="198" y="68"/>
                  </a:lnTo>
                  <a:lnTo>
                    <a:pt x="179" y="49"/>
                  </a:lnTo>
                  <a:lnTo>
                    <a:pt x="154" y="35"/>
                  </a:lnTo>
                  <a:lnTo>
                    <a:pt x="123" y="30"/>
                  </a:lnTo>
                  <a:close/>
                  <a:moveTo>
                    <a:pt x="123" y="0"/>
                  </a:moveTo>
                  <a:lnTo>
                    <a:pt x="165" y="5"/>
                  </a:lnTo>
                  <a:lnTo>
                    <a:pt x="200" y="23"/>
                  </a:lnTo>
                  <a:lnTo>
                    <a:pt x="226" y="49"/>
                  </a:lnTo>
                  <a:lnTo>
                    <a:pt x="242" y="84"/>
                  </a:lnTo>
                  <a:lnTo>
                    <a:pt x="249" y="124"/>
                  </a:lnTo>
                  <a:lnTo>
                    <a:pt x="242" y="165"/>
                  </a:lnTo>
                  <a:lnTo>
                    <a:pt x="226" y="200"/>
                  </a:lnTo>
                  <a:lnTo>
                    <a:pt x="200" y="226"/>
                  </a:lnTo>
                  <a:lnTo>
                    <a:pt x="165" y="245"/>
                  </a:lnTo>
                  <a:lnTo>
                    <a:pt x="123" y="249"/>
                  </a:lnTo>
                  <a:lnTo>
                    <a:pt x="84" y="245"/>
                  </a:lnTo>
                  <a:lnTo>
                    <a:pt x="49" y="226"/>
                  </a:lnTo>
                  <a:lnTo>
                    <a:pt x="23" y="200"/>
                  </a:lnTo>
                  <a:lnTo>
                    <a:pt x="5" y="165"/>
                  </a:lnTo>
                  <a:lnTo>
                    <a:pt x="0" y="124"/>
                  </a:lnTo>
                  <a:lnTo>
                    <a:pt x="5" y="84"/>
                  </a:lnTo>
                  <a:lnTo>
                    <a:pt x="23" y="49"/>
                  </a:lnTo>
                  <a:lnTo>
                    <a:pt x="49" y="23"/>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userDrawn="1"/>
          </p:nvSpPr>
          <p:spPr bwMode="auto">
            <a:xfrm>
              <a:off x="13811250" y="-503238"/>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userDrawn="1"/>
          </p:nvSpPr>
          <p:spPr bwMode="auto">
            <a:xfrm>
              <a:off x="14224000"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userDrawn="1"/>
          </p:nvSpPr>
          <p:spPr bwMode="auto">
            <a:xfrm>
              <a:off x="14652625" y="-503238"/>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2 h 240"/>
                <a:gd name="T10" fmla="*/ 145 w 159"/>
                <a:gd name="T11" fmla="*/ 102 h 240"/>
                <a:gd name="T12" fmla="*/ 145 w 159"/>
                <a:gd name="T13" fmla="*/ 133 h 240"/>
                <a:gd name="T14" fmla="*/ 31 w 159"/>
                <a:gd name="T15" fmla="*/ 133 h 240"/>
                <a:gd name="T16" fmla="*/ 31 w 159"/>
                <a:gd name="T17" fmla="*/ 209 h 240"/>
                <a:gd name="T18" fmla="*/ 159 w 159"/>
                <a:gd name="T19" fmla="*/ 209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2"/>
                  </a:lnTo>
                  <a:lnTo>
                    <a:pt x="145" y="102"/>
                  </a:lnTo>
                  <a:lnTo>
                    <a:pt x="145" y="133"/>
                  </a:lnTo>
                  <a:lnTo>
                    <a:pt x="31" y="133"/>
                  </a:lnTo>
                  <a:lnTo>
                    <a:pt x="31" y="209"/>
                  </a:lnTo>
                  <a:lnTo>
                    <a:pt x="159" y="209"/>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userDrawn="1"/>
          </p:nvSpPr>
          <p:spPr bwMode="auto">
            <a:xfrm>
              <a:off x="14955838" y="-511175"/>
              <a:ext cx="336550" cy="395288"/>
            </a:xfrm>
            <a:custGeom>
              <a:avLst/>
              <a:gdLst>
                <a:gd name="T0" fmla="*/ 123 w 212"/>
                <a:gd name="T1" fmla="*/ 0 h 249"/>
                <a:gd name="T2" fmla="*/ 156 w 212"/>
                <a:gd name="T3" fmla="*/ 2 h 249"/>
                <a:gd name="T4" fmla="*/ 184 w 212"/>
                <a:gd name="T5" fmla="*/ 16 h 249"/>
                <a:gd name="T6" fmla="*/ 207 w 212"/>
                <a:gd name="T7" fmla="*/ 37 h 249"/>
                <a:gd name="T8" fmla="*/ 179 w 212"/>
                <a:gd name="T9" fmla="*/ 56 h 249"/>
                <a:gd name="T10" fmla="*/ 165 w 212"/>
                <a:gd name="T11" fmla="*/ 42 h 249"/>
                <a:gd name="T12" fmla="*/ 144 w 212"/>
                <a:gd name="T13" fmla="*/ 33 h 249"/>
                <a:gd name="T14" fmla="*/ 123 w 212"/>
                <a:gd name="T15" fmla="*/ 30 h 249"/>
                <a:gd name="T16" fmla="*/ 93 w 212"/>
                <a:gd name="T17" fmla="*/ 35 h 249"/>
                <a:gd name="T18" fmla="*/ 68 w 212"/>
                <a:gd name="T19" fmla="*/ 49 h 249"/>
                <a:gd name="T20" fmla="*/ 49 w 212"/>
                <a:gd name="T21" fmla="*/ 70 h 249"/>
                <a:gd name="T22" fmla="*/ 37 w 212"/>
                <a:gd name="T23" fmla="*/ 96 h 249"/>
                <a:gd name="T24" fmla="*/ 33 w 212"/>
                <a:gd name="T25" fmla="*/ 126 h 249"/>
                <a:gd name="T26" fmla="*/ 37 w 212"/>
                <a:gd name="T27" fmla="*/ 156 h 249"/>
                <a:gd name="T28" fmla="*/ 49 w 212"/>
                <a:gd name="T29" fmla="*/ 182 h 249"/>
                <a:gd name="T30" fmla="*/ 68 w 212"/>
                <a:gd name="T31" fmla="*/ 200 h 249"/>
                <a:gd name="T32" fmla="*/ 93 w 212"/>
                <a:gd name="T33" fmla="*/ 214 h 249"/>
                <a:gd name="T34" fmla="*/ 123 w 212"/>
                <a:gd name="T35" fmla="*/ 219 h 249"/>
                <a:gd name="T36" fmla="*/ 147 w 212"/>
                <a:gd name="T37" fmla="*/ 217 h 249"/>
                <a:gd name="T38" fmla="*/ 168 w 212"/>
                <a:gd name="T39" fmla="*/ 205 h 249"/>
                <a:gd name="T40" fmla="*/ 184 w 212"/>
                <a:gd name="T41" fmla="*/ 189 h 249"/>
                <a:gd name="T42" fmla="*/ 212 w 212"/>
                <a:gd name="T43" fmla="*/ 207 h 249"/>
                <a:gd name="T44" fmla="*/ 205 w 212"/>
                <a:gd name="T45" fmla="*/ 217 h 249"/>
                <a:gd name="T46" fmla="*/ 193 w 212"/>
                <a:gd name="T47" fmla="*/ 228 h 249"/>
                <a:gd name="T48" fmla="*/ 175 w 212"/>
                <a:gd name="T49" fmla="*/ 238 h 249"/>
                <a:gd name="T50" fmla="*/ 151 w 212"/>
                <a:gd name="T51" fmla="*/ 247 h 249"/>
                <a:gd name="T52" fmla="*/ 121 w 212"/>
                <a:gd name="T53" fmla="*/ 249 h 249"/>
                <a:gd name="T54" fmla="*/ 86 w 212"/>
                <a:gd name="T55" fmla="*/ 245 h 249"/>
                <a:gd name="T56" fmla="*/ 56 w 212"/>
                <a:gd name="T57" fmla="*/ 231 h 249"/>
                <a:gd name="T58" fmla="*/ 33 w 212"/>
                <a:gd name="T59" fmla="*/ 212 h 249"/>
                <a:gd name="T60" fmla="*/ 14 w 212"/>
                <a:gd name="T61" fmla="*/ 186 h 249"/>
                <a:gd name="T62" fmla="*/ 2 w 212"/>
                <a:gd name="T63" fmla="*/ 156 h 249"/>
                <a:gd name="T64" fmla="*/ 0 w 212"/>
                <a:gd name="T65" fmla="*/ 126 h 249"/>
                <a:gd name="T66" fmla="*/ 5 w 212"/>
                <a:gd name="T67" fmla="*/ 84 h 249"/>
                <a:gd name="T68" fmla="*/ 21 w 212"/>
                <a:gd name="T69" fmla="*/ 49 h 249"/>
                <a:gd name="T70" fmla="*/ 49 w 212"/>
                <a:gd name="T71" fmla="*/ 23 h 249"/>
                <a:gd name="T72" fmla="*/ 82 w 212"/>
                <a:gd name="T73" fmla="*/ 5 h 249"/>
                <a:gd name="T74" fmla="*/ 123 w 212"/>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49">
                  <a:moveTo>
                    <a:pt x="123" y="0"/>
                  </a:moveTo>
                  <a:lnTo>
                    <a:pt x="156" y="2"/>
                  </a:lnTo>
                  <a:lnTo>
                    <a:pt x="184" y="16"/>
                  </a:lnTo>
                  <a:lnTo>
                    <a:pt x="207" y="37"/>
                  </a:lnTo>
                  <a:lnTo>
                    <a:pt x="179" y="56"/>
                  </a:lnTo>
                  <a:lnTo>
                    <a:pt x="165" y="42"/>
                  </a:lnTo>
                  <a:lnTo>
                    <a:pt x="144" y="33"/>
                  </a:lnTo>
                  <a:lnTo>
                    <a:pt x="123" y="30"/>
                  </a:lnTo>
                  <a:lnTo>
                    <a:pt x="93" y="35"/>
                  </a:lnTo>
                  <a:lnTo>
                    <a:pt x="68" y="49"/>
                  </a:lnTo>
                  <a:lnTo>
                    <a:pt x="49" y="70"/>
                  </a:lnTo>
                  <a:lnTo>
                    <a:pt x="37" y="96"/>
                  </a:lnTo>
                  <a:lnTo>
                    <a:pt x="33" y="126"/>
                  </a:lnTo>
                  <a:lnTo>
                    <a:pt x="37" y="156"/>
                  </a:lnTo>
                  <a:lnTo>
                    <a:pt x="49" y="182"/>
                  </a:lnTo>
                  <a:lnTo>
                    <a:pt x="68" y="200"/>
                  </a:lnTo>
                  <a:lnTo>
                    <a:pt x="93" y="214"/>
                  </a:lnTo>
                  <a:lnTo>
                    <a:pt x="123" y="219"/>
                  </a:lnTo>
                  <a:lnTo>
                    <a:pt x="147" y="217"/>
                  </a:lnTo>
                  <a:lnTo>
                    <a:pt x="168" y="205"/>
                  </a:lnTo>
                  <a:lnTo>
                    <a:pt x="184" y="189"/>
                  </a:lnTo>
                  <a:lnTo>
                    <a:pt x="212" y="207"/>
                  </a:lnTo>
                  <a:lnTo>
                    <a:pt x="205" y="217"/>
                  </a:lnTo>
                  <a:lnTo>
                    <a:pt x="193" y="228"/>
                  </a:lnTo>
                  <a:lnTo>
                    <a:pt x="175" y="238"/>
                  </a:lnTo>
                  <a:lnTo>
                    <a:pt x="151" y="247"/>
                  </a:lnTo>
                  <a:lnTo>
                    <a:pt x="121" y="249"/>
                  </a:lnTo>
                  <a:lnTo>
                    <a:pt x="86" y="245"/>
                  </a:lnTo>
                  <a:lnTo>
                    <a:pt x="56" y="231"/>
                  </a:lnTo>
                  <a:lnTo>
                    <a:pt x="33" y="212"/>
                  </a:lnTo>
                  <a:lnTo>
                    <a:pt x="14" y="186"/>
                  </a:lnTo>
                  <a:lnTo>
                    <a:pt x="2" y="156"/>
                  </a:lnTo>
                  <a:lnTo>
                    <a:pt x="0" y="126"/>
                  </a:lnTo>
                  <a:lnTo>
                    <a:pt x="5" y="84"/>
                  </a:lnTo>
                  <a:lnTo>
                    <a:pt x="21" y="49"/>
                  </a:lnTo>
                  <a:lnTo>
                    <a:pt x="49" y="23"/>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userDrawn="1"/>
          </p:nvSpPr>
          <p:spPr bwMode="auto">
            <a:xfrm>
              <a:off x="15311438" y="-503238"/>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userDrawn="1"/>
          </p:nvSpPr>
          <p:spPr bwMode="auto">
            <a:xfrm>
              <a:off x="15662275" y="-503238"/>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userDrawn="1"/>
          </p:nvSpPr>
          <p:spPr bwMode="auto">
            <a:xfrm>
              <a:off x="15776575" y="-511175"/>
              <a:ext cx="395288" cy="395288"/>
            </a:xfrm>
            <a:custGeom>
              <a:avLst/>
              <a:gdLst>
                <a:gd name="T0" fmla="*/ 125 w 249"/>
                <a:gd name="T1" fmla="*/ 30 h 249"/>
                <a:gd name="T2" fmla="*/ 95 w 249"/>
                <a:gd name="T3" fmla="*/ 35 h 249"/>
                <a:gd name="T4" fmla="*/ 70 w 249"/>
                <a:gd name="T5" fmla="*/ 49 h 249"/>
                <a:gd name="T6" fmla="*/ 51 w 249"/>
                <a:gd name="T7" fmla="*/ 68 h 249"/>
                <a:gd name="T8" fmla="*/ 39 w 249"/>
                <a:gd name="T9" fmla="*/ 96 h 249"/>
                <a:gd name="T10" fmla="*/ 35 w 249"/>
                <a:gd name="T11" fmla="*/ 124 h 249"/>
                <a:gd name="T12" fmla="*/ 39 w 249"/>
                <a:gd name="T13" fmla="*/ 154 h 249"/>
                <a:gd name="T14" fmla="*/ 51 w 249"/>
                <a:gd name="T15" fmla="*/ 182 h 249"/>
                <a:gd name="T16" fmla="*/ 70 w 249"/>
                <a:gd name="T17" fmla="*/ 200 h 249"/>
                <a:gd name="T18" fmla="*/ 95 w 249"/>
                <a:gd name="T19" fmla="*/ 214 h 249"/>
                <a:gd name="T20" fmla="*/ 125 w 249"/>
                <a:gd name="T21" fmla="*/ 219 h 249"/>
                <a:gd name="T22" fmla="*/ 156 w 249"/>
                <a:gd name="T23" fmla="*/ 214 h 249"/>
                <a:gd name="T24" fmla="*/ 179 w 249"/>
                <a:gd name="T25" fmla="*/ 200 h 249"/>
                <a:gd name="T26" fmla="*/ 198 w 249"/>
                <a:gd name="T27" fmla="*/ 182 h 249"/>
                <a:gd name="T28" fmla="*/ 212 w 249"/>
                <a:gd name="T29" fmla="*/ 154 h 249"/>
                <a:gd name="T30" fmla="*/ 214 w 249"/>
                <a:gd name="T31" fmla="*/ 124 h 249"/>
                <a:gd name="T32" fmla="*/ 212 w 249"/>
                <a:gd name="T33" fmla="*/ 96 h 249"/>
                <a:gd name="T34" fmla="*/ 198 w 249"/>
                <a:gd name="T35" fmla="*/ 68 h 249"/>
                <a:gd name="T36" fmla="*/ 179 w 249"/>
                <a:gd name="T37" fmla="*/ 49 h 249"/>
                <a:gd name="T38" fmla="*/ 156 w 249"/>
                <a:gd name="T39" fmla="*/ 35 h 249"/>
                <a:gd name="T40" fmla="*/ 125 w 249"/>
                <a:gd name="T41" fmla="*/ 30 h 249"/>
                <a:gd name="T42" fmla="*/ 125 w 249"/>
                <a:gd name="T43" fmla="*/ 0 h 249"/>
                <a:gd name="T44" fmla="*/ 165 w 249"/>
                <a:gd name="T45" fmla="*/ 5 h 249"/>
                <a:gd name="T46" fmla="*/ 200 w 249"/>
                <a:gd name="T47" fmla="*/ 23 h 249"/>
                <a:gd name="T48" fmla="*/ 226 w 249"/>
                <a:gd name="T49" fmla="*/ 49 h 249"/>
                <a:gd name="T50" fmla="*/ 244 w 249"/>
                <a:gd name="T51" fmla="*/ 84 h 249"/>
                <a:gd name="T52" fmla="*/ 249 w 249"/>
                <a:gd name="T53" fmla="*/ 124 h 249"/>
                <a:gd name="T54" fmla="*/ 244 w 249"/>
                <a:gd name="T55" fmla="*/ 165 h 249"/>
                <a:gd name="T56" fmla="*/ 226 w 249"/>
                <a:gd name="T57" fmla="*/ 200 h 249"/>
                <a:gd name="T58" fmla="*/ 200 w 249"/>
                <a:gd name="T59" fmla="*/ 226 h 249"/>
                <a:gd name="T60" fmla="*/ 165 w 249"/>
                <a:gd name="T61" fmla="*/ 245 h 249"/>
                <a:gd name="T62" fmla="*/ 125 w 249"/>
                <a:gd name="T63" fmla="*/ 249 h 249"/>
                <a:gd name="T64" fmla="*/ 84 w 249"/>
                <a:gd name="T65" fmla="*/ 245 h 249"/>
                <a:gd name="T66" fmla="*/ 49 w 249"/>
                <a:gd name="T67" fmla="*/ 226 h 249"/>
                <a:gd name="T68" fmla="*/ 23 w 249"/>
                <a:gd name="T69" fmla="*/ 200 h 249"/>
                <a:gd name="T70" fmla="*/ 7 w 249"/>
                <a:gd name="T71" fmla="*/ 165 h 249"/>
                <a:gd name="T72" fmla="*/ 0 w 249"/>
                <a:gd name="T73" fmla="*/ 124 h 249"/>
                <a:gd name="T74" fmla="*/ 7 w 249"/>
                <a:gd name="T75" fmla="*/ 84 h 249"/>
                <a:gd name="T76" fmla="*/ 23 w 249"/>
                <a:gd name="T77" fmla="*/ 49 h 249"/>
                <a:gd name="T78" fmla="*/ 49 w 249"/>
                <a:gd name="T79" fmla="*/ 23 h 249"/>
                <a:gd name="T80" fmla="*/ 84 w 249"/>
                <a:gd name="T81" fmla="*/ 5 h 249"/>
                <a:gd name="T82" fmla="*/ 125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5" y="30"/>
                  </a:moveTo>
                  <a:lnTo>
                    <a:pt x="95" y="35"/>
                  </a:lnTo>
                  <a:lnTo>
                    <a:pt x="70" y="49"/>
                  </a:lnTo>
                  <a:lnTo>
                    <a:pt x="51" y="68"/>
                  </a:lnTo>
                  <a:lnTo>
                    <a:pt x="39" y="96"/>
                  </a:lnTo>
                  <a:lnTo>
                    <a:pt x="35" y="124"/>
                  </a:lnTo>
                  <a:lnTo>
                    <a:pt x="39" y="154"/>
                  </a:lnTo>
                  <a:lnTo>
                    <a:pt x="51" y="182"/>
                  </a:lnTo>
                  <a:lnTo>
                    <a:pt x="70" y="200"/>
                  </a:lnTo>
                  <a:lnTo>
                    <a:pt x="95" y="214"/>
                  </a:lnTo>
                  <a:lnTo>
                    <a:pt x="125" y="219"/>
                  </a:lnTo>
                  <a:lnTo>
                    <a:pt x="156" y="214"/>
                  </a:lnTo>
                  <a:lnTo>
                    <a:pt x="179" y="200"/>
                  </a:lnTo>
                  <a:lnTo>
                    <a:pt x="198" y="182"/>
                  </a:lnTo>
                  <a:lnTo>
                    <a:pt x="212" y="154"/>
                  </a:lnTo>
                  <a:lnTo>
                    <a:pt x="214" y="124"/>
                  </a:lnTo>
                  <a:lnTo>
                    <a:pt x="212" y="96"/>
                  </a:lnTo>
                  <a:lnTo>
                    <a:pt x="198" y="68"/>
                  </a:lnTo>
                  <a:lnTo>
                    <a:pt x="179" y="49"/>
                  </a:lnTo>
                  <a:lnTo>
                    <a:pt x="156" y="35"/>
                  </a:lnTo>
                  <a:lnTo>
                    <a:pt x="125" y="30"/>
                  </a:lnTo>
                  <a:close/>
                  <a:moveTo>
                    <a:pt x="125" y="0"/>
                  </a:moveTo>
                  <a:lnTo>
                    <a:pt x="165" y="5"/>
                  </a:lnTo>
                  <a:lnTo>
                    <a:pt x="200" y="23"/>
                  </a:lnTo>
                  <a:lnTo>
                    <a:pt x="226" y="49"/>
                  </a:lnTo>
                  <a:lnTo>
                    <a:pt x="244" y="84"/>
                  </a:lnTo>
                  <a:lnTo>
                    <a:pt x="249" y="124"/>
                  </a:lnTo>
                  <a:lnTo>
                    <a:pt x="244" y="165"/>
                  </a:lnTo>
                  <a:lnTo>
                    <a:pt x="226" y="200"/>
                  </a:lnTo>
                  <a:lnTo>
                    <a:pt x="200" y="226"/>
                  </a:lnTo>
                  <a:lnTo>
                    <a:pt x="165" y="245"/>
                  </a:lnTo>
                  <a:lnTo>
                    <a:pt x="125" y="249"/>
                  </a:lnTo>
                  <a:lnTo>
                    <a:pt x="84" y="245"/>
                  </a:lnTo>
                  <a:lnTo>
                    <a:pt x="49" y="226"/>
                  </a:lnTo>
                  <a:lnTo>
                    <a:pt x="23" y="200"/>
                  </a:lnTo>
                  <a:lnTo>
                    <a:pt x="7" y="165"/>
                  </a:lnTo>
                  <a:lnTo>
                    <a:pt x="0" y="124"/>
                  </a:lnTo>
                  <a:lnTo>
                    <a:pt x="7" y="84"/>
                  </a:lnTo>
                  <a:lnTo>
                    <a:pt x="23" y="49"/>
                  </a:lnTo>
                  <a:lnTo>
                    <a:pt x="49" y="23"/>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userDrawn="1"/>
          </p:nvSpPr>
          <p:spPr bwMode="auto">
            <a:xfrm>
              <a:off x="16244888"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userDrawn="1"/>
          </p:nvSpPr>
          <p:spPr bwMode="auto">
            <a:xfrm>
              <a:off x="16640175" y="-511175"/>
              <a:ext cx="252413" cy="395288"/>
            </a:xfrm>
            <a:custGeom>
              <a:avLst/>
              <a:gdLst>
                <a:gd name="T0" fmla="*/ 89 w 159"/>
                <a:gd name="T1" fmla="*/ 0 h 249"/>
                <a:gd name="T2" fmla="*/ 114 w 159"/>
                <a:gd name="T3" fmla="*/ 2 h 249"/>
                <a:gd name="T4" fmla="*/ 138 w 159"/>
                <a:gd name="T5" fmla="*/ 9 h 249"/>
                <a:gd name="T6" fmla="*/ 156 w 159"/>
                <a:gd name="T7" fmla="*/ 26 h 249"/>
                <a:gd name="T8" fmla="*/ 131 w 159"/>
                <a:gd name="T9" fmla="*/ 51 h 249"/>
                <a:gd name="T10" fmla="*/ 114 w 159"/>
                <a:gd name="T11" fmla="*/ 35 h 249"/>
                <a:gd name="T12" fmla="*/ 89 w 159"/>
                <a:gd name="T13" fmla="*/ 30 h 249"/>
                <a:gd name="T14" fmla="*/ 66 w 159"/>
                <a:gd name="T15" fmla="*/ 33 h 249"/>
                <a:gd name="T16" fmla="*/ 52 w 159"/>
                <a:gd name="T17" fmla="*/ 42 h 249"/>
                <a:gd name="T18" fmla="*/ 45 w 159"/>
                <a:gd name="T19" fmla="*/ 54 h 249"/>
                <a:gd name="T20" fmla="*/ 42 w 159"/>
                <a:gd name="T21" fmla="*/ 65 h 249"/>
                <a:gd name="T22" fmla="*/ 47 w 159"/>
                <a:gd name="T23" fmla="*/ 84 h 249"/>
                <a:gd name="T24" fmla="*/ 56 w 159"/>
                <a:gd name="T25" fmla="*/ 93 h 249"/>
                <a:gd name="T26" fmla="*/ 73 w 159"/>
                <a:gd name="T27" fmla="*/ 103 h 249"/>
                <a:gd name="T28" fmla="*/ 91 w 159"/>
                <a:gd name="T29" fmla="*/ 110 h 249"/>
                <a:gd name="T30" fmla="*/ 110 w 159"/>
                <a:gd name="T31" fmla="*/ 114 h 249"/>
                <a:gd name="T32" fmla="*/ 128 w 159"/>
                <a:gd name="T33" fmla="*/ 124 h 249"/>
                <a:gd name="T34" fmla="*/ 145 w 159"/>
                <a:gd name="T35" fmla="*/ 135 h 249"/>
                <a:gd name="T36" fmla="*/ 156 w 159"/>
                <a:gd name="T37" fmla="*/ 151 h 249"/>
                <a:gd name="T38" fmla="*/ 159 w 159"/>
                <a:gd name="T39" fmla="*/ 177 h 249"/>
                <a:gd name="T40" fmla="*/ 156 w 159"/>
                <a:gd name="T41" fmla="*/ 203 h 249"/>
                <a:gd name="T42" fmla="*/ 145 w 159"/>
                <a:gd name="T43" fmla="*/ 221 h 249"/>
                <a:gd name="T44" fmla="*/ 126 w 159"/>
                <a:gd name="T45" fmla="*/ 238 h 249"/>
                <a:gd name="T46" fmla="*/ 103 w 159"/>
                <a:gd name="T47" fmla="*/ 247 h 249"/>
                <a:gd name="T48" fmla="*/ 77 w 159"/>
                <a:gd name="T49" fmla="*/ 249 h 249"/>
                <a:gd name="T50" fmla="*/ 47 w 159"/>
                <a:gd name="T51" fmla="*/ 247 h 249"/>
                <a:gd name="T52" fmla="*/ 21 w 159"/>
                <a:gd name="T53" fmla="*/ 235 h 249"/>
                <a:gd name="T54" fmla="*/ 0 w 159"/>
                <a:gd name="T55" fmla="*/ 217 h 249"/>
                <a:gd name="T56" fmla="*/ 26 w 159"/>
                <a:gd name="T57" fmla="*/ 193 h 249"/>
                <a:gd name="T58" fmla="*/ 40 w 159"/>
                <a:gd name="T59" fmla="*/ 210 h 249"/>
                <a:gd name="T60" fmla="*/ 59 w 159"/>
                <a:gd name="T61" fmla="*/ 217 h 249"/>
                <a:gd name="T62" fmla="*/ 77 w 159"/>
                <a:gd name="T63" fmla="*/ 219 h 249"/>
                <a:gd name="T64" fmla="*/ 93 w 159"/>
                <a:gd name="T65" fmla="*/ 217 h 249"/>
                <a:gd name="T66" fmla="*/ 110 w 159"/>
                <a:gd name="T67" fmla="*/ 210 h 249"/>
                <a:gd name="T68" fmla="*/ 121 w 159"/>
                <a:gd name="T69" fmla="*/ 198 h 249"/>
                <a:gd name="T70" fmla="*/ 126 w 159"/>
                <a:gd name="T71" fmla="*/ 179 h 249"/>
                <a:gd name="T72" fmla="*/ 121 w 159"/>
                <a:gd name="T73" fmla="*/ 165 h 249"/>
                <a:gd name="T74" fmla="*/ 110 w 159"/>
                <a:gd name="T75" fmla="*/ 154 h 249"/>
                <a:gd name="T76" fmla="*/ 96 w 159"/>
                <a:gd name="T77" fmla="*/ 147 h 249"/>
                <a:gd name="T78" fmla="*/ 77 w 159"/>
                <a:gd name="T79" fmla="*/ 140 h 249"/>
                <a:gd name="T80" fmla="*/ 56 w 159"/>
                <a:gd name="T81" fmla="*/ 133 h 249"/>
                <a:gd name="T82" fmla="*/ 38 w 159"/>
                <a:gd name="T83" fmla="*/ 126 h 249"/>
                <a:gd name="T84" fmla="*/ 21 w 159"/>
                <a:gd name="T85" fmla="*/ 112 h 249"/>
                <a:gd name="T86" fmla="*/ 12 w 159"/>
                <a:gd name="T87" fmla="*/ 93 h 249"/>
                <a:gd name="T88" fmla="*/ 7 w 159"/>
                <a:gd name="T89" fmla="*/ 65 h 249"/>
                <a:gd name="T90" fmla="*/ 10 w 159"/>
                <a:gd name="T91" fmla="*/ 49 h 249"/>
                <a:gd name="T92" fmla="*/ 19 w 159"/>
                <a:gd name="T93" fmla="*/ 30 h 249"/>
                <a:gd name="T94" fmla="*/ 35 w 159"/>
                <a:gd name="T95" fmla="*/ 14 h 249"/>
                <a:gd name="T96" fmla="*/ 59 w 159"/>
                <a:gd name="T97" fmla="*/ 2 h 249"/>
                <a:gd name="T98" fmla="*/ 89 w 159"/>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49">
                  <a:moveTo>
                    <a:pt x="89" y="0"/>
                  </a:moveTo>
                  <a:lnTo>
                    <a:pt x="114" y="2"/>
                  </a:lnTo>
                  <a:lnTo>
                    <a:pt x="138" y="9"/>
                  </a:lnTo>
                  <a:lnTo>
                    <a:pt x="156" y="26"/>
                  </a:lnTo>
                  <a:lnTo>
                    <a:pt x="131" y="51"/>
                  </a:lnTo>
                  <a:lnTo>
                    <a:pt x="114" y="35"/>
                  </a:lnTo>
                  <a:lnTo>
                    <a:pt x="89" y="30"/>
                  </a:lnTo>
                  <a:lnTo>
                    <a:pt x="66" y="33"/>
                  </a:lnTo>
                  <a:lnTo>
                    <a:pt x="52" y="42"/>
                  </a:lnTo>
                  <a:lnTo>
                    <a:pt x="45" y="54"/>
                  </a:lnTo>
                  <a:lnTo>
                    <a:pt x="42" y="65"/>
                  </a:lnTo>
                  <a:lnTo>
                    <a:pt x="47" y="84"/>
                  </a:lnTo>
                  <a:lnTo>
                    <a:pt x="56" y="93"/>
                  </a:lnTo>
                  <a:lnTo>
                    <a:pt x="73" y="103"/>
                  </a:lnTo>
                  <a:lnTo>
                    <a:pt x="91" y="110"/>
                  </a:lnTo>
                  <a:lnTo>
                    <a:pt x="110" y="114"/>
                  </a:lnTo>
                  <a:lnTo>
                    <a:pt x="128" y="124"/>
                  </a:lnTo>
                  <a:lnTo>
                    <a:pt x="145" y="135"/>
                  </a:lnTo>
                  <a:lnTo>
                    <a:pt x="156" y="151"/>
                  </a:lnTo>
                  <a:lnTo>
                    <a:pt x="159" y="177"/>
                  </a:lnTo>
                  <a:lnTo>
                    <a:pt x="156" y="203"/>
                  </a:lnTo>
                  <a:lnTo>
                    <a:pt x="145" y="221"/>
                  </a:lnTo>
                  <a:lnTo>
                    <a:pt x="126" y="238"/>
                  </a:lnTo>
                  <a:lnTo>
                    <a:pt x="103" y="247"/>
                  </a:lnTo>
                  <a:lnTo>
                    <a:pt x="77" y="249"/>
                  </a:lnTo>
                  <a:lnTo>
                    <a:pt x="47" y="247"/>
                  </a:lnTo>
                  <a:lnTo>
                    <a:pt x="21" y="235"/>
                  </a:lnTo>
                  <a:lnTo>
                    <a:pt x="0" y="217"/>
                  </a:lnTo>
                  <a:lnTo>
                    <a:pt x="26" y="193"/>
                  </a:lnTo>
                  <a:lnTo>
                    <a:pt x="40" y="210"/>
                  </a:lnTo>
                  <a:lnTo>
                    <a:pt x="59" y="217"/>
                  </a:lnTo>
                  <a:lnTo>
                    <a:pt x="77" y="219"/>
                  </a:lnTo>
                  <a:lnTo>
                    <a:pt x="93" y="217"/>
                  </a:lnTo>
                  <a:lnTo>
                    <a:pt x="110" y="210"/>
                  </a:lnTo>
                  <a:lnTo>
                    <a:pt x="121" y="198"/>
                  </a:lnTo>
                  <a:lnTo>
                    <a:pt x="126" y="179"/>
                  </a:lnTo>
                  <a:lnTo>
                    <a:pt x="121" y="165"/>
                  </a:lnTo>
                  <a:lnTo>
                    <a:pt x="110" y="154"/>
                  </a:lnTo>
                  <a:lnTo>
                    <a:pt x="96" y="147"/>
                  </a:lnTo>
                  <a:lnTo>
                    <a:pt x="77" y="140"/>
                  </a:lnTo>
                  <a:lnTo>
                    <a:pt x="56" y="133"/>
                  </a:lnTo>
                  <a:lnTo>
                    <a:pt x="38" y="126"/>
                  </a:lnTo>
                  <a:lnTo>
                    <a:pt x="21" y="112"/>
                  </a:lnTo>
                  <a:lnTo>
                    <a:pt x="12" y="93"/>
                  </a:lnTo>
                  <a:lnTo>
                    <a:pt x="7" y="65"/>
                  </a:lnTo>
                  <a:lnTo>
                    <a:pt x="10" y="49"/>
                  </a:lnTo>
                  <a:lnTo>
                    <a:pt x="19" y="30"/>
                  </a:lnTo>
                  <a:lnTo>
                    <a:pt x="35" y="14"/>
                  </a:lnTo>
                  <a:lnTo>
                    <a:pt x="59" y="2"/>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userDrawn="1"/>
          </p:nvSpPr>
          <p:spPr bwMode="auto">
            <a:xfrm>
              <a:off x="10836275" y="3175"/>
              <a:ext cx="239713" cy="381000"/>
            </a:xfrm>
            <a:custGeom>
              <a:avLst/>
              <a:gdLst>
                <a:gd name="T0" fmla="*/ 0 w 151"/>
                <a:gd name="T1" fmla="*/ 0 h 240"/>
                <a:gd name="T2" fmla="*/ 151 w 151"/>
                <a:gd name="T3" fmla="*/ 0 h 240"/>
                <a:gd name="T4" fmla="*/ 151 w 151"/>
                <a:gd name="T5" fmla="*/ 30 h 240"/>
                <a:gd name="T6" fmla="*/ 33 w 151"/>
                <a:gd name="T7" fmla="*/ 30 h 240"/>
                <a:gd name="T8" fmla="*/ 33 w 151"/>
                <a:gd name="T9" fmla="*/ 105 h 240"/>
                <a:gd name="T10" fmla="*/ 142 w 151"/>
                <a:gd name="T11" fmla="*/ 105 h 240"/>
                <a:gd name="T12" fmla="*/ 142 w 151"/>
                <a:gd name="T13" fmla="*/ 135 h 240"/>
                <a:gd name="T14" fmla="*/ 33 w 151"/>
                <a:gd name="T15" fmla="*/ 135 h 240"/>
                <a:gd name="T16" fmla="*/ 33 w 151"/>
                <a:gd name="T17" fmla="*/ 240 h 240"/>
                <a:gd name="T18" fmla="*/ 0 w 151"/>
                <a:gd name="T19" fmla="*/ 240 h 240"/>
                <a:gd name="T20" fmla="*/ 0 w 151"/>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0">
                  <a:moveTo>
                    <a:pt x="0" y="0"/>
                  </a:moveTo>
                  <a:lnTo>
                    <a:pt x="151" y="0"/>
                  </a:lnTo>
                  <a:lnTo>
                    <a:pt x="151" y="30"/>
                  </a:lnTo>
                  <a:lnTo>
                    <a:pt x="33" y="30"/>
                  </a:lnTo>
                  <a:lnTo>
                    <a:pt x="33" y="105"/>
                  </a:lnTo>
                  <a:lnTo>
                    <a:pt x="142" y="105"/>
                  </a:lnTo>
                  <a:lnTo>
                    <a:pt x="142" y="135"/>
                  </a:lnTo>
                  <a:lnTo>
                    <a:pt x="33" y="135"/>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userDrawn="1"/>
          </p:nvSpPr>
          <p:spPr bwMode="auto">
            <a:xfrm>
              <a:off x="11114088" y="-7938"/>
              <a:ext cx="395288" cy="400050"/>
            </a:xfrm>
            <a:custGeom>
              <a:avLst/>
              <a:gdLst>
                <a:gd name="T0" fmla="*/ 125 w 249"/>
                <a:gd name="T1" fmla="*/ 33 h 252"/>
                <a:gd name="T2" fmla="*/ 95 w 249"/>
                <a:gd name="T3" fmla="*/ 37 h 252"/>
                <a:gd name="T4" fmla="*/ 70 w 249"/>
                <a:gd name="T5" fmla="*/ 49 h 252"/>
                <a:gd name="T6" fmla="*/ 51 w 249"/>
                <a:gd name="T7" fmla="*/ 70 h 252"/>
                <a:gd name="T8" fmla="*/ 39 w 249"/>
                <a:gd name="T9" fmla="*/ 98 h 252"/>
                <a:gd name="T10" fmla="*/ 35 w 249"/>
                <a:gd name="T11" fmla="*/ 126 h 252"/>
                <a:gd name="T12" fmla="*/ 39 w 249"/>
                <a:gd name="T13" fmla="*/ 156 h 252"/>
                <a:gd name="T14" fmla="*/ 51 w 249"/>
                <a:gd name="T15" fmla="*/ 182 h 252"/>
                <a:gd name="T16" fmla="*/ 70 w 249"/>
                <a:gd name="T17" fmla="*/ 203 h 252"/>
                <a:gd name="T18" fmla="*/ 95 w 249"/>
                <a:gd name="T19" fmla="*/ 217 h 252"/>
                <a:gd name="T20" fmla="*/ 125 w 249"/>
                <a:gd name="T21" fmla="*/ 221 h 252"/>
                <a:gd name="T22" fmla="*/ 156 w 249"/>
                <a:gd name="T23" fmla="*/ 217 h 252"/>
                <a:gd name="T24" fmla="*/ 179 w 249"/>
                <a:gd name="T25" fmla="*/ 203 h 252"/>
                <a:gd name="T26" fmla="*/ 200 w 249"/>
                <a:gd name="T27" fmla="*/ 182 h 252"/>
                <a:gd name="T28" fmla="*/ 212 w 249"/>
                <a:gd name="T29" fmla="*/ 156 h 252"/>
                <a:gd name="T30" fmla="*/ 214 w 249"/>
                <a:gd name="T31" fmla="*/ 126 h 252"/>
                <a:gd name="T32" fmla="*/ 212 w 249"/>
                <a:gd name="T33" fmla="*/ 98 h 252"/>
                <a:gd name="T34" fmla="*/ 200 w 249"/>
                <a:gd name="T35" fmla="*/ 70 h 252"/>
                <a:gd name="T36" fmla="*/ 179 w 249"/>
                <a:gd name="T37" fmla="*/ 49 h 252"/>
                <a:gd name="T38" fmla="*/ 156 w 249"/>
                <a:gd name="T39" fmla="*/ 37 h 252"/>
                <a:gd name="T40" fmla="*/ 125 w 249"/>
                <a:gd name="T41" fmla="*/ 33 h 252"/>
                <a:gd name="T42" fmla="*/ 125 w 249"/>
                <a:gd name="T43" fmla="*/ 0 h 252"/>
                <a:gd name="T44" fmla="*/ 165 w 249"/>
                <a:gd name="T45" fmla="*/ 7 h 252"/>
                <a:gd name="T46" fmla="*/ 200 w 249"/>
                <a:gd name="T47" fmla="*/ 26 h 252"/>
                <a:gd name="T48" fmla="*/ 226 w 249"/>
                <a:gd name="T49" fmla="*/ 51 h 252"/>
                <a:gd name="T50" fmla="*/ 244 w 249"/>
                <a:gd name="T51" fmla="*/ 86 h 252"/>
                <a:gd name="T52" fmla="*/ 249 w 249"/>
                <a:gd name="T53" fmla="*/ 126 h 252"/>
                <a:gd name="T54" fmla="*/ 244 w 249"/>
                <a:gd name="T55" fmla="*/ 168 h 252"/>
                <a:gd name="T56" fmla="*/ 226 w 249"/>
                <a:gd name="T57" fmla="*/ 203 h 252"/>
                <a:gd name="T58" fmla="*/ 200 w 249"/>
                <a:gd name="T59" fmla="*/ 228 h 252"/>
                <a:gd name="T60" fmla="*/ 165 w 249"/>
                <a:gd name="T61" fmla="*/ 247 h 252"/>
                <a:gd name="T62" fmla="*/ 125 w 249"/>
                <a:gd name="T63" fmla="*/ 252 h 252"/>
                <a:gd name="T64" fmla="*/ 84 w 249"/>
                <a:gd name="T65" fmla="*/ 247 h 252"/>
                <a:gd name="T66" fmla="*/ 49 w 249"/>
                <a:gd name="T67" fmla="*/ 228 h 252"/>
                <a:gd name="T68" fmla="*/ 23 w 249"/>
                <a:gd name="T69" fmla="*/ 203 h 252"/>
                <a:gd name="T70" fmla="*/ 7 w 249"/>
                <a:gd name="T71" fmla="*/ 168 h 252"/>
                <a:gd name="T72" fmla="*/ 0 w 249"/>
                <a:gd name="T73" fmla="*/ 126 h 252"/>
                <a:gd name="T74" fmla="*/ 7 w 249"/>
                <a:gd name="T75" fmla="*/ 86 h 252"/>
                <a:gd name="T76" fmla="*/ 23 w 249"/>
                <a:gd name="T77" fmla="*/ 51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7"/>
                  </a:lnTo>
                  <a:lnTo>
                    <a:pt x="70" y="49"/>
                  </a:lnTo>
                  <a:lnTo>
                    <a:pt x="51" y="70"/>
                  </a:lnTo>
                  <a:lnTo>
                    <a:pt x="39" y="98"/>
                  </a:lnTo>
                  <a:lnTo>
                    <a:pt x="35" y="126"/>
                  </a:lnTo>
                  <a:lnTo>
                    <a:pt x="39" y="156"/>
                  </a:lnTo>
                  <a:lnTo>
                    <a:pt x="51" y="182"/>
                  </a:lnTo>
                  <a:lnTo>
                    <a:pt x="70" y="203"/>
                  </a:lnTo>
                  <a:lnTo>
                    <a:pt x="95" y="217"/>
                  </a:lnTo>
                  <a:lnTo>
                    <a:pt x="125" y="221"/>
                  </a:lnTo>
                  <a:lnTo>
                    <a:pt x="156" y="217"/>
                  </a:lnTo>
                  <a:lnTo>
                    <a:pt x="179" y="203"/>
                  </a:lnTo>
                  <a:lnTo>
                    <a:pt x="200" y="182"/>
                  </a:lnTo>
                  <a:lnTo>
                    <a:pt x="212" y="156"/>
                  </a:lnTo>
                  <a:lnTo>
                    <a:pt x="214" y="126"/>
                  </a:lnTo>
                  <a:lnTo>
                    <a:pt x="212" y="98"/>
                  </a:lnTo>
                  <a:lnTo>
                    <a:pt x="200" y="70"/>
                  </a:lnTo>
                  <a:lnTo>
                    <a:pt x="179" y="49"/>
                  </a:lnTo>
                  <a:lnTo>
                    <a:pt x="156" y="37"/>
                  </a:lnTo>
                  <a:lnTo>
                    <a:pt x="125" y="33"/>
                  </a:lnTo>
                  <a:close/>
                  <a:moveTo>
                    <a:pt x="125" y="0"/>
                  </a:moveTo>
                  <a:lnTo>
                    <a:pt x="165" y="7"/>
                  </a:lnTo>
                  <a:lnTo>
                    <a:pt x="200" y="26"/>
                  </a:lnTo>
                  <a:lnTo>
                    <a:pt x="226" y="51"/>
                  </a:lnTo>
                  <a:lnTo>
                    <a:pt x="244" y="86"/>
                  </a:lnTo>
                  <a:lnTo>
                    <a:pt x="249" y="126"/>
                  </a:lnTo>
                  <a:lnTo>
                    <a:pt x="244" y="168"/>
                  </a:lnTo>
                  <a:lnTo>
                    <a:pt x="226" y="203"/>
                  </a:lnTo>
                  <a:lnTo>
                    <a:pt x="200" y="228"/>
                  </a:lnTo>
                  <a:lnTo>
                    <a:pt x="165" y="247"/>
                  </a:lnTo>
                  <a:lnTo>
                    <a:pt x="125" y="252"/>
                  </a:lnTo>
                  <a:lnTo>
                    <a:pt x="84" y="247"/>
                  </a:lnTo>
                  <a:lnTo>
                    <a:pt x="49" y="228"/>
                  </a:lnTo>
                  <a:lnTo>
                    <a:pt x="23" y="203"/>
                  </a:lnTo>
                  <a:lnTo>
                    <a:pt x="7" y="168"/>
                  </a:lnTo>
                  <a:lnTo>
                    <a:pt x="0" y="126"/>
                  </a:lnTo>
                  <a:lnTo>
                    <a:pt x="7" y="86"/>
                  </a:lnTo>
                  <a:lnTo>
                    <a:pt x="23" y="51"/>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userDrawn="1"/>
          </p:nvSpPr>
          <p:spPr bwMode="auto">
            <a:xfrm>
              <a:off x="11576050" y="3175"/>
              <a:ext cx="269875" cy="381000"/>
            </a:xfrm>
            <a:custGeom>
              <a:avLst/>
              <a:gdLst>
                <a:gd name="T0" fmla="*/ 32 w 170"/>
                <a:gd name="T1" fmla="*/ 28 h 240"/>
                <a:gd name="T2" fmla="*/ 32 w 170"/>
                <a:gd name="T3" fmla="*/ 105 h 240"/>
                <a:gd name="T4" fmla="*/ 74 w 170"/>
                <a:gd name="T5" fmla="*/ 105 h 240"/>
                <a:gd name="T6" fmla="*/ 90 w 170"/>
                <a:gd name="T7" fmla="*/ 105 h 240"/>
                <a:gd name="T8" fmla="*/ 104 w 170"/>
                <a:gd name="T9" fmla="*/ 100 h 240"/>
                <a:gd name="T10" fmla="*/ 116 w 170"/>
                <a:gd name="T11" fmla="*/ 96 h 240"/>
                <a:gd name="T12" fmla="*/ 123 w 170"/>
                <a:gd name="T13" fmla="*/ 84 h 240"/>
                <a:gd name="T14" fmla="*/ 125 w 170"/>
                <a:gd name="T15" fmla="*/ 68 h 240"/>
                <a:gd name="T16" fmla="*/ 123 w 170"/>
                <a:gd name="T17" fmla="*/ 51 h 240"/>
                <a:gd name="T18" fmla="*/ 116 w 170"/>
                <a:gd name="T19" fmla="*/ 40 h 240"/>
                <a:gd name="T20" fmla="*/ 104 w 170"/>
                <a:gd name="T21" fmla="*/ 33 h 240"/>
                <a:gd name="T22" fmla="*/ 90 w 170"/>
                <a:gd name="T23" fmla="*/ 30 h 240"/>
                <a:gd name="T24" fmla="*/ 74 w 170"/>
                <a:gd name="T25" fmla="*/ 28 h 240"/>
                <a:gd name="T26" fmla="*/ 32 w 170"/>
                <a:gd name="T27" fmla="*/ 28 h 240"/>
                <a:gd name="T28" fmla="*/ 0 w 170"/>
                <a:gd name="T29" fmla="*/ 0 h 240"/>
                <a:gd name="T30" fmla="*/ 83 w 170"/>
                <a:gd name="T31" fmla="*/ 0 h 240"/>
                <a:gd name="T32" fmla="*/ 111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2 w 170"/>
                <a:gd name="T51" fmla="*/ 130 h 240"/>
                <a:gd name="T52" fmla="*/ 170 w 170"/>
                <a:gd name="T53" fmla="*/ 240 h 240"/>
                <a:gd name="T54" fmla="*/ 130 w 170"/>
                <a:gd name="T55" fmla="*/ 240 h 240"/>
                <a:gd name="T56" fmla="*/ 69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90" y="105"/>
                  </a:lnTo>
                  <a:lnTo>
                    <a:pt x="104" y="100"/>
                  </a:lnTo>
                  <a:lnTo>
                    <a:pt x="116" y="96"/>
                  </a:lnTo>
                  <a:lnTo>
                    <a:pt x="123" y="84"/>
                  </a:lnTo>
                  <a:lnTo>
                    <a:pt x="125" y="68"/>
                  </a:lnTo>
                  <a:lnTo>
                    <a:pt x="123" y="51"/>
                  </a:lnTo>
                  <a:lnTo>
                    <a:pt x="116" y="40"/>
                  </a:lnTo>
                  <a:lnTo>
                    <a:pt x="104" y="33"/>
                  </a:lnTo>
                  <a:lnTo>
                    <a:pt x="90" y="30"/>
                  </a:lnTo>
                  <a:lnTo>
                    <a:pt x="74" y="28"/>
                  </a:lnTo>
                  <a:lnTo>
                    <a:pt x="32" y="28"/>
                  </a:lnTo>
                  <a:close/>
                  <a:moveTo>
                    <a:pt x="0" y="0"/>
                  </a:moveTo>
                  <a:lnTo>
                    <a:pt x="83" y="0"/>
                  </a:lnTo>
                  <a:lnTo>
                    <a:pt x="111" y="2"/>
                  </a:lnTo>
                  <a:lnTo>
                    <a:pt x="130" y="12"/>
                  </a:lnTo>
                  <a:lnTo>
                    <a:pt x="144" y="23"/>
                  </a:lnTo>
                  <a:lnTo>
                    <a:pt x="153" y="37"/>
                  </a:lnTo>
                  <a:lnTo>
                    <a:pt x="158" y="51"/>
                  </a:lnTo>
                  <a:lnTo>
                    <a:pt x="160" y="68"/>
                  </a:lnTo>
                  <a:lnTo>
                    <a:pt x="156" y="89"/>
                  </a:lnTo>
                  <a:lnTo>
                    <a:pt x="144" y="109"/>
                  </a:lnTo>
                  <a:lnTo>
                    <a:pt x="125" y="123"/>
                  </a:lnTo>
                  <a:lnTo>
                    <a:pt x="102" y="130"/>
                  </a:lnTo>
                  <a:lnTo>
                    <a:pt x="170" y="240"/>
                  </a:lnTo>
                  <a:lnTo>
                    <a:pt x="130" y="240"/>
                  </a:lnTo>
                  <a:lnTo>
                    <a:pt x="69"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userDrawn="1"/>
          </p:nvSpPr>
          <p:spPr bwMode="auto">
            <a:xfrm>
              <a:off x="11988800" y="3175"/>
              <a:ext cx="373063" cy="381000"/>
            </a:xfrm>
            <a:custGeom>
              <a:avLst/>
              <a:gdLst>
                <a:gd name="T0" fmla="*/ 117 w 235"/>
                <a:gd name="T1" fmla="*/ 42 h 240"/>
                <a:gd name="T2" fmla="*/ 72 w 235"/>
                <a:gd name="T3" fmla="*/ 151 h 240"/>
                <a:gd name="T4" fmla="*/ 163 w 235"/>
                <a:gd name="T5" fmla="*/ 151 h 240"/>
                <a:gd name="T6" fmla="*/ 119 w 235"/>
                <a:gd name="T7" fmla="*/ 42 h 240"/>
                <a:gd name="T8" fmla="*/ 117 w 235"/>
                <a:gd name="T9" fmla="*/ 42 h 240"/>
                <a:gd name="T10" fmla="*/ 105 w 235"/>
                <a:gd name="T11" fmla="*/ 0 h 240"/>
                <a:gd name="T12" fmla="*/ 135 w 235"/>
                <a:gd name="T13" fmla="*/ 0 h 240"/>
                <a:gd name="T14" fmla="*/ 235 w 235"/>
                <a:gd name="T15" fmla="*/ 240 h 240"/>
                <a:gd name="T16" fmla="*/ 198 w 235"/>
                <a:gd name="T17" fmla="*/ 240 h 240"/>
                <a:gd name="T18" fmla="*/ 175 w 235"/>
                <a:gd name="T19" fmla="*/ 179 h 240"/>
                <a:gd name="T20" fmla="*/ 61 w 235"/>
                <a:gd name="T21" fmla="*/ 179 h 240"/>
                <a:gd name="T22" fmla="*/ 38 w 235"/>
                <a:gd name="T23" fmla="*/ 240 h 240"/>
                <a:gd name="T24" fmla="*/ 0 w 235"/>
                <a:gd name="T25" fmla="*/ 240 h 240"/>
                <a:gd name="T26" fmla="*/ 105 w 235"/>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0">
                  <a:moveTo>
                    <a:pt x="117" y="42"/>
                  </a:moveTo>
                  <a:lnTo>
                    <a:pt x="72" y="151"/>
                  </a:lnTo>
                  <a:lnTo>
                    <a:pt x="163" y="151"/>
                  </a:lnTo>
                  <a:lnTo>
                    <a:pt x="119" y="42"/>
                  </a:lnTo>
                  <a:lnTo>
                    <a:pt x="117" y="42"/>
                  </a:lnTo>
                  <a:close/>
                  <a:moveTo>
                    <a:pt x="105" y="0"/>
                  </a:moveTo>
                  <a:lnTo>
                    <a:pt x="135" y="0"/>
                  </a:lnTo>
                  <a:lnTo>
                    <a:pt x="235" y="240"/>
                  </a:lnTo>
                  <a:lnTo>
                    <a:pt x="198" y="240"/>
                  </a:lnTo>
                  <a:lnTo>
                    <a:pt x="175" y="179"/>
                  </a:lnTo>
                  <a:lnTo>
                    <a:pt x="61" y="179"/>
                  </a:lnTo>
                  <a:lnTo>
                    <a:pt x="38"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userDrawn="1"/>
          </p:nvSpPr>
          <p:spPr bwMode="auto">
            <a:xfrm>
              <a:off x="12514263" y="-7938"/>
              <a:ext cx="254000" cy="400050"/>
            </a:xfrm>
            <a:custGeom>
              <a:avLst/>
              <a:gdLst>
                <a:gd name="T0" fmla="*/ 88 w 160"/>
                <a:gd name="T1" fmla="*/ 0 h 252"/>
                <a:gd name="T2" fmla="*/ 114 w 160"/>
                <a:gd name="T3" fmla="*/ 2 h 252"/>
                <a:gd name="T4" fmla="*/ 137 w 160"/>
                <a:gd name="T5" fmla="*/ 12 h 252"/>
                <a:gd name="T6" fmla="*/ 158 w 160"/>
                <a:gd name="T7" fmla="*/ 28 h 252"/>
                <a:gd name="T8" fmla="*/ 130 w 160"/>
                <a:gd name="T9" fmla="*/ 54 h 252"/>
                <a:gd name="T10" fmla="*/ 114 w 160"/>
                <a:gd name="T11" fmla="*/ 37 h 252"/>
                <a:gd name="T12" fmla="*/ 88 w 160"/>
                <a:gd name="T13" fmla="*/ 33 h 252"/>
                <a:gd name="T14" fmla="*/ 65 w 160"/>
                <a:gd name="T15" fmla="*/ 35 h 252"/>
                <a:gd name="T16" fmla="*/ 51 w 160"/>
                <a:gd name="T17" fmla="*/ 44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09 h 252"/>
                <a:gd name="T30" fmla="*/ 112 w 160"/>
                <a:gd name="T31" fmla="*/ 116 h 252"/>
                <a:gd name="T32" fmla="*/ 130 w 160"/>
                <a:gd name="T33" fmla="*/ 126 h 252"/>
                <a:gd name="T34" fmla="*/ 144 w 160"/>
                <a:gd name="T35" fmla="*/ 137 h 252"/>
                <a:gd name="T36" fmla="*/ 156 w 160"/>
                <a:gd name="T37" fmla="*/ 154 h 252"/>
                <a:gd name="T38" fmla="*/ 160 w 160"/>
                <a:gd name="T39" fmla="*/ 179 h 252"/>
                <a:gd name="T40" fmla="*/ 156 w 160"/>
                <a:gd name="T41" fmla="*/ 203 h 252"/>
                <a:gd name="T42" fmla="*/ 144 w 160"/>
                <a:gd name="T43" fmla="*/ 224 h 252"/>
                <a:gd name="T44" fmla="*/ 125 w 160"/>
                <a:gd name="T45" fmla="*/ 240 h 252"/>
                <a:gd name="T46" fmla="*/ 102 w 160"/>
                <a:gd name="T47" fmla="*/ 249 h 252"/>
                <a:gd name="T48" fmla="*/ 77 w 160"/>
                <a:gd name="T49" fmla="*/ 252 h 252"/>
                <a:gd name="T50" fmla="*/ 46 w 160"/>
                <a:gd name="T51" fmla="*/ 249 h 252"/>
                <a:gd name="T52" fmla="*/ 21 w 160"/>
                <a:gd name="T53" fmla="*/ 238 h 252"/>
                <a:gd name="T54" fmla="*/ 0 w 160"/>
                <a:gd name="T55" fmla="*/ 219 h 252"/>
                <a:gd name="T56" fmla="*/ 28 w 160"/>
                <a:gd name="T57" fmla="*/ 196 h 252"/>
                <a:gd name="T58" fmla="*/ 42 w 160"/>
                <a:gd name="T59" fmla="*/ 210 h 252"/>
                <a:gd name="T60" fmla="*/ 58 w 160"/>
                <a:gd name="T61" fmla="*/ 219 h 252"/>
                <a:gd name="T62" fmla="*/ 77 w 160"/>
                <a:gd name="T63" fmla="*/ 221 h 252"/>
                <a:gd name="T64" fmla="*/ 93 w 160"/>
                <a:gd name="T65" fmla="*/ 219 h 252"/>
                <a:gd name="T66" fmla="*/ 109 w 160"/>
                <a:gd name="T67" fmla="*/ 212 h 252"/>
                <a:gd name="T68" fmla="*/ 121 w 160"/>
                <a:gd name="T69" fmla="*/ 200 h 252"/>
                <a:gd name="T70" fmla="*/ 125 w 160"/>
                <a:gd name="T71" fmla="*/ 182 h 252"/>
                <a:gd name="T72" fmla="*/ 121 w 160"/>
                <a:gd name="T73" fmla="*/ 168 h 252"/>
                <a:gd name="T74" fmla="*/ 109 w 160"/>
                <a:gd name="T75" fmla="*/ 156 h 252"/>
                <a:gd name="T76" fmla="*/ 95 w 160"/>
                <a:gd name="T77" fmla="*/ 149 h 252"/>
                <a:gd name="T78" fmla="*/ 77 w 160"/>
                <a:gd name="T79" fmla="*/ 142 h 252"/>
                <a:gd name="T80" fmla="*/ 56 w 160"/>
                <a:gd name="T81" fmla="*/ 135 h 252"/>
                <a:gd name="T82" fmla="*/ 37 w 160"/>
                <a:gd name="T83" fmla="*/ 126 h 252"/>
                <a:gd name="T84" fmla="*/ 23 w 160"/>
                <a:gd name="T85" fmla="*/ 114 h 252"/>
                <a:gd name="T86" fmla="*/ 11 w 160"/>
                <a:gd name="T87" fmla="*/ 96 h 252"/>
                <a:gd name="T88" fmla="*/ 7 w 160"/>
                <a:gd name="T89" fmla="*/ 68 h 252"/>
                <a:gd name="T90" fmla="*/ 11 w 160"/>
                <a:gd name="T91" fmla="*/ 51 h 252"/>
                <a:gd name="T92" fmla="*/ 18 w 160"/>
                <a:gd name="T93" fmla="*/ 33 h 252"/>
                <a:gd name="T94" fmla="*/ 35 w 160"/>
                <a:gd name="T95" fmla="*/ 16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2"/>
                  </a:lnTo>
                  <a:lnTo>
                    <a:pt x="137" y="12"/>
                  </a:lnTo>
                  <a:lnTo>
                    <a:pt x="158" y="28"/>
                  </a:lnTo>
                  <a:lnTo>
                    <a:pt x="130" y="54"/>
                  </a:lnTo>
                  <a:lnTo>
                    <a:pt x="114" y="37"/>
                  </a:lnTo>
                  <a:lnTo>
                    <a:pt x="88" y="33"/>
                  </a:lnTo>
                  <a:lnTo>
                    <a:pt x="65" y="35"/>
                  </a:lnTo>
                  <a:lnTo>
                    <a:pt x="51" y="44"/>
                  </a:lnTo>
                  <a:lnTo>
                    <a:pt x="44" y="56"/>
                  </a:lnTo>
                  <a:lnTo>
                    <a:pt x="42" y="68"/>
                  </a:lnTo>
                  <a:lnTo>
                    <a:pt x="46" y="84"/>
                  </a:lnTo>
                  <a:lnTo>
                    <a:pt x="56" y="96"/>
                  </a:lnTo>
                  <a:lnTo>
                    <a:pt x="72" y="105"/>
                  </a:lnTo>
                  <a:lnTo>
                    <a:pt x="91" y="109"/>
                  </a:lnTo>
                  <a:lnTo>
                    <a:pt x="112" y="116"/>
                  </a:lnTo>
                  <a:lnTo>
                    <a:pt x="130" y="126"/>
                  </a:lnTo>
                  <a:lnTo>
                    <a:pt x="144" y="137"/>
                  </a:lnTo>
                  <a:lnTo>
                    <a:pt x="156" y="154"/>
                  </a:lnTo>
                  <a:lnTo>
                    <a:pt x="160" y="179"/>
                  </a:lnTo>
                  <a:lnTo>
                    <a:pt x="156" y="203"/>
                  </a:lnTo>
                  <a:lnTo>
                    <a:pt x="144" y="224"/>
                  </a:lnTo>
                  <a:lnTo>
                    <a:pt x="125" y="240"/>
                  </a:lnTo>
                  <a:lnTo>
                    <a:pt x="102" y="249"/>
                  </a:lnTo>
                  <a:lnTo>
                    <a:pt x="77" y="252"/>
                  </a:lnTo>
                  <a:lnTo>
                    <a:pt x="46" y="249"/>
                  </a:lnTo>
                  <a:lnTo>
                    <a:pt x="21" y="238"/>
                  </a:lnTo>
                  <a:lnTo>
                    <a:pt x="0" y="219"/>
                  </a:lnTo>
                  <a:lnTo>
                    <a:pt x="28" y="196"/>
                  </a:lnTo>
                  <a:lnTo>
                    <a:pt x="42" y="210"/>
                  </a:lnTo>
                  <a:lnTo>
                    <a:pt x="58" y="219"/>
                  </a:lnTo>
                  <a:lnTo>
                    <a:pt x="77" y="221"/>
                  </a:lnTo>
                  <a:lnTo>
                    <a:pt x="93" y="219"/>
                  </a:lnTo>
                  <a:lnTo>
                    <a:pt x="109" y="212"/>
                  </a:lnTo>
                  <a:lnTo>
                    <a:pt x="121" y="200"/>
                  </a:lnTo>
                  <a:lnTo>
                    <a:pt x="125" y="182"/>
                  </a:lnTo>
                  <a:lnTo>
                    <a:pt x="121" y="168"/>
                  </a:lnTo>
                  <a:lnTo>
                    <a:pt x="109" y="156"/>
                  </a:lnTo>
                  <a:lnTo>
                    <a:pt x="95" y="149"/>
                  </a:lnTo>
                  <a:lnTo>
                    <a:pt x="77" y="142"/>
                  </a:lnTo>
                  <a:lnTo>
                    <a:pt x="56" y="135"/>
                  </a:lnTo>
                  <a:lnTo>
                    <a:pt x="37" y="126"/>
                  </a:lnTo>
                  <a:lnTo>
                    <a:pt x="23" y="114"/>
                  </a:lnTo>
                  <a:lnTo>
                    <a:pt x="11" y="96"/>
                  </a:lnTo>
                  <a:lnTo>
                    <a:pt x="7" y="68"/>
                  </a:lnTo>
                  <a:lnTo>
                    <a:pt x="11" y="51"/>
                  </a:lnTo>
                  <a:lnTo>
                    <a:pt x="18" y="33"/>
                  </a:lnTo>
                  <a:lnTo>
                    <a:pt x="35" y="16"/>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userDrawn="1"/>
          </p:nvSpPr>
          <p:spPr bwMode="auto">
            <a:xfrm>
              <a:off x="12831763" y="3175"/>
              <a:ext cx="395288" cy="381000"/>
            </a:xfrm>
            <a:custGeom>
              <a:avLst/>
              <a:gdLst>
                <a:gd name="T0" fmla="*/ 0 w 249"/>
                <a:gd name="T1" fmla="*/ 0 h 240"/>
                <a:gd name="T2" fmla="*/ 49 w 249"/>
                <a:gd name="T3" fmla="*/ 0 h 240"/>
                <a:gd name="T4" fmla="*/ 123 w 249"/>
                <a:gd name="T5" fmla="*/ 182 h 240"/>
                <a:gd name="T6" fmla="*/ 126 w 249"/>
                <a:gd name="T7" fmla="*/ 182 h 240"/>
                <a:gd name="T8" fmla="*/ 200 w 249"/>
                <a:gd name="T9" fmla="*/ 0 h 240"/>
                <a:gd name="T10" fmla="*/ 249 w 249"/>
                <a:gd name="T11" fmla="*/ 0 h 240"/>
                <a:gd name="T12" fmla="*/ 249 w 249"/>
                <a:gd name="T13" fmla="*/ 240 h 240"/>
                <a:gd name="T14" fmla="*/ 216 w 249"/>
                <a:gd name="T15" fmla="*/ 240 h 240"/>
                <a:gd name="T16" fmla="*/ 216 w 249"/>
                <a:gd name="T17" fmla="*/ 42 h 240"/>
                <a:gd name="T18" fmla="*/ 216 w 249"/>
                <a:gd name="T19" fmla="*/ 42 h 240"/>
                <a:gd name="T20" fmla="*/ 135 w 249"/>
                <a:gd name="T21" fmla="*/ 240 h 240"/>
                <a:gd name="T22" fmla="*/ 114 w 249"/>
                <a:gd name="T23" fmla="*/ 240 h 240"/>
                <a:gd name="T24" fmla="*/ 33 w 249"/>
                <a:gd name="T25" fmla="*/ 42 h 240"/>
                <a:gd name="T26" fmla="*/ 33 w 249"/>
                <a:gd name="T27" fmla="*/ 42 h 240"/>
                <a:gd name="T28" fmla="*/ 33 w 249"/>
                <a:gd name="T29" fmla="*/ 240 h 240"/>
                <a:gd name="T30" fmla="*/ 0 w 249"/>
                <a:gd name="T31" fmla="*/ 240 h 240"/>
                <a:gd name="T32" fmla="*/ 0 w 249"/>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0">
                  <a:moveTo>
                    <a:pt x="0" y="0"/>
                  </a:moveTo>
                  <a:lnTo>
                    <a:pt x="49" y="0"/>
                  </a:lnTo>
                  <a:lnTo>
                    <a:pt x="123" y="182"/>
                  </a:lnTo>
                  <a:lnTo>
                    <a:pt x="126" y="182"/>
                  </a:lnTo>
                  <a:lnTo>
                    <a:pt x="200" y="0"/>
                  </a:lnTo>
                  <a:lnTo>
                    <a:pt x="249" y="0"/>
                  </a:lnTo>
                  <a:lnTo>
                    <a:pt x="249" y="240"/>
                  </a:lnTo>
                  <a:lnTo>
                    <a:pt x="216" y="240"/>
                  </a:lnTo>
                  <a:lnTo>
                    <a:pt x="216" y="42"/>
                  </a:lnTo>
                  <a:lnTo>
                    <a:pt x="216" y="42"/>
                  </a:lnTo>
                  <a:lnTo>
                    <a:pt x="135" y="240"/>
                  </a:lnTo>
                  <a:lnTo>
                    <a:pt x="114"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userDrawn="1"/>
          </p:nvSpPr>
          <p:spPr bwMode="auto">
            <a:xfrm>
              <a:off x="13263563" y="3175"/>
              <a:ext cx="377825" cy="381000"/>
            </a:xfrm>
            <a:custGeom>
              <a:avLst/>
              <a:gdLst>
                <a:gd name="T0" fmla="*/ 119 w 238"/>
                <a:gd name="T1" fmla="*/ 42 h 240"/>
                <a:gd name="T2" fmla="*/ 72 w 238"/>
                <a:gd name="T3" fmla="*/ 151 h 240"/>
                <a:gd name="T4" fmla="*/ 163 w 238"/>
                <a:gd name="T5" fmla="*/ 151 h 240"/>
                <a:gd name="T6" fmla="*/ 119 w 238"/>
                <a:gd name="T7" fmla="*/ 42 h 240"/>
                <a:gd name="T8" fmla="*/ 119 w 238"/>
                <a:gd name="T9" fmla="*/ 42 h 240"/>
                <a:gd name="T10" fmla="*/ 105 w 238"/>
                <a:gd name="T11" fmla="*/ 0 h 240"/>
                <a:gd name="T12" fmla="*/ 135 w 238"/>
                <a:gd name="T13" fmla="*/ 0 h 240"/>
                <a:gd name="T14" fmla="*/ 238 w 238"/>
                <a:gd name="T15" fmla="*/ 240 h 240"/>
                <a:gd name="T16" fmla="*/ 200 w 238"/>
                <a:gd name="T17" fmla="*/ 240 h 240"/>
                <a:gd name="T18" fmla="*/ 175 w 238"/>
                <a:gd name="T19" fmla="*/ 179 h 240"/>
                <a:gd name="T20" fmla="*/ 61 w 238"/>
                <a:gd name="T21" fmla="*/ 179 h 240"/>
                <a:gd name="T22" fmla="*/ 37 w 238"/>
                <a:gd name="T23" fmla="*/ 240 h 240"/>
                <a:gd name="T24" fmla="*/ 0 w 238"/>
                <a:gd name="T25" fmla="*/ 240 h 240"/>
                <a:gd name="T26" fmla="*/ 105 w 238"/>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0">
                  <a:moveTo>
                    <a:pt x="119" y="42"/>
                  </a:moveTo>
                  <a:lnTo>
                    <a:pt x="72" y="151"/>
                  </a:lnTo>
                  <a:lnTo>
                    <a:pt x="163" y="151"/>
                  </a:lnTo>
                  <a:lnTo>
                    <a:pt x="119" y="42"/>
                  </a:lnTo>
                  <a:lnTo>
                    <a:pt x="119" y="42"/>
                  </a:lnTo>
                  <a:close/>
                  <a:moveTo>
                    <a:pt x="105" y="0"/>
                  </a:moveTo>
                  <a:lnTo>
                    <a:pt x="135" y="0"/>
                  </a:lnTo>
                  <a:lnTo>
                    <a:pt x="238" y="240"/>
                  </a:lnTo>
                  <a:lnTo>
                    <a:pt x="200" y="240"/>
                  </a:lnTo>
                  <a:lnTo>
                    <a:pt x="175" y="179"/>
                  </a:lnTo>
                  <a:lnTo>
                    <a:pt x="61" y="179"/>
                  </a:lnTo>
                  <a:lnTo>
                    <a:pt x="37"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userDrawn="1"/>
          </p:nvSpPr>
          <p:spPr bwMode="auto">
            <a:xfrm>
              <a:off x="13681075" y="3175"/>
              <a:ext cx="269875" cy="381000"/>
            </a:xfrm>
            <a:custGeom>
              <a:avLst/>
              <a:gdLst>
                <a:gd name="T0" fmla="*/ 33 w 170"/>
                <a:gd name="T1" fmla="*/ 28 h 240"/>
                <a:gd name="T2" fmla="*/ 33 w 170"/>
                <a:gd name="T3" fmla="*/ 105 h 240"/>
                <a:gd name="T4" fmla="*/ 75 w 170"/>
                <a:gd name="T5" fmla="*/ 105 h 240"/>
                <a:gd name="T6" fmla="*/ 91 w 170"/>
                <a:gd name="T7" fmla="*/ 105 h 240"/>
                <a:gd name="T8" fmla="*/ 105 w 170"/>
                <a:gd name="T9" fmla="*/ 100 h 240"/>
                <a:gd name="T10" fmla="*/ 117 w 170"/>
                <a:gd name="T11" fmla="*/ 96 h 240"/>
                <a:gd name="T12" fmla="*/ 124 w 170"/>
                <a:gd name="T13" fmla="*/ 84 h 240"/>
                <a:gd name="T14" fmla="*/ 126 w 170"/>
                <a:gd name="T15" fmla="*/ 68 h 240"/>
                <a:gd name="T16" fmla="*/ 124 w 170"/>
                <a:gd name="T17" fmla="*/ 51 h 240"/>
                <a:gd name="T18" fmla="*/ 117 w 170"/>
                <a:gd name="T19" fmla="*/ 40 h 240"/>
                <a:gd name="T20" fmla="*/ 105 w 170"/>
                <a:gd name="T21" fmla="*/ 33 h 240"/>
                <a:gd name="T22" fmla="*/ 91 w 170"/>
                <a:gd name="T23" fmla="*/ 30 h 240"/>
                <a:gd name="T24" fmla="*/ 75 w 170"/>
                <a:gd name="T25" fmla="*/ 28 h 240"/>
                <a:gd name="T26" fmla="*/ 33 w 170"/>
                <a:gd name="T27" fmla="*/ 28 h 240"/>
                <a:gd name="T28" fmla="*/ 0 w 170"/>
                <a:gd name="T29" fmla="*/ 0 h 240"/>
                <a:gd name="T30" fmla="*/ 84 w 170"/>
                <a:gd name="T31" fmla="*/ 0 h 240"/>
                <a:gd name="T32" fmla="*/ 112 w 170"/>
                <a:gd name="T33" fmla="*/ 2 h 240"/>
                <a:gd name="T34" fmla="*/ 131 w 170"/>
                <a:gd name="T35" fmla="*/ 12 h 240"/>
                <a:gd name="T36" fmla="*/ 145 w 170"/>
                <a:gd name="T37" fmla="*/ 23 h 240"/>
                <a:gd name="T38" fmla="*/ 154 w 170"/>
                <a:gd name="T39" fmla="*/ 37 h 240"/>
                <a:gd name="T40" fmla="*/ 158 w 170"/>
                <a:gd name="T41" fmla="*/ 51 h 240"/>
                <a:gd name="T42" fmla="*/ 161 w 170"/>
                <a:gd name="T43" fmla="*/ 68 h 240"/>
                <a:gd name="T44" fmla="*/ 156 w 170"/>
                <a:gd name="T45" fmla="*/ 89 h 240"/>
                <a:gd name="T46" fmla="*/ 145 w 170"/>
                <a:gd name="T47" fmla="*/ 109 h 240"/>
                <a:gd name="T48" fmla="*/ 126 w 170"/>
                <a:gd name="T49" fmla="*/ 123 h 240"/>
                <a:gd name="T50" fmla="*/ 103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91" y="105"/>
                  </a:lnTo>
                  <a:lnTo>
                    <a:pt x="105" y="100"/>
                  </a:lnTo>
                  <a:lnTo>
                    <a:pt x="117" y="96"/>
                  </a:lnTo>
                  <a:lnTo>
                    <a:pt x="124" y="84"/>
                  </a:lnTo>
                  <a:lnTo>
                    <a:pt x="126" y="68"/>
                  </a:lnTo>
                  <a:lnTo>
                    <a:pt x="124" y="51"/>
                  </a:lnTo>
                  <a:lnTo>
                    <a:pt x="117" y="40"/>
                  </a:lnTo>
                  <a:lnTo>
                    <a:pt x="105" y="33"/>
                  </a:lnTo>
                  <a:lnTo>
                    <a:pt x="91" y="30"/>
                  </a:lnTo>
                  <a:lnTo>
                    <a:pt x="75" y="28"/>
                  </a:lnTo>
                  <a:lnTo>
                    <a:pt x="33" y="28"/>
                  </a:lnTo>
                  <a:close/>
                  <a:moveTo>
                    <a:pt x="0" y="0"/>
                  </a:moveTo>
                  <a:lnTo>
                    <a:pt x="84" y="0"/>
                  </a:lnTo>
                  <a:lnTo>
                    <a:pt x="112" y="2"/>
                  </a:lnTo>
                  <a:lnTo>
                    <a:pt x="131" y="12"/>
                  </a:lnTo>
                  <a:lnTo>
                    <a:pt x="145" y="23"/>
                  </a:lnTo>
                  <a:lnTo>
                    <a:pt x="154" y="37"/>
                  </a:lnTo>
                  <a:lnTo>
                    <a:pt x="158" y="51"/>
                  </a:lnTo>
                  <a:lnTo>
                    <a:pt x="161" y="68"/>
                  </a:lnTo>
                  <a:lnTo>
                    <a:pt x="156" y="89"/>
                  </a:lnTo>
                  <a:lnTo>
                    <a:pt x="145" y="109"/>
                  </a:lnTo>
                  <a:lnTo>
                    <a:pt x="126" y="123"/>
                  </a:lnTo>
                  <a:lnTo>
                    <a:pt x="103"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userDrawn="1"/>
          </p:nvSpPr>
          <p:spPr bwMode="auto">
            <a:xfrm>
              <a:off x="13958888" y="3175"/>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7 w 186"/>
                <a:gd name="T11" fmla="*/ 240 h 240"/>
                <a:gd name="T12" fmla="*/ 77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7" y="240"/>
                  </a:lnTo>
                  <a:lnTo>
                    <a:pt x="77"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userDrawn="1"/>
          </p:nvSpPr>
          <p:spPr bwMode="auto">
            <a:xfrm>
              <a:off x="14298613" y="3175"/>
              <a:ext cx="254000" cy="381000"/>
            </a:xfrm>
            <a:custGeom>
              <a:avLst/>
              <a:gdLst>
                <a:gd name="T0" fmla="*/ 0 w 160"/>
                <a:gd name="T1" fmla="*/ 0 h 240"/>
                <a:gd name="T2" fmla="*/ 156 w 160"/>
                <a:gd name="T3" fmla="*/ 0 h 240"/>
                <a:gd name="T4" fmla="*/ 156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6" y="0"/>
                  </a:lnTo>
                  <a:lnTo>
                    <a:pt x="156" y="30"/>
                  </a:lnTo>
                  <a:lnTo>
                    <a:pt x="32" y="30"/>
                  </a:lnTo>
                  <a:lnTo>
                    <a:pt x="32" y="102"/>
                  </a:lnTo>
                  <a:lnTo>
                    <a:pt x="146" y="102"/>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userDrawn="1"/>
          </p:nvSpPr>
          <p:spPr bwMode="auto">
            <a:xfrm>
              <a:off x="14619288" y="3175"/>
              <a:ext cx="269875" cy="381000"/>
            </a:xfrm>
            <a:custGeom>
              <a:avLst/>
              <a:gdLst>
                <a:gd name="T0" fmla="*/ 33 w 170"/>
                <a:gd name="T1" fmla="*/ 28 h 240"/>
                <a:gd name="T2" fmla="*/ 33 w 170"/>
                <a:gd name="T3" fmla="*/ 105 h 240"/>
                <a:gd name="T4" fmla="*/ 75 w 170"/>
                <a:gd name="T5" fmla="*/ 105 h 240"/>
                <a:gd name="T6" fmla="*/ 89 w 170"/>
                <a:gd name="T7" fmla="*/ 105 h 240"/>
                <a:gd name="T8" fmla="*/ 103 w 170"/>
                <a:gd name="T9" fmla="*/ 100 h 240"/>
                <a:gd name="T10" fmla="*/ 114 w 170"/>
                <a:gd name="T11" fmla="*/ 96 h 240"/>
                <a:gd name="T12" fmla="*/ 124 w 170"/>
                <a:gd name="T13" fmla="*/ 84 h 240"/>
                <a:gd name="T14" fmla="*/ 126 w 170"/>
                <a:gd name="T15" fmla="*/ 68 h 240"/>
                <a:gd name="T16" fmla="*/ 124 w 170"/>
                <a:gd name="T17" fmla="*/ 51 h 240"/>
                <a:gd name="T18" fmla="*/ 114 w 170"/>
                <a:gd name="T19" fmla="*/ 40 h 240"/>
                <a:gd name="T20" fmla="*/ 103 w 170"/>
                <a:gd name="T21" fmla="*/ 33 h 240"/>
                <a:gd name="T22" fmla="*/ 89 w 170"/>
                <a:gd name="T23" fmla="*/ 30 h 240"/>
                <a:gd name="T24" fmla="*/ 75 w 170"/>
                <a:gd name="T25" fmla="*/ 28 h 240"/>
                <a:gd name="T26" fmla="*/ 33 w 170"/>
                <a:gd name="T27" fmla="*/ 28 h 240"/>
                <a:gd name="T28" fmla="*/ 0 w 170"/>
                <a:gd name="T29" fmla="*/ 0 h 240"/>
                <a:gd name="T30" fmla="*/ 84 w 170"/>
                <a:gd name="T31" fmla="*/ 0 h 240"/>
                <a:gd name="T32" fmla="*/ 110 w 170"/>
                <a:gd name="T33" fmla="*/ 2 h 240"/>
                <a:gd name="T34" fmla="*/ 131 w 170"/>
                <a:gd name="T35" fmla="*/ 12 h 240"/>
                <a:gd name="T36" fmla="*/ 145 w 170"/>
                <a:gd name="T37" fmla="*/ 23 h 240"/>
                <a:gd name="T38" fmla="*/ 154 w 170"/>
                <a:gd name="T39" fmla="*/ 37 h 240"/>
                <a:gd name="T40" fmla="*/ 159 w 170"/>
                <a:gd name="T41" fmla="*/ 51 h 240"/>
                <a:gd name="T42" fmla="*/ 161 w 170"/>
                <a:gd name="T43" fmla="*/ 68 h 240"/>
                <a:gd name="T44" fmla="*/ 156 w 170"/>
                <a:gd name="T45" fmla="*/ 89 h 240"/>
                <a:gd name="T46" fmla="*/ 145 w 170"/>
                <a:gd name="T47" fmla="*/ 109 h 240"/>
                <a:gd name="T48" fmla="*/ 126 w 170"/>
                <a:gd name="T49" fmla="*/ 123 h 240"/>
                <a:gd name="T50" fmla="*/ 100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89" y="105"/>
                  </a:lnTo>
                  <a:lnTo>
                    <a:pt x="103" y="100"/>
                  </a:lnTo>
                  <a:lnTo>
                    <a:pt x="114" y="96"/>
                  </a:lnTo>
                  <a:lnTo>
                    <a:pt x="124" y="84"/>
                  </a:lnTo>
                  <a:lnTo>
                    <a:pt x="126" y="68"/>
                  </a:lnTo>
                  <a:lnTo>
                    <a:pt x="124" y="51"/>
                  </a:lnTo>
                  <a:lnTo>
                    <a:pt x="114" y="40"/>
                  </a:lnTo>
                  <a:lnTo>
                    <a:pt x="103" y="33"/>
                  </a:lnTo>
                  <a:lnTo>
                    <a:pt x="89" y="30"/>
                  </a:lnTo>
                  <a:lnTo>
                    <a:pt x="75" y="28"/>
                  </a:lnTo>
                  <a:lnTo>
                    <a:pt x="33" y="28"/>
                  </a:lnTo>
                  <a:close/>
                  <a:moveTo>
                    <a:pt x="0" y="0"/>
                  </a:moveTo>
                  <a:lnTo>
                    <a:pt x="84" y="0"/>
                  </a:lnTo>
                  <a:lnTo>
                    <a:pt x="110" y="2"/>
                  </a:lnTo>
                  <a:lnTo>
                    <a:pt x="131" y="12"/>
                  </a:lnTo>
                  <a:lnTo>
                    <a:pt x="145" y="23"/>
                  </a:lnTo>
                  <a:lnTo>
                    <a:pt x="154" y="37"/>
                  </a:lnTo>
                  <a:lnTo>
                    <a:pt x="159" y="51"/>
                  </a:lnTo>
                  <a:lnTo>
                    <a:pt x="161" y="68"/>
                  </a:lnTo>
                  <a:lnTo>
                    <a:pt x="156" y="89"/>
                  </a:lnTo>
                  <a:lnTo>
                    <a:pt x="145" y="109"/>
                  </a:lnTo>
                  <a:lnTo>
                    <a:pt x="126" y="123"/>
                  </a:lnTo>
                  <a:lnTo>
                    <a:pt x="100"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userDrawn="1"/>
          </p:nvSpPr>
          <p:spPr bwMode="auto">
            <a:xfrm>
              <a:off x="15030450" y="3175"/>
              <a:ext cx="512763" cy="381000"/>
            </a:xfrm>
            <a:custGeom>
              <a:avLst/>
              <a:gdLst>
                <a:gd name="T0" fmla="*/ 0 w 323"/>
                <a:gd name="T1" fmla="*/ 0 h 240"/>
                <a:gd name="T2" fmla="*/ 35 w 323"/>
                <a:gd name="T3" fmla="*/ 0 h 240"/>
                <a:gd name="T4" fmla="*/ 86 w 323"/>
                <a:gd name="T5" fmla="*/ 191 h 240"/>
                <a:gd name="T6" fmla="*/ 86 w 323"/>
                <a:gd name="T7" fmla="*/ 191 h 240"/>
                <a:gd name="T8" fmla="*/ 144 w 323"/>
                <a:gd name="T9" fmla="*/ 0 h 240"/>
                <a:gd name="T10" fmla="*/ 181 w 323"/>
                <a:gd name="T11" fmla="*/ 0 h 240"/>
                <a:gd name="T12" fmla="*/ 237 w 323"/>
                <a:gd name="T13" fmla="*/ 191 h 240"/>
                <a:gd name="T14" fmla="*/ 237 w 323"/>
                <a:gd name="T15" fmla="*/ 191 h 240"/>
                <a:gd name="T16" fmla="*/ 291 w 323"/>
                <a:gd name="T17" fmla="*/ 0 h 240"/>
                <a:gd name="T18" fmla="*/ 323 w 323"/>
                <a:gd name="T19" fmla="*/ 0 h 240"/>
                <a:gd name="T20" fmla="*/ 253 w 323"/>
                <a:gd name="T21" fmla="*/ 240 h 240"/>
                <a:gd name="T22" fmla="*/ 221 w 323"/>
                <a:gd name="T23" fmla="*/ 240 h 240"/>
                <a:gd name="T24" fmla="*/ 163 w 323"/>
                <a:gd name="T25" fmla="*/ 44 h 240"/>
                <a:gd name="T26" fmla="*/ 160 w 323"/>
                <a:gd name="T27" fmla="*/ 44 h 240"/>
                <a:gd name="T28" fmla="*/ 104 w 323"/>
                <a:gd name="T29" fmla="*/ 240 h 240"/>
                <a:gd name="T30" fmla="*/ 69 w 323"/>
                <a:gd name="T31" fmla="*/ 240 h 240"/>
                <a:gd name="T32" fmla="*/ 0 w 323"/>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0">
                  <a:moveTo>
                    <a:pt x="0" y="0"/>
                  </a:moveTo>
                  <a:lnTo>
                    <a:pt x="35" y="0"/>
                  </a:lnTo>
                  <a:lnTo>
                    <a:pt x="86" y="191"/>
                  </a:lnTo>
                  <a:lnTo>
                    <a:pt x="86" y="191"/>
                  </a:lnTo>
                  <a:lnTo>
                    <a:pt x="144" y="0"/>
                  </a:lnTo>
                  <a:lnTo>
                    <a:pt x="181" y="0"/>
                  </a:lnTo>
                  <a:lnTo>
                    <a:pt x="237" y="191"/>
                  </a:lnTo>
                  <a:lnTo>
                    <a:pt x="237" y="191"/>
                  </a:lnTo>
                  <a:lnTo>
                    <a:pt x="291" y="0"/>
                  </a:lnTo>
                  <a:lnTo>
                    <a:pt x="323" y="0"/>
                  </a:lnTo>
                  <a:lnTo>
                    <a:pt x="253" y="240"/>
                  </a:lnTo>
                  <a:lnTo>
                    <a:pt x="221" y="240"/>
                  </a:lnTo>
                  <a:lnTo>
                    <a:pt x="163" y="44"/>
                  </a:lnTo>
                  <a:lnTo>
                    <a:pt x="160" y="44"/>
                  </a:lnTo>
                  <a:lnTo>
                    <a:pt x="104" y="240"/>
                  </a:lnTo>
                  <a:lnTo>
                    <a:pt x="69"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userDrawn="1"/>
          </p:nvSpPr>
          <p:spPr bwMode="auto">
            <a:xfrm>
              <a:off x="15562263" y="-7938"/>
              <a:ext cx="395288" cy="400050"/>
            </a:xfrm>
            <a:custGeom>
              <a:avLst/>
              <a:gdLst>
                <a:gd name="T0" fmla="*/ 123 w 249"/>
                <a:gd name="T1" fmla="*/ 33 h 252"/>
                <a:gd name="T2" fmla="*/ 93 w 249"/>
                <a:gd name="T3" fmla="*/ 37 h 252"/>
                <a:gd name="T4" fmla="*/ 70 w 249"/>
                <a:gd name="T5" fmla="*/ 49 h 252"/>
                <a:gd name="T6" fmla="*/ 51 w 249"/>
                <a:gd name="T7" fmla="*/ 70 h 252"/>
                <a:gd name="T8" fmla="*/ 37 w 249"/>
                <a:gd name="T9" fmla="*/ 98 h 252"/>
                <a:gd name="T10" fmla="*/ 35 w 249"/>
                <a:gd name="T11" fmla="*/ 126 h 252"/>
                <a:gd name="T12" fmla="*/ 37 w 249"/>
                <a:gd name="T13" fmla="*/ 156 h 252"/>
                <a:gd name="T14" fmla="*/ 51 w 249"/>
                <a:gd name="T15" fmla="*/ 182 h 252"/>
                <a:gd name="T16" fmla="*/ 70 w 249"/>
                <a:gd name="T17" fmla="*/ 203 h 252"/>
                <a:gd name="T18" fmla="*/ 93 w 249"/>
                <a:gd name="T19" fmla="*/ 217 h 252"/>
                <a:gd name="T20" fmla="*/ 123 w 249"/>
                <a:gd name="T21" fmla="*/ 221 h 252"/>
                <a:gd name="T22" fmla="*/ 153 w 249"/>
                <a:gd name="T23" fmla="*/ 217 h 252"/>
                <a:gd name="T24" fmla="*/ 179 w 249"/>
                <a:gd name="T25" fmla="*/ 203 h 252"/>
                <a:gd name="T26" fmla="*/ 198 w 249"/>
                <a:gd name="T27" fmla="*/ 182 h 252"/>
                <a:gd name="T28" fmla="*/ 209 w 249"/>
                <a:gd name="T29" fmla="*/ 156 h 252"/>
                <a:gd name="T30" fmla="*/ 214 w 249"/>
                <a:gd name="T31" fmla="*/ 126 h 252"/>
                <a:gd name="T32" fmla="*/ 209 w 249"/>
                <a:gd name="T33" fmla="*/ 98 h 252"/>
                <a:gd name="T34" fmla="*/ 198 w 249"/>
                <a:gd name="T35" fmla="*/ 70 h 252"/>
                <a:gd name="T36" fmla="*/ 179 w 249"/>
                <a:gd name="T37" fmla="*/ 49 h 252"/>
                <a:gd name="T38" fmla="*/ 153 w 249"/>
                <a:gd name="T39" fmla="*/ 37 h 252"/>
                <a:gd name="T40" fmla="*/ 123 w 249"/>
                <a:gd name="T41" fmla="*/ 33 h 252"/>
                <a:gd name="T42" fmla="*/ 123 w 249"/>
                <a:gd name="T43" fmla="*/ 0 h 252"/>
                <a:gd name="T44" fmla="*/ 165 w 249"/>
                <a:gd name="T45" fmla="*/ 7 h 252"/>
                <a:gd name="T46" fmla="*/ 200 w 249"/>
                <a:gd name="T47" fmla="*/ 26 h 252"/>
                <a:gd name="T48" fmla="*/ 226 w 249"/>
                <a:gd name="T49" fmla="*/ 51 h 252"/>
                <a:gd name="T50" fmla="*/ 242 w 249"/>
                <a:gd name="T51" fmla="*/ 86 h 252"/>
                <a:gd name="T52" fmla="*/ 249 w 249"/>
                <a:gd name="T53" fmla="*/ 126 h 252"/>
                <a:gd name="T54" fmla="*/ 242 w 249"/>
                <a:gd name="T55" fmla="*/ 168 h 252"/>
                <a:gd name="T56" fmla="*/ 226 w 249"/>
                <a:gd name="T57" fmla="*/ 203 h 252"/>
                <a:gd name="T58" fmla="*/ 200 w 249"/>
                <a:gd name="T59" fmla="*/ 228 h 252"/>
                <a:gd name="T60" fmla="*/ 165 w 249"/>
                <a:gd name="T61" fmla="*/ 247 h 252"/>
                <a:gd name="T62" fmla="*/ 123 w 249"/>
                <a:gd name="T63" fmla="*/ 252 h 252"/>
                <a:gd name="T64" fmla="*/ 84 w 249"/>
                <a:gd name="T65" fmla="*/ 247 h 252"/>
                <a:gd name="T66" fmla="*/ 49 w 249"/>
                <a:gd name="T67" fmla="*/ 228 h 252"/>
                <a:gd name="T68" fmla="*/ 23 w 249"/>
                <a:gd name="T69" fmla="*/ 203 h 252"/>
                <a:gd name="T70" fmla="*/ 4 w 249"/>
                <a:gd name="T71" fmla="*/ 168 h 252"/>
                <a:gd name="T72" fmla="*/ 0 w 249"/>
                <a:gd name="T73" fmla="*/ 126 h 252"/>
                <a:gd name="T74" fmla="*/ 4 w 249"/>
                <a:gd name="T75" fmla="*/ 86 h 252"/>
                <a:gd name="T76" fmla="*/ 23 w 249"/>
                <a:gd name="T77" fmla="*/ 51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7"/>
                  </a:lnTo>
                  <a:lnTo>
                    <a:pt x="70" y="49"/>
                  </a:lnTo>
                  <a:lnTo>
                    <a:pt x="51" y="70"/>
                  </a:lnTo>
                  <a:lnTo>
                    <a:pt x="37" y="98"/>
                  </a:lnTo>
                  <a:lnTo>
                    <a:pt x="35" y="126"/>
                  </a:lnTo>
                  <a:lnTo>
                    <a:pt x="37" y="156"/>
                  </a:lnTo>
                  <a:lnTo>
                    <a:pt x="51" y="182"/>
                  </a:lnTo>
                  <a:lnTo>
                    <a:pt x="70" y="203"/>
                  </a:lnTo>
                  <a:lnTo>
                    <a:pt x="93" y="217"/>
                  </a:lnTo>
                  <a:lnTo>
                    <a:pt x="123" y="221"/>
                  </a:lnTo>
                  <a:lnTo>
                    <a:pt x="153" y="217"/>
                  </a:lnTo>
                  <a:lnTo>
                    <a:pt x="179" y="203"/>
                  </a:lnTo>
                  <a:lnTo>
                    <a:pt x="198" y="182"/>
                  </a:lnTo>
                  <a:lnTo>
                    <a:pt x="209" y="156"/>
                  </a:lnTo>
                  <a:lnTo>
                    <a:pt x="214" y="126"/>
                  </a:lnTo>
                  <a:lnTo>
                    <a:pt x="209" y="98"/>
                  </a:lnTo>
                  <a:lnTo>
                    <a:pt x="198" y="70"/>
                  </a:lnTo>
                  <a:lnTo>
                    <a:pt x="179" y="49"/>
                  </a:lnTo>
                  <a:lnTo>
                    <a:pt x="153" y="37"/>
                  </a:lnTo>
                  <a:lnTo>
                    <a:pt x="123" y="33"/>
                  </a:lnTo>
                  <a:close/>
                  <a:moveTo>
                    <a:pt x="123" y="0"/>
                  </a:moveTo>
                  <a:lnTo>
                    <a:pt x="165" y="7"/>
                  </a:lnTo>
                  <a:lnTo>
                    <a:pt x="200" y="26"/>
                  </a:lnTo>
                  <a:lnTo>
                    <a:pt x="226" y="51"/>
                  </a:lnTo>
                  <a:lnTo>
                    <a:pt x="242" y="86"/>
                  </a:lnTo>
                  <a:lnTo>
                    <a:pt x="249" y="126"/>
                  </a:lnTo>
                  <a:lnTo>
                    <a:pt x="242" y="168"/>
                  </a:lnTo>
                  <a:lnTo>
                    <a:pt x="226" y="203"/>
                  </a:lnTo>
                  <a:lnTo>
                    <a:pt x="200" y="228"/>
                  </a:lnTo>
                  <a:lnTo>
                    <a:pt x="165" y="247"/>
                  </a:lnTo>
                  <a:lnTo>
                    <a:pt x="123" y="252"/>
                  </a:lnTo>
                  <a:lnTo>
                    <a:pt x="84" y="247"/>
                  </a:lnTo>
                  <a:lnTo>
                    <a:pt x="49" y="228"/>
                  </a:lnTo>
                  <a:lnTo>
                    <a:pt x="23" y="203"/>
                  </a:lnTo>
                  <a:lnTo>
                    <a:pt x="4" y="168"/>
                  </a:lnTo>
                  <a:lnTo>
                    <a:pt x="0" y="126"/>
                  </a:lnTo>
                  <a:lnTo>
                    <a:pt x="4" y="86"/>
                  </a:lnTo>
                  <a:lnTo>
                    <a:pt x="23" y="51"/>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userDrawn="1"/>
          </p:nvSpPr>
          <p:spPr bwMode="auto">
            <a:xfrm>
              <a:off x="16024225" y="3175"/>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0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0 w 170"/>
                <a:gd name="T51" fmla="*/ 130 h 240"/>
                <a:gd name="T52" fmla="*/ 170 w 170"/>
                <a:gd name="T53" fmla="*/ 240 h 240"/>
                <a:gd name="T54" fmla="*/ 128 w 170"/>
                <a:gd name="T55" fmla="*/ 240 h 240"/>
                <a:gd name="T56" fmla="*/ 67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0"/>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09"/>
                  </a:lnTo>
                  <a:lnTo>
                    <a:pt x="125" y="123"/>
                  </a:lnTo>
                  <a:lnTo>
                    <a:pt x="100" y="130"/>
                  </a:lnTo>
                  <a:lnTo>
                    <a:pt x="170" y="240"/>
                  </a:lnTo>
                  <a:lnTo>
                    <a:pt x="128" y="240"/>
                  </a:lnTo>
                  <a:lnTo>
                    <a:pt x="67"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userDrawn="1"/>
          </p:nvSpPr>
          <p:spPr bwMode="auto">
            <a:xfrm>
              <a:off x="16341725" y="3175"/>
              <a:ext cx="225425" cy="381000"/>
            </a:xfrm>
            <a:custGeom>
              <a:avLst/>
              <a:gdLst>
                <a:gd name="T0" fmla="*/ 0 w 142"/>
                <a:gd name="T1" fmla="*/ 0 h 240"/>
                <a:gd name="T2" fmla="*/ 32 w 142"/>
                <a:gd name="T3" fmla="*/ 0 h 240"/>
                <a:gd name="T4" fmla="*/ 32 w 142"/>
                <a:gd name="T5" fmla="*/ 210 h 240"/>
                <a:gd name="T6" fmla="*/ 142 w 142"/>
                <a:gd name="T7" fmla="*/ 210 h 240"/>
                <a:gd name="T8" fmla="*/ 142 w 142"/>
                <a:gd name="T9" fmla="*/ 240 h 240"/>
                <a:gd name="T10" fmla="*/ 0 w 142"/>
                <a:gd name="T11" fmla="*/ 240 h 240"/>
                <a:gd name="T12" fmla="*/ 0 w 142"/>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142" h="240">
                  <a:moveTo>
                    <a:pt x="0" y="0"/>
                  </a:moveTo>
                  <a:lnTo>
                    <a:pt x="32" y="0"/>
                  </a:lnTo>
                  <a:lnTo>
                    <a:pt x="32" y="210"/>
                  </a:lnTo>
                  <a:lnTo>
                    <a:pt x="142" y="210"/>
                  </a:lnTo>
                  <a:lnTo>
                    <a:pt x="14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noEditPoints="1"/>
            </p:cNvSpPr>
            <p:nvPr userDrawn="1"/>
          </p:nvSpPr>
          <p:spPr bwMode="auto">
            <a:xfrm>
              <a:off x="16603663" y="3175"/>
              <a:ext cx="328613" cy="381000"/>
            </a:xfrm>
            <a:custGeom>
              <a:avLst/>
              <a:gdLst>
                <a:gd name="T0" fmla="*/ 33 w 207"/>
                <a:gd name="T1" fmla="*/ 30 h 240"/>
                <a:gd name="T2" fmla="*/ 33 w 207"/>
                <a:gd name="T3" fmla="*/ 210 h 240"/>
                <a:gd name="T4" fmla="*/ 72 w 207"/>
                <a:gd name="T5" fmla="*/ 210 h 240"/>
                <a:gd name="T6" fmla="*/ 105 w 207"/>
                <a:gd name="T7" fmla="*/ 205 h 240"/>
                <a:gd name="T8" fmla="*/ 133 w 207"/>
                <a:gd name="T9" fmla="*/ 193 h 240"/>
                <a:gd name="T10" fmla="*/ 154 w 207"/>
                <a:gd name="T11" fmla="*/ 177 h 240"/>
                <a:gd name="T12" fmla="*/ 168 w 207"/>
                <a:gd name="T13" fmla="*/ 151 h 240"/>
                <a:gd name="T14" fmla="*/ 175 w 207"/>
                <a:gd name="T15" fmla="*/ 119 h 240"/>
                <a:gd name="T16" fmla="*/ 172 w 207"/>
                <a:gd name="T17" fmla="*/ 105 h 240"/>
                <a:gd name="T18" fmla="*/ 170 w 207"/>
                <a:gd name="T19" fmla="*/ 89 h 240"/>
                <a:gd name="T20" fmla="*/ 161 w 207"/>
                <a:gd name="T21" fmla="*/ 72 h 240"/>
                <a:gd name="T22" fmla="*/ 149 w 207"/>
                <a:gd name="T23" fmla="*/ 56 h 240"/>
                <a:gd name="T24" fmla="*/ 133 w 207"/>
                <a:gd name="T25" fmla="*/ 42 h 240"/>
                <a:gd name="T26" fmla="*/ 109 w 207"/>
                <a:gd name="T27" fmla="*/ 35 h 240"/>
                <a:gd name="T28" fmla="*/ 82 w 207"/>
                <a:gd name="T29" fmla="*/ 30 h 240"/>
                <a:gd name="T30" fmla="*/ 33 w 207"/>
                <a:gd name="T31" fmla="*/ 30 h 240"/>
                <a:gd name="T32" fmla="*/ 0 w 207"/>
                <a:gd name="T33" fmla="*/ 0 h 240"/>
                <a:gd name="T34" fmla="*/ 84 w 207"/>
                <a:gd name="T35" fmla="*/ 0 h 240"/>
                <a:gd name="T36" fmla="*/ 121 w 207"/>
                <a:gd name="T37" fmla="*/ 5 h 240"/>
                <a:gd name="T38" fmla="*/ 151 w 207"/>
                <a:gd name="T39" fmla="*/ 16 h 240"/>
                <a:gd name="T40" fmla="*/ 175 w 207"/>
                <a:gd name="T41" fmla="*/ 33 h 240"/>
                <a:gd name="T42" fmla="*/ 191 w 207"/>
                <a:gd name="T43" fmla="*/ 54 h 240"/>
                <a:gd name="T44" fmla="*/ 200 w 207"/>
                <a:gd name="T45" fmla="*/ 77 h 240"/>
                <a:gd name="T46" fmla="*/ 207 w 207"/>
                <a:gd name="T47" fmla="*/ 100 h 240"/>
                <a:gd name="T48" fmla="*/ 207 w 207"/>
                <a:gd name="T49" fmla="*/ 119 h 240"/>
                <a:gd name="T50" fmla="*/ 205 w 207"/>
                <a:gd name="T51" fmla="*/ 149 h 240"/>
                <a:gd name="T52" fmla="*/ 193 w 207"/>
                <a:gd name="T53" fmla="*/ 177 h 240"/>
                <a:gd name="T54" fmla="*/ 175 w 207"/>
                <a:gd name="T55" fmla="*/ 203 h 240"/>
                <a:gd name="T56" fmla="*/ 149 w 207"/>
                <a:gd name="T57" fmla="*/ 221 h 240"/>
                <a:gd name="T58" fmla="*/ 116 w 207"/>
                <a:gd name="T59" fmla="*/ 235 h 240"/>
                <a:gd name="T60" fmla="*/ 77 w 207"/>
                <a:gd name="T61" fmla="*/ 240 h 240"/>
                <a:gd name="T62" fmla="*/ 0 w 207"/>
                <a:gd name="T63" fmla="*/ 240 h 240"/>
                <a:gd name="T64" fmla="*/ 0 w 207"/>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0">
                  <a:moveTo>
                    <a:pt x="33" y="30"/>
                  </a:moveTo>
                  <a:lnTo>
                    <a:pt x="33" y="210"/>
                  </a:lnTo>
                  <a:lnTo>
                    <a:pt x="72" y="210"/>
                  </a:lnTo>
                  <a:lnTo>
                    <a:pt x="105" y="205"/>
                  </a:lnTo>
                  <a:lnTo>
                    <a:pt x="133" y="193"/>
                  </a:lnTo>
                  <a:lnTo>
                    <a:pt x="154" y="177"/>
                  </a:lnTo>
                  <a:lnTo>
                    <a:pt x="168" y="151"/>
                  </a:lnTo>
                  <a:lnTo>
                    <a:pt x="175" y="119"/>
                  </a:lnTo>
                  <a:lnTo>
                    <a:pt x="172" y="105"/>
                  </a:lnTo>
                  <a:lnTo>
                    <a:pt x="170" y="89"/>
                  </a:lnTo>
                  <a:lnTo>
                    <a:pt x="161" y="72"/>
                  </a:lnTo>
                  <a:lnTo>
                    <a:pt x="149" y="56"/>
                  </a:lnTo>
                  <a:lnTo>
                    <a:pt x="133" y="42"/>
                  </a:lnTo>
                  <a:lnTo>
                    <a:pt x="109" y="35"/>
                  </a:lnTo>
                  <a:lnTo>
                    <a:pt x="82" y="30"/>
                  </a:lnTo>
                  <a:lnTo>
                    <a:pt x="33" y="30"/>
                  </a:lnTo>
                  <a:close/>
                  <a:moveTo>
                    <a:pt x="0" y="0"/>
                  </a:moveTo>
                  <a:lnTo>
                    <a:pt x="84" y="0"/>
                  </a:lnTo>
                  <a:lnTo>
                    <a:pt x="121" y="5"/>
                  </a:lnTo>
                  <a:lnTo>
                    <a:pt x="151" y="16"/>
                  </a:lnTo>
                  <a:lnTo>
                    <a:pt x="175" y="33"/>
                  </a:lnTo>
                  <a:lnTo>
                    <a:pt x="191" y="54"/>
                  </a:lnTo>
                  <a:lnTo>
                    <a:pt x="200" y="77"/>
                  </a:lnTo>
                  <a:lnTo>
                    <a:pt x="207" y="100"/>
                  </a:lnTo>
                  <a:lnTo>
                    <a:pt x="207" y="119"/>
                  </a:lnTo>
                  <a:lnTo>
                    <a:pt x="205" y="149"/>
                  </a:lnTo>
                  <a:lnTo>
                    <a:pt x="193" y="177"/>
                  </a:lnTo>
                  <a:lnTo>
                    <a:pt x="175" y="203"/>
                  </a:lnTo>
                  <a:lnTo>
                    <a:pt x="149" y="221"/>
                  </a:lnTo>
                  <a:lnTo>
                    <a:pt x="116" y="235"/>
                  </a:lnTo>
                  <a:lnTo>
                    <a:pt x="77"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2" name="Group 51"/>
            <p:cNvGrpSpPr/>
            <p:nvPr userDrawn="1"/>
          </p:nvGrpSpPr>
          <p:grpSpPr>
            <a:xfrm>
              <a:off x="7003917" y="-481263"/>
              <a:ext cx="2430980" cy="875636"/>
              <a:chOff x="271463" y="2852738"/>
              <a:chExt cx="3190876" cy="1149350"/>
            </a:xfrm>
          </p:grpSpPr>
          <p:sp>
            <p:nvSpPr>
              <p:cNvPr id="53"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4368465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and Content Slide">
    <p:spTree>
      <p:nvGrpSpPr>
        <p:cNvPr id="1" name=""/>
        <p:cNvGrpSpPr/>
        <p:nvPr/>
      </p:nvGrpSpPr>
      <p:grpSpPr>
        <a:xfrm>
          <a:off x="0" y="0"/>
          <a:ext cx="0" cy="0"/>
          <a:chOff x="0" y="0"/>
          <a:chExt cx="0" cy="0"/>
        </a:xfrm>
      </p:grpSpPr>
      <p:sp>
        <p:nvSpPr>
          <p:cNvPr id="5" name="Chart Placeholder 4"/>
          <p:cNvSpPr>
            <a:spLocks noGrp="1"/>
          </p:cNvSpPr>
          <p:nvPr>
            <p:ph type="chart" sz="quarter" idx="10" hasCustomPrompt="1"/>
          </p:nvPr>
        </p:nvSpPr>
        <p:spPr>
          <a:xfrm>
            <a:off x="299523" y="1117600"/>
            <a:ext cx="11663021" cy="4292600"/>
          </a:xfrm>
        </p:spPr>
        <p:txBody>
          <a:bodyPr anchor="ctr"/>
          <a:lstStyle>
            <a:lvl1pPr marL="0" indent="0" algn="ctr">
              <a:buFontTx/>
              <a:buNone/>
              <a:defRPr baseline="0"/>
            </a:lvl1pPr>
          </a:lstStyle>
          <a:p>
            <a:r>
              <a:rPr lang="en-US" dirty="0"/>
              <a:t>Click to Add Chart</a:t>
            </a:r>
          </a:p>
        </p:txBody>
      </p:sp>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Tree>
    <p:extLst>
      <p:ext uri="{BB962C8B-B14F-4D97-AF65-F5344CB8AC3E}">
        <p14:creationId xmlns:p14="http://schemas.microsoft.com/office/powerpoint/2010/main" val="232480726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00BA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833752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004502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34A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649707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35566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537F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10380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5493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3307818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8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1">
                    <a:lumMod val="75000"/>
                    <a:lumOff val="25000"/>
                  </a:schemeClr>
                </a:solidFill>
              </a:defRPr>
            </a:lvl1pPr>
          </a:lstStyle>
          <a:p>
            <a:pPr lvl="0"/>
            <a:r>
              <a:rPr lang="en-US" dirty="0"/>
              <a:t>Title Goes Here</a:t>
            </a:r>
          </a:p>
        </p:txBody>
      </p:sp>
      <p:sp>
        <p:nvSpPr>
          <p:cNvPr id="46" name="Text Placeholder 45"/>
          <p:cNvSpPr>
            <a:spLocks noGrp="1"/>
          </p:cNvSpPr>
          <p:nvPr>
            <p:ph type="body" sz="quarter" idx="10"/>
          </p:nvPr>
        </p:nvSpPr>
        <p:spPr>
          <a:xfrm>
            <a:off x="299523" y="1019916"/>
            <a:ext cx="11663021"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133765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0_Title and Content Slide">
    <p:spTree>
      <p:nvGrpSpPr>
        <p:cNvPr id="1" name=""/>
        <p:cNvGrpSpPr/>
        <p:nvPr/>
      </p:nvGrpSpPr>
      <p:grpSpPr>
        <a:xfrm>
          <a:off x="0" y="0"/>
          <a:ext cx="0" cy="0"/>
          <a:chOff x="0" y="0"/>
          <a:chExt cx="0" cy="0"/>
        </a:xfrm>
      </p:grpSpPr>
      <p:sp>
        <p:nvSpPr>
          <p:cNvPr id="4" name="Rectangle 226"/>
          <p:cNvSpPr txBox="1">
            <a:spLocks noChangeArrowheads="1"/>
          </p:cNvSpPr>
          <p:nvPr userDrawn="1"/>
        </p:nvSpPr>
        <p:spPr bwMode="auto">
          <a:xfrm>
            <a:off x="299524" y="535259"/>
            <a:ext cx="11663021" cy="51295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lnSpc>
                <a:spcPct val="100000"/>
              </a:lnSpc>
              <a:spcBef>
                <a:spcPct val="0"/>
              </a:spcBef>
              <a:spcAft>
                <a:spcPct val="0"/>
              </a:spcAft>
              <a:defRPr lang="en-US" sz="900" b="0" kern="1200">
                <a:solidFill>
                  <a:schemeClr val="tx1">
                    <a:lumMod val="75000"/>
                    <a:lumOff val="25000"/>
                  </a:schemeClr>
                </a:solidFill>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a:lstStyle>
          <a:p>
            <a:r>
              <a:rPr lang="en-US" sz="1700" dirty="0">
                <a:solidFill>
                  <a:schemeClr val="tx1">
                    <a:lumMod val="50000"/>
                    <a:lumOff val="50000"/>
                  </a:schemeClr>
                </a:solidFill>
              </a:rPr>
              <a:t>ATTRIBUTION</a:t>
            </a:r>
            <a:r>
              <a:rPr lang="en-US" sz="1700" baseline="0" dirty="0">
                <a:solidFill>
                  <a:schemeClr val="tx1">
                    <a:lumMod val="50000"/>
                    <a:lumOff val="50000"/>
                  </a:schemeClr>
                </a:solidFill>
              </a:rPr>
              <a:t> STATEMENT</a:t>
            </a:r>
            <a:endParaRPr lang="en-US" sz="1700" dirty="0">
              <a:solidFill>
                <a:schemeClr val="tx1">
                  <a:lumMod val="50000"/>
                  <a:lumOff val="50000"/>
                </a:schemeClr>
              </a:solidFill>
            </a:endParaRPr>
          </a:p>
        </p:txBody>
      </p:sp>
      <p:sp>
        <p:nvSpPr>
          <p:cNvPr id="5" name="Rectangle 226"/>
          <p:cNvSpPr txBox="1">
            <a:spLocks noChangeArrowheads="1"/>
          </p:cNvSpPr>
          <p:nvPr userDrawn="1"/>
        </p:nvSpPr>
        <p:spPr bwMode="auto">
          <a:xfrm>
            <a:off x="299524" y="959004"/>
            <a:ext cx="11663021" cy="51295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lnSpc>
                <a:spcPct val="100000"/>
              </a:lnSpc>
              <a:spcBef>
                <a:spcPct val="0"/>
              </a:spcBef>
              <a:spcAft>
                <a:spcPct val="0"/>
              </a:spcAft>
              <a:defRPr lang="en-US" sz="900" b="0" kern="1200">
                <a:solidFill>
                  <a:schemeClr val="tx1">
                    <a:lumMod val="75000"/>
                    <a:lumOff val="25000"/>
                  </a:schemeClr>
                </a:solidFill>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a:lstStyle>
          <a:p>
            <a:r>
              <a:rPr lang="en-US" sz="1000" dirty="0">
                <a:solidFill>
                  <a:schemeClr val="tx1">
                    <a:lumMod val="50000"/>
                    <a:lumOff val="50000"/>
                  </a:schemeClr>
                </a:solidFill>
              </a:rPr>
              <a:t>NXP, the NXP logo, NXP SECURE CONNECTIONS FOR A SMARTER WORLD, </a:t>
            </a:r>
            <a:r>
              <a:rPr lang="en-US" sz="1000" dirty="0" err="1">
                <a:solidFill>
                  <a:schemeClr val="tx1">
                    <a:lumMod val="50000"/>
                    <a:lumOff val="50000"/>
                  </a:schemeClr>
                </a:solidFill>
              </a:rPr>
              <a:t>CoolFlux</a:t>
            </a:r>
            <a:r>
              <a:rPr lang="en-US" sz="1000" dirty="0">
                <a:solidFill>
                  <a:schemeClr val="tx1">
                    <a:lumMod val="50000"/>
                    <a:lumOff val="50000"/>
                  </a:schemeClr>
                </a:solidFill>
              </a:rPr>
              <a:t>, EMBRACE, GREENCHIP, HITAG, I2C BUS, ICODE, JCOP, LIFE VIBES, MIFARE, MIFARE Classic, MIFARE </a:t>
            </a:r>
            <a:r>
              <a:rPr lang="en-US" sz="1000" dirty="0" err="1">
                <a:solidFill>
                  <a:schemeClr val="tx1">
                    <a:lumMod val="50000"/>
                    <a:lumOff val="50000"/>
                  </a:schemeClr>
                </a:solidFill>
              </a:rPr>
              <a:t>DESFire</a:t>
            </a:r>
            <a:r>
              <a:rPr lang="en-US" sz="1000" dirty="0">
                <a:solidFill>
                  <a:schemeClr val="tx1">
                    <a:lumMod val="50000"/>
                    <a:lumOff val="50000"/>
                  </a:schemeClr>
                </a:solidFill>
              </a:rPr>
              <a:t>, MIFARE Plus, MIFARE </a:t>
            </a:r>
            <a:r>
              <a:rPr lang="en-US" sz="1000" dirty="0" err="1">
                <a:solidFill>
                  <a:schemeClr val="tx1">
                    <a:lumMod val="50000"/>
                    <a:lumOff val="50000"/>
                  </a:schemeClr>
                </a:solidFill>
              </a:rPr>
              <a:t>FleX</a:t>
            </a:r>
            <a:r>
              <a:rPr lang="en-US" sz="1000" dirty="0">
                <a:solidFill>
                  <a:schemeClr val="tx1">
                    <a:lumMod val="50000"/>
                    <a:lumOff val="50000"/>
                  </a:schemeClr>
                </a:solidFill>
              </a:rPr>
              <a:t>, MANTIS, MIFARE ULTRALIGHT, MIFARE4MOBILE, MIGLO, NTAG, ROADLINK, SMARTLX, SMARTMX, STARPLUG, TOPFET, </a:t>
            </a:r>
            <a:r>
              <a:rPr lang="en-US" sz="1000" dirty="0" err="1">
                <a:solidFill>
                  <a:schemeClr val="tx1">
                    <a:lumMod val="50000"/>
                    <a:lumOff val="50000"/>
                  </a:schemeClr>
                </a:solidFill>
              </a:rPr>
              <a:t>TrenchMOS</a:t>
            </a:r>
            <a:r>
              <a:rPr lang="en-US" sz="1000" dirty="0">
                <a:solidFill>
                  <a:schemeClr val="tx1">
                    <a:lumMod val="50000"/>
                    <a:lumOff val="50000"/>
                  </a:schemeClr>
                </a:solidFill>
              </a:rPr>
              <a:t>, UCODE, Freescale, the Freescale logo, AltiVec, C 5, CodeTEST, CodeWarrior, </a:t>
            </a:r>
            <a:r>
              <a:rPr lang="en-US" sz="1000" dirty="0" err="1">
                <a:solidFill>
                  <a:schemeClr val="tx1">
                    <a:lumMod val="50000"/>
                    <a:lumOff val="50000"/>
                  </a:schemeClr>
                </a:solidFill>
              </a:rPr>
              <a:t>ColdFire</a:t>
            </a:r>
            <a:r>
              <a:rPr lang="en-US" sz="1000" dirty="0">
                <a:solidFill>
                  <a:schemeClr val="tx1">
                    <a:lumMod val="50000"/>
                    <a:lumOff val="50000"/>
                  </a:schemeClr>
                </a:solidFill>
              </a:rPr>
              <a:t>, </a:t>
            </a:r>
            <a:r>
              <a:rPr lang="en-US" sz="1000" dirty="0" err="1">
                <a:solidFill>
                  <a:schemeClr val="tx1">
                    <a:lumMod val="50000"/>
                    <a:lumOff val="50000"/>
                  </a:schemeClr>
                </a:solidFill>
              </a:rPr>
              <a:t>ColdFire</a:t>
            </a:r>
            <a:r>
              <a:rPr lang="en-US" sz="1000" dirty="0">
                <a:solidFill>
                  <a:schemeClr val="tx1">
                    <a:lumMod val="50000"/>
                    <a:lumOff val="50000"/>
                  </a:schemeClr>
                </a:solidFill>
              </a:rPr>
              <a:t>+, C Ware, the Energy Efficient Solutions logo, </a:t>
            </a:r>
            <a:r>
              <a:rPr lang="en-US" sz="1000" dirty="0" err="1">
                <a:solidFill>
                  <a:schemeClr val="tx1">
                    <a:lumMod val="50000"/>
                    <a:lumOff val="50000"/>
                  </a:schemeClr>
                </a:solidFill>
              </a:rPr>
              <a:t>Kinetis</a:t>
            </a:r>
            <a:r>
              <a:rPr lang="en-US" sz="1000" dirty="0">
                <a:solidFill>
                  <a:schemeClr val="tx1">
                    <a:lumMod val="50000"/>
                    <a:lumOff val="50000"/>
                  </a:schemeClr>
                </a:solidFill>
              </a:rPr>
              <a:t>, </a:t>
            </a:r>
            <a:r>
              <a:rPr lang="en-US" sz="1000" dirty="0" err="1">
                <a:solidFill>
                  <a:schemeClr val="tx1">
                    <a:lumMod val="50000"/>
                    <a:lumOff val="50000"/>
                  </a:schemeClr>
                </a:solidFill>
              </a:rPr>
              <a:t>Layerscape</a:t>
            </a:r>
            <a:r>
              <a:rPr lang="en-US" sz="1000" dirty="0">
                <a:solidFill>
                  <a:schemeClr val="tx1">
                    <a:lumMod val="50000"/>
                    <a:lumOff val="50000"/>
                  </a:schemeClr>
                </a:solidFill>
              </a:rPr>
              <a:t>, MagniV, mobileGT, PEG, PowerQUICC, Processor Expert, QorIQ, QorIQ Qonverge, Ready Play, SafeAssure, the SafeAssure logo, StarCore, Symphony, </a:t>
            </a:r>
            <a:r>
              <a:rPr lang="en-US" sz="1000" dirty="0" err="1">
                <a:solidFill>
                  <a:schemeClr val="tx1">
                    <a:lumMod val="50000"/>
                    <a:lumOff val="50000"/>
                  </a:schemeClr>
                </a:solidFill>
              </a:rPr>
              <a:t>VortiQa</a:t>
            </a:r>
            <a:r>
              <a:rPr lang="en-US" sz="1000" dirty="0">
                <a:solidFill>
                  <a:schemeClr val="tx1">
                    <a:lumMod val="50000"/>
                    <a:lumOff val="50000"/>
                  </a:schemeClr>
                </a:solidFill>
              </a:rPr>
              <a:t>, Vybrid, Airfast, BeeKit, BeeStack, CoreNet, Flexis, MXC, Platform in a Package, QUICC Engine, SMARTMOS, Tower, TurboLink, and UMEMS are trademarks of NXP B.V. All other product or service names are the property of their respective owners.  ARM, AMBA, ARM Powered, Artisan, Cortex, </a:t>
            </a:r>
            <a:r>
              <a:rPr lang="en-US" sz="1000" dirty="0" err="1">
                <a:solidFill>
                  <a:schemeClr val="tx1">
                    <a:lumMod val="50000"/>
                    <a:lumOff val="50000"/>
                  </a:schemeClr>
                </a:solidFill>
              </a:rPr>
              <a:t>Jazelle</a:t>
            </a:r>
            <a:r>
              <a:rPr lang="en-US" sz="1000" dirty="0">
                <a:solidFill>
                  <a:schemeClr val="tx1">
                    <a:lumMod val="50000"/>
                    <a:lumOff val="50000"/>
                  </a:schemeClr>
                </a:solidFill>
              </a:rPr>
              <a:t>, </a:t>
            </a:r>
            <a:r>
              <a:rPr lang="en-US" sz="1000" dirty="0" err="1">
                <a:solidFill>
                  <a:schemeClr val="tx1">
                    <a:lumMod val="50000"/>
                    <a:lumOff val="50000"/>
                  </a:schemeClr>
                </a:solidFill>
              </a:rPr>
              <a:t>Keil</a:t>
            </a:r>
            <a:r>
              <a:rPr lang="en-US" sz="1000" dirty="0">
                <a:solidFill>
                  <a:schemeClr val="tx1">
                    <a:lumMod val="50000"/>
                    <a:lumOff val="50000"/>
                  </a:schemeClr>
                </a:solidFill>
              </a:rPr>
              <a:t>, </a:t>
            </a:r>
            <a:r>
              <a:rPr lang="en-US" sz="1000" dirty="0" err="1">
                <a:solidFill>
                  <a:schemeClr val="tx1">
                    <a:lumMod val="50000"/>
                    <a:lumOff val="50000"/>
                  </a:schemeClr>
                </a:solidFill>
              </a:rPr>
              <a:t>SecurCore</a:t>
            </a:r>
            <a:r>
              <a:rPr lang="en-US" sz="1000" dirty="0">
                <a:solidFill>
                  <a:schemeClr val="tx1">
                    <a:lumMod val="50000"/>
                    <a:lumOff val="50000"/>
                  </a:schemeClr>
                </a:solidFill>
              </a:rPr>
              <a:t>, Thumb, </a:t>
            </a:r>
            <a:r>
              <a:rPr lang="en-US" sz="1000" dirty="0" err="1">
                <a:solidFill>
                  <a:schemeClr val="tx1">
                    <a:lumMod val="50000"/>
                    <a:lumOff val="50000"/>
                  </a:schemeClr>
                </a:solidFill>
              </a:rPr>
              <a:t>TrustZone</a:t>
            </a:r>
            <a:r>
              <a:rPr lang="en-US" sz="1000" dirty="0">
                <a:solidFill>
                  <a:schemeClr val="tx1">
                    <a:lumMod val="50000"/>
                    <a:lumOff val="50000"/>
                  </a:schemeClr>
                </a:solidFill>
              </a:rPr>
              <a:t>, and </a:t>
            </a:r>
            <a:r>
              <a:rPr lang="el-GR" sz="1000" dirty="0">
                <a:solidFill>
                  <a:schemeClr val="tx1">
                    <a:lumMod val="50000"/>
                    <a:lumOff val="50000"/>
                  </a:schemeClr>
                </a:solidFill>
              </a:rPr>
              <a:t>μ</a:t>
            </a:r>
            <a:r>
              <a:rPr lang="en-US" sz="1000" dirty="0">
                <a:solidFill>
                  <a:schemeClr val="tx1">
                    <a:lumMod val="50000"/>
                    <a:lumOff val="50000"/>
                  </a:schemeClr>
                </a:solidFill>
              </a:rPr>
              <a:t>Vision are registered trademarks of ARM Limited (or its subsidiaries) in the EU and/or elsewhere. ARM7, ARM9, ARM11, </a:t>
            </a:r>
            <a:r>
              <a:rPr lang="en-US" sz="1000" dirty="0" err="1">
                <a:solidFill>
                  <a:schemeClr val="tx1">
                    <a:lumMod val="50000"/>
                    <a:lumOff val="50000"/>
                  </a:schemeClr>
                </a:solidFill>
              </a:rPr>
              <a:t>big.LITTLE</a:t>
            </a:r>
            <a:r>
              <a:rPr lang="en-US" sz="1000" dirty="0">
                <a:solidFill>
                  <a:schemeClr val="tx1">
                    <a:lumMod val="50000"/>
                    <a:lumOff val="50000"/>
                  </a:schemeClr>
                </a:solidFill>
              </a:rPr>
              <a:t>, </a:t>
            </a:r>
            <a:r>
              <a:rPr lang="en-US" sz="1000" dirty="0" err="1">
                <a:solidFill>
                  <a:schemeClr val="tx1">
                    <a:lumMod val="50000"/>
                    <a:lumOff val="50000"/>
                  </a:schemeClr>
                </a:solidFill>
              </a:rPr>
              <a:t>CoreLink</a:t>
            </a:r>
            <a:r>
              <a:rPr lang="en-US" sz="1000" dirty="0">
                <a:solidFill>
                  <a:schemeClr val="tx1">
                    <a:lumMod val="50000"/>
                    <a:lumOff val="50000"/>
                  </a:schemeClr>
                </a:solidFill>
              </a:rPr>
              <a:t>, </a:t>
            </a:r>
            <a:r>
              <a:rPr lang="en-US" sz="1000" dirty="0" err="1">
                <a:solidFill>
                  <a:schemeClr val="tx1">
                    <a:lumMod val="50000"/>
                    <a:lumOff val="50000"/>
                  </a:schemeClr>
                </a:solidFill>
              </a:rPr>
              <a:t>CoreSight</a:t>
            </a:r>
            <a:r>
              <a:rPr lang="en-US" sz="1000" dirty="0">
                <a:solidFill>
                  <a:schemeClr val="tx1">
                    <a:lumMod val="50000"/>
                    <a:lumOff val="50000"/>
                  </a:schemeClr>
                </a:solidFill>
              </a:rPr>
              <a:t>, </a:t>
            </a:r>
            <a:r>
              <a:rPr lang="en-US" sz="1000" dirty="0" err="1">
                <a:solidFill>
                  <a:schemeClr val="tx1">
                    <a:lumMod val="50000"/>
                    <a:lumOff val="50000"/>
                  </a:schemeClr>
                </a:solidFill>
              </a:rPr>
              <a:t>DesignStart</a:t>
            </a:r>
            <a:r>
              <a:rPr lang="en-US" sz="1000" dirty="0">
                <a:solidFill>
                  <a:schemeClr val="tx1">
                    <a:lumMod val="50000"/>
                    <a:lumOff val="50000"/>
                  </a:schemeClr>
                </a:solidFill>
              </a:rPr>
              <a:t>, Mali, </a:t>
            </a:r>
            <a:r>
              <a:rPr lang="en-US" sz="1000" dirty="0" err="1">
                <a:solidFill>
                  <a:schemeClr val="tx1">
                    <a:lumMod val="50000"/>
                    <a:lumOff val="50000"/>
                  </a:schemeClr>
                </a:solidFill>
              </a:rPr>
              <a:t>mbed</a:t>
            </a:r>
            <a:r>
              <a:rPr lang="en-US" sz="1000" dirty="0">
                <a:solidFill>
                  <a:schemeClr val="tx1">
                    <a:lumMod val="50000"/>
                    <a:lumOff val="50000"/>
                  </a:schemeClr>
                </a:solidFill>
              </a:rPr>
              <a:t>, NEON, POP, </a:t>
            </a:r>
            <a:r>
              <a:rPr lang="en-US" sz="1000" dirty="0" err="1">
                <a:solidFill>
                  <a:schemeClr val="tx1">
                    <a:lumMod val="50000"/>
                    <a:lumOff val="50000"/>
                  </a:schemeClr>
                </a:solidFill>
              </a:rPr>
              <a:t>Sensinode</a:t>
            </a:r>
            <a:r>
              <a:rPr lang="en-US" sz="1000" dirty="0">
                <a:solidFill>
                  <a:schemeClr val="tx1">
                    <a:lumMod val="50000"/>
                    <a:lumOff val="50000"/>
                  </a:schemeClr>
                </a:solidFill>
              </a:rPr>
              <a:t>, Socrates, ULINK and Versatile are trademarks of ARM Limited (or its subsidiaries) in the EU and/or elsewhere. All rights reserved. Oracle and Java are registered trademarks of Oracle and/or its affiliates. The Power Architecture and Power.org word marks and the Power and Power.org logos and related marks are trademarks and service marks licensed by Power.org. © 2015–2016 NXP B.V.</a:t>
            </a:r>
          </a:p>
        </p:txBody>
      </p:sp>
    </p:spTree>
    <p:extLst>
      <p:ext uri="{BB962C8B-B14F-4D97-AF65-F5344CB8AC3E}">
        <p14:creationId xmlns:p14="http://schemas.microsoft.com/office/powerpoint/2010/main" val="10017368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FSL Logo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Master Title Slide">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0" y="0"/>
            <a:ext cx="12192000" cy="6858000"/>
          </a:xfrm>
        </p:spPr>
        <p:txBody>
          <a:bodyPr/>
          <a:lstStyle>
            <a:lvl1pPr marL="0" indent="0" algn="ctr">
              <a:buFontTx/>
              <a:buNone/>
              <a:defRPr>
                <a:solidFill>
                  <a:schemeClr val="bg1"/>
                </a:solidFill>
              </a:defRPr>
            </a:lvl1pPr>
          </a:lstStyle>
          <a:p>
            <a:r>
              <a:rPr lang="en-US" dirty="0"/>
              <a:t>Click to Insert Full Image</a:t>
            </a:r>
          </a:p>
        </p:txBody>
      </p:sp>
      <p:sp>
        <p:nvSpPr>
          <p:cNvPr id="54" name="Rectangle 53"/>
          <p:cNvSpPr/>
          <p:nvPr userDrawn="1"/>
        </p:nvSpPr>
        <p:spPr>
          <a:xfrm>
            <a:off x="0" y="0"/>
            <a:ext cx="121920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 Placeholder 89"/>
          <p:cNvSpPr>
            <a:spLocks noGrp="1"/>
          </p:cNvSpPr>
          <p:nvPr userDrawn="1">
            <p:ph type="body" sz="quarter" idx="12"/>
          </p:nvPr>
        </p:nvSpPr>
        <p:spPr>
          <a:xfrm>
            <a:off x="431371" y="2863052"/>
            <a:ext cx="5131229" cy="1297467"/>
          </a:xfrm>
        </p:spPr>
        <p:txBody>
          <a:bodyPr>
            <a:normAutofit/>
          </a:bodyPr>
          <a:lstStyle>
            <a:lvl1pPr marL="0" indent="0" algn="l">
              <a:lnSpc>
                <a:spcPct val="100000"/>
              </a:lnSpc>
              <a:buFontTx/>
              <a:buNone/>
              <a:defRPr sz="2000" b="0" cap="all" spc="-60" baseline="0">
                <a:solidFill>
                  <a:schemeClr val="bg1"/>
                </a:solidFill>
                <a:latin typeface="+mj-lt"/>
              </a:defRPr>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
        <p:nvSpPr>
          <p:cNvPr id="28" name="Rectangle 182"/>
          <p:cNvSpPr>
            <a:spLocks noGrp="1" noChangeArrowheads="1"/>
          </p:cNvSpPr>
          <p:nvPr userDrawn="1">
            <p:ph type="ctrTitle" hasCustomPrompt="1"/>
          </p:nvPr>
        </p:nvSpPr>
        <p:spPr bwMode="blackWhite">
          <a:xfrm>
            <a:off x="431371" y="1669252"/>
            <a:ext cx="5131229" cy="1073948"/>
          </a:xfrm>
          <a:ln w="25400"/>
          <a:effectLst/>
        </p:spPr>
        <p:txBody>
          <a:bodyPr tIns="91440" bIns="91440" anchor="t"/>
          <a:lstStyle>
            <a:lvl1pPr algn="l">
              <a:lnSpc>
                <a:spcPct val="100000"/>
              </a:lnSpc>
              <a:spcBef>
                <a:spcPct val="25000"/>
              </a:spcBef>
              <a:defRPr lang="en-US" sz="2900" b="1" kern="1200" cap="all" spc="-60" baseline="0" dirty="0">
                <a:solidFill>
                  <a:schemeClr val="bg1"/>
                </a:solidFill>
                <a:effectLst/>
                <a:latin typeface="Arial" charset="0"/>
                <a:ea typeface="+mn-ea"/>
                <a:cs typeface="+mn-cs"/>
              </a:defRPr>
            </a:lvl1pPr>
          </a:lstStyle>
          <a:p>
            <a:r>
              <a:rPr lang="en-US" dirty="0"/>
              <a:t>Title Goes Here</a:t>
            </a:r>
            <a:br>
              <a:rPr lang="en-US" dirty="0"/>
            </a:br>
            <a:r>
              <a:rPr lang="en-US" dirty="0"/>
              <a:t>Second Line Optional</a:t>
            </a:r>
          </a:p>
        </p:txBody>
      </p:sp>
      <p:sp>
        <p:nvSpPr>
          <p:cNvPr id="51" name="Rectangle 50"/>
          <p:cNvSpPr/>
          <p:nvPr userDrawn="1"/>
        </p:nvSpPr>
        <p:spPr>
          <a:xfrm>
            <a:off x="4864884" y="5903089"/>
            <a:ext cx="7327116" cy="740780"/>
          </a:xfrm>
          <a:prstGeom prst="rect">
            <a:avLst/>
          </a:prstGeom>
          <a:gradFill flip="none" rotWithShape="1">
            <a:gsLst>
              <a:gs pos="0">
                <a:schemeClr val="bg1"/>
              </a:gs>
              <a:gs pos="100000">
                <a:schemeClr val="bg2">
                  <a:shade val="67500"/>
                  <a:satMod val="115000"/>
                  <a:alpha val="0"/>
                </a:schemeClr>
              </a:gs>
              <a:gs pos="78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62" name="TextBox 61"/>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dirty="0">
                <a:solidFill>
                  <a:schemeClr val="bg1"/>
                </a:solidFill>
              </a:rPr>
              <a:t>PUBLIC </a:t>
            </a:r>
          </a:p>
        </p:txBody>
      </p:sp>
      <p:sp>
        <p:nvSpPr>
          <p:cNvPr id="63" name="Slide Number Placeholder 1"/>
          <p:cNvSpPr txBox="1">
            <a:spLocks/>
          </p:cNvSpPr>
          <p:nvPr userDrawn="1"/>
        </p:nvSpPr>
        <p:spPr>
          <a:xfrm>
            <a:off x="333813" y="6302856"/>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300" b="0" smtClean="0">
                <a:solidFill>
                  <a:schemeClr val="bg1"/>
                </a:solidFill>
              </a:rPr>
              <a:pPr algn="l"/>
              <a:t>‹#›</a:t>
            </a:fld>
            <a:endParaRPr lang="en-US" sz="1300" b="0" dirty="0">
              <a:solidFill>
                <a:schemeClr val="bg1"/>
              </a:solidFill>
            </a:endParaRPr>
          </a:p>
        </p:txBody>
      </p:sp>
      <p:grpSp>
        <p:nvGrpSpPr>
          <p:cNvPr id="15" name="Group 14"/>
          <p:cNvGrpSpPr/>
          <p:nvPr userDrawn="1"/>
        </p:nvGrpSpPr>
        <p:grpSpPr>
          <a:xfrm>
            <a:off x="6710636" y="5931672"/>
            <a:ext cx="5224214" cy="670193"/>
            <a:chOff x="7003917" y="-725488"/>
            <a:chExt cx="10382383" cy="1331913"/>
          </a:xfrm>
        </p:grpSpPr>
        <p:sp>
          <p:nvSpPr>
            <p:cNvPr id="16" name="Rectangle 12"/>
            <p:cNvSpPr>
              <a:spLocks noChangeArrowheads="1"/>
            </p:cNvSpPr>
            <p:nvPr userDrawn="1"/>
          </p:nvSpPr>
          <p:spPr bwMode="auto">
            <a:xfrm>
              <a:off x="10345738"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userDrawn="1"/>
          </p:nvSpPr>
          <p:spPr bwMode="auto">
            <a:xfrm>
              <a:off x="17357725"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10807700" y="-511175"/>
              <a:ext cx="250825" cy="395288"/>
            </a:xfrm>
            <a:custGeom>
              <a:avLst/>
              <a:gdLst>
                <a:gd name="T0" fmla="*/ 88 w 158"/>
                <a:gd name="T1" fmla="*/ 0 h 249"/>
                <a:gd name="T2" fmla="*/ 114 w 158"/>
                <a:gd name="T3" fmla="*/ 2 h 249"/>
                <a:gd name="T4" fmla="*/ 137 w 158"/>
                <a:gd name="T5" fmla="*/ 9 h 249"/>
                <a:gd name="T6" fmla="*/ 156 w 158"/>
                <a:gd name="T7" fmla="*/ 26 h 249"/>
                <a:gd name="T8" fmla="*/ 130 w 158"/>
                <a:gd name="T9" fmla="*/ 51 h 249"/>
                <a:gd name="T10" fmla="*/ 114 w 158"/>
                <a:gd name="T11" fmla="*/ 35 h 249"/>
                <a:gd name="T12" fmla="*/ 88 w 158"/>
                <a:gd name="T13" fmla="*/ 30 h 249"/>
                <a:gd name="T14" fmla="*/ 65 w 158"/>
                <a:gd name="T15" fmla="*/ 33 h 249"/>
                <a:gd name="T16" fmla="*/ 51 w 158"/>
                <a:gd name="T17" fmla="*/ 42 h 249"/>
                <a:gd name="T18" fmla="*/ 44 w 158"/>
                <a:gd name="T19" fmla="*/ 54 h 249"/>
                <a:gd name="T20" fmla="*/ 41 w 158"/>
                <a:gd name="T21" fmla="*/ 65 h 249"/>
                <a:gd name="T22" fmla="*/ 46 w 158"/>
                <a:gd name="T23" fmla="*/ 84 h 249"/>
                <a:gd name="T24" fmla="*/ 55 w 158"/>
                <a:gd name="T25" fmla="*/ 93 h 249"/>
                <a:gd name="T26" fmla="*/ 72 w 158"/>
                <a:gd name="T27" fmla="*/ 103 h 249"/>
                <a:gd name="T28" fmla="*/ 90 w 158"/>
                <a:gd name="T29" fmla="*/ 110 h 249"/>
                <a:gd name="T30" fmla="*/ 109 w 158"/>
                <a:gd name="T31" fmla="*/ 114 h 249"/>
                <a:gd name="T32" fmla="*/ 128 w 158"/>
                <a:gd name="T33" fmla="*/ 124 h 249"/>
                <a:gd name="T34" fmla="*/ 144 w 158"/>
                <a:gd name="T35" fmla="*/ 135 h 249"/>
                <a:gd name="T36" fmla="*/ 156 w 158"/>
                <a:gd name="T37" fmla="*/ 151 h 249"/>
                <a:gd name="T38" fmla="*/ 158 w 158"/>
                <a:gd name="T39" fmla="*/ 177 h 249"/>
                <a:gd name="T40" fmla="*/ 156 w 158"/>
                <a:gd name="T41" fmla="*/ 203 h 249"/>
                <a:gd name="T42" fmla="*/ 144 w 158"/>
                <a:gd name="T43" fmla="*/ 221 h 249"/>
                <a:gd name="T44" fmla="*/ 125 w 158"/>
                <a:gd name="T45" fmla="*/ 238 h 249"/>
                <a:gd name="T46" fmla="*/ 102 w 158"/>
                <a:gd name="T47" fmla="*/ 247 h 249"/>
                <a:gd name="T48" fmla="*/ 76 w 158"/>
                <a:gd name="T49" fmla="*/ 249 h 249"/>
                <a:gd name="T50" fmla="*/ 46 w 158"/>
                <a:gd name="T51" fmla="*/ 247 h 249"/>
                <a:gd name="T52" fmla="*/ 21 w 158"/>
                <a:gd name="T53" fmla="*/ 235 h 249"/>
                <a:gd name="T54" fmla="*/ 0 w 158"/>
                <a:gd name="T55" fmla="*/ 217 h 249"/>
                <a:gd name="T56" fmla="*/ 28 w 158"/>
                <a:gd name="T57" fmla="*/ 193 h 249"/>
                <a:gd name="T58" fmla="*/ 41 w 158"/>
                <a:gd name="T59" fmla="*/ 210 h 249"/>
                <a:gd name="T60" fmla="*/ 58 w 158"/>
                <a:gd name="T61" fmla="*/ 217 h 249"/>
                <a:gd name="T62" fmla="*/ 76 w 158"/>
                <a:gd name="T63" fmla="*/ 219 h 249"/>
                <a:gd name="T64" fmla="*/ 93 w 158"/>
                <a:gd name="T65" fmla="*/ 217 h 249"/>
                <a:gd name="T66" fmla="*/ 109 w 158"/>
                <a:gd name="T67" fmla="*/ 210 h 249"/>
                <a:gd name="T68" fmla="*/ 121 w 158"/>
                <a:gd name="T69" fmla="*/ 198 h 249"/>
                <a:gd name="T70" fmla="*/ 125 w 158"/>
                <a:gd name="T71" fmla="*/ 179 h 249"/>
                <a:gd name="T72" fmla="*/ 121 w 158"/>
                <a:gd name="T73" fmla="*/ 165 h 249"/>
                <a:gd name="T74" fmla="*/ 109 w 158"/>
                <a:gd name="T75" fmla="*/ 154 h 249"/>
                <a:gd name="T76" fmla="*/ 95 w 158"/>
                <a:gd name="T77" fmla="*/ 147 h 249"/>
                <a:gd name="T78" fmla="*/ 76 w 158"/>
                <a:gd name="T79" fmla="*/ 140 h 249"/>
                <a:gd name="T80" fmla="*/ 55 w 158"/>
                <a:gd name="T81" fmla="*/ 133 h 249"/>
                <a:gd name="T82" fmla="*/ 37 w 158"/>
                <a:gd name="T83" fmla="*/ 126 h 249"/>
                <a:gd name="T84" fmla="*/ 23 w 158"/>
                <a:gd name="T85" fmla="*/ 112 h 249"/>
                <a:gd name="T86" fmla="*/ 11 w 158"/>
                <a:gd name="T87" fmla="*/ 93 h 249"/>
                <a:gd name="T88" fmla="*/ 7 w 158"/>
                <a:gd name="T89" fmla="*/ 65 h 249"/>
                <a:gd name="T90" fmla="*/ 9 w 158"/>
                <a:gd name="T91" fmla="*/ 49 h 249"/>
                <a:gd name="T92" fmla="*/ 18 w 158"/>
                <a:gd name="T93" fmla="*/ 30 h 249"/>
                <a:gd name="T94" fmla="*/ 35 w 158"/>
                <a:gd name="T95" fmla="*/ 14 h 249"/>
                <a:gd name="T96" fmla="*/ 58 w 158"/>
                <a:gd name="T97" fmla="*/ 2 h 249"/>
                <a:gd name="T98" fmla="*/ 88 w 158"/>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49">
                  <a:moveTo>
                    <a:pt x="88" y="0"/>
                  </a:moveTo>
                  <a:lnTo>
                    <a:pt x="114" y="2"/>
                  </a:lnTo>
                  <a:lnTo>
                    <a:pt x="137" y="9"/>
                  </a:lnTo>
                  <a:lnTo>
                    <a:pt x="156" y="26"/>
                  </a:lnTo>
                  <a:lnTo>
                    <a:pt x="130" y="51"/>
                  </a:lnTo>
                  <a:lnTo>
                    <a:pt x="114" y="35"/>
                  </a:lnTo>
                  <a:lnTo>
                    <a:pt x="88" y="30"/>
                  </a:lnTo>
                  <a:lnTo>
                    <a:pt x="65" y="33"/>
                  </a:lnTo>
                  <a:lnTo>
                    <a:pt x="51" y="42"/>
                  </a:lnTo>
                  <a:lnTo>
                    <a:pt x="44" y="54"/>
                  </a:lnTo>
                  <a:lnTo>
                    <a:pt x="41" y="65"/>
                  </a:lnTo>
                  <a:lnTo>
                    <a:pt x="46" y="84"/>
                  </a:lnTo>
                  <a:lnTo>
                    <a:pt x="55" y="93"/>
                  </a:lnTo>
                  <a:lnTo>
                    <a:pt x="72" y="103"/>
                  </a:lnTo>
                  <a:lnTo>
                    <a:pt x="90" y="110"/>
                  </a:lnTo>
                  <a:lnTo>
                    <a:pt x="109" y="114"/>
                  </a:lnTo>
                  <a:lnTo>
                    <a:pt x="128" y="124"/>
                  </a:lnTo>
                  <a:lnTo>
                    <a:pt x="144" y="135"/>
                  </a:lnTo>
                  <a:lnTo>
                    <a:pt x="156" y="151"/>
                  </a:lnTo>
                  <a:lnTo>
                    <a:pt x="158" y="177"/>
                  </a:lnTo>
                  <a:lnTo>
                    <a:pt x="156" y="203"/>
                  </a:lnTo>
                  <a:lnTo>
                    <a:pt x="144" y="221"/>
                  </a:lnTo>
                  <a:lnTo>
                    <a:pt x="125" y="238"/>
                  </a:lnTo>
                  <a:lnTo>
                    <a:pt x="102" y="247"/>
                  </a:lnTo>
                  <a:lnTo>
                    <a:pt x="76" y="249"/>
                  </a:lnTo>
                  <a:lnTo>
                    <a:pt x="46" y="247"/>
                  </a:lnTo>
                  <a:lnTo>
                    <a:pt x="21" y="235"/>
                  </a:lnTo>
                  <a:lnTo>
                    <a:pt x="0" y="217"/>
                  </a:lnTo>
                  <a:lnTo>
                    <a:pt x="28" y="193"/>
                  </a:lnTo>
                  <a:lnTo>
                    <a:pt x="41" y="210"/>
                  </a:lnTo>
                  <a:lnTo>
                    <a:pt x="58" y="217"/>
                  </a:lnTo>
                  <a:lnTo>
                    <a:pt x="76" y="219"/>
                  </a:lnTo>
                  <a:lnTo>
                    <a:pt x="93" y="217"/>
                  </a:lnTo>
                  <a:lnTo>
                    <a:pt x="109" y="210"/>
                  </a:lnTo>
                  <a:lnTo>
                    <a:pt x="121" y="198"/>
                  </a:lnTo>
                  <a:lnTo>
                    <a:pt x="125" y="179"/>
                  </a:lnTo>
                  <a:lnTo>
                    <a:pt x="121" y="165"/>
                  </a:lnTo>
                  <a:lnTo>
                    <a:pt x="109" y="154"/>
                  </a:lnTo>
                  <a:lnTo>
                    <a:pt x="95" y="147"/>
                  </a:lnTo>
                  <a:lnTo>
                    <a:pt x="76" y="140"/>
                  </a:lnTo>
                  <a:lnTo>
                    <a:pt x="55" y="133"/>
                  </a:lnTo>
                  <a:lnTo>
                    <a:pt x="37" y="126"/>
                  </a:lnTo>
                  <a:lnTo>
                    <a:pt x="23" y="112"/>
                  </a:lnTo>
                  <a:lnTo>
                    <a:pt x="11" y="93"/>
                  </a:lnTo>
                  <a:lnTo>
                    <a:pt x="7" y="65"/>
                  </a:lnTo>
                  <a:lnTo>
                    <a:pt x="9" y="49"/>
                  </a:lnTo>
                  <a:lnTo>
                    <a:pt x="18" y="30"/>
                  </a:lnTo>
                  <a:lnTo>
                    <a:pt x="35" y="14"/>
                  </a:lnTo>
                  <a:lnTo>
                    <a:pt x="58" y="2"/>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11136313" y="-503238"/>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09 h 240"/>
                <a:gd name="T18" fmla="*/ 160 w 160"/>
                <a:gd name="T19" fmla="*/ 209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2"/>
                  </a:lnTo>
                  <a:lnTo>
                    <a:pt x="146" y="102"/>
                  </a:lnTo>
                  <a:lnTo>
                    <a:pt x="146" y="133"/>
                  </a:lnTo>
                  <a:lnTo>
                    <a:pt x="32" y="133"/>
                  </a:lnTo>
                  <a:lnTo>
                    <a:pt x="32" y="209"/>
                  </a:lnTo>
                  <a:lnTo>
                    <a:pt x="160" y="209"/>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11428413" y="-511175"/>
              <a:ext cx="339725" cy="395288"/>
            </a:xfrm>
            <a:custGeom>
              <a:avLst/>
              <a:gdLst>
                <a:gd name="T0" fmla="*/ 125 w 214"/>
                <a:gd name="T1" fmla="*/ 0 h 249"/>
                <a:gd name="T2" fmla="*/ 156 w 214"/>
                <a:gd name="T3" fmla="*/ 2 h 249"/>
                <a:gd name="T4" fmla="*/ 186 w 214"/>
                <a:gd name="T5" fmla="*/ 16 h 249"/>
                <a:gd name="T6" fmla="*/ 209 w 214"/>
                <a:gd name="T7" fmla="*/ 37 h 249"/>
                <a:gd name="T8" fmla="*/ 181 w 214"/>
                <a:gd name="T9" fmla="*/ 56 h 249"/>
                <a:gd name="T10" fmla="*/ 165 w 214"/>
                <a:gd name="T11" fmla="*/ 42 h 249"/>
                <a:gd name="T12" fmla="*/ 146 w 214"/>
                <a:gd name="T13" fmla="*/ 33 h 249"/>
                <a:gd name="T14" fmla="*/ 123 w 214"/>
                <a:gd name="T15" fmla="*/ 30 h 249"/>
                <a:gd name="T16" fmla="*/ 95 w 214"/>
                <a:gd name="T17" fmla="*/ 35 h 249"/>
                <a:gd name="T18" fmla="*/ 69 w 214"/>
                <a:gd name="T19" fmla="*/ 49 h 249"/>
                <a:gd name="T20" fmla="*/ 51 w 214"/>
                <a:gd name="T21" fmla="*/ 70 h 249"/>
                <a:gd name="T22" fmla="*/ 39 w 214"/>
                <a:gd name="T23" fmla="*/ 96 h 249"/>
                <a:gd name="T24" fmla="*/ 34 w 214"/>
                <a:gd name="T25" fmla="*/ 126 h 249"/>
                <a:gd name="T26" fmla="*/ 39 w 214"/>
                <a:gd name="T27" fmla="*/ 156 h 249"/>
                <a:gd name="T28" fmla="*/ 51 w 214"/>
                <a:gd name="T29" fmla="*/ 182 h 249"/>
                <a:gd name="T30" fmla="*/ 69 w 214"/>
                <a:gd name="T31" fmla="*/ 200 h 249"/>
                <a:gd name="T32" fmla="*/ 93 w 214"/>
                <a:gd name="T33" fmla="*/ 214 h 249"/>
                <a:gd name="T34" fmla="*/ 123 w 214"/>
                <a:gd name="T35" fmla="*/ 219 h 249"/>
                <a:gd name="T36" fmla="*/ 149 w 214"/>
                <a:gd name="T37" fmla="*/ 217 h 249"/>
                <a:gd name="T38" fmla="*/ 169 w 214"/>
                <a:gd name="T39" fmla="*/ 205 h 249"/>
                <a:gd name="T40" fmla="*/ 186 w 214"/>
                <a:gd name="T41" fmla="*/ 189 h 249"/>
                <a:gd name="T42" fmla="*/ 214 w 214"/>
                <a:gd name="T43" fmla="*/ 207 h 249"/>
                <a:gd name="T44" fmla="*/ 207 w 214"/>
                <a:gd name="T45" fmla="*/ 217 h 249"/>
                <a:gd name="T46" fmla="*/ 195 w 214"/>
                <a:gd name="T47" fmla="*/ 228 h 249"/>
                <a:gd name="T48" fmla="*/ 176 w 214"/>
                <a:gd name="T49" fmla="*/ 238 h 249"/>
                <a:gd name="T50" fmla="*/ 153 w 214"/>
                <a:gd name="T51" fmla="*/ 247 h 249"/>
                <a:gd name="T52" fmla="*/ 123 w 214"/>
                <a:gd name="T53" fmla="*/ 249 h 249"/>
                <a:gd name="T54" fmla="*/ 88 w 214"/>
                <a:gd name="T55" fmla="*/ 245 h 249"/>
                <a:gd name="T56" fmla="*/ 58 w 214"/>
                <a:gd name="T57" fmla="*/ 231 h 249"/>
                <a:gd name="T58" fmla="*/ 32 w 214"/>
                <a:gd name="T59" fmla="*/ 212 h 249"/>
                <a:gd name="T60" fmla="*/ 16 w 214"/>
                <a:gd name="T61" fmla="*/ 186 h 249"/>
                <a:gd name="T62" fmla="*/ 4 w 214"/>
                <a:gd name="T63" fmla="*/ 156 h 249"/>
                <a:gd name="T64" fmla="*/ 0 w 214"/>
                <a:gd name="T65" fmla="*/ 126 h 249"/>
                <a:gd name="T66" fmla="*/ 7 w 214"/>
                <a:gd name="T67" fmla="*/ 84 h 249"/>
                <a:gd name="T68" fmla="*/ 23 w 214"/>
                <a:gd name="T69" fmla="*/ 49 h 249"/>
                <a:gd name="T70" fmla="*/ 48 w 214"/>
                <a:gd name="T71" fmla="*/ 23 h 249"/>
                <a:gd name="T72" fmla="*/ 83 w 214"/>
                <a:gd name="T73" fmla="*/ 5 h 249"/>
                <a:gd name="T74" fmla="*/ 125 w 214"/>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49">
                  <a:moveTo>
                    <a:pt x="125" y="0"/>
                  </a:moveTo>
                  <a:lnTo>
                    <a:pt x="156" y="2"/>
                  </a:lnTo>
                  <a:lnTo>
                    <a:pt x="186" y="16"/>
                  </a:lnTo>
                  <a:lnTo>
                    <a:pt x="209" y="37"/>
                  </a:lnTo>
                  <a:lnTo>
                    <a:pt x="181" y="56"/>
                  </a:lnTo>
                  <a:lnTo>
                    <a:pt x="165" y="42"/>
                  </a:lnTo>
                  <a:lnTo>
                    <a:pt x="146" y="33"/>
                  </a:lnTo>
                  <a:lnTo>
                    <a:pt x="123" y="30"/>
                  </a:lnTo>
                  <a:lnTo>
                    <a:pt x="95" y="35"/>
                  </a:lnTo>
                  <a:lnTo>
                    <a:pt x="69" y="49"/>
                  </a:lnTo>
                  <a:lnTo>
                    <a:pt x="51" y="70"/>
                  </a:lnTo>
                  <a:lnTo>
                    <a:pt x="39" y="96"/>
                  </a:lnTo>
                  <a:lnTo>
                    <a:pt x="34" y="126"/>
                  </a:lnTo>
                  <a:lnTo>
                    <a:pt x="39" y="156"/>
                  </a:lnTo>
                  <a:lnTo>
                    <a:pt x="51" y="182"/>
                  </a:lnTo>
                  <a:lnTo>
                    <a:pt x="69" y="200"/>
                  </a:lnTo>
                  <a:lnTo>
                    <a:pt x="93" y="214"/>
                  </a:lnTo>
                  <a:lnTo>
                    <a:pt x="123" y="219"/>
                  </a:lnTo>
                  <a:lnTo>
                    <a:pt x="149" y="217"/>
                  </a:lnTo>
                  <a:lnTo>
                    <a:pt x="169" y="205"/>
                  </a:lnTo>
                  <a:lnTo>
                    <a:pt x="186" y="189"/>
                  </a:lnTo>
                  <a:lnTo>
                    <a:pt x="214" y="207"/>
                  </a:lnTo>
                  <a:lnTo>
                    <a:pt x="207" y="217"/>
                  </a:lnTo>
                  <a:lnTo>
                    <a:pt x="195" y="228"/>
                  </a:lnTo>
                  <a:lnTo>
                    <a:pt x="176" y="238"/>
                  </a:lnTo>
                  <a:lnTo>
                    <a:pt x="153" y="247"/>
                  </a:lnTo>
                  <a:lnTo>
                    <a:pt x="123" y="249"/>
                  </a:lnTo>
                  <a:lnTo>
                    <a:pt x="88" y="245"/>
                  </a:lnTo>
                  <a:lnTo>
                    <a:pt x="58" y="231"/>
                  </a:lnTo>
                  <a:lnTo>
                    <a:pt x="32" y="212"/>
                  </a:lnTo>
                  <a:lnTo>
                    <a:pt x="16" y="186"/>
                  </a:lnTo>
                  <a:lnTo>
                    <a:pt x="4" y="156"/>
                  </a:lnTo>
                  <a:lnTo>
                    <a:pt x="0" y="126"/>
                  </a:lnTo>
                  <a:lnTo>
                    <a:pt x="7" y="84"/>
                  </a:lnTo>
                  <a:lnTo>
                    <a:pt x="23" y="49"/>
                  </a:lnTo>
                  <a:lnTo>
                    <a:pt x="48" y="23"/>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11812588" y="-503238"/>
              <a:ext cx="290513" cy="387350"/>
            </a:xfrm>
            <a:custGeom>
              <a:avLst/>
              <a:gdLst>
                <a:gd name="T0" fmla="*/ 0 w 183"/>
                <a:gd name="T1" fmla="*/ 0 h 244"/>
                <a:gd name="T2" fmla="*/ 32 w 183"/>
                <a:gd name="T3" fmla="*/ 0 h 244"/>
                <a:gd name="T4" fmla="*/ 32 w 183"/>
                <a:gd name="T5" fmla="*/ 146 h 244"/>
                <a:gd name="T6" fmla="*/ 35 w 183"/>
                <a:gd name="T7" fmla="*/ 165 h 244"/>
                <a:gd name="T8" fmla="*/ 39 w 183"/>
                <a:gd name="T9" fmla="*/ 184 h 244"/>
                <a:gd name="T10" fmla="*/ 51 w 183"/>
                <a:gd name="T11" fmla="*/ 200 h 244"/>
                <a:gd name="T12" fmla="*/ 67 w 183"/>
                <a:gd name="T13" fmla="*/ 212 h 244"/>
                <a:gd name="T14" fmla="*/ 93 w 183"/>
                <a:gd name="T15" fmla="*/ 214 h 244"/>
                <a:gd name="T16" fmla="*/ 116 w 183"/>
                <a:gd name="T17" fmla="*/ 212 h 244"/>
                <a:gd name="T18" fmla="*/ 132 w 183"/>
                <a:gd name="T19" fmla="*/ 200 h 244"/>
                <a:gd name="T20" fmla="*/ 144 w 183"/>
                <a:gd name="T21" fmla="*/ 184 h 244"/>
                <a:gd name="T22" fmla="*/ 151 w 183"/>
                <a:gd name="T23" fmla="*/ 165 h 244"/>
                <a:gd name="T24" fmla="*/ 151 w 183"/>
                <a:gd name="T25" fmla="*/ 146 h 244"/>
                <a:gd name="T26" fmla="*/ 151 w 183"/>
                <a:gd name="T27" fmla="*/ 0 h 244"/>
                <a:gd name="T28" fmla="*/ 183 w 183"/>
                <a:gd name="T29" fmla="*/ 0 h 244"/>
                <a:gd name="T30" fmla="*/ 183 w 183"/>
                <a:gd name="T31" fmla="*/ 151 h 244"/>
                <a:gd name="T32" fmla="*/ 179 w 183"/>
                <a:gd name="T33" fmla="*/ 184 h 244"/>
                <a:gd name="T34" fmla="*/ 167 w 183"/>
                <a:gd name="T35" fmla="*/ 209 h 244"/>
                <a:gd name="T36" fmla="*/ 146 w 183"/>
                <a:gd name="T37" fmla="*/ 228 h 244"/>
                <a:gd name="T38" fmla="*/ 121 w 183"/>
                <a:gd name="T39" fmla="*/ 240 h 244"/>
                <a:gd name="T40" fmla="*/ 93 w 183"/>
                <a:gd name="T41" fmla="*/ 244 h 244"/>
                <a:gd name="T42" fmla="*/ 62 w 183"/>
                <a:gd name="T43" fmla="*/ 240 h 244"/>
                <a:gd name="T44" fmla="*/ 37 w 183"/>
                <a:gd name="T45" fmla="*/ 228 h 244"/>
                <a:gd name="T46" fmla="*/ 16 w 183"/>
                <a:gd name="T47" fmla="*/ 209 h 244"/>
                <a:gd name="T48" fmla="*/ 4 w 183"/>
                <a:gd name="T49" fmla="*/ 184 h 244"/>
                <a:gd name="T50" fmla="*/ 0 w 183"/>
                <a:gd name="T51" fmla="*/ 151 h 244"/>
                <a:gd name="T52" fmla="*/ 0 w 183"/>
                <a:gd name="T5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4">
                  <a:moveTo>
                    <a:pt x="0" y="0"/>
                  </a:moveTo>
                  <a:lnTo>
                    <a:pt x="32" y="0"/>
                  </a:lnTo>
                  <a:lnTo>
                    <a:pt x="32" y="146"/>
                  </a:lnTo>
                  <a:lnTo>
                    <a:pt x="35" y="165"/>
                  </a:lnTo>
                  <a:lnTo>
                    <a:pt x="39" y="184"/>
                  </a:lnTo>
                  <a:lnTo>
                    <a:pt x="51" y="200"/>
                  </a:lnTo>
                  <a:lnTo>
                    <a:pt x="67" y="212"/>
                  </a:lnTo>
                  <a:lnTo>
                    <a:pt x="93" y="214"/>
                  </a:lnTo>
                  <a:lnTo>
                    <a:pt x="116" y="212"/>
                  </a:lnTo>
                  <a:lnTo>
                    <a:pt x="132" y="200"/>
                  </a:lnTo>
                  <a:lnTo>
                    <a:pt x="144" y="184"/>
                  </a:lnTo>
                  <a:lnTo>
                    <a:pt x="151" y="165"/>
                  </a:lnTo>
                  <a:lnTo>
                    <a:pt x="151" y="146"/>
                  </a:lnTo>
                  <a:lnTo>
                    <a:pt x="151" y="0"/>
                  </a:lnTo>
                  <a:lnTo>
                    <a:pt x="183" y="0"/>
                  </a:lnTo>
                  <a:lnTo>
                    <a:pt x="183" y="151"/>
                  </a:lnTo>
                  <a:lnTo>
                    <a:pt x="179" y="184"/>
                  </a:lnTo>
                  <a:lnTo>
                    <a:pt x="167" y="209"/>
                  </a:lnTo>
                  <a:lnTo>
                    <a:pt x="146" y="228"/>
                  </a:lnTo>
                  <a:lnTo>
                    <a:pt x="121" y="240"/>
                  </a:lnTo>
                  <a:lnTo>
                    <a:pt x="93" y="244"/>
                  </a:lnTo>
                  <a:lnTo>
                    <a:pt x="62" y="240"/>
                  </a:lnTo>
                  <a:lnTo>
                    <a:pt x="37" y="228"/>
                  </a:lnTo>
                  <a:lnTo>
                    <a:pt x="16" y="209"/>
                  </a:lnTo>
                  <a:lnTo>
                    <a:pt x="4" y="184"/>
                  </a:lnTo>
                  <a:lnTo>
                    <a:pt x="0" y="15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userDrawn="1"/>
          </p:nvSpPr>
          <p:spPr bwMode="auto">
            <a:xfrm>
              <a:off x="12196763" y="-503238"/>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2 h 240"/>
                <a:gd name="T10" fmla="*/ 114 w 170"/>
                <a:gd name="T11" fmla="*/ 95 h 240"/>
                <a:gd name="T12" fmla="*/ 123 w 170"/>
                <a:gd name="T13" fmla="*/ 84 h 240"/>
                <a:gd name="T14" fmla="*/ 125 w 170"/>
                <a:gd name="T15" fmla="*/ 67 h 240"/>
                <a:gd name="T16" fmla="*/ 123 w 170"/>
                <a:gd name="T17" fmla="*/ 51 h 240"/>
                <a:gd name="T18" fmla="*/ 114 w 170"/>
                <a:gd name="T19" fmla="*/ 39 h 240"/>
                <a:gd name="T20" fmla="*/ 102 w 170"/>
                <a:gd name="T21" fmla="*/ 32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1 h 240"/>
                <a:gd name="T36" fmla="*/ 144 w 170"/>
                <a:gd name="T37" fmla="*/ 23 h 240"/>
                <a:gd name="T38" fmla="*/ 153 w 170"/>
                <a:gd name="T39" fmla="*/ 37 h 240"/>
                <a:gd name="T40" fmla="*/ 158 w 170"/>
                <a:gd name="T41" fmla="*/ 51 h 240"/>
                <a:gd name="T42" fmla="*/ 160 w 170"/>
                <a:gd name="T43" fmla="*/ 67 h 240"/>
                <a:gd name="T44" fmla="*/ 156 w 170"/>
                <a:gd name="T45" fmla="*/ 88 h 240"/>
                <a:gd name="T46" fmla="*/ 144 w 170"/>
                <a:gd name="T47" fmla="*/ 109 h 240"/>
                <a:gd name="T48" fmla="*/ 125 w 170"/>
                <a:gd name="T49" fmla="*/ 123 h 240"/>
                <a:gd name="T50" fmla="*/ 102 w 170"/>
                <a:gd name="T51" fmla="*/ 130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2"/>
                  </a:lnTo>
                  <a:lnTo>
                    <a:pt x="114" y="95"/>
                  </a:lnTo>
                  <a:lnTo>
                    <a:pt x="123" y="84"/>
                  </a:lnTo>
                  <a:lnTo>
                    <a:pt x="125" y="67"/>
                  </a:lnTo>
                  <a:lnTo>
                    <a:pt x="123" y="51"/>
                  </a:lnTo>
                  <a:lnTo>
                    <a:pt x="114" y="39"/>
                  </a:lnTo>
                  <a:lnTo>
                    <a:pt x="102" y="32"/>
                  </a:lnTo>
                  <a:lnTo>
                    <a:pt x="88" y="30"/>
                  </a:lnTo>
                  <a:lnTo>
                    <a:pt x="74" y="28"/>
                  </a:lnTo>
                  <a:lnTo>
                    <a:pt x="32" y="28"/>
                  </a:lnTo>
                  <a:close/>
                  <a:moveTo>
                    <a:pt x="0" y="0"/>
                  </a:moveTo>
                  <a:lnTo>
                    <a:pt x="83" y="0"/>
                  </a:lnTo>
                  <a:lnTo>
                    <a:pt x="109" y="2"/>
                  </a:lnTo>
                  <a:lnTo>
                    <a:pt x="130" y="11"/>
                  </a:lnTo>
                  <a:lnTo>
                    <a:pt x="144" y="23"/>
                  </a:lnTo>
                  <a:lnTo>
                    <a:pt x="153" y="37"/>
                  </a:lnTo>
                  <a:lnTo>
                    <a:pt x="158" y="51"/>
                  </a:lnTo>
                  <a:lnTo>
                    <a:pt x="160" y="67"/>
                  </a:lnTo>
                  <a:lnTo>
                    <a:pt x="156" y="88"/>
                  </a:lnTo>
                  <a:lnTo>
                    <a:pt x="144" y="109"/>
                  </a:lnTo>
                  <a:lnTo>
                    <a:pt x="125" y="123"/>
                  </a:lnTo>
                  <a:lnTo>
                    <a:pt x="102" y="130"/>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12520613" y="-503238"/>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2 h 240"/>
                <a:gd name="T10" fmla="*/ 147 w 161"/>
                <a:gd name="T11" fmla="*/ 102 h 240"/>
                <a:gd name="T12" fmla="*/ 147 w 161"/>
                <a:gd name="T13" fmla="*/ 133 h 240"/>
                <a:gd name="T14" fmla="*/ 33 w 161"/>
                <a:gd name="T15" fmla="*/ 133 h 240"/>
                <a:gd name="T16" fmla="*/ 33 w 161"/>
                <a:gd name="T17" fmla="*/ 209 h 240"/>
                <a:gd name="T18" fmla="*/ 161 w 161"/>
                <a:gd name="T19" fmla="*/ 209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2"/>
                  </a:lnTo>
                  <a:lnTo>
                    <a:pt x="147" y="102"/>
                  </a:lnTo>
                  <a:lnTo>
                    <a:pt x="147" y="133"/>
                  </a:lnTo>
                  <a:lnTo>
                    <a:pt x="33" y="133"/>
                  </a:lnTo>
                  <a:lnTo>
                    <a:pt x="33" y="209"/>
                  </a:lnTo>
                  <a:lnTo>
                    <a:pt x="161" y="209"/>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userDrawn="1"/>
          </p:nvSpPr>
          <p:spPr bwMode="auto">
            <a:xfrm>
              <a:off x="12976225" y="-511175"/>
              <a:ext cx="334963" cy="395288"/>
            </a:xfrm>
            <a:custGeom>
              <a:avLst/>
              <a:gdLst>
                <a:gd name="T0" fmla="*/ 123 w 211"/>
                <a:gd name="T1" fmla="*/ 0 h 249"/>
                <a:gd name="T2" fmla="*/ 156 w 211"/>
                <a:gd name="T3" fmla="*/ 2 h 249"/>
                <a:gd name="T4" fmla="*/ 184 w 211"/>
                <a:gd name="T5" fmla="*/ 16 h 249"/>
                <a:gd name="T6" fmla="*/ 207 w 211"/>
                <a:gd name="T7" fmla="*/ 37 h 249"/>
                <a:gd name="T8" fmla="*/ 181 w 211"/>
                <a:gd name="T9" fmla="*/ 56 h 249"/>
                <a:gd name="T10" fmla="*/ 165 w 211"/>
                <a:gd name="T11" fmla="*/ 42 h 249"/>
                <a:gd name="T12" fmla="*/ 144 w 211"/>
                <a:gd name="T13" fmla="*/ 33 h 249"/>
                <a:gd name="T14" fmla="*/ 123 w 211"/>
                <a:gd name="T15" fmla="*/ 30 h 249"/>
                <a:gd name="T16" fmla="*/ 93 w 211"/>
                <a:gd name="T17" fmla="*/ 35 h 249"/>
                <a:gd name="T18" fmla="*/ 67 w 211"/>
                <a:gd name="T19" fmla="*/ 49 h 249"/>
                <a:gd name="T20" fmla="*/ 49 w 211"/>
                <a:gd name="T21" fmla="*/ 70 h 249"/>
                <a:gd name="T22" fmla="*/ 37 w 211"/>
                <a:gd name="T23" fmla="*/ 96 h 249"/>
                <a:gd name="T24" fmla="*/ 35 w 211"/>
                <a:gd name="T25" fmla="*/ 126 h 249"/>
                <a:gd name="T26" fmla="*/ 37 w 211"/>
                <a:gd name="T27" fmla="*/ 156 h 249"/>
                <a:gd name="T28" fmla="*/ 49 w 211"/>
                <a:gd name="T29" fmla="*/ 182 h 249"/>
                <a:gd name="T30" fmla="*/ 67 w 211"/>
                <a:gd name="T31" fmla="*/ 200 h 249"/>
                <a:gd name="T32" fmla="*/ 93 w 211"/>
                <a:gd name="T33" fmla="*/ 214 h 249"/>
                <a:gd name="T34" fmla="*/ 123 w 211"/>
                <a:gd name="T35" fmla="*/ 219 h 249"/>
                <a:gd name="T36" fmla="*/ 149 w 211"/>
                <a:gd name="T37" fmla="*/ 217 h 249"/>
                <a:gd name="T38" fmla="*/ 170 w 211"/>
                <a:gd name="T39" fmla="*/ 205 h 249"/>
                <a:gd name="T40" fmla="*/ 186 w 211"/>
                <a:gd name="T41" fmla="*/ 189 h 249"/>
                <a:gd name="T42" fmla="*/ 211 w 211"/>
                <a:gd name="T43" fmla="*/ 207 h 249"/>
                <a:gd name="T44" fmla="*/ 205 w 211"/>
                <a:gd name="T45" fmla="*/ 217 h 249"/>
                <a:gd name="T46" fmla="*/ 193 w 211"/>
                <a:gd name="T47" fmla="*/ 228 h 249"/>
                <a:gd name="T48" fmla="*/ 174 w 211"/>
                <a:gd name="T49" fmla="*/ 238 h 249"/>
                <a:gd name="T50" fmla="*/ 151 w 211"/>
                <a:gd name="T51" fmla="*/ 247 h 249"/>
                <a:gd name="T52" fmla="*/ 121 w 211"/>
                <a:gd name="T53" fmla="*/ 249 h 249"/>
                <a:gd name="T54" fmla="*/ 86 w 211"/>
                <a:gd name="T55" fmla="*/ 245 h 249"/>
                <a:gd name="T56" fmla="*/ 56 w 211"/>
                <a:gd name="T57" fmla="*/ 231 h 249"/>
                <a:gd name="T58" fmla="*/ 32 w 211"/>
                <a:gd name="T59" fmla="*/ 212 h 249"/>
                <a:gd name="T60" fmla="*/ 14 w 211"/>
                <a:gd name="T61" fmla="*/ 186 h 249"/>
                <a:gd name="T62" fmla="*/ 2 w 211"/>
                <a:gd name="T63" fmla="*/ 156 h 249"/>
                <a:gd name="T64" fmla="*/ 0 w 211"/>
                <a:gd name="T65" fmla="*/ 126 h 249"/>
                <a:gd name="T66" fmla="*/ 4 w 211"/>
                <a:gd name="T67" fmla="*/ 84 h 249"/>
                <a:gd name="T68" fmla="*/ 21 w 211"/>
                <a:gd name="T69" fmla="*/ 49 h 249"/>
                <a:gd name="T70" fmla="*/ 49 w 211"/>
                <a:gd name="T71" fmla="*/ 23 h 249"/>
                <a:gd name="T72" fmla="*/ 83 w 211"/>
                <a:gd name="T73" fmla="*/ 5 h 249"/>
                <a:gd name="T74" fmla="*/ 123 w 211"/>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49">
                  <a:moveTo>
                    <a:pt x="123" y="0"/>
                  </a:moveTo>
                  <a:lnTo>
                    <a:pt x="156" y="2"/>
                  </a:lnTo>
                  <a:lnTo>
                    <a:pt x="184" y="16"/>
                  </a:lnTo>
                  <a:lnTo>
                    <a:pt x="207" y="37"/>
                  </a:lnTo>
                  <a:lnTo>
                    <a:pt x="181" y="56"/>
                  </a:lnTo>
                  <a:lnTo>
                    <a:pt x="165" y="42"/>
                  </a:lnTo>
                  <a:lnTo>
                    <a:pt x="144" y="33"/>
                  </a:lnTo>
                  <a:lnTo>
                    <a:pt x="123" y="30"/>
                  </a:lnTo>
                  <a:lnTo>
                    <a:pt x="93" y="35"/>
                  </a:lnTo>
                  <a:lnTo>
                    <a:pt x="67" y="49"/>
                  </a:lnTo>
                  <a:lnTo>
                    <a:pt x="49" y="70"/>
                  </a:lnTo>
                  <a:lnTo>
                    <a:pt x="37" y="96"/>
                  </a:lnTo>
                  <a:lnTo>
                    <a:pt x="35" y="126"/>
                  </a:lnTo>
                  <a:lnTo>
                    <a:pt x="37" y="156"/>
                  </a:lnTo>
                  <a:lnTo>
                    <a:pt x="49" y="182"/>
                  </a:lnTo>
                  <a:lnTo>
                    <a:pt x="67" y="200"/>
                  </a:lnTo>
                  <a:lnTo>
                    <a:pt x="93" y="214"/>
                  </a:lnTo>
                  <a:lnTo>
                    <a:pt x="123" y="219"/>
                  </a:lnTo>
                  <a:lnTo>
                    <a:pt x="149" y="217"/>
                  </a:lnTo>
                  <a:lnTo>
                    <a:pt x="170" y="205"/>
                  </a:lnTo>
                  <a:lnTo>
                    <a:pt x="186" y="189"/>
                  </a:lnTo>
                  <a:lnTo>
                    <a:pt x="211" y="207"/>
                  </a:lnTo>
                  <a:lnTo>
                    <a:pt x="205" y="217"/>
                  </a:lnTo>
                  <a:lnTo>
                    <a:pt x="193" y="228"/>
                  </a:lnTo>
                  <a:lnTo>
                    <a:pt x="174" y="238"/>
                  </a:lnTo>
                  <a:lnTo>
                    <a:pt x="151" y="247"/>
                  </a:lnTo>
                  <a:lnTo>
                    <a:pt x="121" y="249"/>
                  </a:lnTo>
                  <a:lnTo>
                    <a:pt x="86" y="245"/>
                  </a:lnTo>
                  <a:lnTo>
                    <a:pt x="56" y="231"/>
                  </a:lnTo>
                  <a:lnTo>
                    <a:pt x="32" y="212"/>
                  </a:lnTo>
                  <a:lnTo>
                    <a:pt x="14" y="186"/>
                  </a:lnTo>
                  <a:lnTo>
                    <a:pt x="2" y="156"/>
                  </a:lnTo>
                  <a:lnTo>
                    <a:pt x="0" y="126"/>
                  </a:lnTo>
                  <a:lnTo>
                    <a:pt x="4" y="84"/>
                  </a:lnTo>
                  <a:lnTo>
                    <a:pt x="21" y="49"/>
                  </a:lnTo>
                  <a:lnTo>
                    <a:pt x="49" y="23"/>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userDrawn="1"/>
          </p:nvSpPr>
          <p:spPr bwMode="auto">
            <a:xfrm>
              <a:off x="13341350" y="-511175"/>
              <a:ext cx="395288" cy="395288"/>
            </a:xfrm>
            <a:custGeom>
              <a:avLst/>
              <a:gdLst>
                <a:gd name="T0" fmla="*/ 123 w 249"/>
                <a:gd name="T1" fmla="*/ 30 h 249"/>
                <a:gd name="T2" fmla="*/ 93 w 249"/>
                <a:gd name="T3" fmla="*/ 35 h 249"/>
                <a:gd name="T4" fmla="*/ 70 w 249"/>
                <a:gd name="T5" fmla="*/ 49 h 249"/>
                <a:gd name="T6" fmla="*/ 49 w 249"/>
                <a:gd name="T7" fmla="*/ 68 h 249"/>
                <a:gd name="T8" fmla="*/ 37 w 249"/>
                <a:gd name="T9" fmla="*/ 96 h 249"/>
                <a:gd name="T10" fmla="*/ 35 w 249"/>
                <a:gd name="T11" fmla="*/ 124 h 249"/>
                <a:gd name="T12" fmla="*/ 37 w 249"/>
                <a:gd name="T13" fmla="*/ 154 h 249"/>
                <a:gd name="T14" fmla="*/ 49 w 249"/>
                <a:gd name="T15" fmla="*/ 182 h 249"/>
                <a:gd name="T16" fmla="*/ 70 w 249"/>
                <a:gd name="T17" fmla="*/ 200 h 249"/>
                <a:gd name="T18" fmla="*/ 93 w 249"/>
                <a:gd name="T19" fmla="*/ 214 h 249"/>
                <a:gd name="T20" fmla="*/ 123 w 249"/>
                <a:gd name="T21" fmla="*/ 219 h 249"/>
                <a:gd name="T22" fmla="*/ 154 w 249"/>
                <a:gd name="T23" fmla="*/ 214 h 249"/>
                <a:gd name="T24" fmla="*/ 179 w 249"/>
                <a:gd name="T25" fmla="*/ 200 h 249"/>
                <a:gd name="T26" fmla="*/ 198 w 249"/>
                <a:gd name="T27" fmla="*/ 182 h 249"/>
                <a:gd name="T28" fmla="*/ 210 w 249"/>
                <a:gd name="T29" fmla="*/ 154 h 249"/>
                <a:gd name="T30" fmla="*/ 214 w 249"/>
                <a:gd name="T31" fmla="*/ 124 h 249"/>
                <a:gd name="T32" fmla="*/ 210 w 249"/>
                <a:gd name="T33" fmla="*/ 96 h 249"/>
                <a:gd name="T34" fmla="*/ 198 w 249"/>
                <a:gd name="T35" fmla="*/ 68 h 249"/>
                <a:gd name="T36" fmla="*/ 179 w 249"/>
                <a:gd name="T37" fmla="*/ 49 h 249"/>
                <a:gd name="T38" fmla="*/ 154 w 249"/>
                <a:gd name="T39" fmla="*/ 35 h 249"/>
                <a:gd name="T40" fmla="*/ 123 w 249"/>
                <a:gd name="T41" fmla="*/ 30 h 249"/>
                <a:gd name="T42" fmla="*/ 123 w 249"/>
                <a:gd name="T43" fmla="*/ 0 h 249"/>
                <a:gd name="T44" fmla="*/ 165 w 249"/>
                <a:gd name="T45" fmla="*/ 5 h 249"/>
                <a:gd name="T46" fmla="*/ 200 w 249"/>
                <a:gd name="T47" fmla="*/ 23 h 249"/>
                <a:gd name="T48" fmla="*/ 226 w 249"/>
                <a:gd name="T49" fmla="*/ 49 h 249"/>
                <a:gd name="T50" fmla="*/ 242 w 249"/>
                <a:gd name="T51" fmla="*/ 84 h 249"/>
                <a:gd name="T52" fmla="*/ 249 w 249"/>
                <a:gd name="T53" fmla="*/ 124 h 249"/>
                <a:gd name="T54" fmla="*/ 242 w 249"/>
                <a:gd name="T55" fmla="*/ 165 h 249"/>
                <a:gd name="T56" fmla="*/ 226 w 249"/>
                <a:gd name="T57" fmla="*/ 200 h 249"/>
                <a:gd name="T58" fmla="*/ 200 w 249"/>
                <a:gd name="T59" fmla="*/ 226 h 249"/>
                <a:gd name="T60" fmla="*/ 165 w 249"/>
                <a:gd name="T61" fmla="*/ 245 h 249"/>
                <a:gd name="T62" fmla="*/ 123 w 249"/>
                <a:gd name="T63" fmla="*/ 249 h 249"/>
                <a:gd name="T64" fmla="*/ 84 w 249"/>
                <a:gd name="T65" fmla="*/ 245 h 249"/>
                <a:gd name="T66" fmla="*/ 49 w 249"/>
                <a:gd name="T67" fmla="*/ 226 h 249"/>
                <a:gd name="T68" fmla="*/ 23 w 249"/>
                <a:gd name="T69" fmla="*/ 200 h 249"/>
                <a:gd name="T70" fmla="*/ 5 w 249"/>
                <a:gd name="T71" fmla="*/ 165 h 249"/>
                <a:gd name="T72" fmla="*/ 0 w 249"/>
                <a:gd name="T73" fmla="*/ 124 h 249"/>
                <a:gd name="T74" fmla="*/ 5 w 249"/>
                <a:gd name="T75" fmla="*/ 84 h 249"/>
                <a:gd name="T76" fmla="*/ 23 w 249"/>
                <a:gd name="T77" fmla="*/ 49 h 249"/>
                <a:gd name="T78" fmla="*/ 49 w 249"/>
                <a:gd name="T79" fmla="*/ 23 h 249"/>
                <a:gd name="T80" fmla="*/ 84 w 249"/>
                <a:gd name="T81" fmla="*/ 5 h 249"/>
                <a:gd name="T82" fmla="*/ 123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3" y="30"/>
                  </a:moveTo>
                  <a:lnTo>
                    <a:pt x="93" y="35"/>
                  </a:lnTo>
                  <a:lnTo>
                    <a:pt x="70" y="49"/>
                  </a:lnTo>
                  <a:lnTo>
                    <a:pt x="49" y="68"/>
                  </a:lnTo>
                  <a:lnTo>
                    <a:pt x="37" y="96"/>
                  </a:lnTo>
                  <a:lnTo>
                    <a:pt x="35" y="124"/>
                  </a:lnTo>
                  <a:lnTo>
                    <a:pt x="37" y="154"/>
                  </a:lnTo>
                  <a:lnTo>
                    <a:pt x="49" y="182"/>
                  </a:lnTo>
                  <a:lnTo>
                    <a:pt x="70" y="200"/>
                  </a:lnTo>
                  <a:lnTo>
                    <a:pt x="93" y="214"/>
                  </a:lnTo>
                  <a:lnTo>
                    <a:pt x="123" y="219"/>
                  </a:lnTo>
                  <a:lnTo>
                    <a:pt x="154" y="214"/>
                  </a:lnTo>
                  <a:lnTo>
                    <a:pt x="179" y="200"/>
                  </a:lnTo>
                  <a:lnTo>
                    <a:pt x="198" y="182"/>
                  </a:lnTo>
                  <a:lnTo>
                    <a:pt x="210" y="154"/>
                  </a:lnTo>
                  <a:lnTo>
                    <a:pt x="214" y="124"/>
                  </a:lnTo>
                  <a:lnTo>
                    <a:pt x="210" y="96"/>
                  </a:lnTo>
                  <a:lnTo>
                    <a:pt x="198" y="68"/>
                  </a:lnTo>
                  <a:lnTo>
                    <a:pt x="179" y="49"/>
                  </a:lnTo>
                  <a:lnTo>
                    <a:pt x="154" y="35"/>
                  </a:lnTo>
                  <a:lnTo>
                    <a:pt x="123" y="30"/>
                  </a:lnTo>
                  <a:close/>
                  <a:moveTo>
                    <a:pt x="123" y="0"/>
                  </a:moveTo>
                  <a:lnTo>
                    <a:pt x="165" y="5"/>
                  </a:lnTo>
                  <a:lnTo>
                    <a:pt x="200" y="23"/>
                  </a:lnTo>
                  <a:lnTo>
                    <a:pt x="226" y="49"/>
                  </a:lnTo>
                  <a:lnTo>
                    <a:pt x="242" y="84"/>
                  </a:lnTo>
                  <a:lnTo>
                    <a:pt x="249" y="124"/>
                  </a:lnTo>
                  <a:lnTo>
                    <a:pt x="242" y="165"/>
                  </a:lnTo>
                  <a:lnTo>
                    <a:pt x="226" y="200"/>
                  </a:lnTo>
                  <a:lnTo>
                    <a:pt x="200" y="226"/>
                  </a:lnTo>
                  <a:lnTo>
                    <a:pt x="165" y="245"/>
                  </a:lnTo>
                  <a:lnTo>
                    <a:pt x="123" y="249"/>
                  </a:lnTo>
                  <a:lnTo>
                    <a:pt x="84" y="245"/>
                  </a:lnTo>
                  <a:lnTo>
                    <a:pt x="49" y="226"/>
                  </a:lnTo>
                  <a:lnTo>
                    <a:pt x="23" y="200"/>
                  </a:lnTo>
                  <a:lnTo>
                    <a:pt x="5" y="165"/>
                  </a:lnTo>
                  <a:lnTo>
                    <a:pt x="0" y="124"/>
                  </a:lnTo>
                  <a:lnTo>
                    <a:pt x="5" y="84"/>
                  </a:lnTo>
                  <a:lnTo>
                    <a:pt x="23" y="49"/>
                  </a:lnTo>
                  <a:lnTo>
                    <a:pt x="49" y="23"/>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userDrawn="1"/>
          </p:nvSpPr>
          <p:spPr bwMode="auto">
            <a:xfrm>
              <a:off x="13811250" y="-503238"/>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userDrawn="1"/>
          </p:nvSpPr>
          <p:spPr bwMode="auto">
            <a:xfrm>
              <a:off x="14224000"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userDrawn="1"/>
          </p:nvSpPr>
          <p:spPr bwMode="auto">
            <a:xfrm>
              <a:off x="14652625" y="-503238"/>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2 h 240"/>
                <a:gd name="T10" fmla="*/ 145 w 159"/>
                <a:gd name="T11" fmla="*/ 102 h 240"/>
                <a:gd name="T12" fmla="*/ 145 w 159"/>
                <a:gd name="T13" fmla="*/ 133 h 240"/>
                <a:gd name="T14" fmla="*/ 31 w 159"/>
                <a:gd name="T15" fmla="*/ 133 h 240"/>
                <a:gd name="T16" fmla="*/ 31 w 159"/>
                <a:gd name="T17" fmla="*/ 209 h 240"/>
                <a:gd name="T18" fmla="*/ 159 w 159"/>
                <a:gd name="T19" fmla="*/ 209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2"/>
                  </a:lnTo>
                  <a:lnTo>
                    <a:pt x="145" y="102"/>
                  </a:lnTo>
                  <a:lnTo>
                    <a:pt x="145" y="133"/>
                  </a:lnTo>
                  <a:lnTo>
                    <a:pt x="31" y="133"/>
                  </a:lnTo>
                  <a:lnTo>
                    <a:pt x="31" y="209"/>
                  </a:lnTo>
                  <a:lnTo>
                    <a:pt x="159" y="209"/>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userDrawn="1"/>
          </p:nvSpPr>
          <p:spPr bwMode="auto">
            <a:xfrm>
              <a:off x="14955838" y="-511175"/>
              <a:ext cx="336550" cy="395288"/>
            </a:xfrm>
            <a:custGeom>
              <a:avLst/>
              <a:gdLst>
                <a:gd name="T0" fmla="*/ 123 w 212"/>
                <a:gd name="T1" fmla="*/ 0 h 249"/>
                <a:gd name="T2" fmla="*/ 156 w 212"/>
                <a:gd name="T3" fmla="*/ 2 h 249"/>
                <a:gd name="T4" fmla="*/ 184 w 212"/>
                <a:gd name="T5" fmla="*/ 16 h 249"/>
                <a:gd name="T6" fmla="*/ 207 w 212"/>
                <a:gd name="T7" fmla="*/ 37 h 249"/>
                <a:gd name="T8" fmla="*/ 179 w 212"/>
                <a:gd name="T9" fmla="*/ 56 h 249"/>
                <a:gd name="T10" fmla="*/ 165 w 212"/>
                <a:gd name="T11" fmla="*/ 42 h 249"/>
                <a:gd name="T12" fmla="*/ 144 w 212"/>
                <a:gd name="T13" fmla="*/ 33 h 249"/>
                <a:gd name="T14" fmla="*/ 123 w 212"/>
                <a:gd name="T15" fmla="*/ 30 h 249"/>
                <a:gd name="T16" fmla="*/ 93 w 212"/>
                <a:gd name="T17" fmla="*/ 35 h 249"/>
                <a:gd name="T18" fmla="*/ 68 w 212"/>
                <a:gd name="T19" fmla="*/ 49 h 249"/>
                <a:gd name="T20" fmla="*/ 49 w 212"/>
                <a:gd name="T21" fmla="*/ 70 h 249"/>
                <a:gd name="T22" fmla="*/ 37 w 212"/>
                <a:gd name="T23" fmla="*/ 96 h 249"/>
                <a:gd name="T24" fmla="*/ 33 w 212"/>
                <a:gd name="T25" fmla="*/ 126 h 249"/>
                <a:gd name="T26" fmla="*/ 37 w 212"/>
                <a:gd name="T27" fmla="*/ 156 h 249"/>
                <a:gd name="T28" fmla="*/ 49 w 212"/>
                <a:gd name="T29" fmla="*/ 182 h 249"/>
                <a:gd name="T30" fmla="*/ 68 w 212"/>
                <a:gd name="T31" fmla="*/ 200 h 249"/>
                <a:gd name="T32" fmla="*/ 93 w 212"/>
                <a:gd name="T33" fmla="*/ 214 h 249"/>
                <a:gd name="T34" fmla="*/ 123 w 212"/>
                <a:gd name="T35" fmla="*/ 219 h 249"/>
                <a:gd name="T36" fmla="*/ 147 w 212"/>
                <a:gd name="T37" fmla="*/ 217 h 249"/>
                <a:gd name="T38" fmla="*/ 168 w 212"/>
                <a:gd name="T39" fmla="*/ 205 h 249"/>
                <a:gd name="T40" fmla="*/ 184 w 212"/>
                <a:gd name="T41" fmla="*/ 189 h 249"/>
                <a:gd name="T42" fmla="*/ 212 w 212"/>
                <a:gd name="T43" fmla="*/ 207 h 249"/>
                <a:gd name="T44" fmla="*/ 205 w 212"/>
                <a:gd name="T45" fmla="*/ 217 h 249"/>
                <a:gd name="T46" fmla="*/ 193 w 212"/>
                <a:gd name="T47" fmla="*/ 228 h 249"/>
                <a:gd name="T48" fmla="*/ 175 w 212"/>
                <a:gd name="T49" fmla="*/ 238 h 249"/>
                <a:gd name="T50" fmla="*/ 151 w 212"/>
                <a:gd name="T51" fmla="*/ 247 h 249"/>
                <a:gd name="T52" fmla="*/ 121 w 212"/>
                <a:gd name="T53" fmla="*/ 249 h 249"/>
                <a:gd name="T54" fmla="*/ 86 w 212"/>
                <a:gd name="T55" fmla="*/ 245 h 249"/>
                <a:gd name="T56" fmla="*/ 56 w 212"/>
                <a:gd name="T57" fmla="*/ 231 h 249"/>
                <a:gd name="T58" fmla="*/ 33 w 212"/>
                <a:gd name="T59" fmla="*/ 212 h 249"/>
                <a:gd name="T60" fmla="*/ 14 w 212"/>
                <a:gd name="T61" fmla="*/ 186 h 249"/>
                <a:gd name="T62" fmla="*/ 2 w 212"/>
                <a:gd name="T63" fmla="*/ 156 h 249"/>
                <a:gd name="T64" fmla="*/ 0 w 212"/>
                <a:gd name="T65" fmla="*/ 126 h 249"/>
                <a:gd name="T66" fmla="*/ 5 w 212"/>
                <a:gd name="T67" fmla="*/ 84 h 249"/>
                <a:gd name="T68" fmla="*/ 21 w 212"/>
                <a:gd name="T69" fmla="*/ 49 h 249"/>
                <a:gd name="T70" fmla="*/ 49 w 212"/>
                <a:gd name="T71" fmla="*/ 23 h 249"/>
                <a:gd name="T72" fmla="*/ 82 w 212"/>
                <a:gd name="T73" fmla="*/ 5 h 249"/>
                <a:gd name="T74" fmla="*/ 123 w 212"/>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49">
                  <a:moveTo>
                    <a:pt x="123" y="0"/>
                  </a:moveTo>
                  <a:lnTo>
                    <a:pt x="156" y="2"/>
                  </a:lnTo>
                  <a:lnTo>
                    <a:pt x="184" y="16"/>
                  </a:lnTo>
                  <a:lnTo>
                    <a:pt x="207" y="37"/>
                  </a:lnTo>
                  <a:lnTo>
                    <a:pt x="179" y="56"/>
                  </a:lnTo>
                  <a:lnTo>
                    <a:pt x="165" y="42"/>
                  </a:lnTo>
                  <a:lnTo>
                    <a:pt x="144" y="33"/>
                  </a:lnTo>
                  <a:lnTo>
                    <a:pt x="123" y="30"/>
                  </a:lnTo>
                  <a:lnTo>
                    <a:pt x="93" y="35"/>
                  </a:lnTo>
                  <a:lnTo>
                    <a:pt x="68" y="49"/>
                  </a:lnTo>
                  <a:lnTo>
                    <a:pt x="49" y="70"/>
                  </a:lnTo>
                  <a:lnTo>
                    <a:pt x="37" y="96"/>
                  </a:lnTo>
                  <a:lnTo>
                    <a:pt x="33" y="126"/>
                  </a:lnTo>
                  <a:lnTo>
                    <a:pt x="37" y="156"/>
                  </a:lnTo>
                  <a:lnTo>
                    <a:pt x="49" y="182"/>
                  </a:lnTo>
                  <a:lnTo>
                    <a:pt x="68" y="200"/>
                  </a:lnTo>
                  <a:lnTo>
                    <a:pt x="93" y="214"/>
                  </a:lnTo>
                  <a:lnTo>
                    <a:pt x="123" y="219"/>
                  </a:lnTo>
                  <a:lnTo>
                    <a:pt x="147" y="217"/>
                  </a:lnTo>
                  <a:lnTo>
                    <a:pt x="168" y="205"/>
                  </a:lnTo>
                  <a:lnTo>
                    <a:pt x="184" y="189"/>
                  </a:lnTo>
                  <a:lnTo>
                    <a:pt x="212" y="207"/>
                  </a:lnTo>
                  <a:lnTo>
                    <a:pt x="205" y="217"/>
                  </a:lnTo>
                  <a:lnTo>
                    <a:pt x="193" y="228"/>
                  </a:lnTo>
                  <a:lnTo>
                    <a:pt x="175" y="238"/>
                  </a:lnTo>
                  <a:lnTo>
                    <a:pt x="151" y="247"/>
                  </a:lnTo>
                  <a:lnTo>
                    <a:pt x="121" y="249"/>
                  </a:lnTo>
                  <a:lnTo>
                    <a:pt x="86" y="245"/>
                  </a:lnTo>
                  <a:lnTo>
                    <a:pt x="56" y="231"/>
                  </a:lnTo>
                  <a:lnTo>
                    <a:pt x="33" y="212"/>
                  </a:lnTo>
                  <a:lnTo>
                    <a:pt x="14" y="186"/>
                  </a:lnTo>
                  <a:lnTo>
                    <a:pt x="2" y="156"/>
                  </a:lnTo>
                  <a:lnTo>
                    <a:pt x="0" y="126"/>
                  </a:lnTo>
                  <a:lnTo>
                    <a:pt x="5" y="84"/>
                  </a:lnTo>
                  <a:lnTo>
                    <a:pt x="21" y="49"/>
                  </a:lnTo>
                  <a:lnTo>
                    <a:pt x="49" y="23"/>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userDrawn="1"/>
          </p:nvSpPr>
          <p:spPr bwMode="auto">
            <a:xfrm>
              <a:off x="15311438" y="-503238"/>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userDrawn="1"/>
          </p:nvSpPr>
          <p:spPr bwMode="auto">
            <a:xfrm>
              <a:off x="15662275" y="-503238"/>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noEditPoints="1"/>
            </p:cNvSpPr>
            <p:nvPr userDrawn="1"/>
          </p:nvSpPr>
          <p:spPr bwMode="auto">
            <a:xfrm>
              <a:off x="15776575" y="-511175"/>
              <a:ext cx="395288" cy="395288"/>
            </a:xfrm>
            <a:custGeom>
              <a:avLst/>
              <a:gdLst>
                <a:gd name="T0" fmla="*/ 125 w 249"/>
                <a:gd name="T1" fmla="*/ 30 h 249"/>
                <a:gd name="T2" fmla="*/ 95 w 249"/>
                <a:gd name="T3" fmla="*/ 35 h 249"/>
                <a:gd name="T4" fmla="*/ 70 w 249"/>
                <a:gd name="T5" fmla="*/ 49 h 249"/>
                <a:gd name="T6" fmla="*/ 51 w 249"/>
                <a:gd name="T7" fmla="*/ 68 h 249"/>
                <a:gd name="T8" fmla="*/ 39 w 249"/>
                <a:gd name="T9" fmla="*/ 96 h 249"/>
                <a:gd name="T10" fmla="*/ 35 w 249"/>
                <a:gd name="T11" fmla="*/ 124 h 249"/>
                <a:gd name="T12" fmla="*/ 39 w 249"/>
                <a:gd name="T13" fmla="*/ 154 h 249"/>
                <a:gd name="T14" fmla="*/ 51 w 249"/>
                <a:gd name="T15" fmla="*/ 182 h 249"/>
                <a:gd name="T16" fmla="*/ 70 w 249"/>
                <a:gd name="T17" fmla="*/ 200 h 249"/>
                <a:gd name="T18" fmla="*/ 95 w 249"/>
                <a:gd name="T19" fmla="*/ 214 h 249"/>
                <a:gd name="T20" fmla="*/ 125 w 249"/>
                <a:gd name="T21" fmla="*/ 219 h 249"/>
                <a:gd name="T22" fmla="*/ 156 w 249"/>
                <a:gd name="T23" fmla="*/ 214 h 249"/>
                <a:gd name="T24" fmla="*/ 179 w 249"/>
                <a:gd name="T25" fmla="*/ 200 h 249"/>
                <a:gd name="T26" fmla="*/ 198 w 249"/>
                <a:gd name="T27" fmla="*/ 182 h 249"/>
                <a:gd name="T28" fmla="*/ 212 w 249"/>
                <a:gd name="T29" fmla="*/ 154 h 249"/>
                <a:gd name="T30" fmla="*/ 214 w 249"/>
                <a:gd name="T31" fmla="*/ 124 h 249"/>
                <a:gd name="T32" fmla="*/ 212 w 249"/>
                <a:gd name="T33" fmla="*/ 96 h 249"/>
                <a:gd name="T34" fmla="*/ 198 w 249"/>
                <a:gd name="T35" fmla="*/ 68 h 249"/>
                <a:gd name="T36" fmla="*/ 179 w 249"/>
                <a:gd name="T37" fmla="*/ 49 h 249"/>
                <a:gd name="T38" fmla="*/ 156 w 249"/>
                <a:gd name="T39" fmla="*/ 35 h 249"/>
                <a:gd name="T40" fmla="*/ 125 w 249"/>
                <a:gd name="T41" fmla="*/ 30 h 249"/>
                <a:gd name="T42" fmla="*/ 125 w 249"/>
                <a:gd name="T43" fmla="*/ 0 h 249"/>
                <a:gd name="T44" fmla="*/ 165 w 249"/>
                <a:gd name="T45" fmla="*/ 5 h 249"/>
                <a:gd name="T46" fmla="*/ 200 w 249"/>
                <a:gd name="T47" fmla="*/ 23 h 249"/>
                <a:gd name="T48" fmla="*/ 226 w 249"/>
                <a:gd name="T49" fmla="*/ 49 h 249"/>
                <a:gd name="T50" fmla="*/ 244 w 249"/>
                <a:gd name="T51" fmla="*/ 84 h 249"/>
                <a:gd name="T52" fmla="*/ 249 w 249"/>
                <a:gd name="T53" fmla="*/ 124 h 249"/>
                <a:gd name="T54" fmla="*/ 244 w 249"/>
                <a:gd name="T55" fmla="*/ 165 h 249"/>
                <a:gd name="T56" fmla="*/ 226 w 249"/>
                <a:gd name="T57" fmla="*/ 200 h 249"/>
                <a:gd name="T58" fmla="*/ 200 w 249"/>
                <a:gd name="T59" fmla="*/ 226 h 249"/>
                <a:gd name="T60" fmla="*/ 165 w 249"/>
                <a:gd name="T61" fmla="*/ 245 h 249"/>
                <a:gd name="T62" fmla="*/ 125 w 249"/>
                <a:gd name="T63" fmla="*/ 249 h 249"/>
                <a:gd name="T64" fmla="*/ 84 w 249"/>
                <a:gd name="T65" fmla="*/ 245 h 249"/>
                <a:gd name="T66" fmla="*/ 49 w 249"/>
                <a:gd name="T67" fmla="*/ 226 h 249"/>
                <a:gd name="T68" fmla="*/ 23 w 249"/>
                <a:gd name="T69" fmla="*/ 200 h 249"/>
                <a:gd name="T70" fmla="*/ 7 w 249"/>
                <a:gd name="T71" fmla="*/ 165 h 249"/>
                <a:gd name="T72" fmla="*/ 0 w 249"/>
                <a:gd name="T73" fmla="*/ 124 h 249"/>
                <a:gd name="T74" fmla="*/ 7 w 249"/>
                <a:gd name="T75" fmla="*/ 84 h 249"/>
                <a:gd name="T76" fmla="*/ 23 w 249"/>
                <a:gd name="T77" fmla="*/ 49 h 249"/>
                <a:gd name="T78" fmla="*/ 49 w 249"/>
                <a:gd name="T79" fmla="*/ 23 h 249"/>
                <a:gd name="T80" fmla="*/ 84 w 249"/>
                <a:gd name="T81" fmla="*/ 5 h 249"/>
                <a:gd name="T82" fmla="*/ 125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5" y="30"/>
                  </a:moveTo>
                  <a:lnTo>
                    <a:pt x="95" y="35"/>
                  </a:lnTo>
                  <a:lnTo>
                    <a:pt x="70" y="49"/>
                  </a:lnTo>
                  <a:lnTo>
                    <a:pt x="51" y="68"/>
                  </a:lnTo>
                  <a:lnTo>
                    <a:pt x="39" y="96"/>
                  </a:lnTo>
                  <a:lnTo>
                    <a:pt x="35" y="124"/>
                  </a:lnTo>
                  <a:lnTo>
                    <a:pt x="39" y="154"/>
                  </a:lnTo>
                  <a:lnTo>
                    <a:pt x="51" y="182"/>
                  </a:lnTo>
                  <a:lnTo>
                    <a:pt x="70" y="200"/>
                  </a:lnTo>
                  <a:lnTo>
                    <a:pt x="95" y="214"/>
                  </a:lnTo>
                  <a:lnTo>
                    <a:pt x="125" y="219"/>
                  </a:lnTo>
                  <a:lnTo>
                    <a:pt x="156" y="214"/>
                  </a:lnTo>
                  <a:lnTo>
                    <a:pt x="179" y="200"/>
                  </a:lnTo>
                  <a:lnTo>
                    <a:pt x="198" y="182"/>
                  </a:lnTo>
                  <a:lnTo>
                    <a:pt x="212" y="154"/>
                  </a:lnTo>
                  <a:lnTo>
                    <a:pt x="214" y="124"/>
                  </a:lnTo>
                  <a:lnTo>
                    <a:pt x="212" y="96"/>
                  </a:lnTo>
                  <a:lnTo>
                    <a:pt x="198" y="68"/>
                  </a:lnTo>
                  <a:lnTo>
                    <a:pt x="179" y="49"/>
                  </a:lnTo>
                  <a:lnTo>
                    <a:pt x="156" y="35"/>
                  </a:lnTo>
                  <a:lnTo>
                    <a:pt x="125" y="30"/>
                  </a:lnTo>
                  <a:close/>
                  <a:moveTo>
                    <a:pt x="125" y="0"/>
                  </a:moveTo>
                  <a:lnTo>
                    <a:pt x="165" y="5"/>
                  </a:lnTo>
                  <a:lnTo>
                    <a:pt x="200" y="23"/>
                  </a:lnTo>
                  <a:lnTo>
                    <a:pt x="226" y="49"/>
                  </a:lnTo>
                  <a:lnTo>
                    <a:pt x="244" y="84"/>
                  </a:lnTo>
                  <a:lnTo>
                    <a:pt x="249" y="124"/>
                  </a:lnTo>
                  <a:lnTo>
                    <a:pt x="244" y="165"/>
                  </a:lnTo>
                  <a:lnTo>
                    <a:pt x="226" y="200"/>
                  </a:lnTo>
                  <a:lnTo>
                    <a:pt x="200" y="226"/>
                  </a:lnTo>
                  <a:lnTo>
                    <a:pt x="165" y="245"/>
                  </a:lnTo>
                  <a:lnTo>
                    <a:pt x="125" y="249"/>
                  </a:lnTo>
                  <a:lnTo>
                    <a:pt x="84" y="245"/>
                  </a:lnTo>
                  <a:lnTo>
                    <a:pt x="49" y="226"/>
                  </a:lnTo>
                  <a:lnTo>
                    <a:pt x="23" y="200"/>
                  </a:lnTo>
                  <a:lnTo>
                    <a:pt x="7" y="165"/>
                  </a:lnTo>
                  <a:lnTo>
                    <a:pt x="0" y="124"/>
                  </a:lnTo>
                  <a:lnTo>
                    <a:pt x="7" y="84"/>
                  </a:lnTo>
                  <a:lnTo>
                    <a:pt x="23" y="49"/>
                  </a:lnTo>
                  <a:lnTo>
                    <a:pt x="49" y="23"/>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userDrawn="1"/>
          </p:nvSpPr>
          <p:spPr bwMode="auto">
            <a:xfrm>
              <a:off x="16244888"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userDrawn="1"/>
          </p:nvSpPr>
          <p:spPr bwMode="auto">
            <a:xfrm>
              <a:off x="16640175" y="-511175"/>
              <a:ext cx="252413" cy="395288"/>
            </a:xfrm>
            <a:custGeom>
              <a:avLst/>
              <a:gdLst>
                <a:gd name="T0" fmla="*/ 89 w 159"/>
                <a:gd name="T1" fmla="*/ 0 h 249"/>
                <a:gd name="T2" fmla="*/ 114 w 159"/>
                <a:gd name="T3" fmla="*/ 2 h 249"/>
                <a:gd name="T4" fmla="*/ 138 w 159"/>
                <a:gd name="T5" fmla="*/ 9 h 249"/>
                <a:gd name="T6" fmla="*/ 156 w 159"/>
                <a:gd name="T7" fmla="*/ 26 h 249"/>
                <a:gd name="T8" fmla="*/ 131 w 159"/>
                <a:gd name="T9" fmla="*/ 51 h 249"/>
                <a:gd name="T10" fmla="*/ 114 w 159"/>
                <a:gd name="T11" fmla="*/ 35 h 249"/>
                <a:gd name="T12" fmla="*/ 89 w 159"/>
                <a:gd name="T13" fmla="*/ 30 h 249"/>
                <a:gd name="T14" fmla="*/ 66 w 159"/>
                <a:gd name="T15" fmla="*/ 33 h 249"/>
                <a:gd name="T16" fmla="*/ 52 w 159"/>
                <a:gd name="T17" fmla="*/ 42 h 249"/>
                <a:gd name="T18" fmla="*/ 45 w 159"/>
                <a:gd name="T19" fmla="*/ 54 h 249"/>
                <a:gd name="T20" fmla="*/ 42 w 159"/>
                <a:gd name="T21" fmla="*/ 65 h 249"/>
                <a:gd name="T22" fmla="*/ 47 w 159"/>
                <a:gd name="T23" fmla="*/ 84 h 249"/>
                <a:gd name="T24" fmla="*/ 56 w 159"/>
                <a:gd name="T25" fmla="*/ 93 h 249"/>
                <a:gd name="T26" fmla="*/ 73 w 159"/>
                <a:gd name="T27" fmla="*/ 103 h 249"/>
                <a:gd name="T28" fmla="*/ 91 w 159"/>
                <a:gd name="T29" fmla="*/ 110 h 249"/>
                <a:gd name="T30" fmla="*/ 110 w 159"/>
                <a:gd name="T31" fmla="*/ 114 h 249"/>
                <a:gd name="T32" fmla="*/ 128 w 159"/>
                <a:gd name="T33" fmla="*/ 124 h 249"/>
                <a:gd name="T34" fmla="*/ 145 w 159"/>
                <a:gd name="T35" fmla="*/ 135 h 249"/>
                <a:gd name="T36" fmla="*/ 156 w 159"/>
                <a:gd name="T37" fmla="*/ 151 h 249"/>
                <a:gd name="T38" fmla="*/ 159 w 159"/>
                <a:gd name="T39" fmla="*/ 177 h 249"/>
                <a:gd name="T40" fmla="*/ 156 w 159"/>
                <a:gd name="T41" fmla="*/ 203 h 249"/>
                <a:gd name="T42" fmla="*/ 145 w 159"/>
                <a:gd name="T43" fmla="*/ 221 h 249"/>
                <a:gd name="T44" fmla="*/ 126 w 159"/>
                <a:gd name="T45" fmla="*/ 238 h 249"/>
                <a:gd name="T46" fmla="*/ 103 w 159"/>
                <a:gd name="T47" fmla="*/ 247 h 249"/>
                <a:gd name="T48" fmla="*/ 77 w 159"/>
                <a:gd name="T49" fmla="*/ 249 h 249"/>
                <a:gd name="T50" fmla="*/ 47 w 159"/>
                <a:gd name="T51" fmla="*/ 247 h 249"/>
                <a:gd name="T52" fmla="*/ 21 w 159"/>
                <a:gd name="T53" fmla="*/ 235 h 249"/>
                <a:gd name="T54" fmla="*/ 0 w 159"/>
                <a:gd name="T55" fmla="*/ 217 h 249"/>
                <a:gd name="T56" fmla="*/ 26 w 159"/>
                <a:gd name="T57" fmla="*/ 193 h 249"/>
                <a:gd name="T58" fmla="*/ 40 w 159"/>
                <a:gd name="T59" fmla="*/ 210 h 249"/>
                <a:gd name="T60" fmla="*/ 59 w 159"/>
                <a:gd name="T61" fmla="*/ 217 h 249"/>
                <a:gd name="T62" fmla="*/ 77 w 159"/>
                <a:gd name="T63" fmla="*/ 219 h 249"/>
                <a:gd name="T64" fmla="*/ 93 w 159"/>
                <a:gd name="T65" fmla="*/ 217 h 249"/>
                <a:gd name="T66" fmla="*/ 110 w 159"/>
                <a:gd name="T67" fmla="*/ 210 h 249"/>
                <a:gd name="T68" fmla="*/ 121 w 159"/>
                <a:gd name="T69" fmla="*/ 198 h 249"/>
                <a:gd name="T70" fmla="*/ 126 w 159"/>
                <a:gd name="T71" fmla="*/ 179 h 249"/>
                <a:gd name="T72" fmla="*/ 121 w 159"/>
                <a:gd name="T73" fmla="*/ 165 h 249"/>
                <a:gd name="T74" fmla="*/ 110 w 159"/>
                <a:gd name="T75" fmla="*/ 154 h 249"/>
                <a:gd name="T76" fmla="*/ 96 w 159"/>
                <a:gd name="T77" fmla="*/ 147 h 249"/>
                <a:gd name="T78" fmla="*/ 77 w 159"/>
                <a:gd name="T79" fmla="*/ 140 h 249"/>
                <a:gd name="T80" fmla="*/ 56 w 159"/>
                <a:gd name="T81" fmla="*/ 133 h 249"/>
                <a:gd name="T82" fmla="*/ 38 w 159"/>
                <a:gd name="T83" fmla="*/ 126 h 249"/>
                <a:gd name="T84" fmla="*/ 21 w 159"/>
                <a:gd name="T85" fmla="*/ 112 h 249"/>
                <a:gd name="T86" fmla="*/ 12 w 159"/>
                <a:gd name="T87" fmla="*/ 93 h 249"/>
                <a:gd name="T88" fmla="*/ 7 w 159"/>
                <a:gd name="T89" fmla="*/ 65 h 249"/>
                <a:gd name="T90" fmla="*/ 10 w 159"/>
                <a:gd name="T91" fmla="*/ 49 h 249"/>
                <a:gd name="T92" fmla="*/ 19 w 159"/>
                <a:gd name="T93" fmla="*/ 30 h 249"/>
                <a:gd name="T94" fmla="*/ 35 w 159"/>
                <a:gd name="T95" fmla="*/ 14 h 249"/>
                <a:gd name="T96" fmla="*/ 59 w 159"/>
                <a:gd name="T97" fmla="*/ 2 h 249"/>
                <a:gd name="T98" fmla="*/ 89 w 159"/>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49">
                  <a:moveTo>
                    <a:pt x="89" y="0"/>
                  </a:moveTo>
                  <a:lnTo>
                    <a:pt x="114" y="2"/>
                  </a:lnTo>
                  <a:lnTo>
                    <a:pt x="138" y="9"/>
                  </a:lnTo>
                  <a:lnTo>
                    <a:pt x="156" y="26"/>
                  </a:lnTo>
                  <a:lnTo>
                    <a:pt x="131" y="51"/>
                  </a:lnTo>
                  <a:lnTo>
                    <a:pt x="114" y="35"/>
                  </a:lnTo>
                  <a:lnTo>
                    <a:pt x="89" y="30"/>
                  </a:lnTo>
                  <a:lnTo>
                    <a:pt x="66" y="33"/>
                  </a:lnTo>
                  <a:lnTo>
                    <a:pt x="52" y="42"/>
                  </a:lnTo>
                  <a:lnTo>
                    <a:pt x="45" y="54"/>
                  </a:lnTo>
                  <a:lnTo>
                    <a:pt x="42" y="65"/>
                  </a:lnTo>
                  <a:lnTo>
                    <a:pt x="47" y="84"/>
                  </a:lnTo>
                  <a:lnTo>
                    <a:pt x="56" y="93"/>
                  </a:lnTo>
                  <a:lnTo>
                    <a:pt x="73" y="103"/>
                  </a:lnTo>
                  <a:lnTo>
                    <a:pt x="91" y="110"/>
                  </a:lnTo>
                  <a:lnTo>
                    <a:pt x="110" y="114"/>
                  </a:lnTo>
                  <a:lnTo>
                    <a:pt x="128" y="124"/>
                  </a:lnTo>
                  <a:lnTo>
                    <a:pt x="145" y="135"/>
                  </a:lnTo>
                  <a:lnTo>
                    <a:pt x="156" y="151"/>
                  </a:lnTo>
                  <a:lnTo>
                    <a:pt x="159" y="177"/>
                  </a:lnTo>
                  <a:lnTo>
                    <a:pt x="156" y="203"/>
                  </a:lnTo>
                  <a:lnTo>
                    <a:pt x="145" y="221"/>
                  </a:lnTo>
                  <a:lnTo>
                    <a:pt x="126" y="238"/>
                  </a:lnTo>
                  <a:lnTo>
                    <a:pt x="103" y="247"/>
                  </a:lnTo>
                  <a:lnTo>
                    <a:pt x="77" y="249"/>
                  </a:lnTo>
                  <a:lnTo>
                    <a:pt x="47" y="247"/>
                  </a:lnTo>
                  <a:lnTo>
                    <a:pt x="21" y="235"/>
                  </a:lnTo>
                  <a:lnTo>
                    <a:pt x="0" y="217"/>
                  </a:lnTo>
                  <a:lnTo>
                    <a:pt x="26" y="193"/>
                  </a:lnTo>
                  <a:lnTo>
                    <a:pt x="40" y="210"/>
                  </a:lnTo>
                  <a:lnTo>
                    <a:pt x="59" y="217"/>
                  </a:lnTo>
                  <a:lnTo>
                    <a:pt x="77" y="219"/>
                  </a:lnTo>
                  <a:lnTo>
                    <a:pt x="93" y="217"/>
                  </a:lnTo>
                  <a:lnTo>
                    <a:pt x="110" y="210"/>
                  </a:lnTo>
                  <a:lnTo>
                    <a:pt x="121" y="198"/>
                  </a:lnTo>
                  <a:lnTo>
                    <a:pt x="126" y="179"/>
                  </a:lnTo>
                  <a:lnTo>
                    <a:pt x="121" y="165"/>
                  </a:lnTo>
                  <a:lnTo>
                    <a:pt x="110" y="154"/>
                  </a:lnTo>
                  <a:lnTo>
                    <a:pt x="96" y="147"/>
                  </a:lnTo>
                  <a:lnTo>
                    <a:pt x="77" y="140"/>
                  </a:lnTo>
                  <a:lnTo>
                    <a:pt x="56" y="133"/>
                  </a:lnTo>
                  <a:lnTo>
                    <a:pt x="38" y="126"/>
                  </a:lnTo>
                  <a:lnTo>
                    <a:pt x="21" y="112"/>
                  </a:lnTo>
                  <a:lnTo>
                    <a:pt x="12" y="93"/>
                  </a:lnTo>
                  <a:lnTo>
                    <a:pt x="7" y="65"/>
                  </a:lnTo>
                  <a:lnTo>
                    <a:pt x="10" y="49"/>
                  </a:lnTo>
                  <a:lnTo>
                    <a:pt x="19" y="30"/>
                  </a:lnTo>
                  <a:lnTo>
                    <a:pt x="35" y="14"/>
                  </a:lnTo>
                  <a:lnTo>
                    <a:pt x="59" y="2"/>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userDrawn="1"/>
          </p:nvSpPr>
          <p:spPr bwMode="auto">
            <a:xfrm>
              <a:off x="10836275" y="3175"/>
              <a:ext cx="239713" cy="381000"/>
            </a:xfrm>
            <a:custGeom>
              <a:avLst/>
              <a:gdLst>
                <a:gd name="T0" fmla="*/ 0 w 151"/>
                <a:gd name="T1" fmla="*/ 0 h 240"/>
                <a:gd name="T2" fmla="*/ 151 w 151"/>
                <a:gd name="T3" fmla="*/ 0 h 240"/>
                <a:gd name="T4" fmla="*/ 151 w 151"/>
                <a:gd name="T5" fmla="*/ 30 h 240"/>
                <a:gd name="T6" fmla="*/ 33 w 151"/>
                <a:gd name="T7" fmla="*/ 30 h 240"/>
                <a:gd name="T8" fmla="*/ 33 w 151"/>
                <a:gd name="T9" fmla="*/ 105 h 240"/>
                <a:gd name="T10" fmla="*/ 142 w 151"/>
                <a:gd name="T11" fmla="*/ 105 h 240"/>
                <a:gd name="T12" fmla="*/ 142 w 151"/>
                <a:gd name="T13" fmla="*/ 135 h 240"/>
                <a:gd name="T14" fmla="*/ 33 w 151"/>
                <a:gd name="T15" fmla="*/ 135 h 240"/>
                <a:gd name="T16" fmla="*/ 33 w 151"/>
                <a:gd name="T17" fmla="*/ 240 h 240"/>
                <a:gd name="T18" fmla="*/ 0 w 151"/>
                <a:gd name="T19" fmla="*/ 240 h 240"/>
                <a:gd name="T20" fmla="*/ 0 w 151"/>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0">
                  <a:moveTo>
                    <a:pt x="0" y="0"/>
                  </a:moveTo>
                  <a:lnTo>
                    <a:pt x="151" y="0"/>
                  </a:lnTo>
                  <a:lnTo>
                    <a:pt x="151" y="30"/>
                  </a:lnTo>
                  <a:lnTo>
                    <a:pt x="33" y="30"/>
                  </a:lnTo>
                  <a:lnTo>
                    <a:pt x="33" y="105"/>
                  </a:lnTo>
                  <a:lnTo>
                    <a:pt x="142" y="105"/>
                  </a:lnTo>
                  <a:lnTo>
                    <a:pt x="142" y="135"/>
                  </a:lnTo>
                  <a:lnTo>
                    <a:pt x="33" y="135"/>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noEditPoints="1"/>
            </p:cNvSpPr>
            <p:nvPr userDrawn="1"/>
          </p:nvSpPr>
          <p:spPr bwMode="auto">
            <a:xfrm>
              <a:off x="11114088" y="-7938"/>
              <a:ext cx="395288" cy="400050"/>
            </a:xfrm>
            <a:custGeom>
              <a:avLst/>
              <a:gdLst>
                <a:gd name="T0" fmla="*/ 125 w 249"/>
                <a:gd name="T1" fmla="*/ 33 h 252"/>
                <a:gd name="T2" fmla="*/ 95 w 249"/>
                <a:gd name="T3" fmla="*/ 37 h 252"/>
                <a:gd name="T4" fmla="*/ 70 w 249"/>
                <a:gd name="T5" fmla="*/ 49 h 252"/>
                <a:gd name="T6" fmla="*/ 51 w 249"/>
                <a:gd name="T7" fmla="*/ 70 h 252"/>
                <a:gd name="T8" fmla="*/ 39 w 249"/>
                <a:gd name="T9" fmla="*/ 98 h 252"/>
                <a:gd name="T10" fmla="*/ 35 w 249"/>
                <a:gd name="T11" fmla="*/ 126 h 252"/>
                <a:gd name="T12" fmla="*/ 39 w 249"/>
                <a:gd name="T13" fmla="*/ 156 h 252"/>
                <a:gd name="T14" fmla="*/ 51 w 249"/>
                <a:gd name="T15" fmla="*/ 182 h 252"/>
                <a:gd name="T16" fmla="*/ 70 w 249"/>
                <a:gd name="T17" fmla="*/ 203 h 252"/>
                <a:gd name="T18" fmla="*/ 95 w 249"/>
                <a:gd name="T19" fmla="*/ 217 h 252"/>
                <a:gd name="T20" fmla="*/ 125 w 249"/>
                <a:gd name="T21" fmla="*/ 221 h 252"/>
                <a:gd name="T22" fmla="*/ 156 w 249"/>
                <a:gd name="T23" fmla="*/ 217 h 252"/>
                <a:gd name="T24" fmla="*/ 179 w 249"/>
                <a:gd name="T25" fmla="*/ 203 h 252"/>
                <a:gd name="T26" fmla="*/ 200 w 249"/>
                <a:gd name="T27" fmla="*/ 182 h 252"/>
                <a:gd name="T28" fmla="*/ 212 w 249"/>
                <a:gd name="T29" fmla="*/ 156 h 252"/>
                <a:gd name="T30" fmla="*/ 214 w 249"/>
                <a:gd name="T31" fmla="*/ 126 h 252"/>
                <a:gd name="T32" fmla="*/ 212 w 249"/>
                <a:gd name="T33" fmla="*/ 98 h 252"/>
                <a:gd name="T34" fmla="*/ 200 w 249"/>
                <a:gd name="T35" fmla="*/ 70 h 252"/>
                <a:gd name="T36" fmla="*/ 179 w 249"/>
                <a:gd name="T37" fmla="*/ 49 h 252"/>
                <a:gd name="T38" fmla="*/ 156 w 249"/>
                <a:gd name="T39" fmla="*/ 37 h 252"/>
                <a:gd name="T40" fmla="*/ 125 w 249"/>
                <a:gd name="T41" fmla="*/ 33 h 252"/>
                <a:gd name="T42" fmla="*/ 125 w 249"/>
                <a:gd name="T43" fmla="*/ 0 h 252"/>
                <a:gd name="T44" fmla="*/ 165 w 249"/>
                <a:gd name="T45" fmla="*/ 7 h 252"/>
                <a:gd name="T46" fmla="*/ 200 w 249"/>
                <a:gd name="T47" fmla="*/ 26 h 252"/>
                <a:gd name="T48" fmla="*/ 226 w 249"/>
                <a:gd name="T49" fmla="*/ 51 h 252"/>
                <a:gd name="T50" fmla="*/ 244 w 249"/>
                <a:gd name="T51" fmla="*/ 86 h 252"/>
                <a:gd name="T52" fmla="*/ 249 w 249"/>
                <a:gd name="T53" fmla="*/ 126 h 252"/>
                <a:gd name="T54" fmla="*/ 244 w 249"/>
                <a:gd name="T55" fmla="*/ 168 h 252"/>
                <a:gd name="T56" fmla="*/ 226 w 249"/>
                <a:gd name="T57" fmla="*/ 203 h 252"/>
                <a:gd name="T58" fmla="*/ 200 w 249"/>
                <a:gd name="T59" fmla="*/ 228 h 252"/>
                <a:gd name="T60" fmla="*/ 165 w 249"/>
                <a:gd name="T61" fmla="*/ 247 h 252"/>
                <a:gd name="T62" fmla="*/ 125 w 249"/>
                <a:gd name="T63" fmla="*/ 252 h 252"/>
                <a:gd name="T64" fmla="*/ 84 w 249"/>
                <a:gd name="T65" fmla="*/ 247 h 252"/>
                <a:gd name="T66" fmla="*/ 49 w 249"/>
                <a:gd name="T67" fmla="*/ 228 h 252"/>
                <a:gd name="T68" fmla="*/ 23 w 249"/>
                <a:gd name="T69" fmla="*/ 203 h 252"/>
                <a:gd name="T70" fmla="*/ 7 w 249"/>
                <a:gd name="T71" fmla="*/ 168 h 252"/>
                <a:gd name="T72" fmla="*/ 0 w 249"/>
                <a:gd name="T73" fmla="*/ 126 h 252"/>
                <a:gd name="T74" fmla="*/ 7 w 249"/>
                <a:gd name="T75" fmla="*/ 86 h 252"/>
                <a:gd name="T76" fmla="*/ 23 w 249"/>
                <a:gd name="T77" fmla="*/ 51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7"/>
                  </a:lnTo>
                  <a:lnTo>
                    <a:pt x="70" y="49"/>
                  </a:lnTo>
                  <a:lnTo>
                    <a:pt x="51" y="70"/>
                  </a:lnTo>
                  <a:lnTo>
                    <a:pt x="39" y="98"/>
                  </a:lnTo>
                  <a:lnTo>
                    <a:pt x="35" y="126"/>
                  </a:lnTo>
                  <a:lnTo>
                    <a:pt x="39" y="156"/>
                  </a:lnTo>
                  <a:lnTo>
                    <a:pt x="51" y="182"/>
                  </a:lnTo>
                  <a:lnTo>
                    <a:pt x="70" y="203"/>
                  </a:lnTo>
                  <a:lnTo>
                    <a:pt x="95" y="217"/>
                  </a:lnTo>
                  <a:lnTo>
                    <a:pt x="125" y="221"/>
                  </a:lnTo>
                  <a:lnTo>
                    <a:pt x="156" y="217"/>
                  </a:lnTo>
                  <a:lnTo>
                    <a:pt x="179" y="203"/>
                  </a:lnTo>
                  <a:lnTo>
                    <a:pt x="200" y="182"/>
                  </a:lnTo>
                  <a:lnTo>
                    <a:pt x="212" y="156"/>
                  </a:lnTo>
                  <a:lnTo>
                    <a:pt x="214" y="126"/>
                  </a:lnTo>
                  <a:lnTo>
                    <a:pt x="212" y="98"/>
                  </a:lnTo>
                  <a:lnTo>
                    <a:pt x="200" y="70"/>
                  </a:lnTo>
                  <a:lnTo>
                    <a:pt x="179" y="49"/>
                  </a:lnTo>
                  <a:lnTo>
                    <a:pt x="156" y="37"/>
                  </a:lnTo>
                  <a:lnTo>
                    <a:pt x="125" y="33"/>
                  </a:lnTo>
                  <a:close/>
                  <a:moveTo>
                    <a:pt x="125" y="0"/>
                  </a:moveTo>
                  <a:lnTo>
                    <a:pt x="165" y="7"/>
                  </a:lnTo>
                  <a:lnTo>
                    <a:pt x="200" y="26"/>
                  </a:lnTo>
                  <a:lnTo>
                    <a:pt x="226" y="51"/>
                  </a:lnTo>
                  <a:lnTo>
                    <a:pt x="244" y="86"/>
                  </a:lnTo>
                  <a:lnTo>
                    <a:pt x="249" y="126"/>
                  </a:lnTo>
                  <a:lnTo>
                    <a:pt x="244" y="168"/>
                  </a:lnTo>
                  <a:lnTo>
                    <a:pt x="226" y="203"/>
                  </a:lnTo>
                  <a:lnTo>
                    <a:pt x="200" y="228"/>
                  </a:lnTo>
                  <a:lnTo>
                    <a:pt x="165" y="247"/>
                  </a:lnTo>
                  <a:lnTo>
                    <a:pt x="125" y="252"/>
                  </a:lnTo>
                  <a:lnTo>
                    <a:pt x="84" y="247"/>
                  </a:lnTo>
                  <a:lnTo>
                    <a:pt x="49" y="228"/>
                  </a:lnTo>
                  <a:lnTo>
                    <a:pt x="23" y="203"/>
                  </a:lnTo>
                  <a:lnTo>
                    <a:pt x="7" y="168"/>
                  </a:lnTo>
                  <a:lnTo>
                    <a:pt x="0" y="126"/>
                  </a:lnTo>
                  <a:lnTo>
                    <a:pt x="7" y="86"/>
                  </a:lnTo>
                  <a:lnTo>
                    <a:pt x="23" y="51"/>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noEditPoints="1"/>
            </p:cNvSpPr>
            <p:nvPr userDrawn="1"/>
          </p:nvSpPr>
          <p:spPr bwMode="auto">
            <a:xfrm>
              <a:off x="11576050" y="3175"/>
              <a:ext cx="269875" cy="381000"/>
            </a:xfrm>
            <a:custGeom>
              <a:avLst/>
              <a:gdLst>
                <a:gd name="T0" fmla="*/ 32 w 170"/>
                <a:gd name="T1" fmla="*/ 28 h 240"/>
                <a:gd name="T2" fmla="*/ 32 w 170"/>
                <a:gd name="T3" fmla="*/ 105 h 240"/>
                <a:gd name="T4" fmla="*/ 74 w 170"/>
                <a:gd name="T5" fmla="*/ 105 h 240"/>
                <a:gd name="T6" fmla="*/ 90 w 170"/>
                <a:gd name="T7" fmla="*/ 105 h 240"/>
                <a:gd name="T8" fmla="*/ 104 w 170"/>
                <a:gd name="T9" fmla="*/ 100 h 240"/>
                <a:gd name="T10" fmla="*/ 116 w 170"/>
                <a:gd name="T11" fmla="*/ 96 h 240"/>
                <a:gd name="T12" fmla="*/ 123 w 170"/>
                <a:gd name="T13" fmla="*/ 84 h 240"/>
                <a:gd name="T14" fmla="*/ 125 w 170"/>
                <a:gd name="T15" fmla="*/ 68 h 240"/>
                <a:gd name="T16" fmla="*/ 123 w 170"/>
                <a:gd name="T17" fmla="*/ 51 h 240"/>
                <a:gd name="T18" fmla="*/ 116 w 170"/>
                <a:gd name="T19" fmla="*/ 40 h 240"/>
                <a:gd name="T20" fmla="*/ 104 w 170"/>
                <a:gd name="T21" fmla="*/ 33 h 240"/>
                <a:gd name="T22" fmla="*/ 90 w 170"/>
                <a:gd name="T23" fmla="*/ 30 h 240"/>
                <a:gd name="T24" fmla="*/ 74 w 170"/>
                <a:gd name="T25" fmla="*/ 28 h 240"/>
                <a:gd name="T26" fmla="*/ 32 w 170"/>
                <a:gd name="T27" fmla="*/ 28 h 240"/>
                <a:gd name="T28" fmla="*/ 0 w 170"/>
                <a:gd name="T29" fmla="*/ 0 h 240"/>
                <a:gd name="T30" fmla="*/ 83 w 170"/>
                <a:gd name="T31" fmla="*/ 0 h 240"/>
                <a:gd name="T32" fmla="*/ 111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2 w 170"/>
                <a:gd name="T51" fmla="*/ 130 h 240"/>
                <a:gd name="T52" fmla="*/ 170 w 170"/>
                <a:gd name="T53" fmla="*/ 240 h 240"/>
                <a:gd name="T54" fmla="*/ 130 w 170"/>
                <a:gd name="T55" fmla="*/ 240 h 240"/>
                <a:gd name="T56" fmla="*/ 69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90" y="105"/>
                  </a:lnTo>
                  <a:lnTo>
                    <a:pt x="104" y="100"/>
                  </a:lnTo>
                  <a:lnTo>
                    <a:pt x="116" y="96"/>
                  </a:lnTo>
                  <a:lnTo>
                    <a:pt x="123" y="84"/>
                  </a:lnTo>
                  <a:lnTo>
                    <a:pt x="125" y="68"/>
                  </a:lnTo>
                  <a:lnTo>
                    <a:pt x="123" y="51"/>
                  </a:lnTo>
                  <a:lnTo>
                    <a:pt x="116" y="40"/>
                  </a:lnTo>
                  <a:lnTo>
                    <a:pt x="104" y="33"/>
                  </a:lnTo>
                  <a:lnTo>
                    <a:pt x="90" y="30"/>
                  </a:lnTo>
                  <a:lnTo>
                    <a:pt x="74" y="28"/>
                  </a:lnTo>
                  <a:lnTo>
                    <a:pt x="32" y="28"/>
                  </a:lnTo>
                  <a:close/>
                  <a:moveTo>
                    <a:pt x="0" y="0"/>
                  </a:moveTo>
                  <a:lnTo>
                    <a:pt x="83" y="0"/>
                  </a:lnTo>
                  <a:lnTo>
                    <a:pt x="111" y="2"/>
                  </a:lnTo>
                  <a:lnTo>
                    <a:pt x="130" y="12"/>
                  </a:lnTo>
                  <a:lnTo>
                    <a:pt x="144" y="23"/>
                  </a:lnTo>
                  <a:lnTo>
                    <a:pt x="153" y="37"/>
                  </a:lnTo>
                  <a:lnTo>
                    <a:pt x="158" y="51"/>
                  </a:lnTo>
                  <a:lnTo>
                    <a:pt x="160" y="68"/>
                  </a:lnTo>
                  <a:lnTo>
                    <a:pt x="156" y="89"/>
                  </a:lnTo>
                  <a:lnTo>
                    <a:pt x="144" y="109"/>
                  </a:lnTo>
                  <a:lnTo>
                    <a:pt x="125" y="123"/>
                  </a:lnTo>
                  <a:lnTo>
                    <a:pt x="102" y="130"/>
                  </a:lnTo>
                  <a:lnTo>
                    <a:pt x="170" y="240"/>
                  </a:lnTo>
                  <a:lnTo>
                    <a:pt x="130" y="240"/>
                  </a:lnTo>
                  <a:lnTo>
                    <a:pt x="69"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noEditPoints="1"/>
            </p:cNvSpPr>
            <p:nvPr userDrawn="1"/>
          </p:nvSpPr>
          <p:spPr bwMode="auto">
            <a:xfrm>
              <a:off x="11988800" y="3175"/>
              <a:ext cx="373063" cy="381000"/>
            </a:xfrm>
            <a:custGeom>
              <a:avLst/>
              <a:gdLst>
                <a:gd name="T0" fmla="*/ 117 w 235"/>
                <a:gd name="T1" fmla="*/ 42 h 240"/>
                <a:gd name="T2" fmla="*/ 72 w 235"/>
                <a:gd name="T3" fmla="*/ 151 h 240"/>
                <a:gd name="T4" fmla="*/ 163 w 235"/>
                <a:gd name="T5" fmla="*/ 151 h 240"/>
                <a:gd name="T6" fmla="*/ 119 w 235"/>
                <a:gd name="T7" fmla="*/ 42 h 240"/>
                <a:gd name="T8" fmla="*/ 117 w 235"/>
                <a:gd name="T9" fmla="*/ 42 h 240"/>
                <a:gd name="T10" fmla="*/ 105 w 235"/>
                <a:gd name="T11" fmla="*/ 0 h 240"/>
                <a:gd name="T12" fmla="*/ 135 w 235"/>
                <a:gd name="T13" fmla="*/ 0 h 240"/>
                <a:gd name="T14" fmla="*/ 235 w 235"/>
                <a:gd name="T15" fmla="*/ 240 h 240"/>
                <a:gd name="T16" fmla="*/ 198 w 235"/>
                <a:gd name="T17" fmla="*/ 240 h 240"/>
                <a:gd name="T18" fmla="*/ 175 w 235"/>
                <a:gd name="T19" fmla="*/ 179 h 240"/>
                <a:gd name="T20" fmla="*/ 61 w 235"/>
                <a:gd name="T21" fmla="*/ 179 h 240"/>
                <a:gd name="T22" fmla="*/ 38 w 235"/>
                <a:gd name="T23" fmla="*/ 240 h 240"/>
                <a:gd name="T24" fmla="*/ 0 w 235"/>
                <a:gd name="T25" fmla="*/ 240 h 240"/>
                <a:gd name="T26" fmla="*/ 105 w 235"/>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0">
                  <a:moveTo>
                    <a:pt x="117" y="42"/>
                  </a:moveTo>
                  <a:lnTo>
                    <a:pt x="72" y="151"/>
                  </a:lnTo>
                  <a:lnTo>
                    <a:pt x="163" y="151"/>
                  </a:lnTo>
                  <a:lnTo>
                    <a:pt x="119" y="42"/>
                  </a:lnTo>
                  <a:lnTo>
                    <a:pt x="117" y="42"/>
                  </a:lnTo>
                  <a:close/>
                  <a:moveTo>
                    <a:pt x="105" y="0"/>
                  </a:moveTo>
                  <a:lnTo>
                    <a:pt x="135" y="0"/>
                  </a:lnTo>
                  <a:lnTo>
                    <a:pt x="235" y="240"/>
                  </a:lnTo>
                  <a:lnTo>
                    <a:pt x="198" y="240"/>
                  </a:lnTo>
                  <a:lnTo>
                    <a:pt x="175" y="179"/>
                  </a:lnTo>
                  <a:lnTo>
                    <a:pt x="61" y="179"/>
                  </a:lnTo>
                  <a:lnTo>
                    <a:pt x="38"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userDrawn="1"/>
          </p:nvSpPr>
          <p:spPr bwMode="auto">
            <a:xfrm>
              <a:off x="12514263" y="-7938"/>
              <a:ext cx="254000" cy="400050"/>
            </a:xfrm>
            <a:custGeom>
              <a:avLst/>
              <a:gdLst>
                <a:gd name="T0" fmla="*/ 88 w 160"/>
                <a:gd name="T1" fmla="*/ 0 h 252"/>
                <a:gd name="T2" fmla="*/ 114 w 160"/>
                <a:gd name="T3" fmla="*/ 2 h 252"/>
                <a:gd name="T4" fmla="*/ 137 w 160"/>
                <a:gd name="T5" fmla="*/ 12 h 252"/>
                <a:gd name="T6" fmla="*/ 158 w 160"/>
                <a:gd name="T7" fmla="*/ 28 h 252"/>
                <a:gd name="T8" fmla="*/ 130 w 160"/>
                <a:gd name="T9" fmla="*/ 54 h 252"/>
                <a:gd name="T10" fmla="*/ 114 w 160"/>
                <a:gd name="T11" fmla="*/ 37 h 252"/>
                <a:gd name="T12" fmla="*/ 88 w 160"/>
                <a:gd name="T13" fmla="*/ 33 h 252"/>
                <a:gd name="T14" fmla="*/ 65 w 160"/>
                <a:gd name="T15" fmla="*/ 35 h 252"/>
                <a:gd name="T16" fmla="*/ 51 w 160"/>
                <a:gd name="T17" fmla="*/ 44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09 h 252"/>
                <a:gd name="T30" fmla="*/ 112 w 160"/>
                <a:gd name="T31" fmla="*/ 116 h 252"/>
                <a:gd name="T32" fmla="*/ 130 w 160"/>
                <a:gd name="T33" fmla="*/ 126 h 252"/>
                <a:gd name="T34" fmla="*/ 144 w 160"/>
                <a:gd name="T35" fmla="*/ 137 h 252"/>
                <a:gd name="T36" fmla="*/ 156 w 160"/>
                <a:gd name="T37" fmla="*/ 154 h 252"/>
                <a:gd name="T38" fmla="*/ 160 w 160"/>
                <a:gd name="T39" fmla="*/ 179 h 252"/>
                <a:gd name="T40" fmla="*/ 156 w 160"/>
                <a:gd name="T41" fmla="*/ 203 h 252"/>
                <a:gd name="T42" fmla="*/ 144 w 160"/>
                <a:gd name="T43" fmla="*/ 224 h 252"/>
                <a:gd name="T44" fmla="*/ 125 w 160"/>
                <a:gd name="T45" fmla="*/ 240 h 252"/>
                <a:gd name="T46" fmla="*/ 102 w 160"/>
                <a:gd name="T47" fmla="*/ 249 h 252"/>
                <a:gd name="T48" fmla="*/ 77 w 160"/>
                <a:gd name="T49" fmla="*/ 252 h 252"/>
                <a:gd name="T50" fmla="*/ 46 w 160"/>
                <a:gd name="T51" fmla="*/ 249 h 252"/>
                <a:gd name="T52" fmla="*/ 21 w 160"/>
                <a:gd name="T53" fmla="*/ 238 h 252"/>
                <a:gd name="T54" fmla="*/ 0 w 160"/>
                <a:gd name="T55" fmla="*/ 219 h 252"/>
                <a:gd name="T56" fmla="*/ 28 w 160"/>
                <a:gd name="T57" fmla="*/ 196 h 252"/>
                <a:gd name="T58" fmla="*/ 42 w 160"/>
                <a:gd name="T59" fmla="*/ 210 h 252"/>
                <a:gd name="T60" fmla="*/ 58 w 160"/>
                <a:gd name="T61" fmla="*/ 219 h 252"/>
                <a:gd name="T62" fmla="*/ 77 w 160"/>
                <a:gd name="T63" fmla="*/ 221 h 252"/>
                <a:gd name="T64" fmla="*/ 93 w 160"/>
                <a:gd name="T65" fmla="*/ 219 h 252"/>
                <a:gd name="T66" fmla="*/ 109 w 160"/>
                <a:gd name="T67" fmla="*/ 212 h 252"/>
                <a:gd name="T68" fmla="*/ 121 w 160"/>
                <a:gd name="T69" fmla="*/ 200 h 252"/>
                <a:gd name="T70" fmla="*/ 125 w 160"/>
                <a:gd name="T71" fmla="*/ 182 h 252"/>
                <a:gd name="T72" fmla="*/ 121 w 160"/>
                <a:gd name="T73" fmla="*/ 168 h 252"/>
                <a:gd name="T74" fmla="*/ 109 w 160"/>
                <a:gd name="T75" fmla="*/ 156 h 252"/>
                <a:gd name="T76" fmla="*/ 95 w 160"/>
                <a:gd name="T77" fmla="*/ 149 h 252"/>
                <a:gd name="T78" fmla="*/ 77 w 160"/>
                <a:gd name="T79" fmla="*/ 142 h 252"/>
                <a:gd name="T80" fmla="*/ 56 w 160"/>
                <a:gd name="T81" fmla="*/ 135 h 252"/>
                <a:gd name="T82" fmla="*/ 37 w 160"/>
                <a:gd name="T83" fmla="*/ 126 h 252"/>
                <a:gd name="T84" fmla="*/ 23 w 160"/>
                <a:gd name="T85" fmla="*/ 114 h 252"/>
                <a:gd name="T86" fmla="*/ 11 w 160"/>
                <a:gd name="T87" fmla="*/ 96 h 252"/>
                <a:gd name="T88" fmla="*/ 7 w 160"/>
                <a:gd name="T89" fmla="*/ 68 h 252"/>
                <a:gd name="T90" fmla="*/ 11 w 160"/>
                <a:gd name="T91" fmla="*/ 51 h 252"/>
                <a:gd name="T92" fmla="*/ 18 w 160"/>
                <a:gd name="T93" fmla="*/ 33 h 252"/>
                <a:gd name="T94" fmla="*/ 35 w 160"/>
                <a:gd name="T95" fmla="*/ 16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2"/>
                  </a:lnTo>
                  <a:lnTo>
                    <a:pt x="137" y="12"/>
                  </a:lnTo>
                  <a:lnTo>
                    <a:pt x="158" y="28"/>
                  </a:lnTo>
                  <a:lnTo>
                    <a:pt x="130" y="54"/>
                  </a:lnTo>
                  <a:lnTo>
                    <a:pt x="114" y="37"/>
                  </a:lnTo>
                  <a:lnTo>
                    <a:pt x="88" y="33"/>
                  </a:lnTo>
                  <a:lnTo>
                    <a:pt x="65" y="35"/>
                  </a:lnTo>
                  <a:lnTo>
                    <a:pt x="51" y="44"/>
                  </a:lnTo>
                  <a:lnTo>
                    <a:pt x="44" y="56"/>
                  </a:lnTo>
                  <a:lnTo>
                    <a:pt x="42" y="68"/>
                  </a:lnTo>
                  <a:lnTo>
                    <a:pt x="46" y="84"/>
                  </a:lnTo>
                  <a:lnTo>
                    <a:pt x="56" y="96"/>
                  </a:lnTo>
                  <a:lnTo>
                    <a:pt x="72" y="105"/>
                  </a:lnTo>
                  <a:lnTo>
                    <a:pt x="91" y="109"/>
                  </a:lnTo>
                  <a:lnTo>
                    <a:pt x="112" y="116"/>
                  </a:lnTo>
                  <a:lnTo>
                    <a:pt x="130" y="126"/>
                  </a:lnTo>
                  <a:lnTo>
                    <a:pt x="144" y="137"/>
                  </a:lnTo>
                  <a:lnTo>
                    <a:pt x="156" y="154"/>
                  </a:lnTo>
                  <a:lnTo>
                    <a:pt x="160" y="179"/>
                  </a:lnTo>
                  <a:lnTo>
                    <a:pt x="156" y="203"/>
                  </a:lnTo>
                  <a:lnTo>
                    <a:pt x="144" y="224"/>
                  </a:lnTo>
                  <a:lnTo>
                    <a:pt x="125" y="240"/>
                  </a:lnTo>
                  <a:lnTo>
                    <a:pt x="102" y="249"/>
                  </a:lnTo>
                  <a:lnTo>
                    <a:pt x="77" y="252"/>
                  </a:lnTo>
                  <a:lnTo>
                    <a:pt x="46" y="249"/>
                  </a:lnTo>
                  <a:lnTo>
                    <a:pt x="21" y="238"/>
                  </a:lnTo>
                  <a:lnTo>
                    <a:pt x="0" y="219"/>
                  </a:lnTo>
                  <a:lnTo>
                    <a:pt x="28" y="196"/>
                  </a:lnTo>
                  <a:lnTo>
                    <a:pt x="42" y="210"/>
                  </a:lnTo>
                  <a:lnTo>
                    <a:pt x="58" y="219"/>
                  </a:lnTo>
                  <a:lnTo>
                    <a:pt x="77" y="221"/>
                  </a:lnTo>
                  <a:lnTo>
                    <a:pt x="93" y="219"/>
                  </a:lnTo>
                  <a:lnTo>
                    <a:pt x="109" y="212"/>
                  </a:lnTo>
                  <a:lnTo>
                    <a:pt x="121" y="200"/>
                  </a:lnTo>
                  <a:lnTo>
                    <a:pt x="125" y="182"/>
                  </a:lnTo>
                  <a:lnTo>
                    <a:pt x="121" y="168"/>
                  </a:lnTo>
                  <a:lnTo>
                    <a:pt x="109" y="156"/>
                  </a:lnTo>
                  <a:lnTo>
                    <a:pt x="95" y="149"/>
                  </a:lnTo>
                  <a:lnTo>
                    <a:pt x="77" y="142"/>
                  </a:lnTo>
                  <a:lnTo>
                    <a:pt x="56" y="135"/>
                  </a:lnTo>
                  <a:lnTo>
                    <a:pt x="37" y="126"/>
                  </a:lnTo>
                  <a:lnTo>
                    <a:pt x="23" y="114"/>
                  </a:lnTo>
                  <a:lnTo>
                    <a:pt x="11" y="96"/>
                  </a:lnTo>
                  <a:lnTo>
                    <a:pt x="7" y="68"/>
                  </a:lnTo>
                  <a:lnTo>
                    <a:pt x="11" y="51"/>
                  </a:lnTo>
                  <a:lnTo>
                    <a:pt x="18" y="33"/>
                  </a:lnTo>
                  <a:lnTo>
                    <a:pt x="35" y="16"/>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p:cNvSpPr>
            <p:nvPr userDrawn="1"/>
          </p:nvSpPr>
          <p:spPr bwMode="auto">
            <a:xfrm>
              <a:off x="12831763" y="3175"/>
              <a:ext cx="395288" cy="381000"/>
            </a:xfrm>
            <a:custGeom>
              <a:avLst/>
              <a:gdLst>
                <a:gd name="T0" fmla="*/ 0 w 249"/>
                <a:gd name="T1" fmla="*/ 0 h 240"/>
                <a:gd name="T2" fmla="*/ 49 w 249"/>
                <a:gd name="T3" fmla="*/ 0 h 240"/>
                <a:gd name="T4" fmla="*/ 123 w 249"/>
                <a:gd name="T5" fmla="*/ 182 h 240"/>
                <a:gd name="T6" fmla="*/ 126 w 249"/>
                <a:gd name="T7" fmla="*/ 182 h 240"/>
                <a:gd name="T8" fmla="*/ 200 w 249"/>
                <a:gd name="T9" fmla="*/ 0 h 240"/>
                <a:gd name="T10" fmla="*/ 249 w 249"/>
                <a:gd name="T11" fmla="*/ 0 h 240"/>
                <a:gd name="T12" fmla="*/ 249 w 249"/>
                <a:gd name="T13" fmla="*/ 240 h 240"/>
                <a:gd name="T14" fmla="*/ 216 w 249"/>
                <a:gd name="T15" fmla="*/ 240 h 240"/>
                <a:gd name="T16" fmla="*/ 216 w 249"/>
                <a:gd name="T17" fmla="*/ 42 h 240"/>
                <a:gd name="T18" fmla="*/ 216 w 249"/>
                <a:gd name="T19" fmla="*/ 42 h 240"/>
                <a:gd name="T20" fmla="*/ 135 w 249"/>
                <a:gd name="T21" fmla="*/ 240 h 240"/>
                <a:gd name="T22" fmla="*/ 114 w 249"/>
                <a:gd name="T23" fmla="*/ 240 h 240"/>
                <a:gd name="T24" fmla="*/ 33 w 249"/>
                <a:gd name="T25" fmla="*/ 42 h 240"/>
                <a:gd name="T26" fmla="*/ 33 w 249"/>
                <a:gd name="T27" fmla="*/ 42 h 240"/>
                <a:gd name="T28" fmla="*/ 33 w 249"/>
                <a:gd name="T29" fmla="*/ 240 h 240"/>
                <a:gd name="T30" fmla="*/ 0 w 249"/>
                <a:gd name="T31" fmla="*/ 240 h 240"/>
                <a:gd name="T32" fmla="*/ 0 w 249"/>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0">
                  <a:moveTo>
                    <a:pt x="0" y="0"/>
                  </a:moveTo>
                  <a:lnTo>
                    <a:pt x="49" y="0"/>
                  </a:lnTo>
                  <a:lnTo>
                    <a:pt x="123" y="182"/>
                  </a:lnTo>
                  <a:lnTo>
                    <a:pt x="126" y="182"/>
                  </a:lnTo>
                  <a:lnTo>
                    <a:pt x="200" y="0"/>
                  </a:lnTo>
                  <a:lnTo>
                    <a:pt x="249" y="0"/>
                  </a:lnTo>
                  <a:lnTo>
                    <a:pt x="249" y="240"/>
                  </a:lnTo>
                  <a:lnTo>
                    <a:pt x="216" y="240"/>
                  </a:lnTo>
                  <a:lnTo>
                    <a:pt x="216" y="42"/>
                  </a:lnTo>
                  <a:lnTo>
                    <a:pt x="216" y="42"/>
                  </a:lnTo>
                  <a:lnTo>
                    <a:pt x="135" y="240"/>
                  </a:lnTo>
                  <a:lnTo>
                    <a:pt x="114"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13263563" y="3175"/>
              <a:ext cx="377825" cy="381000"/>
            </a:xfrm>
            <a:custGeom>
              <a:avLst/>
              <a:gdLst>
                <a:gd name="T0" fmla="*/ 119 w 238"/>
                <a:gd name="T1" fmla="*/ 42 h 240"/>
                <a:gd name="T2" fmla="*/ 72 w 238"/>
                <a:gd name="T3" fmla="*/ 151 h 240"/>
                <a:gd name="T4" fmla="*/ 163 w 238"/>
                <a:gd name="T5" fmla="*/ 151 h 240"/>
                <a:gd name="T6" fmla="*/ 119 w 238"/>
                <a:gd name="T7" fmla="*/ 42 h 240"/>
                <a:gd name="T8" fmla="*/ 119 w 238"/>
                <a:gd name="T9" fmla="*/ 42 h 240"/>
                <a:gd name="T10" fmla="*/ 105 w 238"/>
                <a:gd name="T11" fmla="*/ 0 h 240"/>
                <a:gd name="T12" fmla="*/ 135 w 238"/>
                <a:gd name="T13" fmla="*/ 0 h 240"/>
                <a:gd name="T14" fmla="*/ 238 w 238"/>
                <a:gd name="T15" fmla="*/ 240 h 240"/>
                <a:gd name="T16" fmla="*/ 200 w 238"/>
                <a:gd name="T17" fmla="*/ 240 h 240"/>
                <a:gd name="T18" fmla="*/ 175 w 238"/>
                <a:gd name="T19" fmla="*/ 179 h 240"/>
                <a:gd name="T20" fmla="*/ 61 w 238"/>
                <a:gd name="T21" fmla="*/ 179 h 240"/>
                <a:gd name="T22" fmla="*/ 37 w 238"/>
                <a:gd name="T23" fmla="*/ 240 h 240"/>
                <a:gd name="T24" fmla="*/ 0 w 238"/>
                <a:gd name="T25" fmla="*/ 240 h 240"/>
                <a:gd name="T26" fmla="*/ 105 w 238"/>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0">
                  <a:moveTo>
                    <a:pt x="119" y="42"/>
                  </a:moveTo>
                  <a:lnTo>
                    <a:pt x="72" y="151"/>
                  </a:lnTo>
                  <a:lnTo>
                    <a:pt x="163" y="151"/>
                  </a:lnTo>
                  <a:lnTo>
                    <a:pt x="119" y="42"/>
                  </a:lnTo>
                  <a:lnTo>
                    <a:pt x="119" y="42"/>
                  </a:lnTo>
                  <a:close/>
                  <a:moveTo>
                    <a:pt x="105" y="0"/>
                  </a:moveTo>
                  <a:lnTo>
                    <a:pt x="135" y="0"/>
                  </a:lnTo>
                  <a:lnTo>
                    <a:pt x="238" y="240"/>
                  </a:lnTo>
                  <a:lnTo>
                    <a:pt x="200" y="240"/>
                  </a:lnTo>
                  <a:lnTo>
                    <a:pt x="175" y="179"/>
                  </a:lnTo>
                  <a:lnTo>
                    <a:pt x="61" y="179"/>
                  </a:lnTo>
                  <a:lnTo>
                    <a:pt x="37"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3681075" y="3175"/>
              <a:ext cx="269875" cy="381000"/>
            </a:xfrm>
            <a:custGeom>
              <a:avLst/>
              <a:gdLst>
                <a:gd name="T0" fmla="*/ 33 w 170"/>
                <a:gd name="T1" fmla="*/ 28 h 240"/>
                <a:gd name="T2" fmla="*/ 33 w 170"/>
                <a:gd name="T3" fmla="*/ 105 h 240"/>
                <a:gd name="T4" fmla="*/ 75 w 170"/>
                <a:gd name="T5" fmla="*/ 105 h 240"/>
                <a:gd name="T6" fmla="*/ 91 w 170"/>
                <a:gd name="T7" fmla="*/ 105 h 240"/>
                <a:gd name="T8" fmla="*/ 105 w 170"/>
                <a:gd name="T9" fmla="*/ 100 h 240"/>
                <a:gd name="T10" fmla="*/ 117 w 170"/>
                <a:gd name="T11" fmla="*/ 96 h 240"/>
                <a:gd name="T12" fmla="*/ 124 w 170"/>
                <a:gd name="T13" fmla="*/ 84 h 240"/>
                <a:gd name="T14" fmla="*/ 126 w 170"/>
                <a:gd name="T15" fmla="*/ 68 h 240"/>
                <a:gd name="T16" fmla="*/ 124 w 170"/>
                <a:gd name="T17" fmla="*/ 51 h 240"/>
                <a:gd name="T18" fmla="*/ 117 w 170"/>
                <a:gd name="T19" fmla="*/ 40 h 240"/>
                <a:gd name="T20" fmla="*/ 105 w 170"/>
                <a:gd name="T21" fmla="*/ 33 h 240"/>
                <a:gd name="T22" fmla="*/ 91 w 170"/>
                <a:gd name="T23" fmla="*/ 30 h 240"/>
                <a:gd name="T24" fmla="*/ 75 w 170"/>
                <a:gd name="T25" fmla="*/ 28 h 240"/>
                <a:gd name="T26" fmla="*/ 33 w 170"/>
                <a:gd name="T27" fmla="*/ 28 h 240"/>
                <a:gd name="T28" fmla="*/ 0 w 170"/>
                <a:gd name="T29" fmla="*/ 0 h 240"/>
                <a:gd name="T30" fmla="*/ 84 w 170"/>
                <a:gd name="T31" fmla="*/ 0 h 240"/>
                <a:gd name="T32" fmla="*/ 112 w 170"/>
                <a:gd name="T33" fmla="*/ 2 h 240"/>
                <a:gd name="T34" fmla="*/ 131 w 170"/>
                <a:gd name="T35" fmla="*/ 12 h 240"/>
                <a:gd name="T36" fmla="*/ 145 w 170"/>
                <a:gd name="T37" fmla="*/ 23 h 240"/>
                <a:gd name="T38" fmla="*/ 154 w 170"/>
                <a:gd name="T39" fmla="*/ 37 h 240"/>
                <a:gd name="T40" fmla="*/ 158 w 170"/>
                <a:gd name="T41" fmla="*/ 51 h 240"/>
                <a:gd name="T42" fmla="*/ 161 w 170"/>
                <a:gd name="T43" fmla="*/ 68 h 240"/>
                <a:gd name="T44" fmla="*/ 156 w 170"/>
                <a:gd name="T45" fmla="*/ 89 h 240"/>
                <a:gd name="T46" fmla="*/ 145 w 170"/>
                <a:gd name="T47" fmla="*/ 109 h 240"/>
                <a:gd name="T48" fmla="*/ 126 w 170"/>
                <a:gd name="T49" fmla="*/ 123 h 240"/>
                <a:gd name="T50" fmla="*/ 103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91" y="105"/>
                  </a:lnTo>
                  <a:lnTo>
                    <a:pt x="105" y="100"/>
                  </a:lnTo>
                  <a:lnTo>
                    <a:pt x="117" y="96"/>
                  </a:lnTo>
                  <a:lnTo>
                    <a:pt x="124" y="84"/>
                  </a:lnTo>
                  <a:lnTo>
                    <a:pt x="126" y="68"/>
                  </a:lnTo>
                  <a:lnTo>
                    <a:pt x="124" y="51"/>
                  </a:lnTo>
                  <a:lnTo>
                    <a:pt x="117" y="40"/>
                  </a:lnTo>
                  <a:lnTo>
                    <a:pt x="105" y="33"/>
                  </a:lnTo>
                  <a:lnTo>
                    <a:pt x="91" y="30"/>
                  </a:lnTo>
                  <a:lnTo>
                    <a:pt x="75" y="28"/>
                  </a:lnTo>
                  <a:lnTo>
                    <a:pt x="33" y="28"/>
                  </a:lnTo>
                  <a:close/>
                  <a:moveTo>
                    <a:pt x="0" y="0"/>
                  </a:moveTo>
                  <a:lnTo>
                    <a:pt x="84" y="0"/>
                  </a:lnTo>
                  <a:lnTo>
                    <a:pt x="112" y="2"/>
                  </a:lnTo>
                  <a:lnTo>
                    <a:pt x="131" y="12"/>
                  </a:lnTo>
                  <a:lnTo>
                    <a:pt x="145" y="23"/>
                  </a:lnTo>
                  <a:lnTo>
                    <a:pt x="154" y="37"/>
                  </a:lnTo>
                  <a:lnTo>
                    <a:pt x="158" y="51"/>
                  </a:lnTo>
                  <a:lnTo>
                    <a:pt x="161" y="68"/>
                  </a:lnTo>
                  <a:lnTo>
                    <a:pt x="156" y="89"/>
                  </a:lnTo>
                  <a:lnTo>
                    <a:pt x="145" y="109"/>
                  </a:lnTo>
                  <a:lnTo>
                    <a:pt x="126" y="123"/>
                  </a:lnTo>
                  <a:lnTo>
                    <a:pt x="103"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3958888" y="3175"/>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7 w 186"/>
                <a:gd name="T11" fmla="*/ 240 h 240"/>
                <a:gd name="T12" fmla="*/ 77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7" y="240"/>
                  </a:lnTo>
                  <a:lnTo>
                    <a:pt x="77"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4298613" y="3175"/>
              <a:ext cx="254000" cy="381000"/>
            </a:xfrm>
            <a:custGeom>
              <a:avLst/>
              <a:gdLst>
                <a:gd name="T0" fmla="*/ 0 w 160"/>
                <a:gd name="T1" fmla="*/ 0 h 240"/>
                <a:gd name="T2" fmla="*/ 156 w 160"/>
                <a:gd name="T3" fmla="*/ 0 h 240"/>
                <a:gd name="T4" fmla="*/ 156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6" y="0"/>
                  </a:lnTo>
                  <a:lnTo>
                    <a:pt x="156" y="30"/>
                  </a:lnTo>
                  <a:lnTo>
                    <a:pt x="32" y="30"/>
                  </a:lnTo>
                  <a:lnTo>
                    <a:pt x="32" y="102"/>
                  </a:lnTo>
                  <a:lnTo>
                    <a:pt x="146" y="102"/>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4619288" y="3175"/>
              <a:ext cx="269875" cy="381000"/>
            </a:xfrm>
            <a:custGeom>
              <a:avLst/>
              <a:gdLst>
                <a:gd name="T0" fmla="*/ 33 w 170"/>
                <a:gd name="T1" fmla="*/ 28 h 240"/>
                <a:gd name="T2" fmla="*/ 33 w 170"/>
                <a:gd name="T3" fmla="*/ 105 h 240"/>
                <a:gd name="T4" fmla="*/ 75 w 170"/>
                <a:gd name="T5" fmla="*/ 105 h 240"/>
                <a:gd name="T6" fmla="*/ 89 w 170"/>
                <a:gd name="T7" fmla="*/ 105 h 240"/>
                <a:gd name="T8" fmla="*/ 103 w 170"/>
                <a:gd name="T9" fmla="*/ 100 h 240"/>
                <a:gd name="T10" fmla="*/ 114 w 170"/>
                <a:gd name="T11" fmla="*/ 96 h 240"/>
                <a:gd name="T12" fmla="*/ 124 w 170"/>
                <a:gd name="T13" fmla="*/ 84 h 240"/>
                <a:gd name="T14" fmla="*/ 126 w 170"/>
                <a:gd name="T15" fmla="*/ 68 h 240"/>
                <a:gd name="T16" fmla="*/ 124 w 170"/>
                <a:gd name="T17" fmla="*/ 51 h 240"/>
                <a:gd name="T18" fmla="*/ 114 w 170"/>
                <a:gd name="T19" fmla="*/ 40 h 240"/>
                <a:gd name="T20" fmla="*/ 103 w 170"/>
                <a:gd name="T21" fmla="*/ 33 h 240"/>
                <a:gd name="T22" fmla="*/ 89 w 170"/>
                <a:gd name="T23" fmla="*/ 30 h 240"/>
                <a:gd name="T24" fmla="*/ 75 w 170"/>
                <a:gd name="T25" fmla="*/ 28 h 240"/>
                <a:gd name="T26" fmla="*/ 33 w 170"/>
                <a:gd name="T27" fmla="*/ 28 h 240"/>
                <a:gd name="T28" fmla="*/ 0 w 170"/>
                <a:gd name="T29" fmla="*/ 0 h 240"/>
                <a:gd name="T30" fmla="*/ 84 w 170"/>
                <a:gd name="T31" fmla="*/ 0 h 240"/>
                <a:gd name="T32" fmla="*/ 110 w 170"/>
                <a:gd name="T33" fmla="*/ 2 h 240"/>
                <a:gd name="T34" fmla="*/ 131 w 170"/>
                <a:gd name="T35" fmla="*/ 12 h 240"/>
                <a:gd name="T36" fmla="*/ 145 w 170"/>
                <a:gd name="T37" fmla="*/ 23 h 240"/>
                <a:gd name="T38" fmla="*/ 154 w 170"/>
                <a:gd name="T39" fmla="*/ 37 h 240"/>
                <a:gd name="T40" fmla="*/ 159 w 170"/>
                <a:gd name="T41" fmla="*/ 51 h 240"/>
                <a:gd name="T42" fmla="*/ 161 w 170"/>
                <a:gd name="T43" fmla="*/ 68 h 240"/>
                <a:gd name="T44" fmla="*/ 156 w 170"/>
                <a:gd name="T45" fmla="*/ 89 h 240"/>
                <a:gd name="T46" fmla="*/ 145 w 170"/>
                <a:gd name="T47" fmla="*/ 109 h 240"/>
                <a:gd name="T48" fmla="*/ 126 w 170"/>
                <a:gd name="T49" fmla="*/ 123 h 240"/>
                <a:gd name="T50" fmla="*/ 100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89" y="105"/>
                  </a:lnTo>
                  <a:lnTo>
                    <a:pt x="103" y="100"/>
                  </a:lnTo>
                  <a:lnTo>
                    <a:pt x="114" y="96"/>
                  </a:lnTo>
                  <a:lnTo>
                    <a:pt x="124" y="84"/>
                  </a:lnTo>
                  <a:lnTo>
                    <a:pt x="126" y="68"/>
                  </a:lnTo>
                  <a:lnTo>
                    <a:pt x="124" y="51"/>
                  </a:lnTo>
                  <a:lnTo>
                    <a:pt x="114" y="40"/>
                  </a:lnTo>
                  <a:lnTo>
                    <a:pt x="103" y="33"/>
                  </a:lnTo>
                  <a:lnTo>
                    <a:pt x="89" y="30"/>
                  </a:lnTo>
                  <a:lnTo>
                    <a:pt x="75" y="28"/>
                  </a:lnTo>
                  <a:lnTo>
                    <a:pt x="33" y="28"/>
                  </a:lnTo>
                  <a:close/>
                  <a:moveTo>
                    <a:pt x="0" y="0"/>
                  </a:moveTo>
                  <a:lnTo>
                    <a:pt x="84" y="0"/>
                  </a:lnTo>
                  <a:lnTo>
                    <a:pt x="110" y="2"/>
                  </a:lnTo>
                  <a:lnTo>
                    <a:pt x="131" y="12"/>
                  </a:lnTo>
                  <a:lnTo>
                    <a:pt x="145" y="23"/>
                  </a:lnTo>
                  <a:lnTo>
                    <a:pt x="154" y="37"/>
                  </a:lnTo>
                  <a:lnTo>
                    <a:pt x="159" y="51"/>
                  </a:lnTo>
                  <a:lnTo>
                    <a:pt x="161" y="68"/>
                  </a:lnTo>
                  <a:lnTo>
                    <a:pt x="156" y="89"/>
                  </a:lnTo>
                  <a:lnTo>
                    <a:pt x="145" y="109"/>
                  </a:lnTo>
                  <a:lnTo>
                    <a:pt x="126" y="123"/>
                  </a:lnTo>
                  <a:lnTo>
                    <a:pt x="100"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5030450" y="3175"/>
              <a:ext cx="512763" cy="381000"/>
            </a:xfrm>
            <a:custGeom>
              <a:avLst/>
              <a:gdLst>
                <a:gd name="T0" fmla="*/ 0 w 323"/>
                <a:gd name="T1" fmla="*/ 0 h 240"/>
                <a:gd name="T2" fmla="*/ 35 w 323"/>
                <a:gd name="T3" fmla="*/ 0 h 240"/>
                <a:gd name="T4" fmla="*/ 86 w 323"/>
                <a:gd name="T5" fmla="*/ 191 h 240"/>
                <a:gd name="T6" fmla="*/ 86 w 323"/>
                <a:gd name="T7" fmla="*/ 191 h 240"/>
                <a:gd name="T8" fmla="*/ 144 w 323"/>
                <a:gd name="T9" fmla="*/ 0 h 240"/>
                <a:gd name="T10" fmla="*/ 181 w 323"/>
                <a:gd name="T11" fmla="*/ 0 h 240"/>
                <a:gd name="T12" fmla="*/ 237 w 323"/>
                <a:gd name="T13" fmla="*/ 191 h 240"/>
                <a:gd name="T14" fmla="*/ 237 w 323"/>
                <a:gd name="T15" fmla="*/ 191 h 240"/>
                <a:gd name="T16" fmla="*/ 291 w 323"/>
                <a:gd name="T17" fmla="*/ 0 h 240"/>
                <a:gd name="T18" fmla="*/ 323 w 323"/>
                <a:gd name="T19" fmla="*/ 0 h 240"/>
                <a:gd name="T20" fmla="*/ 253 w 323"/>
                <a:gd name="T21" fmla="*/ 240 h 240"/>
                <a:gd name="T22" fmla="*/ 221 w 323"/>
                <a:gd name="T23" fmla="*/ 240 h 240"/>
                <a:gd name="T24" fmla="*/ 163 w 323"/>
                <a:gd name="T25" fmla="*/ 44 h 240"/>
                <a:gd name="T26" fmla="*/ 160 w 323"/>
                <a:gd name="T27" fmla="*/ 44 h 240"/>
                <a:gd name="T28" fmla="*/ 104 w 323"/>
                <a:gd name="T29" fmla="*/ 240 h 240"/>
                <a:gd name="T30" fmla="*/ 69 w 323"/>
                <a:gd name="T31" fmla="*/ 240 h 240"/>
                <a:gd name="T32" fmla="*/ 0 w 323"/>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0">
                  <a:moveTo>
                    <a:pt x="0" y="0"/>
                  </a:moveTo>
                  <a:lnTo>
                    <a:pt x="35" y="0"/>
                  </a:lnTo>
                  <a:lnTo>
                    <a:pt x="86" y="191"/>
                  </a:lnTo>
                  <a:lnTo>
                    <a:pt x="86" y="191"/>
                  </a:lnTo>
                  <a:lnTo>
                    <a:pt x="144" y="0"/>
                  </a:lnTo>
                  <a:lnTo>
                    <a:pt x="181" y="0"/>
                  </a:lnTo>
                  <a:lnTo>
                    <a:pt x="237" y="191"/>
                  </a:lnTo>
                  <a:lnTo>
                    <a:pt x="237" y="191"/>
                  </a:lnTo>
                  <a:lnTo>
                    <a:pt x="291" y="0"/>
                  </a:lnTo>
                  <a:lnTo>
                    <a:pt x="323" y="0"/>
                  </a:lnTo>
                  <a:lnTo>
                    <a:pt x="253" y="240"/>
                  </a:lnTo>
                  <a:lnTo>
                    <a:pt x="221" y="240"/>
                  </a:lnTo>
                  <a:lnTo>
                    <a:pt x="163" y="44"/>
                  </a:lnTo>
                  <a:lnTo>
                    <a:pt x="160" y="44"/>
                  </a:lnTo>
                  <a:lnTo>
                    <a:pt x="104" y="240"/>
                  </a:lnTo>
                  <a:lnTo>
                    <a:pt x="69"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noEditPoints="1"/>
            </p:cNvSpPr>
            <p:nvPr userDrawn="1"/>
          </p:nvSpPr>
          <p:spPr bwMode="auto">
            <a:xfrm>
              <a:off x="15562263" y="-7938"/>
              <a:ext cx="395288" cy="400050"/>
            </a:xfrm>
            <a:custGeom>
              <a:avLst/>
              <a:gdLst>
                <a:gd name="T0" fmla="*/ 123 w 249"/>
                <a:gd name="T1" fmla="*/ 33 h 252"/>
                <a:gd name="T2" fmla="*/ 93 w 249"/>
                <a:gd name="T3" fmla="*/ 37 h 252"/>
                <a:gd name="T4" fmla="*/ 70 w 249"/>
                <a:gd name="T5" fmla="*/ 49 h 252"/>
                <a:gd name="T6" fmla="*/ 51 w 249"/>
                <a:gd name="T7" fmla="*/ 70 h 252"/>
                <a:gd name="T8" fmla="*/ 37 w 249"/>
                <a:gd name="T9" fmla="*/ 98 h 252"/>
                <a:gd name="T10" fmla="*/ 35 w 249"/>
                <a:gd name="T11" fmla="*/ 126 h 252"/>
                <a:gd name="T12" fmla="*/ 37 w 249"/>
                <a:gd name="T13" fmla="*/ 156 h 252"/>
                <a:gd name="T14" fmla="*/ 51 w 249"/>
                <a:gd name="T15" fmla="*/ 182 h 252"/>
                <a:gd name="T16" fmla="*/ 70 w 249"/>
                <a:gd name="T17" fmla="*/ 203 h 252"/>
                <a:gd name="T18" fmla="*/ 93 w 249"/>
                <a:gd name="T19" fmla="*/ 217 h 252"/>
                <a:gd name="T20" fmla="*/ 123 w 249"/>
                <a:gd name="T21" fmla="*/ 221 h 252"/>
                <a:gd name="T22" fmla="*/ 153 w 249"/>
                <a:gd name="T23" fmla="*/ 217 h 252"/>
                <a:gd name="T24" fmla="*/ 179 w 249"/>
                <a:gd name="T25" fmla="*/ 203 h 252"/>
                <a:gd name="T26" fmla="*/ 198 w 249"/>
                <a:gd name="T27" fmla="*/ 182 h 252"/>
                <a:gd name="T28" fmla="*/ 209 w 249"/>
                <a:gd name="T29" fmla="*/ 156 h 252"/>
                <a:gd name="T30" fmla="*/ 214 w 249"/>
                <a:gd name="T31" fmla="*/ 126 h 252"/>
                <a:gd name="T32" fmla="*/ 209 w 249"/>
                <a:gd name="T33" fmla="*/ 98 h 252"/>
                <a:gd name="T34" fmla="*/ 198 w 249"/>
                <a:gd name="T35" fmla="*/ 70 h 252"/>
                <a:gd name="T36" fmla="*/ 179 w 249"/>
                <a:gd name="T37" fmla="*/ 49 h 252"/>
                <a:gd name="T38" fmla="*/ 153 w 249"/>
                <a:gd name="T39" fmla="*/ 37 h 252"/>
                <a:gd name="T40" fmla="*/ 123 w 249"/>
                <a:gd name="T41" fmla="*/ 33 h 252"/>
                <a:gd name="T42" fmla="*/ 123 w 249"/>
                <a:gd name="T43" fmla="*/ 0 h 252"/>
                <a:gd name="T44" fmla="*/ 165 w 249"/>
                <a:gd name="T45" fmla="*/ 7 h 252"/>
                <a:gd name="T46" fmla="*/ 200 w 249"/>
                <a:gd name="T47" fmla="*/ 26 h 252"/>
                <a:gd name="T48" fmla="*/ 226 w 249"/>
                <a:gd name="T49" fmla="*/ 51 h 252"/>
                <a:gd name="T50" fmla="*/ 242 w 249"/>
                <a:gd name="T51" fmla="*/ 86 h 252"/>
                <a:gd name="T52" fmla="*/ 249 w 249"/>
                <a:gd name="T53" fmla="*/ 126 h 252"/>
                <a:gd name="T54" fmla="*/ 242 w 249"/>
                <a:gd name="T55" fmla="*/ 168 h 252"/>
                <a:gd name="T56" fmla="*/ 226 w 249"/>
                <a:gd name="T57" fmla="*/ 203 h 252"/>
                <a:gd name="T58" fmla="*/ 200 w 249"/>
                <a:gd name="T59" fmla="*/ 228 h 252"/>
                <a:gd name="T60" fmla="*/ 165 w 249"/>
                <a:gd name="T61" fmla="*/ 247 h 252"/>
                <a:gd name="T62" fmla="*/ 123 w 249"/>
                <a:gd name="T63" fmla="*/ 252 h 252"/>
                <a:gd name="T64" fmla="*/ 84 w 249"/>
                <a:gd name="T65" fmla="*/ 247 h 252"/>
                <a:gd name="T66" fmla="*/ 49 w 249"/>
                <a:gd name="T67" fmla="*/ 228 h 252"/>
                <a:gd name="T68" fmla="*/ 23 w 249"/>
                <a:gd name="T69" fmla="*/ 203 h 252"/>
                <a:gd name="T70" fmla="*/ 4 w 249"/>
                <a:gd name="T71" fmla="*/ 168 h 252"/>
                <a:gd name="T72" fmla="*/ 0 w 249"/>
                <a:gd name="T73" fmla="*/ 126 h 252"/>
                <a:gd name="T74" fmla="*/ 4 w 249"/>
                <a:gd name="T75" fmla="*/ 86 h 252"/>
                <a:gd name="T76" fmla="*/ 23 w 249"/>
                <a:gd name="T77" fmla="*/ 51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7"/>
                  </a:lnTo>
                  <a:lnTo>
                    <a:pt x="70" y="49"/>
                  </a:lnTo>
                  <a:lnTo>
                    <a:pt x="51" y="70"/>
                  </a:lnTo>
                  <a:lnTo>
                    <a:pt x="37" y="98"/>
                  </a:lnTo>
                  <a:lnTo>
                    <a:pt x="35" y="126"/>
                  </a:lnTo>
                  <a:lnTo>
                    <a:pt x="37" y="156"/>
                  </a:lnTo>
                  <a:lnTo>
                    <a:pt x="51" y="182"/>
                  </a:lnTo>
                  <a:lnTo>
                    <a:pt x="70" y="203"/>
                  </a:lnTo>
                  <a:lnTo>
                    <a:pt x="93" y="217"/>
                  </a:lnTo>
                  <a:lnTo>
                    <a:pt x="123" y="221"/>
                  </a:lnTo>
                  <a:lnTo>
                    <a:pt x="153" y="217"/>
                  </a:lnTo>
                  <a:lnTo>
                    <a:pt x="179" y="203"/>
                  </a:lnTo>
                  <a:lnTo>
                    <a:pt x="198" y="182"/>
                  </a:lnTo>
                  <a:lnTo>
                    <a:pt x="209" y="156"/>
                  </a:lnTo>
                  <a:lnTo>
                    <a:pt x="214" y="126"/>
                  </a:lnTo>
                  <a:lnTo>
                    <a:pt x="209" y="98"/>
                  </a:lnTo>
                  <a:lnTo>
                    <a:pt x="198" y="70"/>
                  </a:lnTo>
                  <a:lnTo>
                    <a:pt x="179" y="49"/>
                  </a:lnTo>
                  <a:lnTo>
                    <a:pt x="153" y="37"/>
                  </a:lnTo>
                  <a:lnTo>
                    <a:pt x="123" y="33"/>
                  </a:lnTo>
                  <a:close/>
                  <a:moveTo>
                    <a:pt x="123" y="0"/>
                  </a:moveTo>
                  <a:lnTo>
                    <a:pt x="165" y="7"/>
                  </a:lnTo>
                  <a:lnTo>
                    <a:pt x="200" y="26"/>
                  </a:lnTo>
                  <a:lnTo>
                    <a:pt x="226" y="51"/>
                  </a:lnTo>
                  <a:lnTo>
                    <a:pt x="242" y="86"/>
                  </a:lnTo>
                  <a:lnTo>
                    <a:pt x="249" y="126"/>
                  </a:lnTo>
                  <a:lnTo>
                    <a:pt x="242" y="168"/>
                  </a:lnTo>
                  <a:lnTo>
                    <a:pt x="226" y="203"/>
                  </a:lnTo>
                  <a:lnTo>
                    <a:pt x="200" y="228"/>
                  </a:lnTo>
                  <a:lnTo>
                    <a:pt x="165" y="247"/>
                  </a:lnTo>
                  <a:lnTo>
                    <a:pt x="123" y="252"/>
                  </a:lnTo>
                  <a:lnTo>
                    <a:pt x="84" y="247"/>
                  </a:lnTo>
                  <a:lnTo>
                    <a:pt x="49" y="228"/>
                  </a:lnTo>
                  <a:lnTo>
                    <a:pt x="23" y="203"/>
                  </a:lnTo>
                  <a:lnTo>
                    <a:pt x="4" y="168"/>
                  </a:lnTo>
                  <a:lnTo>
                    <a:pt x="0" y="126"/>
                  </a:lnTo>
                  <a:lnTo>
                    <a:pt x="4" y="86"/>
                  </a:lnTo>
                  <a:lnTo>
                    <a:pt x="23" y="51"/>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noEditPoints="1"/>
            </p:cNvSpPr>
            <p:nvPr userDrawn="1"/>
          </p:nvSpPr>
          <p:spPr bwMode="auto">
            <a:xfrm>
              <a:off x="16024225" y="3175"/>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0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0 w 170"/>
                <a:gd name="T51" fmla="*/ 130 h 240"/>
                <a:gd name="T52" fmla="*/ 170 w 170"/>
                <a:gd name="T53" fmla="*/ 240 h 240"/>
                <a:gd name="T54" fmla="*/ 128 w 170"/>
                <a:gd name="T55" fmla="*/ 240 h 240"/>
                <a:gd name="T56" fmla="*/ 67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0"/>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09"/>
                  </a:lnTo>
                  <a:lnTo>
                    <a:pt x="125" y="123"/>
                  </a:lnTo>
                  <a:lnTo>
                    <a:pt x="100" y="130"/>
                  </a:lnTo>
                  <a:lnTo>
                    <a:pt x="170" y="240"/>
                  </a:lnTo>
                  <a:lnTo>
                    <a:pt x="128" y="240"/>
                  </a:lnTo>
                  <a:lnTo>
                    <a:pt x="67"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6341725" y="3175"/>
              <a:ext cx="225425" cy="381000"/>
            </a:xfrm>
            <a:custGeom>
              <a:avLst/>
              <a:gdLst>
                <a:gd name="T0" fmla="*/ 0 w 142"/>
                <a:gd name="T1" fmla="*/ 0 h 240"/>
                <a:gd name="T2" fmla="*/ 32 w 142"/>
                <a:gd name="T3" fmla="*/ 0 h 240"/>
                <a:gd name="T4" fmla="*/ 32 w 142"/>
                <a:gd name="T5" fmla="*/ 210 h 240"/>
                <a:gd name="T6" fmla="*/ 142 w 142"/>
                <a:gd name="T7" fmla="*/ 210 h 240"/>
                <a:gd name="T8" fmla="*/ 142 w 142"/>
                <a:gd name="T9" fmla="*/ 240 h 240"/>
                <a:gd name="T10" fmla="*/ 0 w 142"/>
                <a:gd name="T11" fmla="*/ 240 h 240"/>
                <a:gd name="T12" fmla="*/ 0 w 142"/>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142" h="240">
                  <a:moveTo>
                    <a:pt x="0" y="0"/>
                  </a:moveTo>
                  <a:lnTo>
                    <a:pt x="32" y="0"/>
                  </a:lnTo>
                  <a:lnTo>
                    <a:pt x="32" y="210"/>
                  </a:lnTo>
                  <a:lnTo>
                    <a:pt x="142" y="210"/>
                  </a:lnTo>
                  <a:lnTo>
                    <a:pt x="14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6"/>
            <p:cNvSpPr>
              <a:spLocks noEditPoints="1"/>
            </p:cNvSpPr>
            <p:nvPr userDrawn="1"/>
          </p:nvSpPr>
          <p:spPr bwMode="auto">
            <a:xfrm>
              <a:off x="16603663" y="3175"/>
              <a:ext cx="328613" cy="381000"/>
            </a:xfrm>
            <a:custGeom>
              <a:avLst/>
              <a:gdLst>
                <a:gd name="T0" fmla="*/ 33 w 207"/>
                <a:gd name="T1" fmla="*/ 30 h 240"/>
                <a:gd name="T2" fmla="*/ 33 w 207"/>
                <a:gd name="T3" fmla="*/ 210 h 240"/>
                <a:gd name="T4" fmla="*/ 72 w 207"/>
                <a:gd name="T5" fmla="*/ 210 h 240"/>
                <a:gd name="T6" fmla="*/ 105 w 207"/>
                <a:gd name="T7" fmla="*/ 205 h 240"/>
                <a:gd name="T8" fmla="*/ 133 w 207"/>
                <a:gd name="T9" fmla="*/ 193 h 240"/>
                <a:gd name="T10" fmla="*/ 154 w 207"/>
                <a:gd name="T11" fmla="*/ 177 h 240"/>
                <a:gd name="T12" fmla="*/ 168 w 207"/>
                <a:gd name="T13" fmla="*/ 151 h 240"/>
                <a:gd name="T14" fmla="*/ 175 w 207"/>
                <a:gd name="T15" fmla="*/ 119 h 240"/>
                <a:gd name="T16" fmla="*/ 172 w 207"/>
                <a:gd name="T17" fmla="*/ 105 h 240"/>
                <a:gd name="T18" fmla="*/ 170 w 207"/>
                <a:gd name="T19" fmla="*/ 89 h 240"/>
                <a:gd name="T20" fmla="*/ 161 w 207"/>
                <a:gd name="T21" fmla="*/ 72 h 240"/>
                <a:gd name="T22" fmla="*/ 149 w 207"/>
                <a:gd name="T23" fmla="*/ 56 h 240"/>
                <a:gd name="T24" fmla="*/ 133 w 207"/>
                <a:gd name="T25" fmla="*/ 42 h 240"/>
                <a:gd name="T26" fmla="*/ 109 w 207"/>
                <a:gd name="T27" fmla="*/ 35 h 240"/>
                <a:gd name="T28" fmla="*/ 82 w 207"/>
                <a:gd name="T29" fmla="*/ 30 h 240"/>
                <a:gd name="T30" fmla="*/ 33 w 207"/>
                <a:gd name="T31" fmla="*/ 30 h 240"/>
                <a:gd name="T32" fmla="*/ 0 w 207"/>
                <a:gd name="T33" fmla="*/ 0 h 240"/>
                <a:gd name="T34" fmla="*/ 84 w 207"/>
                <a:gd name="T35" fmla="*/ 0 h 240"/>
                <a:gd name="T36" fmla="*/ 121 w 207"/>
                <a:gd name="T37" fmla="*/ 5 h 240"/>
                <a:gd name="T38" fmla="*/ 151 w 207"/>
                <a:gd name="T39" fmla="*/ 16 h 240"/>
                <a:gd name="T40" fmla="*/ 175 w 207"/>
                <a:gd name="T41" fmla="*/ 33 h 240"/>
                <a:gd name="T42" fmla="*/ 191 w 207"/>
                <a:gd name="T43" fmla="*/ 54 h 240"/>
                <a:gd name="T44" fmla="*/ 200 w 207"/>
                <a:gd name="T45" fmla="*/ 77 h 240"/>
                <a:gd name="T46" fmla="*/ 207 w 207"/>
                <a:gd name="T47" fmla="*/ 100 h 240"/>
                <a:gd name="T48" fmla="*/ 207 w 207"/>
                <a:gd name="T49" fmla="*/ 119 h 240"/>
                <a:gd name="T50" fmla="*/ 205 w 207"/>
                <a:gd name="T51" fmla="*/ 149 h 240"/>
                <a:gd name="T52" fmla="*/ 193 w 207"/>
                <a:gd name="T53" fmla="*/ 177 h 240"/>
                <a:gd name="T54" fmla="*/ 175 w 207"/>
                <a:gd name="T55" fmla="*/ 203 h 240"/>
                <a:gd name="T56" fmla="*/ 149 w 207"/>
                <a:gd name="T57" fmla="*/ 221 h 240"/>
                <a:gd name="T58" fmla="*/ 116 w 207"/>
                <a:gd name="T59" fmla="*/ 235 h 240"/>
                <a:gd name="T60" fmla="*/ 77 w 207"/>
                <a:gd name="T61" fmla="*/ 240 h 240"/>
                <a:gd name="T62" fmla="*/ 0 w 207"/>
                <a:gd name="T63" fmla="*/ 240 h 240"/>
                <a:gd name="T64" fmla="*/ 0 w 207"/>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0">
                  <a:moveTo>
                    <a:pt x="33" y="30"/>
                  </a:moveTo>
                  <a:lnTo>
                    <a:pt x="33" y="210"/>
                  </a:lnTo>
                  <a:lnTo>
                    <a:pt x="72" y="210"/>
                  </a:lnTo>
                  <a:lnTo>
                    <a:pt x="105" y="205"/>
                  </a:lnTo>
                  <a:lnTo>
                    <a:pt x="133" y="193"/>
                  </a:lnTo>
                  <a:lnTo>
                    <a:pt x="154" y="177"/>
                  </a:lnTo>
                  <a:lnTo>
                    <a:pt x="168" y="151"/>
                  </a:lnTo>
                  <a:lnTo>
                    <a:pt x="175" y="119"/>
                  </a:lnTo>
                  <a:lnTo>
                    <a:pt x="172" y="105"/>
                  </a:lnTo>
                  <a:lnTo>
                    <a:pt x="170" y="89"/>
                  </a:lnTo>
                  <a:lnTo>
                    <a:pt x="161" y="72"/>
                  </a:lnTo>
                  <a:lnTo>
                    <a:pt x="149" y="56"/>
                  </a:lnTo>
                  <a:lnTo>
                    <a:pt x="133" y="42"/>
                  </a:lnTo>
                  <a:lnTo>
                    <a:pt x="109" y="35"/>
                  </a:lnTo>
                  <a:lnTo>
                    <a:pt x="82" y="30"/>
                  </a:lnTo>
                  <a:lnTo>
                    <a:pt x="33" y="30"/>
                  </a:lnTo>
                  <a:close/>
                  <a:moveTo>
                    <a:pt x="0" y="0"/>
                  </a:moveTo>
                  <a:lnTo>
                    <a:pt x="84" y="0"/>
                  </a:lnTo>
                  <a:lnTo>
                    <a:pt x="121" y="5"/>
                  </a:lnTo>
                  <a:lnTo>
                    <a:pt x="151" y="16"/>
                  </a:lnTo>
                  <a:lnTo>
                    <a:pt x="175" y="33"/>
                  </a:lnTo>
                  <a:lnTo>
                    <a:pt x="191" y="54"/>
                  </a:lnTo>
                  <a:lnTo>
                    <a:pt x="200" y="77"/>
                  </a:lnTo>
                  <a:lnTo>
                    <a:pt x="207" y="100"/>
                  </a:lnTo>
                  <a:lnTo>
                    <a:pt x="207" y="119"/>
                  </a:lnTo>
                  <a:lnTo>
                    <a:pt x="205" y="149"/>
                  </a:lnTo>
                  <a:lnTo>
                    <a:pt x="193" y="177"/>
                  </a:lnTo>
                  <a:lnTo>
                    <a:pt x="175" y="203"/>
                  </a:lnTo>
                  <a:lnTo>
                    <a:pt x="149" y="221"/>
                  </a:lnTo>
                  <a:lnTo>
                    <a:pt x="116" y="235"/>
                  </a:lnTo>
                  <a:lnTo>
                    <a:pt x="77"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3" name="Group 52"/>
            <p:cNvGrpSpPr/>
            <p:nvPr userDrawn="1"/>
          </p:nvGrpSpPr>
          <p:grpSpPr>
            <a:xfrm>
              <a:off x="7003917" y="-481263"/>
              <a:ext cx="2430980" cy="875636"/>
              <a:chOff x="271463" y="2852738"/>
              <a:chExt cx="3190876" cy="1149350"/>
            </a:xfrm>
          </p:grpSpPr>
          <p:sp>
            <p:nvSpPr>
              <p:cNvPr id="5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1200825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46" name="Text Placeholder 45"/>
          <p:cNvSpPr>
            <a:spLocks noGrp="1"/>
          </p:cNvSpPr>
          <p:nvPr>
            <p:ph type="body" sz="quarter" idx="10"/>
          </p:nvPr>
        </p:nvSpPr>
        <p:spPr>
          <a:xfrm>
            <a:off x="299523" y="1019916"/>
            <a:ext cx="11663021"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1333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5" name="Text Placeholder 45"/>
          <p:cNvSpPr>
            <a:spLocks noGrp="1"/>
          </p:cNvSpPr>
          <p:nvPr>
            <p:ph type="body" sz="quarter" idx="10"/>
          </p:nvPr>
        </p:nvSpPr>
        <p:spPr>
          <a:xfrm>
            <a:off x="299522" y="1074188"/>
            <a:ext cx="5847277"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5"/>
          <p:cNvSpPr>
            <a:spLocks noGrp="1"/>
          </p:cNvSpPr>
          <p:nvPr>
            <p:ph type="body" sz="quarter" idx="11"/>
          </p:nvPr>
        </p:nvSpPr>
        <p:spPr>
          <a:xfrm>
            <a:off x="6115268" y="1074188"/>
            <a:ext cx="5847277"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61214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7" name="Text Placeholder 45"/>
          <p:cNvSpPr>
            <a:spLocks noGrp="1"/>
          </p:cNvSpPr>
          <p:nvPr>
            <p:ph type="body" sz="quarter" idx="10"/>
          </p:nvPr>
        </p:nvSpPr>
        <p:spPr>
          <a:xfrm>
            <a:off x="299522" y="1785389"/>
            <a:ext cx="5847277" cy="39550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45"/>
          <p:cNvSpPr>
            <a:spLocks noGrp="1"/>
          </p:cNvSpPr>
          <p:nvPr>
            <p:ph type="body" sz="quarter" idx="11"/>
          </p:nvPr>
        </p:nvSpPr>
        <p:spPr>
          <a:xfrm>
            <a:off x="6115268" y="1785389"/>
            <a:ext cx="5847277" cy="39550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2"/>
          </p:nvPr>
        </p:nvSpPr>
        <p:spPr>
          <a:xfrm>
            <a:off x="300038" y="1117600"/>
            <a:ext cx="5815230" cy="660400"/>
          </a:xfrm>
        </p:spPr>
        <p:txBody>
          <a:bodyPr anchor="ctr">
            <a:normAutofit/>
          </a:bodyPr>
          <a:lstStyle>
            <a:lvl1pPr marL="0" indent="0">
              <a:buFontTx/>
              <a:buNone/>
              <a:defRPr sz="2600" b="1"/>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
        <p:nvSpPr>
          <p:cNvPr id="10" name="Content Placeholder 2"/>
          <p:cNvSpPr>
            <a:spLocks noGrp="1"/>
          </p:cNvSpPr>
          <p:nvPr>
            <p:ph sz="quarter" idx="13"/>
          </p:nvPr>
        </p:nvSpPr>
        <p:spPr>
          <a:xfrm>
            <a:off x="6146800" y="1117600"/>
            <a:ext cx="5815746" cy="660400"/>
          </a:xfrm>
        </p:spPr>
        <p:txBody>
          <a:bodyPr anchor="ctr">
            <a:normAutofit/>
          </a:bodyPr>
          <a:lstStyle>
            <a:lvl1pPr marL="0" indent="0">
              <a:buFontTx/>
              <a:buNone/>
              <a:defRPr sz="2600" b="1"/>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Tree>
    <p:extLst>
      <p:ext uri="{BB962C8B-B14F-4D97-AF65-F5344CB8AC3E}">
        <p14:creationId xmlns:p14="http://schemas.microsoft.com/office/powerpoint/2010/main" val="8973962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994402" y="276225"/>
            <a:ext cx="5968143"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46" name="Text Placeholder 45"/>
          <p:cNvSpPr>
            <a:spLocks noGrp="1"/>
          </p:cNvSpPr>
          <p:nvPr>
            <p:ph type="body" sz="quarter" idx="10"/>
          </p:nvPr>
        </p:nvSpPr>
        <p:spPr>
          <a:xfrm>
            <a:off x="5994400" y="1290089"/>
            <a:ext cx="5968143" cy="44503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2"/>
          <p:cNvSpPr>
            <a:spLocks noGrp="1"/>
          </p:cNvSpPr>
          <p:nvPr>
            <p:ph type="dt" sz="half" idx="2"/>
          </p:nvPr>
        </p:nvSpPr>
        <p:spPr>
          <a:xfrm>
            <a:off x="692040" y="6303694"/>
            <a:ext cx="1825687" cy="308777"/>
          </a:xfrm>
          <a:prstGeom prst="rect">
            <a:avLst/>
          </a:prstGeom>
        </p:spPr>
        <p:txBody>
          <a:bodyPr>
            <a:noAutofit/>
          </a:bodyPr>
          <a:lstStyle>
            <a:lvl1pPr>
              <a:defRPr lang="en-US" sz="1300" b="0" i="0" kern="1200" cap="none" baseline="0" smtClean="0">
                <a:solidFill>
                  <a:schemeClr val="tx1">
                    <a:lumMod val="50000"/>
                    <a:lumOff val="50000"/>
                  </a:schemeClr>
                </a:solidFill>
                <a:latin typeface="Arial" charset="0"/>
                <a:ea typeface="+mn-ea"/>
                <a:cs typeface="+mn-cs"/>
              </a:defRPr>
            </a:lvl1pPr>
          </a:lstStyle>
          <a:p>
            <a:fld id="{3BDFDD5F-E85B-4DA3-A4F9-9CF3C7409943}" type="datetime4">
              <a:rPr lang="en-US" smtClean="0"/>
              <a:pPr/>
              <a:t>July 24, 2017</a:t>
            </a:fld>
            <a:endParaRPr lang="en-US" dirty="0"/>
          </a:p>
        </p:txBody>
      </p:sp>
      <p:sp>
        <p:nvSpPr>
          <p:cNvPr id="5" name="Rectangle 4"/>
          <p:cNvSpPr/>
          <p:nvPr userDrawn="1"/>
        </p:nvSpPr>
        <p:spPr>
          <a:xfrm>
            <a:off x="0" y="0"/>
            <a:ext cx="5651500" cy="68834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Picture Placeholder 2"/>
          <p:cNvSpPr>
            <a:spLocks noGrp="1"/>
          </p:cNvSpPr>
          <p:nvPr>
            <p:ph type="pic" sz="quarter" idx="11" hasCustomPrompt="1"/>
          </p:nvPr>
        </p:nvSpPr>
        <p:spPr>
          <a:xfrm>
            <a:off x="0" y="0"/>
            <a:ext cx="5651500" cy="6858000"/>
          </a:xfrm>
        </p:spPr>
        <p:txBody>
          <a:bodyPr/>
          <a:lstStyle>
            <a:lvl1pPr marL="0" indent="0" algn="ctr">
              <a:buFontTx/>
              <a:buNone/>
              <a:defRPr/>
            </a:lvl1pPr>
          </a:lstStyle>
          <a:p>
            <a:r>
              <a:rPr lang="en-US" dirty="0"/>
              <a:t>Click to Insert Picture</a:t>
            </a:r>
          </a:p>
        </p:txBody>
      </p:sp>
    </p:spTree>
    <p:extLst>
      <p:ext uri="{BB962C8B-B14F-4D97-AF65-F5344CB8AC3E}">
        <p14:creationId xmlns:p14="http://schemas.microsoft.com/office/powerpoint/2010/main" val="15872930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Tree>
    <p:extLst>
      <p:ext uri="{BB962C8B-B14F-4D97-AF65-F5344CB8AC3E}">
        <p14:creationId xmlns:p14="http://schemas.microsoft.com/office/powerpoint/2010/main" val="33422137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2938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3" name="Table Placeholder 2"/>
          <p:cNvSpPr>
            <a:spLocks noGrp="1"/>
          </p:cNvSpPr>
          <p:nvPr>
            <p:ph type="tbl" sz="quarter" idx="10" hasCustomPrompt="1"/>
          </p:nvPr>
        </p:nvSpPr>
        <p:spPr>
          <a:xfrm>
            <a:off x="299524" y="1117600"/>
            <a:ext cx="11663021" cy="4292600"/>
          </a:xfrm>
        </p:spPr>
        <p:txBody>
          <a:bodyPr anchor="ctr"/>
          <a:lstStyle>
            <a:lvl1pPr marL="0" indent="0" algn="ctr">
              <a:buFontTx/>
              <a:buNone/>
              <a:defRPr baseline="0"/>
            </a:lvl1pPr>
          </a:lstStyle>
          <a:p>
            <a:r>
              <a:rPr lang="en-US" dirty="0"/>
              <a:t>Click to Add Table</a:t>
            </a:r>
          </a:p>
        </p:txBody>
      </p:sp>
    </p:spTree>
    <p:extLst>
      <p:ext uri="{BB962C8B-B14F-4D97-AF65-F5344CB8AC3E}">
        <p14:creationId xmlns:p14="http://schemas.microsoft.com/office/powerpoint/2010/main" val="172955056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300681" y="280713"/>
            <a:ext cx="11634385" cy="6540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Title Goes Here</a:t>
            </a:r>
          </a:p>
        </p:txBody>
      </p:sp>
      <p:sp>
        <p:nvSpPr>
          <p:cNvPr id="17" name="Text Placeholder 16"/>
          <p:cNvSpPr>
            <a:spLocks noGrp="1"/>
          </p:cNvSpPr>
          <p:nvPr>
            <p:ph type="body" idx="1"/>
          </p:nvPr>
        </p:nvSpPr>
        <p:spPr>
          <a:xfrm>
            <a:off x="299523" y="1019916"/>
            <a:ext cx="11647054" cy="46660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Box 30"/>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dirty="0">
                <a:solidFill>
                  <a:schemeClr val="tx1">
                    <a:lumMod val="50000"/>
                    <a:lumOff val="50000"/>
                  </a:schemeClr>
                </a:solidFill>
              </a:rPr>
              <a:t>PUBLIC </a:t>
            </a:r>
          </a:p>
        </p:txBody>
      </p:sp>
      <p:sp>
        <p:nvSpPr>
          <p:cNvPr id="32" name="Slide Number Placeholder 1"/>
          <p:cNvSpPr txBox="1">
            <a:spLocks/>
          </p:cNvSpPr>
          <p:nvPr userDrawn="1"/>
        </p:nvSpPr>
        <p:spPr>
          <a:xfrm>
            <a:off x="333813" y="6302856"/>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300" b="0" smtClean="0">
                <a:solidFill>
                  <a:schemeClr val="tx1">
                    <a:lumMod val="50000"/>
                    <a:lumOff val="50000"/>
                  </a:schemeClr>
                </a:solidFill>
              </a:rPr>
              <a:pPr algn="l"/>
              <a:t>‹#›</a:t>
            </a:fld>
            <a:endParaRPr lang="en-US" sz="1300" b="0" dirty="0">
              <a:solidFill>
                <a:schemeClr val="tx1">
                  <a:lumMod val="50000"/>
                  <a:lumOff val="50000"/>
                </a:schemeClr>
              </a:solidFill>
            </a:endParaRPr>
          </a:p>
        </p:txBody>
      </p:sp>
      <p:grpSp>
        <p:nvGrpSpPr>
          <p:cNvPr id="36" name="Group 35"/>
          <p:cNvGrpSpPr/>
          <p:nvPr userDrawn="1"/>
        </p:nvGrpSpPr>
        <p:grpSpPr>
          <a:xfrm>
            <a:off x="10654921" y="6049926"/>
            <a:ext cx="1309821" cy="471796"/>
            <a:chOff x="271463" y="2852738"/>
            <a:chExt cx="3190876" cy="1149350"/>
          </a:xfrm>
        </p:grpSpPr>
        <p:sp>
          <p:nvSpPr>
            <p:cNvPr id="37"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774" r:id="rId1"/>
    <p:sldLayoutId id="2147483805" r:id="rId2"/>
    <p:sldLayoutId id="2147483775" r:id="rId3"/>
    <p:sldLayoutId id="2147483787" r:id="rId4"/>
    <p:sldLayoutId id="2147483788" r:id="rId5"/>
    <p:sldLayoutId id="2147483777" r:id="rId6"/>
    <p:sldLayoutId id="2147483789" r:id="rId7"/>
    <p:sldLayoutId id="2147483790" r:id="rId8"/>
    <p:sldLayoutId id="2147483791" r:id="rId9"/>
    <p:sldLayoutId id="2147483792" r:id="rId10"/>
    <p:sldLayoutId id="2147483793" r:id="rId11"/>
    <p:sldLayoutId id="2147483800" r:id="rId12"/>
    <p:sldLayoutId id="2147483801" r:id="rId13"/>
    <p:sldLayoutId id="2147483802" r:id="rId14"/>
    <p:sldLayoutId id="2147483803" r:id="rId15"/>
    <p:sldLayoutId id="2147483804" r:id="rId16"/>
    <p:sldLayoutId id="2147483806" r:id="rId17"/>
    <p:sldLayoutId id="2147483808" r:id="rId18"/>
  </p:sldLayoutIdLst>
  <p:transition>
    <p:fade/>
  </p:transition>
  <p:hf hdr="0" ftr="0" dt="0"/>
  <p:txStyles>
    <p:titleStyle>
      <a:lvl1pPr algn="l" rtl="0" fontAlgn="base">
        <a:lnSpc>
          <a:spcPct val="100000"/>
        </a:lnSpc>
        <a:spcBef>
          <a:spcPct val="0"/>
        </a:spcBef>
        <a:spcAft>
          <a:spcPct val="0"/>
        </a:spcAft>
        <a:defRPr lang="en-US" sz="2900" b="1" kern="1200" dirty="0" smtClean="0">
          <a:solidFill>
            <a:schemeClr val="tx2">
              <a:lumMod val="75000"/>
            </a:schemeClr>
          </a:solidFill>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p:titleStyle>
    <p:body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3364707" y="1739900"/>
            <a:ext cx="5462587" cy="3566691"/>
            <a:chOff x="3364707" y="1739900"/>
            <a:chExt cx="5462587" cy="3566691"/>
          </a:xfrm>
        </p:grpSpPr>
        <p:grpSp>
          <p:nvGrpSpPr>
            <p:cNvPr id="9" name="Group 8"/>
            <p:cNvGrpSpPr/>
            <p:nvPr userDrawn="1"/>
          </p:nvGrpSpPr>
          <p:grpSpPr>
            <a:xfrm>
              <a:off x="3751325" y="1739900"/>
              <a:ext cx="4689351" cy="1689100"/>
              <a:chOff x="271463" y="2852738"/>
              <a:chExt cx="3190876" cy="1149350"/>
            </a:xfrm>
          </p:grpSpPr>
          <p:sp>
            <p:nvSpPr>
              <p:cNvPr id="4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userDrawn="1"/>
          </p:nvGrpSpPr>
          <p:grpSpPr>
            <a:xfrm>
              <a:off x="3364707" y="4271963"/>
              <a:ext cx="5462587" cy="1034628"/>
              <a:chOff x="4252913" y="4551363"/>
              <a:chExt cx="7040562" cy="1333500"/>
            </a:xfrm>
          </p:grpSpPr>
          <p:sp>
            <p:nvSpPr>
              <p:cNvPr id="11" name="Rectangle 12"/>
              <p:cNvSpPr>
                <a:spLocks noChangeArrowheads="1"/>
              </p:cNvSpPr>
              <p:nvPr userDrawn="1"/>
            </p:nvSpPr>
            <p:spPr bwMode="auto">
              <a:xfrm>
                <a:off x="4252913"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3"/>
              <p:cNvSpPr>
                <a:spLocks noChangeArrowheads="1"/>
              </p:cNvSpPr>
              <p:nvPr userDrawn="1"/>
            </p:nvSpPr>
            <p:spPr bwMode="auto">
              <a:xfrm>
                <a:off x="11264900"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4"/>
              <p:cNvSpPr>
                <a:spLocks/>
              </p:cNvSpPr>
              <p:nvPr userDrawn="1"/>
            </p:nvSpPr>
            <p:spPr bwMode="auto">
              <a:xfrm>
                <a:off x="4714875" y="4765676"/>
                <a:ext cx="250825" cy="396875"/>
              </a:xfrm>
              <a:custGeom>
                <a:avLst/>
                <a:gdLst>
                  <a:gd name="T0" fmla="*/ 88 w 158"/>
                  <a:gd name="T1" fmla="*/ 0 h 250"/>
                  <a:gd name="T2" fmla="*/ 114 w 158"/>
                  <a:gd name="T3" fmla="*/ 3 h 250"/>
                  <a:gd name="T4" fmla="*/ 137 w 158"/>
                  <a:gd name="T5" fmla="*/ 10 h 250"/>
                  <a:gd name="T6" fmla="*/ 156 w 158"/>
                  <a:gd name="T7" fmla="*/ 26 h 250"/>
                  <a:gd name="T8" fmla="*/ 130 w 158"/>
                  <a:gd name="T9" fmla="*/ 52 h 250"/>
                  <a:gd name="T10" fmla="*/ 114 w 158"/>
                  <a:gd name="T11" fmla="*/ 35 h 250"/>
                  <a:gd name="T12" fmla="*/ 88 w 158"/>
                  <a:gd name="T13" fmla="*/ 31 h 250"/>
                  <a:gd name="T14" fmla="*/ 65 w 158"/>
                  <a:gd name="T15" fmla="*/ 33 h 250"/>
                  <a:gd name="T16" fmla="*/ 51 w 158"/>
                  <a:gd name="T17" fmla="*/ 42 h 250"/>
                  <a:gd name="T18" fmla="*/ 44 w 158"/>
                  <a:gd name="T19" fmla="*/ 54 h 250"/>
                  <a:gd name="T20" fmla="*/ 41 w 158"/>
                  <a:gd name="T21" fmla="*/ 66 h 250"/>
                  <a:gd name="T22" fmla="*/ 46 w 158"/>
                  <a:gd name="T23" fmla="*/ 84 h 250"/>
                  <a:gd name="T24" fmla="*/ 55 w 158"/>
                  <a:gd name="T25" fmla="*/ 94 h 250"/>
                  <a:gd name="T26" fmla="*/ 72 w 158"/>
                  <a:gd name="T27" fmla="*/ 103 h 250"/>
                  <a:gd name="T28" fmla="*/ 90 w 158"/>
                  <a:gd name="T29" fmla="*/ 110 h 250"/>
                  <a:gd name="T30" fmla="*/ 109 w 158"/>
                  <a:gd name="T31" fmla="*/ 115 h 250"/>
                  <a:gd name="T32" fmla="*/ 128 w 158"/>
                  <a:gd name="T33" fmla="*/ 124 h 250"/>
                  <a:gd name="T34" fmla="*/ 144 w 158"/>
                  <a:gd name="T35" fmla="*/ 136 h 250"/>
                  <a:gd name="T36" fmla="*/ 156 w 158"/>
                  <a:gd name="T37" fmla="*/ 152 h 250"/>
                  <a:gd name="T38" fmla="*/ 158 w 158"/>
                  <a:gd name="T39" fmla="*/ 178 h 250"/>
                  <a:gd name="T40" fmla="*/ 156 w 158"/>
                  <a:gd name="T41" fmla="*/ 203 h 250"/>
                  <a:gd name="T42" fmla="*/ 144 w 158"/>
                  <a:gd name="T43" fmla="*/ 222 h 250"/>
                  <a:gd name="T44" fmla="*/ 125 w 158"/>
                  <a:gd name="T45" fmla="*/ 238 h 250"/>
                  <a:gd name="T46" fmla="*/ 102 w 158"/>
                  <a:gd name="T47" fmla="*/ 248 h 250"/>
                  <a:gd name="T48" fmla="*/ 76 w 158"/>
                  <a:gd name="T49" fmla="*/ 250 h 250"/>
                  <a:gd name="T50" fmla="*/ 46 w 158"/>
                  <a:gd name="T51" fmla="*/ 248 h 250"/>
                  <a:gd name="T52" fmla="*/ 21 w 158"/>
                  <a:gd name="T53" fmla="*/ 236 h 250"/>
                  <a:gd name="T54" fmla="*/ 0 w 158"/>
                  <a:gd name="T55" fmla="*/ 217 h 250"/>
                  <a:gd name="T56" fmla="*/ 28 w 158"/>
                  <a:gd name="T57" fmla="*/ 194 h 250"/>
                  <a:gd name="T58" fmla="*/ 41 w 158"/>
                  <a:gd name="T59" fmla="*/ 210 h 250"/>
                  <a:gd name="T60" fmla="*/ 58 w 158"/>
                  <a:gd name="T61" fmla="*/ 217 h 250"/>
                  <a:gd name="T62" fmla="*/ 76 w 158"/>
                  <a:gd name="T63" fmla="*/ 220 h 250"/>
                  <a:gd name="T64" fmla="*/ 93 w 158"/>
                  <a:gd name="T65" fmla="*/ 217 h 250"/>
                  <a:gd name="T66" fmla="*/ 109 w 158"/>
                  <a:gd name="T67" fmla="*/ 210 h 250"/>
                  <a:gd name="T68" fmla="*/ 121 w 158"/>
                  <a:gd name="T69" fmla="*/ 199 h 250"/>
                  <a:gd name="T70" fmla="*/ 125 w 158"/>
                  <a:gd name="T71" fmla="*/ 180 h 250"/>
                  <a:gd name="T72" fmla="*/ 121 w 158"/>
                  <a:gd name="T73" fmla="*/ 166 h 250"/>
                  <a:gd name="T74" fmla="*/ 109 w 158"/>
                  <a:gd name="T75" fmla="*/ 154 h 250"/>
                  <a:gd name="T76" fmla="*/ 95 w 158"/>
                  <a:gd name="T77" fmla="*/ 147 h 250"/>
                  <a:gd name="T78" fmla="*/ 76 w 158"/>
                  <a:gd name="T79" fmla="*/ 140 h 250"/>
                  <a:gd name="T80" fmla="*/ 55 w 158"/>
                  <a:gd name="T81" fmla="*/ 133 h 250"/>
                  <a:gd name="T82" fmla="*/ 37 w 158"/>
                  <a:gd name="T83" fmla="*/ 126 h 250"/>
                  <a:gd name="T84" fmla="*/ 23 w 158"/>
                  <a:gd name="T85" fmla="*/ 112 h 250"/>
                  <a:gd name="T86" fmla="*/ 11 w 158"/>
                  <a:gd name="T87" fmla="*/ 94 h 250"/>
                  <a:gd name="T88" fmla="*/ 7 w 158"/>
                  <a:gd name="T89" fmla="*/ 66 h 250"/>
                  <a:gd name="T90" fmla="*/ 9 w 158"/>
                  <a:gd name="T91" fmla="*/ 49 h 250"/>
                  <a:gd name="T92" fmla="*/ 18 w 158"/>
                  <a:gd name="T93" fmla="*/ 31 h 250"/>
                  <a:gd name="T94" fmla="*/ 35 w 158"/>
                  <a:gd name="T95" fmla="*/ 14 h 250"/>
                  <a:gd name="T96" fmla="*/ 58 w 158"/>
                  <a:gd name="T97" fmla="*/ 3 h 250"/>
                  <a:gd name="T98" fmla="*/ 88 w 158"/>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50">
                    <a:moveTo>
                      <a:pt x="88" y="0"/>
                    </a:moveTo>
                    <a:lnTo>
                      <a:pt x="114" y="3"/>
                    </a:lnTo>
                    <a:lnTo>
                      <a:pt x="137" y="10"/>
                    </a:lnTo>
                    <a:lnTo>
                      <a:pt x="156" y="26"/>
                    </a:lnTo>
                    <a:lnTo>
                      <a:pt x="130" y="52"/>
                    </a:lnTo>
                    <a:lnTo>
                      <a:pt x="114" y="35"/>
                    </a:lnTo>
                    <a:lnTo>
                      <a:pt x="88" y="31"/>
                    </a:lnTo>
                    <a:lnTo>
                      <a:pt x="65" y="33"/>
                    </a:lnTo>
                    <a:lnTo>
                      <a:pt x="51" y="42"/>
                    </a:lnTo>
                    <a:lnTo>
                      <a:pt x="44" y="54"/>
                    </a:lnTo>
                    <a:lnTo>
                      <a:pt x="41" y="66"/>
                    </a:lnTo>
                    <a:lnTo>
                      <a:pt x="46" y="84"/>
                    </a:lnTo>
                    <a:lnTo>
                      <a:pt x="55" y="94"/>
                    </a:lnTo>
                    <a:lnTo>
                      <a:pt x="72" y="103"/>
                    </a:lnTo>
                    <a:lnTo>
                      <a:pt x="90" y="110"/>
                    </a:lnTo>
                    <a:lnTo>
                      <a:pt x="109" y="115"/>
                    </a:lnTo>
                    <a:lnTo>
                      <a:pt x="128" y="124"/>
                    </a:lnTo>
                    <a:lnTo>
                      <a:pt x="144" y="136"/>
                    </a:lnTo>
                    <a:lnTo>
                      <a:pt x="156" y="152"/>
                    </a:lnTo>
                    <a:lnTo>
                      <a:pt x="158" y="178"/>
                    </a:lnTo>
                    <a:lnTo>
                      <a:pt x="156" y="203"/>
                    </a:lnTo>
                    <a:lnTo>
                      <a:pt x="144" y="222"/>
                    </a:lnTo>
                    <a:lnTo>
                      <a:pt x="125" y="238"/>
                    </a:lnTo>
                    <a:lnTo>
                      <a:pt x="102" y="248"/>
                    </a:lnTo>
                    <a:lnTo>
                      <a:pt x="76" y="250"/>
                    </a:lnTo>
                    <a:lnTo>
                      <a:pt x="46" y="248"/>
                    </a:lnTo>
                    <a:lnTo>
                      <a:pt x="21" y="236"/>
                    </a:lnTo>
                    <a:lnTo>
                      <a:pt x="0" y="217"/>
                    </a:lnTo>
                    <a:lnTo>
                      <a:pt x="28" y="194"/>
                    </a:lnTo>
                    <a:lnTo>
                      <a:pt x="41" y="210"/>
                    </a:lnTo>
                    <a:lnTo>
                      <a:pt x="58" y="217"/>
                    </a:lnTo>
                    <a:lnTo>
                      <a:pt x="76" y="220"/>
                    </a:lnTo>
                    <a:lnTo>
                      <a:pt x="93" y="217"/>
                    </a:lnTo>
                    <a:lnTo>
                      <a:pt x="109" y="210"/>
                    </a:lnTo>
                    <a:lnTo>
                      <a:pt x="121" y="199"/>
                    </a:lnTo>
                    <a:lnTo>
                      <a:pt x="125" y="180"/>
                    </a:lnTo>
                    <a:lnTo>
                      <a:pt x="121" y="166"/>
                    </a:lnTo>
                    <a:lnTo>
                      <a:pt x="109" y="154"/>
                    </a:lnTo>
                    <a:lnTo>
                      <a:pt x="95" y="147"/>
                    </a:lnTo>
                    <a:lnTo>
                      <a:pt x="76" y="140"/>
                    </a:lnTo>
                    <a:lnTo>
                      <a:pt x="55" y="133"/>
                    </a:lnTo>
                    <a:lnTo>
                      <a:pt x="37" y="126"/>
                    </a:lnTo>
                    <a:lnTo>
                      <a:pt x="23" y="112"/>
                    </a:lnTo>
                    <a:lnTo>
                      <a:pt x="11" y="94"/>
                    </a:lnTo>
                    <a:lnTo>
                      <a:pt x="7" y="66"/>
                    </a:lnTo>
                    <a:lnTo>
                      <a:pt x="9" y="49"/>
                    </a:lnTo>
                    <a:lnTo>
                      <a:pt x="18" y="31"/>
                    </a:lnTo>
                    <a:lnTo>
                      <a:pt x="35" y="14"/>
                    </a:lnTo>
                    <a:lnTo>
                      <a:pt x="58" y="3"/>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p:cNvSpPr>
              <p:nvPr userDrawn="1"/>
            </p:nvSpPr>
            <p:spPr bwMode="auto">
              <a:xfrm>
                <a:off x="5043488" y="4773613"/>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3 h 240"/>
                  <a:gd name="T10" fmla="*/ 146 w 160"/>
                  <a:gd name="T11" fmla="*/ 103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3"/>
                    </a:lnTo>
                    <a:lnTo>
                      <a:pt x="146" y="103"/>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userDrawn="1"/>
            </p:nvSpPr>
            <p:spPr bwMode="auto">
              <a:xfrm>
                <a:off x="5335588" y="4765676"/>
                <a:ext cx="339725" cy="396875"/>
              </a:xfrm>
              <a:custGeom>
                <a:avLst/>
                <a:gdLst>
                  <a:gd name="T0" fmla="*/ 125 w 214"/>
                  <a:gd name="T1" fmla="*/ 0 h 250"/>
                  <a:gd name="T2" fmla="*/ 156 w 214"/>
                  <a:gd name="T3" fmla="*/ 3 h 250"/>
                  <a:gd name="T4" fmla="*/ 186 w 214"/>
                  <a:gd name="T5" fmla="*/ 17 h 250"/>
                  <a:gd name="T6" fmla="*/ 209 w 214"/>
                  <a:gd name="T7" fmla="*/ 38 h 250"/>
                  <a:gd name="T8" fmla="*/ 181 w 214"/>
                  <a:gd name="T9" fmla="*/ 56 h 250"/>
                  <a:gd name="T10" fmla="*/ 165 w 214"/>
                  <a:gd name="T11" fmla="*/ 42 h 250"/>
                  <a:gd name="T12" fmla="*/ 146 w 214"/>
                  <a:gd name="T13" fmla="*/ 33 h 250"/>
                  <a:gd name="T14" fmla="*/ 123 w 214"/>
                  <a:gd name="T15" fmla="*/ 31 h 250"/>
                  <a:gd name="T16" fmla="*/ 95 w 214"/>
                  <a:gd name="T17" fmla="*/ 35 h 250"/>
                  <a:gd name="T18" fmla="*/ 69 w 214"/>
                  <a:gd name="T19" fmla="*/ 49 h 250"/>
                  <a:gd name="T20" fmla="*/ 51 w 214"/>
                  <a:gd name="T21" fmla="*/ 70 h 250"/>
                  <a:gd name="T22" fmla="*/ 39 w 214"/>
                  <a:gd name="T23" fmla="*/ 96 h 250"/>
                  <a:gd name="T24" fmla="*/ 34 w 214"/>
                  <a:gd name="T25" fmla="*/ 126 h 250"/>
                  <a:gd name="T26" fmla="*/ 39 w 214"/>
                  <a:gd name="T27" fmla="*/ 157 h 250"/>
                  <a:gd name="T28" fmla="*/ 51 w 214"/>
                  <a:gd name="T29" fmla="*/ 182 h 250"/>
                  <a:gd name="T30" fmla="*/ 69 w 214"/>
                  <a:gd name="T31" fmla="*/ 201 h 250"/>
                  <a:gd name="T32" fmla="*/ 93 w 214"/>
                  <a:gd name="T33" fmla="*/ 215 h 250"/>
                  <a:gd name="T34" fmla="*/ 123 w 214"/>
                  <a:gd name="T35" fmla="*/ 220 h 250"/>
                  <a:gd name="T36" fmla="*/ 149 w 214"/>
                  <a:gd name="T37" fmla="*/ 217 h 250"/>
                  <a:gd name="T38" fmla="*/ 169 w 214"/>
                  <a:gd name="T39" fmla="*/ 206 h 250"/>
                  <a:gd name="T40" fmla="*/ 186 w 214"/>
                  <a:gd name="T41" fmla="*/ 189 h 250"/>
                  <a:gd name="T42" fmla="*/ 214 w 214"/>
                  <a:gd name="T43" fmla="*/ 208 h 250"/>
                  <a:gd name="T44" fmla="*/ 207 w 214"/>
                  <a:gd name="T45" fmla="*/ 217 h 250"/>
                  <a:gd name="T46" fmla="*/ 195 w 214"/>
                  <a:gd name="T47" fmla="*/ 229 h 250"/>
                  <a:gd name="T48" fmla="*/ 176 w 214"/>
                  <a:gd name="T49" fmla="*/ 238 h 250"/>
                  <a:gd name="T50" fmla="*/ 153 w 214"/>
                  <a:gd name="T51" fmla="*/ 248 h 250"/>
                  <a:gd name="T52" fmla="*/ 123 w 214"/>
                  <a:gd name="T53" fmla="*/ 250 h 250"/>
                  <a:gd name="T54" fmla="*/ 88 w 214"/>
                  <a:gd name="T55" fmla="*/ 245 h 250"/>
                  <a:gd name="T56" fmla="*/ 58 w 214"/>
                  <a:gd name="T57" fmla="*/ 231 h 250"/>
                  <a:gd name="T58" fmla="*/ 32 w 214"/>
                  <a:gd name="T59" fmla="*/ 213 h 250"/>
                  <a:gd name="T60" fmla="*/ 16 w 214"/>
                  <a:gd name="T61" fmla="*/ 187 h 250"/>
                  <a:gd name="T62" fmla="*/ 4 w 214"/>
                  <a:gd name="T63" fmla="*/ 157 h 250"/>
                  <a:gd name="T64" fmla="*/ 0 w 214"/>
                  <a:gd name="T65" fmla="*/ 126 h 250"/>
                  <a:gd name="T66" fmla="*/ 7 w 214"/>
                  <a:gd name="T67" fmla="*/ 84 h 250"/>
                  <a:gd name="T68" fmla="*/ 23 w 214"/>
                  <a:gd name="T69" fmla="*/ 49 h 250"/>
                  <a:gd name="T70" fmla="*/ 48 w 214"/>
                  <a:gd name="T71" fmla="*/ 24 h 250"/>
                  <a:gd name="T72" fmla="*/ 83 w 214"/>
                  <a:gd name="T73" fmla="*/ 5 h 250"/>
                  <a:gd name="T74" fmla="*/ 125 w 214"/>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50">
                    <a:moveTo>
                      <a:pt x="125" y="0"/>
                    </a:moveTo>
                    <a:lnTo>
                      <a:pt x="156" y="3"/>
                    </a:lnTo>
                    <a:lnTo>
                      <a:pt x="186" y="17"/>
                    </a:lnTo>
                    <a:lnTo>
                      <a:pt x="209" y="38"/>
                    </a:lnTo>
                    <a:lnTo>
                      <a:pt x="181" y="56"/>
                    </a:lnTo>
                    <a:lnTo>
                      <a:pt x="165" y="42"/>
                    </a:lnTo>
                    <a:lnTo>
                      <a:pt x="146" y="33"/>
                    </a:lnTo>
                    <a:lnTo>
                      <a:pt x="123" y="31"/>
                    </a:lnTo>
                    <a:lnTo>
                      <a:pt x="95" y="35"/>
                    </a:lnTo>
                    <a:lnTo>
                      <a:pt x="69" y="49"/>
                    </a:lnTo>
                    <a:lnTo>
                      <a:pt x="51" y="70"/>
                    </a:lnTo>
                    <a:lnTo>
                      <a:pt x="39" y="96"/>
                    </a:lnTo>
                    <a:lnTo>
                      <a:pt x="34" y="126"/>
                    </a:lnTo>
                    <a:lnTo>
                      <a:pt x="39" y="157"/>
                    </a:lnTo>
                    <a:lnTo>
                      <a:pt x="51" y="182"/>
                    </a:lnTo>
                    <a:lnTo>
                      <a:pt x="69" y="201"/>
                    </a:lnTo>
                    <a:lnTo>
                      <a:pt x="93" y="215"/>
                    </a:lnTo>
                    <a:lnTo>
                      <a:pt x="123" y="220"/>
                    </a:lnTo>
                    <a:lnTo>
                      <a:pt x="149" y="217"/>
                    </a:lnTo>
                    <a:lnTo>
                      <a:pt x="169" y="206"/>
                    </a:lnTo>
                    <a:lnTo>
                      <a:pt x="186" y="189"/>
                    </a:lnTo>
                    <a:lnTo>
                      <a:pt x="214" y="208"/>
                    </a:lnTo>
                    <a:lnTo>
                      <a:pt x="207" y="217"/>
                    </a:lnTo>
                    <a:lnTo>
                      <a:pt x="195" y="229"/>
                    </a:lnTo>
                    <a:lnTo>
                      <a:pt x="176" y="238"/>
                    </a:lnTo>
                    <a:lnTo>
                      <a:pt x="153" y="248"/>
                    </a:lnTo>
                    <a:lnTo>
                      <a:pt x="123" y="250"/>
                    </a:lnTo>
                    <a:lnTo>
                      <a:pt x="88" y="245"/>
                    </a:lnTo>
                    <a:lnTo>
                      <a:pt x="58" y="231"/>
                    </a:lnTo>
                    <a:lnTo>
                      <a:pt x="32" y="213"/>
                    </a:lnTo>
                    <a:lnTo>
                      <a:pt x="16" y="187"/>
                    </a:lnTo>
                    <a:lnTo>
                      <a:pt x="4" y="157"/>
                    </a:lnTo>
                    <a:lnTo>
                      <a:pt x="0" y="126"/>
                    </a:lnTo>
                    <a:lnTo>
                      <a:pt x="7" y="84"/>
                    </a:lnTo>
                    <a:lnTo>
                      <a:pt x="23" y="49"/>
                    </a:lnTo>
                    <a:lnTo>
                      <a:pt x="48" y="24"/>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7"/>
              <p:cNvSpPr>
                <a:spLocks/>
              </p:cNvSpPr>
              <p:nvPr userDrawn="1"/>
            </p:nvSpPr>
            <p:spPr bwMode="auto">
              <a:xfrm>
                <a:off x="5719763" y="4773613"/>
                <a:ext cx="290513" cy="388938"/>
              </a:xfrm>
              <a:custGeom>
                <a:avLst/>
                <a:gdLst>
                  <a:gd name="T0" fmla="*/ 0 w 183"/>
                  <a:gd name="T1" fmla="*/ 0 h 245"/>
                  <a:gd name="T2" fmla="*/ 32 w 183"/>
                  <a:gd name="T3" fmla="*/ 0 h 245"/>
                  <a:gd name="T4" fmla="*/ 32 w 183"/>
                  <a:gd name="T5" fmla="*/ 147 h 245"/>
                  <a:gd name="T6" fmla="*/ 35 w 183"/>
                  <a:gd name="T7" fmla="*/ 166 h 245"/>
                  <a:gd name="T8" fmla="*/ 39 w 183"/>
                  <a:gd name="T9" fmla="*/ 184 h 245"/>
                  <a:gd name="T10" fmla="*/ 51 w 183"/>
                  <a:gd name="T11" fmla="*/ 201 h 245"/>
                  <a:gd name="T12" fmla="*/ 67 w 183"/>
                  <a:gd name="T13" fmla="*/ 212 h 245"/>
                  <a:gd name="T14" fmla="*/ 93 w 183"/>
                  <a:gd name="T15" fmla="*/ 215 h 245"/>
                  <a:gd name="T16" fmla="*/ 116 w 183"/>
                  <a:gd name="T17" fmla="*/ 212 h 245"/>
                  <a:gd name="T18" fmla="*/ 132 w 183"/>
                  <a:gd name="T19" fmla="*/ 201 h 245"/>
                  <a:gd name="T20" fmla="*/ 144 w 183"/>
                  <a:gd name="T21" fmla="*/ 184 h 245"/>
                  <a:gd name="T22" fmla="*/ 151 w 183"/>
                  <a:gd name="T23" fmla="*/ 166 h 245"/>
                  <a:gd name="T24" fmla="*/ 151 w 183"/>
                  <a:gd name="T25" fmla="*/ 147 h 245"/>
                  <a:gd name="T26" fmla="*/ 151 w 183"/>
                  <a:gd name="T27" fmla="*/ 0 h 245"/>
                  <a:gd name="T28" fmla="*/ 183 w 183"/>
                  <a:gd name="T29" fmla="*/ 0 h 245"/>
                  <a:gd name="T30" fmla="*/ 183 w 183"/>
                  <a:gd name="T31" fmla="*/ 152 h 245"/>
                  <a:gd name="T32" fmla="*/ 179 w 183"/>
                  <a:gd name="T33" fmla="*/ 184 h 245"/>
                  <a:gd name="T34" fmla="*/ 167 w 183"/>
                  <a:gd name="T35" fmla="*/ 210 h 245"/>
                  <a:gd name="T36" fmla="*/ 146 w 183"/>
                  <a:gd name="T37" fmla="*/ 229 h 245"/>
                  <a:gd name="T38" fmla="*/ 121 w 183"/>
                  <a:gd name="T39" fmla="*/ 240 h 245"/>
                  <a:gd name="T40" fmla="*/ 93 w 183"/>
                  <a:gd name="T41" fmla="*/ 245 h 245"/>
                  <a:gd name="T42" fmla="*/ 62 w 183"/>
                  <a:gd name="T43" fmla="*/ 240 h 245"/>
                  <a:gd name="T44" fmla="*/ 37 w 183"/>
                  <a:gd name="T45" fmla="*/ 229 h 245"/>
                  <a:gd name="T46" fmla="*/ 16 w 183"/>
                  <a:gd name="T47" fmla="*/ 210 h 245"/>
                  <a:gd name="T48" fmla="*/ 4 w 183"/>
                  <a:gd name="T49" fmla="*/ 184 h 245"/>
                  <a:gd name="T50" fmla="*/ 0 w 183"/>
                  <a:gd name="T51" fmla="*/ 152 h 245"/>
                  <a:gd name="T52" fmla="*/ 0 w 183"/>
                  <a:gd name="T5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5">
                    <a:moveTo>
                      <a:pt x="0" y="0"/>
                    </a:moveTo>
                    <a:lnTo>
                      <a:pt x="32" y="0"/>
                    </a:lnTo>
                    <a:lnTo>
                      <a:pt x="32" y="147"/>
                    </a:lnTo>
                    <a:lnTo>
                      <a:pt x="35" y="166"/>
                    </a:lnTo>
                    <a:lnTo>
                      <a:pt x="39" y="184"/>
                    </a:lnTo>
                    <a:lnTo>
                      <a:pt x="51" y="201"/>
                    </a:lnTo>
                    <a:lnTo>
                      <a:pt x="67" y="212"/>
                    </a:lnTo>
                    <a:lnTo>
                      <a:pt x="93" y="215"/>
                    </a:lnTo>
                    <a:lnTo>
                      <a:pt x="116" y="212"/>
                    </a:lnTo>
                    <a:lnTo>
                      <a:pt x="132" y="201"/>
                    </a:lnTo>
                    <a:lnTo>
                      <a:pt x="144" y="184"/>
                    </a:lnTo>
                    <a:lnTo>
                      <a:pt x="151" y="166"/>
                    </a:lnTo>
                    <a:lnTo>
                      <a:pt x="151" y="147"/>
                    </a:lnTo>
                    <a:lnTo>
                      <a:pt x="151" y="0"/>
                    </a:lnTo>
                    <a:lnTo>
                      <a:pt x="183" y="0"/>
                    </a:lnTo>
                    <a:lnTo>
                      <a:pt x="183" y="152"/>
                    </a:lnTo>
                    <a:lnTo>
                      <a:pt x="179" y="184"/>
                    </a:lnTo>
                    <a:lnTo>
                      <a:pt x="167" y="210"/>
                    </a:lnTo>
                    <a:lnTo>
                      <a:pt x="146" y="229"/>
                    </a:lnTo>
                    <a:lnTo>
                      <a:pt x="121" y="240"/>
                    </a:lnTo>
                    <a:lnTo>
                      <a:pt x="93" y="245"/>
                    </a:lnTo>
                    <a:lnTo>
                      <a:pt x="62" y="240"/>
                    </a:lnTo>
                    <a:lnTo>
                      <a:pt x="37" y="229"/>
                    </a:lnTo>
                    <a:lnTo>
                      <a:pt x="16" y="210"/>
                    </a:lnTo>
                    <a:lnTo>
                      <a:pt x="4" y="184"/>
                    </a:lnTo>
                    <a:lnTo>
                      <a:pt x="0" y="15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noEditPoints="1"/>
              </p:cNvSpPr>
              <p:nvPr userDrawn="1"/>
            </p:nvSpPr>
            <p:spPr bwMode="auto">
              <a:xfrm>
                <a:off x="6103938" y="4773613"/>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3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10 h 240"/>
                  <a:gd name="T48" fmla="*/ 125 w 170"/>
                  <a:gd name="T49" fmla="*/ 124 h 240"/>
                  <a:gd name="T50" fmla="*/ 102 w 170"/>
                  <a:gd name="T51" fmla="*/ 131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3"/>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10"/>
                    </a:lnTo>
                    <a:lnTo>
                      <a:pt x="125" y="124"/>
                    </a:lnTo>
                    <a:lnTo>
                      <a:pt x="102" y="131"/>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9"/>
              <p:cNvSpPr>
                <a:spLocks/>
              </p:cNvSpPr>
              <p:nvPr userDrawn="1"/>
            </p:nvSpPr>
            <p:spPr bwMode="auto">
              <a:xfrm>
                <a:off x="6427788" y="4773613"/>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3 h 240"/>
                  <a:gd name="T10" fmla="*/ 147 w 161"/>
                  <a:gd name="T11" fmla="*/ 103 h 240"/>
                  <a:gd name="T12" fmla="*/ 147 w 161"/>
                  <a:gd name="T13" fmla="*/ 133 h 240"/>
                  <a:gd name="T14" fmla="*/ 33 w 161"/>
                  <a:gd name="T15" fmla="*/ 133 h 240"/>
                  <a:gd name="T16" fmla="*/ 33 w 161"/>
                  <a:gd name="T17" fmla="*/ 210 h 240"/>
                  <a:gd name="T18" fmla="*/ 161 w 161"/>
                  <a:gd name="T19" fmla="*/ 210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3"/>
                    </a:lnTo>
                    <a:lnTo>
                      <a:pt x="147" y="103"/>
                    </a:lnTo>
                    <a:lnTo>
                      <a:pt x="147" y="133"/>
                    </a:lnTo>
                    <a:lnTo>
                      <a:pt x="33" y="133"/>
                    </a:lnTo>
                    <a:lnTo>
                      <a:pt x="33" y="210"/>
                    </a:lnTo>
                    <a:lnTo>
                      <a:pt x="161" y="210"/>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0"/>
              <p:cNvSpPr>
                <a:spLocks/>
              </p:cNvSpPr>
              <p:nvPr userDrawn="1"/>
            </p:nvSpPr>
            <p:spPr bwMode="auto">
              <a:xfrm>
                <a:off x="6883400" y="4765676"/>
                <a:ext cx="334963" cy="396875"/>
              </a:xfrm>
              <a:custGeom>
                <a:avLst/>
                <a:gdLst>
                  <a:gd name="T0" fmla="*/ 123 w 211"/>
                  <a:gd name="T1" fmla="*/ 0 h 250"/>
                  <a:gd name="T2" fmla="*/ 156 w 211"/>
                  <a:gd name="T3" fmla="*/ 3 h 250"/>
                  <a:gd name="T4" fmla="*/ 184 w 211"/>
                  <a:gd name="T5" fmla="*/ 17 h 250"/>
                  <a:gd name="T6" fmla="*/ 207 w 211"/>
                  <a:gd name="T7" fmla="*/ 38 h 250"/>
                  <a:gd name="T8" fmla="*/ 181 w 211"/>
                  <a:gd name="T9" fmla="*/ 56 h 250"/>
                  <a:gd name="T10" fmla="*/ 165 w 211"/>
                  <a:gd name="T11" fmla="*/ 42 h 250"/>
                  <a:gd name="T12" fmla="*/ 144 w 211"/>
                  <a:gd name="T13" fmla="*/ 33 h 250"/>
                  <a:gd name="T14" fmla="*/ 123 w 211"/>
                  <a:gd name="T15" fmla="*/ 31 h 250"/>
                  <a:gd name="T16" fmla="*/ 93 w 211"/>
                  <a:gd name="T17" fmla="*/ 35 h 250"/>
                  <a:gd name="T18" fmla="*/ 67 w 211"/>
                  <a:gd name="T19" fmla="*/ 49 h 250"/>
                  <a:gd name="T20" fmla="*/ 49 w 211"/>
                  <a:gd name="T21" fmla="*/ 70 h 250"/>
                  <a:gd name="T22" fmla="*/ 37 w 211"/>
                  <a:gd name="T23" fmla="*/ 96 h 250"/>
                  <a:gd name="T24" fmla="*/ 35 w 211"/>
                  <a:gd name="T25" fmla="*/ 126 h 250"/>
                  <a:gd name="T26" fmla="*/ 37 w 211"/>
                  <a:gd name="T27" fmla="*/ 157 h 250"/>
                  <a:gd name="T28" fmla="*/ 49 w 211"/>
                  <a:gd name="T29" fmla="*/ 182 h 250"/>
                  <a:gd name="T30" fmla="*/ 67 w 211"/>
                  <a:gd name="T31" fmla="*/ 201 h 250"/>
                  <a:gd name="T32" fmla="*/ 93 w 211"/>
                  <a:gd name="T33" fmla="*/ 215 h 250"/>
                  <a:gd name="T34" fmla="*/ 123 w 211"/>
                  <a:gd name="T35" fmla="*/ 220 h 250"/>
                  <a:gd name="T36" fmla="*/ 149 w 211"/>
                  <a:gd name="T37" fmla="*/ 217 h 250"/>
                  <a:gd name="T38" fmla="*/ 170 w 211"/>
                  <a:gd name="T39" fmla="*/ 206 h 250"/>
                  <a:gd name="T40" fmla="*/ 186 w 211"/>
                  <a:gd name="T41" fmla="*/ 189 h 250"/>
                  <a:gd name="T42" fmla="*/ 211 w 211"/>
                  <a:gd name="T43" fmla="*/ 208 h 250"/>
                  <a:gd name="T44" fmla="*/ 205 w 211"/>
                  <a:gd name="T45" fmla="*/ 217 h 250"/>
                  <a:gd name="T46" fmla="*/ 193 w 211"/>
                  <a:gd name="T47" fmla="*/ 229 h 250"/>
                  <a:gd name="T48" fmla="*/ 174 w 211"/>
                  <a:gd name="T49" fmla="*/ 238 h 250"/>
                  <a:gd name="T50" fmla="*/ 151 w 211"/>
                  <a:gd name="T51" fmla="*/ 248 h 250"/>
                  <a:gd name="T52" fmla="*/ 121 w 211"/>
                  <a:gd name="T53" fmla="*/ 250 h 250"/>
                  <a:gd name="T54" fmla="*/ 86 w 211"/>
                  <a:gd name="T55" fmla="*/ 245 h 250"/>
                  <a:gd name="T56" fmla="*/ 56 w 211"/>
                  <a:gd name="T57" fmla="*/ 231 h 250"/>
                  <a:gd name="T58" fmla="*/ 32 w 211"/>
                  <a:gd name="T59" fmla="*/ 213 h 250"/>
                  <a:gd name="T60" fmla="*/ 14 w 211"/>
                  <a:gd name="T61" fmla="*/ 187 h 250"/>
                  <a:gd name="T62" fmla="*/ 2 w 211"/>
                  <a:gd name="T63" fmla="*/ 157 h 250"/>
                  <a:gd name="T64" fmla="*/ 0 w 211"/>
                  <a:gd name="T65" fmla="*/ 126 h 250"/>
                  <a:gd name="T66" fmla="*/ 4 w 211"/>
                  <a:gd name="T67" fmla="*/ 84 h 250"/>
                  <a:gd name="T68" fmla="*/ 21 w 211"/>
                  <a:gd name="T69" fmla="*/ 49 h 250"/>
                  <a:gd name="T70" fmla="*/ 49 w 211"/>
                  <a:gd name="T71" fmla="*/ 24 h 250"/>
                  <a:gd name="T72" fmla="*/ 83 w 211"/>
                  <a:gd name="T73" fmla="*/ 5 h 250"/>
                  <a:gd name="T74" fmla="*/ 123 w 211"/>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50">
                    <a:moveTo>
                      <a:pt x="123" y="0"/>
                    </a:moveTo>
                    <a:lnTo>
                      <a:pt x="156" y="3"/>
                    </a:lnTo>
                    <a:lnTo>
                      <a:pt x="184" y="17"/>
                    </a:lnTo>
                    <a:lnTo>
                      <a:pt x="207" y="38"/>
                    </a:lnTo>
                    <a:lnTo>
                      <a:pt x="181" y="56"/>
                    </a:lnTo>
                    <a:lnTo>
                      <a:pt x="165" y="42"/>
                    </a:lnTo>
                    <a:lnTo>
                      <a:pt x="144" y="33"/>
                    </a:lnTo>
                    <a:lnTo>
                      <a:pt x="123" y="31"/>
                    </a:lnTo>
                    <a:lnTo>
                      <a:pt x="93" y="35"/>
                    </a:lnTo>
                    <a:lnTo>
                      <a:pt x="67" y="49"/>
                    </a:lnTo>
                    <a:lnTo>
                      <a:pt x="49" y="70"/>
                    </a:lnTo>
                    <a:lnTo>
                      <a:pt x="37" y="96"/>
                    </a:lnTo>
                    <a:lnTo>
                      <a:pt x="35" y="126"/>
                    </a:lnTo>
                    <a:lnTo>
                      <a:pt x="37" y="157"/>
                    </a:lnTo>
                    <a:lnTo>
                      <a:pt x="49" y="182"/>
                    </a:lnTo>
                    <a:lnTo>
                      <a:pt x="67" y="201"/>
                    </a:lnTo>
                    <a:lnTo>
                      <a:pt x="93" y="215"/>
                    </a:lnTo>
                    <a:lnTo>
                      <a:pt x="123" y="220"/>
                    </a:lnTo>
                    <a:lnTo>
                      <a:pt x="149" y="217"/>
                    </a:lnTo>
                    <a:lnTo>
                      <a:pt x="170" y="206"/>
                    </a:lnTo>
                    <a:lnTo>
                      <a:pt x="186" y="189"/>
                    </a:lnTo>
                    <a:lnTo>
                      <a:pt x="211" y="208"/>
                    </a:lnTo>
                    <a:lnTo>
                      <a:pt x="205" y="217"/>
                    </a:lnTo>
                    <a:lnTo>
                      <a:pt x="193" y="229"/>
                    </a:lnTo>
                    <a:lnTo>
                      <a:pt x="174" y="238"/>
                    </a:lnTo>
                    <a:lnTo>
                      <a:pt x="151" y="248"/>
                    </a:lnTo>
                    <a:lnTo>
                      <a:pt x="121" y="250"/>
                    </a:lnTo>
                    <a:lnTo>
                      <a:pt x="86" y="245"/>
                    </a:lnTo>
                    <a:lnTo>
                      <a:pt x="56" y="231"/>
                    </a:lnTo>
                    <a:lnTo>
                      <a:pt x="32" y="213"/>
                    </a:lnTo>
                    <a:lnTo>
                      <a:pt x="14" y="187"/>
                    </a:lnTo>
                    <a:lnTo>
                      <a:pt x="2" y="157"/>
                    </a:lnTo>
                    <a:lnTo>
                      <a:pt x="0" y="126"/>
                    </a:lnTo>
                    <a:lnTo>
                      <a:pt x="4" y="84"/>
                    </a:lnTo>
                    <a:lnTo>
                      <a:pt x="21" y="49"/>
                    </a:lnTo>
                    <a:lnTo>
                      <a:pt x="49" y="24"/>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1"/>
              <p:cNvSpPr>
                <a:spLocks noEditPoints="1"/>
              </p:cNvSpPr>
              <p:nvPr userDrawn="1"/>
            </p:nvSpPr>
            <p:spPr bwMode="auto">
              <a:xfrm>
                <a:off x="7248525" y="4765676"/>
                <a:ext cx="395288" cy="396875"/>
              </a:xfrm>
              <a:custGeom>
                <a:avLst/>
                <a:gdLst>
                  <a:gd name="T0" fmla="*/ 123 w 249"/>
                  <a:gd name="T1" fmla="*/ 31 h 250"/>
                  <a:gd name="T2" fmla="*/ 93 w 249"/>
                  <a:gd name="T3" fmla="*/ 35 h 250"/>
                  <a:gd name="T4" fmla="*/ 70 w 249"/>
                  <a:gd name="T5" fmla="*/ 49 h 250"/>
                  <a:gd name="T6" fmla="*/ 49 w 249"/>
                  <a:gd name="T7" fmla="*/ 68 h 250"/>
                  <a:gd name="T8" fmla="*/ 37 w 249"/>
                  <a:gd name="T9" fmla="*/ 96 h 250"/>
                  <a:gd name="T10" fmla="*/ 35 w 249"/>
                  <a:gd name="T11" fmla="*/ 124 h 250"/>
                  <a:gd name="T12" fmla="*/ 37 w 249"/>
                  <a:gd name="T13" fmla="*/ 154 h 250"/>
                  <a:gd name="T14" fmla="*/ 49 w 249"/>
                  <a:gd name="T15" fmla="*/ 182 h 250"/>
                  <a:gd name="T16" fmla="*/ 70 w 249"/>
                  <a:gd name="T17" fmla="*/ 201 h 250"/>
                  <a:gd name="T18" fmla="*/ 93 w 249"/>
                  <a:gd name="T19" fmla="*/ 215 h 250"/>
                  <a:gd name="T20" fmla="*/ 123 w 249"/>
                  <a:gd name="T21" fmla="*/ 220 h 250"/>
                  <a:gd name="T22" fmla="*/ 154 w 249"/>
                  <a:gd name="T23" fmla="*/ 215 h 250"/>
                  <a:gd name="T24" fmla="*/ 179 w 249"/>
                  <a:gd name="T25" fmla="*/ 201 h 250"/>
                  <a:gd name="T26" fmla="*/ 198 w 249"/>
                  <a:gd name="T27" fmla="*/ 182 h 250"/>
                  <a:gd name="T28" fmla="*/ 210 w 249"/>
                  <a:gd name="T29" fmla="*/ 154 h 250"/>
                  <a:gd name="T30" fmla="*/ 214 w 249"/>
                  <a:gd name="T31" fmla="*/ 124 h 250"/>
                  <a:gd name="T32" fmla="*/ 210 w 249"/>
                  <a:gd name="T33" fmla="*/ 96 h 250"/>
                  <a:gd name="T34" fmla="*/ 198 w 249"/>
                  <a:gd name="T35" fmla="*/ 68 h 250"/>
                  <a:gd name="T36" fmla="*/ 179 w 249"/>
                  <a:gd name="T37" fmla="*/ 49 h 250"/>
                  <a:gd name="T38" fmla="*/ 154 w 249"/>
                  <a:gd name="T39" fmla="*/ 35 h 250"/>
                  <a:gd name="T40" fmla="*/ 123 w 249"/>
                  <a:gd name="T41" fmla="*/ 31 h 250"/>
                  <a:gd name="T42" fmla="*/ 123 w 249"/>
                  <a:gd name="T43" fmla="*/ 0 h 250"/>
                  <a:gd name="T44" fmla="*/ 165 w 249"/>
                  <a:gd name="T45" fmla="*/ 5 h 250"/>
                  <a:gd name="T46" fmla="*/ 200 w 249"/>
                  <a:gd name="T47" fmla="*/ 24 h 250"/>
                  <a:gd name="T48" fmla="*/ 226 w 249"/>
                  <a:gd name="T49" fmla="*/ 49 h 250"/>
                  <a:gd name="T50" fmla="*/ 242 w 249"/>
                  <a:gd name="T51" fmla="*/ 84 h 250"/>
                  <a:gd name="T52" fmla="*/ 249 w 249"/>
                  <a:gd name="T53" fmla="*/ 124 h 250"/>
                  <a:gd name="T54" fmla="*/ 242 w 249"/>
                  <a:gd name="T55" fmla="*/ 166 h 250"/>
                  <a:gd name="T56" fmla="*/ 226 w 249"/>
                  <a:gd name="T57" fmla="*/ 201 h 250"/>
                  <a:gd name="T58" fmla="*/ 200 w 249"/>
                  <a:gd name="T59" fmla="*/ 227 h 250"/>
                  <a:gd name="T60" fmla="*/ 165 w 249"/>
                  <a:gd name="T61" fmla="*/ 245 h 250"/>
                  <a:gd name="T62" fmla="*/ 123 w 249"/>
                  <a:gd name="T63" fmla="*/ 250 h 250"/>
                  <a:gd name="T64" fmla="*/ 84 w 249"/>
                  <a:gd name="T65" fmla="*/ 245 h 250"/>
                  <a:gd name="T66" fmla="*/ 49 w 249"/>
                  <a:gd name="T67" fmla="*/ 227 h 250"/>
                  <a:gd name="T68" fmla="*/ 23 w 249"/>
                  <a:gd name="T69" fmla="*/ 201 h 250"/>
                  <a:gd name="T70" fmla="*/ 5 w 249"/>
                  <a:gd name="T71" fmla="*/ 166 h 250"/>
                  <a:gd name="T72" fmla="*/ 0 w 249"/>
                  <a:gd name="T73" fmla="*/ 124 h 250"/>
                  <a:gd name="T74" fmla="*/ 5 w 249"/>
                  <a:gd name="T75" fmla="*/ 84 h 250"/>
                  <a:gd name="T76" fmla="*/ 23 w 249"/>
                  <a:gd name="T77" fmla="*/ 49 h 250"/>
                  <a:gd name="T78" fmla="*/ 49 w 249"/>
                  <a:gd name="T79" fmla="*/ 24 h 250"/>
                  <a:gd name="T80" fmla="*/ 84 w 249"/>
                  <a:gd name="T81" fmla="*/ 5 h 250"/>
                  <a:gd name="T82" fmla="*/ 123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3" y="31"/>
                    </a:moveTo>
                    <a:lnTo>
                      <a:pt x="93" y="35"/>
                    </a:lnTo>
                    <a:lnTo>
                      <a:pt x="70" y="49"/>
                    </a:lnTo>
                    <a:lnTo>
                      <a:pt x="49" y="68"/>
                    </a:lnTo>
                    <a:lnTo>
                      <a:pt x="37" y="96"/>
                    </a:lnTo>
                    <a:lnTo>
                      <a:pt x="35" y="124"/>
                    </a:lnTo>
                    <a:lnTo>
                      <a:pt x="37" y="154"/>
                    </a:lnTo>
                    <a:lnTo>
                      <a:pt x="49" y="182"/>
                    </a:lnTo>
                    <a:lnTo>
                      <a:pt x="70" y="201"/>
                    </a:lnTo>
                    <a:lnTo>
                      <a:pt x="93" y="215"/>
                    </a:lnTo>
                    <a:lnTo>
                      <a:pt x="123" y="220"/>
                    </a:lnTo>
                    <a:lnTo>
                      <a:pt x="154" y="215"/>
                    </a:lnTo>
                    <a:lnTo>
                      <a:pt x="179" y="201"/>
                    </a:lnTo>
                    <a:lnTo>
                      <a:pt x="198" y="182"/>
                    </a:lnTo>
                    <a:lnTo>
                      <a:pt x="210" y="154"/>
                    </a:lnTo>
                    <a:lnTo>
                      <a:pt x="214" y="124"/>
                    </a:lnTo>
                    <a:lnTo>
                      <a:pt x="210" y="96"/>
                    </a:lnTo>
                    <a:lnTo>
                      <a:pt x="198" y="68"/>
                    </a:lnTo>
                    <a:lnTo>
                      <a:pt x="179" y="49"/>
                    </a:lnTo>
                    <a:lnTo>
                      <a:pt x="154" y="35"/>
                    </a:lnTo>
                    <a:lnTo>
                      <a:pt x="123" y="31"/>
                    </a:lnTo>
                    <a:close/>
                    <a:moveTo>
                      <a:pt x="123" y="0"/>
                    </a:moveTo>
                    <a:lnTo>
                      <a:pt x="165" y="5"/>
                    </a:lnTo>
                    <a:lnTo>
                      <a:pt x="200" y="24"/>
                    </a:lnTo>
                    <a:lnTo>
                      <a:pt x="226" y="49"/>
                    </a:lnTo>
                    <a:lnTo>
                      <a:pt x="242" y="84"/>
                    </a:lnTo>
                    <a:lnTo>
                      <a:pt x="249" y="124"/>
                    </a:lnTo>
                    <a:lnTo>
                      <a:pt x="242" y="166"/>
                    </a:lnTo>
                    <a:lnTo>
                      <a:pt x="226" y="201"/>
                    </a:lnTo>
                    <a:lnTo>
                      <a:pt x="200" y="227"/>
                    </a:lnTo>
                    <a:lnTo>
                      <a:pt x="165" y="245"/>
                    </a:lnTo>
                    <a:lnTo>
                      <a:pt x="123" y="250"/>
                    </a:lnTo>
                    <a:lnTo>
                      <a:pt x="84" y="245"/>
                    </a:lnTo>
                    <a:lnTo>
                      <a:pt x="49" y="227"/>
                    </a:lnTo>
                    <a:lnTo>
                      <a:pt x="23" y="201"/>
                    </a:lnTo>
                    <a:lnTo>
                      <a:pt x="5" y="166"/>
                    </a:lnTo>
                    <a:lnTo>
                      <a:pt x="0" y="124"/>
                    </a:lnTo>
                    <a:lnTo>
                      <a:pt x="5" y="84"/>
                    </a:lnTo>
                    <a:lnTo>
                      <a:pt x="23" y="49"/>
                    </a:lnTo>
                    <a:lnTo>
                      <a:pt x="49" y="24"/>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2"/>
              <p:cNvSpPr>
                <a:spLocks/>
              </p:cNvSpPr>
              <p:nvPr userDrawn="1"/>
            </p:nvSpPr>
            <p:spPr bwMode="auto">
              <a:xfrm>
                <a:off x="7718425" y="4773613"/>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3"/>
              <p:cNvSpPr>
                <a:spLocks/>
              </p:cNvSpPr>
              <p:nvPr userDrawn="1"/>
            </p:nvSpPr>
            <p:spPr bwMode="auto">
              <a:xfrm>
                <a:off x="8131175"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4"/>
              <p:cNvSpPr>
                <a:spLocks/>
              </p:cNvSpPr>
              <p:nvPr userDrawn="1"/>
            </p:nvSpPr>
            <p:spPr bwMode="auto">
              <a:xfrm>
                <a:off x="8559800" y="4773613"/>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3 h 240"/>
                  <a:gd name="T10" fmla="*/ 145 w 159"/>
                  <a:gd name="T11" fmla="*/ 103 h 240"/>
                  <a:gd name="T12" fmla="*/ 145 w 159"/>
                  <a:gd name="T13" fmla="*/ 133 h 240"/>
                  <a:gd name="T14" fmla="*/ 31 w 159"/>
                  <a:gd name="T15" fmla="*/ 133 h 240"/>
                  <a:gd name="T16" fmla="*/ 31 w 159"/>
                  <a:gd name="T17" fmla="*/ 210 h 240"/>
                  <a:gd name="T18" fmla="*/ 159 w 159"/>
                  <a:gd name="T19" fmla="*/ 210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3"/>
                    </a:lnTo>
                    <a:lnTo>
                      <a:pt x="145" y="103"/>
                    </a:lnTo>
                    <a:lnTo>
                      <a:pt x="145" y="133"/>
                    </a:lnTo>
                    <a:lnTo>
                      <a:pt x="31" y="133"/>
                    </a:lnTo>
                    <a:lnTo>
                      <a:pt x="31" y="210"/>
                    </a:lnTo>
                    <a:lnTo>
                      <a:pt x="159" y="210"/>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5"/>
              <p:cNvSpPr>
                <a:spLocks/>
              </p:cNvSpPr>
              <p:nvPr userDrawn="1"/>
            </p:nvSpPr>
            <p:spPr bwMode="auto">
              <a:xfrm>
                <a:off x="8863013" y="4765676"/>
                <a:ext cx="336550" cy="396875"/>
              </a:xfrm>
              <a:custGeom>
                <a:avLst/>
                <a:gdLst>
                  <a:gd name="T0" fmla="*/ 123 w 212"/>
                  <a:gd name="T1" fmla="*/ 0 h 250"/>
                  <a:gd name="T2" fmla="*/ 156 w 212"/>
                  <a:gd name="T3" fmla="*/ 3 h 250"/>
                  <a:gd name="T4" fmla="*/ 184 w 212"/>
                  <a:gd name="T5" fmla="*/ 17 h 250"/>
                  <a:gd name="T6" fmla="*/ 207 w 212"/>
                  <a:gd name="T7" fmla="*/ 38 h 250"/>
                  <a:gd name="T8" fmla="*/ 179 w 212"/>
                  <a:gd name="T9" fmla="*/ 56 h 250"/>
                  <a:gd name="T10" fmla="*/ 165 w 212"/>
                  <a:gd name="T11" fmla="*/ 42 h 250"/>
                  <a:gd name="T12" fmla="*/ 144 w 212"/>
                  <a:gd name="T13" fmla="*/ 33 h 250"/>
                  <a:gd name="T14" fmla="*/ 123 w 212"/>
                  <a:gd name="T15" fmla="*/ 31 h 250"/>
                  <a:gd name="T16" fmla="*/ 93 w 212"/>
                  <a:gd name="T17" fmla="*/ 35 h 250"/>
                  <a:gd name="T18" fmla="*/ 68 w 212"/>
                  <a:gd name="T19" fmla="*/ 49 h 250"/>
                  <a:gd name="T20" fmla="*/ 49 w 212"/>
                  <a:gd name="T21" fmla="*/ 70 h 250"/>
                  <a:gd name="T22" fmla="*/ 37 w 212"/>
                  <a:gd name="T23" fmla="*/ 96 h 250"/>
                  <a:gd name="T24" fmla="*/ 33 w 212"/>
                  <a:gd name="T25" fmla="*/ 126 h 250"/>
                  <a:gd name="T26" fmla="*/ 37 w 212"/>
                  <a:gd name="T27" fmla="*/ 157 h 250"/>
                  <a:gd name="T28" fmla="*/ 49 w 212"/>
                  <a:gd name="T29" fmla="*/ 182 h 250"/>
                  <a:gd name="T30" fmla="*/ 68 w 212"/>
                  <a:gd name="T31" fmla="*/ 201 h 250"/>
                  <a:gd name="T32" fmla="*/ 93 w 212"/>
                  <a:gd name="T33" fmla="*/ 215 h 250"/>
                  <a:gd name="T34" fmla="*/ 123 w 212"/>
                  <a:gd name="T35" fmla="*/ 220 h 250"/>
                  <a:gd name="T36" fmla="*/ 147 w 212"/>
                  <a:gd name="T37" fmla="*/ 217 h 250"/>
                  <a:gd name="T38" fmla="*/ 168 w 212"/>
                  <a:gd name="T39" fmla="*/ 206 h 250"/>
                  <a:gd name="T40" fmla="*/ 184 w 212"/>
                  <a:gd name="T41" fmla="*/ 189 h 250"/>
                  <a:gd name="T42" fmla="*/ 212 w 212"/>
                  <a:gd name="T43" fmla="*/ 208 h 250"/>
                  <a:gd name="T44" fmla="*/ 205 w 212"/>
                  <a:gd name="T45" fmla="*/ 217 h 250"/>
                  <a:gd name="T46" fmla="*/ 193 w 212"/>
                  <a:gd name="T47" fmla="*/ 229 h 250"/>
                  <a:gd name="T48" fmla="*/ 175 w 212"/>
                  <a:gd name="T49" fmla="*/ 238 h 250"/>
                  <a:gd name="T50" fmla="*/ 151 w 212"/>
                  <a:gd name="T51" fmla="*/ 248 h 250"/>
                  <a:gd name="T52" fmla="*/ 121 w 212"/>
                  <a:gd name="T53" fmla="*/ 250 h 250"/>
                  <a:gd name="T54" fmla="*/ 86 w 212"/>
                  <a:gd name="T55" fmla="*/ 245 h 250"/>
                  <a:gd name="T56" fmla="*/ 56 w 212"/>
                  <a:gd name="T57" fmla="*/ 231 h 250"/>
                  <a:gd name="T58" fmla="*/ 33 w 212"/>
                  <a:gd name="T59" fmla="*/ 213 h 250"/>
                  <a:gd name="T60" fmla="*/ 14 w 212"/>
                  <a:gd name="T61" fmla="*/ 187 h 250"/>
                  <a:gd name="T62" fmla="*/ 2 w 212"/>
                  <a:gd name="T63" fmla="*/ 157 h 250"/>
                  <a:gd name="T64" fmla="*/ 0 w 212"/>
                  <a:gd name="T65" fmla="*/ 126 h 250"/>
                  <a:gd name="T66" fmla="*/ 5 w 212"/>
                  <a:gd name="T67" fmla="*/ 84 h 250"/>
                  <a:gd name="T68" fmla="*/ 21 w 212"/>
                  <a:gd name="T69" fmla="*/ 49 h 250"/>
                  <a:gd name="T70" fmla="*/ 49 w 212"/>
                  <a:gd name="T71" fmla="*/ 24 h 250"/>
                  <a:gd name="T72" fmla="*/ 82 w 212"/>
                  <a:gd name="T73" fmla="*/ 5 h 250"/>
                  <a:gd name="T74" fmla="*/ 123 w 212"/>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50">
                    <a:moveTo>
                      <a:pt x="123" y="0"/>
                    </a:moveTo>
                    <a:lnTo>
                      <a:pt x="156" y="3"/>
                    </a:lnTo>
                    <a:lnTo>
                      <a:pt x="184" y="17"/>
                    </a:lnTo>
                    <a:lnTo>
                      <a:pt x="207" y="38"/>
                    </a:lnTo>
                    <a:lnTo>
                      <a:pt x="179" y="56"/>
                    </a:lnTo>
                    <a:lnTo>
                      <a:pt x="165" y="42"/>
                    </a:lnTo>
                    <a:lnTo>
                      <a:pt x="144" y="33"/>
                    </a:lnTo>
                    <a:lnTo>
                      <a:pt x="123" y="31"/>
                    </a:lnTo>
                    <a:lnTo>
                      <a:pt x="93" y="35"/>
                    </a:lnTo>
                    <a:lnTo>
                      <a:pt x="68" y="49"/>
                    </a:lnTo>
                    <a:lnTo>
                      <a:pt x="49" y="70"/>
                    </a:lnTo>
                    <a:lnTo>
                      <a:pt x="37" y="96"/>
                    </a:lnTo>
                    <a:lnTo>
                      <a:pt x="33" y="126"/>
                    </a:lnTo>
                    <a:lnTo>
                      <a:pt x="37" y="157"/>
                    </a:lnTo>
                    <a:lnTo>
                      <a:pt x="49" y="182"/>
                    </a:lnTo>
                    <a:lnTo>
                      <a:pt x="68" y="201"/>
                    </a:lnTo>
                    <a:lnTo>
                      <a:pt x="93" y="215"/>
                    </a:lnTo>
                    <a:lnTo>
                      <a:pt x="123" y="220"/>
                    </a:lnTo>
                    <a:lnTo>
                      <a:pt x="147" y="217"/>
                    </a:lnTo>
                    <a:lnTo>
                      <a:pt x="168" y="206"/>
                    </a:lnTo>
                    <a:lnTo>
                      <a:pt x="184" y="189"/>
                    </a:lnTo>
                    <a:lnTo>
                      <a:pt x="212" y="208"/>
                    </a:lnTo>
                    <a:lnTo>
                      <a:pt x="205" y="217"/>
                    </a:lnTo>
                    <a:lnTo>
                      <a:pt x="193" y="229"/>
                    </a:lnTo>
                    <a:lnTo>
                      <a:pt x="175" y="238"/>
                    </a:lnTo>
                    <a:lnTo>
                      <a:pt x="151" y="248"/>
                    </a:lnTo>
                    <a:lnTo>
                      <a:pt x="121" y="250"/>
                    </a:lnTo>
                    <a:lnTo>
                      <a:pt x="86" y="245"/>
                    </a:lnTo>
                    <a:lnTo>
                      <a:pt x="56" y="231"/>
                    </a:lnTo>
                    <a:lnTo>
                      <a:pt x="33" y="213"/>
                    </a:lnTo>
                    <a:lnTo>
                      <a:pt x="14" y="187"/>
                    </a:lnTo>
                    <a:lnTo>
                      <a:pt x="2" y="157"/>
                    </a:lnTo>
                    <a:lnTo>
                      <a:pt x="0" y="126"/>
                    </a:lnTo>
                    <a:lnTo>
                      <a:pt x="5" y="84"/>
                    </a:lnTo>
                    <a:lnTo>
                      <a:pt x="21" y="49"/>
                    </a:lnTo>
                    <a:lnTo>
                      <a:pt x="49" y="24"/>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6"/>
              <p:cNvSpPr>
                <a:spLocks/>
              </p:cNvSpPr>
              <p:nvPr userDrawn="1"/>
            </p:nvSpPr>
            <p:spPr bwMode="auto">
              <a:xfrm>
                <a:off x="9218613" y="4773613"/>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7"/>
              <p:cNvSpPr>
                <a:spLocks noChangeArrowheads="1"/>
              </p:cNvSpPr>
              <p:nvPr userDrawn="1"/>
            </p:nvSpPr>
            <p:spPr bwMode="auto">
              <a:xfrm>
                <a:off x="9569450" y="4773613"/>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8"/>
              <p:cNvSpPr>
                <a:spLocks noEditPoints="1"/>
              </p:cNvSpPr>
              <p:nvPr userDrawn="1"/>
            </p:nvSpPr>
            <p:spPr bwMode="auto">
              <a:xfrm>
                <a:off x="9683750" y="4765676"/>
                <a:ext cx="395288" cy="396875"/>
              </a:xfrm>
              <a:custGeom>
                <a:avLst/>
                <a:gdLst>
                  <a:gd name="T0" fmla="*/ 125 w 249"/>
                  <a:gd name="T1" fmla="*/ 31 h 250"/>
                  <a:gd name="T2" fmla="*/ 95 w 249"/>
                  <a:gd name="T3" fmla="*/ 35 h 250"/>
                  <a:gd name="T4" fmla="*/ 70 w 249"/>
                  <a:gd name="T5" fmla="*/ 49 h 250"/>
                  <a:gd name="T6" fmla="*/ 51 w 249"/>
                  <a:gd name="T7" fmla="*/ 68 h 250"/>
                  <a:gd name="T8" fmla="*/ 39 w 249"/>
                  <a:gd name="T9" fmla="*/ 96 h 250"/>
                  <a:gd name="T10" fmla="*/ 35 w 249"/>
                  <a:gd name="T11" fmla="*/ 124 h 250"/>
                  <a:gd name="T12" fmla="*/ 39 w 249"/>
                  <a:gd name="T13" fmla="*/ 154 h 250"/>
                  <a:gd name="T14" fmla="*/ 51 w 249"/>
                  <a:gd name="T15" fmla="*/ 182 h 250"/>
                  <a:gd name="T16" fmla="*/ 70 w 249"/>
                  <a:gd name="T17" fmla="*/ 201 h 250"/>
                  <a:gd name="T18" fmla="*/ 95 w 249"/>
                  <a:gd name="T19" fmla="*/ 215 h 250"/>
                  <a:gd name="T20" fmla="*/ 125 w 249"/>
                  <a:gd name="T21" fmla="*/ 220 h 250"/>
                  <a:gd name="T22" fmla="*/ 156 w 249"/>
                  <a:gd name="T23" fmla="*/ 215 h 250"/>
                  <a:gd name="T24" fmla="*/ 179 w 249"/>
                  <a:gd name="T25" fmla="*/ 201 h 250"/>
                  <a:gd name="T26" fmla="*/ 198 w 249"/>
                  <a:gd name="T27" fmla="*/ 182 h 250"/>
                  <a:gd name="T28" fmla="*/ 212 w 249"/>
                  <a:gd name="T29" fmla="*/ 154 h 250"/>
                  <a:gd name="T30" fmla="*/ 214 w 249"/>
                  <a:gd name="T31" fmla="*/ 124 h 250"/>
                  <a:gd name="T32" fmla="*/ 212 w 249"/>
                  <a:gd name="T33" fmla="*/ 96 h 250"/>
                  <a:gd name="T34" fmla="*/ 198 w 249"/>
                  <a:gd name="T35" fmla="*/ 68 h 250"/>
                  <a:gd name="T36" fmla="*/ 179 w 249"/>
                  <a:gd name="T37" fmla="*/ 49 h 250"/>
                  <a:gd name="T38" fmla="*/ 156 w 249"/>
                  <a:gd name="T39" fmla="*/ 35 h 250"/>
                  <a:gd name="T40" fmla="*/ 125 w 249"/>
                  <a:gd name="T41" fmla="*/ 31 h 250"/>
                  <a:gd name="T42" fmla="*/ 125 w 249"/>
                  <a:gd name="T43" fmla="*/ 0 h 250"/>
                  <a:gd name="T44" fmla="*/ 165 w 249"/>
                  <a:gd name="T45" fmla="*/ 5 h 250"/>
                  <a:gd name="T46" fmla="*/ 200 w 249"/>
                  <a:gd name="T47" fmla="*/ 24 h 250"/>
                  <a:gd name="T48" fmla="*/ 226 w 249"/>
                  <a:gd name="T49" fmla="*/ 49 h 250"/>
                  <a:gd name="T50" fmla="*/ 244 w 249"/>
                  <a:gd name="T51" fmla="*/ 84 h 250"/>
                  <a:gd name="T52" fmla="*/ 249 w 249"/>
                  <a:gd name="T53" fmla="*/ 124 h 250"/>
                  <a:gd name="T54" fmla="*/ 244 w 249"/>
                  <a:gd name="T55" fmla="*/ 166 h 250"/>
                  <a:gd name="T56" fmla="*/ 226 w 249"/>
                  <a:gd name="T57" fmla="*/ 201 h 250"/>
                  <a:gd name="T58" fmla="*/ 200 w 249"/>
                  <a:gd name="T59" fmla="*/ 227 h 250"/>
                  <a:gd name="T60" fmla="*/ 165 w 249"/>
                  <a:gd name="T61" fmla="*/ 245 h 250"/>
                  <a:gd name="T62" fmla="*/ 125 w 249"/>
                  <a:gd name="T63" fmla="*/ 250 h 250"/>
                  <a:gd name="T64" fmla="*/ 84 w 249"/>
                  <a:gd name="T65" fmla="*/ 245 h 250"/>
                  <a:gd name="T66" fmla="*/ 49 w 249"/>
                  <a:gd name="T67" fmla="*/ 227 h 250"/>
                  <a:gd name="T68" fmla="*/ 23 w 249"/>
                  <a:gd name="T69" fmla="*/ 201 h 250"/>
                  <a:gd name="T70" fmla="*/ 7 w 249"/>
                  <a:gd name="T71" fmla="*/ 166 h 250"/>
                  <a:gd name="T72" fmla="*/ 0 w 249"/>
                  <a:gd name="T73" fmla="*/ 124 h 250"/>
                  <a:gd name="T74" fmla="*/ 7 w 249"/>
                  <a:gd name="T75" fmla="*/ 84 h 250"/>
                  <a:gd name="T76" fmla="*/ 23 w 249"/>
                  <a:gd name="T77" fmla="*/ 49 h 250"/>
                  <a:gd name="T78" fmla="*/ 49 w 249"/>
                  <a:gd name="T79" fmla="*/ 24 h 250"/>
                  <a:gd name="T80" fmla="*/ 84 w 249"/>
                  <a:gd name="T81" fmla="*/ 5 h 250"/>
                  <a:gd name="T82" fmla="*/ 125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5" y="31"/>
                    </a:moveTo>
                    <a:lnTo>
                      <a:pt x="95" y="35"/>
                    </a:lnTo>
                    <a:lnTo>
                      <a:pt x="70" y="49"/>
                    </a:lnTo>
                    <a:lnTo>
                      <a:pt x="51" y="68"/>
                    </a:lnTo>
                    <a:lnTo>
                      <a:pt x="39" y="96"/>
                    </a:lnTo>
                    <a:lnTo>
                      <a:pt x="35" y="124"/>
                    </a:lnTo>
                    <a:lnTo>
                      <a:pt x="39" y="154"/>
                    </a:lnTo>
                    <a:lnTo>
                      <a:pt x="51" y="182"/>
                    </a:lnTo>
                    <a:lnTo>
                      <a:pt x="70" y="201"/>
                    </a:lnTo>
                    <a:lnTo>
                      <a:pt x="95" y="215"/>
                    </a:lnTo>
                    <a:lnTo>
                      <a:pt x="125" y="220"/>
                    </a:lnTo>
                    <a:lnTo>
                      <a:pt x="156" y="215"/>
                    </a:lnTo>
                    <a:lnTo>
                      <a:pt x="179" y="201"/>
                    </a:lnTo>
                    <a:lnTo>
                      <a:pt x="198" y="182"/>
                    </a:lnTo>
                    <a:lnTo>
                      <a:pt x="212" y="154"/>
                    </a:lnTo>
                    <a:lnTo>
                      <a:pt x="214" y="124"/>
                    </a:lnTo>
                    <a:lnTo>
                      <a:pt x="212" y="96"/>
                    </a:lnTo>
                    <a:lnTo>
                      <a:pt x="198" y="68"/>
                    </a:lnTo>
                    <a:lnTo>
                      <a:pt x="179" y="49"/>
                    </a:lnTo>
                    <a:lnTo>
                      <a:pt x="156" y="35"/>
                    </a:lnTo>
                    <a:lnTo>
                      <a:pt x="125" y="31"/>
                    </a:lnTo>
                    <a:close/>
                    <a:moveTo>
                      <a:pt x="125" y="0"/>
                    </a:moveTo>
                    <a:lnTo>
                      <a:pt x="165" y="5"/>
                    </a:lnTo>
                    <a:lnTo>
                      <a:pt x="200" y="24"/>
                    </a:lnTo>
                    <a:lnTo>
                      <a:pt x="226" y="49"/>
                    </a:lnTo>
                    <a:lnTo>
                      <a:pt x="244" y="84"/>
                    </a:lnTo>
                    <a:lnTo>
                      <a:pt x="249" y="124"/>
                    </a:lnTo>
                    <a:lnTo>
                      <a:pt x="244" y="166"/>
                    </a:lnTo>
                    <a:lnTo>
                      <a:pt x="226" y="201"/>
                    </a:lnTo>
                    <a:lnTo>
                      <a:pt x="200" y="227"/>
                    </a:lnTo>
                    <a:lnTo>
                      <a:pt x="165" y="245"/>
                    </a:lnTo>
                    <a:lnTo>
                      <a:pt x="125" y="250"/>
                    </a:lnTo>
                    <a:lnTo>
                      <a:pt x="84" y="245"/>
                    </a:lnTo>
                    <a:lnTo>
                      <a:pt x="49" y="227"/>
                    </a:lnTo>
                    <a:lnTo>
                      <a:pt x="23" y="201"/>
                    </a:lnTo>
                    <a:lnTo>
                      <a:pt x="7" y="166"/>
                    </a:lnTo>
                    <a:lnTo>
                      <a:pt x="0" y="124"/>
                    </a:lnTo>
                    <a:lnTo>
                      <a:pt x="7" y="84"/>
                    </a:lnTo>
                    <a:lnTo>
                      <a:pt x="23" y="49"/>
                    </a:lnTo>
                    <a:lnTo>
                      <a:pt x="49" y="24"/>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9"/>
              <p:cNvSpPr>
                <a:spLocks/>
              </p:cNvSpPr>
              <p:nvPr userDrawn="1"/>
            </p:nvSpPr>
            <p:spPr bwMode="auto">
              <a:xfrm>
                <a:off x="10152063"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0"/>
              <p:cNvSpPr>
                <a:spLocks/>
              </p:cNvSpPr>
              <p:nvPr userDrawn="1"/>
            </p:nvSpPr>
            <p:spPr bwMode="auto">
              <a:xfrm>
                <a:off x="10547350" y="4765676"/>
                <a:ext cx="252413" cy="396875"/>
              </a:xfrm>
              <a:custGeom>
                <a:avLst/>
                <a:gdLst>
                  <a:gd name="T0" fmla="*/ 89 w 159"/>
                  <a:gd name="T1" fmla="*/ 0 h 250"/>
                  <a:gd name="T2" fmla="*/ 114 w 159"/>
                  <a:gd name="T3" fmla="*/ 3 h 250"/>
                  <a:gd name="T4" fmla="*/ 138 w 159"/>
                  <a:gd name="T5" fmla="*/ 10 h 250"/>
                  <a:gd name="T6" fmla="*/ 156 w 159"/>
                  <a:gd name="T7" fmla="*/ 26 h 250"/>
                  <a:gd name="T8" fmla="*/ 131 w 159"/>
                  <a:gd name="T9" fmla="*/ 52 h 250"/>
                  <a:gd name="T10" fmla="*/ 114 w 159"/>
                  <a:gd name="T11" fmla="*/ 35 h 250"/>
                  <a:gd name="T12" fmla="*/ 89 w 159"/>
                  <a:gd name="T13" fmla="*/ 31 h 250"/>
                  <a:gd name="T14" fmla="*/ 66 w 159"/>
                  <a:gd name="T15" fmla="*/ 33 h 250"/>
                  <a:gd name="T16" fmla="*/ 52 w 159"/>
                  <a:gd name="T17" fmla="*/ 42 h 250"/>
                  <a:gd name="T18" fmla="*/ 45 w 159"/>
                  <a:gd name="T19" fmla="*/ 54 h 250"/>
                  <a:gd name="T20" fmla="*/ 42 w 159"/>
                  <a:gd name="T21" fmla="*/ 66 h 250"/>
                  <a:gd name="T22" fmla="*/ 47 w 159"/>
                  <a:gd name="T23" fmla="*/ 84 h 250"/>
                  <a:gd name="T24" fmla="*/ 56 w 159"/>
                  <a:gd name="T25" fmla="*/ 94 h 250"/>
                  <a:gd name="T26" fmla="*/ 73 w 159"/>
                  <a:gd name="T27" fmla="*/ 103 h 250"/>
                  <a:gd name="T28" fmla="*/ 91 w 159"/>
                  <a:gd name="T29" fmla="*/ 110 h 250"/>
                  <a:gd name="T30" fmla="*/ 110 w 159"/>
                  <a:gd name="T31" fmla="*/ 115 h 250"/>
                  <a:gd name="T32" fmla="*/ 128 w 159"/>
                  <a:gd name="T33" fmla="*/ 124 h 250"/>
                  <a:gd name="T34" fmla="*/ 145 w 159"/>
                  <a:gd name="T35" fmla="*/ 136 h 250"/>
                  <a:gd name="T36" fmla="*/ 156 w 159"/>
                  <a:gd name="T37" fmla="*/ 152 h 250"/>
                  <a:gd name="T38" fmla="*/ 159 w 159"/>
                  <a:gd name="T39" fmla="*/ 178 h 250"/>
                  <a:gd name="T40" fmla="*/ 156 w 159"/>
                  <a:gd name="T41" fmla="*/ 203 h 250"/>
                  <a:gd name="T42" fmla="*/ 145 w 159"/>
                  <a:gd name="T43" fmla="*/ 222 h 250"/>
                  <a:gd name="T44" fmla="*/ 126 w 159"/>
                  <a:gd name="T45" fmla="*/ 238 h 250"/>
                  <a:gd name="T46" fmla="*/ 103 w 159"/>
                  <a:gd name="T47" fmla="*/ 248 h 250"/>
                  <a:gd name="T48" fmla="*/ 77 w 159"/>
                  <a:gd name="T49" fmla="*/ 250 h 250"/>
                  <a:gd name="T50" fmla="*/ 47 w 159"/>
                  <a:gd name="T51" fmla="*/ 248 h 250"/>
                  <a:gd name="T52" fmla="*/ 21 w 159"/>
                  <a:gd name="T53" fmla="*/ 236 h 250"/>
                  <a:gd name="T54" fmla="*/ 0 w 159"/>
                  <a:gd name="T55" fmla="*/ 217 h 250"/>
                  <a:gd name="T56" fmla="*/ 26 w 159"/>
                  <a:gd name="T57" fmla="*/ 194 h 250"/>
                  <a:gd name="T58" fmla="*/ 40 w 159"/>
                  <a:gd name="T59" fmla="*/ 210 h 250"/>
                  <a:gd name="T60" fmla="*/ 59 w 159"/>
                  <a:gd name="T61" fmla="*/ 217 h 250"/>
                  <a:gd name="T62" fmla="*/ 77 w 159"/>
                  <a:gd name="T63" fmla="*/ 220 h 250"/>
                  <a:gd name="T64" fmla="*/ 93 w 159"/>
                  <a:gd name="T65" fmla="*/ 217 h 250"/>
                  <a:gd name="T66" fmla="*/ 110 w 159"/>
                  <a:gd name="T67" fmla="*/ 210 h 250"/>
                  <a:gd name="T68" fmla="*/ 121 w 159"/>
                  <a:gd name="T69" fmla="*/ 199 h 250"/>
                  <a:gd name="T70" fmla="*/ 126 w 159"/>
                  <a:gd name="T71" fmla="*/ 180 h 250"/>
                  <a:gd name="T72" fmla="*/ 121 w 159"/>
                  <a:gd name="T73" fmla="*/ 166 h 250"/>
                  <a:gd name="T74" fmla="*/ 110 w 159"/>
                  <a:gd name="T75" fmla="*/ 154 h 250"/>
                  <a:gd name="T76" fmla="*/ 96 w 159"/>
                  <a:gd name="T77" fmla="*/ 147 h 250"/>
                  <a:gd name="T78" fmla="*/ 77 w 159"/>
                  <a:gd name="T79" fmla="*/ 140 h 250"/>
                  <a:gd name="T80" fmla="*/ 56 w 159"/>
                  <a:gd name="T81" fmla="*/ 133 h 250"/>
                  <a:gd name="T82" fmla="*/ 38 w 159"/>
                  <a:gd name="T83" fmla="*/ 126 h 250"/>
                  <a:gd name="T84" fmla="*/ 21 w 159"/>
                  <a:gd name="T85" fmla="*/ 112 h 250"/>
                  <a:gd name="T86" fmla="*/ 12 w 159"/>
                  <a:gd name="T87" fmla="*/ 94 h 250"/>
                  <a:gd name="T88" fmla="*/ 7 w 159"/>
                  <a:gd name="T89" fmla="*/ 66 h 250"/>
                  <a:gd name="T90" fmla="*/ 10 w 159"/>
                  <a:gd name="T91" fmla="*/ 49 h 250"/>
                  <a:gd name="T92" fmla="*/ 19 w 159"/>
                  <a:gd name="T93" fmla="*/ 31 h 250"/>
                  <a:gd name="T94" fmla="*/ 35 w 159"/>
                  <a:gd name="T95" fmla="*/ 14 h 250"/>
                  <a:gd name="T96" fmla="*/ 59 w 159"/>
                  <a:gd name="T97" fmla="*/ 3 h 250"/>
                  <a:gd name="T98" fmla="*/ 89 w 159"/>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50">
                    <a:moveTo>
                      <a:pt x="89" y="0"/>
                    </a:moveTo>
                    <a:lnTo>
                      <a:pt x="114" y="3"/>
                    </a:lnTo>
                    <a:lnTo>
                      <a:pt x="138" y="10"/>
                    </a:lnTo>
                    <a:lnTo>
                      <a:pt x="156" y="26"/>
                    </a:lnTo>
                    <a:lnTo>
                      <a:pt x="131" y="52"/>
                    </a:lnTo>
                    <a:lnTo>
                      <a:pt x="114" y="35"/>
                    </a:lnTo>
                    <a:lnTo>
                      <a:pt x="89" y="31"/>
                    </a:lnTo>
                    <a:lnTo>
                      <a:pt x="66" y="33"/>
                    </a:lnTo>
                    <a:lnTo>
                      <a:pt x="52" y="42"/>
                    </a:lnTo>
                    <a:lnTo>
                      <a:pt x="45" y="54"/>
                    </a:lnTo>
                    <a:lnTo>
                      <a:pt x="42" y="66"/>
                    </a:lnTo>
                    <a:lnTo>
                      <a:pt x="47" y="84"/>
                    </a:lnTo>
                    <a:lnTo>
                      <a:pt x="56" y="94"/>
                    </a:lnTo>
                    <a:lnTo>
                      <a:pt x="73" y="103"/>
                    </a:lnTo>
                    <a:lnTo>
                      <a:pt x="91" y="110"/>
                    </a:lnTo>
                    <a:lnTo>
                      <a:pt x="110" y="115"/>
                    </a:lnTo>
                    <a:lnTo>
                      <a:pt x="128" y="124"/>
                    </a:lnTo>
                    <a:lnTo>
                      <a:pt x="145" y="136"/>
                    </a:lnTo>
                    <a:lnTo>
                      <a:pt x="156" y="152"/>
                    </a:lnTo>
                    <a:lnTo>
                      <a:pt x="159" y="178"/>
                    </a:lnTo>
                    <a:lnTo>
                      <a:pt x="156" y="203"/>
                    </a:lnTo>
                    <a:lnTo>
                      <a:pt x="145" y="222"/>
                    </a:lnTo>
                    <a:lnTo>
                      <a:pt x="126" y="238"/>
                    </a:lnTo>
                    <a:lnTo>
                      <a:pt x="103" y="248"/>
                    </a:lnTo>
                    <a:lnTo>
                      <a:pt x="77" y="250"/>
                    </a:lnTo>
                    <a:lnTo>
                      <a:pt x="47" y="248"/>
                    </a:lnTo>
                    <a:lnTo>
                      <a:pt x="21" y="236"/>
                    </a:lnTo>
                    <a:lnTo>
                      <a:pt x="0" y="217"/>
                    </a:lnTo>
                    <a:lnTo>
                      <a:pt x="26" y="194"/>
                    </a:lnTo>
                    <a:lnTo>
                      <a:pt x="40" y="210"/>
                    </a:lnTo>
                    <a:lnTo>
                      <a:pt x="59" y="217"/>
                    </a:lnTo>
                    <a:lnTo>
                      <a:pt x="77" y="220"/>
                    </a:lnTo>
                    <a:lnTo>
                      <a:pt x="93" y="217"/>
                    </a:lnTo>
                    <a:lnTo>
                      <a:pt x="110" y="210"/>
                    </a:lnTo>
                    <a:lnTo>
                      <a:pt x="121" y="199"/>
                    </a:lnTo>
                    <a:lnTo>
                      <a:pt x="126" y="180"/>
                    </a:lnTo>
                    <a:lnTo>
                      <a:pt x="121" y="166"/>
                    </a:lnTo>
                    <a:lnTo>
                      <a:pt x="110" y="154"/>
                    </a:lnTo>
                    <a:lnTo>
                      <a:pt x="96" y="147"/>
                    </a:lnTo>
                    <a:lnTo>
                      <a:pt x="77" y="140"/>
                    </a:lnTo>
                    <a:lnTo>
                      <a:pt x="56" y="133"/>
                    </a:lnTo>
                    <a:lnTo>
                      <a:pt x="38" y="126"/>
                    </a:lnTo>
                    <a:lnTo>
                      <a:pt x="21" y="112"/>
                    </a:lnTo>
                    <a:lnTo>
                      <a:pt x="12" y="94"/>
                    </a:lnTo>
                    <a:lnTo>
                      <a:pt x="7" y="66"/>
                    </a:lnTo>
                    <a:lnTo>
                      <a:pt x="10" y="49"/>
                    </a:lnTo>
                    <a:lnTo>
                      <a:pt x="19" y="31"/>
                    </a:lnTo>
                    <a:lnTo>
                      <a:pt x="35" y="14"/>
                    </a:lnTo>
                    <a:lnTo>
                      <a:pt x="59" y="3"/>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31"/>
              <p:cNvSpPr>
                <a:spLocks/>
              </p:cNvSpPr>
              <p:nvPr userDrawn="1"/>
            </p:nvSpPr>
            <p:spPr bwMode="auto">
              <a:xfrm>
                <a:off x="4743450" y="5280026"/>
                <a:ext cx="239713" cy="382588"/>
              </a:xfrm>
              <a:custGeom>
                <a:avLst/>
                <a:gdLst>
                  <a:gd name="T0" fmla="*/ 0 w 151"/>
                  <a:gd name="T1" fmla="*/ 0 h 241"/>
                  <a:gd name="T2" fmla="*/ 151 w 151"/>
                  <a:gd name="T3" fmla="*/ 0 h 241"/>
                  <a:gd name="T4" fmla="*/ 151 w 151"/>
                  <a:gd name="T5" fmla="*/ 31 h 241"/>
                  <a:gd name="T6" fmla="*/ 33 w 151"/>
                  <a:gd name="T7" fmla="*/ 31 h 241"/>
                  <a:gd name="T8" fmla="*/ 33 w 151"/>
                  <a:gd name="T9" fmla="*/ 105 h 241"/>
                  <a:gd name="T10" fmla="*/ 142 w 151"/>
                  <a:gd name="T11" fmla="*/ 105 h 241"/>
                  <a:gd name="T12" fmla="*/ 142 w 151"/>
                  <a:gd name="T13" fmla="*/ 136 h 241"/>
                  <a:gd name="T14" fmla="*/ 33 w 151"/>
                  <a:gd name="T15" fmla="*/ 136 h 241"/>
                  <a:gd name="T16" fmla="*/ 33 w 151"/>
                  <a:gd name="T17" fmla="*/ 241 h 241"/>
                  <a:gd name="T18" fmla="*/ 0 w 151"/>
                  <a:gd name="T19" fmla="*/ 241 h 241"/>
                  <a:gd name="T20" fmla="*/ 0 w 151"/>
                  <a:gd name="T2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1">
                    <a:moveTo>
                      <a:pt x="0" y="0"/>
                    </a:moveTo>
                    <a:lnTo>
                      <a:pt x="151" y="0"/>
                    </a:lnTo>
                    <a:lnTo>
                      <a:pt x="151" y="31"/>
                    </a:lnTo>
                    <a:lnTo>
                      <a:pt x="33" y="31"/>
                    </a:lnTo>
                    <a:lnTo>
                      <a:pt x="33" y="105"/>
                    </a:lnTo>
                    <a:lnTo>
                      <a:pt x="142" y="105"/>
                    </a:lnTo>
                    <a:lnTo>
                      <a:pt x="142" y="136"/>
                    </a:lnTo>
                    <a:lnTo>
                      <a:pt x="33" y="136"/>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2"/>
              <p:cNvSpPr>
                <a:spLocks noEditPoints="1"/>
              </p:cNvSpPr>
              <p:nvPr userDrawn="1"/>
            </p:nvSpPr>
            <p:spPr bwMode="auto">
              <a:xfrm>
                <a:off x="5021263" y="5268913"/>
                <a:ext cx="395288" cy="400050"/>
              </a:xfrm>
              <a:custGeom>
                <a:avLst/>
                <a:gdLst>
                  <a:gd name="T0" fmla="*/ 125 w 249"/>
                  <a:gd name="T1" fmla="*/ 33 h 252"/>
                  <a:gd name="T2" fmla="*/ 95 w 249"/>
                  <a:gd name="T3" fmla="*/ 38 h 252"/>
                  <a:gd name="T4" fmla="*/ 70 w 249"/>
                  <a:gd name="T5" fmla="*/ 49 h 252"/>
                  <a:gd name="T6" fmla="*/ 51 w 249"/>
                  <a:gd name="T7" fmla="*/ 70 h 252"/>
                  <a:gd name="T8" fmla="*/ 39 w 249"/>
                  <a:gd name="T9" fmla="*/ 98 h 252"/>
                  <a:gd name="T10" fmla="*/ 35 w 249"/>
                  <a:gd name="T11" fmla="*/ 126 h 252"/>
                  <a:gd name="T12" fmla="*/ 39 w 249"/>
                  <a:gd name="T13" fmla="*/ 157 h 252"/>
                  <a:gd name="T14" fmla="*/ 51 w 249"/>
                  <a:gd name="T15" fmla="*/ 182 h 252"/>
                  <a:gd name="T16" fmla="*/ 70 w 249"/>
                  <a:gd name="T17" fmla="*/ 203 h 252"/>
                  <a:gd name="T18" fmla="*/ 95 w 249"/>
                  <a:gd name="T19" fmla="*/ 217 h 252"/>
                  <a:gd name="T20" fmla="*/ 125 w 249"/>
                  <a:gd name="T21" fmla="*/ 222 h 252"/>
                  <a:gd name="T22" fmla="*/ 156 w 249"/>
                  <a:gd name="T23" fmla="*/ 217 h 252"/>
                  <a:gd name="T24" fmla="*/ 179 w 249"/>
                  <a:gd name="T25" fmla="*/ 203 h 252"/>
                  <a:gd name="T26" fmla="*/ 200 w 249"/>
                  <a:gd name="T27" fmla="*/ 182 h 252"/>
                  <a:gd name="T28" fmla="*/ 212 w 249"/>
                  <a:gd name="T29" fmla="*/ 157 h 252"/>
                  <a:gd name="T30" fmla="*/ 214 w 249"/>
                  <a:gd name="T31" fmla="*/ 126 h 252"/>
                  <a:gd name="T32" fmla="*/ 212 w 249"/>
                  <a:gd name="T33" fmla="*/ 98 h 252"/>
                  <a:gd name="T34" fmla="*/ 200 w 249"/>
                  <a:gd name="T35" fmla="*/ 70 h 252"/>
                  <a:gd name="T36" fmla="*/ 179 w 249"/>
                  <a:gd name="T37" fmla="*/ 49 h 252"/>
                  <a:gd name="T38" fmla="*/ 156 w 249"/>
                  <a:gd name="T39" fmla="*/ 38 h 252"/>
                  <a:gd name="T40" fmla="*/ 125 w 249"/>
                  <a:gd name="T41" fmla="*/ 33 h 252"/>
                  <a:gd name="T42" fmla="*/ 125 w 249"/>
                  <a:gd name="T43" fmla="*/ 0 h 252"/>
                  <a:gd name="T44" fmla="*/ 165 w 249"/>
                  <a:gd name="T45" fmla="*/ 7 h 252"/>
                  <a:gd name="T46" fmla="*/ 200 w 249"/>
                  <a:gd name="T47" fmla="*/ 26 h 252"/>
                  <a:gd name="T48" fmla="*/ 226 w 249"/>
                  <a:gd name="T49" fmla="*/ 52 h 252"/>
                  <a:gd name="T50" fmla="*/ 244 w 249"/>
                  <a:gd name="T51" fmla="*/ 87 h 252"/>
                  <a:gd name="T52" fmla="*/ 249 w 249"/>
                  <a:gd name="T53" fmla="*/ 126 h 252"/>
                  <a:gd name="T54" fmla="*/ 244 w 249"/>
                  <a:gd name="T55" fmla="*/ 168 h 252"/>
                  <a:gd name="T56" fmla="*/ 226 w 249"/>
                  <a:gd name="T57" fmla="*/ 203 h 252"/>
                  <a:gd name="T58" fmla="*/ 200 w 249"/>
                  <a:gd name="T59" fmla="*/ 229 h 252"/>
                  <a:gd name="T60" fmla="*/ 165 w 249"/>
                  <a:gd name="T61" fmla="*/ 248 h 252"/>
                  <a:gd name="T62" fmla="*/ 125 w 249"/>
                  <a:gd name="T63" fmla="*/ 252 h 252"/>
                  <a:gd name="T64" fmla="*/ 84 w 249"/>
                  <a:gd name="T65" fmla="*/ 248 h 252"/>
                  <a:gd name="T66" fmla="*/ 49 w 249"/>
                  <a:gd name="T67" fmla="*/ 229 h 252"/>
                  <a:gd name="T68" fmla="*/ 23 w 249"/>
                  <a:gd name="T69" fmla="*/ 203 h 252"/>
                  <a:gd name="T70" fmla="*/ 7 w 249"/>
                  <a:gd name="T71" fmla="*/ 168 h 252"/>
                  <a:gd name="T72" fmla="*/ 0 w 249"/>
                  <a:gd name="T73" fmla="*/ 126 h 252"/>
                  <a:gd name="T74" fmla="*/ 7 w 249"/>
                  <a:gd name="T75" fmla="*/ 87 h 252"/>
                  <a:gd name="T76" fmla="*/ 23 w 249"/>
                  <a:gd name="T77" fmla="*/ 52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8"/>
                    </a:lnTo>
                    <a:lnTo>
                      <a:pt x="70" y="49"/>
                    </a:lnTo>
                    <a:lnTo>
                      <a:pt x="51" y="70"/>
                    </a:lnTo>
                    <a:lnTo>
                      <a:pt x="39" y="98"/>
                    </a:lnTo>
                    <a:lnTo>
                      <a:pt x="35" y="126"/>
                    </a:lnTo>
                    <a:lnTo>
                      <a:pt x="39" y="157"/>
                    </a:lnTo>
                    <a:lnTo>
                      <a:pt x="51" y="182"/>
                    </a:lnTo>
                    <a:lnTo>
                      <a:pt x="70" y="203"/>
                    </a:lnTo>
                    <a:lnTo>
                      <a:pt x="95" y="217"/>
                    </a:lnTo>
                    <a:lnTo>
                      <a:pt x="125" y="222"/>
                    </a:lnTo>
                    <a:lnTo>
                      <a:pt x="156" y="217"/>
                    </a:lnTo>
                    <a:lnTo>
                      <a:pt x="179" y="203"/>
                    </a:lnTo>
                    <a:lnTo>
                      <a:pt x="200" y="182"/>
                    </a:lnTo>
                    <a:lnTo>
                      <a:pt x="212" y="157"/>
                    </a:lnTo>
                    <a:lnTo>
                      <a:pt x="214" y="126"/>
                    </a:lnTo>
                    <a:lnTo>
                      <a:pt x="212" y="98"/>
                    </a:lnTo>
                    <a:lnTo>
                      <a:pt x="200" y="70"/>
                    </a:lnTo>
                    <a:lnTo>
                      <a:pt x="179" y="49"/>
                    </a:lnTo>
                    <a:lnTo>
                      <a:pt x="156" y="38"/>
                    </a:lnTo>
                    <a:lnTo>
                      <a:pt x="125" y="33"/>
                    </a:lnTo>
                    <a:close/>
                    <a:moveTo>
                      <a:pt x="125" y="0"/>
                    </a:moveTo>
                    <a:lnTo>
                      <a:pt x="165" y="7"/>
                    </a:lnTo>
                    <a:lnTo>
                      <a:pt x="200" y="26"/>
                    </a:lnTo>
                    <a:lnTo>
                      <a:pt x="226" y="52"/>
                    </a:lnTo>
                    <a:lnTo>
                      <a:pt x="244" y="87"/>
                    </a:lnTo>
                    <a:lnTo>
                      <a:pt x="249" y="126"/>
                    </a:lnTo>
                    <a:lnTo>
                      <a:pt x="244" y="168"/>
                    </a:lnTo>
                    <a:lnTo>
                      <a:pt x="226" y="203"/>
                    </a:lnTo>
                    <a:lnTo>
                      <a:pt x="200" y="229"/>
                    </a:lnTo>
                    <a:lnTo>
                      <a:pt x="165" y="248"/>
                    </a:lnTo>
                    <a:lnTo>
                      <a:pt x="125" y="252"/>
                    </a:lnTo>
                    <a:lnTo>
                      <a:pt x="84" y="248"/>
                    </a:lnTo>
                    <a:lnTo>
                      <a:pt x="49" y="229"/>
                    </a:lnTo>
                    <a:lnTo>
                      <a:pt x="23" y="203"/>
                    </a:lnTo>
                    <a:lnTo>
                      <a:pt x="7" y="168"/>
                    </a:lnTo>
                    <a:lnTo>
                      <a:pt x="0" y="126"/>
                    </a:lnTo>
                    <a:lnTo>
                      <a:pt x="7" y="87"/>
                    </a:lnTo>
                    <a:lnTo>
                      <a:pt x="23" y="52"/>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3"/>
              <p:cNvSpPr>
                <a:spLocks noEditPoints="1"/>
              </p:cNvSpPr>
              <p:nvPr userDrawn="1"/>
            </p:nvSpPr>
            <p:spPr bwMode="auto">
              <a:xfrm>
                <a:off x="5483225" y="5280026"/>
                <a:ext cx="269875" cy="382588"/>
              </a:xfrm>
              <a:custGeom>
                <a:avLst/>
                <a:gdLst>
                  <a:gd name="T0" fmla="*/ 32 w 170"/>
                  <a:gd name="T1" fmla="*/ 28 h 241"/>
                  <a:gd name="T2" fmla="*/ 32 w 170"/>
                  <a:gd name="T3" fmla="*/ 105 h 241"/>
                  <a:gd name="T4" fmla="*/ 74 w 170"/>
                  <a:gd name="T5" fmla="*/ 105 h 241"/>
                  <a:gd name="T6" fmla="*/ 90 w 170"/>
                  <a:gd name="T7" fmla="*/ 105 h 241"/>
                  <a:gd name="T8" fmla="*/ 104 w 170"/>
                  <a:gd name="T9" fmla="*/ 101 h 241"/>
                  <a:gd name="T10" fmla="*/ 116 w 170"/>
                  <a:gd name="T11" fmla="*/ 96 h 241"/>
                  <a:gd name="T12" fmla="*/ 123 w 170"/>
                  <a:gd name="T13" fmla="*/ 84 h 241"/>
                  <a:gd name="T14" fmla="*/ 125 w 170"/>
                  <a:gd name="T15" fmla="*/ 68 h 241"/>
                  <a:gd name="T16" fmla="*/ 123 w 170"/>
                  <a:gd name="T17" fmla="*/ 52 h 241"/>
                  <a:gd name="T18" fmla="*/ 116 w 170"/>
                  <a:gd name="T19" fmla="*/ 40 h 241"/>
                  <a:gd name="T20" fmla="*/ 104 w 170"/>
                  <a:gd name="T21" fmla="*/ 33 h 241"/>
                  <a:gd name="T22" fmla="*/ 90 w 170"/>
                  <a:gd name="T23" fmla="*/ 31 h 241"/>
                  <a:gd name="T24" fmla="*/ 74 w 170"/>
                  <a:gd name="T25" fmla="*/ 28 h 241"/>
                  <a:gd name="T26" fmla="*/ 32 w 170"/>
                  <a:gd name="T27" fmla="*/ 28 h 241"/>
                  <a:gd name="T28" fmla="*/ 0 w 170"/>
                  <a:gd name="T29" fmla="*/ 0 h 241"/>
                  <a:gd name="T30" fmla="*/ 83 w 170"/>
                  <a:gd name="T31" fmla="*/ 0 h 241"/>
                  <a:gd name="T32" fmla="*/ 111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2 w 170"/>
                  <a:gd name="T51" fmla="*/ 131 h 241"/>
                  <a:gd name="T52" fmla="*/ 170 w 170"/>
                  <a:gd name="T53" fmla="*/ 241 h 241"/>
                  <a:gd name="T54" fmla="*/ 130 w 170"/>
                  <a:gd name="T55" fmla="*/ 241 h 241"/>
                  <a:gd name="T56" fmla="*/ 69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90" y="105"/>
                    </a:lnTo>
                    <a:lnTo>
                      <a:pt x="104" y="101"/>
                    </a:lnTo>
                    <a:lnTo>
                      <a:pt x="116" y="96"/>
                    </a:lnTo>
                    <a:lnTo>
                      <a:pt x="123" y="84"/>
                    </a:lnTo>
                    <a:lnTo>
                      <a:pt x="125" y="68"/>
                    </a:lnTo>
                    <a:lnTo>
                      <a:pt x="123" y="52"/>
                    </a:lnTo>
                    <a:lnTo>
                      <a:pt x="116" y="40"/>
                    </a:lnTo>
                    <a:lnTo>
                      <a:pt x="104" y="33"/>
                    </a:lnTo>
                    <a:lnTo>
                      <a:pt x="90" y="31"/>
                    </a:lnTo>
                    <a:lnTo>
                      <a:pt x="74" y="28"/>
                    </a:lnTo>
                    <a:lnTo>
                      <a:pt x="32" y="28"/>
                    </a:lnTo>
                    <a:close/>
                    <a:moveTo>
                      <a:pt x="0" y="0"/>
                    </a:moveTo>
                    <a:lnTo>
                      <a:pt x="83" y="0"/>
                    </a:lnTo>
                    <a:lnTo>
                      <a:pt x="111" y="3"/>
                    </a:lnTo>
                    <a:lnTo>
                      <a:pt x="130" y="12"/>
                    </a:lnTo>
                    <a:lnTo>
                      <a:pt x="144" y="24"/>
                    </a:lnTo>
                    <a:lnTo>
                      <a:pt x="153" y="38"/>
                    </a:lnTo>
                    <a:lnTo>
                      <a:pt x="158" y="52"/>
                    </a:lnTo>
                    <a:lnTo>
                      <a:pt x="160" y="68"/>
                    </a:lnTo>
                    <a:lnTo>
                      <a:pt x="156" y="89"/>
                    </a:lnTo>
                    <a:lnTo>
                      <a:pt x="144" y="110"/>
                    </a:lnTo>
                    <a:lnTo>
                      <a:pt x="125" y="124"/>
                    </a:lnTo>
                    <a:lnTo>
                      <a:pt x="102" y="131"/>
                    </a:lnTo>
                    <a:lnTo>
                      <a:pt x="170" y="241"/>
                    </a:lnTo>
                    <a:lnTo>
                      <a:pt x="130" y="241"/>
                    </a:lnTo>
                    <a:lnTo>
                      <a:pt x="69"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4"/>
              <p:cNvSpPr>
                <a:spLocks noEditPoints="1"/>
              </p:cNvSpPr>
              <p:nvPr userDrawn="1"/>
            </p:nvSpPr>
            <p:spPr bwMode="auto">
              <a:xfrm>
                <a:off x="5895975" y="5280026"/>
                <a:ext cx="373063" cy="382588"/>
              </a:xfrm>
              <a:custGeom>
                <a:avLst/>
                <a:gdLst>
                  <a:gd name="T0" fmla="*/ 117 w 235"/>
                  <a:gd name="T1" fmla="*/ 42 h 241"/>
                  <a:gd name="T2" fmla="*/ 72 w 235"/>
                  <a:gd name="T3" fmla="*/ 152 h 241"/>
                  <a:gd name="T4" fmla="*/ 163 w 235"/>
                  <a:gd name="T5" fmla="*/ 152 h 241"/>
                  <a:gd name="T6" fmla="*/ 119 w 235"/>
                  <a:gd name="T7" fmla="*/ 42 h 241"/>
                  <a:gd name="T8" fmla="*/ 117 w 235"/>
                  <a:gd name="T9" fmla="*/ 42 h 241"/>
                  <a:gd name="T10" fmla="*/ 105 w 235"/>
                  <a:gd name="T11" fmla="*/ 0 h 241"/>
                  <a:gd name="T12" fmla="*/ 135 w 235"/>
                  <a:gd name="T13" fmla="*/ 0 h 241"/>
                  <a:gd name="T14" fmla="*/ 235 w 235"/>
                  <a:gd name="T15" fmla="*/ 241 h 241"/>
                  <a:gd name="T16" fmla="*/ 198 w 235"/>
                  <a:gd name="T17" fmla="*/ 241 h 241"/>
                  <a:gd name="T18" fmla="*/ 175 w 235"/>
                  <a:gd name="T19" fmla="*/ 180 h 241"/>
                  <a:gd name="T20" fmla="*/ 61 w 235"/>
                  <a:gd name="T21" fmla="*/ 180 h 241"/>
                  <a:gd name="T22" fmla="*/ 38 w 235"/>
                  <a:gd name="T23" fmla="*/ 241 h 241"/>
                  <a:gd name="T24" fmla="*/ 0 w 235"/>
                  <a:gd name="T25" fmla="*/ 241 h 241"/>
                  <a:gd name="T26" fmla="*/ 105 w 235"/>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1">
                    <a:moveTo>
                      <a:pt x="117" y="42"/>
                    </a:moveTo>
                    <a:lnTo>
                      <a:pt x="72" y="152"/>
                    </a:lnTo>
                    <a:lnTo>
                      <a:pt x="163" y="152"/>
                    </a:lnTo>
                    <a:lnTo>
                      <a:pt x="119" y="42"/>
                    </a:lnTo>
                    <a:lnTo>
                      <a:pt x="117" y="42"/>
                    </a:lnTo>
                    <a:close/>
                    <a:moveTo>
                      <a:pt x="105" y="0"/>
                    </a:moveTo>
                    <a:lnTo>
                      <a:pt x="135" y="0"/>
                    </a:lnTo>
                    <a:lnTo>
                      <a:pt x="235" y="241"/>
                    </a:lnTo>
                    <a:lnTo>
                      <a:pt x="198" y="241"/>
                    </a:lnTo>
                    <a:lnTo>
                      <a:pt x="175" y="180"/>
                    </a:lnTo>
                    <a:lnTo>
                      <a:pt x="61" y="180"/>
                    </a:lnTo>
                    <a:lnTo>
                      <a:pt x="38"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5"/>
              <p:cNvSpPr>
                <a:spLocks/>
              </p:cNvSpPr>
              <p:nvPr userDrawn="1"/>
            </p:nvSpPr>
            <p:spPr bwMode="auto">
              <a:xfrm>
                <a:off x="6421438" y="5268913"/>
                <a:ext cx="254000" cy="400050"/>
              </a:xfrm>
              <a:custGeom>
                <a:avLst/>
                <a:gdLst>
                  <a:gd name="T0" fmla="*/ 88 w 160"/>
                  <a:gd name="T1" fmla="*/ 0 h 252"/>
                  <a:gd name="T2" fmla="*/ 114 w 160"/>
                  <a:gd name="T3" fmla="*/ 3 h 252"/>
                  <a:gd name="T4" fmla="*/ 137 w 160"/>
                  <a:gd name="T5" fmla="*/ 12 h 252"/>
                  <a:gd name="T6" fmla="*/ 158 w 160"/>
                  <a:gd name="T7" fmla="*/ 28 h 252"/>
                  <a:gd name="T8" fmla="*/ 130 w 160"/>
                  <a:gd name="T9" fmla="*/ 54 h 252"/>
                  <a:gd name="T10" fmla="*/ 114 w 160"/>
                  <a:gd name="T11" fmla="*/ 38 h 252"/>
                  <a:gd name="T12" fmla="*/ 88 w 160"/>
                  <a:gd name="T13" fmla="*/ 33 h 252"/>
                  <a:gd name="T14" fmla="*/ 65 w 160"/>
                  <a:gd name="T15" fmla="*/ 35 h 252"/>
                  <a:gd name="T16" fmla="*/ 51 w 160"/>
                  <a:gd name="T17" fmla="*/ 45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10 h 252"/>
                  <a:gd name="T30" fmla="*/ 112 w 160"/>
                  <a:gd name="T31" fmla="*/ 117 h 252"/>
                  <a:gd name="T32" fmla="*/ 130 w 160"/>
                  <a:gd name="T33" fmla="*/ 126 h 252"/>
                  <a:gd name="T34" fmla="*/ 144 w 160"/>
                  <a:gd name="T35" fmla="*/ 138 h 252"/>
                  <a:gd name="T36" fmla="*/ 156 w 160"/>
                  <a:gd name="T37" fmla="*/ 154 h 252"/>
                  <a:gd name="T38" fmla="*/ 160 w 160"/>
                  <a:gd name="T39" fmla="*/ 180 h 252"/>
                  <a:gd name="T40" fmla="*/ 156 w 160"/>
                  <a:gd name="T41" fmla="*/ 203 h 252"/>
                  <a:gd name="T42" fmla="*/ 144 w 160"/>
                  <a:gd name="T43" fmla="*/ 224 h 252"/>
                  <a:gd name="T44" fmla="*/ 125 w 160"/>
                  <a:gd name="T45" fmla="*/ 241 h 252"/>
                  <a:gd name="T46" fmla="*/ 102 w 160"/>
                  <a:gd name="T47" fmla="*/ 250 h 252"/>
                  <a:gd name="T48" fmla="*/ 77 w 160"/>
                  <a:gd name="T49" fmla="*/ 252 h 252"/>
                  <a:gd name="T50" fmla="*/ 46 w 160"/>
                  <a:gd name="T51" fmla="*/ 250 h 252"/>
                  <a:gd name="T52" fmla="*/ 21 w 160"/>
                  <a:gd name="T53" fmla="*/ 238 h 252"/>
                  <a:gd name="T54" fmla="*/ 0 w 160"/>
                  <a:gd name="T55" fmla="*/ 220 h 252"/>
                  <a:gd name="T56" fmla="*/ 28 w 160"/>
                  <a:gd name="T57" fmla="*/ 196 h 252"/>
                  <a:gd name="T58" fmla="*/ 42 w 160"/>
                  <a:gd name="T59" fmla="*/ 210 h 252"/>
                  <a:gd name="T60" fmla="*/ 58 w 160"/>
                  <a:gd name="T61" fmla="*/ 220 h 252"/>
                  <a:gd name="T62" fmla="*/ 77 w 160"/>
                  <a:gd name="T63" fmla="*/ 222 h 252"/>
                  <a:gd name="T64" fmla="*/ 93 w 160"/>
                  <a:gd name="T65" fmla="*/ 220 h 252"/>
                  <a:gd name="T66" fmla="*/ 109 w 160"/>
                  <a:gd name="T67" fmla="*/ 213 h 252"/>
                  <a:gd name="T68" fmla="*/ 121 w 160"/>
                  <a:gd name="T69" fmla="*/ 201 h 252"/>
                  <a:gd name="T70" fmla="*/ 125 w 160"/>
                  <a:gd name="T71" fmla="*/ 182 h 252"/>
                  <a:gd name="T72" fmla="*/ 121 w 160"/>
                  <a:gd name="T73" fmla="*/ 168 h 252"/>
                  <a:gd name="T74" fmla="*/ 109 w 160"/>
                  <a:gd name="T75" fmla="*/ 157 h 252"/>
                  <a:gd name="T76" fmla="*/ 95 w 160"/>
                  <a:gd name="T77" fmla="*/ 150 h 252"/>
                  <a:gd name="T78" fmla="*/ 77 w 160"/>
                  <a:gd name="T79" fmla="*/ 143 h 252"/>
                  <a:gd name="T80" fmla="*/ 56 w 160"/>
                  <a:gd name="T81" fmla="*/ 136 h 252"/>
                  <a:gd name="T82" fmla="*/ 37 w 160"/>
                  <a:gd name="T83" fmla="*/ 126 h 252"/>
                  <a:gd name="T84" fmla="*/ 23 w 160"/>
                  <a:gd name="T85" fmla="*/ 115 h 252"/>
                  <a:gd name="T86" fmla="*/ 11 w 160"/>
                  <a:gd name="T87" fmla="*/ 96 h 252"/>
                  <a:gd name="T88" fmla="*/ 7 w 160"/>
                  <a:gd name="T89" fmla="*/ 68 h 252"/>
                  <a:gd name="T90" fmla="*/ 11 w 160"/>
                  <a:gd name="T91" fmla="*/ 52 h 252"/>
                  <a:gd name="T92" fmla="*/ 18 w 160"/>
                  <a:gd name="T93" fmla="*/ 33 h 252"/>
                  <a:gd name="T94" fmla="*/ 35 w 160"/>
                  <a:gd name="T95" fmla="*/ 17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3"/>
                    </a:lnTo>
                    <a:lnTo>
                      <a:pt x="137" y="12"/>
                    </a:lnTo>
                    <a:lnTo>
                      <a:pt x="158" y="28"/>
                    </a:lnTo>
                    <a:lnTo>
                      <a:pt x="130" y="54"/>
                    </a:lnTo>
                    <a:lnTo>
                      <a:pt x="114" y="38"/>
                    </a:lnTo>
                    <a:lnTo>
                      <a:pt x="88" y="33"/>
                    </a:lnTo>
                    <a:lnTo>
                      <a:pt x="65" y="35"/>
                    </a:lnTo>
                    <a:lnTo>
                      <a:pt x="51" y="45"/>
                    </a:lnTo>
                    <a:lnTo>
                      <a:pt x="44" y="56"/>
                    </a:lnTo>
                    <a:lnTo>
                      <a:pt x="42" y="68"/>
                    </a:lnTo>
                    <a:lnTo>
                      <a:pt x="46" y="84"/>
                    </a:lnTo>
                    <a:lnTo>
                      <a:pt x="56" y="96"/>
                    </a:lnTo>
                    <a:lnTo>
                      <a:pt x="72" y="105"/>
                    </a:lnTo>
                    <a:lnTo>
                      <a:pt x="91" y="110"/>
                    </a:lnTo>
                    <a:lnTo>
                      <a:pt x="112" y="117"/>
                    </a:lnTo>
                    <a:lnTo>
                      <a:pt x="130" y="126"/>
                    </a:lnTo>
                    <a:lnTo>
                      <a:pt x="144" y="138"/>
                    </a:lnTo>
                    <a:lnTo>
                      <a:pt x="156" y="154"/>
                    </a:lnTo>
                    <a:lnTo>
                      <a:pt x="160" y="180"/>
                    </a:lnTo>
                    <a:lnTo>
                      <a:pt x="156" y="203"/>
                    </a:lnTo>
                    <a:lnTo>
                      <a:pt x="144" y="224"/>
                    </a:lnTo>
                    <a:lnTo>
                      <a:pt x="125" y="241"/>
                    </a:lnTo>
                    <a:lnTo>
                      <a:pt x="102" y="250"/>
                    </a:lnTo>
                    <a:lnTo>
                      <a:pt x="77" y="252"/>
                    </a:lnTo>
                    <a:lnTo>
                      <a:pt x="46" y="250"/>
                    </a:lnTo>
                    <a:lnTo>
                      <a:pt x="21" y="238"/>
                    </a:lnTo>
                    <a:lnTo>
                      <a:pt x="0" y="220"/>
                    </a:lnTo>
                    <a:lnTo>
                      <a:pt x="28" y="196"/>
                    </a:lnTo>
                    <a:lnTo>
                      <a:pt x="42" y="210"/>
                    </a:lnTo>
                    <a:lnTo>
                      <a:pt x="58" y="220"/>
                    </a:lnTo>
                    <a:lnTo>
                      <a:pt x="77" y="222"/>
                    </a:lnTo>
                    <a:lnTo>
                      <a:pt x="93" y="220"/>
                    </a:lnTo>
                    <a:lnTo>
                      <a:pt x="109" y="213"/>
                    </a:lnTo>
                    <a:lnTo>
                      <a:pt x="121" y="201"/>
                    </a:lnTo>
                    <a:lnTo>
                      <a:pt x="125" y="182"/>
                    </a:lnTo>
                    <a:lnTo>
                      <a:pt x="121" y="168"/>
                    </a:lnTo>
                    <a:lnTo>
                      <a:pt x="109" y="157"/>
                    </a:lnTo>
                    <a:lnTo>
                      <a:pt x="95" y="150"/>
                    </a:lnTo>
                    <a:lnTo>
                      <a:pt x="77" y="143"/>
                    </a:lnTo>
                    <a:lnTo>
                      <a:pt x="56" y="136"/>
                    </a:lnTo>
                    <a:lnTo>
                      <a:pt x="37" y="126"/>
                    </a:lnTo>
                    <a:lnTo>
                      <a:pt x="23" y="115"/>
                    </a:lnTo>
                    <a:lnTo>
                      <a:pt x="11" y="96"/>
                    </a:lnTo>
                    <a:lnTo>
                      <a:pt x="7" y="68"/>
                    </a:lnTo>
                    <a:lnTo>
                      <a:pt x="11" y="52"/>
                    </a:lnTo>
                    <a:lnTo>
                      <a:pt x="18" y="33"/>
                    </a:lnTo>
                    <a:lnTo>
                      <a:pt x="35" y="17"/>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p:cNvSpPr>
              <p:nvPr userDrawn="1"/>
            </p:nvSpPr>
            <p:spPr bwMode="auto">
              <a:xfrm>
                <a:off x="6738938" y="5280026"/>
                <a:ext cx="395288" cy="382588"/>
              </a:xfrm>
              <a:custGeom>
                <a:avLst/>
                <a:gdLst>
                  <a:gd name="T0" fmla="*/ 0 w 249"/>
                  <a:gd name="T1" fmla="*/ 0 h 241"/>
                  <a:gd name="T2" fmla="*/ 49 w 249"/>
                  <a:gd name="T3" fmla="*/ 0 h 241"/>
                  <a:gd name="T4" fmla="*/ 123 w 249"/>
                  <a:gd name="T5" fmla="*/ 182 h 241"/>
                  <a:gd name="T6" fmla="*/ 126 w 249"/>
                  <a:gd name="T7" fmla="*/ 182 h 241"/>
                  <a:gd name="T8" fmla="*/ 200 w 249"/>
                  <a:gd name="T9" fmla="*/ 0 h 241"/>
                  <a:gd name="T10" fmla="*/ 249 w 249"/>
                  <a:gd name="T11" fmla="*/ 0 h 241"/>
                  <a:gd name="T12" fmla="*/ 249 w 249"/>
                  <a:gd name="T13" fmla="*/ 241 h 241"/>
                  <a:gd name="T14" fmla="*/ 216 w 249"/>
                  <a:gd name="T15" fmla="*/ 241 h 241"/>
                  <a:gd name="T16" fmla="*/ 216 w 249"/>
                  <a:gd name="T17" fmla="*/ 42 h 241"/>
                  <a:gd name="T18" fmla="*/ 216 w 249"/>
                  <a:gd name="T19" fmla="*/ 42 h 241"/>
                  <a:gd name="T20" fmla="*/ 135 w 249"/>
                  <a:gd name="T21" fmla="*/ 241 h 241"/>
                  <a:gd name="T22" fmla="*/ 114 w 249"/>
                  <a:gd name="T23" fmla="*/ 241 h 241"/>
                  <a:gd name="T24" fmla="*/ 33 w 249"/>
                  <a:gd name="T25" fmla="*/ 42 h 241"/>
                  <a:gd name="T26" fmla="*/ 33 w 249"/>
                  <a:gd name="T27" fmla="*/ 42 h 241"/>
                  <a:gd name="T28" fmla="*/ 33 w 249"/>
                  <a:gd name="T29" fmla="*/ 241 h 241"/>
                  <a:gd name="T30" fmla="*/ 0 w 249"/>
                  <a:gd name="T31" fmla="*/ 241 h 241"/>
                  <a:gd name="T32" fmla="*/ 0 w 249"/>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1">
                    <a:moveTo>
                      <a:pt x="0" y="0"/>
                    </a:moveTo>
                    <a:lnTo>
                      <a:pt x="49" y="0"/>
                    </a:lnTo>
                    <a:lnTo>
                      <a:pt x="123" y="182"/>
                    </a:lnTo>
                    <a:lnTo>
                      <a:pt x="126" y="182"/>
                    </a:lnTo>
                    <a:lnTo>
                      <a:pt x="200" y="0"/>
                    </a:lnTo>
                    <a:lnTo>
                      <a:pt x="249" y="0"/>
                    </a:lnTo>
                    <a:lnTo>
                      <a:pt x="249" y="241"/>
                    </a:lnTo>
                    <a:lnTo>
                      <a:pt x="216" y="241"/>
                    </a:lnTo>
                    <a:lnTo>
                      <a:pt x="216" y="42"/>
                    </a:lnTo>
                    <a:lnTo>
                      <a:pt x="216" y="42"/>
                    </a:lnTo>
                    <a:lnTo>
                      <a:pt x="135" y="241"/>
                    </a:lnTo>
                    <a:lnTo>
                      <a:pt x="114" y="241"/>
                    </a:lnTo>
                    <a:lnTo>
                      <a:pt x="33" y="42"/>
                    </a:lnTo>
                    <a:lnTo>
                      <a:pt x="33" y="42"/>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7170738" y="5280026"/>
                <a:ext cx="377825" cy="382588"/>
              </a:xfrm>
              <a:custGeom>
                <a:avLst/>
                <a:gdLst>
                  <a:gd name="T0" fmla="*/ 119 w 238"/>
                  <a:gd name="T1" fmla="*/ 42 h 241"/>
                  <a:gd name="T2" fmla="*/ 72 w 238"/>
                  <a:gd name="T3" fmla="*/ 152 h 241"/>
                  <a:gd name="T4" fmla="*/ 163 w 238"/>
                  <a:gd name="T5" fmla="*/ 152 h 241"/>
                  <a:gd name="T6" fmla="*/ 119 w 238"/>
                  <a:gd name="T7" fmla="*/ 42 h 241"/>
                  <a:gd name="T8" fmla="*/ 119 w 238"/>
                  <a:gd name="T9" fmla="*/ 42 h 241"/>
                  <a:gd name="T10" fmla="*/ 105 w 238"/>
                  <a:gd name="T11" fmla="*/ 0 h 241"/>
                  <a:gd name="T12" fmla="*/ 135 w 238"/>
                  <a:gd name="T13" fmla="*/ 0 h 241"/>
                  <a:gd name="T14" fmla="*/ 238 w 238"/>
                  <a:gd name="T15" fmla="*/ 241 h 241"/>
                  <a:gd name="T16" fmla="*/ 200 w 238"/>
                  <a:gd name="T17" fmla="*/ 241 h 241"/>
                  <a:gd name="T18" fmla="*/ 175 w 238"/>
                  <a:gd name="T19" fmla="*/ 180 h 241"/>
                  <a:gd name="T20" fmla="*/ 61 w 238"/>
                  <a:gd name="T21" fmla="*/ 180 h 241"/>
                  <a:gd name="T22" fmla="*/ 37 w 238"/>
                  <a:gd name="T23" fmla="*/ 241 h 241"/>
                  <a:gd name="T24" fmla="*/ 0 w 238"/>
                  <a:gd name="T25" fmla="*/ 241 h 241"/>
                  <a:gd name="T26" fmla="*/ 105 w 238"/>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1">
                    <a:moveTo>
                      <a:pt x="119" y="42"/>
                    </a:moveTo>
                    <a:lnTo>
                      <a:pt x="72" y="152"/>
                    </a:lnTo>
                    <a:lnTo>
                      <a:pt x="163" y="152"/>
                    </a:lnTo>
                    <a:lnTo>
                      <a:pt x="119" y="42"/>
                    </a:lnTo>
                    <a:lnTo>
                      <a:pt x="119" y="42"/>
                    </a:lnTo>
                    <a:close/>
                    <a:moveTo>
                      <a:pt x="105" y="0"/>
                    </a:moveTo>
                    <a:lnTo>
                      <a:pt x="135" y="0"/>
                    </a:lnTo>
                    <a:lnTo>
                      <a:pt x="238" y="241"/>
                    </a:lnTo>
                    <a:lnTo>
                      <a:pt x="200" y="241"/>
                    </a:lnTo>
                    <a:lnTo>
                      <a:pt x="175" y="180"/>
                    </a:lnTo>
                    <a:lnTo>
                      <a:pt x="61" y="180"/>
                    </a:lnTo>
                    <a:lnTo>
                      <a:pt x="37"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7588250" y="5280026"/>
                <a:ext cx="269875" cy="382588"/>
              </a:xfrm>
              <a:custGeom>
                <a:avLst/>
                <a:gdLst>
                  <a:gd name="T0" fmla="*/ 33 w 170"/>
                  <a:gd name="T1" fmla="*/ 28 h 241"/>
                  <a:gd name="T2" fmla="*/ 33 w 170"/>
                  <a:gd name="T3" fmla="*/ 105 h 241"/>
                  <a:gd name="T4" fmla="*/ 75 w 170"/>
                  <a:gd name="T5" fmla="*/ 105 h 241"/>
                  <a:gd name="T6" fmla="*/ 91 w 170"/>
                  <a:gd name="T7" fmla="*/ 105 h 241"/>
                  <a:gd name="T8" fmla="*/ 105 w 170"/>
                  <a:gd name="T9" fmla="*/ 101 h 241"/>
                  <a:gd name="T10" fmla="*/ 117 w 170"/>
                  <a:gd name="T11" fmla="*/ 96 h 241"/>
                  <a:gd name="T12" fmla="*/ 124 w 170"/>
                  <a:gd name="T13" fmla="*/ 84 h 241"/>
                  <a:gd name="T14" fmla="*/ 126 w 170"/>
                  <a:gd name="T15" fmla="*/ 68 h 241"/>
                  <a:gd name="T16" fmla="*/ 124 w 170"/>
                  <a:gd name="T17" fmla="*/ 52 h 241"/>
                  <a:gd name="T18" fmla="*/ 117 w 170"/>
                  <a:gd name="T19" fmla="*/ 40 h 241"/>
                  <a:gd name="T20" fmla="*/ 105 w 170"/>
                  <a:gd name="T21" fmla="*/ 33 h 241"/>
                  <a:gd name="T22" fmla="*/ 91 w 170"/>
                  <a:gd name="T23" fmla="*/ 31 h 241"/>
                  <a:gd name="T24" fmla="*/ 75 w 170"/>
                  <a:gd name="T25" fmla="*/ 28 h 241"/>
                  <a:gd name="T26" fmla="*/ 33 w 170"/>
                  <a:gd name="T27" fmla="*/ 28 h 241"/>
                  <a:gd name="T28" fmla="*/ 0 w 170"/>
                  <a:gd name="T29" fmla="*/ 0 h 241"/>
                  <a:gd name="T30" fmla="*/ 84 w 170"/>
                  <a:gd name="T31" fmla="*/ 0 h 241"/>
                  <a:gd name="T32" fmla="*/ 112 w 170"/>
                  <a:gd name="T33" fmla="*/ 3 h 241"/>
                  <a:gd name="T34" fmla="*/ 131 w 170"/>
                  <a:gd name="T35" fmla="*/ 12 h 241"/>
                  <a:gd name="T36" fmla="*/ 145 w 170"/>
                  <a:gd name="T37" fmla="*/ 24 h 241"/>
                  <a:gd name="T38" fmla="*/ 154 w 170"/>
                  <a:gd name="T39" fmla="*/ 38 h 241"/>
                  <a:gd name="T40" fmla="*/ 158 w 170"/>
                  <a:gd name="T41" fmla="*/ 52 h 241"/>
                  <a:gd name="T42" fmla="*/ 161 w 170"/>
                  <a:gd name="T43" fmla="*/ 68 h 241"/>
                  <a:gd name="T44" fmla="*/ 156 w 170"/>
                  <a:gd name="T45" fmla="*/ 89 h 241"/>
                  <a:gd name="T46" fmla="*/ 145 w 170"/>
                  <a:gd name="T47" fmla="*/ 110 h 241"/>
                  <a:gd name="T48" fmla="*/ 126 w 170"/>
                  <a:gd name="T49" fmla="*/ 124 h 241"/>
                  <a:gd name="T50" fmla="*/ 103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91" y="105"/>
                    </a:lnTo>
                    <a:lnTo>
                      <a:pt x="105" y="101"/>
                    </a:lnTo>
                    <a:lnTo>
                      <a:pt x="117" y="96"/>
                    </a:lnTo>
                    <a:lnTo>
                      <a:pt x="124" y="84"/>
                    </a:lnTo>
                    <a:lnTo>
                      <a:pt x="126" y="68"/>
                    </a:lnTo>
                    <a:lnTo>
                      <a:pt x="124" y="52"/>
                    </a:lnTo>
                    <a:lnTo>
                      <a:pt x="117" y="40"/>
                    </a:lnTo>
                    <a:lnTo>
                      <a:pt x="105" y="33"/>
                    </a:lnTo>
                    <a:lnTo>
                      <a:pt x="91" y="31"/>
                    </a:lnTo>
                    <a:lnTo>
                      <a:pt x="75" y="28"/>
                    </a:lnTo>
                    <a:lnTo>
                      <a:pt x="33" y="28"/>
                    </a:lnTo>
                    <a:close/>
                    <a:moveTo>
                      <a:pt x="0" y="0"/>
                    </a:moveTo>
                    <a:lnTo>
                      <a:pt x="84" y="0"/>
                    </a:lnTo>
                    <a:lnTo>
                      <a:pt x="112" y="3"/>
                    </a:lnTo>
                    <a:lnTo>
                      <a:pt x="131" y="12"/>
                    </a:lnTo>
                    <a:lnTo>
                      <a:pt x="145" y="24"/>
                    </a:lnTo>
                    <a:lnTo>
                      <a:pt x="154" y="38"/>
                    </a:lnTo>
                    <a:lnTo>
                      <a:pt x="158" y="52"/>
                    </a:lnTo>
                    <a:lnTo>
                      <a:pt x="161" y="68"/>
                    </a:lnTo>
                    <a:lnTo>
                      <a:pt x="156" y="89"/>
                    </a:lnTo>
                    <a:lnTo>
                      <a:pt x="145" y="110"/>
                    </a:lnTo>
                    <a:lnTo>
                      <a:pt x="126" y="124"/>
                    </a:lnTo>
                    <a:lnTo>
                      <a:pt x="103"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7866063" y="5280026"/>
                <a:ext cx="295275" cy="382588"/>
              </a:xfrm>
              <a:custGeom>
                <a:avLst/>
                <a:gdLst>
                  <a:gd name="T0" fmla="*/ 0 w 186"/>
                  <a:gd name="T1" fmla="*/ 0 h 241"/>
                  <a:gd name="T2" fmla="*/ 186 w 186"/>
                  <a:gd name="T3" fmla="*/ 0 h 241"/>
                  <a:gd name="T4" fmla="*/ 186 w 186"/>
                  <a:gd name="T5" fmla="*/ 31 h 241"/>
                  <a:gd name="T6" fmla="*/ 109 w 186"/>
                  <a:gd name="T7" fmla="*/ 31 h 241"/>
                  <a:gd name="T8" fmla="*/ 109 w 186"/>
                  <a:gd name="T9" fmla="*/ 241 h 241"/>
                  <a:gd name="T10" fmla="*/ 77 w 186"/>
                  <a:gd name="T11" fmla="*/ 241 h 241"/>
                  <a:gd name="T12" fmla="*/ 77 w 186"/>
                  <a:gd name="T13" fmla="*/ 31 h 241"/>
                  <a:gd name="T14" fmla="*/ 0 w 186"/>
                  <a:gd name="T15" fmla="*/ 31 h 241"/>
                  <a:gd name="T16" fmla="*/ 0 w 186"/>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1">
                    <a:moveTo>
                      <a:pt x="0" y="0"/>
                    </a:moveTo>
                    <a:lnTo>
                      <a:pt x="186" y="0"/>
                    </a:lnTo>
                    <a:lnTo>
                      <a:pt x="186" y="31"/>
                    </a:lnTo>
                    <a:lnTo>
                      <a:pt x="109" y="31"/>
                    </a:lnTo>
                    <a:lnTo>
                      <a:pt x="109" y="241"/>
                    </a:lnTo>
                    <a:lnTo>
                      <a:pt x="77" y="241"/>
                    </a:lnTo>
                    <a:lnTo>
                      <a:pt x="77" y="31"/>
                    </a:lnTo>
                    <a:lnTo>
                      <a:pt x="0" y="3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8205788" y="5280026"/>
                <a:ext cx="254000" cy="382588"/>
              </a:xfrm>
              <a:custGeom>
                <a:avLst/>
                <a:gdLst>
                  <a:gd name="T0" fmla="*/ 0 w 160"/>
                  <a:gd name="T1" fmla="*/ 0 h 241"/>
                  <a:gd name="T2" fmla="*/ 156 w 160"/>
                  <a:gd name="T3" fmla="*/ 0 h 241"/>
                  <a:gd name="T4" fmla="*/ 156 w 160"/>
                  <a:gd name="T5" fmla="*/ 31 h 241"/>
                  <a:gd name="T6" fmla="*/ 32 w 160"/>
                  <a:gd name="T7" fmla="*/ 31 h 241"/>
                  <a:gd name="T8" fmla="*/ 32 w 160"/>
                  <a:gd name="T9" fmla="*/ 103 h 241"/>
                  <a:gd name="T10" fmla="*/ 146 w 160"/>
                  <a:gd name="T11" fmla="*/ 103 h 241"/>
                  <a:gd name="T12" fmla="*/ 146 w 160"/>
                  <a:gd name="T13" fmla="*/ 133 h 241"/>
                  <a:gd name="T14" fmla="*/ 32 w 160"/>
                  <a:gd name="T15" fmla="*/ 133 h 241"/>
                  <a:gd name="T16" fmla="*/ 32 w 160"/>
                  <a:gd name="T17" fmla="*/ 210 h 241"/>
                  <a:gd name="T18" fmla="*/ 160 w 160"/>
                  <a:gd name="T19" fmla="*/ 210 h 241"/>
                  <a:gd name="T20" fmla="*/ 160 w 160"/>
                  <a:gd name="T21" fmla="*/ 241 h 241"/>
                  <a:gd name="T22" fmla="*/ 0 w 160"/>
                  <a:gd name="T23" fmla="*/ 241 h 241"/>
                  <a:gd name="T24" fmla="*/ 0 w 160"/>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1">
                    <a:moveTo>
                      <a:pt x="0" y="0"/>
                    </a:moveTo>
                    <a:lnTo>
                      <a:pt x="156" y="0"/>
                    </a:lnTo>
                    <a:lnTo>
                      <a:pt x="156" y="31"/>
                    </a:lnTo>
                    <a:lnTo>
                      <a:pt x="32" y="31"/>
                    </a:lnTo>
                    <a:lnTo>
                      <a:pt x="32" y="103"/>
                    </a:lnTo>
                    <a:lnTo>
                      <a:pt x="146" y="103"/>
                    </a:lnTo>
                    <a:lnTo>
                      <a:pt x="146" y="133"/>
                    </a:lnTo>
                    <a:lnTo>
                      <a:pt x="32" y="133"/>
                    </a:lnTo>
                    <a:lnTo>
                      <a:pt x="32" y="210"/>
                    </a:lnTo>
                    <a:lnTo>
                      <a:pt x="160" y="210"/>
                    </a:lnTo>
                    <a:lnTo>
                      <a:pt x="160"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8526463" y="5280026"/>
                <a:ext cx="269875" cy="382588"/>
              </a:xfrm>
              <a:custGeom>
                <a:avLst/>
                <a:gdLst>
                  <a:gd name="T0" fmla="*/ 33 w 170"/>
                  <a:gd name="T1" fmla="*/ 28 h 241"/>
                  <a:gd name="T2" fmla="*/ 33 w 170"/>
                  <a:gd name="T3" fmla="*/ 105 h 241"/>
                  <a:gd name="T4" fmla="*/ 75 w 170"/>
                  <a:gd name="T5" fmla="*/ 105 h 241"/>
                  <a:gd name="T6" fmla="*/ 89 w 170"/>
                  <a:gd name="T7" fmla="*/ 105 h 241"/>
                  <a:gd name="T8" fmla="*/ 103 w 170"/>
                  <a:gd name="T9" fmla="*/ 101 h 241"/>
                  <a:gd name="T10" fmla="*/ 114 w 170"/>
                  <a:gd name="T11" fmla="*/ 96 h 241"/>
                  <a:gd name="T12" fmla="*/ 124 w 170"/>
                  <a:gd name="T13" fmla="*/ 84 h 241"/>
                  <a:gd name="T14" fmla="*/ 126 w 170"/>
                  <a:gd name="T15" fmla="*/ 68 h 241"/>
                  <a:gd name="T16" fmla="*/ 124 w 170"/>
                  <a:gd name="T17" fmla="*/ 52 h 241"/>
                  <a:gd name="T18" fmla="*/ 114 w 170"/>
                  <a:gd name="T19" fmla="*/ 40 h 241"/>
                  <a:gd name="T20" fmla="*/ 103 w 170"/>
                  <a:gd name="T21" fmla="*/ 33 h 241"/>
                  <a:gd name="T22" fmla="*/ 89 w 170"/>
                  <a:gd name="T23" fmla="*/ 31 h 241"/>
                  <a:gd name="T24" fmla="*/ 75 w 170"/>
                  <a:gd name="T25" fmla="*/ 28 h 241"/>
                  <a:gd name="T26" fmla="*/ 33 w 170"/>
                  <a:gd name="T27" fmla="*/ 28 h 241"/>
                  <a:gd name="T28" fmla="*/ 0 w 170"/>
                  <a:gd name="T29" fmla="*/ 0 h 241"/>
                  <a:gd name="T30" fmla="*/ 84 w 170"/>
                  <a:gd name="T31" fmla="*/ 0 h 241"/>
                  <a:gd name="T32" fmla="*/ 110 w 170"/>
                  <a:gd name="T33" fmla="*/ 3 h 241"/>
                  <a:gd name="T34" fmla="*/ 131 w 170"/>
                  <a:gd name="T35" fmla="*/ 12 h 241"/>
                  <a:gd name="T36" fmla="*/ 145 w 170"/>
                  <a:gd name="T37" fmla="*/ 24 h 241"/>
                  <a:gd name="T38" fmla="*/ 154 w 170"/>
                  <a:gd name="T39" fmla="*/ 38 h 241"/>
                  <a:gd name="T40" fmla="*/ 159 w 170"/>
                  <a:gd name="T41" fmla="*/ 52 h 241"/>
                  <a:gd name="T42" fmla="*/ 161 w 170"/>
                  <a:gd name="T43" fmla="*/ 68 h 241"/>
                  <a:gd name="T44" fmla="*/ 156 w 170"/>
                  <a:gd name="T45" fmla="*/ 89 h 241"/>
                  <a:gd name="T46" fmla="*/ 145 w 170"/>
                  <a:gd name="T47" fmla="*/ 110 h 241"/>
                  <a:gd name="T48" fmla="*/ 126 w 170"/>
                  <a:gd name="T49" fmla="*/ 124 h 241"/>
                  <a:gd name="T50" fmla="*/ 100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89" y="105"/>
                    </a:lnTo>
                    <a:lnTo>
                      <a:pt x="103" y="101"/>
                    </a:lnTo>
                    <a:lnTo>
                      <a:pt x="114" y="96"/>
                    </a:lnTo>
                    <a:lnTo>
                      <a:pt x="124" y="84"/>
                    </a:lnTo>
                    <a:lnTo>
                      <a:pt x="126" y="68"/>
                    </a:lnTo>
                    <a:lnTo>
                      <a:pt x="124" y="52"/>
                    </a:lnTo>
                    <a:lnTo>
                      <a:pt x="114" y="40"/>
                    </a:lnTo>
                    <a:lnTo>
                      <a:pt x="103" y="33"/>
                    </a:lnTo>
                    <a:lnTo>
                      <a:pt x="89" y="31"/>
                    </a:lnTo>
                    <a:lnTo>
                      <a:pt x="75" y="28"/>
                    </a:lnTo>
                    <a:lnTo>
                      <a:pt x="33" y="28"/>
                    </a:lnTo>
                    <a:close/>
                    <a:moveTo>
                      <a:pt x="0" y="0"/>
                    </a:moveTo>
                    <a:lnTo>
                      <a:pt x="84" y="0"/>
                    </a:lnTo>
                    <a:lnTo>
                      <a:pt x="110" y="3"/>
                    </a:lnTo>
                    <a:lnTo>
                      <a:pt x="131" y="12"/>
                    </a:lnTo>
                    <a:lnTo>
                      <a:pt x="145" y="24"/>
                    </a:lnTo>
                    <a:lnTo>
                      <a:pt x="154" y="38"/>
                    </a:lnTo>
                    <a:lnTo>
                      <a:pt x="159" y="52"/>
                    </a:lnTo>
                    <a:lnTo>
                      <a:pt x="161" y="68"/>
                    </a:lnTo>
                    <a:lnTo>
                      <a:pt x="156" y="89"/>
                    </a:lnTo>
                    <a:lnTo>
                      <a:pt x="145" y="110"/>
                    </a:lnTo>
                    <a:lnTo>
                      <a:pt x="126" y="124"/>
                    </a:lnTo>
                    <a:lnTo>
                      <a:pt x="100"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8937625" y="5280026"/>
                <a:ext cx="512763" cy="382588"/>
              </a:xfrm>
              <a:custGeom>
                <a:avLst/>
                <a:gdLst>
                  <a:gd name="T0" fmla="*/ 0 w 323"/>
                  <a:gd name="T1" fmla="*/ 0 h 241"/>
                  <a:gd name="T2" fmla="*/ 35 w 323"/>
                  <a:gd name="T3" fmla="*/ 0 h 241"/>
                  <a:gd name="T4" fmla="*/ 86 w 323"/>
                  <a:gd name="T5" fmla="*/ 192 h 241"/>
                  <a:gd name="T6" fmla="*/ 86 w 323"/>
                  <a:gd name="T7" fmla="*/ 192 h 241"/>
                  <a:gd name="T8" fmla="*/ 144 w 323"/>
                  <a:gd name="T9" fmla="*/ 0 h 241"/>
                  <a:gd name="T10" fmla="*/ 181 w 323"/>
                  <a:gd name="T11" fmla="*/ 0 h 241"/>
                  <a:gd name="T12" fmla="*/ 237 w 323"/>
                  <a:gd name="T13" fmla="*/ 192 h 241"/>
                  <a:gd name="T14" fmla="*/ 237 w 323"/>
                  <a:gd name="T15" fmla="*/ 192 h 241"/>
                  <a:gd name="T16" fmla="*/ 291 w 323"/>
                  <a:gd name="T17" fmla="*/ 0 h 241"/>
                  <a:gd name="T18" fmla="*/ 323 w 323"/>
                  <a:gd name="T19" fmla="*/ 0 h 241"/>
                  <a:gd name="T20" fmla="*/ 253 w 323"/>
                  <a:gd name="T21" fmla="*/ 241 h 241"/>
                  <a:gd name="T22" fmla="*/ 221 w 323"/>
                  <a:gd name="T23" fmla="*/ 241 h 241"/>
                  <a:gd name="T24" fmla="*/ 163 w 323"/>
                  <a:gd name="T25" fmla="*/ 45 h 241"/>
                  <a:gd name="T26" fmla="*/ 160 w 323"/>
                  <a:gd name="T27" fmla="*/ 45 h 241"/>
                  <a:gd name="T28" fmla="*/ 104 w 323"/>
                  <a:gd name="T29" fmla="*/ 241 h 241"/>
                  <a:gd name="T30" fmla="*/ 69 w 323"/>
                  <a:gd name="T31" fmla="*/ 241 h 241"/>
                  <a:gd name="T32" fmla="*/ 0 w 323"/>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1">
                    <a:moveTo>
                      <a:pt x="0" y="0"/>
                    </a:moveTo>
                    <a:lnTo>
                      <a:pt x="35" y="0"/>
                    </a:lnTo>
                    <a:lnTo>
                      <a:pt x="86" y="192"/>
                    </a:lnTo>
                    <a:lnTo>
                      <a:pt x="86" y="192"/>
                    </a:lnTo>
                    <a:lnTo>
                      <a:pt x="144" y="0"/>
                    </a:lnTo>
                    <a:lnTo>
                      <a:pt x="181" y="0"/>
                    </a:lnTo>
                    <a:lnTo>
                      <a:pt x="237" y="192"/>
                    </a:lnTo>
                    <a:lnTo>
                      <a:pt x="237" y="192"/>
                    </a:lnTo>
                    <a:lnTo>
                      <a:pt x="291" y="0"/>
                    </a:lnTo>
                    <a:lnTo>
                      <a:pt x="323" y="0"/>
                    </a:lnTo>
                    <a:lnTo>
                      <a:pt x="253" y="241"/>
                    </a:lnTo>
                    <a:lnTo>
                      <a:pt x="221" y="241"/>
                    </a:lnTo>
                    <a:lnTo>
                      <a:pt x="163" y="45"/>
                    </a:lnTo>
                    <a:lnTo>
                      <a:pt x="160" y="45"/>
                    </a:lnTo>
                    <a:lnTo>
                      <a:pt x="104" y="241"/>
                    </a:lnTo>
                    <a:lnTo>
                      <a:pt x="69"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noEditPoints="1"/>
              </p:cNvSpPr>
              <p:nvPr userDrawn="1"/>
            </p:nvSpPr>
            <p:spPr bwMode="auto">
              <a:xfrm>
                <a:off x="9469438" y="5268913"/>
                <a:ext cx="395288" cy="400050"/>
              </a:xfrm>
              <a:custGeom>
                <a:avLst/>
                <a:gdLst>
                  <a:gd name="T0" fmla="*/ 123 w 249"/>
                  <a:gd name="T1" fmla="*/ 33 h 252"/>
                  <a:gd name="T2" fmla="*/ 93 w 249"/>
                  <a:gd name="T3" fmla="*/ 38 h 252"/>
                  <a:gd name="T4" fmla="*/ 70 w 249"/>
                  <a:gd name="T5" fmla="*/ 49 h 252"/>
                  <a:gd name="T6" fmla="*/ 51 w 249"/>
                  <a:gd name="T7" fmla="*/ 70 h 252"/>
                  <a:gd name="T8" fmla="*/ 37 w 249"/>
                  <a:gd name="T9" fmla="*/ 98 h 252"/>
                  <a:gd name="T10" fmla="*/ 35 w 249"/>
                  <a:gd name="T11" fmla="*/ 126 h 252"/>
                  <a:gd name="T12" fmla="*/ 37 w 249"/>
                  <a:gd name="T13" fmla="*/ 157 h 252"/>
                  <a:gd name="T14" fmla="*/ 51 w 249"/>
                  <a:gd name="T15" fmla="*/ 182 h 252"/>
                  <a:gd name="T16" fmla="*/ 70 w 249"/>
                  <a:gd name="T17" fmla="*/ 203 h 252"/>
                  <a:gd name="T18" fmla="*/ 93 w 249"/>
                  <a:gd name="T19" fmla="*/ 217 h 252"/>
                  <a:gd name="T20" fmla="*/ 123 w 249"/>
                  <a:gd name="T21" fmla="*/ 222 h 252"/>
                  <a:gd name="T22" fmla="*/ 153 w 249"/>
                  <a:gd name="T23" fmla="*/ 217 h 252"/>
                  <a:gd name="T24" fmla="*/ 179 w 249"/>
                  <a:gd name="T25" fmla="*/ 203 h 252"/>
                  <a:gd name="T26" fmla="*/ 198 w 249"/>
                  <a:gd name="T27" fmla="*/ 182 h 252"/>
                  <a:gd name="T28" fmla="*/ 209 w 249"/>
                  <a:gd name="T29" fmla="*/ 157 h 252"/>
                  <a:gd name="T30" fmla="*/ 214 w 249"/>
                  <a:gd name="T31" fmla="*/ 126 h 252"/>
                  <a:gd name="T32" fmla="*/ 209 w 249"/>
                  <a:gd name="T33" fmla="*/ 98 h 252"/>
                  <a:gd name="T34" fmla="*/ 198 w 249"/>
                  <a:gd name="T35" fmla="*/ 70 h 252"/>
                  <a:gd name="T36" fmla="*/ 179 w 249"/>
                  <a:gd name="T37" fmla="*/ 49 h 252"/>
                  <a:gd name="T38" fmla="*/ 153 w 249"/>
                  <a:gd name="T39" fmla="*/ 38 h 252"/>
                  <a:gd name="T40" fmla="*/ 123 w 249"/>
                  <a:gd name="T41" fmla="*/ 33 h 252"/>
                  <a:gd name="T42" fmla="*/ 123 w 249"/>
                  <a:gd name="T43" fmla="*/ 0 h 252"/>
                  <a:gd name="T44" fmla="*/ 165 w 249"/>
                  <a:gd name="T45" fmla="*/ 7 h 252"/>
                  <a:gd name="T46" fmla="*/ 200 w 249"/>
                  <a:gd name="T47" fmla="*/ 26 h 252"/>
                  <a:gd name="T48" fmla="*/ 226 w 249"/>
                  <a:gd name="T49" fmla="*/ 52 h 252"/>
                  <a:gd name="T50" fmla="*/ 242 w 249"/>
                  <a:gd name="T51" fmla="*/ 87 h 252"/>
                  <a:gd name="T52" fmla="*/ 249 w 249"/>
                  <a:gd name="T53" fmla="*/ 126 h 252"/>
                  <a:gd name="T54" fmla="*/ 242 w 249"/>
                  <a:gd name="T55" fmla="*/ 168 h 252"/>
                  <a:gd name="T56" fmla="*/ 226 w 249"/>
                  <a:gd name="T57" fmla="*/ 203 h 252"/>
                  <a:gd name="T58" fmla="*/ 200 w 249"/>
                  <a:gd name="T59" fmla="*/ 229 h 252"/>
                  <a:gd name="T60" fmla="*/ 165 w 249"/>
                  <a:gd name="T61" fmla="*/ 248 h 252"/>
                  <a:gd name="T62" fmla="*/ 123 w 249"/>
                  <a:gd name="T63" fmla="*/ 252 h 252"/>
                  <a:gd name="T64" fmla="*/ 84 w 249"/>
                  <a:gd name="T65" fmla="*/ 248 h 252"/>
                  <a:gd name="T66" fmla="*/ 49 w 249"/>
                  <a:gd name="T67" fmla="*/ 229 h 252"/>
                  <a:gd name="T68" fmla="*/ 23 w 249"/>
                  <a:gd name="T69" fmla="*/ 203 h 252"/>
                  <a:gd name="T70" fmla="*/ 4 w 249"/>
                  <a:gd name="T71" fmla="*/ 168 h 252"/>
                  <a:gd name="T72" fmla="*/ 0 w 249"/>
                  <a:gd name="T73" fmla="*/ 126 h 252"/>
                  <a:gd name="T74" fmla="*/ 4 w 249"/>
                  <a:gd name="T75" fmla="*/ 87 h 252"/>
                  <a:gd name="T76" fmla="*/ 23 w 249"/>
                  <a:gd name="T77" fmla="*/ 52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8"/>
                    </a:lnTo>
                    <a:lnTo>
                      <a:pt x="70" y="49"/>
                    </a:lnTo>
                    <a:lnTo>
                      <a:pt x="51" y="70"/>
                    </a:lnTo>
                    <a:lnTo>
                      <a:pt x="37" y="98"/>
                    </a:lnTo>
                    <a:lnTo>
                      <a:pt x="35" y="126"/>
                    </a:lnTo>
                    <a:lnTo>
                      <a:pt x="37" y="157"/>
                    </a:lnTo>
                    <a:lnTo>
                      <a:pt x="51" y="182"/>
                    </a:lnTo>
                    <a:lnTo>
                      <a:pt x="70" y="203"/>
                    </a:lnTo>
                    <a:lnTo>
                      <a:pt x="93" y="217"/>
                    </a:lnTo>
                    <a:lnTo>
                      <a:pt x="123" y="222"/>
                    </a:lnTo>
                    <a:lnTo>
                      <a:pt x="153" y="217"/>
                    </a:lnTo>
                    <a:lnTo>
                      <a:pt x="179" y="203"/>
                    </a:lnTo>
                    <a:lnTo>
                      <a:pt x="198" y="182"/>
                    </a:lnTo>
                    <a:lnTo>
                      <a:pt x="209" y="157"/>
                    </a:lnTo>
                    <a:lnTo>
                      <a:pt x="214" y="126"/>
                    </a:lnTo>
                    <a:lnTo>
                      <a:pt x="209" y="98"/>
                    </a:lnTo>
                    <a:lnTo>
                      <a:pt x="198" y="70"/>
                    </a:lnTo>
                    <a:lnTo>
                      <a:pt x="179" y="49"/>
                    </a:lnTo>
                    <a:lnTo>
                      <a:pt x="153" y="38"/>
                    </a:lnTo>
                    <a:lnTo>
                      <a:pt x="123" y="33"/>
                    </a:lnTo>
                    <a:close/>
                    <a:moveTo>
                      <a:pt x="123" y="0"/>
                    </a:moveTo>
                    <a:lnTo>
                      <a:pt x="165" y="7"/>
                    </a:lnTo>
                    <a:lnTo>
                      <a:pt x="200" y="26"/>
                    </a:lnTo>
                    <a:lnTo>
                      <a:pt x="226" y="52"/>
                    </a:lnTo>
                    <a:lnTo>
                      <a:pt x="242" y="87"/>
                    </a:lnTo>
                    <a:lnTo>
                      <a:pt x="249" y="126"/>
                    </a:lnTo>
                    <a:lnTo>
                      <a:pt x="242" y="168"/>
                    </a:lnTo>
                    <a:lnTo>
                      <a:pt x="226" y="203"/>
                    </a:lnTo>
                    <a:lnTo>
                      <a:pt x="200" y="229"/>
                    </a:lnTo>
                    <a:lnTo>
                      <a:pt x="165" y="248"/>
                    </a:lnTo>
                    <a:lnTo>
                      <a:pt x="123" y="252"/>
                    </a:lnTo>
                    <a:lnTo>
                      <a:pt x="84" y="248"/>
                    </a:lnTo>
                    <a:lnTo>
                      <a:pt x="49" y="229"/>
                    </a:lnTo>
                    <a:lnTo>
                      <a:pt x="23" y="203"/>
                    </a:lnTo>
                    <a:lnTo>
                      <a:pt x="4" y="168"/>
                    </a:lnTo>
                    <a:lnTo>
                      <a:pt x="0" y="126"/>
                    </a:lnTo>
                    <a:lnTo>
                      <a:pt x="4" y="87"/>
                    </a:lnTo>
                    <a:lnTo>
                      <a:pt x="23" y="52"/>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noEditPoints="1"/>
              </p:cNvSpPr>
              <p:nvPr userDrawn="1"/>
            </p:nvSpPr>
            <p:spPr bwMode="auto">
              <a:xfrm>
                <a:off x="9931400" y="5280026"/>
                <a:ext cx="269875" cy="382588"/>
              </a:xfrm>
              <a:custGeom>
                <a:avLst/>
                <a:gdLst>
                  <a:gd name="T0" fmla="*/ 32 w 170"/>
                  <a:gd name="T1" fmla="*/ 28 h 241"/>
                  <a:gd name="T2" fmla="*/ 32 w 170"/>
                  <a:gd name="T3" fmla="*/ 105 h 241"/>
                  <a:gd name="T4" fmla="*/ 74 w 170"/>
                  <a:gd name="T5" fmla="*/ 105 h 241"/>
                  <a:gd name="T6" fmla="*/ 88 w 170"/>
                  <a:gd name="T7" fmla="*/ 105 h 241"/>
                  <a:gd name="T8" fmla="*/ 102 w 170"/>
                  <a:gd name="T9" fmla="*/ 101 h 241"/>
                  <a:gd name="T10" fmla="*/ 114 w 170"/>
                  <a:gd name="T11" fmla="*/ 96 h 241"/>
                  <a:gd name="T12" fmla="*/ 123 w 170"/>
                  <a:gd name="T13" fmla="*/ 84 h 241"/>
                  <a:gd name="T14" fmla="*/ 125 w 170"/>
                  <a:gd name="T15" fmla="*/ 68 h 241"/>
                  <a:gd name="T16" fmla="*/ 123 w 170"/>
                  <a:gd name="T17" fmla="*/ 52 h 241"/>
                  <a:gd name="T18" fmla="*/ 114 w 170"/>
                  <a:gd name="T19" fmla="*/ 40 h 241"/>
                  <a:gd name="T20" fmla="*/ 102 w 170"/>
                  <a:gd name="T21" fmla="*/ 33 h 241"/>
                  <a:gd name="T22" fmla="*/ 88 w 170"/>
                  <a:gd name="T23" fmla="*/ 31 h 241"/>
                  <a:gd name="T24" fmla="*/ 74 w 170"/>
                  <a:gd name="T25" fmla="*/ 28 h 241"/>
                  <a:gd name="T26" fmla="*/ 32 w 170"/>
                  <a:gd name="T27" fmla="*/ 28 h 241"/>
                  <a:gd name="T28" fmla="*/ 0 w 170"/>
                  <a:gd name="T29" fmla="*/ 0 h 241"/>
                  <a:gd name="T30" fmla="*/ 83 w 170"/>
                  <a:gd name="T31" fmla="*/ 0 h 241"/>
                  <a:gd name="T32" fmla="*/ 109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0 w 170"/>
                  <a:gd name="T51" fmla="*/ 131 h 241"/>
                  <a:gd name="T52" fmla="*/ 170 w 170"/>
                  <a:gd name="T53" fmla="*/ 241 h 241"/>
                  <a:gd name="T54" fmla="*/ 128 w 170"/>
                  <a:gd name="T55" fmla="*/ 241 h 241"/>
                  <a:gd name="T56" fmla="*/ 67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88" y="105"/>
                    </a:lnTo>
                    <a:lnTo>
                      <a:pt x="102" y="101"/>
                    </a:lnTo>
                    <a:lnTo>
                      <a:pt x="114" y="96"/>
                    </a:lnTo>
                    <a:lnTo>
                      <a:pt x="123" y="84"/>
                    </a:lnTo>
                    <a:lnTo>
                      <a:pt x="125" y="68"/>
                    </a:lnTo>
                    <a:lnTo>
                      <a:pt x="123" y="52"/>
                    </a:lnTo>
                    <a:lnTo>
                      <a:pt x="114" y="40"/>
                    </a:lnTo>
                    <a:lnTo>
                      <a:pt x="102" y="33"/>
                    </a:lnTo>
                    <a:lnTo>
                      <a:pt x="88" y="31"/>
                    </a:lnTo>
                    <a:lnTo>
                      <a:pt x="74" y="28"/>
                    </a:lnTo>
                    <a:lnTo>
                      <a:pt x="32" y="28"/>
                    </a:lnTo>
                    <a:close/>
                    <a:moveTo>
                      <a:pt x="0" y="0"/>
                    </a:moveTo>
                    <a:lnTo>
                      <a:pt x="83" y="0"/>
                    </a:lnTo>
                    <a:lnTo>
                      <a:pt x="109" y="3"/>
                    </a:lnTo>
                    <a:lnTo>
                      <a:pt x="130" y="12"/>
                    </a:lnTo>
                    <a:lnTo>
                      <a:pt x="144" y="24"/>
                    </a:lnTo>
                    <a:lnTo>
                      <a:pt x="153" y="38"/>
                    </a:lnTo>
                    <a:lnTo>
                      <a:pt x="158" y="52"/>
                    </a:lnTo>
                    <a:lnTo>
                      <a:pt x="160" y="68"/>
                    </a:lnTo>
                    <a:lnTo>
                      <a:pt x="156" y="89"/>
                    </a:lnTo>
                    <a:lnTo>
                      <a:pt x="144" y="110"/>
                    </a:lnTo>
                    <a:lnTo>
                      <a:pt x="125" y="124"/>
                    </a:lnTo>
                    <a:lnTo>
                      <a:pt x="100" y="131"/>
                    </a:lnTo>
                    <a:lnTo>
                      <a:pt x="170" y="241"/>
                    </a:lnTo>
                    <a:lnTo>
                      <a:pt x="128" y="241"/>
                    </a:lnTo>
                    <a:lnTo>
                      <a:pt x="67"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0248900" y="5280026"/>
                <a:ext cx="225425" cy="382588"/>
              </a:xfrm>
              <a:custGeom>
                <a:avLst/>
                <a:gdLst>
                  <a:gd name="T0" fmla="*/ 0 w 142"/>
                  <a:gd name="T1" fmla="*/ 0 h 241"/>
                  <a:gd name="T2" fmla="*/ 32 w 142"/>
                  <a:gd name="T3" fmla="*/ 0 h 241"/>
                  <a:gd name="T4" fmla="*/ 32 w 142"/>
                  <a:gd name="T5" fmla="*/ 210 h 241"/>
                  <a:gd name="T6" fmla="*/ 142 w 142"/>
                  <a:gd name="T7" fmla="*/ 210 h 241"/>
                  <a:gd name="T8" fmla="*/ 142 w 142"/>
                  <a:gd name="T9" fmla="*/ 241 h 241"/>
                  <a:gd name="T10" fmla="*/ 0 w 142"/>
                  <a:gd name="T11" fmla="*/ 241 h 241"/>
                  <a:gd name="T12" fmla="*/ 0 w 142"/>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42" h="241">
                    <a:moveTo>
                      <a:pt x="0" y="0"/>
                    </a:moveTo>
                    <a:lnTo>
                      <a:pt x="32" y="0"/>
                    </a:lnTo>
                    <a:lnTo>
                      <a:pt x="32" y="210"/>
                    </a:lnTo>
                    <a:lnTo>
                      <a:pt x="142" y="210"/>
                    </a:lnTo>
                    <a:lnTo>
                      <a:pt x="14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noEditPoints="1"/>
              </p:cNvSpPr>
              <p:nvPr userDrawn="1"/>
            </p:nvSpPr>
            <p:spPr bwMode="auto">
              <a:xfrm>
                <a:off x="10510838" y="5280026"/>
                <a:ext cx="328613" cy="382588"/>
              </a:xfrm>
              <a:custGeom>
                <a:avLst/>
                <a:gdLst>
                  <a:gd name="T0" fmla="*/ 33 w 207"/>
                  <a:gd name="T1" fmla="*/ 31 h 241"/>
                  <a:gd name="T2" fmla="*/ 33 w 207"/>
                  <a:gd name="T3" fmla="*/ 210 h 241"/>
                  <a:gd name="T4" fmla="*/ 72 w 207"/>
                  <a:gd name="T5" fmla="*/ 210 h 241"/>
                  <a:gd name="T6" fmla="*/ 105 w 207"/>
                  <a:gd name="T7" fmla="*/ 206 h 241"/>
                  <a:gd name="T8" fmla="*/ 133 w 207"/>
                  <a:gd name="T9" fmla="*/ 194 h 241"/>
                  <a:gd name="T10" fmla="*/ 154 w 207"/>
                  <a:gd name="T11" fmla="*/ 178 h 241"/>
                  <a:gd name="T12" fmla="*/ 168 w 207"/>
                  <a:gd name="T13" fmla="*/ 152 h 241"/>
                  <a:gd name="T14" fmla="*/ 175 w 207"/>
                  <a:gd name="T15" fmla="*/ 119 h 241"/>
                  <a:gd name="T16" fmla="*/ 172 w 207"/>
                  <a:gd name="T17" fmla="*/ 105 h 241"/>
                  <a:gd name="T18" fmla="*/ 170 w 207"/>
                  <a:gd name="T19" fmla="*/ 89 h 241"/>
                  <a:gd name="T20" fmla="*/ 161 w 207"/>
                  <a:gd name="T21" fmla="*/ 73 h 241"/>
                  <a:gd name="T22" fmla="*/ 149 w 207"/>
                  <a:gd name="T23" fmla="*/ 56 h 241"/>
                  <a:gd name="T24" fmla="*/ 133 w 207"/>
                  <a:gd name="T25" fmla="*/ 42 h 241"/>
                  <a:gd name="T26" fmla="*/ 109 w 207"/>
                  <a:gd name="T27" fmla="*/ 35 h 241"/>
                  <a:gd name="T28" fmla="*/ 82 w 207"/>
                  <a:gd name="T29" fmla="*/ 31 h 241"/>
                  <a:gd name="T30" fmla="*/ 33 w 207"/>
                  <a:gd name="T31" fmla="*/ 31 h 241"/>
                  <a:gd name="T32" fmla="*/ 0 w 207"/>
                  <a:gd name="T33" fmla="*/ 0 h 241"/>
                  <a:gd name="T34" fmla="*/ 84 w 207"/>
                  <a:gd name="T35" fmla="*/ 0 h 241"/>
                  <a:gd name="T36" fmla="*/ 121 w 207"/>
                  <a:gd name="T37" fmla="*/ 5 h 241"/>
                  <a:gd name="T38" fmla="*/ 151 w 207"/>
                  <a:gd name="T39" fmla="*/ 17 h 241"/>
                  <a:gd name="T40" fmla="*/ 175 w 207"/>
                  <a:gd name="T41" fmla="*/ 33 h 241"/>
                  <a:gd name="T42" fmla="*/ 191 w 207"/>
                  <a:gd name="T43" fmla="*/ 54 h 241"/>
                  <a:gd name="T44" fmla="*/ 200 w 207"/>
                  <a:gd name="T45" fmla="*/ 77 h 241"/>
                  <a:gd name="T46" fmla="*/ 207 w 207"/>
                  <a:gd name="T47" fmla="*/ 101 h 241"/>
                  <a:gd name="T48" fmla="*/ 207 w 207"/>
                  <a:gd name="T49" fmla="*/ 119 h 241"/>
                  <a:gd name="T50" fmla="*/ 205 w 207"/>
                  <a:gd name="T51" fmla="*/ 150 h 241"/>
                  <a:gd name="T52" fmla="*/ 193 w 207"/>
                  <a:gd name="T53" fmla="*/ 178 h 241"/>
                  <a:gd name="T54" fmla="*/ 175 w 207"/>
                  <a:gd name="T55" fmla="*/ 203 h 241"/>
                  <a:gd name="T56" fmla="*/ 149 w 207"/>
                  <a:gd name="T57" fmla="*/ 222 h 241"/>
                  <a:gd name="T58" fmla="*/ 116 w 207"/>
                  <a:gd name="T59" fmla="*/ 236 h 241"/>
                  <a:gd name="T60" fmla="*/ 77 w 207"/>
                  <a:gd name="T61" fmla="*/ 241 h 241"/>
                  <a:gd name="T62" fmla="*/ 0 w 207"/>
                  <a:gd name="T63" fmla="*/ 241 h 241"/>
                  <a:gd name="T64" fmla="*/ 0 w 207"/>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1">
                    <a:moveTo>
                      <a:pt x="33" y="31"/>
                    </a:moveTo>
                    <a:lnTo>
                      <a:pt x="33" y="210"/>
                    </a:lnTo>
                    <a:lnTo>
                      <a:pt x="72" y="210"/>
                    </a:lnTo>
                    <a:lnTo>
                      <a:pt x="105" y="206"/>
                    </a:lnTo>
                    <a:lnTo>
                      <a:pt x="133" y="194"/>
                    </a:lnTo>
                    <a:lnTo>
                      <a:pt x="154" y="178"/>
                    </a:lnTo>
                    <a:lnTo>
                      <a:pt x="168" y="152"/>
                    </a:lnTo>
                    <a:lnTo>
                      <a:pt x="175" y="119"/>
                    </a:lnTo>
                    <a:lnTo>
                      <a:pt x="172" y="105"/>
                    </a:lnTo>
                    <a:lnTo>
                      <a:pt x="170" y="89"/>
                    </a:lnTo>
                    <a:lnTo>
                      <a:pt x="161" y="73"/>
                    </a:lnTo>
                    <a:lnTo>
                      <a:pt x="149" y="56"/>
                    </a:lnTo>
                    <a:lnTo>
                      <a:pt x="133" y="42"/>
                    </a:lnTo>
                    <a:lnTo>
                      <a:pt x="109" y="35"/>
                    </a:lnTo>
                    <a:lnTo>
                      <a:pt x="82" y="31"/>
                    </a:lnTo>
                    <a:lnTo>
                      <a:pt x="33" y="31"/>
                    </a:lnTo>
                    <a:close/>
                    <a:moveTo>
                      <a:pt x="0" y="0"/>
                    </a:moveTo>
                    <a:lnTo>
                      <a:pt x="84" y="0"/>
                    </a:lnTo>
                    <a:lnTo>
                      <a:pt x="121" y="5"/>
                    </a:lnTo>
                    <a:lnTo>
                      <a:pt x="151" y="17"/>
                    </a:lnTo>
                    <a:lnTo>
                      <a:pt x="175" y="33"/>
                    </a:lnTo>
                    <a:lnTo>
                      <a:pt x="191" y="54"/>
                    </a:lnTo>
                    <a:lnTo>
                      <a:pt x="200" y="77"/>
                    </a:lnTo>
                    <a:lnTo>
                      <a:pt x="207" y="101"/>
                    </a:lnTo>
                    <a:lnTo>
                      <a:pt x="207" y="119"/>
                    </a:lnTo>
                    <a:lnTo>
                      <a:pt x="205" y="150"/>
                    </a:lnTo>
                    <a:lnTo>
                      <a:pt x="193" y="178"/>
                    </a:lnTo>
                    <a:lnTo>
                      <a:pt x="175" y="203"/>
                    </a:lnTo>
                    <a:lnTo>
                      <a:pt x="149" y="222"/>
                    </a:lnTo>
                    <a:lnTo>
                      <a:pt x="116" y="236"/>
                    </a:lnTo>
                    <a:lnTo>
                      <a:pt x="77"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 bg1="lt1" tx1="dk1" bg2="lt2" tx2="dk2" accent1="accent1" accent2="accent2" accent3="accent3" accent4="accent4" accent5="accent5" accent6="accent6" hlink="hlink" folHlink="folHlink"/>
  <p:sldLayoutIdLst>
    <p:sldLayoutId id="2147483684" r:id="rId1"/>
  </p:sldLayoutIdLst>
  <p:transition>
    <p:fade/>
  </p:transition>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15.png"/><Relationship Id="rId4" Type="http://schemas.openxmlformats.org/officeDocument/2006/relationships/image" Target="../media/image8.jpeg"/></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17.xml"/><Relationship Id="rId5" Type="http://schemas.openxmlformats.org/officeDocument/2006/relationships/image" Target="../media/image2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GB" dirty="0" err="1"/>
              <a:t>Marie-anne</a:t>
            </a:r>
            <a:r>
              <a:rPr lang="en-GB" dirty="0"/>
              <a:t> le </a:t>
            </a:r>
            <a:r>
              <a:rPr lang="en-GB" dirty="0" err="1"/>
              <a:t>menn</a:t>
            </a:r>
            <a:endParaRPr lang="en-GB" dirty="0"/>
          </a:p>
          <a:p>
            <a:r>
              <a:rPr lang="en-GB" dirty="0"/>
              <a:t>19 May 2017</a:t>
            </a:r>
          </a:p>
        </p:txBody>
      </p:sp>
      <p:sp>
        <p:nvSpPr>
          <p:cNvPr id="3" name="Subtitle 2"/>
          <p:cNvSpPr>
            <a:spLocks noGrp="1"/>
          </p:cNvSpPr>
          <p:nvPr>
            <p:ph type="subTitle" idx="1"/>
          </p:nvPr>
        </p:nvSpPr>
        <p:spPr/>
        <p:txBody>
          <a:bodyPr/>
          <a:lstStyle/>
          <a:p>
            <a:r>
              <a:rPr lang="en-GB"/>
              <a:t>Architecture and tool</a:t>
            </a:r>
            <a:endParaRPr lang="en-GB" dirty="0"/>
          </a:p>
        </p:txBody>
      </p:sp>
      <p:sp>
        <p:nvSpPr>
          <p:cNvPr id="4" name="Title 3"/>
          <p:cNvSpPr>
            <a:spLocks noGrp="1"/>
          </p:cNvSpPr>
          <p:nvPr>
            <p:ph type="ctrTitle"/>
          </p:nvPr>
        </p:nvSpPr>
        <p:spPr/>
        <p:txBody>
          <a:bodyPr/>
          <a:lstStyle/>
          <a:p>
            <a:r>
              <a:rPr lang="en-GB" dirty="0"/>
              <a:t>ISP Overview</a:t>
            </a:r>
          </a:p>
        </p:txBody>
      </p:sp>
    </p:spTree>
    <p:extLst>
      <p:ext uri="{BB962C8B-B14F-4D97-AF65-F5344CB8AC3E}">
        <p14:creationId xmlns:p14="http://schemas.microsoft.com/office/powerpoint/2010/main" val="374189165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kernel</a:t>
            </a:r>
            <a:endParaRPr lang="fr-FR" dirty="0"/>
          </a:p>
        </p:txBody>
      </p:sp>
      <p:sp>
        <p:nvSpPr>
          <p:cNvPr id="3" name="Text Placeholder 2"/>
          <p:cNvSpPr>
            <a:spLocks noGrp="1"/>
          </p:cNvSpPr>
          <p:nvPr>
            <p:ph type="body" sz="quarter" idx="10"/>
          </p:nvPr>
        </p:nvSpPr>
        <p:spPr/>
        <p:txBody>
          <a:bodyPr/>
          <a:lstStyle/>
          <a:p>
            <a:r>
              <a:rPr lang="en-GB" dirty="0"/>
              <a:t>Serialized with other ISP kernels</a:t>
            </a:r>
          </a:p>
          <a:p>
            <a:endParaRPr lang="fr-FR" dirty="0"/>
          </a:p>
        </p:txBody>
      </p:sp>
      <p:grpSp>
        <p:nvGrpSpPr>
          <p:cNvPr id="9" name="Group 8"/>
          <p:cNvGrpSpPr/>
          <p:nvPr/>
        </p:nvGrpSpPr>
        <p:grpSpPr>
          <a:xfrm>
            <a:off x="3121913" y="3180541"/>
            <a:ext cx="6018239" cy="1539551"/>
            <a:chOff x="1660840" y="3648269"/>
            <a:chExt cx="6018239" cy="1539551"/>
          </a:xfrm>
        </p:grpSpPr>
        <p:sp>
          <p:nvSpPr>
            <p:cNvPr id="4" name="Oval 3"/>
            <p:cNvSpPr/>
            <p:nvPr/>
          </p:nvSpPr>
          <p:spPr>
            <a:xfrm>
              <a:off x="1660840" y="3648269"/>
              <a:ext cx="1595535" cy="1539551"/>
            </a:xfrm>
            <a:prstGeom prst="ellipse">
              <a:avLst/>
            </a:prstGeom>
            <a:pattFill prst="pct30">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Kernel1</a:t>
              </a:r>
              <a:endParaRPr lang="fr-FR" sz="2400" dirty="0">
                <a:solidFill>
                  <a:schemeClr val="tx1"/>
                </a:solidFill>
              </a:endParaRPr>
            </a:p>
          </p:txBody>
        </p:sp>
        <p:sp>
          <p:nvSpPr>
            <p:cNvPr id="5" name="Oval 4"/>
            <p:cNvSpPr/>
            <p:nvPr/>
          </p:nvSpPr>
          <p:spPr>
            <a:xfrm>
              <a:off x="3872192" y="3648269"/>
              <a:ext cx="1595535" cy="1539551"/>
            </a:xfrm>
            <a:prstGeom prst="ellipse">
              <a:avLst/>
            </a:prstGeom>
            <a:pattFill prst="pct30">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Kernel 2</a:t>
              </a:r>
              <a:endParaRPr lang="fr-FR" sz="2400" dirty="0">
                <a:solidFill>
                  <a:schemeClr val="tx1"/>
                </a:solidFill>
              </a:endParaRPr>
            </a:p>
          </p:txBody>
        </p:sp>
        <p:cxnSp>
          <p:nvCxnSpPr>
            <p:cNvPr id="6" name="Straight Arrow Connector 5"/>
            <p:cNvCxnSpPr>
              <a:stCxn id="4" idx="6"/>
            </p:cNvCxnSpPr>
            <p:nvPr/>
          </p:nvCxnSpPr>
          <p:spPr>
            <a:xfrm>
              <a:off x="3256375" y="4418045"/>
              <a:ext cx="61581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3544" y="3648269"/>
              <a:ext cx="1595535" cy="1539551"/>
            </a:xfrm>
            <a:prstGeom prst="ellipse">
              <a:avLst/>
            </a:prstGeom>
            <a:pattFill prst="pct30">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Kernel 3</a:t>
              </a:r>
              <a:endParaRPr lang="fr-FR" sz="2400" dirty="0">
                <a:solidFill>
                  <a:schemeClr val="tx1"/>
                </a:solidFill>
              </a:endParaRPr>
            </a:p>
          </p:txBody>
        </p:sp>
        <p:cxnSp>
          <p:nvCxnSpPr>
            <p:cNvPr id="8" name="Straight Arrow Connector 7"/>
            <p:cNvCxnSpPr/>
            <p:nvPr/>
          </p:nvCxnSpPr>
          <p:spPr>
            <a:xfrm>
              <a:off x="5467727" y="4418044"/>
              <a:ext cx="61581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5525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API: Run time (main.cpp)</a:t>
            </a:r>
          </a:p>
        </p:txBody>
      </p:sp>
      <p:sp>
        <p:nvSpPr>
          <p:cNvPr id="3" name="Text Placeholder 2"/>
          <p:cNvSpPr>
            <a:spLocks noGrp="1"/>
          </p:cNvSpPr>
          <p:nvPr>
            <p:ph type="body" sz="quarter" idx="10"/>
          </p:nvPr>
        </p:nvSpPr>
        <p:spPr/>
        <p:txBody>
          <a:bodyPr>
            <a:normAutofit/>
          </a:bodyPr>
          <a:lstStyle/>
          <a:p>
            <a:r>
              <a:rPr lang="en-GB" sz="2000" b="1" dirty="0">
                <a:solidFill>
                  <a:schemeClr val="tx1"/>
                </a:solidFill>
              </a:rPr>
              <a:t>To access the latest frame</a:t>
            </a:r>
          </a:p>
          <a:p>
            <a:pPr marL="0" indent="0">
              <a:buNone/>
            </a:pPr>
            <a:r>
              <a:rPr lang="en-GB" sz="1600" dirty="0" err="1"/>
              <a:t>gFrameIsp</a:t>
            </a:r>
            <a:r>
              <a:rPr lang="en-GB" sz="1600" dirty="0"/>
              <a:t> = </a:t>
            </a:r>
            <a:r>
              <a:rPr lang="en-GB" sz="1600" dirty="0" err="1"/>
              <a:t>lpGrabber</a:t>
            </a:r>
            <a:r>
              <a:rPr lang="en-GB" sz="1600" dirty="0"/>
              <a:t>-&gt;</a:t>
            </a:r>
            <a:r>
              <a:rPr lang="en-GB" sz="1600" dirty="0" err="1"/>
              <a:t>FramePop</a:t>
            </a:r>
            <a:r>
              <a:rPr lang="en-GB" sz="1600" dirty="0"/>
              <a:t>(</a:t>
            </a:r>
            <a:r>
              <a:rPr lang="en-GB" sz="1600" dirty="0">
                <a:highlight>
                  <a:srgbClr val="00FF00"/>
                </a:highlight>
              </a:rPr>
              <a:t>FDMA_IX_ISP_OUTPUT0</a:t>
            </a:r>
            <a:r>
              <a:rPr lang="en-GB" sz="1600" dirty="0"/>
              <a:t>);</a:t>
            </a:r>
          </a:p>
          <a:p>
            <a:pPr marL="0" indent="0">
              <a:buNone/>
            </a:pPr>
            <a:r>
              <a:rPr lang="en-GB" sz="1600" dirty="0"/>
              <a:t>      if(</a:t>
            </a:r>
            <a:r>
              <a:rPr lang="en-GB" sz="1600" b="1" dirty="0" err="1">
                <a:solidFill>
                  <a:srgbClr val="0070C0"/>
                </a:solidFill>
              </a:rPr>
              <a:t>gFrameIsp.mImage.mData</a:t>
            </a:r>
            <a:r>
              <a:rPr lang="en-GB" sz="1600" dirty="0"/>
              <a:t> == NULL)</a:t>
            </a:r>
          </a:p>
          <a:p>
            <a:pPr marL="0" indent="0">
              <a:buNone/>
            </a:pPr>
            <a:r>
              <a:rPr lang="en-GB" sz="1600" dirty="0"/>
              <a:t>      {</a:t>
            </a:r>
          </a:p>
          <a:p>
            <a:pPr marL="0" indent="0">
              <a:buNone/>
            </a:pPr>
            <a:r>
              <a:rPr lang="en-GB" sz="1600" dirty="0"/>
              <a:t>        break;</a:t>
            </a:r>
          </a:p>
          <a:p>
            <a:pPr marL="0" indent="0">
              <a:buNone/>
            </a:pPr>
            <a:r>
              <a:rPr lang="en-GB" sz="1600" dirty="0"/>
              <a:t>      } // if pop failed</a:t>
            </a:r>
          </a:p>
          <a:p>
            <a:pPr marL="0" indent="0">
              <a:buNone/>
            </a:pPr>
            <a:endParaRPr lang="en-GB" sz="1800" dirty="0"/>
          </a:p>
          <a:p>
            <a:pPr marL="0" indent="0">
              <a:buNone/>
            </a:pPr>
            <a:endParaRPr lang="en-GB" sz="1800" dirty="0"/>
          </a:p>
          <a:p>
            <a:r>
              <a:rPr lang="en-GB" sz="2000" b="1" dirty="0">
                <a:solidFill>
                  <a:schemeClr val="tx1"/>
                </a:solidFill>
              </a:rPr>
              <a:t>When the processing of the frame is over, the buffer needs to be released:</a:t>
            </a:r>
          </a:p>
          <a:p>
            <a:pPr marL="0" indent="0">
              <a:buNone/>
            </a:pPr>
            <a:r>
              <a:rPr lang="en-GB" sz="1600" dirty="0"/>
              <a:t> if(</a:t>
            </a:r>
            <a:r>
              <a:rPr lang="en-GB" sz="1600" dirty="0" err="1"/>
              <a:t>lpGrabber</a:t>
            </a:r>
            <a:r>
              <a:rPr lang="en-GB" sz="1600" dirty="0"/>
              <a:t>-&gt;</a:t>
            </a:r>
            <a:r>
              <a:rPr lang="en-GB" sz="1600" dirty="0" err="1"/>
              <a:t>FramePush</a:t>
            </a:r>
            <a:r>
              <a:rPr lang="en-GB" sz="1600" dirty="0"/>
              <a:t>(</a:t>
            </a:r>
            <a:r>
              <a:rPr lang="en-GB" sz="1600" dirty="0" err="1"/>
              <a:t>gFrameIsp</a:t>
            </a:r>
            <a:r>
              <a:rPr lang="en-GB" sz="1600" dirty="0"/>
              <a:t>) != LIB_SUCCESS)</a:t>
            </a:r>
          </a:p>
          <a:p>
            <a:pPr marL="0" indent="0">
              <a:buNone/>
            </a:pPr>
            <a:r>
              <a:rPr lang="en-GB" sz="1600" dirty="0"/>
              <a:t>        {</a:t>
            </a:r>
          </a:p>
          <a:p>
            <a:pPr marL="0" indent="0">
              <a:buNone/>
            </a:pPr>
            <a:r>
              <a:rPr lang="en-GB" sz="1600" dirty="0"/>
              <a:t>          break;</a:t>
            </a:r>
          </a:p>
          <a:p>
            <a:pPr marL="0" indent="0">
              <a:buNone/>
            </a:pPr>
            <a:r>
              <a:rPr lang="en-GB" sz="1600" dirty="0"/>
              <a:t>        } // if push failed</a:t>
            </a:r>
          </a:p>
        </p:txBody>
      </p:sp>
      <p:grpSp>
        <p:nvGrpSpPr>
          <p:cNvPr id="15" name="Group 14"/>
          <p:cNvGrpSpPr/>
          <p:nvPr/>
        </p:nvGrpSpPr>
        <p:grpSpPr>
          <a:xfrm>
            <a:off x="5677765" y="607738"/>
            <a:ext cx="5581798" cy="2419350"/>
            <a:chOff x="5677765" y="607738"/>
            <a:chExt cx="5581798" cy="2419350"/>
          </a:xfrm>
        </p:grpSpPr>
        <p:grpSp>
          <p:nvGrpSpPr>
            <p:cNvPr id="8" name="Group 7"/>
            <p:cNvGrpSpPr/>
            <p:nvPr/>
          </p:nvGrpSpPr>
          <p:grpSpPr>
            <a:xfrm>
              <a:off x="6216073" y="607738"/>
              <a:ext cx="5043490" cy="2419350"/>
              <a:chOff x="6216073" y="607738"/>
              <a:chExt cx="5043490" cy="2419350"/>
            </a:xfrm>
          </p:grpSpPr>
          <p:pic>
            <p:nvPicPr>
              <p:cNvPr id="5" name="Picture 4"/>
              <p:cNvPicPr>
                <a:picLocks noChangeAspect="1"/>
              </p:cNvPicPr>
              <p:nvPr/>
            </p:nvPicPr>
            <p:blipFill>
              <a:blip r:embed="rId2"/>
              <a:stretch>
                <a:fillRect/>
              </a:stretch>
            </p:blipFill>
            <p:spPr>
              <a:xfrm>
                <a:off x="8344913" y="607738"/>
                <a:ext cx="2914650" cy="2419350"/>
              </a:xfrm>
              <a:prstGeom prst="rect">
                <a:avLst/>
              </a:prstGeom>
            </p:spPr>
          </p:pic>
          <p:cxnSp>
            <p:nvCxnSpPr>
              <p:cNvPr id="7" name="Straight Arrow Connector 6"/>
              <p:cNvCxnSpPr>
                <a:cxnSpLocks/>
              </p:cNvCxnSpPr>
              <p:nvPr/>
            </p:nvCxnSpPr>
            <p:spPr>
              <a:xfrm flipH="1" flipV="1">
                <a:off x="6216073" y="1579419"/>
                <a:ext cx="2128840" cy="3971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5677765" y="2061735"/>
              <a:ext cx="2743636" cy="766618"/>
            </a:xfrm>
            <a:prstGeom prst="rect">
              <a:avLst/>
            </a:prstGeom>
            <a:noFill/>
          </p:spPr>
          <p:txBody>
            <a:bodyPr wrap="square" lIns="91440" tIns="45720" rIns="91440" rtlCol="0" anchor="t">
              <a:noAutofit/>
            </a:bodyPr>
            <a:lstStyle/>
            <a:p>
              <a:pPr algn="ctr"/>
              <a:r>
                <a:rPr lang="en-GB" sz="2000" dirty="0"/>
                <a:t>From the file </a:t>
              </a:r>
              <a:r>
                <a:rPr lang="en-GB" sz="2000" i="1" dirty="0" err="1"/>
                <a:t>graph_name</a:t>
              </a:r>
              <a:r>
                <a:rPr lang="en-GB" sz="2000" b="1" dirty="0" err="1"/>
                <a:t>_c.h</a:t>
              </a:r>
              <a:endParaRPr lang="en-GB" sz="2000" b="1" dirty="0">
                <a:solidFill>
                  <a:schemeClr val="tx1"/>
                </a:solidFill>
              </a:endParaRPr>
            </a:p>
          </p:txBody>
        </p:sp>
      </p:grpSp>
    </p:spTree>
    <p:extLst>
      <p:ext uri="{BB962C8B-B14F-4D97-AF65-F5344CB8AC3E}">
        <p14:creationId xmlns:p14="http://schemas.microsoft.com/office/powerpoint/2010/main" val="1168592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API: Run time (main.cpp)</a:t>
            </a:r>
          </a:p>
        </p:txBody>
      </p:sp>
      <p:sp>
        <p:nvSpPr>
          <p:cNvPr id="3" name="Text Placeholder 2"/>
          <p:cNvSpPr>
            <a:spLocks noGrp="1"/>
          </p:cNvSpPr>
          <p:nvPr>
            <p:ph type="body" sz="quarter" idx="10"/>
          </p:nvPr>
        </p:nvSpPr>
        <p:spPr/>
        <p:txBody>
          <a:bodyPr>
            <a:normAutofit/>
          </a:bodyPr>
          <a:lstStyle/>
          <a:p>
            <a:r>
              <a:rPr lang="en-GB" dirty="0"/>
              <a:t> Write into IPU registers:</a:t>
            </a:r>
          </a:p>
          <a:p>
            <a:pPr marL="0" indent="0">
              <a:buNone/>
            </a:pPr>
            <a:endParaRPr lang="en-GB" sz="1800" dirty="0"/>
          </a:p>
          <a:p>
            <a:pPr marL="0" indent="0">
              <a:buNone/>
            </a:pPr>
            <a:r>
              <a:rPr lang="en-GB" sz="1800" dirty="0"/>
              <a:t>// black level correction</a:t>
            </a:r>
          </a:p>
          <a:p>
            <a:pPr marL="0" indent="0">
              <a:buNone/>
            </a:pPr>
            <a:r>
              <a:rPr lang="en-GB" sz="1800" dirty="0"/>
              <a:t>  </a:t>
            </a:r>
            <a:r>
              <a:rPr lang="en-GB" sz="1800" dirty="0" err="1"/>
              <a:t>seq_setReg</a:t>
            </a:r>
            <a:r>
              <a:rPr lang="en-GB" sz="1800" dirty="0"/>
              <a:t>(CHGAIN_ENGINE, 0, 0x70, 0xa18);  // GPR0 (IPUS): R</a:t>
            </a:r>
          </a:p>
          <a:p>
            <a:pPr marL="0" indent="0">
              <a:buNone/>
            </a:pPr>
            <a:r>
              <a:rPr lang="en-GB" sz="1800" dirty="0"/>
              <a:t>  </a:t>
            </a:r>
            <a:r>
              <a:rPr lang="en-GB" sz="1800" dirty="0" err="1"/>
              <a:t>seq_setReg</a:t>
            </a:r>
            <a:r>
              <a:rPr lang="en-GB" sz="1800" dirty="0"/>
              <a:t>(CHGAIN_ENGINE, 0, 0x71, 0xa18);  // GPR1 (IPUS): GR</a:t>
            </a:r>
          </a:p>
          <a:p>
            <a:pPr marL="0" indent="0">
              <a:buNone/>
            </a:pPr>
            <a:r>
              <a:rPr lang="en-GB" sz="1800" dirty="0"/>
              <a:t>  </a:t>
            </a:r>
            <a:r>
              <a:rPr lang="en-GB" sz="1800" dirty="0" err="1"/>
              <a:t>seq_setReg</a:t>
            </a:r>
            <a:r>
              <a:rPr lang="en-GB" sz="1800" dirty="0"/>
              <a:t>(CHGAIN_ENGINE, 0, 0x72, 0xa18);  // GPR2 (IPUS): GB</a:t>
            </a:r>
          </a:p>
          <a:p>
            <a:pPr marL="0" indent="0">
              <a:buNone/>
            </a:pPr>
            <a:r>
              <a:rPr lang="en-GB" sz="1800" dirty="0"/>
              <a:t>  </a:t>
            </a:r>
            <a:r>
              <a:rPr lang="en-GB" sz="1800" dirty="0" err="1"/>
              <a:t>seq_setReg</a:t>
            </a:r>
            <a:r>
              <a:rPr lang="en-GB" sz="1800" dirty="0"/>
              <a:t>(CHGAIN_ENGINE, 0, 0x73, 0xa18);  // GPR3 (IPUS): B</a:t>
            </a:r>
          </a:p>
        </p:txBody>
      </p:sp>
    </p:spTree>
    <p:extLst>
      <p:ext uri="{BB962C8B-B14F-4D97-AF65-F5344CB8AC3E}">
        <p14:creationId xmlns:p14="http://schemas.microsoft.com/office/powerpoint/2010/main" val="71615348"/>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Optimisations</a:t>
            </a:r>
          </a:p>
        </p:txBody>
      </p:sp>
      <p:sp>
        <p:nvSpPr>
          <p:cNvPr id="3" name="Text Placeholder 2"/>
          <p:cNvSpPr>
            <a:spLocks noGrp="1"/>
          </p:cNvSpPr>
          <p:nvPr>
            <p:ph type="body" sz="quarter" idx="10"/>
          </p:nvPr>
        </p:nvSpPr>
        <p:spPr/>
        <p:txBody>
          <a:bodyPr/>
          <a:lstStyle/>
          <a:p>
            <a:r>
              <a:rPr lang="en-GB" dirty="0"/>
              <a:t>Kernel assembly code</a:t>
            </a:r>
          </a:p>
          <a:p>
            <a:r>
              <a:rPr lang="en-GB" dirty="0"/>
              <a:t>Multiple kernel ran on one IPU</a:t>
            </a:r>
          </a:p>
          <a:p>
            <a:r>
              <a:rPr lang="en-GB" dirty="0"/>
              <a:t>Static sequencing</a:t>
            </a:r>
          </a:p>
        </p:txBody>
      </p:sp>
    </p:spTree>
    <p:extLst>
      <p:ext uri="{BB962C8B-B14F-4D97-AF65-F5344CB8AC3E}">
        <p14:creationId xmlns:p14="http://schemas.microsoft.com/office/powerpoint/2010/main" val="1537714350"/>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tx1">
                    <a:lumMod val="75000"/>
                    <a:lumOff val="25000"/>
                  </a:schemeClr>
                </a:solidFill>
              </a:rPr>
              <a:t>AGENDA</a:t>
            </a:r>
          </a:p>
        </p:txBody>
      </p:sp>
      <p:sp>
        <p:nvSpPr>
          <p:cNvPr id="2" name="Text Placeholder 1"/>
          <p:cNvSpPr>
            <a:spLocks noGrp="1"/>
          </p:cNvSpPr>
          <p:nvPr>
            <p:ph type="body" sz="quarter" idx="10"/>
          </p:nvPr>
        </p:nvSpPr>
        <p:spPr/>
        <p:txBody>
          <a:bodyPr/>
          <a:lstStyle/>
          <a:p>
            <a:r>
              <a:rPr lang="en-US" dirty="0"/>
              <a:t>Its architecture</a:t>
            </a:r>
          </a:p>
          <a:p>
            <a:r>
              <a:rPr lang="en-US" b="1" dirty="0"/>
              <a:t>How to program it</a:t>
            </a:r>
          </a:p>
          <a:p>
            <a:r>
              <a:rPr lang="en-US" dirty="0"/>
              <a:t>Current software</a:t>
            </a:r>
          </a:p>
          <a:p>
            <a:endParaRPr lang="en-US" dirty="0"/>
          </a:p>
          <a:p>
            <a:endParaRPr lang="en-US" dirty="0"/>
          </a:p>
          <a:p>
            <a:endParaRPr lang="en-US" dirty="0"/>
          </a:p>
        </p:txBody>
      </p:sp>
    </p:spTree>
    <p:extLst>
      <p:ext uri="{BB962C8B-B14F-4D97-AF65-F5344CB8AC3E}">
        <p14:creationId xmlns:p14="http://schemas.microsoft.com/office/powerpoint/2010/main" val="3463926623"/>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tx1">
                    <a:lumMod val="75000"/>
                    <a:lumOff val="25000"/>
                  </a:schemeClr>
                </a:solidFill>
              </a:rPr>
              <a:t>AGENDA</a:t>
            </a:r>
          </a:p>
        </p:txBody>
      </p:sp>
      <p:sp>
        <p:nvSpPr>
          <p:cNvPr id="2" name="Text Placeholder 1"/>
          <p:cNvSpPr>
            <a:spLocks noGrp="1"/>
          </p:cNvSpPr>
          <p:nvPr>
            <p:ph type="body" sz="quarter" idx="10"/>
          </p:nvPr>
        </p:nvSpPr>
        <p:spPr/>
        <p:txBody>
          <a:bodyPr/>
          <a:lstStyle/>
          <a:p>
            <a:r>
              <a:rPr lang="en-US" dirty="0"/>
              <a:t>Its architecture</a:t>
            </a:r>
          </a:p>
          <a:p>
            <a:r>
              <a:rPr lang="en-US" dirty="0"/>
              <a:t>How to program it</a:t>
            </a:r>
          </a:p>
          <a:p>
            <a:r>
              <a:rPr lang="en-US" b="1" dirty="0"/>
              <a:t>Current software</a:t>
            </a:r>
            <a:endParaRPr lang="en-US" dirty="0"/>
          </a:p>
          <a:p>
            <a:pPr lvl="1">
              <a:buClr>
                <a:srgbClr val="FFC000"/>
              </a:buClr>
              <a:buFont typeface="Wingdings" panose="05000000000000000000" pitchFamily="2" charset="2"/>
              <a:buChar char="Ø"/>
            </a:pPr>
            <a:r>
              <a:rPr lang="en-US" dirty="0"/>
              <a:t>ISP kernels</a:t>
            </a:r>
          </a:p>
          <a:p>
            <a:pPr lvl="1">
              <a:buClr>
                <a:srgbClr val="FFC000"/>
              </a:buClr>
              <a:buFont typeface="Wingdings" panose="05000000000000000000" pitchFamily="2" charset="2"/>
              <a:buChar char="Ø"/>
            </a:pPr>
            <a:r>
              <a:rPr lang="en-US" dirty="0"/>
              <a:t>AEC/AWB</a:t>
            </a:r>
          </a:p>
          <a:p>
            <a:pPr lvl="1">
              <a:buClr>
                <a:srgbClr val="FFC000"/>
              </a:buClr>
              <a:buFont typeface="Wingdings" panose="05000000000000000000" pitchFamily="2" charset="2"/>
              <a:buChar char="Ø"/>
            </a:pPr>
            <a:endParaRPr lang="en-US" dirty="0"/>
          </a:p>
          <a:p>
            <a:pPr lvl="1">
              <a:buClr>
                <a:srgbClr val="FFC000"/>
              </a:buClr>
              <a:buFont typeface="Wingdings" panose="05000000000000000000" pitchFamily="2" charset="2"/>
              <a:buChar char="Ø"/>
            </a:pPr>
            <a:endParaRPr lang="en-US" dirty="0"/>
          </a:p>
          <a:p>
            <a:endParaRPr lang="en-US" dirty="0"/>
          </a:p>
          <a:p>
            <a:pPr lvl="1">
              <a:buClr>
                <a:srgbClr val="FFC000"/>
              </a:buClr>
              <a:buFont typeface="Wingdings" panose="05000000000000000000" pitchFamily="2" charset="2"/>
              <a:buChar char="Ø"/>
            </a:pPr>
            <a:endParaRPr lang="en-US" dirty="0"/>
          </a:p>
          <a:p>
            <a:pPr lvl="1">
              <a:buClr>
                <a:srgbClr val="FFC000"/>
              </a:buClr>
              <a:buFont typeface="Wingdings" panose="05000000000000000000" pitchFamily="2" charset="2"/>
              <a:buChar char="Ø"/>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917386636"/>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Kernels</a:t>
            </a:r>
          </a:p>
        </p:txBody>
      </p:sp>
      <p:graphicFrame>
        <p:nvGraphicFramePr>
          <p:cNvPr id="4" name="Tabelle 4"/>
          <p:cNvGraphicFramePr>
            <a:graphicFrameLocks noGrp="1"/>
          </p:cNvGraphicFramePr>
          <p:nvPr>
            <p:extLst>
              <p:ext uri="{D42A27DB-BD31-4B8C-83A1-F6EECF244321}">
                <p14:modId xmlns:p14="http://schemas.microsoft.com/office/powerpoint/2010/main" val="273016025"/>
              </p:ext>
            </p:extLst>
          </p:nvPr>
        </p:nvGraphicFramePr>
        <p:xfrm>
          <a:off x="1037443" y="820535"/>
          <a:ext cx="2510168" cy="5006242"/>
        </p:xfrm>
        <a:graphic>
          <a:graphicData uri="http://schemas.openxmlformats.org/drawingml/2006/table">
            <a:tbl>
              <a:tblPr firstRow="1" bandRow="1">
                <a:tableStyleId>{5C22544A-7EE6-4342-B048-85BDC9FD1C3A}</a:tableStyleId>
              </a:tblPr>
              <a:tblGrid>
                <a:gridCol w="2510168">
                  <a:extLst>
                    <a:ext uri="{9D8B030D-6E8A-4147-A177-3AD203B41FA5}">
                      <a16:colId xmlns:a16="http://schemas.microsoft.com/office/drawing/2014/main" val="638954059"/>
                    </a:ext>
                  </a:extLst>
                </a:gridCol>
              </a:tblGrid>
              <a:tr h="267432">
                <a:tc>
                  <a:txBody>
                    <a:bodyPr/>
                    <a:lstStyle/>
                    <a:p>
                      <a:r>
                        <a:rPr lang="en-US" sz="1200" dirty="0"/>
                        <a:t>Functions</a:t>
                      </a:r>
                    </a:p>
                  </a:txBody>
                  <a:tcPr/>
                </a:tc>
                <a:extLst>
                  <a:ext uri="{0D108BD9-81ED-4DB2-BD59-A6C34878D82A}">
                    <a16:rowId xmlns:a16="http://schemas.microsoft.com/office/drawing/2014/main" val="265590825"/>
                  </a:ext>
                </a:extLst>
              </a:tr>
              <a:tr h="267432">
                <a:tc>
                  <a:txBody>
                    <a:bodyPr/>
                    <a:lstStyle/>
                    <a:p>
                      <a:r>
                        <a:rPr lang="en-US" sz="1200" dirty="0"/>
                        <a:t>Black level measurement</a:t>
                      </a:r>
                    </a:p>
                  </a:txBody>
                  <a:tcPr/>
                </a:tc>
                <a:extLst>
                  <a:ext uri="{0D108BD9-81ED-4DB2-BD59-A6C34878D82A}">
                    <a16:rowId xmlns:a16="http://schemas.microsoft.com/office/drawing/2014/main" val="1999036759"/>
                  </a:ext>
                </a:extLst>
              </a:tr>
              <a:tr h="267432">
                <a:tc>
                  <a:txBody>
                    <a:bodyPr/>
                    <a:lstStyle/>
                    <a:p>
                      <a:r>
                        <a:rPr lang="en-US" sz="1200" dirty="0"/>
                        <a:t>Black level correction</a:t>
                      </a:r>
                    </a:p>
                  </a:txBody>
                  <a:tcPr/>
                </a:tc>
                <a:extLst>
                  <a:ext uri="{0D108BD9-81ED-4DB2-BD59-A6C34878D82A}">
                    <a16:rowId xmlns:a16="http://schemas.microsoft.com/office/drawing/2014/main" val="1994435260"/>
                  </a:ext>
                </a:extLst>
              </a:tr>
              <a:tr h="267432">
                <a:tc>
                  <a:txBody>
                    <a:bodyPr/>
                    <a:lstStyle/>
                    <a:p>
                      <a:r>
                        <a:rPr lang="en-US" sz="1200" dirty="0"/>
                        <a:t>Dead pixel processing</a:t>
                      </a:r>
                    </a:p>
                  </a:txBody>
                  <a:tcPr/>
                </a:tc>
                <a:extLst>
                  <a:ext uri="{0D108BD9-81ED-4DB2-BD59-A6C34878D82A}">
                    <a16:rowId xmlns:a16="http://schemas.microsoft.com/office/drawing/2014/main" val="3729831247"/>
                  </a:ext>
                </a:extLst>
              </a:tr>
              <a:tr h="267432">
                <a:tc>
                  <a:txBody>
                    <a:bodyPr/>
                    <a:lstStyle/>
                    <a:p>
                      <a:r>
                        <a:rPr lang="en-US" sz="1200" dirty="0"/>
                        <a:t>Channel Gain</a:t>
                      </a:r>
                    </a:p>
                  </a:txBody>
                  <a:tcPr/>
                </a:tc>
                <a:extLst>
                  <a:ext uri="{0D108BD9-81ED-4DB2-BD59-A6C34878D82A}">
                    <a16:rowId xmlns:a16="http://schemas.microsoft.com/office/drawing/2014/main" val="3437176253"/>
                  </a:ext>
                </a:extLst>
              </a:tr>
              <a:tr h="267432">
                <a:tc>
                  <a:txBody>
                    <a:bodyPr/>
                    <a:lstStyle/>
                    <a:p>
                      <a:r>
                        <a:rPr lang="en-US" sz="1200" dirty="0"/>
                        <a:t>L/S decompression</a:t>
                      </a:r>
                    </a:p>
                  </a:txBody>
                  <a:tcPr/>
                </a:tc>
                <a:extLst>
                  <a:ext uri="{0D108BD9-81ED-4DB2-BD59-A6C34878D82A}">
                    <a16:rowId xmlns:a16="http://schemas.microsoft.com/office/drawing/2014/main" val="1373197000"/>
                  </a:ext>
                </a:extLst>
              </a:tr>
              <a:tr h="267432">
                <a:tc>
                  <a:txBody>
                    <a:bodyPr/>
                    <a:lstStyle/>
                    <a:p>
                      <a:r>
                        <a:rPr lang="en-US" sz="1200" dirty="0"/>
                        <a:t>Input decompression</a:t>
                      </a:r>
                    </a:p>
                  </a:txBody>
                  <a:tcPr/>
                </a:tc>
                <a:extLst>
                  <a:ext uri="{0D108BD9-81ED-4DB2-BD59-A6C34878D82A}">
                    <a16:rowId xmlns:a16="http://schemas.microsoft.com/office/drawing/2014/main" val="1913226060"/>
                  </a:ext>
                </a:extLst>
              </a:tr>
              <a:tr h="267432">
                <a:tc>
                  <a:txBody>
                    <a:bodyPr/>
                    <a:lstStyle/>
                    <a:p>
                      <a:r>
                        <a:rPr lang="en-US" sz="1200" dirty="0"/>
                        <a:t>Exposure</a:t>
                      </a:r>
                      <a:r>
                        <a:rPr lang="en-US" sz="1200" baseline="0" dirty="0"/>
                        <a:t> measurement</a:t>
                      </a:r>
                      <a:endParaRPr lang="en-US" sz="1200" dirty="0"/>
                    </a:p>
                  </a:txBody>
                  <a:tcPr/>
                </a:tc>
                <a:extLst>
                  <a:ext uri="{0D108BD9-81ED-4DB2-BD59-A6C34878D82A}">
                    <a16:rowId xmlns:a16="http://schemas.microsoft.com/office/drawing/2014/main" val="333317216"/>
                  </a:ext>
                </a:extLst>
              </a:tr>
              <a:tr h="267432">
                <a:tc>
                  <a:txBody>
                    <a:bodyPr/>
                    <a:lstStyle/>
                    <a:p>
                      <a:r>
                        <a:rPr lang="en-US" sz="1200" dirty="0"/>
                        <a:t>HDR</a:t>
                      </a:r>
                    </a:p>
                  </a:txBody>
                  <a:tcPr/>
                </a:tc>
                <a:extLst>
                  <a:ext uri="{0D108BD9-81ED-4DB2-BD59-A6C34878D82A}">
                    <a16:rowId xmlns:a16="http://schemas.microsoft.com/office/drawing/2014/main" val="1955169349"/>
                  </a:ext>
                </a:extLst>
              </a:tr>
              <a:tr h="445721">
                <a:tc>
                  <a:txBody>
                    <a:bodyPr/>
                    <a:lstStyle/>
                    <a:p>
                      <a:r>
                        <a:rPr lang="en-US" sz="1200" dirty="0"/>
                        <a:t>De-Bayer</a:t>
                      </a:r>
                    </a:p>
                  </a:txBody>
                  <a:tcPr/>
                </a:tc>
                <a:extLst>
                  <a:ext uri="{0D108BD9-81ED-4DB2-BD59-A6C34878D82A}">
                    <a16:rowId xmlns:a16="http://schemas.microsoft.com/office/drawing/2014/main" val="1032173683"/>
                  </a:ext>
                </a:extLst>
              </a:tr>
              <a:tr h="267432">
                <a:tc>
                  <a:txBody>
                    <a:bodyPr/>
                    <a:lstStyle/>
                    <a:p>
                      <a:r>
                        <a:rPr lang="en-US" sz="1200" dirty="0"/>
                        <a:t>Color Correction Matrix</a:t>
                      </a:r>
                    </a:p>
                  </a:txBody>
                  <a:tcPr/>
                </a:tc>
                <a:extLst>
                  <a:ext uri="{0D108BD9-81ED-4DB2-BD59-A6C34878D82A}">
                    <a16:rowId xmlns:a16="http://schemas.microsoft.com/office/drawing/2014/main" val="2924036679"/>
                  </a:ext>
                </a:extLst>
              </a:tr>
              <a:tr h="267432">
                <a:tc>
                  <a:txBody>
                    <a:bodyPr/>
                    <a:lstStyle/>
                    <a:p>
                      <a:r>
                        <a:rPr lang="en-US" sz="1200" dirty="0"/>
                        <a:t>RGB2Y</a:t>
                      </a:r>
                    </a:p>
                  </a:txBody>
                  <a:tcPr/>
                </a:tc>
                <a:extLst>
                  <a:ext uri="{0D108BD9-81ED-4DB2-BD59-A6C34878D82A}">
                    <a16:rowId xmlns:a16="http://schemas.microsoft.com/office/drawing/2014/main" val="1876036264"/>
                  </a:ext>
                </a:extLst>
              </a:tr>
              <a:tr h="267432">
                <a:tc>
                  <a:txBody>
                    <a:bodyPr/>
                    <a:lstStyle/>
                    <a:p>
                      <a:r>
                        <a:rPr lang="en-US" sz="1200" dirty="0"/>
                        <a:t>Compression</a:t>
                      </a:r>
                    </a:p>
                  </a:txBody>
                  <a:tcPr/>
                </a:tc>
                <a:extLst>
                  <a:ext uri="{0D108BD9-81ED-4DB2-BD59-A6C34878D82A}">
                    <a16:rowId xmlns:a16="http://schemas.microsoft.com/office/drawing/2014/main" val="2026774317"/>
                  </a:ext>
                </a:extLst>
              </a:tr>
              <a:tr h="267432">
                <a:tc>
                  <a:txBody>
                    <a:bodyPr/>
                    <a:lstStyle/>
                    <a:p>
                      <a:r>
                        <a:rPr lang="en-US" sz="1200" dirty="0"/>
                        <a:t>YRB</a:t>
                      </a:r>
                      <a:r>
                        <a:rPr lang="en-US" sz="1200" baseline="0" dirty="0"/>
                        <a:t> to </a:t>
                      </a:r>
                      <a:r>
                        <a:rPr lang="en-US" sz="1200" dirty="0"/>
                        <a:t>YUV</a:t>
                      </a:r>
                    </a:p>
                  </a:txBody>
                  <a:tcPr/>
                </a:tc>
                <a:extLst>
                  <a:ext uri="{0D108BD9-81ED-4DB2-BD59-A6C34878D82A}">
                    <a16:rowId xmlns:a16="http://schemas.microsoft.com/office/drawing/2014/main" val="253175298"/>
                  </a:ext>
                </a:extLst>
              </a:tr>
              <a:tr h="267432">
                <a:tc>
                  <a:txBody>
                    <a:bodyPr/>
                    <a:lstStyle/>
                    <a:p>
                      <a:r>
                        <a:rPr lang="en-US" sz="1200" dirty="0"/>
                        <a:t>Denoise Y</a:t>
                      </a:r>
                    </a:p>
                  </a:txBody>
                  <a:tcPr/>
                </a:tc>
                <a:extLst>
                  <a:ext uri="{0D108BD9-81ED-4DB2-BD59-A6C34878D82A}">
                    <a16:rowId xmlns:a16="http://schemas.microsoft.com/office/drawing/2014/main" val="2986816076"/>
                  </a:ext>
                </a:extLst>
              </a:tr>
              <a:tr h="267432">
                <a:tc>
                  <a:txBody>
                    <a:bodyPr/>
                    <a:lstStyle/>
                    <a:p>
                      <a:r>
                        <a:rPr lang="en-US" sz="1200" dirty="0"/>
                        <a:t>Subsample</a:t>
                      </a:r>
                      <a:r>
                        <a:rPr lang="en-US" sz="1200" baseline="0" dirty="0"/>
                        <a:t> UV and denoise</a:t>
                      </a:r>
                      <a:endParaRPr lang="en-US" sz="1200" dirty="0"/>
                    </a:p>
                  </a:txBody>
                  <a:tcPr/>
                </a:tc>
                <a:extLst>
                  <a:ext uri="{0D108BD9-81ED-4DB2-BD59-A6C34878D82A}">
                    <a16:rowId xmlns:a16="http://schemas.microsoft.com/office/drawing/2014/main" val="3791767168"/>
                  </a:ext>
                </a:extLst>
              </a:tr>
              <a:tr h="445721">
                <a:tc>
                  <a:txBody>
                    <a:bodyPr/>
                    <a:lstStyle/>
                    <a:p>
                      <a:r>
                        <a:rPr lang="en-US" sz="1200" dirty="0"/>
                        <a:t>Edge Enhancement</a:t>
                      </a:r>
                    </a:p>
                  </a:txBody>
                  <a:tcPr/>
                </a:tc>
                <a:extLst>
                  <a:ext uri="{0D108BD9-81ED-4DB2-BD59-A6C34878D82A}">
                    <a16:rowId xmlns:a16="http://schemas.microsoft.com/office/drawing/2014/main" val="2467862633"/>
                  </a:ext>
                </a:extLst>
              </a:tr>
            </a:tbl>
          </a:graphicData>
        </a:graphic>
      </p:graphicFrame>
      <p:graphicFrame>
        <p:nvGraphicFramePr>
          <p:cNvPr id="5" name="Tabelle 4"/>
          <p:cNvGraphicFramePr>
            <a:graphicFrameLocks noGrp="1"/>
          </p:cNvGraphicFramePr>
          <p:nvPr>
            <p:extLst>
              <p:ext uri="{D42A27DB-BD31-4B8C-83A1-F6EECF244321}">
                <p14:modId xmlns:p14="http://schemas.microsoft.com/office/powerpoint/2010/main" val="3086754319"/>
              </p:ext>
            </p:extLst>
          </p:nvPr>
        </p:nvGraphicFramePr>
        <p:xfrm>
          <a:off x="5179952" y="820535"/>
          <a:ext cx="2510168" cy="1920240"/>
        </p:xfrm>
        <a:graphic>
          <a:graphicData uri="http://schemas.openxmlformats.org/drawingml/2006/table">
            <a:tbl>
              <a:tblPr firstRow="1" bandRow="1">
                <a:tableStyleId>{5C22544A-7EE6-4342-B048-85BDC9FD1C3A}</a:tableStyleId>
              </a:tblPr>
              <a:tblGrid>
                <a:gridCol w="2510168">
                  <a:extLst>
                    <a:ext uri="{9D8B030D-6E8A-4147-A177-3AD203B41FA5}">
                      <a16:colId xmlns:a16="http://schemas.microsoft.com/office/drawing/2014/main" val="638954059"/>
                    </a:ext>
                  </a:extLst>
                </a:gridCol>
              </a:tblGrid>
              <a:tr h="267432">
                <a:tc>
                  <a:txBody>
                    <a:bodyPr/>
                    <a:lstStyle/>
                    <a:p>
                      <a:r>
                        <a:rPr lang="en-US" sz="1200" dirty="0"/>
                        <a:t>Functions</a:t>
                      </a:r>
                    </a:p>
                  </a:txBody>
                  <a:tcPr/>
                </a:tc>
                <a:extLst>
                  <a:ext uri="{0D108BD9-81ED-4DB2-BD59-A6C34878D82A}">
                    <a16:rowId xmlns:a16="http://schemas.microsoft.com/office/drawing/2014/main" val="265590825"/>
                  </a:ext>
                </a:extLst>
              </a:tr>
              <a:tr h="267432">
                <a:tc>
                  <a:txBody>
                    <a:bodyPr/>
                    <a:lstStyle/>
                    <a:p>
                      <a:r>
                        <a:rPr lang="en-US" sz="1200" dirty="0"/>
                        <a:t>Channel gain</a:t>
                      </a:r>
                    </a:p>
                  </a:txBody>
                  <a:tcPr/>
                </a:tc>
                <a:extLst>
                  <a:ext uri="{0D108BD9-81ED-4DB2-BD59-A6C34878D82A}">
                    <a16:rowId xmlns:a16="http://schemas.microsoft.com/office/drawing/2014/main" val="1999036759"/>
                  </a:ext>
                </a:extLst>
              </a:tr>
              <a:tr h="267432">
                <a:tc>
                  <a:txBody>
                    <a:bodyPr/>
                    <a:lstStyle/>
                    <a:p>
                      <a:r>
                        <a:rPr lang="en-US" sz="1200" dirty="0"/>
                        <a:t>3x3 filters</a:t>
                      </a:r>
                    </a:p>
                  </a:txBody>
                  <a:tcPr/>
                </a:tc>
                <a:extLst>
                  <a:ext uri="{0D108BD9-81ED-4DB2-BD59-A6C34878D82A}">
                    <a16:rowId xmlns:a16="http://schemas.microsoft.com/office/drawing/2014/main" val="1994435260"/>
                  </a:ext>
                </a:extLst>
              </a:tr>
              <a:tr h="267432">
                <a:tc>
                  <a:txBody>
                    <a:bodyPr/>
                    <a:lstStyle/>
                    <a:p>
                      <a:r>
                        <a:rPr lang="en-US" sz="1200" dirty="0" err="1"/>
                        <a:t>Vignetting</a:t>
                      </a:r>
                      <a:endParaRPr lang="en-US" sz="1200" dirty="0"/>
                    </a:p>
                  </a:txBody>
                  <a:tcPr/>
                </a:tc>
                <a:extLst>
                  <a:ext uri="{0D108BD9-81ED-4DB2-BD59-A6C34878D82A}">
                    <a16:rowId xmlns:a16="http://schemas.microsoft.com/office/drawing/2014/main" val="3729831247"/>
                  </a:ext>
                </a:extLst>
              </a:tr>
              <a:tr h="267432">
                <a:tc>
                  <a:txBody>
                    <a:bodyPr/>
                    <a:lstStyle/>
                    <a:p>
                      <a:r>
                        <a:rPr lang="en-US" sz="1200" dirty="0"/>
                        <a:t>Global tone mapping</a:t>
                      </a:r>
                    </a:p>
                  </a:txBody>
                  <a:tcPr/>
                </a:tc>
                <a:extLst>
                  <a:ext uri="{0D108BD9-81ED-4DB2-BD59-A6C34878D82A}">
                    <a16:rowId xmlns:a16="http://schemas.microsoft.com/office/drawing/2014/main" val="3437176253"/>
                  </a:ext>
                </a:extLst>
              </a:tr>
              <a:tr h="267432">
                <a:tc>
                  <a:txBody>
                    <a:bodyPr/>
                    <a:lstStyle/>
                    <a:p>
                      <a:r>
                        <a:rPr lang="en-US" sz="1200" dirty="0"/>
                        <a:t>Histogram computation</a:t>
                      </a:r>
                    </a:p>
                  </a:txBody>
                  <a:tcPr/>
                </a:tc>
                <a:extLst>
                  <a:ext uri="{0D108BD9-81ED-4DB2-BD59-A6C34878D82A}">
                    <a16:rowId xmlns:a16="http://schemas.microsoft.com/office/drawing/2014/main" val="1373197000"/>
                  </a:ext>
                </a:extLst>
              </a:tr>
              <a:tr h="267432">
                <a:tc>
                  <a:txBody>
                    <a:bodyPr/>
                    <a:lstStyle/>
                    <a:p>
                      <a:r>
                        <a:rPr lang="en-US" sz="1200" dirty="0"/>
                        <a:t>…</a:t>
                      </a:r>
                    </a:p>
                  </a:txBody>
                  <a:tcPr/>
                </a:tc>
                <a:extLst>
                  <a:ext uri="{0D108BD9-81ED-4DB2-BD59-A6C34878D82A}">
                    <a16:rowId xmlns:a16="http://schemas.microsoft.com/office/drawing/2014/main" val="648612479"/>
                  </a:ext>
                </a:extLst>
              </a:tr>
            </a:tbl>
          </a:graphicData>
        </a:graphic>
      </p:graphicFrame>
    </p:spTree>
    <p:extLst>
      <p:ext uri="{BB962C8B-B14F-4D97-AF65-F5344CB8AC3E}">
        <p14:creationId xmlns:p14="http://schemas.microsoft.com/office/powerpoint/2010/main" val="1675406204"/>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AEC/AWB</a:t>
            </a:r>
          </a:p>
        </p:txBody>
      </p:sp>
      <p:sp>
        <p:nvSpPr>
          <p:cNvPr id="3" name="Text Placeholder 2"/>
          <p:cNvSpPr>
            <a:spLocks noGrp="1"/>
          </p:cNvSpPr>
          <p:nvPr>
            <p:ph type="body" sz="quarter" idx="10"/>
          </p:nvPr>
        </p:nvSpPr>
        <p:spPr/>
        <p:txBody>
          <a:bodyPr/>
          <a:lstStyle/>
          <a:p>
            <a:r>
              <a:rPr lang="en-GB" dirty="0"/>
              <a:t>Only basic functions to provide example</a:t>
            </a:r>
          </a:p>
          <a:p>
            <a:r>
              <a:rPr lang="en-GB"/>
              <a:t>Implemented de-flickering</a:t>
            </a:r>
            <a:endParaRPr lang="en-GB" dirty="0"/>
          </a:p>
        </p:txBody>
      </p:sp>
    </p:spTree>
    <p:extLst>
      <p:ext uri="{BB962C8B-B14F-4D97-AF65-F5344CB8AC3E}">
        <p14:creationId xmlns:p14="http://schemas.microsoft.com/office/powerpoint/2010/main" val="2651164271"/>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endParaRPr lang="fr-FR" dirty="0"/>
          </a:p>
        </p:txBody>
      </p:sp>
    </p:spTree>
    <p:extLst>
      <p:ext uri="{BB962C8B-B14F-4D97-AF65-F5344CB8AC3E}">
        <p14:creationId xmlns:p14="http://schemas.microsoft.com/office/powerpoint/2010/main" val="1851087105"/>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07767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Kernel examples</a:t>
            </a:r>
            <a:endParaRPr lang="fr-FR" dirty="0"/>
          </a:p>
        </p:txBody>
      </p:sp>
      <p:pic>
        <p:nvPicPr>
          <p:cNvPr id="4"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25" y="2252663"/>
            <a:ext cx="2201080" cy="22010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fficher l'image d'orig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325" y="2252662"/>
            <a:ext cx="2201083" cy="2201083"/>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2945697" y="2583427"/>
            <a:ext cx="1595535" cy="1539551"/>
          </a:xfrm>
          <a:prstGeom prst="ellipse">
            <a:avLst/>
          </a:prstGeom>
          <a:pattFill prst="pct30">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Kernel1</a:t>
            </a:r>
            <a:endParaRPr lang="fr-FR" sz="2400" dirty="0">
              <a:solidFill>
                <a:schemeClr val="tx1"/>
              </a:solidFill>
            </a:endParaRPr>
          </a:p>
        </p:txBody>
      </p:sp>
      <p:cxnSp>
        <p:nvCxnSpPr>
          <p:cNvPr id="7" name="Straight Arrow Connector 6"/>
          <p:cNvCxnSpPr>
            <a:stCxn id="6" idx="6"/>
            <a:endCxn id="5" idx="1"/>
          </p:cNvCxnSpPr>
          <p:nvPr/>
        </p:nvCxnSpPr>
        <p:spPr>
          <a:xfrm>
            <a:off x="4541232" y="3353203"/>
            <a:ext cx="445093"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a:endCxn id="6" idx="2"/>
          </p:cNvCxnSpPr>
          <p:nvPr/>
        </p:nvCxnSpPr>
        <p:spPr>
          <a:xfrm>
            <a:off x="2500605" y="3353203"/>
            <a:ext cx="4450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632501" y="2583426"/>
            <a:ext cx="1595535" cy="1539551"/>
          </a:xfrm>
          <a:prstGeom prst="ellipse">
            <a:avLst/>
          </a:prstGeom>
          <a:pattFill prst="pct30">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Kernel2</a:t>
            </a:r>
            <a:endParaRPr lang="fr-FR" sz="2400" dirty="0">
              <a:solidFill>
                <a:schemeClr val="tx1"/>
              </a:solidFill>
            </a:endParaRPr>
          </a:p>
        </p:txBody>
      </p:sp>
      <p:cxnSp>
        <p:nvCxnSpPr>
          <p:cNvPr id="24" name="Straight Arrow Connector 23"/>
          <p:cNvCxnSpPr>
            <a:stCxn id="23" idx="6"/>
            <a:endCxn id="26" idx="1"/>
          </p:cNvCxnSpPr>
          <p:nvPr/>
        </p:nvCxnSpPr>
        <p:spPr>
          <a:xfrm>
            <a:off x="9228036" y="3353202"/>
            <a:ext cx="4450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a:endCxn id="23" idx="2"/>
          </p:cNvCxnSpPr>
          <p:nvPr/>
        </p:nvCxnSpPr>
        <p:spPr>
          <a:xfrm flipV="1">
            <a:off x="7187408" y="3353202"/>
            <a:ext cx="445093" cy="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descr="Afficher l'image d'orig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3128" y="2705202"/>
            <a:ext cx="1296000" cy="12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8689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subsystem</a:t>
            </a:r>
            <a:endParaRPr lang="fr-FR" dirty="0"/>
          </a:p>
        </p:txBody>
      </p:sp>
    </p:spTree>
    <p:extLst>
      <p:ext uri="{BB962C8B-B14F-4D97-AF65-F5344CB8AC3E}">
        <p14:creationId xmlns:p14="http://schemas.microsoft.com/office/powerpoint/2010/main" val="11108591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Sub-system</a:t>
            </a:r>
            <a:endParaRPr lang="fr-FR" dirty="0"/>
          </a:p>
        </p:txBody>
      </p:sp>
      <p:sp>
        <p:nvSpPr>
          <p:cNvPr id="3" name="TextBox 2"/>
          <p:cNvSpPr txBox="1"/>
          <p:nvPr/>
        </p:nvSpPr>
        <p:spPr>
          <a:xfrm>
            <a:off x="6973999" y="1428751"/>
            <a:ext cx="5211988" cy="1466850"/>
          </a:xfrm>
          <a:prstGeom prst="rect">
            <a:avLst/>
          </a:prstGeom>
          <a:noFill/>
        </p:spPr>
        <p:txBody>
          <a:bodyPr wrap="square" lIns="91440" tIns="45720" rIns="91440" rtlCol="0" anchor="t">
            <a:noAutofit/>
          </a:bodyPr>
          <a:lstStyle/>
          <a:p>
            <a:pPr algn="ctr"/>
            <a:r>
              <a:rPr lang="en-GB" sz="2200" dirty="0">
                <a:solidFill>
                  <a:schemeClr val="tx1"/>
                </a:solidFill>
              </a:rPr>
              <a:t>IPUS </a:t>
            </a:r>
          </a:p>
          <a:p>
            <a:pPr algn="ctr"/>
            <a:r>
              <a:rPr lang="en-GB" sz="2200" dirty="0">
                <a:solidFill>
                  <a:schemeClr val="tx1"/>
                </a:solidFill>
              </a:rPr>
              <a:t>= </a:t>
            </a:r>
          </a:p>
          <a:p>
            <a:pPr algn="ctr"/>
            <a:r>
              <a:rPr lang="en-GB" sz="2200" b="1" u="sng" dirty="0"/>
              <a:t>Scalar</a:t>
            </a:r>
            <a:r>
              <a:rPr lang="en-GB" sz="2200" dirty="0"/>
              <a:t> </a:t>
            </a:r>
            <a:r>
              <a:rPr lang="en-GB" sz="2200" dirty="0">
                <a:solidFill>
                  <a:schemeClr val="tx1"/>
                </a:solidFill>
              </a:rPr>
              <a:t>Image Processing Unit</a:t>
            </a:r>
          </a:p>
          <a:p>
            <a:pPr algn="ctr"/>
            <a:r>
              <a:rPr lang="en-GB" sz="2200" dirty="0"/>
              <a:t>(one result pixel at a time)</a:t>
            </a:r>
            <a:endParaRPr lang="fr-FR" sz="2200" dirty="0" err="1">
              <a:solidFill>
                <a:schemeClr val="tx1"/>
              </a:solidFill>
            </a:endParaRPr>
          </a:p>
        </p:txBody>
      </p:sp>
      <p:grpSp>
        <p:nvGrpSpPr>
          <p:cNvPr id="13" name="Group 12"/>
          <p:cNvGrpSpPr/>
          <p:nvPr/>
        </p:nvGrpSpPr>
        <p:grpSpPr>
          <a:xfrm>
            <a:off x="4900320" y="1035037"/>
            <a:ext cx="2043405" cy="3556214"/>
            <a:chOff x="4247378" y="1035037"/>
            <a:chExt cx="2048460" cy="3556214"/>
          </a:xfrm>
        </p:grpSpPr>
        <p:sp>
          <p:nvSpPr>
            <p:cNvPr id="14" name="Rectangle 13"/>
            <p:cNvSpPr/>
            <p:nvPr/>
          </p:nvSpPr>
          <p:spPr>
            <a:xfrm>
              <a:off x="4247378" y="1035037"/>
              <a:ext cx="2048460" cy="3556214"/>
            </a:xfrm>
            <a:prstGeom prst="rect">
              <a:avLst/>
            </a:prstGeom>
            <a:solidFill>
              <a:schemeClr val="bg2">
                <a:lumMod val="85000"/>
              </a:schemeClr>
            </a:solidFill>
            <a:ln w="50800">
              <a:noFill/>
            </a:ln>
            <a:effectLst/>
          </p:spPr>
          <p:style>
            <a:lnRef idx="1">
              <a:schemeClr val="dk1"/>
            </a:lnRef>
            <a:fillRef idx="2">
              <a:schemeClr val="dk1"/>
            </a:fillRef>
            <a:effectRef idx="1">
              <a:schemeClr val="dk1"/>
            </a:effectRef>
            <a:fontRef idx="minor">
              <a:schemeClr val="dk1"/>
            </a:fontRef>
          </p:style>
          <p:txBody>
            <a:bodyPr rtlCol="0" anchor="t" anchorCtr="0"/>
            <a:lstStyle/>
            <a:p>
              <a:pPr algn="ctr"/>
              <a:r>
                <a:rPr lang="en-GB" sz="2400" b="1" dirty="0"/>
                <a:t>IPU Modules</a:t>
              </a:r>
              <a:endParaRPr lang="fr-FR" sz="2400" b="1" dirty="0"/>
            </a:p>
          </p:txBody>
        </p:sp>
        <p:sp>
          <p:nvSpPr>
            <p:cNvPr id="15" name="Rectangle 14"/>
            <p:cNvSpPr/>
            <p:nvPr/>
          </p:nvSpPr>
          <p:spPr>
            <a:xfrm>
              <a:off x="4799289" y="1562855"/>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IPUS_0</a:t>
              </a:r>
              <a:endParaRPr lang="fr-FR" sz="1400" dirty="0"/>
            </a:p>
          </p:txBody>
        </p:sp>
        <p:sp>
          <p:nvSpPr>
            <p:cNvPr id="16" name="Rectangle 15"/>
            <p:cNvSpPr/>
            <p:nvPr/>
          </p:nvSpPr>
          <p:spPr>
            <a:xfrm>
              <a:off x="4799289" y="2012016"/>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IPUS_1</a:t>
              </a:r>
              <a:endParaRPr lang="fr-FR" sz="1400" dirty="0"/>
            </a:p>
          </p:txBody>
        </p:sp>
        <p:sp>
          <p:nvSpPr>
            <p:cNvPr id="17" name="Rectangle 16"/>
            <p:cNvSpPr/>
            <p:nvPr/>
          </p:nvSpPr>
          <p:spPr>
            <a:xfrm>
              <a:off x="4799289" y="2753350"/>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IPUS_7</a:t>
              </a:r>
              <a:endParaRPr lang="fr-FR" sz="1400" dirty="0"/>
            </a:p>
          </p:txBody>
        </p:sp>
        <p:sp>
          <p:nvSpPr>
            <p:cNvPr id="18" name="TextBox 17"/>
            <p:cNvSpPr txBox="1"/>
            <p:nvPr/>
          </p:nvSpPr>
          <p:spPr>
            <a:xfrm>
              <a:off x="4799288" y="2290280"/>
              <a:ext cx="798407" cy="382305"/>
            </a:xfrm>
            <a:prstGeom prst="rect">
              <a:avLst/>
            </a:prstGeom>
            <a:noFill/>
            <a:ln>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grpSp>
    </p:spTree>
    <p:extLst>
      <p:ext uri="{BB962C8B-B14F-4D97-AF65-F5344CB8AC3E}">
        <p14:creationId xmlns:p14="http://schemas.microsoft.com/office/powerpoint/2010/main" val="34267342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Sub-system</a:t>
            </a:r>
            <a:endParaRPr lang="fr-FR" dirty="0"/>
          </a:p>
        </p:txBody>
      </p:sp>
      <p:grpSp>
        <p:nvGrpSpPr>
          <p:cNvPr id="3" name="Group 2"/>
          <p:cNvGrpSpPr/>
          <p:nvPr/>
        </p:nvGrpSpPr>
        <p:grpSpPr>
          <a:xfrm>
            <a:off x="4900320" y="1035037"/>
            <a:ext cx="2043405" cy="3556214"/>
            <a:chOff x="4247378" y="1035037"/>
            <a:chExt cx="2048460" cy="3556214"/>
          </a:xfrm>
        </p:grpSpPr>
        <p:sp>
          <p:nvSpPr>
            <p:cNvPr id="7" name="Rectangle 6"/>
            <p:cNvSpPr/>
            <p:nvPr/>
          </p:nvSpPr>
          <p:spPr>
            <a:xfrm>
              <a:off x="4247378" y="1035037"/>
              <a:ext cx="2048460" cy="3556214"/>
            </a:xfrm>
            <a:prstGeom prst="rect">
              <a:avLst/>
            </a:prstGeom>
            <a:solidFill>
              <a:schemeClr val="bg2">
                <a:lumMod val="85000"/>
              </a:schemeClr>
            </a:solidFill>
            <a:ln w="50800">
              <a:noFill/>
            </a:ln>
            <a:effectLst/>
          </p:spPr>
          <p:style>
            <a:lnRef idx="1">
              <a:schemeClr val="dk1"/>
            </a:lnRef>
            <a:fillRef idx="2">
              <a:schemeClr val="dk1"/>
            </a:fillRef>
            <a:effectRef idx="1">
              <a:schemeClr val="dk1"/>
            </a:effectRef>
            <a:fontRef idx="minor">
              <a:schemeClr val="dk1"/>
            </a:fontRef>
          </p:style>
          <p:txBody>
            <a:bodyPr rtlCol="0" anchor="t" anchorCtr="0"/>
            <a:lstStyle/>
            <a:p>
              <a:pPr algn="ctr"/>
              <a:r>
                <a:rPr lang="en-GB" sz="2400" b="1" dirty="0"/>
                <a:t>IPU Modules</a:t>
              </a:r>
              <a:endParaRPr lang="fr-FR" sz="2400" b="1" dirty="0"/>
            </a:p>
          </p:txBody>
        </p:sp>
        <p:sp>
          <p:nvSpPr>
            <p:cNvPr id="8" name="Rectangle 7"/>
            <p:cNvSpPr/>
            <p:nvPr/>
          </p:nvSpPr>
          <p:spPr>
            <a:xfrm>
              <a:off x="4799289" y="1562855"/>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IPUS_0</a:t>
              </a:r>
              <a:endParaRPr lang="fr-FR" sz="1400" dirty="0"/>
            </a:p>
          </p:txBody>
        </p:sp>
        <p:sp>
          <p:nvSpPr>
            <p:cNvPr id="10" name="Rectangle 9"/>
            <p:cNvSpPr/>
            <p:nvPr/>
          </p:nvSpPr>
          <p:spPr>
            <a:xfrm>
              <a:off x="4799289" y="2012016"/>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IPUS_1</a:t>
              </a:r>
              <a:endParaRPr lang="fr-FR" sz="1400" dirty="0"/>
            </a:p>
          </p:txBody>
        </p:sp>
        <p:sp>
          <p:nvSpPr>
            <p:cNvPr id="11" name="Rectangle 10"/>
            <p:cNvSpPr/>
            <p:nvPr/>
          </p:nvSpPr>
          <p:spPr>
            <a:xfrm>
              <a:off x="4799289" y="2753350"/>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IPUS_7</a:t>
              </a:r>
              <a:endParaRPr lang="fr-FR" sz="1400" dirty="0"/>
            </a:p>
          </p:txBody>
        </p:sp>
        <p:sp>
          <p:nvSpPr>
            <p:cNvPr id="12" name="TextBox 11"/>
            <p:cNvSpPr txBox="1"/>
            <p:nvPr/>
          </p:nvSpPr>
          <p:spPr>
            <a:xfrm>
              <a:off x="4799288" y="2290280"/>
              <a:ext cx="798407" cy="382305"/>
            </a:xfrm>
            <a:prstGeom prst="rect">
              <a:avLst/>
            </a:prstGeom>
            <a:noFill/>
            <a:ln>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3" name="Rectangle 12"/>
            <p:cNvSpPr/>
            <p:nvPr/>
          </p:nvSpPr>
          <p:spPr>
            <a:xfrm>
              <a:off x="4799287" y="344530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IPUV_0</a:t>
              </a:r>
              <a:endParaRPr lang="fr-FR" sz="1400" dirty="0"/>
            </a:p>
          </p:txBody>
        </p:sp>
        <p:sp>
          <p:nvSpPr>
            <p:cNvPr id="14" name="Rectangle 13"/>
            <p:cNvSpPr/>
            <p:nvPr/>
          </p:nvSpPr>
          <p:spPr>
            <a:xfrm>
              <a:off x="4801643" y="413726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IPUV_3</a:t>
              </a:r>
              <a:endParaRPr lang="fr-FR" sz="1400" dirty="0"/>
            </a:p>
          </p:txBody>
        </p:sp>
        <p:sp>
          <p:nvSpPr>
            <p:cNvPr id="15" name="TextBox 14"/>
            <p:cNvSpPr txBox="1"/>
            <p:nvPr/>
          </p:nvSpPr>
          <p:spPr>
            <a:xfrm>
              <a:off x="4799287" y="3678635"/>
              <a:ext cx="798407" cy="382305"/>
            </a:xfrm>
            <a:prstGeom prst="rect">
              <a:avLst/>
            </a:prstGeom>
            <a:noFill/>
            <a:ln>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grpSp>
      <p:sp>
        <p:nvSpPr>
          <p:cNvPr id="68" name="TextBox 67"/>
          <p:cNvSpPr txBox="1"/>
          <p:nvPr/>
        </p:nvSpPr>
        <p:spPr>
          <a:xfrm>
            <a:off x="7258557" y="3445308"/>
            <a:ext cx="4110483" cy="1399183"/>
          </a:xfrm>
          <a:prstGeom prst="rect">
            <a:avLst/>
          </a:prstGeom>
          <a:noFill/>
        </p:spPr>
        <p:txBody>
          <a:bodyPr wrap="square" lIns="91440" tIns="45720" rIns="91440" rtlCol="0" anchor="t">
            <a:noAutofit/>
          </a:bodyPr>
          <a:lstStyle/>
          <a:p>
            <a:pPr algn="ctr"/>
            <a:r>
              <a:rPr lang="en-GB" sz="2200" dirty="0">
                <a:solidFill>
                  <a:schemeClr val="tx1"/>
                </a:solidFill>
              </a:rPr>
              <a:t>IPUV </a:t>
            </a:r>
          </a:p>
          <a:p>
            <a:pPr algn="ctr"/>
            <a:r>
              <a:rPr lang="en-GB" sz="2200" dirty="0">
                <a:solidFill>
                  <a:schemeClr val="tx1"/>
                </a:solidFill>
              </a:rPr>
              <a:t>= </a:t>
            </a:r>
          </a:p>
          <a:p>
            <a:pPr algn="ctr"/>
            <a:r>
              <a:rPr lang="en-GB" sz="2200" b="1" u="sng" dirty="0"/>
              <a:t>Vector</a:t>
            </a:r>
            <a:r>
              <a:rPr lang="en-GB" sz="2200" dirty="0"/>
              <a:t> </a:t>
            </a:r>
            <a:r>
              <a:rPr lang="en-GB" sz="2200" dirty="0">
                <a:solidFill>
                  <a:schemeClr val="tx1"/>
                </a:solidFill>
              </a:rPr>
              <a:t>Image </a:t>
            </a:r>
            <a:r>
              <a:rPr lang="en-GB" sz="2200" dirty="0"/>
              <a:t>P</a:t>
            </a:r>
            <a:r>
              <a:rPr lang="en-GB" sz="2200" dirty="0">
                <a:solidFill>
                  <a:schemeClr val="tx1"/>
                </a:solidFill>
              </a:rPr>
              <a:t>rocessing Unit</a:t>
            </a:r>
          </a:p>
          <a:p>
            <a:pPr algn="ctr"/>
            <a:r>
              <a:rPr lang="en-GB" sz="2200" dirty="0"/>
              <a:t>(4 result pixels at a time)</a:t>
            </a:r>
            <a:endParaRPr lang="fr-FR" sz="2200" dirty="0" err="1">
              <a:solidFill>
                <a:schemeClr val="tx1"/>
              </a:solidFill>
            </a:endParaRPr>
          </a:p>
        </p:txBody>
      </p:sp>
    </p:spTree>
    <p:extLst>
      <p:ext uri="{BB962C8B-B14F-4D97-AF65-F5344CB8AC3E}">
        <p14:creationId xmlns:p14="http://schemas.microsoft.com/office/powerpoint/2010/main" val="28330965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Sub-system</a:t>
            </a:r>
            <a:endParaRPr lang="fr-FR" dirty="0"/>
          </a:p>
        </p:txBody>
      </p:sp>
      <p:grpSp>
        <p:nvGrpSpPr>
          <p:cNvPr id="3" name="Group 2"/>
          <p:cNvGrpSpPr/>
          <p:nvPr/>
        </p:nvGrpSpPr>
        <p:grpSpPr>
          <a:xfrm>
            <a:off x="4900320" y="1035037"/>
            <a:ext cx="2043405" cy="3556214"/>
            <a:chOff x="4247378" y="1035037"/>
            <a:chExt cx="2048460" cy="3556214"/>
          </a:xfrm>
        </p:grpSpPr>
        <p:sp>
          <p:nvSpPr>
            <p:cNvPr id="7" name="Rectangle 6"/>
            <p:cNvSpPr/>
            <p:nvPr/>
          </p:nvSpPr>
          <p:spPr>
            <a:xfrm>
              <a:off x="4247378" y="1035037"/>
              <a:ext cx="2048460" cy="3556214"/>
            </a:xfrm>
            <a:prstGeom prst="rect">
              <a:avLst/>
            </a:prstGeom>
            <a:solidFill>
              <a:schemeClr val="bg2">
                <a:lumMod val="85000"/>
              </a:schemeClr>
            </a:solidFill>
            <a:ln w="50800">
              <a:noFill/>
            </a:ln>
            <a:effectLst/>
          </p:spPr>
          <p:style>
            <a:lnRef idx="1">
              <a:schemeClr val="dk1"/>
            </a:lnRef>
            <a:fillRef idx="2">
              <a:schemeClr val="dk1"/>
            </a:fillRef>
            <a:effectRef idx="1">
              <a:schemeClr val="dk1"/>
            </a:effectRef>
            <a:fontRef idx="minor">
              <a:schemeClr val="dk1"/>
            </a:fontRef>
          </p:style>
          <p:txBody>
            <a:bodyPr rtlCol="0" anchor="t" anchorCtr="0"/>
            <a:lstStyle/>
            <a:p>
              <a:pPr algn="ctr"/>
              <a:r>
                <a:rPr lang="en-GB" sz="2400" b="1" dirty="0"/>
                <a:t>IPU Modules</a:t>
              </a:r>
              <a:endParaRPr lang="fr-FR" sz="2400" b="1" dirty="0"/>
            </a:p>
          </p:txBody>
        </p:sp>
        <p:sp>
          <p:nvSpPr>
            <p:cNvPr id="8" name="Rectangle 7"/>
            <p:cNvSpPr/>
            <p:nvPr/>
          </p:nvSpPr>
          <p:spPr>
            <a:xfrm>
              <a:off x="4799289" y="1562855"/>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IPUS_0</a:t>
              </a:r>
              <a:endParaRPr lang="fr-FR" sz="1400" dirty="0"/>
            </a:p>
          </p:txBody>
        </p:sp>
        <p:sp>
          <p:nvSpPr>
            <p:cNvPr id="10" name="Rectangle 9"/>
            <p:cNvSpPr/>
            <p:nvPr/>
          </p:nvSpPr>
          <p:spPr>
            <a:xfrm>
              <a:off x="4799289" y="2012016"/>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IPUS_1</a:t>
              </a:r>
              <a:endParaRPr lang="fr-FR" sz="1400" dirty="0"/>
            </a:p>
          </p:txBody>
        </p:sp>
        <p:sp>
          <p:nvSpPr>
            <p:cNvPr id="11" name="Rectangle 10"/>
            <p:cNvSpPr/>
            <p:nvPr/>
          </p:nvSpPr>
          <p:spPr>
            <a:xfrm>
              <a:off x="4799289" y="2753350"/>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IPUS_7</a:t>
              </a:r>
              <a:endParaRPr lang="fr-FR" sz="1400" dirty="0"/>
            </a:p>
          </p:txBody>
        </p:sp>
        <p:sp>
          <p:nvSpPr>
            <p:cNvPr id="12" name="TextBox 11"/>
            <p:cNvSpPr txBox="1"/>
            <p:nvPr/>
          </p:nvSpPr>
          <p:spPr>
            <a:xfrm>
              <a:off x="4799288" y="2290280"/>
              <a:ext cx="798407" cy="382305"/>
            </a:xfrm>
            <a:prstGeom prst="rect">
              <a:avLst/>
            </a:prstGeom>
            <a:noFill/>
            <a:ln>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3" name="Rectangle 12"/>
            <p:cNvSpPr/>
            <p:nvPr/>
          </p:nvSpPr>
          <p:spPr>
            <a:xfrm>
              <a:off x="4799287" y="344530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IPUV_0</a:t>
              </a:r>
              <a:endParaRPr lang="fr-FR" sz="1400" dirty="0"/>
            </a:p>
          </p:txBody>
        </p:sp>
        <p:sp>
          <p:nvSpPr>
            <p:cNvPr id="14" name="Rectangle 13"/>
            <p:cNvSpPr/>
            <p:nvPr/>
          </p:nvSpPr>
          <p:spPr>
            <a:xfrm>
              <a:off x="4801643" y="413726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IPUV_3</a:t>
              </a:r>
              <a:endParaRPr lang="fr-FR" sz="1400" dirty="0"/>
            </a:p>
          </p:txBody>
        </p:sp>
        <p:sp>
          <p:nvSpPr>
            <p:cNvPr id="15" name="TextBox 14"/>
            <p:cNvSpPr txBox="1"/>
            <p:nvPr/>
          </p:nvSpPr>
          <p:spPr>
            <a:xfrm>
              <a:off x="4799287" y="3678635"/>
              <a:ext cx="798407" cy="382305"/>
            </a:xfrm>
            <a:prstGeom prst="rect">
              <a:avLst/>
            </a:prstGeom>
            <a:noFill/>
            <a:ln>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grpSp>
      <p:sp>
        <p:nvSpPr>
          <p:cNvPr id="16" name="Explosion 1 15"/>
          <p:cNvSpPr/>
          <p:nvPr/>
        </p:nvSpPr>
        <p:spPr>
          <a:xfrm>
            <a:off x="7863299" y="1598586"/>
            <a:ext cx="3915862" cy="2668555"/>
          </a:xfrm>
          <a:prstGeom prst="irregularSeal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Execute the Kernels</a:t>
            </a:r>
            <a:endParaRPr lang="fr-FR" sz="2800" b="1" dirty="0"/>
          </a:p>
        </p:txBody>
      </p:sp>
    </p:spTree>
    <p:extLst>
      <p:ext uri="{BB962C8B-B14F-4D97-AF65-F5344CB8AC3E}">
        <p14:creationId xmlns:p14="http://schemas.microsoft.com/office/powerpoint/2010/main" val="985383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Sub-system</a:t>
            </a:r>
            <a:endParaRPr lang="fr-FR" dirty="0"/>
          </a:p>
        </p:txBody>
      </p:sp>
      <p:sp>
        <p:nvSpPr>
          <p:cNvPr id="4" name="Rectangle 3"/>
          <p:cNvSpPr/>
          <p:nvPr/>
        </p:nvSpPr>
        <p:spPr>
          <a:xfrm>
            <a:off x="2213795" y="1035037"/>
            <a:ext cx="1363651" cy="3556214"/>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SRAM</a:t>
            </a:r>
            <a:endParaRPr lang="fr-FR" sz="3200" dirty="0"/>
          </a:p>
        </p:txBody>
      </p:sp>
      <p:sp>
        <p:nvSpPr>
          <p:cNvPr id="6" name="Rectangle 5"/>
          <p:cNvSpPr/>
          <p:nvPr/>
        </p:nvSpPr>
        <p:spPr>
          <a:xfrm>
            <a:off x="4036707" y="1035037"/>
            <a:ext cx="445129" cy="4342571"/>
          </a:xfrm>
          <a:prstGeom prst="rect">
            <a:avLst/>
          </a:prstGeom>
          <a:ln/>
        </p:spPr>
        <p:style>
          <a:lnRef idx="2">
            <a:schemeClr val="dk1"/>
          </a:lnRef>
          <a:fillRef idx="1">
            <a:schemeClr val="lt1"/>
          </a:fillRef>
          <a:effectRef idx="0">
            <a:schemeClr val="dk1"/>
          </a:effectRef>
          <a:fontRef idx="minor">
            <a:schemeClr val="dk1"/>
          </a:fontRef>
        </p:style>
        <p:txBody>
          <a:bodyPr vert="vert270" rtlCol="0" anchor="ctr"/>
          <a:lstStyle/>
          <a:p>
            <a:pPr algn="ctr"/>
            <a:r>
              <a:rPr lang="en-GB" dirty="0"/>
              <a:t>SRAM controller</a:t>
            </a:r>
            <a:endParaRPr lang="fr-FR" dirty="0"/>
          </a:p>
        </p:txBody>
      </p:sp>
      <p:sp>
        <p:nvSpPr>
          <p:cNvPr id="7" name="Rectangle 6"/>
          <p:cNvSpPr/>
          <p:nvPr/>
        </p:nvSpPr>
        <p:spPr>
          <a:xfrm>
            <a:off x="4898703" y="1035037"/>
            <a:ext cx="2048460" cy="3556214"/>
          </a:xfrm>
          <a:prstGeom prst="rect">
            <a:avLst/>
          </a:prstGeom>
          <a:solidFill>
            <a:schemeClr val="bg2">
              <a:lumMod val="85000"/>
            </a:schemeClr>
          </a:solidFill>
          <a:ln w="50800">
            <a:noFill/>
          </a:ln>
          <a:effectLst/>
        </p:spPr>
        <p:style>
          <a:lnRef idx="1">
            <a:schemeClr val="dk1"/>
          </a:lnRef>
          <a:fillRef idx="2">
            <a:schemeClr val="dk1"/>
          </a:fillRef>
          <a:effectRef idx="1">
            <a:schemeClr val="dk1"/>
          </a:effectRef>
          <a:fontRef idx="minor">
            <a:schemeClr val="dk1"/>
          </a:fontRef>
        </p:style>
        <p:txBody>
          <a:bodyPr rtlCol="0" anchor="t" anchorCtr="0"/>
          <a:lstStyle/>
          <a:p>
            <a:pPr algn="ctr"/>
            <a:r>
              <a:rPr lang="en-GB" sz="2400" b="1" dirty="0"/>
              <a:t>IPU Modules</a:t>
            </a:r>
            <a:endParaRPr lang="fr-FR" sz="2400" b="1" dirty="0"/>
          </a:p>
        </p:txBody>
      </p:sp>
      <p:sp>
        <p:nvSpPr>
          <p:cNvPr id="8" name="Rectangle 7"/>
          <p:cNvSpPr/>
          <p:nvPr/>
        </p:nvSpPr>
        <p:spPr>
          <a:xfrm>
            <a:off x="5450614" y="1562855"/>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IPUS_0</a:t>
            </a:r>
            <a:endParaRPr lang="fr-FR" sz="1400" dirty="0"/>
          </a:p>
        </p:txBody>
      </p:sp>
      <p:sp>
        <p:nvSpPr>
          <p:cNvPr id="10" name="Rectangle 9"/>
          <p:cNvSpPr/>
          <p:nvPr/>
        </p:nvSpPr>
        <p:spPr>
          <a:xfrm>
            <a:off x="5450614" y="2012016"/>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IPUS_1</a:t>
            </a:r>
            <a:endParaRPr lang="fr-FR" sz="1400" dirty="0"/>
          </a:p>
        </p:txBody>
      </p:sp>
      <p:sp>
        <p:nvSpPr>
          <p:cNvPr id="11" name="Rectangle 10"/>
          <p:cNvSpPr/>
          <p:nvPr/>
        </p:nvSpPr>
        <p:spPr>
          <a:xfrm>
            <a:off x="5450614" y="2753350"/>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IPUS_7</a:t>
            </a:r>
            <a:endParaRPr lang="fr-FR" sz="1400" dirty="0"/>
          </a:p>
        </p:txBody>
      </p:sp>
      <p:sp>
        <p:nvSpPr>
          <p:cNvPr id="12" name="TextBox 11"/>
          <p:cNvSpPr txBox="1"/>
          <p:nvPr/>
        </p:nvSpPr>
        <p:spPr>
          <a:xfrm>
            <a:off x="5450613" y="2290280"/>
            <a:ext cx="798407" cy="382305"/>
          </a:xfrm>
          <a:prstGeom prst="rect">
            <a:avLst/>
          </a:prstGeom>
          <a:noFill/>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3" name="Rectangle 12"/>
          <p:cNvSpPr/>
          <p:nvPr/>
        </p:nvSpPr>
        <p:spPr>
          <a:xfrm>
            <a:off x="5450612" y="344530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IPUV_0</a:t>
            </a:r>
            <a:endParaRPr lang="fr-FR" sz="1400" dirty="0"/>
          </a:p>
        </p:txBody>
      </p:sp>
      <p:sp>
        <p:nvSpPr>
          <p:cNvPr id="14" name="Rectangle 13"/>
          <p:cNvSpPr/>
          <p:nvPr/>
        </p:nvSpPr>
        <p:spPr>
          <a:xfrm>
            <a:off x="5452968" y="413726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IPUV_3</a:t>
            </a:r>
            <a:endParaRPr lang="fr-FR" sz="1400" dirty="0"/>
          </a:p>
        </p:txBody>
      </p:sp>
      <p:sp>
        <p:nvSpPr>
          <p:cNvPr id="15" name="TextBox 14"/>
          <p:cNvSpPr txBox="1"/>
          <p:nvPr/>
        </p:nvSpPr>
        <p:spPr>
          <a:xfrm>
            <a:off x="5450612" y="3678635"/>
            <a:ext cx="798407" cy="382305"/>
          </a:xfrm>
          <a:prstGeom prst="rect">
            <a:avLst/>
          </a:prstGeom>
          <a:noFill/>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cxnSp>
        <p:nvCxnSpPr>
          <p:cNvPr id="35" name="Straight Arrow Connector 34"/>
          <p:cNvCxnSpPr/>
          <p:nvPr/>
        </p:nvCxnSpPr>
        <p:spPr>
          <a:xfrm flipH="1">
            <a:off x="4481836" y="157693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481836" y="1632853"/>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8" idx="1"/>
          </p:cNvCxnSpPr>
          <p:nvPr/>
        </p:nvCxnSpPr>
        <p:spPr>
          <a:xfrm>
            <a:off x="4481836" y="1739495"/>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481836" y="1802021"/>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481836" y="186449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 idx="3"/>
          </p:cNvCxnSpPr>
          <p:nvPr/>
        </p:nvCxnSpPr>
        <p:spPr>
          <a:xfrm flipV="1">
            <a:off x="3577446" y="2813144"/>
            <a:ext cx="459261" cy="1"/>
          </a:xfrm>
          <a:prstGeom prst="straightConnector1">
            <a:avLst/>
          </a:prstGeom>
          <a:ln w="666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73" idx="1"/>
          </p:cNvCxnSpPr>
          <p:nvPr/>
        </p:nvCxnSpPr>
        <p:spPr>
          <a:xfrm>
            <a:off x="5033745" y="1987585"/>
            <a:ext cx="3358415" cy="1645342"/>
          </a:xfrm>
          <a:prstGeom prst="straightConnector1">
            <a:avLst/>
          </a:prstGeom>
          <a:ln w="508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392160" y="2764015"/>
            <a:ext cx="2997200" cy="1737823"/>
          </a:xfrm>
          <a:prstGeom prst="rect">
            <a:avLst/>
          </a:prstGeom>
          <a:noFill/>
        </p:spPr>
        <p:txBody>
          <a:bodyPr wrap="square" lIns="91440" tIns="45720" rIns="91440" rtlCol="0" anchor="t">
            <a:noAutofit/>
          </a:bodyPr>
          <a:lstStyle/>
          <a:p>
            <a:pPr algn="ctr"/>
            <a:r>
              <a:rPr lang="en-GB" sz="2200" b="1" dirty="0">
                <a:solidFill>
                  <a:srgbClr val="FFC000"/>
                </a:solidFill>
              </a:rPr>
              <a:t>Each input/output can fetch/output multiple data at the same time</a:t>
            </a:r>
            <a:endParaRPr lang="fr-FR" sz="2200" b="1" dirty="0" err="1">
              <a:solidFill>
                <a:srgbClr val="FFC000"/>
              </a:solidFill>
            </a:endParaRPr>
          </a:p>
        </p:txBody>
      </p:sp>
    </p:spTree>
    <p:extLst>
      <p:ext uri="{BB962C8B-B14F-4D97-AF65-F5344CB8AC3E}">
        <p14:creationId xmlns:p14="http://schemas.microsoft.com/office/powerpoint/2010/main" val="2920134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Sub-system</a:t>
            </a:r>
            <a:endParaRPr lang="fr-FR" dirty="0"/>
          </a:p>
        </p:txBody>
      </p:sp>
      <p:sp>
        <p:nvSpPr>
          <p:cNvPr id="4" name="Rectangle 3"/>
          <p:cNvSpPr/>
          <p:nvPr/>
        </p:nvSpPr>
        <p:spPr>
          <a:xfrm>
            <a:off x="2213795" y="1035037"/>
            <a:ext cx="1363651" cy="3556214"/>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SRAM</a:t>
            </a:r>
            <a:endParaRPr lang="fr-FR" sz="3200" dirty="0"/>
          </a:p>
        </p:txBody>
      </p:sp>
      <p:sp>
        <p:nvSpPr>
          <p:cNvPr id="6" name="Rectangle 5"/>
          <p:cNvSpPr/>
          <p:nvPr/>
        </p:nvSpPr>
        <p:spPr>
          <a:xfrm>
            <a:off x="4036707" y="1035037"/>
            <a:ext cx="445129" cy="4342571"/>
          </a:xfrm>
          <a:prstGeom prst="rect">
            <a:avLst/>
          </a:prstGeom>
          <a:ln/>
        </p:spPr>
        <p:style>
          <a:lnRef idx="2">
            <a:schemeClr val="dk1"/>
          </a:lnRef>
          <a:fillRef idx="1">
            <a:schemeClr val="lt1"/>
          </a:fillRef>
          <a:effectRef idx="0">
            <a:schemeClr val="dk1"/>
          </a:effectRef>
          <a:fontRef idx="minor">
            <a:schemeClr val="dk1"/>
          </a:fontRef>
        </p:style>
        <p:txBody>
          <a:bodyPr vert="vert270" rtlCol="0" anchor="ctr"/>
          <a:lstStyle/>
          <a:p>
            <a:pPr algn="ctr"/>
            <a:r>
              <a:rPr lang="en-GB" dirty="0"/>
              <a:t>SRAM controller</a:t>
            </a:r>
            <a:endParaRPr lang="fr-FR" dirty="0"/>
          </a:p>
        </p:txBody>
      </p:sp>
      <p:sp>
        <p:nvSpPr>
          <p:cNvPr id="7" name="Rectangle 6"/>
          <p:cNvSpPr/>
          <p:nvPr/>
        </p:nvSpPr>
        <p:spPr>
          <a:xfrm>
            <a:off x="4898703" y="1035037"/>
            <a:ext cx="2048460" cy="3556214"/>
          </a:xfrm>
          <a:prstGeom prst="rect">
            <a:avLst/>
          </a:prstGeom>
          <a:solidFill>
            <a:schemeClr val="bg2">
              <a:lumMod val="85000"/>
            </a:schemeClr>
          </a:solidFill>
          <a:ln w="50800">
            <a:noFill/>
          </a:ln>
          <a:effectLst/>
        </p:spPr>
        <p:style>
          <a:lnRef idx="1">
            <a:schemeClr val="dk1"/>
          </a:lnRef>
          <a:fillRef idx="2">
            <a:schemeClr val="dk1"/>
          </a:fillRef>
          <a:effectRef idx="1">
            <a:schemeClr val="dk1"/>
          </a:effectRef>
          <a:fontRef idx="minor">
            <a:schemeClr val="dk1"/>
          </a:fontRef>
        </p:style>
        <p:txBody>
          <a:bodyPr rtlCol="0" anchor="t" anchorCtr="0"/>
          <a:lstStyle/>
          <a:p>
            <a:pPr algn="ctr"/>
            <a:r>
              <a:rPr lang="en-GB" sz="2400" b="1" dirty="0"/>
              <a:t>IPU Modules</a:t>
            </a:r>
            <a:endParaRPr lang="fr-FR" sz="2400" b="1" dirty="0"/>
          </a:p>
        </p:txBody>
      </p:sp>
      <p:sp>
        <p:nvSpPr>
          <p:cNvPr id="8" name="Rectangle 7"/>
          <p:cNvSpPr/>
          <p:nvPr/>
        </p:nvSpPr>
        <p:spPr>
          <a:xfrm>
            <a:off x="5450614" y="1562855"/>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IPUS_0</a:t>
            </a:r>
            <a:endParaRPr lang="fr-FR" sz="1400" dirty="0"/>
          </a:p>
        </p:txBody>
      </p:sp>
      <p:sp>
        <p:nvSpPr>
          <p:cNvPr id="10" name="Rectangle 9"/>
          <p:cNvSpPr/>
          <p:nvPr/>
        </p:nvSpPr>
        <p:spPr>
          <a:xfrm>
            <a:off x="5450614" y="2012016"/>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IPUS_1</a:t>
            </a:r>
            <a:endParaRPr lang="fr-FR" sz="1400" dirty="0"/>
          </a:p>
        </p:txBody>
      </p:sp>
      <p:sp>
        <p:nvSpPr>
          <p:cNvPr id="11" name="Rectangle 10"/>
          <p:cNvSpPr/>
          <p:nvPr/>
        </p:nvSpPr>
        <p:spPr>
          <a:xfrm>
            <a:off x="5450614" y="2753350"/>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IPUS_7</a:t>
            </a:r>
            <a:endParaRPr lang="fr-FR" sz="1400" dirty="0"/>
          </a:p>
        </p:txBody>
      </p:sp>
      <p:sp>
        <p:nvSpPr>
          <p:cNvPr id="12" name="TextBox 11"/>
          <p:cNvSpPr txBox="1"/>
          <p:nvPr/>
        </p:nvSpPr>
        <p:spPr>
          <a:xfrm>
            <a:off x="5450613" y="2290280"/>
            <a:ext cx="798407" cy="382305"/>
          </a:xfrm>
          <a:prstGeom prst="rect">
            <a:avLst/>
          </a:prstGeom>
          <a:noFill/>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3" name="Rectangle 12"/>
          <p:cNvSpPr/>
          <p:nvPr/>
        </p:nvSpPr>
        <p:spPr>
          <a:xfrm>
            <a:off x="5450612" y="344530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IPUV_0</a:t>
            </a:r>
            <a:endParaRPr lang="fr-FR" sz="1400" dirty="0"/>
          </a:p>
        </p:txBody>
      </p:sp>
      <p:sp>
        <p:nvSpPr>
          <p:cNvPr id="14" name="Rectangle 13"/>
          <p:cNvSpPr/>
          <p:nvPr/>
        </p:nvSpPr>
        <p:spPr>
          <a:xfrm>
            <a:off x="5452968" y="413726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IPUV_3</a:t>
            </a:r>
            <a:endParaRPr lang="fr-FR" sz="1400" dirty="0"/>
          </a:p>
        </p:txBody>
      </p:sp>
      <p:sp>
        <p:nvSpPr>
          <p:cNvPr id="15" name="TextBox 14"/>
          <p:cNvSpPr txBox="1"/>
          <p:nvPr/>
        </p:nvSpPr>
        <p:spPr>
          <a:xfrm>
            <a:off x="5450612" y="3678635"/>
            <a:ext cx="798407" cy="382305"/>
          </a:xfrm>
          <a:prstGeom prst="rect">
            <a:avLst/>
          </a:prstGeom>
          <a:noFill/>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cxnSp>
        <p:nvCxnSpPr>
          <p:cNvPr id="35" name="Straight Arrow Connector 34"/>
          <p:cNvCxnSpPr/>
          <p:nvPr/>
        </p:nvCxnSpPr>
        <p:spPr>
          <a:xfrm flipH="1">
            <a:off x="4489317" y="1814694"/>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489317" y="187060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489317" y="160890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489317" y="1671429"/>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489317" y="17339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479436" y="363988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479436" y="358181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479436" y="351641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479436" y="345906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4484516" y="373070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4484516" y="378661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 idx="3"/>
          </p:cNvCxnSpPr>
          <p:nvPr/>
        </p:nvCxnSpPr>
        <p:spPr>
          <a:xfrm flipV="1">
            <a:off x="3577446" y="2813144"/>
            <a:ext cx="459261" cy="1"/>
          </a:xfrm>
          <a:prstGeom prst="straightConnector1">
            <a:avLst/>
          </a:prstGeom>
          <a:ln w="666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4484237" y="228315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4484237" y="2339066"/>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484237" y="2077361"/>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4484237" y="213988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484237" y="220236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4481833" y="302464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4481833" y="308056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481833" y="281885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4481833" y="288138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481833" y="2943856"/>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4484516" y="43460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484516" y="428793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484516" y="422253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4484516" y="416518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4489596" y="443682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4489596" y="449273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499072" y="2339066"/>
            <a:ext cx="4200482" cy="773313"/>
          </a:xfrm>
          <a:prstGeom prst="rect">
            <a:avLst/>
          </a:prstGeom>
          <a:noFill/>
        </p:spPr>
        <p:txBody>
          <a:bodyPr wrap="none" lIns="91440" tIns="45720" rIns="91440" rtlCol="0" anchor="t">
            <a:noAutofit/>
          </a:bodyPr>
          <a:lstStyle/>
          <a:p>
            <a:r>
              <a:rPr lang="en-GB" sz="2200" dirty="0">
                <a:solidFill>
                  <a:srgbClr val="FF0000"/>
                </a:solidFill>
              </a:rPr>
              <a:t>The full SRAM is 4MB</a:t>
            </a:r>
          </a:p>
          <a:p>
            <a:r>
              <a:rPr lang="en-GB" sz="2200" dirty="0">
                <a:solidFill>
                  <a:srgbClr val="FF0000"/>
                </a:solidFill>
              </a:rPr>
              <a:t> =&gt; 1MB is optimised for the ISP</a:t>
            </a:r>
          </a:p>
        </p:txBody>
      </p:sp>
    </p:spTree>
    <p:extLst>
      <p:ext uri="{BB962C8B-B14F-4D97-AF65-F5344CB8AC3E}">
        <p14:creationId xmlns:p14="http://schemas.microsoft.com/office/powerpoint/2010/main" val="8901523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Sub-system</a:t>
            </a:r>
            <a:endParaRPr lang="fr-FR" dirty="0"/>
          </a:p>
        </p:txBody>
      </p:sp>
      <p:sp>
        <p:nvSpPr>
          <p:cNvPr id="4" name="Rectangle 3"/>
          <p:cNvSpPr/>
          <p:nvPr/>
        </p:nvSpPr>
        <p:spPr>
          <a:xfrm>
            <a:off x="2213795" y="1035037"/>
            <a:ext cx="1363651" cy="3556214"/>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SRAM</a:t>
            </a:r>
            <a:endParaRPr lang="fr-FR" sz="3200" dirty="0"/>
          </a:p>
        </p:txBody>
      </p:sp>
      <p:sp>
        <p:nvSpPr>
          <p:cNvPr id="6" name="Rectangle 5"/>
          <p:cNvSpPr/>
          <p:nvPr/>
        </p:nvSpPr>
        <p:spPr>
          <a:xfrm>
            <a:off x="4036707" y="1035037"/>
            <a:ext cx="445129" cy="4342571"/>
          </a:xfrm>
          <a:prstGeom prst="rect">
            <a:avLst/>
          </a:prstGeom>
          <a:ln/>
        </p:spPr>
        <p:style>
          <a:lnRef idx="2">
            <a:schemeClr val="dk1"/>
          </a:lnRef>
          <a:fillRef idx="1">
            <a:schemeClr val="lt1"/>
          </a:fillRef>
          <a:effectRef idx="0">
            <a:schemeClr val="dk1"/>
          </a:effectRef>
          <a:fontRef idx="minor">
            <a:schemeClr val="dk1"/>
          </a:fontRef>
        </p:style>
        <p:txBody>
          <a:bodyPr vert="vert270" rtlCol="0" anchor="ctr"/>
          <a:lstStyle/>
          <a:p>
            <a:pPr algn="ctr"/>
            <a:r>
              <a:rPr lang="en-GB" dirty="0"/>
              <a:t>SRAM controller</a:t>
            </a:r>
            <a:endParaRPr lang="fr-FR" dirty="0"/>
          </a:p>
        </p:txBody>
      </p:sp>
      <p:sp>
        <p:nvSpPr>
          <p:cNvPr id="7" name="Rectangle 6"/>
          <p:cNvSpPr/>
          <p:nvPr/>
        </p:nvSpPr>
        <p:spPr>
          <a:xfrm>
            <a:off x="4898703" y="1035037"/>
            <a:ext cx="2048460" cy="3556214"/>
          </a:xfrm>
          <a:prstGeom prst="rect">
            <a:avLst/>
          </a:prstGeom>
          <a:solidFill>
            <a:schemeClr val="bg2">
              <a:lumMod val="85000"/>
            </a:schemeClr>
          </a:solidFill>
          <a:ln w="50800">
            <a:noFill/>
          </a:ln>
          <a:effectLst/>
        </p:spPr>
        <p:style>
          <a:lnRef idx="1">
            <a:schemeClr val="dk1"/>
          </a:lnRef>
          <a:fillRef idx="2">
            <a:schemeClr val="dk1"/>
          </a:fillRef>
          <a:effectRef idx="1">
            <a:schemeClr val="dk1"/>
          </a:effectRef>
          <a:fontRef idx="minor">
            <a:schemeClr val="dk1"/>
          </a:fontRef>
        </p:style>
        <p:txBody>
          <a:bodyPr rtlCol="0" anchor="t" anchorCtr="0"/>
          <a:lstStyle/>
          <a:p>
            <a:pPr algn="ctr"/>
            <a:r>
              <a:rPr lang="en-GB" sz="2400" b="1" dirty="0"/>
              <a:t>IPU Modules</a:t>
            </a:r>
            <a:endParaRPr lang="fr-FR" sz="2400" b="1" dirty="0"/>
          </a:p>
        </p:txBody>
      </p:sp>
      <p:sp>
        <p:nvSpPr>
          <p:cNvPr id="8" name="Rectangle 7"/>
          <p:cNvSpPr/>
          <p:nvPr/>
        </p:nvSpPr>
        <p:spPr>
          <a:xfrm>
            <a:off x="5450614" y="1562855"/>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IPUS_0</a:t>
            </a:r>
            <a:endParaRPr lang="fr-FR" sz="1400" dirty="0"/>
          </a:p>
        </p:txBody>
      </p:sp>
      <p:sp>
        <p:nvSpPr>
          <p:cNvPr id="10" name="Rectangle 9"/>
          <p:cNvSpPr/>
          <p:nvPr/>
        </p:nvSpPr>
        <p:spPr>
          <a:xfrm>
            <a:off x="5450614" y="2012016"/>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IPUS_1</a:t>
            </a:r>
            <a:endParaRPr lang="fr-FR" sz="1400" dirty="0"/>
          </a:p>
        </p:txBody>
      </p:sp>
      <p:sp>
        <p:nvSpPr>
          <p:cNvPr id="11" name="Rectangle 10"/>
          <p:cNvSpPr/>
          <p:nvPr/>
        </p:nvSpPr>
        <p:spPr>
          <a:xfrm>
            <a:off x="5450614" y="2753350"/>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IPUS_7</a:t>
            </a:r>
            <a:endParaRPr lang="fr-FR" sz="1400" dirty="0"/>
          </a:p>
        </p:txBody>
      </p:sp>
      <p:sp>
        <p:nvSpPr>
          <p:cNvPr id="12" name="TextBox 11"/>
          <p:cNvSpPr txBox="1"/>
          <p:nvPr/>
        </p:nvSpPr>
        <p:spPr>
          <a:xfrm>
            <a:off x="5450613" y="2290280"/>
            <a:ext cx="798407" cy="382305"/>
          </a:xfrm>
          <a:prstGeom prst="rect">
            <a:avLst/>
          </a:prstGeom>
          <a:noFill/>
          <a:ln>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3" name="Rectangle 12"/>
          <p:cNvSpPr/>
          <p:nvPr/>
        </p:nvSpPr>
        <p:spPr>
          <a:xfrm>
            <a:off x="5450612" y="344530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IPUV_0</a:t>
            </a:r>
            <a:endParaRPr lang="fr-FR" sz="1400" dirty="0"/>
          </a:p>
        </p:txBody>
      </p:sp>
      <p:sp>
        <p:nvSpPr>
          <p:cNvPr id="14" name="Rectangle 13"/>
          <p:cNvSpPr/>
          <p:nvPr/>
        </p:nvSpPr>
        <p:spPr>
          <a:xfrm>
            <a:off x="5452968" y="413726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IPUV_3</a:t>
            </a:r>
            <a:endParaRPr lang="fr-FR" sz="1400" dirty="0"/>
          </a:p>
        </p:txBody>
      </p:sp>
      <p:sp>
        <p:nvSpPr>
          <p:cNvPr id="15" name="TextBox 14"/>
          <p:cNvSpPr txBox="1"/>
          <p:nvPr/>
        </p:nvSpPr>
        <p:spPr>
          <a:xfrm>
            <a:off x="5450612" y="3678635"/>
            <a:ext cx="798407" cy="382305"/>
          </a:xfrm>
          <a:prstGeom prst="rect">
            <a:avLst/>
          </a:prstGeom>
          <a:noFill/>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6" name="Rectangle 15"/>
          <p:cNvSpPr/>
          <p:nvPr/>
        </p:nvSpPr>
        <p:spPr>
          <a:xfrm>
            <a:off x="7851553" y="1035037"/>
            <a:ext cx="2126652" cy="3556214"/>
          </a:xfrm>
          <a:prstGeom prst="rect">
            <a:avLst/>
          </a:prstGeom>
          <a:solidFill>
            <a:schemeClr val="accent2">
              <a:lumMod val="75000"/>
            </a:schemeClr>
          </a:solidFill>
          <a:ln w="50800">
            <a:noFill/>
          </a:ln>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sz="2800" b="1" dirty="0">
                <a:solidFill>
                  <a:schemeClr val="bg1"/>
                </a:solidFill>
              </a:rPr>
              <a:t>Sequencer</a:t>
            </a:r>
            <a:endParaRPr lang="fr-FR" sz="2800" b="1" dirty="0">
              <a:solidFill>
                <a:schemeClr val="bg1"/>
              </a:solidFill>
            </a:endParaRPr>
          </a:p>
        </p:txBody>
      </p:sp>
      <p:cxnSp>
        <p:nvCxnSpPr>
          <p:cNvPr id="67" name="Straight Arrow Connector 66"/>
          <p:cNvCxnSpPr>
            <a:stCxn id="4" idx="3"/>
          </p:cNvCxnSpPr>
          <p:nvPr/>
        </p:nvCxnSpPr>
        <p:spPr>
          <a:xfrm flipV="1">
            <a:off x="3577446" y="2813144"/>
            <a:ext cx="459261" cy="1"/>
          </a:xfrm>
          <a:prstGeom prst="straightConnector1">
            <a:avLst/>
          </a:prstGeom>
          <a:ln w="666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8435975" y="2501764"/>
            <a:ext cx="946077" cy="62867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M0 Core</a:t>
            </a:r>
            <a:endParaRPr lang="fr-FR" b="1" dirty="0">
              <a:solidFill>
                <a:schemeClr val="tx1"/>
              </a:solidFill>
            </a:endParaRPr>
          </a:p>
        </p:txBody>
      </p:sp>
      <p:cxnSp>
        <p:nvCxnSpPr>
          <p:cNvPr id="92" name="Straight Arrow Connector 91"/>
          <p:cNvCxnSpPr/>
          <p:nvPr/>
        </p:nvCxnSpPr>
        <p:spPr>
          <a:xfrm flipH="1">
            <a:off x="4489317" y="1814694"/>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4489317" y="187060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4489317" y="160890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4489317" y="1671429"/>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489317" y="17339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479436" y="363988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479436" y="358181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4479436" y="351641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4479436" y="345906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a:off x="4484516" y="373070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H="1">
            <a:off x="4484516" y="378661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a:off x="4484237" y="228315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4484237" y="2339066"/>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484237" y="2077361"/>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484237" y="213988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4484237" y="220236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a:off x="4481833" y="302464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4481833" y="308056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481833" y="281885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4481833" y="288138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4481833" y="2943856"/>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4484516" y="43460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4484516" y="428793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4484516" y="422253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4484516" y="416518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4489596" y="443682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4489596" y="449273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88817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Sub-system</a:t>
            </a:r>
            <a:endParaRPr lang="fr-FR" dirty="0"/>
          </a:p>
        </p:txBody>
      </p:sp>
      <p:sp>
        <p:nvSpPr>
          <p:cNvPr id="4" name="Rectangle 3"/>
          <p:cNvSpPr/>
          <p:nvPr/>
        </p:nvSpPr>
        <p:spPr>
          <a:xfrm>
            <a:off x="2213795" y="1035037"/>
            <a:ext cx="1363651" cy="3556214"/>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SRAM</a:t>
            </a:r>
            <a:endParaRPr lang="fr-FR" sz="3200" dirty="0"/>
          </a:p>
        </p:txBody>
      </p:sp>
      <p:sp>
        <p:nvSpPr>
          <p:cNvPr id="6" name="Rectangle 5"/>
          <p:cNvSpPr/>
          <p:nvPr/>
        </p:nvSpPr>
        <p:spPr>
          <a:xfrm>
            <a:off x="4036707" y="1035037"/>
            <a:ext cx="445129" cy="4342571"/>
          </a:xfrm>
          <a:prstGeom prst="rect">
            <a:avLst/>
          </a:prstGeom>
          <a:ln/>
        </p:spPr>
        <p:style>
          <a:lnRef idx="2">
            <a:schemeClr val="dk1"/>
          </a:lnRef>
          <a:fillRef idx="1">
            <a:schemeClr val="lt1"/>
          </a:fillRef>
          <a:effectRef idx="0">
            <a:schemeClr val="dk1"/>
          </a:effectRef>
          <a:fontRef idx="minor">
            <a:schemeClr val="dk1"/>
          </a:fontRef>
        </p:style>
        <p:txBody>
          <a:bodyPr vert="vert270" rtlCol="0" anchor="ctr"/>
          <a:lstStyle/>
          <a:p>
            <a:pPr algn="ctr"/>
            <a:r>
              <a:rPr lang="en-GB" dirty="0"/>
              <a:t>SRAM controller</a:t>
            </a:r>
            <a:endParaRPr lang="fr-FR" dirty="0"/>
          </a:p>
        </p:txBody>
      </p:sp>
      <p:sp>
        <p:nvSpPr>
          <p:cNvPr id="7" name="Rectangle 6"/>
          <p:cNvSpPr/>
          <p:nvPr/>
        </p:nvSpPr>
        <p:spPr>
          <a:xfrm>
            <a:off x="4898703" y="1035037"/>
            <a:ext cx="2048460" cy="3556214"/>
          </a:xfrm>
          <a:prstGeom prst="rect">
            <a:avLst/>
          </a:prstGeom>
          <a:solidFill>
            <a:schemeClr val="bg2">
              <a:lumMod val="85000"/>
            </a:schemeClr>
          </a:solidFill>
          <a:ln w="50800">
            <a:noFill/>
          </a:ln>
          <a:effectLst/>
        </p:spPr>
        <p:style>
          <a:lnRef idx="1">
            <a:schemeClr val="dk1"/>
          </a:lnRef>
          <a:fillRef idx="2">
            <a:schemeClr val="dk1"/>
          </a:fillRef>
          <a:effectRef idx="1">
            <a:schemeClr val="dk1"/>
          </a:effectRef>
          <a:fontRef idx="minor">
            <a:schemeClr val="dk1"/>
          </a:fontRef>
        </p:style>
        <p:txBody>
          <a:bodyPr rtlCol="0" anchor="t" anchorCtr="0"/>
          <a:lstStyle/>
          <a:p>
            <a:pPr algn="ctr"/>
            <a:r>
              <a:rPr lang="en-GB" sz="2400" b="1" dirty="0"/>
              <a:t>IPU Modules</a:t>
            </a:r>
            <a:endParaRPr lang="fr-FR" sz="2400" b="1" dirty="0"/>
          </a:p>
        </p:txBody>
      </p:sp>
      <p:sp>
        <p:nvSpPr>
          <p:cNvPr id="8" name="Rectangle 7"/>
          <p:cNvSpPr/>
          <p:nvPr/>
        </p:nvSpPr>
        <p:spPr>
          <a:xfrm>
            <a:off x="5450614" y="1562855"/>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IPUS_0</a:t>
            </a:r>
            <a:endParaRPr lang="fr-FR" sz="1400" dirty="0"/>
          </a:p>
        </p:txBody>
      </p:sp>
      <p:sp>
        <p:nvSpPr>
          <p:cNvPr id="10" name="Rectangle 9"/>
          <p:cNvSpPr/>
          <p:nvPr/>
        </p:nvSpPr>
        <p:spPr>
          <a:xfrm>
            <a:off x="5450614" y="2012016"/>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IPUS_1</a:t>
            </a:r>
            <a:endParaRPr lang="fr-FR" sz="1400" dirty="0"/>
          </a:p>
        </p:txBody>
      </p:sp>
      <p:sp>
        <p:nvSpPr>
          <p:cNvPr id="11" name="Rectangle 10"/>
          <p:cNvSpPr/>
          <p:nvPr/>
        </p:nvSpPr>
        <p:spPr>
          <a:xfrm>
            <a:off x="5450614" y="2753350"/>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IPUS_7</a:t>
            </a:r>
            <a:endParaRPr lang="fr-FR" sz="1400" dirty="0"/>
          </a:p>
        </p:txBody>
      </p:sp>
      <p:sp>
        <p:nvSpPr>
          <p:cNvPr id="12" name="TextBox 11"/>
          <p:cNvSpPr txBox="1"/>
          <p:nvPr/>
        </p:nvSpPr>
        <p:spPr>
          <a:xfrm>
            <a:off x="5450613" y="2290280"/>
            <a:ext cx="798407" cy="382305"/>
          </a:xfrm>
          <a:prstGeom prst="rect">
            <a:avLst/>
          </a:prstGeom>
          <a:noFill/>
          <a:ln>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3" name="Rectangle 12"/>
          <p:cNvSpPr/>
          <p:nvPr/>
        </p:nvSpPr>
        <p:spPr>
          <a:xfrm>
            <a:off x="5450612" y="344530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IPUV_0</a:t>
            </a:r>
            <a:endParaRPr lang="fr-FR" sz="1400" dirty="0"/>
          </a:p>
        </p:txBody>
      </p:sp>
      <p:sp>
        <p:nvSpPr>
          <p:cNvPr id="14" name="Rectangle 13"/>
          <p:cNvSpPr/>
          <p:nvPr/>
        </p:nvSpPr>
        <p:spPr>
          <a:xfrm>
            <a:off x="5452968" y="413726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IPUV_3</a:t>
            </a:r>
            <a:endParaRPr lang="fr-FR" sz="1400" dirty="0"/>
          </a:p>
        </p:txBody>
      </p:sp>
      <p:sp>
        <p:nvSpPr>
          <p:cNvPr id="15" name="TextBox 14"/>
          <p:cNvSpPr txBox="1"/>
          <p:nvPr/>
        </p:nvSpPr>
        <p:spPr>
          <a:xfrm>
            <a:off x="5450612" y="3678635"/>
            <a:ext cx="798407" cy="382305"/>
          </a:xfrm>
          <a:prstGeom prst="rect">
            <a:avLst/>
          </a:prstGeom>
          <a:noFill/>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6" name="Rectangle 15"/>
          <p:cNvSpPr/>
          <p:nvPr/>
        </p:nvSpPr>
        <p:spPr>
          <a:xfrm>
            <a:off x="7851553" y="1035037"/>
            <a:ext cx="2126652" cy="3556214"/>
          </a:xfrm>
          <a:prstGeom prst="rect">
            <a:avLst/>
          </a:prstGeom>
          <a:solidFill>
            <a:schemeClr val="accent2">
              <a:lumMod val="75000"/>
            </a:schemeClr>
          </a:solidFill>
          <a:ln w="50800">
            <a:noFill/>
          </a:ln>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sz="2800" b="1" dirty="0">
                <a:solidFill>
                  <a:schemeClr val="bg1"/>
                </a:solidFill>
              </a:rPr>
              <a:t>Sequencer</a:t>
            </a:r>
            <a:endParaRPr lang="fr-FR" sz="2800" b="1" dirty="0">
              <a:solidFill>
                <a:schemeClr val="bg1"/>
              </a:solidFill>
            </a:endParaRPr>
          </a:p>
        </p:txBody>
      </p:sp>
      <p:cxnSp>
        <p:nvCxnSpPr>
          <p:cNvPr id="67" name="Straight Arrow Connector 66"/>
          <p:cNvCxnSpPr>
            <a:stCxn id="4" idx="3"/>
          </p:cNvCxnSpPr>
          <p:nvPr/>
        </p:nvCxnSpPr>
        <p:spPr>
          <a:xfrm flipV="1">
            <a:off x="3577446" y="2813144"/>
            <a:ext cx="459261" cy="1"/>
          </a:xfrm>
          <a:prstGeom prst="straightConnector1">
            <a:avLst/>
          </a:prstGeom>
          <a:ln w="666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8435975" y="2501764"/>
            <a:ext cx="946077" cy="1645493"/>
            <a:chOff x="8445405" y="3153021"/>
            <a:chExt cx="946077" cy="1645493"/>
          </a:xfrm>
        </p:grpSpPr>
        <p:sp>
          <p:nvSpPr>
            <p:cNvPr id="74" name="Rectangle 73"/>
            <p:cNvSpPr/>
            <p:nvPr/>
          </p:nvSpPr>
          <p:spPr>
            <a:xfrm>
              <a:off x="8445405" y="3153021"/>
              <a:ext cx="946077" cy="62867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M0 Core</a:t>
              </a:r>
              <a:endParaRPr lang="fr-FR" b="1" dirty="0">
                <a:solidFill>
                  <a:schemeClr val="tx1"/>
                </a:solidFill>
              </a:endParaRPr>
            </a:p>
          </p:txBody>
        </p:sp>
        <p:sp>
          <p:nvSpPr>
            <p:cNvPr id="75" name="Rectangle 74"/>
            <p:cNvSpPr/>
            <p:nvPr/>
          </p:nvSpPr>
          <p:spPr>
            <a:xfrm>
              <a:off x="8445405" y="3780544"/>
              <a:ext cx="946077" cy="10179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Data/ Instr. RAM</a:t>
              </a:r>
              <a:endParaRPr lang="fr-FR" dirty="0">
                <a:solidFill>
                  <a:schemeClr val="bg1"/>
                </a:solidFill>
              </a:endParaRPr>
            </a:p>
          </p:txBody>
        </p:sp>
      </p:grpSp>
      <p:cxnSp>
        <p:nvCxnSpPr>
          <p:cNvPr id="57" name="Straight Arrow Connector 56"/>
          <p:cNvCxnSpPr/>
          <p:nvPr/>
        </p:nvCxnSpPr>
        <p:spPr>
          <a:xfrm flipH="1">
            <a:off x="4489317" y="1814694"/>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4489317" y="187060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489317" y="160890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4489317" y="1671429"/>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489317" y="17339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479436" y="363988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479436" y="358181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479436" y="351641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479436" y="345906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4484516" y="373070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4484516" y="378661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4484237" y="228315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4484237" y="2339066"/>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484237" y="2077361"/>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484237" y="213988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484237" y="220236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4481833" y="302464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4481833" y="308056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4481833" y="281885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481833" y="288138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481833" y="2943856"/>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4484516" y="43460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4484516" y="428793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4484516" y="422253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484516" y="416518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4489596" y="443682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4489596" y="449273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6718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S32V234: Block Diagram</a:t>
            </a:r>
            <a:endParaRPr lang="fr-FR"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8592" r="1845" b="5971"/>
          <a:stretch/>
        </p:blipFill>
        <p:spPr>
          <a:xfrm>
            <a:off x="1287860" y="917923"/>
            <a:ext cx="9616281" cy="5022154"/>
          </a:xfrm>
          <a:prstGeom prst="rect">
            <a:avLst/>
          </a:prstGeom>
        </p:spPr>
      </p:pic>
      <p:sp>
        <p:nvSpPr>
          <p:cNvPr id="5" name="Rectangle 4"/>
          <p:cNvSpPr/>
          <p:nvPr/>
        </p:nvSpPr>
        <p:spPr>
          <a:xfrm>
            <a:off x="1427388" y="1085295"/>
            <a:ext cx="1617148" cy="2343705"/>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3080112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Sub-system</a:t>
            </a:r>
            <a:endParaRPr lang="fr-FR" dirty="0"/>
          </a:p>
        </p:txBody>
      </p:sp>
      <p:sp>
        <p:nvSpPr>
          <p:cNvPr id="4" name="Rectangle 3"/>
          <p:cNvSpPr/>
          <p:nvPr/>
        </p:nvSpPr>
        <p:spPr>
          <a:xfrm>
            <a:off x="2213795" y="1035037"/>
            <a:ext cx="1363651" cy="3556214"/>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SRAM</a:t>
            </a:r>
            <a:endParaRPr lang="fr-FR" sz="3200" dirty="0"/>
          </a:p>
        </p:txBody>
      </p:sp>
      <p:sp>
        <p:nvSpPr>
          <p:cNvPr id="6" name="Rectangle 5"/>
          <p:cNvSpPr/>
          <p:nvPr/>
        </p:nvSpPr>
        <p:spPr>
          <a:xfrm>
            <a:off x="4036707" y="1035037"/>
            <a:ext cx="445129" cy="4342571"/>
          </a:xfrm>
          <a:prstGeom prst="rect">
            <a:avLst/>
          </a:prstGeom>
          <a:ln/>
        </p:spPr>
        <p:style>
          <a:lnRef idx="2">
            <a:schemeClr val="dk1"/>
          </a:lnRef>
          <a:fillRef idx="1">
            <a:schemeClr val="lt1"/>
          </a:fillRef>
          <a:effectRef idx="0">
            <a:schemeClr val="dk1"/>
          </a:effectRef>
          <a:fontRef idx="minor">
            <a:schemeClr val="dk1"/>
          </a:fontRef>
        </p:style>
        <p:txBody>
          <a:bodyPr vert="vert270" rtlCol="0" anchor="ctr"/>
          <a:lstStyle/>
          <a:p>
            <a:pPr algn="ctr"/>
            <a:r>
              <a:rPr lang="en-GB" dirty="0"/>
              <a:t>SRAM controller</a:t>
            </a:r>
            <a:endParaRPr lang="fr-FR" dirty="0"/>
          </a:p>
        </p:txBody>
      </p:sp>
      <p:sp>
        <p:nvSpPr>
          <p:cNvPr id="7" name="Rectangle 6"/>
          <p:cNvSpPr/>
          <p:nvPr/>
        </p:nvSpPr>
        <p:spPr>
          <a:xfrm>
            <a:off x="4898703" y="1035037"/>
            <a:ext cx="2048460" cy="3556214"/>
          </a:xfrm>
          <a:prstGeom prst="rect">
            <a:avLst/>
          </a:prstGeom>
          <a:solidFill>
            <a:schemeClr val="bg2">
              <a:lumMod val="85000"/>
            </a:schemeClr>
          </a:solidFill>
          <a:ln w="50800">
            <a:noFill/>
          </a:ln>
          <a:effectLst/>
        </p:spPr>
        <p:style>
          <a:lnRef idx="1">
            <a:schemeClr val="dk1"/>
          </a:lnRef>
          <a:fillRef idx="2">
            <a:schemeClr val="dk1"/>
          </a:fillRef>
          <a:effectRef idx="1">
            <a:schemeClr val="dk1"/>
          </a:effectRef>
          <a:fontRef idx="minor">
            <a:schemeClr val="dk1"/>
          </a:fontRef>
        </p:style>
        <p:txBody>
          <a:bodyPr rtlCol="0" anchor="t" anchorCtr="0"/>
          <a:lstStyle/>
          <a:p>
            <a:pPr algn="ctr"/>
            <a:r>
              <a:rPr lang="en-GB" sz="2400" b="1" dirty="0"/>
              <a:t>IPU Modules</a:t>
            </a:r>
            <a:endParaRPr lang="fr-FR" sz="2400" b="1" dirty="0"/>
          </a:p>
        </p:txBody>
      </p:sp>
      <p:sp>
        <p:nvSpPr>
          <p:cNvPr id="8" name="Rectangle 7"/>
          <p:cNvSpPr/>
          <p:nvPr/>
        </p:nvSpPr>
        <p:spPr>
          <a:xfrm>
            <a:off x="5450614" y="1562855"/>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IPUS_0</a:t>
            </a:r>
            <a:endParaRPr lang="fr-FR" sz="1400" dirty="0"/>
          </a:p>
        </p:txBody>
      </p:sp>
      <p:sp>
        <p:nvSpPr>
          <p:cNvPr id="10" name="Rectangle 9"/>
          <p:cNvSpPr/>
          <p:nvPr/>
        </p:nvSpPr>
        <p:spPr>
          <a:xfrm>
            <a:off x="5450614" y="2012016"/>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IPUS_1</a:t>
            </a:r>
            <a:endParaRPr lang="fr-FR" sz="1400" dirty="0"/>
          </a:p>
        </p:txBody>
      </p:sp>
      <p:sp>
        <p:nvSpPr>
          <p:cNvPr id="11" name="Rectangle 10"/>
          <p:cNvSpPr/>
          <p:nvPr/>
        </p:nvSpPr>
        <p:spPr>
          <a:xfrm>
            <a:off x="5450614" y="2753350"/>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IPUS_7</a:t>
            </a:r>
            <a:endParaRPr lang="fr-FR" sz="1400" dirty="0"/>
          </a:p>
        </p:txBody>
      </p:sp>
      <p:sp>
        <p:nvSpPr>
          <p:cNvPr id="12" name="TextBox 11"/>
          <p:cNvSpPr txBox="1"/>
          <p:nvPr/>
        </p:nvSpPr>
        <p:spPr>
          <a:xfrm>
            <a:off x="5450613" y="2290280"/>
            <a:ext cx="798407" cy="382305"/>
          </a:xfrm>
          <a:prstGeom prst="rect">
            <a:avLst/>
          </a:prstGeom>
          <a:noFill/>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3" name="Rectangle 12"/>
          <p:cNvSpPr/>
          <p:nvPr/>
        </p:nvSpPr>
        <p:spPr>
          <a:xfrm>
            <a:off x="5450612" y="344530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IPUV_0</a:t>
            </a:r>
            <a:endParaRPr lang="fr-FR" sz="1400" dirty="0"/>
          </a:p>
        </p:txBody>
      </p:sp>
      <p:sp>
        <p:nvSpPr>
          <p:cNvPr id="14" name="Rectangle 13"/>
          <p:cNvSpPr/>
          <p:nvPr/>
        </p:nvSpPr>
        <p:spPr>
          <a:xfrm>
            <a:off x="5452968" y="413726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IPUV_3</a:t>
            </a:r>
            <a:endParaRPr lang="fr-FR" sz="1400" dirty="0"/>
          </a:p>
        </p:txBody>
      </p:sp>
      <p:sp>
        <p:nvSpPr>
          <p:cNvPr id="15" name="TextBox 14"/>
          <p:cNvSpPr txBox="1"/>
          <p:nvPr/>
        </p:nvSpPr>
        <p:spPr>
          <a:xfrm>
            <a:off x="5450612" y="3678635"/>
            <a:ext cx="798407" cy="382305"/>
          </a:xfrm>
          <a:prstGeom prst="rect">
            <a:avLst/>
          </a:prstGeom>
          <a:noFill/>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6" name="Rectangle 15"/>
          <p:cNvSpPr/>
          <p:nvPr/>
        </p:nvSpPr>
        <p:spPr>
          <a:xfrm>
            <a:off x="7851553" y="1035037"/>
            <a:ext cx="2126652" cy="3556214"/>
          </a:xfrm>
          <a:prstGeom prst="rect">
            <a:avLst/>
          </a:prstGeom>
          <a:solidFill>
            <a:schemeClr val="accent2">
              <a:lumMod val="75000"/>
            </a:schemeClr>
          </a:solidFill>
          <a:ln w="50800">
            <a:noFill/>
          </a:ln>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sz="2800" b="1" dirty="0">
                <a:solidFill>
                  <a:schemeClr val="bg1"/>
                </a:solidFill>
              </a:rPr>
              <a:t>Sequencer</a:t>
            </a:r>
            <a:endParaRPr lang="fr-FR" sz="2800" b="1" dirty="0">
              <a:solidFill>
                <a:schemeClr val="bg1"/>
              </a:solidFill>
            </a:endParaRPr>
          </a:p>
        </p:txBody>
      </p:sp>
      <p:cxnSp>
        <p:nvCxnSpPr>
          <p:cNvPr id="67" name="Straight Arrow Connector 66"/>
          <p:cNvCxnSpPr>
            <a:stCxn id="4" idx="3"/>
          </p:cNvCxnSpPr>
          <p:nvPr/>
        </p:nvCxnSpPr>
        <p:spPr>
          <a:xfrm flipV="1">
            <a:off x="3577446" y="2813144"/>
            <a:ext cx="459261" cy="1"/>
          </a:xfrm>
          <a:prstGeom prst="straightConnector1">
            <a:avLst/>
          </a:prstGeom>
          <a:ln w="666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69" idx="3"/>
          </p:cNvCxnSpPr>
          <p:nvPr/>
        </p:nvCxnSpPr>
        <p:spPr>
          <a:xfrm flipV="1">
            <a:off x="9382052" y="1632854"/>
            <a:ext cx="854148" cy="555052"/>
          </a:xfrm>
          <a:prstGeom prst="straightConnector1">
            <a:avLst/>
          </a:prstGeom>
          <a:ln w="508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216745" y="1188110"/>
            <a:ext cx="1576795" cy="749490"/>
          </a:xfrm>
          <a:prstGeom prst="rect">
            <a:avLst/>
          </a:prstGeom>
          <a:noFill/>
        </p:spPr>
        <p:txBody>
          <a:bodyPr wrap="square" lIns="91440" tIns="45720" rIns="91440" rtlCol="0" anchor="t">
            <a:noAutofit/>
          </a:bodyPr>
          <a:lstStyle/>
          <a:p>
            <a:pPr algn="ctr"/>
            <a:r>
              <a:rPr lang="en-GB" sz="2200" b="1" dirty="0">
                <a:solidFill>
                  <a:srgbClr val="FFC000"/>
                </a:solidFill>
              </a:rPr>
              <a:t>Crypto protected</a:t>
            </a:r>
            <a:endParaRPr lang="fr-FR" sz="2200" b="1" dirty="0" err="1">
              <a:solidFill>
                <a:srgbClr val="FFC000"/>
              </a:solidFill>
            </a:endParaRPr>
          </a:p>
        </p:txBody>
      </p:sp>
      <p:grpSp>
        <p:nvGrpSpPr>
          <p:cNvPr id="68" name="Group 67"/>
          <p:cNvGrpSpPr/>
          <p:nvPr/>
        </p:nvGrpSpPr>
        <p:grpSpPr>
          <a:xfrm>
            <a:off x="8435975" y="1873568"/>
            <a:ext cx="946077" cy="2273628"/>
            <a:chOff x="8445405" y="2524886"/>
            <a:chExt cx="946077" cy="2273628"/>
          </a:xfrm>
        </p:grpSpPr>
        <p:sp>
          <p:nvSpPr>
            <p:cNvPr id="69" name="Rectangle 68"/>
            <p:cNvSpPr/>
            <p:nvPr/>
          </p:nvSpPr>
          <p:spPr>
            <a:xfrm>
              <a:off x="8445405" y="2524886"/>
              <a:ext cx="946077" cy="628675"/>
            </a:xfrm>
            <a:prstGeom prst="rect">
              <a:avLst/>
            </a:prstGeom>
            <a:solidFill>
              <a:srgbClr val="F67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Kernel RAM</a:t>
              </a:r>
              <a:endParaRPr lang="fr-FR" dirty="0"/>
            </a:p>
          </p:txBody>
        </p:sp>
        <p:sp>
          <p:nvSpPr>
            <p:cNvPr id="70" name="Rectangle 69"/>
            <p:cNvSpPr/>
            <p:nvPr/>
          </p:nvSpPr>
          <p:spPr>
            <a:xfrm>
              <a:off x="8445405" y="3153021"/>
              <a:ext cx="946077" cy="62867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M0 Core</a:t>
              </a:r>
              <a:endParaRPr lang="fr-FR" b="1" dirty="0">
                <a:solidFill>
                  <a:schemeClr val="tx1"/>
                </a:solidFill>
              </a:endParaRPr>
            </a:p>
          </p:txBody>
        </p:sp>
        <p:sp>
          <p:nvSpPr>
            <p:cNvPr id="71" name="Rectangle 70"/>
            <p:cNvSpPr/>
            <p:nvPr/>
          </p:nvSpPr>
          <p:spPr>
            <a:xfrm>
              <a:off x="8445405" y="3780544"/>
              <a:ext cx="946077" cy="10179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Data/ Instr. RAM</a:t>
              </a:r>
              <a:endParaRPr lang="fr-FR" dirty="0">
                <a:solidFill>
                  <a:schemeClr val="bg1"/>
                </a:solidFill>
              </a:endParaRPr>
            </a:p>
          </p:txBody>
        </p:sp>
      </p:grpSp>
      <p:cxnSp>
        <p:nvCxnSpPr>
          <p:cNvPr id="57" name="Straight Arrow Connector 56"/>
          <p:cNvCxnSpPr/>
          <p:nvPr/>
        </p:nvCxnSpPr>
        <p:spPr>
          <a:xfrm flipH="1">
            <a:off x="4489317" y="1814694"/>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4489317" y="187060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489317" y="160890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4489317" y="1671429"/>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4489317" y="17339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479436" y="363988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4479436" y="358181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479436" y="351641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479436" y="345906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4484516" y="373070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4484516" y="378661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4484237" y="228315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4484237" y="2339066"/>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484237" y="2077361"/>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484237" y="213988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484237" y="220236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4481833" y="302464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4481833" y="308056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481833" y="281885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481833" y="288138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4481833" y="2943856"/>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4484516" y="43460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4484516" y="428793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484516" y="422253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484516" y="416518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4489596" y="443682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4489596" y="449273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44388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Sub-system</a:t>
            </a:r>
            <a:endParaRPr lang="fr-FR" dirty="0"/>
          </a:p>
        </p:txBody>
      </p:sp>
      <p:sp>
        <p:nvSpPr>
          <p:cNvPr id="4" name="Rectangle 3"/>
          <p:cNvSpPr/>
          <p:nvPr/>
        </p:nvSpPr>
        <p:spPr>
          <a:xfrm>
            <a:off x="2213795" y="1035037"/>
            <a:ext cx="1363651" cy="3556214"/>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SRAM</a:t>
            </a:r>
            <a:endParaRPr lang="fr-FR" sz="3200" dirty="0"/>
          </a:p>
        </p:txBody>
      </p:sp>
      <p:sp>
        <p:nvSpPr>
          <p:cNvPr id="6" name="Rectangle 5"/>
          <p:cNvSpPr/>
          <p:nvPr/>
        </p:nvSpPr>
        <p:spPr>
          <a:xfrm>
            <a:off x="4036707" y="1035037"/>
            <a:ext cx="445129" cy="4342571"/>
          </a:xfrm>
          <a:prstGeom prst="rect">
            <a:avLst/>
          </a:prstGeom>
          <a:ln/>
        </p:spPr>
        <p:style>
          <a:lnRef idx="2">
            <a:schemeClr val="dk1"/>
          </a:lnRef>
          <a:fillRef idx="1">
            <a:schemeClr val="lt1"/>
          </a:fillRef>
          <a:effectRef idx="0">
            <a:schemeClr val="dk1"/>
          </a:effectRef>
          <a:fontRef idx="minor">
            <a:schemeClr val="dk1"/>
          </a:fontRef>
        </p:style>
        <p:txBody>
          <a:bodyPr vert="vert270" rtlCol="0" anchor="ctr"/>
          <a:lstStyle/>
          <a:p>
            <a:pPr algn="ctr"/>
            <a:r>
              <a:rPr lang="en-GB" dirty="0"/>
              <a:t>SRAM controller</a:t>
            </a:r>
            <a:endParaRPr lang="fr-FR" dirty="0"/>
          </a:p>
        </p:txBody>
      </p:sp>
      <p:sp>
        <p:nvSpPr>
          <p:cNvPr id="7" name="Rectangle 6"/>
          <p:cNvSpPr/>
          <p:nvPr/>
        </p:nvSpPr>
        <p:spPr>
          <a:xfrm>
            <a:off x="4898703" y="1035037"/>
            <a:ext cx="2048460" cy="3556214"/>
          </a:xfrm>
          <a:prstGeom prst="rect">
            <a:avLst/>
          </a:prstGeom>
          <a:solidFill>
            <a:schemeClr val="bg2">
              <a:lumMod val="85000"/>
            </a:schemeClr>
          </a:solidFill>
          <a:ln w="50800">
            <a:noFill/>
          </a:ln>
          <a:effectLst/>
        </p:spPr>
        <p:style>
          <a:lnRef idx="1">
            <a:schemeClr val="dk1"/>
          </a:lnRef>
          <a:fillRef idx="2">
            <a:schemeClr val="dk1"/>
          </a:fillRef>
          <a:effectRef idx="1">
            <a:schemeClr val="dk1"/>
          </a:effectRef>
          <a:fontRef idx="minor">
            <a:schemeClr val="dk1"/>
          </a:fontRef>
        </p:style>
        <p:txBody>
          <a:bodyPr rtlCol="0" anchor="t" anchorCtr="0"/>
          <a:lstStyle/>
          <a:p>
            <a:pPr algn="ctr"/>
            <a:r>
              <a:rPr lang="en-GB" sz="2400" b="1" dirty="0"/>
              <a:t>IPU Modules</a:t>
            </a:r>
            <a:endParaRPr lang="fr-FR" sz="2400" b="1" dirty="0"/>
          </a:p>
        </p:txBody>
      </p:sp>
      <p:sp>
        <p:nvSpPr>
          <p:cNvPr id="8" name="Rectangle 7"/>
          <p:cNvSpPr/>
          <p:nvPr/>
        </p:nvSpPr>
        <p:spPr>
          <a:xfrm>
            <a:off x="5450614" y="1562855"/>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IPUS_0</a:t>
            </a:r>
            <a:endParaRPr lang="fr-FR" sz="1400" dirty="0"/>
          </a:p>
        </p:txBody>
      </p:sp>
      <p:sp>
        <p:nvSpPr>
          <p:cNvPr id="10" name="Rectangle 9"/>
          <p:cNvSpPr/>
          <p:nvPr/>
        </p:nvSpPr>
        <p:spPr>
          <a:xfrm>
            <a:off x="5450614" y="2012016"/>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IPUS_1</a:t>
            </a:r>
            <a:endParaRPr lang="fr-FR" sz="1400" dirty="0"/>
          </a:p>
        </p:txBody>
      </p:sp>
      <p:sp>
        <p:nvSpPr>
          <p:cNvPr id="11" name="Rectangle 10"/>
          <p:cNvSpPr/>
          <p:nvPr/>
        </p:nvSpPr>
        <p:spPr>
          <a:xfrm>
            <a:off x="5450614" y="2753350"/>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IPUS_7</a:t>
            </a:r>
            <a:endParaRPr lang="fr-FR" sz="1400" dirty="0"/>
          </a:p>
        </p:txBody>
      </p:sp>
      <p:sp>
        <p:nvSpPr>
          <p:cNvPr id="12" name="TextBox 11"/>
          <p:cNvSpPr txBox="1"/>
          <p:nvPr/>
        </p:nvSpPr>
        <p:spPr>
          <a:xfrm>
            <a:off x="5450613" y="2290280"/>
            <a:ext cx="798407" cy="382305"/>
          </a:xfrm>
          <a:prstGeom prst="rect">
            <a:avLst/>
          </a:prstGeom>
          <a:noFill/>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3" name="Rectangle 12"/>
          <p:cNvSpPr/>
          <p:nvPr/>
        </p:nvSpPr>
        <p:spPr>
          <a:xfrm>
            <a:off x="5450612" y="344530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IPUV_0</a:t>
            </a:r>
            <a:endParaRPr lang="fr-FR" sz="1400" dirty="0"/>
          </a:p>
        </p:txBody>
      </p:sp>
      <p:sp>
        <p:nvSpPr>
          <p:cNvPr id="14" name="Rectangle 13"/>
          <p:cNvSpPr/>
          <p:nvPr/>
        </p:nvSpPr>
        <p:spPr>
          <a:xfrm>
            <a:off x="5452968" y="413726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IPUV_3</a:t>
            </a:r>
            <a:endParaRPr lang="fr-FR" sz="1400" dirty="0"/>
          </a:p>
        </p:txBody>
      </p:sp>
      <p:sp>
        <p:nvSpPr>
          <p:cNvPr id="15" name="TextBox 14"/>
          <p:cNvSpPr txBox="1"/>
          <p:nvPr/>
        </p:nvSpPr>
        <p:spPr>
          <a:xfrm>
            <a:off x="5450612" y="3678635"/>
            <a:ext cx="798407" cy="382305"/>
          </a:xfrm>
          <a:prstGeom prst="rect">
            <a:avLst/>
          </a:prstGeom>
          <a:noFill/>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6" name="Rectangle 15"/>
          <p:cNvSpPr/>
          <p:nvPr/>
        </p:nvSpPr>
        <p:spPr>
          <a:xfrm>
            <a:off x="7851553" y="1035037"/>
            <a:ext cx="2126652" cy="3556214"/>
          </a:xfrm>
          <a:prstGeom prst="rect">
            <a:avLst/>
          </a:prstGeom>
          <a:solidFill>
            <a:schemeClr val="accent2">
              <a:lumMod val="75000"/>
            </a:schemeClr>
          </a:solidFill>
          <a:ln w="50800">
            <a:noFill/>
          </a:ln>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sz="2800" b="1" dirty="0">
                <a:solidFill>
                  <a:schemeClr val="bg1"/>
                </a:solidFill>
              </a:rPr>
              <a:t>Sequencer</a:t>
            </a:r>
            <a:endParaRPr lang="fr-FR" sz="2800" b="1" dirty="0">
              <a:solidFill>
                <a:schemeClr val="bg1"/>
              </a:solidFill>
            </a:endParaRPr>
          </a:p>
        </p:txBody>
      </p:sp>
      <p:cxnSp>
        <p:nvCxnSpPr>
          <p:cNvPr id="22" name="Straight Arrow Connector 21"/>
          <p:cNvCxnSpPr/>
          <p:nvPr/>
        </p:nvCxnSpPr>
        <p:spPr>
          <a:xfrm>
            <a:off x="6249019" y="1626249"/>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49019" y="1804896"/>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249019" y="2111632"/>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249019" y="2290280"/>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249019" y="2830551"/>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249019" y="3009199"/>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249019" y="3499987"/>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249019" y="3678635"/>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249019" y="4225571"/>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249019" y="4404218"/>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975294" y="1264625"/>
            <a:ext cx="650842" cy="312313"/>
          </a:xfrm>
          <a:prstGeom prst="rect">
            <a:avLst/>
          </a:prstGeom>
          <a:noFill/>
        </p:spPr>
        <p:txBody>
          <a:bodyPr wrap="square" lIns="91440" tIns="45720" rIns="91440" rtlCol="0" anchor="t">
            <a:noAutofit/>
          </a:bodyPr>
          <a:lstStyle/>
          <a:p>
            <a:pPr algn="ctr"/>
            <a:r>
              <a:rPr lang="en-GB" sz="1600" i="1" dirty="0"/>
              <a:t>d</a:t>
            </a:r>
            <a:r>
              <a:rPr lang="en-GB" sz="1600" i="1" dirty="0">
                <a:solidFill>
                  <a:schemeClr val="tx1"/>
                </a:solidFill>
              </a:rPr>
              <a:t>one</a:t>
            </a:r>
            <a:endParaRPr lang="fr-FR" sz="1600" i="1" dirty="0" err="1">
              <a:solidFill>
                <a:schemeClr val="tx1"/>
              </a:solidFill>
            </a:endParaRPr>
          </a:p>
        </p:txBody>
      </p:sp>
      <p:sp>
        <p:nvSpPr>
          <p:cNvPr id="33" name="TextBox 32"/>
          <p:cNvSpPr txBox="1"/>
          <p:nvPr/>
        </p:nvSpPr>
        <p:spPr>
          <a:xfrm>
            <a:off x="6972337" y="1739495"/>
            <a:ext cx="650842" cy="312313"/>
          </a:xfrm>
          <a:prstGeom prst="rect">
            <a:avLst/>
          </a:prstGeom>
          <a:noFill/>
        </p:spPr>
        <p:txBody>
          <a:bodyPr wrap="square" lIns="91440" tIns="45720" rIns="91440" rtlCol="0" anchor="t">
            <a:noAutofit/>
          </a:bodyPr>
          <a:lstStyle/>
          <a:p>
            <a:pPr algn="ctr"/>
            <a:r>
              <a:rPr lang="en-GB" sz="1600" i="1" dirty="0"/>
              <a:t>start</a:t>
            </a:r>
            <a:endParaRPr lang="fr-FR" sz="1600" i="1" dirty="0" err="1">
              <a:solidFill>
                <a:schemeClr val="tx1"/>
              </a:solidFill>
            </a:endParaRPr>
          </a:p>
        </p:txBody>
      </p:sp>
      <p:cxnSp>
        <p:nvCxnSpPr>
          <p:cNvPr id="67" name="Straight Arrow Connector 66"/>
          <p:cNvCxnSpPr>
            <a:stCxn id="4" idx="3"/>
          </p:cNvCxnSpPr>
          <p:nvPr/>
        </p:nvCxnSpPr>
        <p:spPr>
          <a:xfrm flipV="1">
            <a:off x="3577446" y="2813144"/>
            <a:ext cx="459261" cy="1"/>
          </a:xfrm>
          <a:prstGeom prst="straightConnector1">
            <a:avLst/>
          </a:prstGeom>
          <a:ln w="666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69" idx="0"/>
          </p:cNvCxnSpPr>
          <p:nvPr/>
        </p:nvCxnSpPr>
        <p:spPr>
          <a:xfrm>
            <a:off x="7398327" y="4509969"/>
            <a:ext cx="310491" cy="621552"/>
          </a:xfrm>
          <a:prstGeom prst="straightConnector1">
            <a:avLst/>
          </a:prstGeom>
          <a:ln w="508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922933" y="5131521"/>
            <a:ext cx="3571770" cy="749490"/>
          </a:xfrm>
          <a:prstGeom prst="rect">
            <a:avLst/>
          </a:prstGeom>
          <a:noFill/>
        </p:spPr>
        <p:txBody>
          <a:bodyPr wrap="square" lIns="91440" tIns="45720" rIns="91440" rtlCol="0" anchor="t">
            <a:noAutofit/>
          </a:bodyPr>
          <a:lstStyle/>
          <a:p>
            <a:pPr algn="ctr"/>
            <a:r>
              <a:rPr lang="en-GB" sz="2200" b="1" dirty="0">
                <a:solidFill>
                  <a:srgbClr val="FFC000"/>
                </a:solidFill>
              </a:rPr>
              <a:t>Configuration and synchronization signals</a:t>
            </a:r>
            <a:endParaRPr lang="fr-FR" sz="2200" b="1" dirty="0" err="1">
              <a:solidFill>
                <a:srgbClr val="FFC000"/>
              </a:solidFill>
            </a:endParaRPr>
          </a:p>
        </p:txBody>
      </p:sp>
      <p:grpSp>
        <p:nvGrpSpPr>
          <p:cNvPr id="66" name="Group 65"/>
          <p:cNvGrpSpPr/>
          <p:nvPr/>
        </p:nvGrpSpPr>
        <p:grpSpPr>
          <a:xfrm>
            <a:off x="8435975" y="1873629"/>
            <a:ext cx="946077" cy="2273628"/>
            <a:chOff x="8445405" y="2524886"/>
            <a:chExt cx="946077" cy="2273628"/>
          </a:xfrm>
        </p:grpSpPr>
        <p:sp>
          <p:nvSpPr>
            <p:cNvPr id="70" name="Rectangle 69"/>
            <p:cNvSpPr/>
            <p:nvPr/>
          </p:nvSpPr>
          <p:spPr>
            <a:xfrm>
              <a:off x="8445405" y="2524886"/>
              <a:ext cx="946077" cy="628675"/>
            </a:xfrm>
            <a:prstGeom prst="rect">
              <a:avLst/>
            </a:prstGeom>
            <a:solidFill>
              <a:srgbClr val="F67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Kernel RAM</a:t>
              </a:r>
              <a:endParaRPr lang="fr-FR" dirty="0"/>
            </a:p>
          </p:txBody>
        </p:sp>
        <p:sp>
          <p:nvSpPr>
            <p:cNvPr id="71" name="Rectangle 70"/>
            <p:cNvSpPr/>
            <p:nvPr/>
          </p:nvSpPr>
          <p:spPr>
            <a:xfrm>
              <a:off x="8445405" y="3153021"/>
              <a:ext cx="946077" cy="62867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M0 Core</a:t>
              </a:r>
              <a:endParaRPr lang="fr-FR" b="1" dirty="0">
                <a:solidFill>
                  <a:schemeClr val="tx1"/>
                </a:solidFill>
              </a:endParaRPr>
            </a:p>
          </p:txBody>
        </p:sp>
        <p:sp>
          <p:nvSpPr>
            <p:cNvPr id="72" name="Rectangle 71"/>
            <p:cNvSpPr/>
            <p:nvPr/>
          </p:nvSpPr>
          <p:spPr>
            <a:xfrm>
              <a:off x="8445405" y="3780544"/>
              <a:ext cx="946077" cy="10179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Data/ Instr. RAM</a:t>
              </a:r>
              <a:endParaRPr lang="fr-FR" dirty="0">
                <a:solidFill>
                  <a:schemeClr val="bg1"/>
                </a:solidFill>
              </a:endParaRPr>
            </a:p>
          </p:txBody>
        </p:sp>
      </p:grpSp>
      <p:cxnSp>
        <p:nvCxnSpPr>
          <p:cNvPr id="73" name="Straight Arrow Connector 72"/>
          <p:cNvCxnSpPr/>
          <p:nvPr/>
        </p:nvCxnSpPr>
        <p:spPr>
          <a:xfrm flipH="1">
            <a:off x="4489317" y="1814694"/>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489317" y="187060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489317" y="160890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489317" y="1671429"/>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4489317" y="17339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479436" y="363988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479436" y="358181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479436" y="351641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479436" y="345906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4484516" y="373070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4484516" y="378661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4484237" y="228315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4484237" y="2339066"/>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484237" y="2077361"/>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484237" y="213988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4484237" y="220236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481833" y="302464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4481833" y="308056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481833" y="281885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481833" y="288138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4481833" y="2943856"/>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4484516" y="43460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4484516" y="428793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484516" y="422253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484516" y="416518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4489596" y="443682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a:off x="4489596" y="449273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279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Sub-system</a:t>
            </a:r>
            <a:endParaRPr lang="fr-FR" dirty="0"/>
          </a:p>
        </p:txBody>
      </p:sp>
      <p:sp>
        <p:nvSpPr>
          <p:cNvPr id="4" name="Rectangle 3"/>
          <p:cNvSpPr/>
          <p:nvPr/>
        </p:nvSpPr>
        <p:spPr>
          <a:xfrm>
            <a:off x="2213795" y="1035037"/>
            <a:ext cx="1363651" cy="3556214"/>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SRAM</a:t>
            </a:r>
            <a:endParaRPr lang="fr-FR" sz="3200" dirty="0"/>
          </a:p>
        </p:txBody>
      </p:sp>
      <p:sp>
        <p:nvSpPr>
          <p:cNvPr id="6" name="Rectangle 5"/>
          <p:cNvSpPr/>
          <p:nvPr/>
        </p:nvSpPr>
        <p:spPr>
          <a:xfrm>
            <a:off x="4036707" y="1035037"/>
            <a:ext cx="445129" cy="4342571"/>
          </a:xfrm>
          <a:prstGeom prst="rect">
            <a:avLst/>
          </a:prstGeom>
          <a:ln/>
        </p:spPr>
        <p:style>
          <a:lnRef idx="2">
            <a:schemeClr val="dk1"/>
          </a:lnRef>
          <a:fillRef idx="1">
            <a:schemeClr val="lt1"/>
          </a:fillRef>
          <a:effectRef idx="0">
            <a:schemeClr val="dk1"/>
          </a:effectRef>
          <a:fontRef idx="minor">
            <a:schemeClr val="dk1"/>
          </a:fontRef>
        </p:style>
        <p:txBody>
          <a:bodyPr vert="vert270" rtlCol="0" anchor="ctr"/>
          <a:lstStyle/>
          <a:p>
            <a:pPr algn="ctr"/>
            <a:r>
              <a:rPr lang="en-GB" dirty="0"/>
              <a:t>SRAM controller</a:t>
            </a:r>
            <a:endParaRPr lang="fr-FR" dirty="0"/>
          </a:p>
        </p:txBody>
      </p:sp>
      <p:sp>
        <p:nvSpPr>
          <p:cNvPr id="7" name="Rectangle 6"/>
          <p:cNvSpPr/>
          <p:nvPr/>
        </p:nvSpPr>
        <p:spPr>
          <a:xfrm>
            <a:off x="4898703" y="1035037"/>
            <a:ext cx="2048460" cy="3556214"/>
          </a:xfrm>
          <a:prstGeom prst="rect">
            <a:avLst/>
          </a:prstGeom>
          <a:solidFill>
            <a:schemeClr val="bg2">
              <a:lumMod val="85000"/>
            </a:schemeClr>
          </a:solidFill>
          <a:ln w="50800">
            <a:noFill/>
          </a:ln>
          <a:effectLst/>
        </p:spPr>
        <p:style>
          <a:lnRef idx="1">
            <a:schemeClr val="dk1"/>
          </a:lnRef>
          <a:fillRef idx="2">
            <a:schemeClr val="dk1"/>
          </a:fillRef>
          <a:effectRef idx="1">
            <a:schemeClr val="dk1"/>
          </a:effectRef>
          <a:fontRef idx="minor">
            <a:schemeClr val="dk1"/>
          </a:fontRef>
        </p:style>
        <p:txBody>
          <a:bodyPr rtlCol="0" anchor="t" anchorCtr="0"/>
          <a:lstStyle/>
          <a:p>
            <a:pPr algn="ctr"/>
            <a:r>
              <a:rPr lang="en-GB" sz="2400" b="1" dirty="0"/>
              <a:t>IPU Modules</a:t>
            </a:r>
            <a:endParaRPr lang="fr-FR" sz="2400" b="1" dirty="0"/>
          </a:p>
        </p:txBody>
      </p:sp>
      <p:sp>
        <p:nvSpPr>
          <p:cNvPr id="8" name="Rectangle 7"/>
          <p:cNvSpPr/>
          <p:nvPr/>
        </p:nvSpPr>
        <p:spPr>
          <a:xfrm>
            <a:off x="5450614" y="1562855"/>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IPUS_0</a:t>
            </a:r>
            <a:endParaRPr lang="fr-FR" sz="1400" dirty="0"/>
          </a:p>
        </p:txBody>
      </p:sp>
      <p:sp>
        <p:nvSpPr>
          <p:cNvPr id="10" name="Rectangle 9"/>
          <p:cNvSpPr/>
          <p:nvPr/>
        </p:nvSpPr>
        <p:spPr>
          <a:xfrm>
            <a:off x="5450614" y="2012016"/>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IPUS_1</a:t>
            </a:r>
            <a:endParaRPr lang="fr-FR" sz="1400" dirty="0"/>
          </a:p>
        </p:txBody>
      </p:sp>
      <p:sp>
        <p:nvSpPr>
          <p:cNvPr id="11" name="Rectangle 10"/>
          <p:cNvSpPr/>
          <p:nvPr/>
        </p:nvSpPr>
        <p:spPr>
          <a:xfrm>
            <a:off x="5450614" y="2753350"/>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IPUS_7</a:t>
            </a:r>
            <a:endParaRPr lang="fr-FR" sz="1400" dirty="0"/>
          </a:p>
        </p:txBody>
      </p:sp>
      <p:sp>
        <p:nvSpPr>
          <p:cNvPr id="12" name="TextBox 11"/>
          <p:cNvSpPr txBox="1"/>
          <p:nvPr/>
        </p:nvSpPr>
        <p:spPr>
          <a:xfrm>
            <a:off x="5450613" y="2290280"/>
            <a:ext cx="798407" cy="382305"/>
          </a:xfrm>
          <a:prstGeom prst="rect">
            <a:avLst/>
          </a:prstGeom>
          <a:noFill/>
          <a:ln>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3" name="Rectangle 12"/>
          <p:cNvSpPr/>
          <p:nvPr/>
        </p:nvSpPr>
        <p:spPr>
          <a:xfrm>
            <a:off x="5450612" y="344530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IPUV_0</a:t>
            </a:r>
            <a:endParaRPr lang="fr-FR" sz="1400" dirty="0"/>
          </a:p>
        </p:txBody>
      </p:sp>
      <p:sp>
        <p:nvSpPr>
          <p:cNvPr id="14" name="Rectangle 13"/>
          <p:cNvSpPr/>
          <p:nvPr/>
        </p:nvSpPr>
        <p:spPr>
          <a:xfrm>
            <a:off x="5452968" y="413726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IPUV_3</a:t>
            </a:r>
            <a:endParaRPr lang="fr-FR" sz="1400" dirty="0"/>
          </a:p>
        </p:txBody>
      </p:sp>
      <p:sp>
        <p:nvSpPr>
          <p:cNvPr id="15" name="TextBox 14"/>
          <p:cNvSpPr txBox="1"/>
          <p:nvPr/>
        </p:nvSpPr>
        <p:spPr>
          <a:xfrm>
            <a:off x="5450612" y="3678635"/>
            <a:ext cx="798407" cy="382305"/>
          </a:xfrm>
          <a:prstGeom prst="rect">
            <a:avLst/>
          </a:prstGeom>
          <a:noFill/>
          <a:ln>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6" name="Rectangle 15"/>
          <p:cNvSpPr/>
          <p:nvPr/>
        </p:nvSpPr>
        <p:spPr>
          <a:xfrm>
            <a:off x="7851553" y="1035037"/>
            <a:ext cx="2126652" cy="3556214"/>
          </a:xfrm>
          <a:prstGeom prst="rect">
            <a:avLst/>
          </a:prstGeom>
          <a:solidFill>
            <a:schemeClr val="accent2">
              <a:lumMod val="75000"/>
            </a:schemeClr>
          </a:solidFill>
          <a:ln w="50800">
            <a:noFill/>
          </a:ln>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sz="2800" b="1" dirty="0">
                <a:solidFill>
                  <a:schemeClr val="bg1"/>
                </a:solidFill>
              </a:rPr>
              <a:t>Sequencer</a:t>
            </a:r>
            <a:endParaRPr lang="fr-FR" sz="2800" b="1" dirty="0">
              <a:solidFill>
                <a:schemeClr val="bg1"/>
              </a:solidFill>
            </a:endParaRPr>
          </a:p>
        </p:txBody>
      </p:sp>
      <p:cxnSp>
        <p:nvCxnSpPr>
          <p:cNvPr id="22" name="Straight Arrow Connector 21"/>
          <p:cNvCxnSpPr/>
          <p:nvPr/>
        </p:nvCxnSpPr>
        <p:spPr>
          <a:xfrm>
            <a:off x="6249019" y="1626249"/>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49019" y="1804896"/>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249019" y="2111632"/>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249019" y="2290280"/>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249019" y="2830551"/>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249019" y="3009199"/>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249019" y="3499987"/>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249019" y="3678635"/>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249019" y="4225571"/>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249019" y="4404218"/>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975294" y="1264625"/>
            <a:ext cx="650842" cy="312313"/>
          </a:xfrm>
          <a:prstGeom prst="rect">
            <a:avLst/>
          </a:prstGeom>
          <a:noFill/>
        </p:spPr>
        <p:txBody>
          <a:bodyPr wrap="square" lIns="91440" tIns="45720" rIns="91440" rtlCol="0" anchor="t">
            <a:noAutofit/>
          </a:bodyPr>
          <a:lstStyle/>
          <a:p>
            <a:pPr algn="ctr"/>
            <a:r>
              <a:rPr lang="en-GB" sz="1600" i="1" dirty="0"/>
              <a:t>d</a:t>
            </a:r>
            <a:r>
              <a:rPr lang="en-GB" sz="1600" i="1" dirty="0">
                <a:solidFill>
                  <a:schemeClr val="tx1"/>
                </a:solidFill>
              </a:rPr>
              <a:t>one</a:t>
            </a:r>
            <a:endParaRPr lang="fr-FR" sz="1600" i="1" dirty="0" err="1">
              <a:solidFill>
                <a:schemeClr val="tx1"/>
              </a:solidFill>
            </a:endParaRPr>
          </a:p>
        </p:txBody>
      </p:sp>
      <p:sp>
        <p:nvSpPr>
          <p:cNvPr id="33" name="TextBox 32"/>
          <p:cNvSpPr txBox="1"/>
          <p:nvPr/>
        </p:nvSpPr>
        <p:spPr>
          <a:xfrm>
            <a:off x="6972337" y="1739495"/>
            <a:ext cx="650842" cy="312313"/>
          </a:xfrm>
          <a:prstGeom prst="rect">
            <a:avLst/>
          </a:prstGeom>
          <a:noFill/>
        </p:spPr>
        <p:txBody>
          <a:bodyPr wrap="square" lIns="91440" tIns="45720" rIns="91440" rtlCol="0" anchor="t">
            <a:noAutofit/>
          </a:bodyPr>
          <a:lstStyle/>
          <a:p>
            <a:pPr algn="ctr"/>
            <a:r>
              <a:rPr lang="en-GB" sz="1600" i="1" dirty="0"/>
              <a:t>start</a:t>
            </a:r>
            <a:endParaRPr lang="fr-FR" sz="1600" i="1" dirty="0" err="1">
              <a:solidFill>
                <a:schemeClr val="tx1"/>
              </a:solidFill>
            </a:endParaRPr>
          </a:p>
        </p:txBody>
      </p:sp>
      <p:cxnSp>
        <p:nvCxnSpPr>
          <p:cNvPr id="67" name="Straight Arrow Connector 66"/>
          <p:cNvCxnSpPr>
            <a:stCxn id="4" idx="3"/>
          </p:cNvCxnSpPr>
          <p:nvPr/>
        </p:nvCxnSpPr>
        <p:spPr>
          <a:xfrm flipV="1">
            <a:off x="3577446" y="2813144"/>
            <a:ext cx="459261" cy="1"/>
          </a:xfrm>
          <a:prstGeom prst="straightConnector1">
            <a:avLst/>
          </a:prstGeom>
          <a:ln w="666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891833" y="4714182"/>
            <a:ext cx="1851174" cy="43108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000" b="1" dirty="0"/>
              <a:t>Fast DMA</a:t>
            </a:r>
            <a:endParaRPr lang="fr-FR" sz="2000" b="1" dirty="0"/>
          </a:p>
        </p:txBody>
      </p:sp>
      <p:cxnSp>
        <p:nvCxnSpPr>
          <p:cNvPr id="82" name="Straight Arrow Connector 81"/>
          <p:cNvCxnSpPr/>
          <p:nvPr/>
        </p:nvCxnSpPr>
        <p:spPr>
          <a:xfrm flipV="1">
            <a:off x="4488706" y="4919084"/>
            <a:ext cx="409997" cy="6136"/>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5145644" y="5487659"/>
            <a:ext cx="1343553" cy="425461"/>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DRAM</a:t>
            </a:r>
            <a:endParaRPr lang="fr-FR" sz="2800" dirty="0"/>
          </a:p>
        </p:txBody>
      </p:sp>
      <p:cxnSp>
        <p:nvCxnSpPr>
          <p:cNvPr id="124" name="Straight Arrow Connector 123"/>
          <p:cNvCxnSpPr>
            <a:endCxn id="70" idx="2"/>
          </p:cNvCxnSpPr>
          <p:nvPr/>
        </p:nvCxnSpPr>
        <p:spPr>
          <a:xfrm flipV="1">
            <a:off x="5816600" y="5145266"/>
            <a:ext cx="820" cy="341134"/>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8435975" y="1873568"/>
            <a:ext cx="946077" cy="2273628"/>
            <a:chOff x="8445405" y="2524886"/>
            <a:chExt cx="946077" cy="2273628"/>
          </a:xfrm>
        </p:grpSpPr>
        <p:sp>
          <p:nvSpPr>
            <p:cNvPr id="68" name="Rectangle 67"/>
            <p:cNvSpPr/>
            <p:nvPr/>
          </p:nvSpPr>
          <p:spPr>
            <a:xfrm>
              <a:off x="8445405" y="2524886"/>
              <a:ext cx="946077" cy="628675"/>
            </a:xfrm>
            <a:prstGeom prst="rect">
              <a:avLst/>
            </a:prstGeom>
            <a:solidFill>
              <a:srgbClr val="F67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Kernel RAM</a:t>
              </a:r>
              <a:endParaRPr lang="fr-FR" dirty="0"/>
            </a:p>
          </p:txBody>
        </p:sp>
        <p:sp>
          <p:nvSpPr>
            <p:cNvPr id="69" name="Rectangle 68"/>
            <p:cNvSpPr/>
            <p:nvPr/>
          </p:nvSpPr>
          <p:spPr>
            <a:xfrm>
              <a:off x="8445405" y="3153021"/>
              <a:ext cx="946077" cy="62867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M0 Core</a:t>
              </a:r>
              <a:endParaRPr lang="fr-FR" b="1" dirty="0">
                <a:solidFill>
                  <a:schemeClr val="tx1"/>
                </a:solidFill>
              </a:endParaRPr>
            </a:p>
          </p:txBody>
        </p:sp>
        <p:sp>
          <p:nvSpPr>
            <p:cNvPr id="71" name="Rectangle 70"/>
            <p:cNvSpPr/>
            <p:nvPr/>
          </p:nvSpPr>
          <p:spPr>
            <a:xfrm>
              <a:off x="8445405" y="3780544"/>
              <a:ext cx="946077" cy="10179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Data/ Instr. RAM</a:t>
              </a:r>
              <a:endParaRPr lang="fr-FR" dirty="0">
                <a:solidFill>
                  <a:schemeClr val="bg1"/>
                </a:solidFill>
              </a:endParaRPr>
            </a:p>
          </p:txBody>
        </p:sp>
      </p:grpSp>
      <p:cxnSp>
        <p:nvCxnSpPr>
          <p:cNvPr id="100" name="Straight Arrow Connector 99"/>
          <p:cNvCxnSpPr/>
          <p:nvPr/>
        </p:nvCxnSpPr>
        <p:spPr>
          <a:xfrm flipH="1">
            <a:off x="4489317" y="1814694"/>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a:off x="4489317" y="187060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489317" y="160890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489317" y="1671429"/>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4489317" y="17339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479436" y="363988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479436" y="358181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4479436" y="351641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4479436" y="345906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4484516" y="373070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H="1">
            <a:off x="4484516" y="378661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4484237" y="228315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a:off x="4484237" y="2339066"/>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4484237" y="2077361"/>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4484237" y="213988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4484237" y="220236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a:off x="4481833" y="302464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4481833" y="308056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4481833" y="281885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4481833" y="288138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4481833" y="2943856"/>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4484516" y="43460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4484516" y="428793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4484516" y="422253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4484516" y="416518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a:off x="4489596" y="443682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H="1">
            <a:off x="4489596" y="449273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6411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Sub-system</a:t>
            </a:r>
            <a:endParaRPr lang="fr-FR" dirty="0"/>
          </a:p>
        </p:txBody>
      </p:sp>
      <p:sp>
        <p:nvSpPr>
          <p:cNvPr id="4" name="Rectangle 3"/>
          <p:cNvSpPr/>
          <p:nvPr/>
        </p:nvSpPr>
        <p:spPr>
          <a:xfrm>
            <a:off x="2213795" y="1035037"/>
            <a:ext cx="1363651" cy="3556214"/>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SRAM</a:t>
            </a:r>
            <a:endParaRPr lang="fr-FR" sz="3200" dirty="0"/>
          </a:p>
        </p:txBody>
      </p:sp>
      <p:sp>
        <p:nvSpPr>
          <p:cNvPr id="6" name="Rectangle 5"/>
          <p:cNvSpPr/>
          <p:nvPr/>
        </p:nvSpPr>
        <p:spPr>
          <a:xfrm>
            <a:off x="4036707" y="1035037"/>
            <a:ext cx="445129" cy="4342571"/>
          </a:xfrm>
          <a:prstGeom prst="rect">
            <a:avLst/>
          </a:prstGeom>
          <a:ln/>
        </p:spPr>
        <p:style>
          <a:lnRef idx="2">
            <a:schemeClr val="dk1"/>
          </a:lnRef>
          <a:fillRef idx="1">
            <a:schemeClr val="lt1"/>
          </a:fillRef>
          <a:effectRef idx="0">
            <a:schemeClr val="dk1"/>
          </a:effectRef>
          <a:fontRef idx="minor">
            <a:schemeClr val="dk1"/>
          </a:fontRef>
        </p:style>
        <p:txBody>
          <a:bodyPr vert="vert270" rtlCol="0" anchor="ctr"/>
          <a:lstStyle/>
          <a:p>
            <a:pPr algn="ctr"/>
            <a:r>
              <a:rPr lang="en-GB" dirty="0"/>
              <a:t>SRAM controller</a:t>
            </a:r>
            <a:endParaRPr lang="fr-FR" dirty="0"/>
          </a:p>
        </p:txBody>
      </p:sp>
      <p:sp>
        <p:nvSpPr>
          <p:cNvPr id="7" name="Rectangle 6"/>
          <p:cNvSpPr/>
          <p:nvPr/>
        </p:nvSpPr>
        <p:spPr>
          <a:xfrm>
            <a:off x="4898703" y="1035037"/>
            <a:ext cx="2048460" cy="3556214"/>
          </a:xfrm>
          <a:prstGeom prst="rect">
            <a:avLst/>
          </a:prstGeom>
          <a:solidFill>
            <a:schemeClr val="bg2">
              <a:lumMod val="85000"/>
            </a:schemeClr>
          </a:solidFill>
          <a:ln w="50800">
            <a:noFill/>
          </a:ln>
          <a:effectLst/>
        </p:spPr>
        <p:style>
          <a:lnRef idx="1">
            <a:schemeClr val="dk1"/>
          </a:lnRef>
          <a:fillRef idx="2">
            <a:schemeClr val="dk1"/>
          </a:fillRef>
          <a:effectRef idx="1">
            <a:schemeClr val="dk1"/>
          </a:effectRef>
          <a:fontRef idx="minor">
            <a:schemeClr val="dk1"/>
          </a:fontRef>
        </p:style>
        <p:txBody>
          <a:bodyPr rtlCol="0" anchor="t" anchorCtr="0"/>
          <a:lstStyle/>
          <a:p>
            <a:pPr algn="ctr"/>
            <a:r>
              <a:rPr lang="en-GB" sz="2400" b="1" dirty="0"/>
              <a:t>IPU Modules</a:t>
            </a:r>
            <a:endParaRPr lang="fr-FR" sz="2400" b="1" dirty="0"/>
          </a:p>
        </p:txBody>
      </p:sp>
      <p:sp>
        <p:nvSpPr>
          <p:cNvPr id="8" name="Rectangle 7"/>
          <p:cNvSpPr/>
          <p:nvPr/>
        </p:nvSpPr>
        <p:spPr>
          <a:xfrm>
            <a:off x="5450614" y="1562855"/>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IPUS_0</a:t>
            </a:r>
            <a:endParaRPr lang="fr-FR" sz="1400" dirty="0"/>
          </a:p>
        </p:txBody>
      </p:sp>
      <p:sp>
        <p:nvSpPr>
          <p:cNvPr id="10" name="Rectangle 9"/>
          <p:cNvSpPr/>
          <p:nvPr/>
        </p:nvSpPr>
        <p:spPr>
          <a:xfrm>
            <a:off x="5450614" y="2012016"/>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IPUS_1</a:t>
            </a:r>
            <a:endParaRPr lang="fr-FR" sz="1400" dirty="0"/>
          </a:p>
        </p:txBody>
      </p:sp>
      <p:sp>
        <p:nvSpPr>
          <p:cNvPr id="11" name="Rectangle 10"/>
          <p:cNvSpPr/>
          <p:nvPr/>
        </p:nvSpPr>
        <p:spPr>
          <a:xfrm>
            <a:off x="5450614" y="2753350"/>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IPUS_7</a:t>
            </a:r>
            <a:endParaRPr lang="fr-FR" sz="1400" dirty="0"/>
          </a:p>
        </p:txBody>
      </p:sp>
      <p:sp>
        <p:nvSpPr>
          <p:cNvPr id="12" name="TextBox 11"/>
          <p:cNvSpPr txBox="1"/>
          <p:nvPr/>
        </p:nvSpPr>
        <p:spPr>
          <a:xfrm>
            <a:off x="5450613" y="2290280"/>
            <a:ext cx="798407" cy="382305"/>
          </a:xfrm>
          <a:prstGeom prst="rect">
            <a:avLst/>
          </a:prstGeom>
          <a:noFill/>
          <a:ln>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3" name="Rectangle 12"/>
          <p:cNvSpPr/>
          <p:nvPr/>
        </p:nvSpPr>
        <p:spPr>
          <a:xfrm>
            <a:off x="5450612" y="344530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IPUV_0</a:t>
            </a:r>
            <a:endParaRPr lang="fr-FR" sz="1400" dirty="0"/>
          </a:p>
        </p:txBody>
      </p:sp>
      <p:sp>
        <p:nvSpPr>
          <p:cNvPr id="14" name="Rectangle 13"/>
          <p:cNvSpPr/>
          <p:nvPr/>
        </p:nvSpPr>
        <p:spPr>
          <a:xfrm>
            <a:off x="5452968" y="4137268"/>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IPUV_3</a:t>
            </a:r>
            <a:endParaRPr lang="fr-FR" sz="1400" dirty="0"/>
          </a:p>
        </p:txBody>
      </p:sp>
      <p:sp>
        <p:nvSpPr>
          <p:cNvPr id="15" name="TextBox 14"/>
          <p:cNvSpPr txBox="1"/>
          <p:nvPr/>
        </p:nvSpPr>
        <p:spPr>
          <a:xfrm>
            <a:off x="5450612" y="3678635"/>
            <a:ext cx="798407" cy="382305"/>
          </a:xfrm>
          <a:prstGeom prst="rect">
            <a:avLst/>
          </a:prstGeom>
          <a:noFill/>
          <a:ln>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6" name="Rectangle 15"/>
          <p:cNvSpPr/>
          <p:nvPr/>
        </p:nvSpPr>
        <p:spPr>
          <a:xfrm>
            <a:off x="7851553" y="1035037"/>
            <a:ext cx="2126652" cy="3556214"/>
          </a:xfrm>
          <a:prstGeom prst="rect">
            <a:avLst/>
          </a:prstGeom>
          <a:solidFill>
            <a:schemeClr val="accent2">
              <a:lumMod val="75000"/>
            </a:schemeClr>
          </a:solidFill>
          <a:ln w="50800">
            <a:noFill/>
          </a:ln>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sz="2800" b="1" dirty="0">
                <a:solidFill>
                  <a:schemeClr val="bg1"/>
                </a:solidFill>
              </a:rPr>
              <a:t>Sequencer</a:t>
            </a:r>
            <a:endParaRPr lang="fr-FR" sz="2800" b="1" dirty="0">
              <a:solidFill>
                <a:schemeClr val="bg1"/>
              </a:solidFill>
            </a:endParaRPr>
          </a:p>
        </p:txBody>
      </p:sp>
      <p:cxnSp>
        <p:nvCxnSpPr>
          <p:cNvPr id="22" name="Straight Arrow Connector 21"/>
          <p:cNvCxnSpPr/>
          <p:nvPr/>
        </p:nvCxnSpPr>
        <p:spPr>
          <a:xfrm>
            <a:off x="6249019" y="1626249"/>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49019" y="1804896"/>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249019" y="2111632"/>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249019" y="2290280"/>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249019" y="2830551"/>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249019" y="3009199"/>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249019" y="3499987"/>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249019" y="3678635"/>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249019" y="4225571"/>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249019" y="4404218"/>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975294" y="1264625"/>
            <a:ext cx="650842" cy="312313"/>
          </a:xfrm>
          <a:prstGeom prst="rect">
            <a:avLst/>
          </a:prstGeom>
          <a:noFill/>
        </p:spPr>
        <p:txBody>
          <a:bodyPr wrap="square" lIns="91440" tIns="45720" rIns="91440" rtlCol="0" anchor="t">
            <a:noAutofit/>
          </a:bodyPr>
          <a:lstStyle/>
          <a:p>
            <a:pPr algn="ctr"/>
            <a:r>
              <a:rPr lang="en-GB" sz="1600" i="1" dirty="0"/>
              <a:t>d</a:t>
            </a:r>
            <a:r>
              <a:rPr lang="en-GB" sz="1600" i="1" dirty="0">
                <a:solidFill>
                  <a:schemeClr val="tx1"/>
                </a:solidFill>
              </a:rPr>
              <a:t>one</a:t>
            </a:r>
            <a:endParaRPr lang="fr-FR" sz="1600" i="1" dirty="0" err="1">
              <a:solidFill>
                <a:schemeClr val="tx1"/>
              </a:solidFill>
            </a:endParaRPr>
          </a:p>
        </p:txBody>
      </p:sp>
      <p:sp>
        <p:nvSpPr>
          <p:cNvPr id="33" name="TextBox 32"/>
          <p:cNvSpPr txBox="1"/>
          <p:nvPr/>
        </p:nvSpPr>
        <p:spPr>
          <a:xfrm>
            <a:off x="6972337" y="1739495"/>
            <a:ext cx="650842" cy="312313"/>
          </a:xfrm>
          <a:prstGeom prst="rect">
            <a:avLst/>
          </a:prstGeom>
          <a:noFill/>
        </p:spPr>
        <p:txBody>
          <a:bodyPr wrap="square" lIns="91440" tIns="45720" rIns="91440" rtlCol="0" anchor="t">
            <a:noAutofit/>
          </a:bodyPr>
          <a:lstStyle/>
          <a:p>
            <a:pPr algn="ctr"/>
            <a:r>
              <a:rPr lang="en-GB" sz="1600" i="1" dirty="0"/>
              <a:t>start</a:t>
            </a:r>
            <a:endParaRPr lang="fr-FR" sz="1600" i="1" dirty="0" err="1">
              <a:solidFill>
                <a:schemeClr val="tx1"/>
              </a:solidFill>
            </a:endParaRPr>
          </a:p>
        </p:txBody>
      </p:sp>
      <p:cxnSp>
        <p:nvCxnSpPr>
          <p:cNvPr id="67" name="Straight Arrow Connector 66"/>
          <p:cNvCxnSpPr>
            <a:stCxn id="4" idx="3"/>
          </p:cNvCxnSpPr>
          <p:nvPr/>
        </p:nvCxnSpPr>
        <p:spPr>
          <a:xfrm flipV="1">
            <a:off x="3577446" y="2813144"/>
            <a:ext cx="459261" cy="1"/>
          </a:xfrm>
          <a:prstGeom prst="straightConnector1">
            <a:avLst/>
          </a:prstGeom>
          <a:ln w="666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891833" y="4714182"/>
            <a:ext cx="1851174" cy="43108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000" b="1" dirty="0"/>
              <a:t>Fast DMA</a:t>
            </a:r>
            <a:endParaRPr lang="fr-FR" sz="2000" b="1" dirty="0"/>
          </a:p>
        </p:txBody>
      </p:sp>
      <p:cxnSp>
        <p:nvCxnSpPr>
          <p:cNvPr id="82" name="Straight Arrow Connector 81"/>
          <p:cNvCxnSpPr/>
          <p:nvPr/>
        </p:nvCxnSpPr>
        <p:spPr>
          <a:xfrm flipV="1">
            <a:off x="4488706" y="4919084"/>
            <a:ext cx="409997" cy="6136"/>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endCxn id="70" idx="2"/>
          </p:cNvCxnSpPr>
          <p:nvPr/>
        </p:nvCxnSpPr>
        <p:spPr>
          <a:xfrm flipV="1">
            <a:off x="5816600" y="5145266"/>
            <a:ext cx="820" cy="341134"/>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8482271" y="5174932"/>
            <a:ext cx="388021" cy="311468"/>
          </a:xfrm>
          <a:prstGeom prst="straightConnector1">
            <a:avLst/>
          </a:prstGeom>
          <a:ln w="508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8366175" y="5145266"/>
            <a:ext cx="3580250" cy="749490"/>
          </a:xfrm>
          <a:prstGeom prst="rect">
            <a:avLst/>
          </a:prstGeom>
          <a:noFill/>
        </p:spPr>
        <p:txBody>
          <a:bodyPr wrap="square" lIns="91440" tIns="45720" rIns="91440" rtlCol="0" anchor="t">
            <a:noAutofit/>
          </a:bodyPr>
          <a:lstStyle/>
          <a:p>
            <a:pPr algn="ctr"/>
            <a:r>
              <a:rPr lang="en-GB" sz="2200" b="1" dirty="0">
                <a:solidFill>
                  <a:srgbClr val="FFC000"/>
                </a:solidFill>
              </a:rPr>
              <a:t>Configuration and synchronization signals</a:t>
            </a:r>
            <a:endParaRPr lang="fr-FR" sz="2200" b="1" dirty="0" err="1">
              <a:solidFill>
                <a:srgbClr val="FFC000"/>
              </a:solidFill>
            </a:endParaRPr>
          </a:p>
        </p:txBody>
      </p:sp>
      <p:cxnSp>
        <p:nvCxnSpPr>
          <p:cNvPr id="69" name="Elbow Connector 68"/>
          <p:cNvCxnSpPr>
            <a:endCxn id="16" idx="2"/>
          </p:cNvCxnSpPr>
          <p:nvPr/>
        </p:nvCxnSpPr>
        <p:spPr>
          <a:xfrm flipV="1">
            <a:off x="6743007" y="4591251"/>
            <a:ext cx="2171872" cy="249574"/>
          </a:xfrm>
          <a:prstGeom prst="bentConnector2">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968424" y="4496940"/>
            <a:ext cx="650842" cy="312313"/>
          </a:xfrm>
          <a:prstGeom prst="rect">
            <a:avLst/>
          </a:prstGeom>
          <a:noFill/>
        </p:spPr>
        <p:txBody>
          <a:bodyPr wrap="square" lIns="91440" tIns="45720" rIns="91440" rtlCol="0" anchor="t">
            <a:noAutofit/>
          </a:bodyPr>
          <a:lstStyle/>
          <a:p>
            <a:pPr algn="ctr"/>
            <a:r>
              <a:rPr lang="en-GB" sz="1600" i="1" dirty="0"/>
              <a:t>d</a:t>
            </a:r>
            <a:r>
              <a:rPr lang="en-GB" sz="1600" i="1" dirty="0">
                <a:solidFill>
                  <a:schemeClr val="tx1"/>
                </a:solidFill>
              </a:rPr>
              <a:t>one</a:t>
            </a:r>
            <a:endParaRPr lang="fr-FR" sz="1600" i="1" dirty="0" err="1">
              <a:solidFill>
                <a:schemeClr val="tx1"/>
              </a:solidFill>
            </a:endParaRPr>
          </a:p>
        </p:txBody>
      </p:sp>
      <p:cxnSp>
        <p:nvCxnSpPr>
          <p:cNvPr id="72" name="Elbow Connector 71"/>
          <p:cNvCxnSpPr/>
          <p:nvPr/>
        </p:nvCxnSpPr>
        <p:spPr>
          <a:xfrm flipV="1">
            <a:off x="6763617" y="4598331"/>
            <a:ext cx="2664731" cy="414805"/>
          </a:xfrm>
          <a:prstGeom prst="bentConnector3">
            <a:avLst>
              <a:gd name="adj1" fmla="val 100519"/>
            </a:avLst>
          </a:prstGeom>
          <a:ln w="317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968423" y="5076635"/>
            <a:ext cx="650842" cy="312313"/>
          </a:xfrm>
          <a:prstGeom prst="rect">
            <a:avLst/>
          </a:prstGeom>
          <a:noFill/>
        </p:spPr>
        <p:txBody>
          <a:bodyPr wrap="square" lIns="91440" tIns="45720" rIns="91440" rtlCol="0" anchor="t">
            <a:noAutofit/>
          </a:bodyPr>
          <a:lstStyle/>
          <a:p>
            <a:pPr algn="ctr"/>
            <a:r>
              <a:rPr lang="en-GB" sz="1600" i="1" dirty="0"/>
              <a:t>start</a:t>
            </a:r>
            <a:endParaRPr lang="fr-FR" sz="1600" i="1" dirty="0" err="1">
              <a:solidFill>
                <a:schemeClr val="tx1"/>
              </a:solidFill>
            </a:endParaRPr>
          </a:p>
        </p:txBody>
      </p:sp>
      <p:grpSp>
        <p:nvGrpSpPr>
          <p:cNvPr id="74" name="Group 73"/>
          <p:cNvGrpSpPr/>
          <p:nvPr/>
        </p:nvGrpSpPr>
        <p:grpSpPr>
          <a:xfrm>
            <a:off x="8435975" y="1873629"/>
            <a:ext cx="946077" cy="2273628"/>
            <a:chOff x="8445405" y="2524886"/>
            <a:chExt cx="946077" cy="2273628"/>
          </a:xfrm>
        </p:grpSpPr>
        <p:sp>
          <p:nvSpPr>
            <p:cNvPr id="75" name="Rectangle 74"/>
            <p:cNvSpPr/>
            <p:nvPr/>
          </p:nvSpPr>
          <p:spPr>
            <a:xfrm>
              <a:off x="8445405" y="2524886"/>
              <a:ext cx="946077" cy="628675"/>
            </a:xfrm>
            <a:prstGeom prst="rect">
              <a:avLst/>
            </a:prstGeom>
            <a:solidFill>
              <a:srgbClr val="F67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Kernel RAM</a:t>
              </a:r>
              <a:endParaRPr lang="fr-FR" dirty="0"/>
            </a:p>
          </p:txBody>
        </p:sp>
        <p:sp>
          <p:nvSpPr>
            <p:cNvPr id="76" name="Rectangle 75"/>
            <p:cNvSpPr/>
            <p:nvPr/>
          </p:nvSpPr>
          <p:spPr>
            <a:xfrm>
              <a:off x="8445405" y="3153021"/>
              <a:ext cx="946077" cy="62867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M0 Core</a:t>
              </a:r>
              <a:endParaRPr lang="fr-FR" b="1" dirty="0">
                <a:solidFill>
                  <a:schemeClr val="tx1"/>
                </a:solidFill>
              </a:endParaRPr>
            </a:p>
          </p:txBody>
        </p:sp>
        <p:sp>
          <p:nvSpPr>
            <p:cNvPr id="77" name="Rectangle 76"/>
            <p:cNvSpPr/>
            <p:nvPr/>
          </p:nvSpPr>
          <p:spPr>
            <a:xfrm>
              <a:off x="8445405" y="3780544"/>
              <a:ext cx="946077" cy="10179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Data/ Instr. RAM</a:t>
              </a:r>
              <a:endParaRPr lang="fr-FR" dirty="0">
                <a:solidFill>
                  <a:schemeClr val="bg1"/>
                </a:solidFill>
              </a:endParaRPr>
            </a:p>
          </p:txBody>
        </p:sp>
      </p:grpSp>
      <p:cxnSp>
        <p:nvCxnSpPr>
          <p:cNvPr id="78" name="Straight Arrow Connector 77"/>
          <p:cNvCxnSpPr/>
          <p:nvPr/>
        </p:nvCxnSpPr>
        <p:spPr>
          <a:xfrm flipH="1">
            <a:off x="4489317" y="1814694"/>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4489317" y="187060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489317" y="160890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489317" y="1671429"/>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489317" y="17339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4479436" y="363988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4479436" y="358181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479436" y="351641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479436" y="345906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4484516" y="373070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484516" y="378661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4484237" y="228315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4484237" y="2339066"/>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484237" y="2077361"/>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4484237" y="213988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4484237" y="220236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4481833" y="302464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4481833" y="308056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481833" y="281885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481833" y="288138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4481833" y="2943856"/>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4484516" y="43460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484516" y="428793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484516" y="422253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484516" y="416518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4489596" y="443682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a:off x="4489596" y="449273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5145644" y="5487659"/>
            <a:ext cx="1343553" cy="425461"/>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DRAM</a:t>
            </a:r>
            <a:endParaRPr lang="fr-FR" sz="2800" dirty="0"/>
          </a:p>
        </p:txBody>
      </p:sp>
    </p:spTree>
    <p:extLst>
      <p:ext uri="{BB962C8B-B14F-4D97-AF65-F5344CB8AC3E}">
        <p14:creationId xmlns:p14="http://schemas.microsoft.com/office/powerpoint/2010/main" val="336239034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Sub-system</a:t>
            </a:r>
            <a:endParaRPr lang="fr-FR" dirty="0"/>
          </a:p>
        </p:txBody>
      </p:sp>
      <p:sp>
        <p:nvSpPr>
          <p:cNvPr id="4" name="Rectangle 3"/>
          <p:cNvSpPr/>
          <p:nvPr/>
        </p:nvSpPr>
        <p:spPr>
          <a:xfrm>
            <a:off x="2213795" y="1035037"/>
            <a:ext cx="1363651" cy="3556214"/>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SRAM</a:t>
            </a:r>
            <a:endParaRPr lang="fr-FR" sz="3200" dirty="0"/>
          </a:p>
        </p:txBody>
      </p:sp>
      <p:sp>
        <p:nvSpPr>
          <p:cNvPr id="6" name="Rectangle 5"/>
          <p:cNvSpPr/>
          <p:nvPr/>
        </p:nvSpPr>
        <p:spPr>
          <a:xfrm>
            <a:off x="4036707" y="1035037"/>
            <a:ext cx="445129" cy="4342571"/>
          </a:xfrm>
          <a:prstGeom prst="rect">
            <a:avLst/>
          </a:prstGeom>
          <a:ln/>
        </p:spPr>
        <p:style>
          <a:lnRef idx="2">
            <a:schemeClr val="dk1"/>
          </a:lnRef>
          <a:fillRef idx="1">
            <a:schemeClr val="lt1"/>
          </a:fillRef>
          <a:effectRef idx="0">
            <a:schemeClr val="dk1"/>
          </a:effectRef>
          <a:fontRef idx="minor">
            <a:schemeClr val="dk1"/>
          </a:fontRef>
        </p:style>
        <p:txBody>
          <a:bodyPr vert="vert270" rtlCol="0" anchor="ctr"/>
          <a:lstStyle/>
          <a:p>
            <a:pPr algn="ctr"/>
            <a:r>
              <a:rPr lang="en-GB" dirty="0"/>
              <a:t>SRAM controller</a:t>
            </a:r>
            <a:endParaRPr lang="fr-FR" dirty="0"/>
          </a:p>
        </p:txBody>
      </p:sp>
      <p:sp>
        <p:nvSpPr>
          <p:cNvPr id="7" name="Rectangle 6"/>
          <p:cNvSpPr/>
          <p:nvPr/>
        </p:nvSpPr>
        <p:spPr>
          <a:xfrm>
            <a:off x="4898703" y="1035037"/>
            <a:ext cx="2048460" cy="3556214"/>
          </a:xfrm>
          <a:prstGeom prst="rect">
            <a:avLst/>
          </a:prstGeom>
          <a:solidFill>
            <a:schemeClr val="bg2">
              <a:lumMod val="85000"/>
            </a:schemeClr>
          </a:solidFill>
          <a:ln w="50800">
            <a:noFill/>
          </a:ln>
          <a:effectLst/>
        </p:spPr>
        <p:style>
          <a:lnRef idx="1">
            <a:schemeClr val="dk1"/>
          </a:lnRef>
          <a:fillRef idx="2">
            <a:schemeClr val="dk1"/>
          </a:fillRef>
          <a:effectRef idx="1">
            <a:schemeClr val="dk1"/>
          </a:effectRef>
          <a:fontRef idx="minor">
            <a:schemeClr val="dk1"/>
          </a:fontRef>
        </p:style>
        <p:txBody>
          <a:bodyPr rtlCol="0" anchor="t" anchorCtr="0"/>
          <a:lstStyle/>
          <a:p>
            <a:pPr algn="ctr"/>
            <a:r>
              <a:rPr lang="en-GB" sz="2400" b="1" dirty="0"/>
              <a:t>IPU Modules</a:t>
            </a:r>
            <a:endParaRPr lang="fr-FR" sz="2400" b="1" dirty="0"/>
          </a:p>
        </p:txBody>
      </p:sp>
      <p:sp>
        <p:nvSpPr>
          <p:cNvPr id="8" name="Rectangle 7"/>
          <p:cNvSpPr/>
          <p:nvPr/>
        </p:nvSpPr>
        <p:spPr>
          <a:xfrm>
            <a:off x="5450614" y="1562855"/>
            <a:ext cx="798407" cy="359029"/>
          </a:xfrm>
          <a:prstGeom prst="rect">
            <a:avLst/>
          </a:prstGeom>
          <a:ln w="762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IPUS_0</a:t>
            </a:r>
            <a:endParaRPr lang="fr-FR" sz="1400" dirty="0"/>
          </a:p>
        </p:txBody>
      </p:sp>
      <p:sp>
        <p:nvSpPr>
          <p:cNvPr id="10" name="Rectangle 9"/>
          <p:cNvSpPr/>
          <p:nvPr/>
        </p:nvSpPr>
        <p:spPr>
          <a:xfrm>
            <a:off x="5450614" y="2012016"/>
            <a:ext cx="798407" cy="359029"/>
          </a:xfrm>
          <a:prstGeom prst="rect">
            <a:avLst/>
          </a:prstGeom>
          <a:ln w="508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IPUS_1</a:t>
            </a:r>
            <a:endParaRPr lang="fr-FR" sz="1400" dirty="0"/>
          </a:p>
        </p:txBody>
      </p:sp>
      <p:sp>
        <p:nvSpPr>
          <p:cNvPr id="11" name="Rectangle 10"/>
          <p:cNvSpPr/>
          <p:nvPr/>
        </p:nvSpPr>
        <p:spPr>
          <a:xfrm>
            <a:off x="5450614" y="2753350"/>
            <a:ext cx="798407" cy="359029"/>
          </a:xfrm>
          <a:prstGeom prst="rect">
            <a:avLst/>
          </a:prstGeom>
          <a:ln w="762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IPUS_7</a:t>
            </a:r>
            <a:endParaRPr lang="fr-FR" sz="1400" dirty="0"/>
          </a:p>
        </p:txBody>
      </p:sp>
      <p:sp>
        <p:nvSpPr>
          <p:cNvPr id="12" name="TextBox 11"/>
          <p:cNvSpPr txBox="1"/>
          <p:nvPr/>
        </p:nvSpPr>
        <p:spPr>
          <a:xfrm>
            <a:off x="5450613" y="2290280"/>
            <a:ext cx="798407" cy="382305"/>
          </a:xfrm>
          <a:prstGeom prst="rect">
            <a:avLst/>
          </a:prstGeom>
          <a:noFill/>
          <a:ln w="76200">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3" name="Rectangle 12"/>
          <p:cNvSpPr/>
          <p:nvPr/>
        </p:nvSpPr>
        <p:spPr>
          <a:xfrm>
            <a:off x="5450612" y="3445308"/>
            <a:ext cx="798407" cy="359029"/>
          </a:xfrm>
          <a:prstGeom prst="rect">
            <a:avLst/>
          </a:prstGeom>
          <a:ln w="762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IPUV_0</a:t>
            </a:r>
            <a:endParaRPr lang="fr-FR" sz="1400" dirty="0"/>
          </a:p>
        </p:txBody>
      </p:sp>
      <p:sp>
        <p:nvSpPr>
          <p:cNvPr id="14" name="Rectangle 13"/>
          <p:cNvSpPr/>
          <p:nvPr/>
        </p:nvSpPr>
        <p:spPr>
          <a:xfrm>
            <a:off x="5452968" y="4137268"/>
            <a:ext cx="798407" cy="359029"/>
          </a:xfrm>
          <a:prstGeom prst="rect">
            <a:avLst/>
          </a:prstGeom>
          <a:ln w="762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IPUV_3</a:t>
            </a:r>
            <a:endParaRPr lang="fr-FR" sz="1400" dirty="0"/>
          </a:p>
        </p:txBody>
      </p:sp>
      <p:sp>
        <p:nvSpPr>
          <p:cNvPr id="15" name="TextBox 14"/>
          <p:cNvSpPr txBox="1"/>
          <p:nvPr/>
        </p:nvSpPr>
        <p:spPr>
          <a:xfrm>
            <a:off x="5450612" y="3678635"/>
            <a:ext cx="798407" cy="382305"/>
          </a:xfrm>
          <a:prstGeom prst="rect">
            <a:avLst/>
          </a:prstGeom>
          <a:noFill/>
          <a:ln w="50800">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6" name="Rectangle 15"/>
          <p:cNvSpPr/>
          <p:nvPr/>
        </p:nvSpPr>
        <p:spPr>
          <a:xfrm>
            <a:off x="7851553" y="1035037"/>
            <a:ext cx="2126652" cy="3556214"/>
          </a:xfrm>
          <a:prstGeom prst="rect">
            <a:avLst/>
          </a:prstGeom>
          <a:solidFill>
            <a:schemeClr val="accent2">
              <a:lumMod val="75000"/>
            </a:schemeClr>
          </a:solidFill>
          <a:ln w="50800">
            <a:noFill/>
          </a:ln>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sz="2800" b="1" dirty="0">
                <a:solidFill>
                  <a:schemeClr val="bg1"/>
                </a:solidFill>
              </a:rPr>
              <a:t>Sequencer</a:t>
            </a:r>
            <a:endParaRPr lang="fr-FR" sz="2800" b="1" dirty="0">
              <a:solidFill>
                <a:schemeClr val="bg1"/>
              </a:solidFill>
            </a:endParaRPr>
          </a:p>
        </p:txBody>
      </p:sp>
      <p:cxnSp>
        <p:nvCxnSpPr>
          <p:cNvPr id="22" name="Straight Arrow Connector 21"/>
          <p:cNvCxnSpPr/>
          <p:nvPr/>
        </p:nvCxnSpPr>
        <p:spPr>
          <a:xfrm>
            <a:off x="6249019" y="1626249"/>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49019" y="1804896"/>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249019" y="2111632"/>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249019" y="2290280"/>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249019" y="2830551"/>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249019" y="3009199"/>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249019" y="3499987"/>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249019" y="3678635"/>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249019" y="4225571"/>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249019" y="4404218"/>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975294" y="1264625"/>
            <a:ext cx="650842" cy="312313"/>
          </a:xfrm>
          <a:prstGeom prst="rect">
            <a:avLst/>
          </a:prstGeom>
          <a:noFill/>
        </p:spPr>
        <p:txBody>
          <a:bodyPr wrap="square" lIns="91440" tIns="45720" rIns="91440" rtlCol="0" anchor="t">
            <a:noAutofit/>
          </a:bodyPr>
          <a:lstStyle/>
          <a:p>
            <a:pPr algn="ctr"/>
            <a:r>
              <a:rPr lang="en-GB" sz="1600" i="1" dirty="0"/>
              <a:t>d</a:t>
            </a:r>
            <a:r>
              <a:rPr lang="en-GB" sz="1600" i="1" dirty="0">
                <a:solidFill>
                  <a:schemeClr val="tx1"/>
                </a:solidFill>
              </a:rPr>
              <a:t>one</a:t>
            </a:r>
            <a:endParaRPr lang="fr-FR" sz="1600" i="1" dirty="0" err="1">
              <a:solidFill>
                <a:schemeClr val="tx1"/>
              </a:solidFill>
            </a:endParaRPr>
          </a:p>
        </p:txBody>
      </p:sp>
      <p:sp>
        <p:nvSpPr>
          <p:cNvPr id="33" name="TextBox 32"/>
          <p:cNvSpPr txBox="1"/>
          <p:nvPr/>
        </p:nvSpPr>
        <p:spPr>
          <a:xfrm>
            <a:off x="6972337" y="1739495"/>
            <a:ext cx="650842" cy="312313"/>
          </a:xfrm>
          <a:prstGeom prst="rect">
            <a:avLst/>
          </a:prstGeom>
          <a:noFill/>
        </p:spPr>
        <p:txBody>
          <a:bodyPr wrap="square" lIns="91440" tIns="45720" rIns="91440" rtlCol="0" anchor="t">
            <a:noAutofit/>
          </a:bodyPr>
          <a:lstStyle/>
          <a:p>
            <a:pPr algn="ctr"/>
            <a:r>
              <a:rPr lang="en-GB" sz="1600" i="1" dirty="0"/>
              <a:t>start</a:t>
            </a:r>
            <a:endParaRPr lang="fr-FR" sz="1600" i="1" dirty="0" err="1">
              <a:solidFill>
                <a:schemeClr val="tx1"/>
              </a:solidFill>
            </a:endParaRPr>
          </a:p>
        </p:txBody>
      </p:sp>
      <p:cxnSp>
        <p:nvCxnSpPr>
          <p:cNvPr id="67" name="Straight Arrow Connector 66"/>
          <p:cNvCxnSpPr>
            <a:stCxn id="4" idx="3"/>
          </p:cNvCxnSpPr>
          <p:nvPr/>
        </p:nvCxnSpPr>
        <p:spPr>
          <a:xfrm flipV="1">
            <a:off x="3577446" y="2813144"/>
            <a:ext cx="459261" cy="1"/>
          </a:xfrm>
          <a:prstGeom prst="straightConnector1">
            <a:avLst/>
          </a:prstGeom>
          <a:ln w="666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68587" y="4968463"/>
            <a:ext cx="2209974" cy="939940"/>
          </a:xfrm>
          <a:prstGeom prst="rect">
            <a:avLst/>
          </a:prstGeom>
          <a:ln w="635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2000" dirty="0"/>
              <a:t>Programmable Engines</a:t>
            </a:r>
            <a:endParaRPr lang="fr-FR" sz="2000" dirty="0"/>
          </a:p>
        </p:txBody>
      </p:sp>
      <p:cxnSp>
        <p:nvCxnSpPr>
          <p:cNvPr id="9" name="Straight Arrow Connector 8"/>
          <p:cNvCxnSpPr/>
          <p:nvPr/>
        </p:nvCxnSpPr>
        <p:spPr>
          <a:xfrm flipV="1">
            <a:off x="2678561" y="2481432"/>
            <a:ext cx="2666068" cy="251003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685431" y="3902396"/>
            <a:ext cx="2625574" cy="130291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 idx="3"/>
          </p:cNvCxnSpPr>
          <p:nvPr/>
        </p:nvCxnSpPr>
        <p:spPr>
          <a:xfrm flipV="1">
            <a:off x="2678561" y="2802129"/>
            <a:ext cx="5757414" cy="263630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891833" y="4714182"/>
            <a:ext cx="1851174" cy="43108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000" b="1" dirty="0"/>
              <a:t>Fast DMA</a:t>
            </a:r>
            <a:endParaRPr lang="fr-FR" sz="2000" b="1" dirty="0"/>
          </a:p>
        </p:txBody>
      </p:sp>
      <p:cxnSp>
        <p:nvCxnSpPr>
          <p:cNvPr id="73" name="Straight Arrow Connector 72"/>
          <p:cNvCxnSpPr/>
          <p:nvPr/>
        </p:nvCxnSpPr>
        <p:spPr>
          <a:xfrm flipV="1">
            <a:off x="4488706" y="4919084"/>
            <a:ext cx="409997" cy="6136"/>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71" idx="2"/>
          </p:cNvCxnSpPr>
          <p:nvPr/>
        </p:nvCxnSpPr>
        <p:spPr>
          <a:xfrm flipV="1">
            <a:off x="5816600" y="5145266"/>
            <a:ext cx="820" cy="341134"/>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flipV="1">
            <a:off x="6743007" y="4591251"/>
            <a:ext cx="2171872" cy="249574"/>
          </a:xfrm>
          <a:prstGeom prst="bentConnector2">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968424" y="4496940"/>
            <a:ext cx="650842" cy="312313"/>
          </a:xfrm>
          <a:prstGeom prst="rect">
            <a:avLst/>
          </a:prstGeom>
          <a:noFill/>
        </p:spPr>
        <p:txBody>
          <a:bodyPr wrap="square" lIns="91440" tIns="45720" rIns="91440" rtlCol="0" anchor="t">
            <a:noAutofit/>
          </a:bodyPr>
          <a:lstStyle/>
          <a:p>
            <a:pPr algn="ctr"/>
            <a:r>
              <a:rPr lang="en-GB" sz="1600" i="1" dirty="0"/>
              <a:t>d</a:t>
            </a:r>
            <a:r>
              <a:rPr lang="en-GB" sz="1600" i="1" dirty="0">
                <a:solidFill>
                  <a:schemeClr val="tx1"/>
                </a:solidFill>
              </a:rPr>
              <a:t>one</a:t>
            </a:r>
            <a:endParaRPr lang="fr-FR" sz="1600" i="1" dirty="0" err="1">
              <a:solidFill>
                <a:schemeClr val="tx1"/>
              </a:solidFill>
            </a:endParaRPr>
          </a:p>
        </p:txBody>
      </p:sp>
      <p:cxnSp>
        <p:nvCxnSpPr>
          <p:cNvPr id="84" name="Elbow Connector 83"/>
          <p:cNvCxnSpPr/>
          <p:nvPr/>
        </p:nvCxnSpPr>
        <p:spPr>
          <a:xfrm flipV="1">
            <a:off x="6763617" y="4598331"/>
            <a:ext cx="2664731" cy="414805"/>
          </a:xfrm>
          <a:prstGeom prst="bentConnector3">
            <a:avLst>
              <a:gd name="adj1" fmla="val 100519"/>
            </a:avLst>
          </a:prstGeom>
          <a:ln w="317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6968423" y="5076635"/>
            <a:ext cx="650842" cy="312313"/>
          </a:xfrm>
          <a:prstGeom prst="rect">
            <a:avLst/>
          </a:prstGeom>
          <a:noFill/>
        </p:spPr>
        <p:txBody>
          <a:bodyPr wrap="square" lIns="91440" tIns="45720" rIns="91440" rtlCol="0" anchor="t">
            <a:noAutofit/>
          </a:bodyPr>
          <a:lstStyle/>
          <a:p>
            <a:pPr algn="ctr"/>
            <a:r>
              <a:rPr lang="en-GB" sz="1600" i="1" dirty="0"/>
              <a:t>start</a:t>
            </a:r>
            <a:endParaRPr lang="fr-FR" sz="1600" i="1" dirty="0" err="1">
              <a:solidFill>
                <a:schemeClr val="tx1"/>
              </a:solidFill>
            </a:endParaRPr>
          </a:p>
        </p:txBody>
      </p:sp>
      <p:grpSp>
        <p:nvGrpSpPr>
          <p:cNvPr id="75" name="Group 74"/>
          <p:cNvGrpSpPr/>
          <p:nvPr/>
        </p:nvGrpSpPr>
        <p:grpSpPr>
          <a:xfrm>
            <a:off x="8435975" y="1874696"/>
            <a:ext cx="946077" cy="2273628"/>
            <a:chOff x="8445405" y="2524886"/>
            <a:chExt cx="946077" cy="2273628"/>
          </a:xfrm>
        </p:grpSpPr>
        <p:sp>
          <p:nvSpPr>
            <p:cNvPr id="81" name="Rectangle 80"/>
            <p:cNvSpPr/>
            <p:nvPr/>
          </p:nvSpPr>
          <p:spPr>
            <a:xfrm>
              <a:off x="8445405" y="2524886"/>
              <a:ext cx="946077" cy="628675"/>
            </a:xfrm>
            <a:prstGeom prst="rect">
              <a:avLst/>
            </a:prstGeom>
            <a:solidFill>
              <a:srgbClr val="F67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Kernel RAM</a:t>
              </a:r>
              <a:endParaRPr lang="fr-FR" dirty="0"/>
            </a:p>
          </p:txBody>
        </p:sp>
        <p:sp>
          <p:nvSpPr>
            <p:cNvPr id="86" name="Rectangle 85"/>
            <p:cNvSpPr/>
            <p:nvPr/>
          </p:nvSpPr>
          <p:spPr>
            <a:xfrm>
              <a:off x="8445405" y="3780544"/>
              <a:ext cx="946077" cy="10179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Data/ Instr. RAM</a:t>
              </a:r>
              <a:endParaRPr lang="fr-FR" dirty="0">
                <a:solidFill>
                  <a:schemeClr val="bg1"/>
                </a:solidFill>
              </a:endParaRPr>
            </a:p>
          </p:txBody>
        </p:sp>
        <p:sp>
          <p:nvSpPr>
            <p:cNvPr id="82" name="Rectangle 81"/>
            <p:cNvSpPr/>
            <p:nvPr/>
          </p:nvSpPr>
          <p:spPr>
            <a:xfrm>
              <a:off x="8445405" y="3153021"/>
              <a:ext cx="946077" cy="628675"/>
            </a:xfrm>
            <a:prstGeom prst="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M0 Core</a:t>
              </a:r>
              <a:endParaRPr lang="fr-FR" b="1" dirty="0">
                <a:solidFill>
                  <a:schemeClr val="tx1"/>
                </a:solidFill>
              </a:endParaRPr>
            </a:p>
          </p:txBody>
        </p:sp>
      </p:grpSp>
      <p:cxnSp>
        <p:nvCxnSpPr>
          <p:cNvPr id="70" name="Straight Arrow Connector 69"/>
          <p:cNvCxnSpPr/>
          <p:nvPr/>
        </p:nvCxnSpPr>
        <p:spPr>
          <a:xfrm flipH="1">
            <a:off x="4489317" y="1814694"/>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4489317" y="187060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4489317" y="160890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489317" y="1671429"/>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4489317" y="17339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4479436" y="363988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4479436" y="358181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479436" y="351641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479436" y="345906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4484516" y="373070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4484516" y="378661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4484237" y="228315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4484237" y="2339066"/>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484237" y="2077361"/>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484237" y="213988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4484237" y="220236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4481833" y="302464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a:off x="4481833" y="308056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481833" y="281885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481833" y="288138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4481833" y="2943856"/>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484516" y="43460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484516" y="428793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4484516" y="422253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4484516" y="416518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4489596" y="443682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H="1">
            <a:off x="4489596" y="449273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5145644" y="5487659"/>
            <a:ext cx="1343553" cy="425461"/>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DRAM</a:t>
            </a:r>
            <a:endParaRPr lang="fr-FR" sz="2800" dirty="0"/>
          </a:p>
        </p:txBody>
      </p:sp>
    </p:spTree>
    <p:extLst>
      <p:ext uri="{BB962C8B-B14F-4D97-AF65-F5344CB8AC3E}">
        <p14:creationId xmlns:p14="http://schemas.microsoft.com/office/powerpoint/2010/main" val="5047028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Sub-system</a:t>
            </a:r>
            <a:endParaRPr lang="fr-FR" dirty="0"/>
          </a:p>
        </p:txBody>
      </p:sp>
      <p:sp>
        <p:nvSpPr>
          <p:cNvPr id="4" name="Rectangle 3"/>
          <p:cNvSpPr/>
          <p:nvPr/>
        </p:nvSpPr>
        <p:spPr>
          <a:xfrm>
            <a:off x="2213795" y="934763"/>
            <a:ext cx="1363651" cy="414168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SRAM</a:t>
            </a:r>
            <a:endParaRPr lang="fr-FR" sz="3200" dirty="0"/>
          </a:p>
        </p:txBody>
      </p:sp>
      <p:sp>
        <p:nvSpPr>
          <p:cNvPr id="6" name="Rectangle 5"/>
          <p:cNvSpPr/>
          <p:nvPr/>
        </p:nvSpPr>
        <p:spPr>
          <a:xfrm>
            <a:off x="4036707" y="934763"/>
            <a:ext cx="445129" cy="4928038"/>
          </a:xfrm>
          <a:prstGeom prst="rect">
            <a:avLst/>
          </a:prstGeom>
          <a:ln/>
        </p:spPr>
        <p:style>
          <a:lnRef idx="2">
            <a:schemeClr val="dk1"/>
          </a:lnRef>
          <a:fillRef idx="1">
            <a:schemeClr val="lt1"/>
          </a:fillRef>
          <a:effectRef idx="0">
            <a:schemeClr val="dk1"/>
          </a:effectRef>
          <a:fontRef idx="minor">
            <a:schemeClr val="dk1"/>
          </a:fontRef>
        </p:style>
        <p:txBody>
          <a:bodyPr vert="vert270" rtlCol="0" anchor="ctr"/>
          <a:lstStyle/>
          <a:p>
            <a:pPr algn="ctr"/>
            <a:r>
              <a:rPr lang="en-GB" dirty="0"/>
              <a:t>SRAM controller</a:t>
            </a:r>
            <a:endParaRPr lang="fr-FR" dirty="0"/>
          </a:p>
        </p:txBody>
      </p:sp>
      <p:sp>
        <p:nvSpPr>
          <p:cNvPr id="7" name="Rectangle 6"/>
          <p:cNvSpPr/>
          <p:nvPr/>
        </p:nvSpPr>
        <p:spPr>
          <a:xfrm>
            <a:off x="4898703" y="1520229"/>
            <a:ext cx="2048460" cy="3556214"/>
          </a:xfrm>
          <a:prstGeom prst="rect">
            <a:avLst/>
          </a:prstGeom>
          <a:solidFill>
            <a:schemeClr val="bg2">
              <a:lumMod val="85000"/>
            </a:schemeClr>
          </a:solidFill>
          <a:ln w="50800">
            <a:noFill/>
          </a:ln>
          <a:effectLst/>
        </p:spPr>
        <p:style>
          <a:lnRef idx="1">
            <a:schemeClr val="dk1"/>
          </a:lnRef>
          <a:fillRef idx="2">
            <a:schemeClr val="dk1"/>
          </a:fillRef>
          <a:effectRef idx="1">
            <a:schemeClr val="dk1"/>
          </a:effectRef>
          <a:fontRef idx="minor">
            <a:schemeClr val="dk1"/>
          </a:fontRef>
        </p:style>
        <p:txBody>
          <a:bodyPr rtlCol="0" anchor="t" anchorCtr="0"/>
          <a:lstStyle/>
          <a:p>
            <a:pPr algn="ctr"/>
            <a:r>
              <a:rPr lang="en-GB" sz="2400" b="1" dirty="0"/>
              <a:t>IPU Modules</a:t>
            </a:r>
            <a:endParaRPr lang="fr-FR" sz="2400" b="1" dirty="0"/>
          </a:p>
        </p:txBody>
      </p:sp>
      <p:sp>
        <p:nvSpPr>
          <p:cNvPr id="8" name="Rectangle 7"/>
          <p:cNvSpPr/>
          <p:nvPr/>
        </p:nvSpPr>
        <p:spPr>
          <a:xfrm>
            <a:off x="5450614" y="2048047"/>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IPUS_0</a:t>
            </a:r>
            <a:endParaRPr lang="fr-FR" sz="1400" dirty="0"/>
          </a:p>
        </p:txBody>
      </p:sp>
      <p:sp>
        <p:nvSpPr>
          <p:cNvPr id="10" name="Rectangle 9"/>
          <p:cNvSpPr/>
          <p:nvPr/>
        </p:nvSpPr>
        <p:spPr>
          <a:xfrm>
            <a:off x="5450614" y="2497208"/>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IPUS_1</a:t>
            </a:r>
            <a:endParaRPr lang="fr-FR" sz="1400" dirty="0"/>
          </a:p>
        </p:txBody>
      </p:sp>
      <p:sp>
        <p:nvSpPr>
          <p:cNvPr id="11" name="Rectangle 10"/>
          <p:cNvSpPr/>
          <p:nvPr/>
        </p:nvSpPr>
        <p:spPr>
          <a:xfrm>
            <a:off x="5450614" y="3238542"/>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IPUS_7</a:t>
            </a:r>
            <a:endParaRPr lang="fr-FR" sz="1400" dirty="0"/>
          </a:p>
        </p:txBody>
      </p:sp>
      <p:sp>
        <p:nvSpPr>
          <p:cNvPr id="12" name="TextBox 11"/>
          <p:cNvSpPr txBox="1"/>
          <p:nvPr/>
        </p:nvSpPr>
        <p:spPr>
          <a:xfrm>
            <a:off x="5450613" y="2775472"/>
            <a:ext cx="798407" cy="382305"/>
          </a:xfrm>
          <a:prstGeom prst="rect">
            <a:avLst/>
          </a:prstGeom>
          <a:noFill/>
          <a:ln>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3" name="Rectangle 12"/>
          <p:cNvSpPr/>
          <p:nvPr/>
        </p:nvSpPr>
        <p:spPr>
          <a:xfrm>
            <a:off x="5450612" y="3930500"/>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IPUV_0</a:t>
            </a:r>
            <a:endParaRPr lang="fr-FR" sz="1400" dirty="0"/>
          </a:p>
        </p:txBody>
      </p:sp>
      <p:sp>
        <p:nvSpPr>
          <p:cNvPr id="14" name="Rectangle 13"/>
          <p:cNvSpPr/>
          <p:nvPr/>
        </p:nvSpPr>
        <p:spPr>
          <a:xfrm>
            <a:off x="5452968" y="4622460"/>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IPUV_3</a:t>
            </a:r>
            <a:endParaRPr lang="fr-FR" sz="1400" dirty="0"/>
          </a:p>
        </p:txBody>
      </p:sp>
      <p:sp>
        <p:nvSpPr>
          <p:cNvPr id="15" name="TextBox 14"/>
          <p:cNvSpPr txBox="1"/>
          <p:nvPr/>
        </p:nvSpPr>
        <p:spPr>
          <a:xfrm>
            <a:off x="5450612" y="4163827"/>
            <a:ext cx="798407" cy="382305"/>
          </a:xfrm>
          <a:prstGeom prst="rect">
            <a:avLst/>
          </a:prstGeom>
          <a:noFill/>
          <a:ln>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6" name="Rectangle 15"/>
          <p:cNvSpPr/>
          <p:nvPr/>
        </p:nvSpPr>
        <p:spPr>
          <a:xfrm>
            <a:off x="7851553" y="1520229"/>
            <a:ext cx="2126652" cy="3556214"/>
          </a:xfrm>
          <a:prstGeom prst="rect">
            <a:avLst/>
          </a:prstGeom>
          <a:solidFill>
            <a:schemeClr val="accent2">
              <a:lumMod val="75000"/>
            </a:schemeClr>
          </a:solidFill>
          <a:ln w="50800">
            <a:noFill/>
          </a:ln>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sz="2800" b="1" dirty="0">
                <a:solidFill>
                  <a:schemeClr val="bg1"/>
                </a:solidFill>
              </a:rPr>
              <a:t>Sequencer</a:t>
            </a:r>
            <a:endParaRPr lang="fr-FR" sz="2800" b="1" dirty="0">
              <a:solidFill>
                <a:schemeClr val="bg1"/>
              </a:solidFill>
            </a:endParaRPr>
          </a:p>
        </p:txBody>
      </p:sp>
      <p:grpSp>
        <p:nvGrpSpPr>
          <p:cNvPr id="9" name="Group 8"/>
          <p:cNvGrpSpPr/>
          <p:nvPr/>
        </p:nvGrpSpPr>
        <p:grpSpPr>
          <a:xfrm>
            <a:off x="8441840" y="2327820"/>
            <a:ext cx="946077" cy="2273628"/>
            <a:chOff x="8445405" y="2524886"/>
            <a:chExt cx="946077" cy="2273628"/>
          </a:xfrm>
        </p:grpSpPr>
        <p:sp>
          <p:nvSpPr>
            <p:cNvPr id="17" name="Rectangle 16"/>
            <p:cNvSpPr/>
            <p:nvPr/>
          </p:nvSpPr>
          <p:spPr>
            <a:xfrm>
              <a:off x="8445405" y="2524886"/>
              <a:ext cx="946077" cy="628675"/>
            </a:xfrm>
            <a:prstGeom prst="rect">
              <a:avLst/>
            </a:prstGeom>
            <a:solidFill>
              <a:srgbClr val="F67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Kernel RAM</a:t>
              </a:r>
              <a:endParaRPr lang="fr-FR" dirty="0"/>
            </a:p>
          </p:txBody>
        </p:sp>
        <p:sp>
          <p:nvSpPr>
            <p:cNvPr id="19" name="Rectangle 18"/>
            <p:cNvSpPr/>
            <p:nvPr/>
          </p:nvSpPr>
          <p:spPr>
            <a:xfrm>
              <a:off x="8445405" y="3153021"/>
              <a:ext cx="946077" cy="62867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M0 Core</a:t>
              </a:r>
              <a:endParaRPr lang="fr-FR" b="1" dirty="0">
                <a:solidFill>
                  <a:schemeClr val="tx1"/>
                </a:solidFill>
              </a:endParaRPr>
            </a:p>
          </p:txBody>
        </p:sp>
        <p:sp>
          <p:nvSpPr>
            <p:cNvPr id="20" name="Rectangle 19"/>
            <p:cNvSpPr/>
            <p:nvPr/>
          </p:nvSpPr>
          <p:spPr>
            <a:xfrm>
              <a:off x="8445405" y="3780544"/>
              <a:ext cx="946077" cy="10179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Data/ Instr. RAM</a:t>
              </a:r>
              <a:endParaRPr lang="fr-FR" dirty="0">
                <a:solidFill>
                  <a:schemeClr val="bg1"/>
                </a:solidFill>
              </a:endParaRPr>
            </a:p>
          </p:txBody>
        </p:sp>
      </p:grpSp>
      <p:cxnSp>
        <p:nvCxnSpPr>
          <p:cNvPr id="22" name="Straight Arrow Connector 21"/>
          <p:cNvCxnSpPr/>
          <p:nvPr/>
        </p:nvCxnSpPr>
        <p:spPr>
          <a:xfrm>
            <a:off x="6249019" y="2111441"/>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49019" y="2290088"/>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249019" y="2596824"/>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249019" y="2775472"/>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249019" y="3315743"/>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249019" y="3494391"/>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249019" y="3985179"/>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249019" y="4163827"/>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249019" y="4710763"/>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249019" y="4889410"/>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975294" y="1749817"/>
            <a:ext cx="650842" cy="312313"/>
          </a:xfrm>
          <a:prstGeom prst="rect">
            <a:avLst/>
          </a:prstGeom>
          <a:noFill/>
        </p:spPr>
        <p:txBody>
          <a:bodyPr wrap="square" lIns="91440" tIns="45720" rIns="91440" rtlCol="0" anchor="t">
            <a:noAutofit/>
          </a:bodyPr>
          <a:lstStyle/>
          <a:p>
            <a:pPr algn="ctr"/>
            <a:r>
              <a:rPr lang="en-GB" sz="1600" i="1" dirty="0"/>
              <a:t>d</a:t>
            </a:r>
            <a:r>
              <a:rPr lang="en-GB" sz="1600" i="1" dirty="0">
                <a:solidFill>
                  <a:schemeClr val="tx1"/>
                </a:solidFill>
              </a:rPr>
              <a:t>one</a:t>
            </a:r>
            <a:endParaRPr lang="fr-FR" sz="1600" i="1" dirty="0" err="1">
              <a:solidFill>
                <a:schemeClr val="tx1"/>
              </a:solidFill>
            </a:endParaRPr>
          </a:p>
        </p:txBody>
      </p:sp>
      <p:sp>
        <p:nvSpPr>
          <p:cNvPr id="33" name="TextBox 32"/>
          <p:cNvSpPr txBox="1"/>
          <p:nvPr/>
        </p:nvSpPr>
        <p:spPr>
          <a:xfrm>
            <a:off x="6972337" y="2224687"/>
            <a:ext cx="650842" cy="312313"/>
          </a:xfrm>
          <a:prstGeom prst="rect">
            <a:avLst/>
          </a:prstGeom>
          <a:noFill/>
        </p:spPr>
        <p:txBody>
          <a:bodyPr wrap="square" lIns="91440" tIns="45720" rIns="91440" rtlCol="0" anchor="t">
            <a:noAutofit/>
          </a:bodyPr>
          <a:lstStyle/>
          <a:p>
            <a:pPr algn="ctr"/>
            <a:r>
              <a:rPr lang="en-GB" sz="1600" i="1" dirty="0"/>
              <a:t>start</a:t>
            </a:r>
            <a:endParaRPr lang="fr-FR" sz="1600" i="1" dirty="0" err="1">
              <a:solidFill>
                <a:schemeClr val="tx1"/>
              </a:solidFill>
            </a:endParaRPr>
          </a:p>
        </p:txBody>
      </p:sp>
      <p:cxnSp>
        <p:nvCxnSpPr>
          <p:cNvPr id="67" name="Straight Arrow Connector 66"/>
          <p:cNvCxnSpPr>
            <a:stCxn id="4" idx="3"/>
          </p:cNvCxnSpPr>
          <p:nvPr/>
        </p:nvCxnSpPr>
        <p:spPr>
          <a:xfrm flipV="1">
            <a:off x="3577446" y="2998619"/>
            <a:ext cx="458848" cy="6984"/>
          </a:xfrm>
          <a:prstGeom prst="straightConnector1">
            <a:avLst/>
          </a:prstGeom>
          <a:ln w="666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891833" y="5199374"/>
            <a:ext cx="1851174" cy="43108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000" b="1" dirty="0"/>
              <a:t>Fast DMA</a:t>
            </a:r>
            <a:endParaRPr lang="fr-FR" sz="2000" b="1" dirty="0"/>
          </a:p>
        </p:txBody>
      </p:sp>
      <p:cxnSp>
        <p:nvCxnSpPr>
          <p:cNvPr id="82" name="Straight Arrow Connector 81"/>
          <p:cNvCxnSpPr/>
          <p:nvPr/>
        </p:nvCxnSpPr>
        <p:spPr>
          <a:xfrm flipV="1">
            <a:off x="4488706" y="5404276"/>
            <a:ext cx="409997" cy="6136"/>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endCxn id="70" idx="2"/>
          </p:cNvCxnSpPr>
          <p:nvPr/>
        </p:nvCxnSpPr>
        <p:spPr>
          <a:xfrm flipV="1">
            <a:off x="5816600" y="5630458"/>
            <a:ext cx="820" cy="341134"/>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endCxn id="16" idx="2"/>
          </p:cNvCxnSpPr>
          <p:nvPr/>
        </p:nvCxnSpPr>
        <p:spPr>
          <a:xfrm flipV="1">
            <a:off x="6743007" y="5076443"/>
            <a:ext cx="2171872" cy="249574"/>
          </a:xfrm>
          <a:prstGeom prst="bentConnector2">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968424" y="4982132"/>
            <a:ext cx="650842" cy="312313"/>
          </a:xfrm>
          <a:prstGeom prst="rect">
            <a:avLst/>
          </a:prstGeom>
          <a:noFill/>
        </p:spPr>
        <p:txBody>
          <a:bodyPr wrap="square" lIns="91440" tIns="45720" rIns="91440" rtlCol="0" anchor="t">
            <a:noAutofit/>
          </a:bodyPr>
          <a:lstStyle/>
          <a:p>
            <a:pPr algn="ctr"/>
            <a:r>
              <a:rPr lang="en-GB" sz="1600" i="1" dirty="0"/>
              <a:t>d</a:t>
            </a:r>
            <a:r>
              <a:rPr lang="en-GB" sz="1600" i="1" dirty="0">
                <a:solidFill>
                  <a:schemeClr val="tx1"/>
                </a:solidFill>
              </a:rPr>
              <a:t>one</a:t>
            </a:r>
            <a:endParaRPr lang="fr-FR" sz="1600" i="1" dirty="0" err="1">
              <a:solidFill>
                <a:schemeClr val="tx1"/>
              </a:solidFill>
            </a:endParaRPr>
          </a:p>
        </p:txBody>
      </p:sp>
      <p:cxnSp>
        <p:nvCxnSpPr>
          <p:cNvPr id="72" name="Elbow Connector 71"/>
          <p:cNvCxnSpPr/>
          <p:nvPr/>
        </p:nvCxnSpPr>
        <p:spPr>
          <a:xfrm flipV="1">
            <a:off x="6763617" y="5083523"/>
            <a:ext cx="2664731" cy="414805"/>
          </a:xfrm>
          <a:prstGeom prst="bentConnector3">
            <a:avLst>
              <a:gd name="adj1" fmla="val 100519"/>
            </a:avLst>
          </a:prstGeom>
          <a:ln w="317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968423" y="5561827"/>
            <a:ext cx="650842" cy="312313"/>
          </a:xfrm>
          <a:prstGeom prst="rect">
            <a:avLst/>
          </a:prstGeom>
          <a:noFill/>
        </p:spPr>
        <p:txBody>
          <a:bodyPr wrap="square" lIns="91440" tIns="45720" rIns="91440" rtlCol="0" anchor="t">
            <a:noAutofit/>
          </a:bodyPr>
          <a:lstStyle/>
          <a:p>
            <a:pPr algn="ctr"/>
            <a:r>
              <a:rPr lang="en-GB" sz="1600" i="1" dirty="0"/>
              <a:t>start</a:t>
            </a:r>
            <a:endParaRPr lang="fr-FR" sz="1600" i="1" dirty="0" err="1">
              <a:solidFill>
                <a:schemeClr val="tx1"/>
              </a:solidFill>
            </a:endParaRPr>
          </a:p>
        </p:txBody>
      </p:sp>
      <p:sp>
        <p:nvSpPr>
          <p:cNvPr id="75" name="Rectangle 74"/>
          <p:cNvSpPr/>
          <p:nvPr/>
        </p:nvSpPr>
        <p:spPr>
          <a:xfrm>
            <a:off x="5180143" y="923963"/>
            <a:ext cx="1216143" cy="48825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t>MIPI-CSI</a:t>
            </a:r>
            <a:endParaRPr lang="fr-FR" dirty="0"/>
          </a:p>
        </p:txBody>
      </p:sp>
      <p:cxnSp>
        <p:nvCxnSpPr>
          <p:cNvPr id="77" name="Straight Connector 76"/>
          <p:cNvCxnSpPr>
            <a:stCxn id="109" idx="1"/>
            <a:endCxn id="75" idx="3"/>
          </p:cNvCxnSpPr>
          <p:nvPr/>
        </p:nvCxnSpPr>
        <p:spPr>
          <a:xfrm flipH="1">
            <a:off x="6396286" y="1160463"/>
            <a:ext cx="1262406" cy="7627"/>
          </a:xfrm>
          <a:prstGeom prst="line">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75" idx="1"/>
          </p:cNvCxnSpPr>
          <p:nvPr/>
        </p:nvCxnSpPr>
        <p:spPr>
          <a:xfrm flipH="1" flipV="1">
            <a:off x="3004796" y="1160463"/>
            <a:ext cx="2175347" cy="7627"/>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0800000">
            <a:off x="3014322" y="1168090"/>
            <a:ext cx="2480905" cy="959934"/>
          </a:xfrm>
          <a:prstGeom prst="bentConnector3">
            <a:avLst>
              <a:gd name="adj1" fmla="val 100065"/>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93"/>
          <p:cNvCxnSpPr/>
          <p:nvPr/>
        </p:nvCxnSpPr>
        <p:spPr>
          <a:xfrm rot="10800000" flipV="1">
            <a:off x="3004796" y="2124014"/>
            <a:ext cx="2490430" cy="203805"/>
          </a:xfrm>
          <a:prstGeom prst="bentConnector3">
            <a:avLst>
              <a:gd name="adj1" fmla="val -103"/>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004796" y="2327820"/>
            <a:ext cx="2488078" cy="2572232"/>
            <a:chOff x="3004796" y="1842628"/>
            <a:chExt cx="2488078" cy="2572232"/>
          </a:xfrm>
        </p:grpSpPr>
        <p:cxnSp>
          <p:nvCxnSpPr>
            <p:cNvPr id="143" name="Straight Connector 142"/>
            <p:cNvCxnSpPr/>
            <p:nvPr/>
          </p:nvCxnSpPr>
          <p:spPr>
            <a:xfrm>
              <a:off x="3004796" y="1842628"/>
              <a:ext cx="0" cy="25697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3004796" y="2088100"/>
              <a:ext cx="2486612" cy="444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5475861" y="2088100"/>
              <a:ext cx="460" cy="2297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flipV="1">
              <a:off x="3004796" y="2289879"/>
              <a:ext cx="2486612" cy="1802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3004796" y="2289879"/>
              <a:ext cx="0" cy="5648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3004796" y="2854765"/>
              <a:ext cx="2486612" cy="444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475861" y="2845240"/>
              <a:ext cx="460" cy="2297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3004796" y="3076290"/>
              <a:ext cx="2486612" cy="444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3004796" y="3072228"/>
              <a:ext cx="0" cy="4519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flipV="1">
              <a:off x="3006262" y="3514877"/>
              <a:ext cx="2486612" cy="444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5486852" y="3514877"/>
              <a:ext cx="460" cy="2297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flipV="1">
              <a:off x="3006262" y="3745927"/>
              <a:ext cx="2486612" cy="444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014321" y="3745927"/>
              <a:ext cx="0" cy="43917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flipV="1">
              <a:off x="3004796" y="4185100"/>
              <a:ext cx="2486612" cy="444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5475861" y="4185100"/>
              <a:ext cx="460" cy="2297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flipV="1">
              <a:off x="3004796" y="4397098"/>
              <a:ext cx="2486612" cy="444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014321" y="4878226"/>
            <a:ext cx="2684844" cy="1111998"/>
            <a:chOff x="3014321" y="4393034"/>
            <a:chExt cx="2684844" cy="1111998"/>
          </a:xfrm>
        </p:grpSpPr>
        <p:cxnSp>
          <p:nvCxnSpPr>
            <p:cNvPr id="159" name="Straight Connector 158"/>
            <p:cNvCxnSpPr/>
            <p:nvPr/>
          </p:nvCxnSpPr>
          <p:spPr>
            <a:xfrm flipH="1">
              <a:off x="3014321" y="4393034"/>
              <a:ext cx="1" cy="25364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3014321" y="4646678"/>
              <a:ext cx="268484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5699165" y="4658761"/>
              <a:ext cx="0" cy="846271"/>
            </a:xfrm>
            <a:prstGeom prst="line">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pic>
        <p:nvPicPr>
          <p:cNvPr id="109" name="Picture 4" descr="Afficher l'image d'orig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8692" y="950611"/>
            <a:ext cx="419703" cy="419703"/>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p:cNvSpPr txBox="1"/>
          <p:nvPr/>
        </p:nvSpPr>
        <p:spPr>
          <a:xfrm>
            <a:off x="8095982" y="1027179"/>
            <a:ext cx="796021" cy="297418"/>
          </a:xfrm>
          <a:prstGeom prst="rect">
            <a:avLst/>
          </a:prstGeom>
          <a:noFill/>
        </p:spPr>
        <p:txBody>
          <a:bodyPr wrap="square" lIns="91440" tIns="45720" rIns="91440" rtlCol="0" anchor="t">
            <a:noAutofit/>
          </a:bodyPr>
          <a:lstStyle/>
          <a:p>
            <a:pPr algn="ctr"/>
            <a:r>
              <a:rPr lang="en-GB" sz="1200" b="1" dirty="0"/>
              <a:t>Camera</a:t>
            </a:r>
            <a:endParaRPr lang="fr-FR" sz="1200" b="1" dirty="0" err="1">
              <a:solidFill>
                <a:schemeClr val="tx1"/>
              </a:solidFill>
            </a:endParaRPr>
          </a:p>
        </p:txBody>
      </p:sp>
      <p:cxnSp>
        <p:nvCxnSpPr>
          <p:cNvPr id="95" name="Straight Arrow Connector 94"/>
          <p:cNvCxnSpPr/>
          <p:nvPr/>
        </p:nvCxnSpPr>
        <p:spPr>
          <a:xfrm flipH="1">
            <a:off x="4489317" y="2292214"/>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4489317" y="234812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489317" y="208642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489317" y="2148949"/>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4489317" y="221142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4479436" y="41174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479436" y="405933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479436" y="399393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479436" y="393658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a:off x="4484516" y="420822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4484516" y="426413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4484237" y="276067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a:off x="4484237" y="2816586"/>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4484237" y="2554881"/>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4484237" y="261740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4484237" y="267988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a:off x="4481833" y="350216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4481833" y="355808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4481833" y="329637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4481833" y="335890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4481833" y="3421376"/>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4484516" y="482352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4484516" y="476545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4484516" y="470005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4484516" y="464270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a:off x="4489596" y="491434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4489596" y="497025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5144823" y="5990224"/>
            <a:ext cx="1343553" cy="425461"/>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DRAM</a:t>
            </a:r>
            <a:endParaRPr lang="fr-FR" sz="2800" dirty="0"/>
          </a:p>
        </p:txBody>
      </p:sp>
      <p:cxnSp>
        <p:nvCxnSpPr>
          <p:cNvPr id="21" name="Elbow Connector 20"/>
          <p:cNvCxnSpPr/>
          <p:nvPr/>
        </p:nvCxnSpPr>
        <p:spPr>
          <a:xfrm>
            <a:off x="6396286" y="1324597"/>
            <a:ext cx="1455267" cy="425220"/>
          </a:xfrm>
          <a:prstGeom prst="bentConnector3">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5901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graph</a:t>
            </a:r>
            <a:endParaRPr lang="fr-FR" dirty="0"/>
          </a:p>
        </p:txBody>
      </p:sp>
    </p:spTree>
    <p:extLst>
      <p:ext uri="{BB962C8B-B14F-4D97-AF65-F5344CB8AC3E}">
        <p14:creationId xmlns:p14="http://schemas.microsoft.com/office/powerpoint/2010/main" val="125664445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a:t>
            </a:r>
          </a:p>
        </p:txBody>
      </p:sp>
      <p:sp>
        <p:nvSpPr>
          <p:cNvPr id="2" name="Rectangle 1"/>
          <p:cNvSpPr/>
          <p:nvPr/>
        </p:nvSpPr>
        <p:spPr>
          <a:xfrm>
            <a:off x="503851" y="2015412"/>
            <a:ext cx="1119673" cy="15395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Camera Input</a:t>
            </a:r>
            <a:endParaRPr lang="fr-FR" sz="2000" dirty="0"/>
          </a:p>
        </p:txBody>
      </p:sp>
      <p:sp>
        <p:nvSpPr>
          <p:cNvPr id="3" name="Rectangle 2"/>
          <p:cNvSpPr/>
          <p:nvPr/>
        </p:nvSpPr>
        <p:spPr>
          <a:xfrm>
            <a:off x="2239341" y="2015412"/>
            <a:ext cx="1082351" cy="15395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Buffer 1</a:t>
            </a:r>
            <a:endParaRPr lang="fr-FR" sz="2400" dirty="0"/>
          </a:p>
        </p:txBody>
      </p:sp>
      <p:sp>
        <p:nvSpPr>
          <p:cNvPr id="6" name="Oval 5"/>
          <p:cNvSpPr/>
          <p:nvPr/>
        </p:nvSpPr>
        <p:spPr>
          <a:xfrm>
            <a:off x="3937509" y="2015411"/>
            <a:ext cx="1595535" cy="153955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Kernel1</a:t>
            </a:r>
            <a:endParaRPr lang="fr-FR" sz="2400" dirty="0"/>
          </a:p>
        </p:txBody>
      </p:sp>
      <p:sp>
        <p:nvSpPr>
          <p:cNvPr id="7" name="Rectangle 6"/>
          <p:cNvSpPr/>
          <p:nvPr/>
        </p:nvSpPr>
        <p:spPr>
          <a:xfrm>
            <a:off x="6148861" y="2015411"/>
            <a:ext cx="1082351" cy="15395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Buffer 2</a:t>
            </a:r>
            <a:endParaRPr lang="fr-FR" sz="2400" dirty="0"/>
          </a:p>
        </p:txBody>
      </p:sp>
      <p:sp>
        <p:nvSpPr>
          <p:cNvPr id="8" name="Oval 7"/>
          <p:cNvSpPr/>
          <p:nvPr/>
        </p:nvSpPr>
        <p:spPr>
          <a:xfrm>
            <a:off x="7847029" y="2015410"/>
            <a:ext cx="1595535" cy="153955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Kernel 2</a:t>
            </a:r>
            <a:endParaRPr lang="fr-FR" sz="2400" dirty="0"/>
          </a:p>
        </p:txBody>
      </p:sp>
      <p:cxnSp>
        <p:nvCxnSpPr>
          <p:cNvPr id="10" name="Straight Arrow Connector 9"/>
          <p:cNvCxnSpPr>
            <a:stCxn id="2" idx="3"/>
            <a:endCxn id="3" idx="1"/>
          </p:cNvCxnSpPr>
          <p:nvPr/>
        </p:nvCxnSpPr>
        <p:spPr>
          <a:xfrm>
            <a:off x="1623524" y="2785188"/>
            <a:ext cx="61581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3"/>
            <a:endCxn id="6" idx="2"/>
          </p:cNvCxnSpPr>
          <p:nvPr/>
        </p:nvCxnSpPr>
        <p:spPr>
          <a:xfrm flipV="1">
            <a:off x="3321692" y="2785187"/>
            <a:ext cx="615817"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6"/>
            <a:endCxn id="7" idx="1"/>
          </p:cNvCxnSpPr>
          <p:nvPr/>
        </p:nvCxnSpPr>
        <p:spPr>
          <a:xfrm>
            <a:off x="5533044" y="2785187"/>
            <a:ext cx="61581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8" idx="2"/>
          </p:cNvCxnSpPr>
          <p:nvPr/>
        </p:nvCxnSpPr>
        <p:spPr>
          <a:xfrm flipV="1">
            <a:off x="7231212" y="2785186"/>
            <a:ext cx="615817"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332722" y="2250333"/>
            <a:ext cx="682952" cy="618828"/>
          </a:xfrm>
          <a:prstGeom prst="rect">
            <a:avLst/>
          </a:prstGeom>
          <a:noFill/>
        </p:spPr>
        <p:txBody>
          <a:bodyPr wrap="square" lIns="91440" tIns="45720" rIns="91440" rtlCol="0" anchor="t">
            <a:noAutofit/>
          </a:bodyPr>
          <a:lstStyle/>
          <a:p>
            <a:r>
              <a:rPr lang="en-GB" sz="4400" b="1" dirty="0">
                <a:solidFill>
                  <a:schemeClr val="tx1"/>
                </a:solidFill>
              </a:rPr>
              <a:t>…</a:t>
            </a:r>
            <a:endParaRPr lang="en-GB" sz="4400" b="1" dirty="0"/>
          </a:p>
        </p:txBody>
      </p:sp>
      <p:cxnSp>
        <p:nvCxnSpPr>
          <p:cNvPr id="21" name="Straight Arrow Connector 20"/>
          <p:cNvCxnSpPr/>
          <p:nvPr/>
        </p:nvCxnSpPr>
        <p:spPr>
          <a:xfrm flipV="1">
            <a:off x="9442564" y="2785185"/>
            <a:ext cx="615817"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1190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a:t>
            </a:r>
          </a:p>
        </p:txBody>
      </p:sp>
      <p:sp>
        <p:nvSpPr>
          <p:cNvPr id="2" name="Rectangle 1"/>
          <p:cNvSpPr/>
          <p:nvPr/>
        </p:nvSpPr>
        <p:spPr>
          <a:xfrm>
            <a:off x="503851" y="2015412"/>
            <a:ext cx="1119673" cy="15395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Camera Input</a:t>
            </a:r>
            <a:endParaRPr lang="fr-FR" sz="2000" dirty="0"/>
          </a:p>
        </p:txBody>
      </p:sp>
      <p:sp>
        <p:nvSpPr>
          <p:cNvPr id="3" name="Rectangle 2"/>
          <p:cNvSpPr/>
          <p:nvPr/>
        </p:nvSpPr>
        <p:spPr>
          <a:xfrm>
            <a:off x="2239341" y="2015412"/>
            <a:ext cx="1082351" cy="15395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Buffer 1</a:t>
            </a:r>
            <a:endParaRPr lang="fr-FR" sz="2400" dirty="0"/>
          </a:p>
        </p:txBody>
      </p:sp>
      <p:sp>
        <p:nvSpPr>
          <p:cNvPr id="6" name="Oval 5"/>
          <p:cNvSpPr/>
          <p:nvPr/>
        </p:nvSpPr>
        <p:spPr>
          <a:xfrm>
            <a:off x="3937509" y="2015411"/>
            <a:ext cx="1595535" cy="153955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Kernel1</a:t>
            </a:r>
            <a:endParaRPr lang="fr-FR" sz="2400" dirty="0"/>
          </a:p>
        </p:txBody>
      </p:sp>
      <p:cxnSp>
        <p:nvCxnSpPr>
          <p:cNvPr id="10" name="Straight Arrow Connector 9"/>
          <p:cNvCxnSpPr>
            <a:stCxn id="2" idx="3"/>
            <a:endCxn id="3" idx="1"/>
          </p:cNvCxnSpPr>
          <p:nvPr/>
        </p:nvCxnSpPr>
        <p:spPr>
          <a:xfrm>
            <a:off x="1623524" y="2785188"/>
            <a:ext cx="61581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3"/>
            <a:endCxn id="6" idx="2"/>
          </p:cNvCxnSpPr>
          <p:nvPr/>
        </p:nvCxnSpPr>
        <p:spPr>
          <a:xfrm flipV="1">
            <a:off x="3321692" y="2785187"/>
            <a:ext cx="615817"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6"/>
          </p:cNvCxnSpPr>
          <p:nvPr/>
        </p:nvCxnSpPr>
        <p:spPr>
          <a:xfrm>
            <a:off x="5533044" y="2785187"/>
            <a:ext cx="61581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8" idx="1"/>
          </p:cNvCxnSpPr>
          <p:nvPr/>
        </p:nvCxnSpPr>
        <p:spPr>
          <a:xfrm>
            <a:off x="9082347" y="2845836"/>
            <a:ext cx="1621602" cy="0"/>
          </a:xfrm>
          <a:prstGeom prst="straightConnector1">
            <a:avLst/>
          </a:prstGeom>
          <a:ln w="889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999996" y="2076060"/>
            <a:ext cx="1082351" cy="15395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Final SRAM Buffer</a:t>
            </a:r>
            <a:endParaRPr lang="fr-FR" sz="2400" dirty="0"/>
          </a:p>
        </p:txBody>
      </p:sp>
      <p:sp>
        <p:nvSpPr>
          <p:cNvPr id="13" name="TextBox 12"/>
          <p:cNvSpPr txBox="1"/>
          <p:nvPr/>
        </p:nvSpPr>
        <p:spPr>
          <a:xfrm>
            <a:off x="6425044" y="2227008"/>
            <a:ext cx="682952" cy="618828"/>
          </a:xfrm>
          <a:prstGeom prst="rect">
            <a:avLst/>
          </a:prstGeom>
          <a:noFill/>
        </p:spPr>
        <p:txBody>
          <a:bodyPr wrap="square" lIns="91440" tIns="45720" rIns="91440" rtlCol="0" anchor="t">
            <a:noAutofit/>
          </a:bodyPr>
          <a:lstStyle/>
          <a:p>
            <a:r>
              <a:rPr lang="en-GB" sz="4400" b="1" dirty="0">
                <a:solidFill>
                  <a:schemeClr val="tx1"/>
                </a:solidFill>
              </a:rPr>
              <a:t>…</a:t>
            </a:r>
            <a:endParaRPr lang="en-GB" sz="4400" b="1" dirty="0"/>
          </a:p>
        </p:txBody>
      </p:sp>
      <p:cxnSp>
        <p:nvCxnSpPr>
          <p:cNvPr id="16" name="Straight Arrow Connector 15"/>
          <p:cNvCxnSpPr/>
          <p:nvPr/>
        </p:nvCxnSpPr>
        <p:spPr>
          <a:xfrm flipV="1">
            <a:off x="7371177" y="2780517"/>
            <a:ext cx="615817"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703949" y="2076060"/>
            <a:ext cx="1082351" cy="1539551"/>
          </a:xfrm>
          <a:prstGeom prst="rect">
            <a:avLst/>
          </a:prstGeom>
          <a:solidFill>
            <a:srgbClr val="FC7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DRAM Buffer</a:t>
            </a:r>
            <a:endParaRPr lang="fr-FR" sz="2400" dirty="0"/>
          </a:p>
        </p:txBody>
      </p:sp>
      <p:sp>
        <p:nvSpPr>
          <p:cNvPr id="9" name="TextBox 8"/>
          <p:cNvSpPr txBox="1"/>
          <p:nvPr/>
        </p:nvSpPr>
        <p:spPr>
          <a:xfrm>
            <a:off x="9038224" y="3840593"/>
            <a:ext cx="1709847" cy="1089587"/>
          </a:xfrm>
          <a:prstGeom prst="rect">
            <a:avLst/>
          </a:prstGeom>
          <a:noFill/>
          <a:ln>
            <a:solidFill>
              <a:schemeClr val="tx1"/>
            </a:solidFill>
          </a:ln>
        </p:spPr>
        <p:txBody>
          <a:bodyPr wrap="square" lIns="91440" tIns="45720" rIns="91440" rtlCol="0" anchor="ctr">
            <a:noAutofit/>
          </a:bodyPr>
          <a:lstStyle/>
          <a:p>
            <a:pPr algn="ctr"/>
            <a:r>
              <a:rPr lang="en-GB" sz="2200" b="1" dirty="0">
                <a:solidFill>
                  <a:schemeClr val="tx1"/>
                </a:solidFill>
              </a:rPr>
              <a:t>FAST DMA transfer</a:t>
            </a:r>
            <a:endParaRPr lang="fr-FR" sz="2200" b="1" dirty="0" err="1">
              <a:solidFill>
                <a:schemeClr val="tx1"/>
              </a:solidFill>
            </a:endParaRPr>
          </a:p>
        </p:txBody>
      </p:sp>
    </p:spTree>
    <p:extLst>
      <p:ext uri="{BB962C8B-B14F-4D97-AF65-F5344CB8AC3E}">
        <p14:creationId xmlns:p14="http://schemas.microsoft.com/office/powerpoint/2010/main" val="3376805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Kernel examples</a:t>
            </a:r>
            <a:endParaRPr lang="fr-FR" dirty="0"/>
          </a:p>
        </p:txBody>
      </p:sp>
      <p:pic>
        <p:nvPicPr>
          <p:cNvPr id="4"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25" y="2252663"/>
            <a:ext cx="2201080" cy="2201080"/>
          </a:xfrm>
          <a:prstGeom prst="rect">
            <a:avLst/>
          </a:prstGeom>
          <a:noFill/>
          <a:ln w="63500">
            <a:solidFill>
              <a:srgbClr val="3889C9"/>
            </a:solidFill>
          </a:ln>
          <a:extLst>
            <a:ext uri="{909E8E84-426E-40DD-AFC4-6F175D3DCCD1}">
              <a14:hiddenFill xmlns:a14="http://schemas.microsoft.com/office/drawing/2010/main">
                <a:solidFill>
                  <a:srgbClr val="FFFFFF"/>
                </a:solidFill>
              </a14:hiddenFill>
            </a:ext>
          </a:extLst>
        </p:spPr>
      </p:pic>
      <p:pic>
        <p:nvPicPr>
          <p:cNvPr id="5" name="Picture 4" descr="Afficher l'image d'orig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325" y="2252662"/>
            <a:ext cx="2201083" cy="2201083"/>
          </a:xfrm>
          <a:prstGeom prst="rect">
            <a:avLst/>
          </a:prstGeom>
          <a:noFill/>
          <a:ln w="63500">
            <a:solidFill>
              <a:srgbClr val="FFC000"/>
            </a:solidFill>
          </a:ln>
          <a:extLst>
            <a:ext uri="{909E8E84-426E-40DD-AFC4-6F175D3DCCD1}">
              <a14:hiddenFill xmlns:a14="http://schemas.microsoft.com/office/drawing/2010/main">
                <a:solidFill>
                  <a:srgbClr val="FFFFFF"/>
                </a:solidFill>
              </a14:hiddenFill>
            </a:ext>
          </a:extLst>
        </p:spPr>
      </p:pic>
      <p:sp>
        <p:nvSpPr>
          <p:cNvPr id="6" name="Oval 5"/>
          <p:cNvSpPr/>
          <p:nvPr/>
        </p:nvSpPr>
        <p:spPr>
          <a:xfrm>
            <a:off x="2945697" y="2583427"/>
            <a:ext cx="1595535" cy="153955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Kernel1</a:t>
            </a:r>
            <a:endParaRPr lang="fr-FR" sz="2400" dirty="0">
              <a:solidFill>
                <a:schemeClr val="tx1"/>
              </a:solidFill>
            </a:endParaRPr>
          </a:p>
        </p:txBody>
      </p:sp>
      <p:cxnSp>
        <p:nvCxnSpPr>
          <p:cNvPr id="7" name="Straight Arrow Connector 6"/>
          <p:cNvCxnSpPr>
            <a:stCxn id="6" idx="6"/>
            <a:endCxn id="5" idx="1"/>
          </p:cNvCxnSpPr>
          <p:nvPr/>
        </p:nvCxnSpPr>
        <p:spPr>
          <a:xfrm>
            <a:off x="4541232" y="3353203"/>
            <a:ext cx="445093"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a:endCxn id="6" idx="2"/>
          </p:cNvCxnSpPr>
          <p:nvPr/>
        </p:nvCxnSpPr>
        <p:spPr>
          <a:xfrm>
            <a:off x="2500605" y="3353203"/>
            <a:ext cx="4450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632501" y="2583426"/>
            <a:ext cx="1595535" cy="153955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Kernel2</a:t>
            </a:r>
            <a:endParaRPr lang="fr-FR" sz="2400" dirty="0">
              <a:solidFill>
                <a:schemeClr val="tx1"/>
              </a:solidFill>
            </a:endParaRPr>
          </a:p>
        </p:txBody>
      </p:sp>
      <p:cxnSp>
        <p:nvCxnSpPr>
          <p:cNvPr id="24" name="Straight Arrow Connector 23"/>
          <p:cNvCxnSpPr>
            <a:stCxn id="23" idx="6"/>
            <a:endCxn id="26" idx="1"/>
          </p:cNvCxnSpPr>
          <p:nvPr/>
        </p:nvCxnSpPr>
        <p:spPr>
          <a:xfrm>
            <a:off x="9228036" y="3353202"/>
            <a:ext cx="4450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a:endCxn id="23" idx="2"/>
          </p:cNvCxnSpPr>
          <p:nvPr/>
        </p:nvCxnSpPr>
        <p:spPr>
          <a:xfrm flipV="1">
            <a:off x="7187408" y="3353202"/>
            <a:ext cx="445093" cy="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descr="Afficher l'image d'orig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3128" y="2705202"/>
            <a:ext cx="1296000" cy="1296000"/>
          </a:xfrm>
          <a:prstGeom prst="rect">
            <a:avLst/>
          </a:prstGeom>
          <a:noFill/>
          <a:ln w="63500">
            <a:solidFill>
              <a:srgbClr val="FFC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075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Image Sensor Processing</a:t>
            </a:r>
            <a:endParaRPr lang="fr-FR" dirty="0"/>
          </a:p>
        </p:txBody>
      </p:sp>
      <p:sp>
        <p:nvSpPr>
          <p:cNvPr id="3" name="Text Placeholder 2"/>
          <p:cNvSpPr>
            <a:spLocks noGrp="1"/>
          </p:cNvSpPr>
          <p:nvPr>
            <p:ph type="body" sz="quarter" idx="10"/>
          </p:nvPr>
        </p:nvSpPr>
        <p:spPr/>
        <p:txBody>
          <a:bodyPr/>
          <a:lstStyle/>
          <a:p>
            <a:r>
              <a:rPr lang="en-GB" dirty="0"/>
              <a:t>Black level correction</a:t>
            </a:r>
          </a:p>
          <a:p>
            <a:r>
              <a:rPr lang="en-GB" dirty="0"/>
              <a:t>Exposure</a:t>
            </a:r>
          </a:p>
          <a:p>
            <a:r>
              <a:rPr lang="en-GB" dirty="0"/>
              <a:t>White balancing</a:t>
            </a:r>
          </a:p>
          <a:p>
            <a:r>
              <a:rPr lang="en-GB" dirty="0"/>
              <a:t>HDR</a:t>
            </a:r>
          </a:p>
          <a:p>
            <a:r>
              <a:rPr lang="en-GB" dirty="0" err="1"/>
              <a:t>Vignetting</a:t>
            </a:r>
            <a:endParaRPr lang="en-GB" dirty="0"/>
          </a:p>
          <a:p>
            <a:r>
              <a:rPr lang="en-GB" dirty="0" err="1"/>
              <a:t>Debayering</a:t>
            </a:r>
            <a:endParaRPr lang="en-GB" dirty="0"/>
          </a:p>
          <a:p>
            <a:r>
              <a:rPr lang="en-GB" dirty="0"/>
              <a:t>RGB2YUV</a:t>
            </a:r>
          </a:p>
          <a:p>
            <a:r>
              <a:rPr lang="en-GB" dirty="0"/>
              <a:t>Noise Filter</a:t>
            </a:r>
          </a:p>
          <a:p>
            <a:r>
              <a:rPr lang="en-GB" dirty="0"/>
              <a:t>Format Conversion</a:t>
            </a:r>
          </a:p>
          <a:p>
            <a:pPr lvl="1"/>
            <a:endParaRPr lang="fr-FR" dirty="0"/>
          </a:p>
        </p:txBody>
      </p:sp>
      <p:sp>
        <p:nvSpPr>
          <p:cNvPr id="5" name="Text Placeholder 2"/>
          <p:cNvSpPr txBox="1">
            <a:spLocks/>
          </p:cNvSpPr>
          <p:nvPr/>
        </p:nvSpPr>
        <p:spPr>
          <a:xfrm>
            <a:off x="4876800" y="1800840"/>
            <a:ext cx="5866544" cy="1719943"/>
          </a:xfrm>
          <a:prstGeom prst="rect">
            <a:avLst/>
          </a:prstGeom>
        </p:spPr>
        <p:txBody>
          <a:bodyPr vert="horz" lIns="91440" tIns="45720" rIns="91440" bIns="45720" rtlCol="0" anchor="ctr">
            <a:no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lgn="ctr">
              <a:buNone/>
            </a:pPr>
            <a:r>
              <a:rPr lang="en-GB" sz="3200" kern="0" dirty="0"/>
              <a:t>Full processing for </a:t>
            </a:r>
          </a:p>
          <a:p>
            <a:pPr marL="0" indent="0" algn="ctr">
              <a:buNone/>
            </a:pPr>
            <a:r>
              <a:rPr lang="en-GB" sz="3200" b="1" u="sng" kern="0" dirty="0">
                <a:solidFill>
                  <a:srgbClr val="3889C9"/>
                </a:solidFill>
              </a:rPr>
              <a:t>up to 2x1Mpix @ 30fps!</a:t>
            </a:r>
            <a:endParaRPr lang="en-GB" sz="3200" u="sng" kern="0" dirty="0">
              <a:solidFill>
                <a:srgbClr val="3889C9"/>
              </a:solidFill>
            </a:endParaRPr>
          </a:p>
        </p:txBody>
      </p:sp>
    </p:spTree>
    <p:extLst>
      <p:ext uri="{BB962C8B-B14F-4D97-AF65-F5344CB8AC3E}">
        <p14:creationId xmlns:p14="http://schemas.microsoft.com/office/powerpoint/2010/main" val="26304747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a:t>
            </a:r>
          </a:p>
        </p:txBody>
      </p:sp>
      <p:sp>
        <p:nvSpPr>
          <p:cNvPr id="6" name="Oval 5"/>
          <p:cNvSpPr/>
          <p:nvPr/>
        </p:nvSpPr>
        <p:spPr>
          <a:xfrm>
            <a:off x="597150" y="2631229"/>
            <a:ext cx="1595535" cy="1539551"/>
          </a:xfrm>
          <a:prstGeom prst="ellipse">
            <a:avLst/>
          </a:prstGeom>
          <a:solidFill>
            <a:srgbClr val="92D050"/>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Kernel1</a:t>
            </a:r>
            <a:endParaRPr lang="fr-FR" sz="2400" dirty="0"/>
          </a:p>
        </p:txBody>
      </p:sp>
      <p:sp>
        <p:nvSpPr>
          <p:cNvPr id="7" name="Rectangle 6"/>
          <p:cNvSpPr/>
          <p:nvPr/>
        </p:nvSpPr>
        <p:spPr>
          <a:xfrm>
            <a:off x="2790675" y="1091678"/>
            <a:ext cx="1082351" cy="15395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Buffer 1</a:t>
            </a:r>
            <a:endParaRPr lang="fr-FR" sz="2400" dirty="0"/>
          </a:p>
        </p:txBody>
      </p:sp>
      <p:cxnSp>
        <p:nvCxnSpPr>
          <p:cNvPr id="14" name="Straight Arrow Connector 13"/>
          <p:cNvCxnSpPr>
            <a:stCxn id="6" idx="7"/>
            <a:endCxn id="7" idx="1"/>
          </p:cNvCxnSpPr>
          <p:nvPr/>
        </p:nvCxnSpPr>
        <p:spPr>
          <a:xfrm flipV="1">
            <a:off x="1959024" y="1861454"/>
            <a:ext cx="831651" cy="995237"/>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808502" y="4170780"/>
            <a:ext cx="1082351" cy="15395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Buffer 2</a:t>
            </a:r>
            <a:endParaRPr lang="fr-FR" sz="2400" dirty="0"/>
          </a:p>
        </p:txBody>
      </p:sp>
      <p:cxnSp>
        <p:nvCxnSpPr>
          <p:cNvPr id="19" name="Straight Arrow Connector 18"/>
          <p:cNvCxnSpPr>
            <a:stCxn id="6" idx="5"/>
            <a:endCxn id="18" idx="1"/>
          </p:cNvCxnSpPr>
          <p:nvPr/>
        </p:nvCxnSpPr>
        <p:spPr>
          <a:xfrm>
            <a:off x="1959024" y="3945318"/>
            <a:ext cx="849478" cy="995238"/>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descr="\\smb01-zwg18\r70157\projects\isp\models\algo0\result\img_20140225_171849_00\cmp1\02_gainl.ppm.jpg"/>
          <p:cNvPicPr>
            <a:picLocks noChangeAspect="1" noChangeArrowheads="1"/>
          </p:cNvPicPr>
          <p:nvPr/>
        </p:nvPicPr>
        <p:blipFill>
          <a:blip r:embed="rId2" cstate="print"/>
          <a:srcRect/>
          <a:stretch>
            <a:fillRect/>
          </a:stretch>
        </p:blipFill>
        <p:spPr bwMode="auto">
          <a:xfrm>
            <a:off x="5633215" y="635341"/>
            <a:ext cx="3908989" cy="2452223"/>
          </a:xfrm>
          <a:prstGeom prst="rect">
            <a:avLst/>
          </a:prstGeom>
          <a:noFill/>
        </p:spPr>
      </p:pic>
      <p:pic>
        <p:nvPicPr>
          <p:cNvPr id="10" name="Picture 9" descr="\\smb01-zwg18\r70157\projects\isp\models\algo0\result\img_20140225_171849_00\cmp1\02_gains.ppm.jpg"/>
          <p:cNvPicPr>
            <a:picLocks noChangeAspect="1" noChangeArrowheads="1"/>
          </p:cNvPicPr>
          <p:nvPr/>
        </p:nvPicPr>
        <p:blipFill>
          <a:blip r:embed="rId3" cstate="print"/>
          <a:srcRect/>
          <a:stretch>
            <a:fillRect/>
          </a:stretch>
        </p:blipFill>
        <p:spPr bwMode="auto">
          <a:xfrm>
            <a:off x="5633215" y="3714443"/>
            <a:ext cx="3908989" cy="2452223"/>
          </a:xfrm>
          <a:prstGeom prst="rect">
            <a:avLst/>
          </a:prstGeom>
          <a:noFill/>
          <a:ln>
            <a:noFill/>
          </a:ln>
        </p:spPr>
      </p:pic>
      <p:cxnSp>
        <p:nvCxnSpPr>
          <p:cNvPr id="5" name="Straight Connector 4"/>
          <p:cNvCxnSpPr>
            <a:stCxn id="7" idx="3"/>
            <a:endCxn id="9" idx="1"/>
          </p:cNvCxnSpPr>
          <p:nvPr/>
        </p:nvCxnSpPr>
        <p:spPr>
          <a:xfrm flipV="1">
            <a:off x="3873026" y="1861453"/>
            <a:ext cx="1760189" cy="1"/>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860236" y="4940553"/>
            <a:ext cx="1760189" cy="1"/>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433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a:t>
            </a:r>
          </a:p>
        </p:txBody>
      </p:sp>
      <p:sp>
        <p:nvSpPr>
          <p:cNvPr id="6" name="Oval 5"/>
          <p:cNvSpPr/>
          <p:nvPr/>
        </p:nvSpPr>
        <p:spPr>
          <a:xfrm>
            <a:off x="597150" y="2631229"/>
            <a:ext cx="1595535" cy="153955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Kernel1</a:t>
            </a:r>
            <a:endParaRPr lang="fr-FR" sz="2400" dirty="0"/>
          </a:p>
        </p:txBody>
      </p:sp>
      <p:sp>
        <p:nvSpPr>
          <p:cNvPr id="7" name="Rectangle 6"/>
          <p:cNvSpPr/>
          <p:nvPr/>
        </p:nvSpPr>
        <p:spPr>
          <a:xfrm>
            <a:off x="2790675" y="1091678"/>
            <a:ext cx="1082351" cy="15395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Buffer 1</a:t>
            </a:r>
            <a:endParaRPr lang="fr-FR" sz="2400" dirty="0"/>
          </a:p>
        </p:txBody>
      </p:sp>
      <p:sp>
        <p:nvSpPr>
          <p:cNvPr id="8" name="Oval 7"/>
          <p:cNvSpPr/>
          <p:nvPr/>
        </p:nvSpPr>
        <p:spPr>
          <a:xfrm>
            <a:off x="4624765" y="1091678"/>
            <a:ext cx="1595535" cy="153955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Kernel 2</a:t>
            </a:r>
            <a:endParaRPr lang="fr-FR" sz="2400" dirty="0"/>
          </a:p>
        </p:txBody>
      </p:sp>
      <p:cxnSp>
        <p:nvCxnSpPr>
          <p:cNvPr id="14" name="Straight Arrow Connector 13"/>
          <p:cNvCxnSpPr>
            <a:stCxn id="6" idx="7"/>
            <a:endCxn id="7" idx="1"/>
          </p:cNvCxnSpPr>
          <p:nvPr/>
        </p:nvCxnSpPr>
        <p:spPr>
          <a:xfrm flipV="1">
            <a:off x="1959024" y="1861454"/>
            <a:ext cx="831651" cy="99523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8" idx="2"/>
          </p:cNvCxnSpPr>
          <p:nvPr/>
        </p:nvCxnSpPr>
        <p:spPr>
          <a:xfrm>
            <a:off x="3873026" y="1861454"/>
            <a:ext cx="75173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679579" y="4321727"/>
            <a:ext cx="682952" cy="618828"/>
          </a:xfrm>
          <a:prstGeom prst="rect">
            <a:avLst/>
          </a:prstGeom>
          <a:noFill/>
        </p:spPr>
        <p:txBody>
          <a:bodyPr wrap="square" lIns="91440" tIns="45720" rIns="91440" rtlCol="0" anchor="t">
            <a:noAutofit/>
          </a:bodyPr>
          <a:lstStyle/>
          <a:p>
            <a:r>
              <a:rPr lang="en-GB" sz="4400" b="1" dirty="0">
                <a:solidFill>
                  <a:schemeClr val="tx1"/>
                </a:solidFill>
              </a:rPr>
              <a:t>…</a:t>
            </a:r>
            <a:endParaRPr lang="en-GB" sz="4400" b="1" dirty="0"/>
          </a:p>
        </p:txBody>
      </p:sp>
      <p:cxnSp>
        <p:nvCxnSpPr>
          <p:cNvPr id="21" name="Straight Arrow Connector 20"/>
          <p:cNvCxnSpPr>
            <a:stCxn id="29" idx="2"/>
            <a:endCxn id="33" idx="0"/>
          </p:cNvCxnSpPr>
          <p:nvPr/>
        </p:nvCxnSpPr>
        <p:spPr>
          <a:xfrm flipH="1">
            <a:off x="7513214" y="2629749"/>
            <a:ext cx="1" cy="1520886"/>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808502" y="4170780"/>
            <a:ext cx="1082351" cy="15395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Buffer 3</a:t>
            </a:r>
            <a:endParaRPr lang="fr-FR" sz="2400" dirty="0"/>
          </a:p>
        </p:txBody>
      </p:sp>
      <p:cxnSp>
        <p:nvCxnSpPr>
          <p:cNvPr id="19" name="Straight Arrow Connector 18"/>
          <p:cNvCxnSpPr>
            <a:stCxn id="6" idx="5"/>
            <a:endCxn id="18" idx="1"/>
          </p:cNvCxnSpPr>
          <p:nvPr/>
        </p:nvCxnSpPr>
        <p:spPr>
          <a:xfrm>
            <a:off x="1959024" y="3945318"/>
            <a:ext cx="849478" cy="99523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972039" y="1090198"/>
            <a:ext cx="1082351" cy="15395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Buffer 2</a:t>
            </a:r>
            <a:endParaRPr lang="fr-FR" sz="2400" dirty="0"/>
          </a:p>
        </p:txBody>
      </p:sp>
      <p:cxnSp>
        <p:nvCxnSpPr>
          <p:cNvPr id="30" name="Straight Arrow Connector 29"/>
          <p:cNvCxnSpPr>
            <a:stCxn id="8" idx="6"/>
            <a:endCxn id="29" idx="1"/>
          </p:cNvCxnSpPr>
          <p:nvPr/>
        </p:nvCxnSpPr>
        <p:spPr>
          <a:xfrm flipV="1">
            <a:off x="6220300" y="1859974"/>
            <a:ext cx="751739" cy="148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715446" y="4150635"/>
            <a:ext cx="1595535" cy="1539551"/>
          </a:xfrm>
          <a:prstGeom prst="ellipse">
            <a:avLst/>
          </a:prstGeom>
          <a:solidFill>
            <a:srgbClr val="92D050"/>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Kernel 3</a:t>
            </a:r>
            <a:endParaRPr lang="fr-FR" sz="2400" dirty="0"/>
          </a:p>
        </p:txBody>
      </p:sp>
      <p:cxnSp>
        <p:nvCxnSpPr>
          <p:cNvPr id="37" name="Straight Arrow Connector 36"/>
          <p:cNvCxnSpPr>
            <a:stCxn id="18" idx="3"/>
            <a:endCxn id="33" idx="2"/>
          </p:cNvCxnSpPr>
          <p:nvPr/>
        </p:nvCxnSpPr>
        <p:spPr>
          <a:xfrm flipV="1">
            <a:off x="3890853" y="4920411"/>
            <a:ext cx="2824593" cy="20145"/>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6"/>
          </p:cNvCxnSpPr>
          <p:nvPr/>
        </p:nvCxnSpPr>
        <p:spPr>
          <a:xfrm flipV="1">
            <a:off x="8310981" y="4920410"/>
            <a:ext cx="721052"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22" name="Picture 2" descr="Afficher l'image d'origin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205" t="4042" r="32744" b="1"/>
          <a:stretch/>
        </p:blipFill>
        <p:spPr bwMode="auto">
          <a:xfrm>
            <a:off x="2910210" y="154457"/>
            <a:ext cx="843280" cy="90485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2532077" y="3201074"/>
            <a:ext cx="1638299" cy="904980"/>
            <a:chOff x="2666064" y="3199747"/>
            <a:chExt cx="1638299" cy="904980"/>
          </a:xfrm>
        </p:grpSpPr>
        <p:pic>
          <p:nvPicPr>
            <p:cNvPr id="23" name="Picture 2" descr="Afficher l'image d'origin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029" r="66644"/>
            <a:stretch/>
          </p:blipFill>
          <p:spPr bwMode="auto">
            <a:xfrm>
              <a:off x="2666064" y="3199747"/>
              <a:ext cx="826051" cy="90498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Afficher l'image d'origin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7202" t="4029"/>
            <a:stretch/>
          </p:blipFill>
          <p:spPr bwMode="auto">
            <a:xfrm>
              <a:off x="3492115" y="3199747"/>
              <a:ext cx="812248" cy="904980"/>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Picture 2" descr="Afficher l'image d'orig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30000" contrast="58000"/>
                    </a14:imgEffect>
                  </a14:imgLayer>
                </a14:imgProps>
              </a:ext>
              <a:ext uri="{28A0092B-C50C-407E-A947-70E740481C1C}">
                <a14:useLocalDpi xmlns:a14="http://schemas.microsoft.com/office/drawing/2010/main" val="0"/>
              </a:ext>
            </a:extLst>
          </a:blip>
          <a:srcRect l="33205" t="4042" r="32744" b="1"/>
          <a:stretch/>
        </p:blipFill>
        <p:spPr bwMode="auto">
          <a:xfrm>
            <a:off x="7044461" y="107623"/>
            <a:ext cx="843280" cy="904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142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0" grpId="0"/>
      <p:bldP spid="29" grpId="0" animBg="1"/>
      <p:bldP spid="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a:t>
            </a:r>
          </a:p>
        </p:txBody>
      </p:sp>
      <p:grpSp>
        <p:nvGrpSpPr>
          <p:cNvPr id="2" name="Group 1"/>
          <p:cNvGrpSpPr/>
          <p:nvPr/>
        </p:nvGrpSpPr>
        <p:grpSpPr>
          <a:xfrm>
            <a:off x="3292867" y="1622162"/>
            <a:ext cx="5606266" cy="1539551"/>
            <a:chOff x="4535162" y="2659225"/>
            <a:chExt cx="5606266" cy="1539551"/>
          </a:xfrm>
        </p:grpSpPr>
        <p:sp>
          <p:nvSpPr>
            <p:cNvPr id="7" name="Rectangle 6"/>
            <p:cNvSpPr/>
            <p:nvPr/>
          </p:nvSpPr>
          <p:spPr>
            <a:xfrm>
              <a:off x="4535162" y="2659225"/>
              <a:ext cx="1082351" cy="1539551"/>
            </a:xfrm>
            <a:prstGeom prst="rect">
              <a:avLst/>
            </a:prstGeom>
            <a:solidFill>
              <a:srgbClr val="FFC000"/>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Buffer 1</a:t>
              </a:r>
              <a:endParaRPr lang="fr-FR" sz="2400" dirty="0"/>
            </a:p>
          </p:txBody>
        </p:sp>
        <p:sp>
          <p:nvSpPr>
            <p:cNvPr id="8" name="Oval 7"/>
            <p:cNvSpPr/>
            <p:nvPr/>
          </p:nvSpPr>
          <p:spPr>
            <a:xfrm>
              <a:off x="6740227" y="2659225"/>
              <a:ext cx="1595535" cy="1539551"/>
            </a:xfrm>
            <a:prstGeom prst="ellipse">
              <a:avLst/>
            </a:prstGeom>
            <a:solidFill>
              <a:srgbClr val="92D050"/>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Kernel 3</a:t>
              </a:r>
              <a:endParaRPr lang="fr-FR" sz="2400" dirty="0"/>
            </a:p>
          </p:txBody>
        </p:sp>
        <p:cxnSp>
          <p:nvCxnSpPr>
            <p:cNvPr id="17" name="Straight Arrow Connector 16"/>
            <p:cNvCxnSpPr>
              <a:stCxn id="7" idx="3"/>
              <a:endCxn id="8" idx="2"/>
            </p:cNvCxnSpPr>
            <p:nvPr/>
          </p:nvCxnSpPr>
          <p:spPr>
            <a:xfrm>
              <a:off x="5617513" y="3429001"/>
              <a:ext cx="1122714" cy="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58476" y="2884687"/>
              <a:ext cx="682952" cy="618828"/>
            </a:xfrm>
            <a:prstGeom prst="rect">
              <a:avLst/>
            </a:prstGeom>
            <a:noFill/>
          </p:spPr>
          <p:txBody>
            <a:bodyPr wrap="square" lIns="91440" tIns="45720" rIns="91440" rtlCol="0" anchor="t">
              <a:noAutofit/>
            </a:bodyPr>
            <a:lstStyle/>
            <a:p>
              <a:r>
                <a:rPr lang="en-GB" sz="4400" b="1" dirty="0">
                  <a:solidFill>
                    <a:schemeClr val="tx1"/>
                  </a:solidFill>
                </a:rPr>
                <a:t>…</a:t>
              </a:r>
              <a:endParaRPr lang="en-GB" sz="4400" b="1" dirty="0"/>
            </a:p>
          </p:txBody>
        </p:sp>
        <p:cxnSp>
          <p:nvCxnSpPr>
            <p:cNvPr id="30" name="Straight Arrow Connector 29"/>
            <p:cNvCxnSpPr>
              <a:stCxn id="8" idx="6"/>
            </p:cNvCxnSpPr>
            <p:nvPr/>
          </p:nvCxnSpPr>
          <p:spPr>
            <a:xfrm flipV="1">
              <a:off x="8335762" y="3427521"/>
              <a:ext cx="751739" cy="148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3"/>
              <a:endCxn id="8" idx="1"/>
            </p:cNvCxnSpPr>
            <p:nvPr/>
          </p:nvCxnSpPr>
          <p:spPr>
            <a:xfrm flipV="1">
              <a:off x="5617513" y="2884687"/>
              <a:ext cx="1356375" cy="544314"/>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3"/>
              <a:endCxn id="8" idx="3"/>
            </p:cNvCxnSpPr>
            <p:nvPr/>
          </p:nvCxnSpPr>
          <p:spPr>
            <a:xfrm>
              <a:off x="5617513" y="3429001"/>
              <a:ext cx="1356375" cy="544313"/>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15" name="Picture 2" descr="Afficher l'image d'origin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205" t="4042" r="32744" b="1"/>
          <a:stretch/>
        </p:blipFill>
        <p:spPr bwMode="auto">
          <a:xfrm>
            <a:off x="4654652" y="3480565"/>
            <a:ext cx="843280" cy="904858"/>
          </a:xfrm>
          <a:prstGeom prst="rect">
            <a:avLst/>
          </a:prstGeom>
          <a:noFill/>
          <a:ln w="38100">
            <a:solidFill>
              <a:schemeClr val="accent2">
                <a:lumMod val="75000"/>
              </a:schemeClr>
            </a:solidFill>
          </a:ln>
          <a:extLst>
            <a:ext uri="{909E8E84-426E-40DD-AFC4-6F175D3DCCD1}">
              <a14:hiddenFill xmlns:a14="http://schemas.microsoft.com/office/drawing/2010/main">
                <a:solidFill>
                  <a:srgbClr val="FFFFFF"/>
                </a:solidFill>
              </a14:hiddenFill>
            </a:ext>
          </a:extLst>
        </p:spPr>
      </p:pic>
      <p:pic>
        <p:nvPicPr>
          <p:cNvPr id="18" name="Picture 2" descr="Afficher l'image d'origin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029" r="66644"/>
          <a:stretch/>
        </p:blipFill>
        <p:spPr bwMode="auto">
          <a:xfrm>
            <a:off x="4649579" y="5523630"/>
            <a:ext cx="826051" cy="904980"/>
          </a:xfrm>
          <a:prstGeom prst="rect">
            <a:avLst/>
          </a:prstGeom>
          <a:noFill/>
          <a:ln w="38100">
            <a:solidFill>
              <a:schemeClr val="accent2">
                <a:lumMod val="75000"/>
              </a:schemeClr>
            </a:solidFill>
          </a:ln>
          <a:extLst>
            <a:ext uri="{909E8E84-426E-40DD-AFC4-6F175D3DCCD1}">
              <a14:hiddenFill xmlns:a14="http://schemas.microsoft.com/office/drawing/2010/main">
                <a:solidFill>
                  <a:srgbClr val="FFFFFF"/>
                </a:solidFill>
              </a14:hiddenFill>
            </a:ext>
          </a:extLst>
        </p:spPr>
      </p:pic>
      <p:pic>
        <p:nvPicPr>
          <p:cNvPr id="19" name="Picture 2" descr="Afficher l'image d'origin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7202" t="4029"/>
          <a:stretch/>
        </p:blipFill>
        <p:spPr bwMode="auto">
          <a:xfrm>
            <a:off x="4663382" y="4499549"/>
            <a:ext cx="812248" cy="904980"/>
          </a:xfrm>
          <a:prstGeom prst="rect">
            <a:avLst/>
          </a:prstGeom>
          <a:noFill/>
          <a:ln w="38100">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8037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a:t>
            </a:r>
          </a:p>
        </p:txBody>
      </p:sp>
      <p:grpSp>
        <p:nvGrpSpPr>
          <p:cNvPr id="3" name="Group 2"/>
          <p:cNvGrpSpPr/>
          <p:nvPr/>
        </p:nvGrpSpPr>
        <p:grpSpPr>
          <a:xfrm>
            <a:off x="3191425" y="894212"/>
            <a:ext cx="5809151" cy="4844115"/>
            <a:chOff x="4535162" y="894212"/>
            <a:chExt cx="5809151" cy="4844115"/>
          </a:xfrm>
        </p:grpSpPr>
        <p:sp>
          <p:nvSpPr>
            <p:cNvPr id="18" name="Oval 17"/>
            <p:cNvSpPr/>
            <p:nvPr/>
          </p:nvSpPr>
          <p:spPr>
            <a:xfrm>
              <a:off x="6656252" y="4198776"/>
              <a:ext cx="1595535" cy="1539551"/>
            </a:xfrm>
            <a:prstGeom prst="ellipse">
              <a:avLst/>
            </a:prstGeom>
            <a:solidFill>
              <a:srgbClr val="92D050"/>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Kernel 4</a:t>
              </a:r>
              <a:endParaRPr lang="fr-FR" sz="2400" dirty="0"/>
            </a:p>
          </p:txBody>
        </p:sp>
        <p:grpSp>
          <p:nvGrpSpPr>
            <p:cNvPr id="2" name="Group 1"/>
            <p:cNvGrpSpPr/>
            <p:nvPr/>
          </p:nvGrpSpPr>
          <p:grpSpPr>
            <a:xfrm>
              <a:off x="4535162" y="894212"/>
              <a:ext cx="5809151" cy="4148854"/>
              <a:chOff x="4535162" y="894212"/>
              <a:chExt cx="5809151" cy="4148854"/>
            </a:xfrm>
          </p:grpSpPr>
          <p:sp>
            <p:nvSpPr>
              <p:cNvPr id="7" name="Rectangle 6"/>
              <p:cNvSpPr/>
              <p:nvPr/>
            </p:nvSpPr>
            <p:spPr>
              <a:xfrm>
                <a:off x="4535162" y="2659225"/>
                <a:ext cx="1082351" cy="1539551"/>
              </a:xfrm>
              <a:prstGeom prst="rect">
                <a:avLst/>
              </a:prstGeom>
              <a:solidFill>
                <a:srgbClr val="FFC000"/>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Buffer 1</a:t>
                </a:r>
                <a:endParaRPr lang="fr-FR" sz="2400" dirty="0"/>
              </a:p>
            </p:txBody>
          </p:sp>
          <p:sp>
            <p:nvSpPr>
              <p:cNvPr id="8" name="Oval 7"/>
              <p:cNvSpPr/>
              <p:nvPr/>
            </p:nvSpPr>
            <p:spPr>
              <a:xfrm>
                <a:off x="6656252" y="894212"/>
                <a:ext cx="1595535" cy="1539551"/>
              </a:xfrm>
              <a:prstGeom prst="ellipse">
                <a:avLst/>
              </a:prstGeom>
              <a:solidFill>
                <a:srgbClr val="92D050"/>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Kernel 3</a:t>
                </a:r>
                <a:endParaRPr lang="fr-FR" sz="2400" dirty="0"/>
              </a:p>
            </p:txBody>
          </p:sp>
          <p:sp>
            <p:nvSpPr>
              <p:cNvPr id="20" name="TextBox 19"/>
              <p:cNvSpPr txBox="1"/>
              <p:nvPr/>
            </p:nvSpPr>
            <p:spPr>
              <a:xfrm>
                <a:off x="9661361" y="1178166"/>
                <a:ext cx="682952" cy="618828"/>
              </a:xfrm>
              <a:prstGeom prst="rect">
                <a:avLst/>
              </a:prstGeom>
              <a:noFill/>
            </p:spPr>
            <p:txBody>
              <a:bodyPr wrap="square" lIns="91440" tIns="45720" rIns="91440" rtlCol="0" anchor="t">
                <a:noAutofit/>
              </a:bodyPr>
              <a:lstStyle/>
              <a:p>
                <a:r>
                  <a:rPr lang="en-GB" sz="4400" b="1" dirty="0">
                    <a:solidFill>
                      <a:schemeClr val="tx1"/>
                    </a:solidFill>
                  </a:rPr>
                  <a:t>…</a:t>
                </a:r>
                <a:endParaRPr lang="en-GB" sz="4400" b="1" dirty="0"/>
              </a:p>
            </p:txBody>
          </p:sp>
          <p:cxnSp>
            <p:nvCxnSpPr>
              <p:cNvPr id="30" name="Straight Arrow Connector 29"/>
              <p:cNvCxnSpPr>
                <a:stCxn id="8" idx="6"/>
              </p:cNvCxnSpPr>
              <p:nvPr/>
            </p:nvCxnSpPr>
            <p:spPr>
              <a:xfrm flipV="1">
                <a:off x="8251787" y="1662508"/>
                <a:ext cx="751739" cy="148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3"/>
                <a:endCxn id="8" idx="2"/>
              </p:cNvCxnSpPr>
              <p:nvPr/>
            </p:nvCxnSpPr>
            <p:spPr>
              <a:xfrm flipV="1">
                <a:off x="5617513" y="1663988"/>
                <a:ext cx="1038739" cy="1765013"/>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3"/>
                <a:endCxn id="8" idx="3"/>
              </p:cNvCxnSpPr>
              <p:nvPr/>
            </p:nvCxnSpPr>
            <p:spPr>
              <a:xfrm flipV="1">
                <a:off x="5617513" y="2208301"/>
                <a:ext cx="1272400" cy="122070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661361" y="4424238"/>
                <a:ext cx="682952" cy="618828"/>
              </a:xfrm>
              <a:prstGeom prst="rect">
                <a:avLst/>
              </a:prstGeom>
              <a:noFill/>
            </p:spPr>
            <p:txBody>
              <a:bodyPr wrap="square" lIns="91440" tIns="45720" rIns="91440" rtlCol="0" anchor="t">
                <a:noAutofit/>
              </a:bodyPr>
              <a:lstStyle/>
              <a:p>
                <a:r>
                  <a:rPr lang="en-GB" sz="4400" b="1" dirty="0">
                    <a:solidFill>
                      <a:schemeClr val="tx1"/>
                    </a:solidFill>
                  </a:rPr>
                  <a:t>…</a:t>
                </a:r>
                <a:endParaRPr lang="en-GB" sz="4400" b="1" dirty="0"/>
              </a:p>
            </p:txBody>
          </p:sp>
          <p:cxnSp>
            <p:nvCxnSpPr>
              <p:cNvPr id="21" name="Straight Arrow Connector 20"/>
              <p:cNvCxnSpPr>
                <a:stCxn id="18" idx="6"/>
              </p:cNvCxnSpPr>
              <p:nvPr/>
            </p:nvCxnSpPr>
            <p:spPr>
              <a:xfrm flipV="1">
                <a:off x="8251787" y="4967072"/>
                <a:ext cx="751739" cy="148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3"/>
                <a:endCxn id="18" idx="2"/>
              </p:cNvCxnSpPr>
              <p:nvPr/>
            </p:nvCxnSpPr>
            <p:spPr>
              <a:xfrm>
                <a:off x="5617513" y="3429001"/>
                <a:ext cx="1038739" cy="1539551"/>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3987138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Sequencer and processing pipeline</a:t>
            </a:r>
          </a:p>
        </p:txBody>
      </p:sp>
    </p:spTree>
    <p:extLst>
      <p:ext uri="{BB962C8B-B14F-4D97-AF65-F5344CB8AC3E}">
        <p14:creationId xmlns:p14="http://schemas.microsoft.com/office/powerpoint/2010/main" val="280868534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Sub-system</a:t>
            </a:r>
            <a:endParaRPr lang="fr-FR" dirty="0"/>
          </a:p>
        </p:txBody>
      </p:sp>
      <p:sp>
        <p:nvSpPr>
          <p:cNvPr id="4" name="Rectangle 3"/>
          <p:cNvSpPr/>
          <p:nvPr/>
        </p:nvSpPr>
        <p:spPr>
          <a:xfrm>
            <a:off x="2213795" y="934763"/>
            <a:ext cx="1363651" cy="414168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SRAM</a:t>
            </a:r>
            <a:endParaRPr lang="fr-FR" sz="3200" dirty="0"/>
          </a:p>
        </p:txBody>
      </p:sp>
      <p:sp>
        <p:nvSpPr>
          <p:cNvPr id="6" name="Rectangle 5"/>
          <p:cNvSpPr/>
          <p:nvPr/>
        </p:nvSpPr>
        <p:spPr>
          <a:xfrm>
            <a:off x="4036707" y="934763"/>
            <a:ext cx="445129" cy="4928038"/>
          </a:xfrm>
          <a:prstGeom prst="rect">
            <a:avLst/>
          </a:prstGeom>
          <a:ln/>
        </p:spPr>
        <p:style>
          <a:lnRef idx="2">
            <a:schemeClr val="dk1"/>
          </a:lnRef>
          <a:fillRef idx="1">
            <a:schemeClr val="lt1"/>
          </a:fillRef>
          <a:effectRef idx="0">
            <a:schemeClr val="dk1"/>
          </a:effectRef>
          <a:fontRef idx="minor">
            <a:schemeClr val="dk1"/>
          </a:fontRef>
        </p:style>
        <p:txBody>
          <a:bodyPr vert="vert270" rtlCol="0" anchor="ctr"/>
          <a:lstStyle/>
          <a:p>
            <a:pPr algn="ctr"/>
            <a:r>
              <a:rPr lang="en-GB" dirty="0"/>
              <a:t>SRAM controller</a:t>
            </a:r>
            <a:endParaRPr lang="fr-FR" dirty="0"/>
          </a:p>
        </p:txBody>
      </p:sp>
      <p:sp>
        <p:nvSpPr>
          <p:cNvPr id="7" name="Rectangle 6"/>
          <p:cNvSpPr/>
          <p:nvPr/>
        </p:nvSpPr>
        <p:spPr>
          <a:xfrm>
            <a:off x="4898703" y="1520229"/>
            <a:ext cx="2048460" cy="3556214"/>
          </a:xfrm>
          <a:prstGeom prst="rect">
            <a:avLst/>
          </a:prstGeom>
          <a:solidFill>
            <a:schemeClr val="bg2">
              <a:lumMod val="85000"/>
            </a:schemeClr>
          </a:solidFill>
          <a:ln w="50800">
            <a:noFill/>
          </a:ln>
          <a:effectLst/>
        </p:spPr>
        <p:style>
          <a:lnRef idx="1">
            <a:schemeClr val="dk1"/>
          </a:lnRef>
          <a:fillRef idx="2">
            <a:schemeClr val="dk1"/>
          </a:fillRef>
          <a:effectRef idx="1">
            <a:schemeClr val="dk1"/>
          </a:effectRef>
          <a:fontRef idx="minor">
            <a:schemeClr val="dk1"/>
          </a:fontRef>
        </p:style>
        <p:txBody>
          <a:bodyPr rtlCol="0" anchor="t" anchorCtr="0"/>
          <a:lstStyle/>
          <a:p>
            <a:pPr algn="ctr"/>
            <a:r>
              <a:rPr lang="en-GB" sz="2400" b="1" dirty="0"/>
              <a:t>IPU Modules</a:t>
            </a:r>
            <a:endParaRPr lang="fr-FR" sz="2400" b="1" dirty="0"/>
          </a:p>
        </p:txBody>
      </p:sp>
      <p:sp>
        <p:nvSpPr>
          <p:cNvPr id="8" name="Rectangle 7"/>
          <p:cNvSpPr/>
          <p:nvPr/>
        </p:nvSpPr>
        <p:spPr>
          <a:xfrm>
            <a:off x="5450614" y="2048047"/>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IPUS_0</a:t>
            </a:r>
            <a:endParaRPr lang="fr-FR" sz="1400" dirty="0"/>
          </a:p>
        </p:txBody>
      </p:sp>
      <p:sp>
        <p:nvSpPr>
          <p:cNvPr id="10" name="Rectangle 9"/>
          <p:cNvSpPr/>
          <p:nvPr/>
        </p:nvSpPr>
        <p:spPr>
          <a:xfrm>
            <a:off x="5450614" y="2497208"/>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IPUS_1</a:t>
            </a:r>
            <a:endParaRPr lang="fr-FR" sz="1400" dirty="0"/>
          </a:p>
        </p:txBody>
      </p:sp>
      <p:sp>
        <p:nvSpPr>
          <p:cNvPr id="11" name="Rectangle 10"/>
          <p:cNvSpPr/>
          <p:nvPr/>
        </p:nvSpPr>
        <p:spPr>
          <a:xfrm>
            <a:off x="5450614" y="3238542"/>
            <a:ext cx="798407" cy="3590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IPUS_7</a:t>
            </a:r>
            <a:endParaRPr lang="fr-FR" sz="1400" dirty="0"/>
          </a:p>
        </p:txBody>
      </p:sp>
      <p:sp>
        <p:nvSpPr>
          <p:cNvPr id="12" name="TextBox 11"/>
          <p:cNvSpPr txBox="1"/>
          <p:nvPr/>
        </p:nvSpPr>
        <p:spPr>
          <a:xfrm>
            <a:off x="5450613" y="2775472"/>
            <a:ext cx="798407" cy="382305"/>
          </a:xfrm>
          <a:prstGeom prst="rect">
            <a:avLst/>
          </a:prstGeom>
          <a:noFill/>
          <a:ln>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3" name="Rectangle 12"/>
          <p:cNvSpPr/>
          <p:nvPr/>
        </p:nvSpPr>
        <p:spPr>
          <a:xfrm>
            <a:off x="5450612" y="3930500"/>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IPUV_0</a:t>
            </a:r>
            <a:endParaRPr lang="fr-FR" sz="1400" dirty="0"/>
          </a:p>
        </p:txBody>
      </p:sp>
      <p:sp>
        <p:nvSpPr>
          <p:cNvPr id="14" name="Rectangle 13"/>
          <p:cNvSpPr/>
          <p:nvPr/>
        </p:nvSpPr>
        <p:spPr>
          <a:xfrm>
            <a:off x="5452968" y="4622460"/>
            <a:ext cx="798407" cy="3590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IPUV_3</a:t>
            </a:r>
            <a:endParaRPr lang="fr-FR" sz="1400" dirty="0"/>
          </a:p>
        </p:txBody>
      </p:sp>
      <p:sp>
        <p:nvSpPr>
          <p:cNvPr id="15" name="TextBox 14"/>
          <p:cNvSpPr txBox="1"/>
          <p:nvPr/>
        </p:nvSpPr>
        <p:spPr>
          <a:xfrm>
            <a:off x="5450612" y="4163827"/>
            <a:ext cx="798407" cy="382305"/>
          </a:xfrm>
          <a:prstGeom prst="rect">
            <a:avLst/>
          </a:prstGeom>
          <a:noFill/>
          <a:ln>
            <a:noFill/>
          </a:ln>
        </p:spPr>
        <p:txBody>
          <a:bodyPr wrap="square" lIns="91440" tIns="45720" rIns="91440" rtlCol="0" anchor="ctr">
            <a:noAutofit/>
          </a:bodyPr>
          <a:lstStyle/>
          <a:p>
            <a:pPr algn="ctr"/>
            <a:r>
              <a:rPr lang="en-GB" sz="2800" b="1" dirty="0">
                <a:solidFill>
                  <a:schemeClr val="tx1"/>
                </a:solidFill>
              </a:rPr>
              <a:t>…</a:t>
            </a:r>
            <a:endParaRPr lang="fr-FR" sz="2800" b="1" dirty="0" err="1">
              <a:solidFill>
                <a:schemeClr val="tx1"/>
              </a:solidFill>
            </a:endParaRPr>
          </a:p>
        </p:txBody>
      </p:sp>
      <p:sp>
        <p:nvSpPr>
          <p:cNvPr id="16" name="Rectangle 15"/>
          <p:cNvSpPr/>
          <p:nvPr/>
        </p:nvSpPr>
        <p:spPr>
          <a:xfrm>
            <a:off x="7851553" y="1520229"/>
            <a:ext cx="2126652" cy="3556214"/>
          </a:xfrm>
          <a:prstGeom prst="rect">
            <a:avLst/>
          </a:prstGeom>
          <a:solidFill>
            <a:schemeClr val="accent2">
              <a:lumMod val="75000"/>
            </a:schemeClr>
          </a:solidFill>
          <a:ln w="50800">
            <a:noFill/>
          </a:ln>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sz="2800" b="1" dirty="0">
                <a:solidFill>
                  <a:schemeClr val="bg1"/>
                </a:solidFill>
              </a:rPr>
              <a:t>Sequencer</a:t>
            </a:r>
            <a:endParaRPr lang="fr-FR" sz="2800" b="1" dirty="0">
              <a:solidFill>
                <a:schemeClr val="bg1"/>
              </a:solidFill>
            </a:endParaRPr>
          </a:p>
        </p:txBody>
      </p:sp>
      <p:grpSp>
        <p:nvGrpSpPr>
          <p:cNvPr id="9" name="Group 8"/>
          <p:cNvGrpSpPr/>
          <p:nvPr/>
        </p:nvGrpSpPr>
        <p:grpSpPr>
          <a:xfrm>
            <a:off x="8441840" y="2327820"/>
            <a:ext cx="946077" cy="2273628"/>
            <a:chOff x="8445405" y="2524886"/>
            <a:chExt cx="946077" cy="2273628"/>
          </a:xfrm>
        </p:grpSpPr>
        <p:sp>
          <p:nvSpPr>
            <p:cNvPr id="17" name="Rectangle 16"/>
            <p:cNvSpPr/>
            <p:nvPr/>
          </p:nvSpPr>
          <p:spPr>
            <a:xfrm>
              <a:off x="8445405" y="2524886"/>
              <a:ext cx="946077" cy="628675"/>
            </a:xfrm>
            <a:prstGeom prst="rect">
              <a:avLst/>
            </a:prstGeom>
            <a:solidFill>
              <a:srgbClr val="F67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Kernel RAM</a:t>
              </a:r>
              <a:endParaRPr lang="fr-FR" dirty="0"/>
            </a:p>
          </p:txBody>
        </p:sp>
        <p:sp>
          <p:nvSpPr>
            <p:cNvPr id="19" name="Rectangle 18"/>
            <p:cNvSpPr/>
            <p:nvPr/>
          </p:nvSpPr>
          <p:spPr>
            <a:xfrm>
              <a:off x="8445405" y="3153021"/>
              <a:ext cx="946077" cy="62867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M0 Core</a:t>
              </a:r>
              <a:endParaRPr lang="fr-FR" b="1" dirty="0">
                <a:solidFill>
                  <a:schemeClr val="tx1"/>
                </a:solidFill>
              </a:endParaRPr>
            </a:p>
          </p:txBody>
        </p:sp>
        <p:sp>
          <p:nvSpPr>
            <p:cNvPr id="20" name="Rectangle 19"/>
            <p:cNvSpPr/>
            <p:nvPr/>
          </p:nvSpPr>
          <p:spPr>
            <a:xfrm>
              <a:off x="8445405" y="3780544"/>
              <a:ext cx="946077" cy="10179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Data/ Instr. RAM</a:t>
              </a:r>
              <a:endParaRPr lang="fr-FR" dirty="0">
                <a:solidFill>
                  <a:schemeClr val="bg1"/>
                </a:solidFill>
              </a:endParaRPr>
            </a:p>
          </p:txBody>
        </p:sp>
      </p:grpSp>
      <p:cxnSp>
        <p:nvCxnSpPr>
          <p:cNvPr id="22" name="Straight Arrow Connector 21"/>
          <p:cNvCxnSpPr/>
          <p:nvPr/>
        </p:nvCxnSpPr>
        <p:spPr>
          <a:xfrm>
            <a:off x="6249019" y="2111441"/>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49019" y="2290088"/>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249019" y="2596824"/>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249019" y="2775472"/>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249019" y="3315743"/>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249019" y="3494391"/>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249019" y="3985179"/>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249019" y="4163827"/>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249019" y="4710763"/>
            <a:ext cx="160253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249019" y="4889410"/>
            <a:ext cx="1602534"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975294" y="1749817"/>
            <a:ext cx="650842" cy="312313"/>
          </a:xfrm>
          <a:prstGeom prst="rect">
            <a:avLst/>
          </a:prstGeom>
          <a:noFill/>
        </p:spPr>
        <p:txBody>
          <a:bodyPr wrap="square" lIns="91440" tIns="45720" rIns="91440" rtlCol="0" anchor="t">
            <a:noAutofit/>
          </a:bodyPr>
          <a:lstStyle/>
          <a:p>
            <a:pPr algn="ctr"/>
            <a:r>
              <a:rPr lang="en-GB" sz="1600" i="1" dirty="0"/>
              <a:t>d</a:t>
            </a:r>
            <a:r>
              <a:rPr lang="en-GB" sz="1600" i="1" dirty="0">
                <a:solidFill>
                  <a:schemeClr val="tx1"/>
                </a:solidFill>
              </a:rPr>
              <a:t>one</a:t>
            </a:r>
            <a:endParaRPr lang="fr-FR" sz="1600" i="1" dirty="0" err="1">
              <a:solidFill>
                <a:schemeClr val="tx1"/>
              </a:solidFill>
            </a:endParaRPr>
          </a:p>
        </p:txBody>
      </p:sp>
      <p:sp>
        <p:nvSpPr>
          <p:cNvPr id="33" name="TextBox 32"/>
          <p:cNvSpPr txBox="1"/>
          <p:nvPr/>
        </p:nvSpPr>
        <p:spPr>
          <a:xfrm>
            <a:off x="6972337" y="2224687"/>
            <a:ext cx="650842" cy="312313"/>
          </a:xfrm>
          <a:prstGeom prst="rect">
            <a:avLst/>
          </a:prstGeom>
          <a:noFill/>
        </p:spPr>
        <p:txBody>
          <a:bodyPr wrap="square" lIns="91440" tIns="45720" rIns="91440" rtlCol="0" anchor="t">
            <a:noAutofit/>
          </a:bodyPr>
          <a:lstStyle/>
          <a:p>
            <a:pPr algn="ctr"/>
            <a:r>
              <a:rPr lang="en-GB" sz="1600" i="1" dirty="0"/>
              <a:t>start</a:t>
            </a:r>
            <a:endParaRPr lang="fr-FR" sz="1600" i="1" dirty="0" err="1">
              <a:solidFill>
                <a:schemeClr val="tx1"/>
              </a:solidFill>
            </a:endParaRPr>
          </a:p>
        </p:txBody>
      </p:sp>
      <p:cxnSp>
        <p:nvCxnSpPr>
          <p:cNvPr id="67" name="Straight Arrow Connector 66"/>
          <p:cNvCxnSpPr>
            <a:stCxn id="4" idx="3"/>
          </p:cNvCxnSpPr>
          <p:nvPr/>
        </p:nvCxnSpPr>
        <p:spPr>
          <a:xfrm flipV="1">
            <a:off x="3577446" y="2998619"/>
            <a:ext cx="458848" cy="6984"/>
          </a:xfrm>
          <a:prstGeom prst="straightConnector1">
            <a:avLst/>
          </a:prstGeom>
          <a:ln w="666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891833" y="5199374"/>
            <a:ext cx="1851174" cy="43108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2000" b="1" dirty="0"/>
              <a:t>Fast DMA</a:t>
            </a:r>
            <a:endParaRPr lang="fr-FR" sz="2000" b="1" dirty="0"/>
          </a:p>
        </p:txBody>
      </p:sp>
      <p:cxnSp>
        <p:nvCxnSpPr>
          <p:cNvPr id="82" name="Straight Arrow Connector 81"/>
          <p:cNvCxnSpPr/>
          <p:nvPr/>
        </p:nvCxnSpPr>
        <p:spPr>
          <a:xfrm flipV="1">
            <a:off x="4488706" y="5404276"/>
            <a:ext cx="409997" cy="6136"/>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endCxn id="70" idx="2"/>
          </p:cNvCxnSpPr>
          <p:nvPr/>
        </p:nvCxnSpPr>
        <p:spPr>
          <a:xfrm flipV="1">
            <a:off x="5816600" y="5630458"/>
            <a:ext cx="820" cy="341134"/>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endCxn id="16" idx="2"/>
          </p:cNvCxnSpPr>
          <p:nvPr/>
        </p:nvCxnSpPr>
        <p:spPr>
          <a:xfrm flipV="1">
            <a:off x="6743007" y="5076443"/>
            <a:ext cx="2171872" cy="249574"/>
          </a:xfrm>
          <a:prstGeom prst="bentConnector2">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968424" y="4982132"/>
            <a:ext cx="650842" cy="312313"/>
          </a:xfrm>
          <a:prstGeom prst="rect">
            <a:avLst/>
          </a:prstGeom>
          <a:noFill/>
        </p:spPr>
        <p:txBody>
          <a:bodyPr wrap="square" lIns="91440" tIns="45720" rIns="91440" rtlCol="0" anchor="t">
            <a:noAutofit/>
          </a:bodyPr>
          <a:lstStyle/>
          <a:p>
            <a:pPr algn="ctr"/>
            <a:r>
              <a:rPr lang="en-GB" sz="1600" i="1" dirty="0"/>
              <a:t>d</a:t>
            </a:r>
            <a:r>
              <a:rPr lang="en-GB" sz="1600" i="1" dirty="0">
                <a:solidFill>
                  <a:schemeClr val="tx1"/>
                </a:solidFill>
              </a:rPr>
              <a:t>one</a:t>
            </a:r>
            <a:endParaRPr lang="fr-FR" sz="1600" i="1" dirty="0" err="1">
              <a:solidFill>
                <a:schemeClr val="tx1"/>
              </a:solidFill>
            </a:endParaRPr>
          </a:p>
        </p:txBody>
      </p:sp>
      <p:cxnSp>
        <p:nvCxnSpPr>
          <p:cNvPr id="72" name="Elbow Connector 71"/>
          <p:cNvCxnSpPr/>
          <p:nvPr/>
        </p:nvCxnSpPr>
        <p:spPr>
          <a:xfrm flipV="1">
            <a:off x="6763617" y="5083523"/>
            <a:ext cx="2664731" cy="414805"/>
          </a:xfrm>
          <a:prstGeom prst="bentConnector3">
            <a:avLst>
              <a:gd name="adj1" fmla="val 100519"/>
            </a:avLst>
          </a:prstGeom>
          <a:ln w="317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968423" y="5561827"/>
            <a:ext cx="650842" cy="312313"/>
          </a:xfrm>
          <a:prstGeom prst="rect">
            <a:avLst/>
          </a:prstGeom>
          <a:noFill/>
        </p:spPr>
        <p:txBody>
          <a:bodyPr wrap="square" lIns="91440" tIns="45720" rIns="91440" rtlCol="0" anchor="t">
            <a:noAutofit/>
          </a:bodyPr>
          <a:lstStyle/>
          <a:p>
            <a:pPr algn="ctr"/>
            <a:r>
              <a:rPr lang="en-GB" sz="1600" i="1" dirty="0"/>
              <a:t>start</a:t>
            </a:r>
            <a:endParaRPr lang="fr-FR" sz="1600" i="1" dirty="0" err="1">
              <a:solidFill>
                <a:schemeClr val="tx1"/>
              </a:solidFill>
            </a:endParaRPr>
          </a:p>
        </p:txBody>
      </p:sp>
      <p:sp>
        <p:nvSpPr>
          <p:cNvPr id="75" name="Rectangle 74"/>
          <p:cNvSpPr/>
          <p:nvPr/>
        </p:nvSpPr>
        <p:spPr>
          <a:xfrm>
            <a:off x="5180143" y="923963"/>
            <a:ext cx="1216143" cy="48825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t>MIPI-CSI</a:t>
            </a:r>
            <a:endParaRPr lang="fr-FR" dirty="0"/>
          </a:p>
        </p:txBody>
      </p:sp>
      <p:cxnSp>
        <p:nvCxnSpPr>
          <p:cNvPr id="77" name="Straight Connector 76"/>
          <p:cNvCxnSpPr>
            <a:stCxn id="109" idx="1"/>
            <a:endCxn id="75" idx="3"/>
          </p:cNvCxnSpPr>
          <p:nvPr/>
        </p:nvCxnSpPr>
        <p:spPr>
          <a:xfrm flipH="1">
            <a:off x="6396286" y="1160463"/>
            <a:ext cx="1262406" cy="7627"/>
          </a:xfrm>
          <a:prstGeom prst="line">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75" idx="1"/>
          </p:cNvCxnSpPr>
          <p:nvPr/>
        </p:nvCxnSpPr>
        <p:spPr>
          <a:xfrm flipH="1" flipV="1">
            <a:off x="3004796" y="1160463"/>
            <a:ext cx="2175347" cy="7627"/>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0800000">
            <a:off x="3014322" y="1168090"/>
            <a:ext cx="2480905" cy="959934"/>
          </a:xfrm>
          <a:prstGeom prst="bentConnector3">
            <a:avLst>
              <a:gd name="adj1" fmla="val 100065"/>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93"/>
          <p:cNvCxnSpPr/>
          <p:nvPr/>
        </p:nvCxnSpPr>
        <p:spPr>
          <a:xfrm rot="10800000" flipV="1">
            <a:off x="3004796" y="2124014"/>
            <a:ext cx="2490430" cy="203805"/>
          </a:xfrm>
          <a:prstGeom prst="bentConnector3">
            <a:avLst>
              <a:gd name="adj1" fmla="val -103"/>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004796" y="2327820"/>
            <a:ext cx="2488078" cy="2572232"/>
            <a:chOff x="3004796" y="1842628"/>
            <a:chExt cx="2488078" cy="2572232"/>
          </a:xfrm>
        </p:grpSpPr>
        <p:cxnSp>
          <p:nvCxnSpPr>
            <p:cNvPr id="143" name="Straight Connector 142"/>
            <p:cNvCxnSpPr/>
            <p:nvPr/>
          </p:nvCxnSpPr>
          <p:spPr>
            <a:xfrm>
              <a:off x="3004796" y="1842628"/>
              <a:ext cx="0" cy="25697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3004796" y="2088100"/>
              <a:ext cx="2486612" cy="444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5475861" y="2088100"/>
              <a:ext cx="460" cy="2297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flipV="1">
              <a:off x="3004796" y="2289879"/>
              <a:ext cx="2486612" cy="1802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3004796" y="2289879"/>
              <a:ext cx="0" cy="5648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3004796" y="2854765"/>
              <a:ext cx="2486612" cy="444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475861" y="2845240"/>
              <a:ext cx="460" cy="2297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3004796" y="3076290"/>
              <a:ext cx="2486612" cy="444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3004796" y="3072228"/>
              <a:ext cx="0" cy="4519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flipV="1">
              <a:off x="3006262" y="3514877"/>
              <a:ext cx="2486612" cy="444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5486852" y="3514877"/>
              <a:ext cx="460" cy="2297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flipV="1">
              <a:off x="3006262" y="3745927"/>
              <a:ext cx="2486612" cy="444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014321" y="3745927"/>
              <a:ext cx="0" cy="43917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flipV="1">
              <a:off x="3004796" y="4185100"/>
              <a:ext cx="2486612" cy="444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5475861" y="4185100"/>
              <a:ext cx="460" cy="2297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flipV="1">
              <a:off x="3004796" y="4397098"/>
              <a:ext cx="2486612" cy="444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014321" y="4878226"/>
            <a:ext cx="2684844" cy="1111998"/>
            <a:chOff x="3014321" y="4393034"/>
            <a:chExt cx="2684844" cy="1111998"/>
          </a:xfrm>
        </p:grpSpPr>
        <p:cxnSp>
          <p:nvCxnSpPr>
            <p:cNvPr id="159" name="Straight Connector 158"/>
            <p:cNvCxnSpPr/>
            <p:nvPr/>
          </p:nvCxnSpPr>
          <p:spPr>
            <a:xfrm flipH="1">
              <a:off x="3014321" y="4393034"/>
              <a:ext cx="1" cy="25364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3014321" y="4646678"/>
              <a:ext cx="268484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5699165" y="4658761"/>
              <a:ext cx="0" cy="846271"/>
            </a:xfrm>
            <a:prstGeom prst="line">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pic>
        <p:nvPicPr>
          <p:cNvPr id="109" name="Picture 4" descr="Afficher l'image d'orig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8692" y="950611"/>
            <a:ext cx="419703" cy="419703"/>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p:cNvSpPr txBox="1"/>
          <p:nvPr/>
        </p:nvSpPr>
        <p:spPr>
          <a:xfrm>
            <a:off x="8095982" y="1027179"/>
            <a:ext cx="796021" cy="297418"/>
          </a:xfrm>
          <a:prstGeom prst="rect">
            <a:avLst/>
          </a:prstGeom>
          <a:noFill/>
        </p:spPr>
        <p:txBody>
          <a:bodyPr wrap="square" lIns="91440" tIns="45720" rIns="91440" rtlCol="0" anchor="t">
            <a:noAutofit/>
          </a:bodyPr>
          <a:lstStyle/>
          <a:p>
            <a:pPr algn="ctr"/>
            <a:r>
              <a:rPr lang="en-GB" sz="1200" b="1" dirty="0"/>
              <a:t>Camera</a:t>
            </a:r>
            <a:endParaRPr lang="fr-FR" sz="1200" b="1" dirty="0" err="1">
              <a:solidFill>
                <a:schemeClr val="tx1"/>
              </a:solidFill>
            </a:endParaRPr>
          </a:p>
        </p:txBody>
      </p:sp>
      <p:cxnSp>
        <p:nvCxnSpPr>
          <p:cNvPr id="95" name="Straight Arrow Connector 94"/>
          <p:cNvCxnSpPr/>
          <p:nvPr/>
        </p:nvCxnSpPr>
        <p:spPr>
          <a:xfrm flipH="1">
            <a:off x="4489317" y="2292214"/>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4489317" y="234812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489317" y="208642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489317" y="2148949"/>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4489317" y="221142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4479436" y="411740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479436" y="405933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479436" y="399393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479436" y="393658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a:off x="4484516" y="420822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4484516" y="426413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4484237" y="276067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a:off x="4484237" y="2816586"/>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4484237" y="2554881"/>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4484237" y="261740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4484237" y="267988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a:off x="4481833" y="3502168"/>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4481833" y="3558082"/>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4481833" y="3296377"/>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4481833" y="3358903"/>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4481833" y="3421376"/>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4484516" y="482352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4484516" y="4765454"/>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4484516" y="4700052"/>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4484516" y="4642700"/>
            <a:ext cx="968778" cy="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a:off x="4489596" y="4914345"/>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4489596" y="4970259"/>
            <a:ext cx="9687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5144823" y="5990224"/>
            <a:ext cx="1343553" cy="425461"/>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DRAM</a:t>
            </a:r>
            <a:endParaRPr lang="fr-FR" sz="2800" dirty="0"/>
          </a:p>
        </p:txBody>
      </p:sp>
      <p:cxnSp>
        <p:nvCxnSpPr>
          <p:cNvPr id="123" name="Elbow Connector 122"/>
          <p:cNvCxnSpPr/>
          <p:nvPr/>
        </p:nvCxnSpPr>
        <p:spPr>
          <a:xfrm>
            <a:off x="6396286" y="1324597"/>
            <a:ext cx="1455267" cy="425220"/>
          </a:xfrm>
          <a:prstGeom prst="bentConnector3">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93138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Sequencer: Block Diagram</a:t>
            </a:r>
            <a:endParaRPr lang="fr-FR" dirty="0"/>
          </a:p>
        </p:txBody>
      </p:sp>
      <p:pic>
        <p:nvPicPr>
          <p:cNvPr id="4" name="Picture 3"/>
          <p:cNvPicPr>
            <a:picLocks noChangeAspect="1" noChangeArrowheads="1"/>
          </p:cNvPicPr>
          <p:nvPr/>
        </p:nvPicPr>
        <p:blipFill>
          <a:blip r:embed="rId2" cstate="print"/>
          <a:srcRect/>
          <a:stretch>
            <a:fillRect/>
          </a:stretch>
        </p:blipFill>
        <p:spPr bwMode="auto">
          <a:xfrm>
            <a:off x="963712" y="1178670"/>
            <a:ext cx="4724818" cy="5129533"/>
          </a:xfrm>
          <a:prstGeom prst="rect">
            <a:avLst/>
          </a:prstGeom>
          <a:noFill/>
          <a:ln w="9525">
            <a:noFill/>
            <a:miter lim="800000"/>
            <a:headEnd/>
            <a:tailEnd/>
          </a:ln>
        </p:spPr>
      </p:pic>
      <p:sp>
        <p:nvSpPr>
          <p:cNvPr id="5" name="Text Placeholder 4"/>
          <p:cNvSpPr>
            <a:spLocks noGrp="1"/>
          </p:cNvSpPr>
          <p:nvPr/>
        </p:nvSpPr>
        <p:spPr>
          <a:xfrm>
            <a:off x="6131034" y="1440607"/>
            <a:ext cx="5831511" cy="4667249"/>
          </a:xfrm>
          <a:prstGeom prst="rect">
            <a:avLst/>
          </a:prstGeom>
        </p:spPr>
        <p:txBody>
          <a:bodyPr vert="horz" lIns="91440" tIns="45720" rIns="91440" bIns="45720" rtlCol="0">
            <a:normAutofit/>
          </a:bodyPr>
          <a:lstStyle>
            <a:lvl1pPr marL="175022" indent="-175022" algn="l" rtl="0" fontAlgn="base">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01229" indent="-126206" algn="l" rtl="0" fontAlgn="base">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fontAlgn="base">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fontAlgn="base">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fontAlgn="base">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9pPr>
          </a:lstStyle>
          <a:p>
            <a:r>
              <a:rPr lang="en-US" dirty="0"/>
              <a:t>Mapped into Host address space</a:t>
            </a:r>
          </a:p>
          <a:p>
            <a:r>
              <a:rPr lang="en-US" dirty="0"/>
              <a:t>Peripherals can also be controlled by Host CPU: IPUs and FastDMA</a:t>
            </a:r>
          </a:p>
          <a:p>
            <a:r>
              <a:rPr lang="en-US" dirty="0"/>
              <a:t>Servicing the Debug Unit for the IPUs</a:t>
            </a:r>
          </a:p>
        </p:txBody>
      </p:sp>
      <p:sp>
        <p:nvSpPr>
          <p:cNvPr id="3" name="Rectangle 2"/>
          <p:cNvSpPr/>
          <p:nvPr/>
        </p:nvSpPr>
        <p:spPr>
          <a:xfrm>
            <a:off x="5688530" y="3292304"/>
            <a:ext cx="5908009" cy="83998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b="1" dirty="0"/>
              <a:t>Sequencer code runs on the M0+ core</a:t>
            </a:r>
          </a:p>
        </p:txBody>
      </p:sp>
      <p:sp>
        <p:nvSpPr>
          <p:cNvPr id="8" name="Rectangle 7"/>
          <p:cNvSpPr/>
          <p:nvPr/>
        </p:nvSpPr>
        <p:spPr>
          <a:xfrm>
            <a:off x="5688530" y="4788816"/>
            <a:ext cx="5908009" cy="85784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b="1" dirty="0"/>
              <a:t>The sequencer executes/synchronises the ISP pipeline based on the graph description</a:t>
            </a:r>
          </a:p>
        </p:txBody>
      </p:sp>
      <p:sp>
        <p:nvSpPr>
          <p:cNvPr id="6" name="Arrow: Right 5"/>
          <p:cNvSpPr/>
          <p:nvPr/>
        </p:nvSpPr>
        <p:spPr>
          <a:xfrm rot="5400000">
            <a:off x="8311760" y="4228845"/>
            <a:ext cx="661548" cy="45839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5977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Pipeline</a:t>
            </a:r>
            <a:endParaRPr lang="fr-FR" dirty="0"/>
          </a:p>
        </p:txBody>
      </p:sp>
      <p:pic>
        <p:nvPicPr>
          <p:cNvPr id="4"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25" y="2252663"/>
            <a:ext cx="2201080" cy="22010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fficher l'image d'orig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325" y="2252662"/>
            <a:ext cx="2201083" cy="2201083"/>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2945697" y="2583427"/>
            <a:ext cx="1595535" cy="153955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Kernel1</a:t>
            </a:r>
            <a:endParaRPr lang="fr-FR" sz="2400" dirty="0">
              <a:solidFill>
                <a:schemeClr val="tx1"/>
              </a:solidFill>
            </a:endParaRPr>
          </a:p>
        </p:txBody>
      </p:sp>
      <p:cxnSp>
        <p:nvCxnSpPr>
          <p:cNvPr id="7" name="Straight Arrow Connector 6"/>
          <p:cNvCxnSpPr>
            <a:stCxn id="6" idx="6"/>
            <a:endCxn id="5" idx="1"/>
          </p:cNvCxnSpPr>
          <p:nvPr/>
        </p:nvCxnSpPr>
        <p:spPr>
          <a:xfrm>
            <a:off x="4541232" y="3353203"/>
            <a:ext cx="445093"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a:endCxn id="6" idx="2"/>
          </p:cNvCxnSpPr>
          <p:nvPr/>
        </p:nvCxnSpPr>
        <p:spPr>
          <a:xfrm>
            <a:off x="2500605" y="3353203"/>
            <a:ext cx="4450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68774" y="2475427"/>
            <a:ext cx="2344137" cy="23419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0" name="Picture 2" descr="Afficher l'image d'orig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3128" y="2252662"/>
            <a:ext cx="2201081" cy="2201081"/>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p:cNvSpPr/>
          <p:nvPr/>
        </p:nvSpPr>
        <p:spPr>
          <a:xfrm>
            <a:off x="7632501" y="2583426"/>
            <a:ext cx="1595535" cy="153955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Kernel2</a:t>
            </a:r>
            <a:endParaRPr lang="fr-FR" sz="2400" dirty="0">
              <a:solidFill>
                <a:schemeClr val="tx1"/>
              </a:solidFill>
            </a:endParaRPr>
          </a:p>
        </p:txBody>
      </p:sp>
      <p:cxnSp>
        <p:nvCxnSpPr>
          <p:cNvPr id="24" name="Straight Arrow Connector 23"/>
          <p:cNvCxnSpPr>
            <a:stCxn id="23" idx="6"/>
            <a:endCxn id="2050" idx="1"/>
          </p:cNvCxnSpPr>
          <p:nvPr/>
        </p:nvCxnSpPr>
        <p:spPr>
          <a:xfrm>
            <a:off x="9228036" y="3353202"/>
            <a:ext cx="445092"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a:endCxn id="23" idx="2"/>
          </p:cNvCxnSpPr>
          <p:nvPr/>
        </p:nvCxnSpPr>
        <p:spPr>
          <a:xfrm flipV="1">
            <a:off x="7187408" y="3353202"/>
            <a:ext cx="445093" cy="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9665177" y="2233514"/>
            <a:ext cx="2316145" cy="2561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46"/>
          <p:cNvSpPr/>
          <p:nvPr/>
        </p:nvSpPr>
        <p:spPr>
          <a:xfrm>
            <a:off x="4984901" y="2378144"/>
            <a:ext cx="2208915" cy="2561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293242" y="2320793"/>
            <a:ext cx="2208915" cy="2561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4983866" y="2233514"/>
            <a:ext cx="2208915" cy="770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Rectangle 49"/>
          <p:cNvSpPr/>
          <p:nvPr/>
        </p:nvSpPr>
        <p:spPr>
          <a:xfrm>
            <a:off x="187497" y="2623542"/>
            <a:ext cx="2317635" cy="297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ectangle 50"/>
          <p:cNvSpPr/>
          <p:nvPr/>
        </p:nvSpPr>
        <p:spPr>
          <a:xfrm>
            <a:off x="4979921" y="2524759"/>
            <a:ext cx="2208915" cy="2561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53"/>
          <p:cNvSpPr/>
          <p:nvPr/>
        </p:nvSpPr>
        <p:spPr>
          <a:xfrm>
            <a:off x="9662766" y="2376374"/>
            <a:ext cx="2316145" cy="2561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Box 2"/>
          <p:cNvSpPr txBox="1"/>
          <p:nvPr/>
        </p:nvSpPr>
        <p:spPr>
          <a:xfrm>
            <a:off x="293242" y="1477081"/>
            <a:ext cx="2207363" cy="747589"/>
          </a:xfrm>
          <a:prstGeom prst="rect">
            <a:avLst/>
          </a:prstGeom>
          <a:ln w="63500"/>
        </p:spPr>
        <p:style>
          <a:lnRef idx="2">
            <a:schemeClr val="accent1"/>
          </a:lnRef>
          <a:fillRef idx="1">
            <a:schemeClr val="lt1"/>
          </a:fillRef>
          <a:effectRef idx="0">
            <a:schemeClr val="accent1"/>
          </a:effectRef>
          <a:fontRef idx="minor">
            <a:schemeClr val="dk1"/>
          </a:fontRef>
        </p:style>
        <p:txBody>
          <a:bodyPr wrap="square" lIns="91440" tIns="45720" rIns="91440" rtlCol="0" anchor="ctr">
            <a:noAutofit/>
          </a:bodyPr>
          <a:lstStyle/>
          <a:p>
            <a:pPr algn="ctr"/>
            <a:r>
              <a:rPr lang="en-GB" sz="2200" dirty="0">
                <a:solidFill>
                  <a:schemeClr val="tx1"/>
                </a:solidFill>
              </a:rPr>
              <a:t>Camera image buffer</a:t>
            </a:r>
            <a:endParaRPr lang="fr-FR" sz="2200" dirty="0" err="1">
              <a:solidFill>
                <a:schemeClr val="tx1"/>
              </a:solidFill>
            </a:endParaRPr>
          </a:p>
        </p:txBody>
      </p:sp>
      <p:sp>
        <p:nvSpPr>
          <p:cNvPr id="21" name="TextBox 20"/>
          <p:cNvSpPr txBox="1"/>
          <p:nvPr/>
        </p:nvSpPr>
        <p:spPr>
          <a:xfrm>
            <a:off x="4971560" y="1482888"/>
            <a:ext cx="2207363" cy="747589"/>
          </a:xfrm>
          <a:prstGeom prst="rect">
            <a:avLst/>
          </a:prstGeom>
          <a:ln w="63500"/>
        </p:spPr>
        <p:style>
          <a:lnRef idx="2">
            <a:schemeClr val="accent1"/>
          </a:lnRef>
          <a:fillRef idx="1">
            <a:schemeClr val="lt1"/>
          </a:fillRef>
          <a:effectRef idx="0">
            <a:schemeClr val="accent1"/>
          </a:effectRef>
          <a:fontRef idx="minor">
            <a:schemeClr val="dk1"/>
          </a:fontRef>
        </p:style>
        <p:txBody>
          <a:bodyPr wrap="square" lIns="91440" tIns="45720" rIns="91440" rtlCol="0" anchor="ctr">
            <a:noAutofit/>
          </a:bodyPr>
          <a:lstStyle/>
          <a:p>
            <a:pPr algn="ctr"/>
            <a:r>
              <a:rPr lang="en-GB" sz="2200" dirty="0">
                <a:solidFill>
                  <a:schemeClr val="tx1"/>
                </a:solidFill>
              </a:rPr>
              <a:t>Intermediate buffer</a:t>
            </a:r>
            <a:endParaRPr lang="fr-FR" sz="2200" dirty="0" err="1">
              <a:solidFill>
                <a:schemeClr val="tx1"/>
              </a:solidFill>
            </a:endParaRPr>
          </a:p>
        </p:txBody>
      </p:sp>
      <p:sp>
        <p:nvSpPr>
          <p:cNvPr id="22" name="TextBox 21"/>
          <p:cNvSpPr txBox="1"/>
          <p:nvPr/>
        </p:nvSpPr>
        <p:spPr>
          <a:xfrm>
            <a:off x="9649878" y="1483818"/>
            <a:ext cx="2207363" cy="747589"/>
          </a:xfrm>
          <a:prstGeom prst="rect">
            <a:avLst/>
          </a:prstGeom>
          <a:ln w="63500"/>
        </p:spPr>
        <p:style>
          <a:lnRef idx="2">
            <a:schemeClr val="accent1"/>
          </a:lnRef>
          <a:fillRef idx="1">
            <a:schemeClr val="lt1"/>
          </a:fillRef>
          <a:effectRef idx="0">
            <a:schemeClr val="accent1"/>
          </a:effectRef>
          <a:fontRef idx="minor">
            <a:schemeClr val="dk1"/>
          </a:fontRef>
        </p:style>
        <p:txBody>
          <a:bodyPr wrap="square" lIns="91440" tIns="45720" rIns="91440" rtlCol="0" anchor="ctr">
            <a:noAutofit/>
          </a:bodyPr>
          <a:lstStyle/>
          <a:p>
            <a:pPr algn="ctr"/>
            <a:r>
              <a:rPr lang="en-GB" sz="2200" dirty="0">
                <a:solidFill>
                  <a:schemeClr val="tx1"/>
                </a:solidFill>
              </a:rPr>
              <a:t>Final buffer</a:t>
            </a:r>
            <a:endParaRPr lang="fr-FR" sz="2200" dirty="0" err="1">
              <a:solidFill>
                <a:schemeClr val="tx1"/>
              </a:solidFill>
            </a:endParaRPr>
          </a:p>
        </p:txBody>
      </p:sp>
    </p:spTree>
    <p:extLst>
      <p:ext uri="{BB962C8B-B14F-4D97-AF65-F5344CB8AC3E}">
        <p14:creationId xmlns:p14="http://schemas.microsoft.com/office/powerpoint/2010/main" val="3527021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0"/>
                                        <p:tgtEl>
                                          <p:spTgt spid="48"/>
                                        </p:tgtEl>
                                        <p:attrNameLst>
                                          <p:attrName>ppt_x</p:attrName>
                                        </p:attrNameLst>
                                      </p:cBhvr>
                                      <p:tavLst>
                                        <p:tav tm="0">
                                          <p:val>
                                            <p:strVal val="ppt_x"/>
                                          </p:val>
                                        </p:tav>
                                        <p:tav tm="100000">
                                          <p:val>
                                            <p:strVal val="ppt_x"/>
                                          </p:val>
                                        </p:tav>
                                      </p:tavLst>
                                    </p:anim>
                                    <p:anim calcmode="lin" valueType="num">
                                      <p:cBhvr additive="base">
                                        <p:cTn id="19" dur="5000"/>
                                        <p:tgtEl>
                                          <p:spTgt spid="48"/>
                                        </p:tgtEl>
                                        <p:attrNameLst>
                                          <p:attrName>ppt_y</p:attrName>
                                        </p:attrNameLst>
                                      </p:cBhvr>
                                      <p:tavLst>
                                        <p:tav tm="0">
                                          <p:val>
                                            <p:strVal val="ppt_y"/>
                                          </p:val>
                                        </p:tav>
                                        <p:tav tm="100000">
                                          <p:val>
                                            <p:strVal val="1+ppt_h/2"/>
                                          </p:val>
                                        </p:tav>
                                      </p:tavLst>
                                    </p:anim>
                                    <p:set>
                                      <p:cBhvr>
                                        <p:cTn id="20" dur="1" fill="hold">
                                          <p:stCondLst>
                                            <p:cond delay="4999"/>
                                          </p:stCondLst>
                                        </p:cTn>
                                        <p:tgtEl>
                                          <p:spTgt spid="48"/>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0"/>
                                        <p:tgtEl>
                                          <p:spTgt spid="49"/>
                                        </p:tgtEl>
                                        <p:attrNameLst>
                                          <p:attrName>ppt_x</p:attrName>
                                        </p:attrNameLst>
                                      </p:cBhvr>
                                      <p:tavLst>
                                        <p:tav tm="0">
                                          <p:val>
                                            <p:strVal val="ppt_x"/>
                                          </p:val>
                                        </p:tav>
                                        <p:tav tm="100000">
                                          <p:val>
                                            <p:strVal val="ppt_x"/>
                                          </p:val>
                                        </p:tav>
                                      </p:tavLst>
                                    </p:anim>
                                    <p:anim calcmode="lin" valueType="num">
                                      <p:cBhvr additive="base">
                                        <p:cTn id="23" dur="5000"/>
                                        <p:tgtEl>
                                          <p:spTgt spid="49"/>
                                        </p:tgtEl>
                                        <p:attrNameLst>
                                          <p:attrName>ppt_y</p:attrName>
                                        </p:attrNameLst>
                                      </p:cBhvr>
                                      <p:tavLst>
                                        <p:tav tm="0">
                                          <p:val>
                                            <p:strVal val="ppt_y"/>
                                          </p:val>
                                        </p:tav>
                                        <p:tav tm="100000">
                                          <p:val>
                                            <p:strVal val="1+ppt_h/2"/>
                                          </p:val>
                                        </p:tav>
                                      </p:tavLst>
                                    </p:anim>
                                    <p:set>
                                      <p:cBhvr>
                                        <p:cTn id="24" dur="1" fill="hold">
                                          <p:stCondLst>
                                            <p:cond delay="4999"/>
                                          </p:stCondLst>
                                        </p:cTn>
                                        <p:tgtEl>
                                          <p:spTgt spid="4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0"/>
                                        <p:tgtEl>
                                          <p:spTgt spid="46"/>
                                        </p:tgtEl>
                                        <p:attrNameLst>
                                          <p:attrName>ppt_x</p:attrName>
                                        </p:attrNameLst>
                                      </p:cBhvr>
                                      <p:tavLst>
                                        <p:tav tm="0">
                                          <p:val>
                                            <p:strVal val="ppt_x"/>
                                          </p:val>
                                        </p:tav>
                                        <p:tav tm="100000">
                                          <p:val>
                                            <p:strVal val="ppt_x"/>
                                          </p:val>
                                        </p:tav>
                                      </p:tavLst>
                                    </p:anim>
                                    <p:anim calcmode="lin" valueType="num">
                                      <p:cBhvr additive="base">
                                        <p:cTn id="37" dur="5000"/>
                                        <p:tgtEl>
                                          <p:spTgt spid="46"/>
                                        </p:tgtEl>
                                        <p:attrNameLst>
                                          <p:attrName>ppt_y</p:attrName>
                                        </p:attrNameLst>
                                      </p:cBhvr>
                                      <p:tavLst>
                                        <p:tav tm="0">
                                          <p:val>
                                            <p:strVal val="ppt_y"/>
                                          </p:val>
                                        </p:tav>
                                        <p:tav tm="100000">
                                          <p:val>
                                            <p:strVal val="1+ppt_h/2"/>
                                          </p:val>
                                        </p:tav>
                                      </p:tavLst>
                                    </p:anim>
                                    <p:set>
                                      <p:cBhvr>
                                        <p:cTn id="38" dur="1" fill="hold">
                                          <p:stCondLst>
                                            <p:cond delay="4999"/>
                                          </p:stCondLst>
                                        </p:cTn>
                                        <p:tgtEl>
                                          <p:spTgt spid="46"/>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0"/>
                                        <p:tgtEl>
                                          <p:spTgt spid="47"/>
                                        </p:tgtEl>
                                        <p:attrNameLst>
                                          <p:attrName>ppt_x</p:attrName>
                                        </p:attrNameLst>
                                      </p:cBhvr>
                                      <p:tavLst>
                                        <p:tav tm="0">
                                          <p:val>
                                            <p:strVal val="ppt_x"/>
                                          </p:val>
                                        </p:tav>
                                        <p:tav tm="100000">
                                          <p:val>
                                            <p:strVal val="ppt_x"/>
                                          </p:val>
                                        </p:tav>
                                      </p:tavLst>
                                    </p:anim>
                                    <p:anim calcmode="lin" valueType="num">
                                      <p:cBhvr additive="base">
                                        <p:cTn id="41" dur="5000"/>
                                        <p:tgtEl>
                                          <p:spTgt spid="47"/>
                                        </p:tgtEl>
                                        <p:attrNameLst>
                                          <p:attrName>ppt_y</p:attrName>
                                        </p:attrNameLst>
                                      </p:cBhvr>
                                      <p:tavLst>
                                        <p:tav tm="0">
                                          <p:val>
                                            <p:strVal val="ppt_y"/>
                                          </p:val>
                                        </p:tav>
                                        <p:tav tm="100000">
                                          <p:val>
                                            <p:strVal val="1+ppt_h/2"/>
                                          </p:val>
                                        </p:tav>
                                      </p:tavLst>
                                    </p:anim>
                                    <p:set>
                                      <p:cBhvr>
                                        <p:cTn id="42" dur="1" fill="hold">
                                          <p:stCondLst>
                                            <p:cond delay="4999"/>
                                          </p:stCondLst>
                                        </p:cTn>
                                        <p:tgtEl>
                                          <p:spTgt spid="47"/>
                                        </p:tgtEl>
                                        <p:attrNameLst>
                                          <p:attrName>style.visibility</p:attrName>
                                        </p:attrNameLst>
                                      </p:cBhvr>
                                      <p:to>
                                        <p:strVal val="hidden"/>
                                      </p:to>
                                    </p:set>
                                  </p:childTnLst>
                                </p:cTn>
                              </p:par>
                              <p:par>
                                <p:cTn id="43" presetID="2" presetClass="exit" presetSubtype="4" fill="hold" grpId="0" nodeType="withEffect">
                                  <p:stCondLst>
                                    <p:cond delay="0"/>
                                  </p:stCondLst>
                                  <p:childTnLst>
                                    <p:anim calcmode="lin" valueType="num">
                                      <p:cBhvr additive="base">
                                        <p:cTn id="44" dur="5000"/>
                                        <p:tgtEl>
                                          <p:spTgt spid="9"/>
                                        </p:tgtEl>
                                        <p:attrNameLst>
                                          <p:attrName>ppt_x</p:attrName>
                                        </p:attrNameLst>
                                      </p:cBhvr>
                                      <p:tavLst>
                                        <p:tav tm="0">
                                          <p:val>
                                            <p:strVal val="ppt_x"/>
                                          </p:val>
                                        </p:tav>
                                        <p:tav tm="100000">
                                          <p:val>
                                            <p:strVal val="ppt_x"/>
                                          </p:val>
                                        </p:tav>
                                      </p:tavLst>
                                    </p:anim>
                                    <p:anim calcmode="lin" valueType="num">
                                      <p:cBhvr additive="base">
                                        <p:cTn id="45" dur="5000"/>
                                        <p:tgtEl>
                                          <p:spTgt spid="9"/>
                                        </p:tgtEl>
                                        <p:attrNameLst>
                                          <p:attrName>ppt_y</p:attrName>
                                        </p:attrNameLst>
                                      </p:cBhvr>
                                      <p:tavLst>
                                        <p:tav tm="0">
                                          <p:val>
                                            <p:strVal val="ppt_y"/>
                                          </p:val>
                                        </p:tav>
                                        <p:tav tm="100000">
                                          <p:val>
                                            <p:strVal val="1+ppt_h/2"/>
                                          </p:val>
                                        </p:tav>
                                      </p:tavLst>
                                    </p:anim>
                                    <p:set>
                                      <p:cBhvr>
                                        <p:cTn id="46" dur="1" fill="hold">
                                          <p:stCondLst>
                                            <p:cond delay="4999"/>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grpId="0" nodeType="clickEffect">
                                  <p:stCondLst>
                                    <p:cond delay="0"/>
                                  </p:stCondLst>
                                  <p:childTnLst>
                                    <p:anim calcmode="lin" valueType="num">
                                      <p:cBhvr additive="base">
                                        <p:cTn id="50" dur="5000"/>
                                        <p:tgtEl>
                                          <p:spTgt spid="50"/>
                                        </p:tgtEl>
                                        <p:attrNameLst>
                                          <p:attrName>ppt_x</p:attrName>
                                        </p:attrNameLst>
                                      </p:cBhvr>
                                      <p:tavLst>
                                        <p:tav tm="0">
                                          <p:val>
                                            <p:strVal val="ppt_x"/>
                                          </p:val>
                                        </p:tav>
                                        <p:tav tm="100000">
                                          <p:val>
                                            <p:strVal val="ppt_x"/>
                                          </p:val>
                                        </p:tav>
                                      </p:tavLst>
                                    </p:anim>
                                    <p:anim calcmode="lin" valueType="num">
                                      <p:cBhvr additive="base">
                                        <p:cTn id="51" dur="5000"/>
                                        <p:tgtEl>
                                          <p:spTgt spid="50"/>
                                        </p:tgtEl>
                                        <p:attrNameLst>
                                          <p:attrName>ppt_y</p:attrName>
                                        </p:attrNameLst>
                                      </p:cBhvr>
                                      <p:tavLst>
                                        <p:tav tm="0">
                                          <p:val>
                                            <p:strVal val="ppt_y"/>
                                          </p:val>
                                        </p:tav>
                                        <p:tav tm="100000">
                                          <p:val>
                                            <p:strVal val="1+ppt_h/2"/>
                                          </p:val>
                                        </p:tav>
                                      </p:tavLst>
                                    </p:anim>
                                    <p:set>
                                      <p:cBhvr>
                                        <p:cTn id="52" dur="1" fill="hold">
                                          <p:stCondLst>
                                            <p:cond delay="4999"/>
                                          </p:stCondLst>
                                        </p:cTn>
                                        <p:tgtEl>
                                          <p:spTgt spid="50"/>
                                        </p:tgtEl>
                                        <p:attrNameLst>
                                          <p:attrName>style.visibility</p:attrName>
                                        </p:attrNameLst>
                                      </p:cBhvr>
                                      <p:to>
                                        <p:strVal val="hidden"/>
                                      </p:to>
                                    </p:set>
                                  </p:childTnLst>
                                </p:cTn>
                              </p:par>
                              <p:par>
                                <p:cTn id="53" presetID="2" presetClass="exit" presetSubtype="4" fill="hold" grpId="0" nodeType="withEffect">
                                  <p:stCondLst>
                                    <p:cond delay="0"/>
                                  </p:stCondLst>
                                  <p:childTnLst>
                                    <p:anim calcmode="lin" valueType="num">
                                      <p:cBhvr additive="base">
                                        <p:cTn id="54" dur="5000"/>
                                        <p:tgtEl>
                                          <p:spTgt spid="51"/>
                                        </p:tgtEl>
                                        <p:attrNameLst>
                                          <p:attrName>ppt_x</p:attrName>
                                        </p:attrNameLst>
                                      </p:cBhvr>
                                      <p:tavLst>
                                        <p:tav tm="0">
                                          <p:val>
                                            <p:strVal val="ppt_x"/>
                                          </p:val>
                                        </p:tav>
                                        <p:tav tm="100000">
                                          <p:val>
                                            <p:strVal val="ppt_x"/>
                                          </p:val>
                                        </p:tav>
                                      </p:tavLst>
                                    </p:anim>
                                    <p:anim calcmode="lin" valueType="num">
                                      <p:cBhvr additive="base">
                                        <p:cTn id="55" dur="5000"/>
                                        <p:tgtEl>
                                          <p:spTgt spid="51"/>
                                        </p:tgtEl>
                                        <p:attrNameLst>
                                          <p:attrName>ppt_y</p:attrName>
                                        </p:attrNameLst>
                                      </p:cBhvr>
                                      <p:tavLst>
                                        <p:tav tm="0">
                                          <p:val>
                                            <p:strVal val="ppt_y"/>
                                          </p:val>
                                        </p:tav>
                                        <p:tav tm="100000">
                                          <p:val>
                                            <p:strVal val="1+ppt_h/2"/>
                                          </p:val>
                                        </p:tav>
                                      </p:tavLst>
                                    </p:anim>
                                    <p:set>
                                      <p:cBhvr>
                                        <p:cTn id="56" dur="1" fill="hold">
                                          <p:stCondLst>
                                            <p:cond delay="4999"/>
                                          </p:stCondLst>
                                        </p:cTn>
                                        <p:tgtEl>
                                          <p:spTgt spid="51"/>
                                        </p:tgtEl>
                                        <p:attrNameLst>
                                          <p:attrName>style.visibility</p:attrName>
                                        </p:attrNameLst>
                                      </p:cBhvr>
                                      <p:to>
                                        <p:strVal val="hidden"/>
                                      </p:to>
                                    </p:set>
                                  </p:childTnLst>
                                </p:cTn>
                              </p:par>
                              <p:par>
                                <p:cTn id="57" presetID="2" presetClass="exit" presetSubtype="4" fill="hold" grpId="0" nodeType="withEffect">
                                  <p:stCondLst>
                                    <p:cond delay="0"/>
                                  </p:stCondLst>
                                  <p:childTnLst>
                                    <p:anim calcmode="lin" valueType="num">
                                      <p:cBhvr additive="base">
                                        <p:cTn id="58" dur="5000"/>
                                        <p:tgtEl>
                                          <p:spTgt spid="54"/>
                                        </p:tgtEl>
                                        <p:attrNameLst>
                                          <p:attrName>ppt_x</p:attrName>
                                        </p:attrNameLst>
                                      </p:cBhvr>
                                      <p:tavLst>
                                        <p:tav tm="0">
                                          <p:val>
                                            <p:strVal val="ppt_x"/>
                                          </p:val>
                                        </p:tav>
                                        <p:tav tm="100000">
                                          <p:val>
                                            <p:strVal val="ppt_x"/>
                                          </p:val>
                                        </p:tav>
                                      </p:tavLst>
                                    </p:anim>
                                    <p:anim calcmode="lin" valueType="num">
                                      <p:cBhvr additive="base">
                                        <p:cTn id="59" dur="5000"/>
                                        <p:tgtEl>
                                          <p:spTgt spid="54"/>
                                        </p:tgtEl>
                                        <p:attrNameLst>
                                          <p:attrName>ppt_y</p:attrName>
                                        </p:attrNameLst>
                                      </p:cBhvr>
                                      <p:tavLst>
                                        <p:tav tm="0">
                                          <p:val>
                                            <p:strVal val="ppt_y"/>
                                          </p:val>
                                        </p:tav>
                                        <p:tav tm="100000">
                                          <p:val>
                                            <p:strVal val="1+ppt_h/2"/>
                                          </p:val>
                                        </p:tav>
                                      </p:tavLst>
                                    </p:anim>
                                    <p:set>
                                      <p:cBhvr>
                                        <p:cTn id="60" dur="1" fill="hold">
                                          <p:stCondLst>
                                            <p:cond delay="49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3" grpId="0" animBg="1"/>
      <p:bldP spid="46" grpId="0" animBg="1"/>
      <p:bldP spid="47" grpId="0" animBg="1"/>
      <p:bldP spid="48" grpId="0" animBg="1"/>
      <p:bldP spid="49" grpId="0" animBg="1"/>
      <p:bldP spid="50" grpId="0" animBg="1"/>
      <p:bldP spid="51" grpId="0" animBg="1"/>
      <p:bldP spid="5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Pipeline</a:t>
            </a:r>
            <a:endParaRPr lang="fr-FR" dirty="0"/>
          </a:p>
        </p:txBody>
      </p:sp>
      <p:pic>
        <p:nvPicPr>
          <p:cNvPr id="4" name="Picture 2" descr="Afficher l'image d'ori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25" y="2252663"/>
            <a:ext cx="2201080" cy="22010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325" y="2252662"/>
            <a:ext cx="2201083" cy="2201083"/>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2945697" y="2583427"/>
            <a:ext cx="1595535" cy="153955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Kernel1</a:t>
            </a:r>
            <a:endParaRPr lang="fr-FR" sz="2400" dirty="0">
              <a:solidFill>
                <a:schemeClr val="tx1"/>
              </a:solidFill>
            </a:endParaRPr>
          </a:p>
        </p:txBody>
      </p:sp>
      <p:cxnSp>
        <p:nvCxnSpPr>
          <p:cNvPr id="7" name="Straight Arrow Connector 6"/>
          <p:cNvCxnSpPr>
            <a:stCxn id="6" idx="6"/>
            <a:endCxn id="5" idx="1"/>
          </p:cNvCxnSpPr>
          <p:nvPr/>
        </p:nvCxnSpPr>
        <p:spPr>
          <a:xfrm>
            <a:off x="4541232" y="3353203"/>
            <a:ext cx="445093"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a:endCxn id="6" idx="2"/>
          </p:cNvCxnSpPr>
          <p:nvPr/>
        </p:nvCxnSpPr>
        <p:spPr>
          <a:xfrm>
            <a:off x="2500605" y="3353203"/>
            <a:ext cx="4450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Afficher l'image d'orig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3128" y="2252662"/>
            <a:ext cx="2201081" cy="2201081"/>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p:cNvSpPr/>
          <p:nvPr/>
        </p:nvSpPr>
        <p:spPr>
          <a:xfrm>
            <a:off x="7632501" y="2583426"/>
            <a:ext cx="1595535" cy="153955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Kernel2</a:t>
            </a:r>
            <a:endParaRPr lang="fr-FR" sz="2400" dirty="0">
              <a:solidFill>
                <a:schemeClr val="tx1"/>
              </a:solidFill>
            </a:endParaRPr>
          </a:p>
        </p:txBody>
      </p:sp>
      <p:cxnSp>
        <p:nvCxnSpPr>
          <p:cNvPr id="24" name="Straight Arrow Connector 23"/>
          <p:cNvCxnSpPr>
            <a:stCxn id="23" idx="6"/>
            <a:endCxn id="2050" idx="1"/>
          </p:cNvCxnSpPr>
          <p:nvPr/>
        </p:nvCxnSpPr>
        <p:spPr>
          <a:xfrm>
            <a:off x="9228036" y="3353202"/>
            <a:ext cx="445092"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a:endCxn id="23" idx="2"/>
          </p:cNvCxnSpPr>
          <p:nvPr/>
        </p:nvCxnSpPr>
        <p:spPr>
          <a:xfrm flipV="1">
            <a:off x="7187408" y="3353202"/>
            <a:ext cx="445093" cy="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87497" y="2623542"/>
            <a:ext cx="2317635" cy="297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53"/>
          <p:cNvSpPr/>
          <p:nvPr/>
        </p:nvSpPr>
        <p:spPr>
          <a:xfrm>
            <a:off x="9662766" y="2376374"/>
            <a:ext cx="2316145" cy="2561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196767" y="802433"/>
            <a:ext cx="2317635" cy="1431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4974535" y="2431207"/>
            <a:ext cx="2212874" cy="297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4974535" y="601684"/>
            <a:ext cx="2212874" cy="1431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extBox 20"/>
          <p:cNvSpPr txBox="1"/>
          <p:nvPr/>
        </p:nvSpPr>
        <p:spPr>
          <a:xfrm>
            <a:off x="293242" y="1477081"/>
            <a:ext cx="2207363" cy="747589"/>
          </a:xfrm>
          <a:prstGeom prst="rect">
            <a:avLst/>
          </a:prstGeom>
          <a:ln w="63500"/>
        </p:spPr>
        <p:style>
          <a:lnRef idx="2">
            <a:schemeClr val="accent1"/>
          </a:lnRef>
          <a:fillRef idx="1">
            <a:schemeClr val="lt1"/>
          </a:fillRef>
          <a:effectRef idx="0">
            <a:schemeClr val="accent1"/>
          </a:effectRef>
          <a:fontRef idx="minor">
            <a:schemeClr val="dk1"/>
          </a:fontRef>
        </p:style>
        <p:txBody>
          <a:bodyPr wrap="square" lIns="91440" tIns="45720" rIns="91440" rtlCol="0" anchor="ctr">
            <a:noAutofit/>
          </a:bodyPr>
          <a:lstStyle/>
          <a:p>
            <a:pPr algn="ctr"/>
            <a:r>
              <a:rPr lang="en-GB" sz="2200" dirty="0">
                <a:solidFill>
                  <a:schemeClr val="tx1"/>
                </a:solidFill>
              </a:rPr>
              <a:t>Camera image buffer</a:t>
            </a:r>
            <a:endParaRPr lang="fr-FR" sz="2200" dirty="0" err="1">
              <a:solidFill>
                <a:schemeClr val="tx1"/>
              </a:solidFill>
            </a:endParaRPr>
          </a:p>
        </p:txBody>
      </p:sp>
      <p:sp>
        <p:nvSpPr>
          <p:cNvPr id="22" name="TextBox 21"/>
          <p:cNvSpPr txBox="1"/>
          <p:nvPr/>
        </p:nvSpPr>
        <p:spPr>
          <a:xfrm>
            <a:off x="4971560" y="1482888"/>
            <a:ext cx="2207363" cy="747589"/>
          </a:xfrm>
          <a:prstGeom prst="rect">
            <a:avLst/>
          </a:prstGeom>
          <a:ln w="63500"/>
        </p:spPr>
        <p:style>
          <a:lnRef idx="2">
            <a:schemeClr val="accent1"/>
          </a:lnRef>
          <a:fillRef idx="1">
            <a:schemeClr val="lt1"/>
          </a:fillRef>
          <a:effectRef idx="0">
            <a:schemeClr val="accent1"/>
          </a:effectRef>
          <a:fontRef idx="minor">
            <a:schemeClr val="dk1"/>
          </a:fontRef>
        </p:style>
        <p:txBody>
          <a:bodyPr wrap="square" lIns="91440" tIns="45720" rIns="91440" rtlCol="0" anchor="ctr">
            <a:noAutofit/>
          </a:bodyPr>
          <a:lstStyle/>
          <a:p>
            <a:pPr algn="ctr"/>
            <a:r>
              <a:rPr lang="en-GB" sz="2200" dirty="0">
                <a:solidFill>
                  <a:schemeClr val="tx1"/>
                </a:solidFill>
              </a:rPr>
              <a:t>Intermediate buffer</a:t>
            </a:r>
            <a:endParaRPr lang="fr-FR" sz="2200" dirty="0" err="1">
              <a:solidFill>
                <a:schemeClr val="tx1"/>
              </a:solidFill>
            </a:endParaRPr>
          </a:p>
        </p:txBody>
      </p:sp>
      <p:sp>
        <p:nvSpPr>
          <p:cNvPr id="29" name="Rectangle 28"/>
          <p:cNvSpPr/>
          <p:nvPr/>
        </p:nvSpPr>
        <p:spPr>
          <a:xfrm>
            <a:off x="9649546" y="396548"/>
            <a:ext cx="2212874" cy="1431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Box 27"/>
          <p:cNvSpPr txBox="1"/>
          <p:nvPr/>
        </p:nvSpPr>
        <p:spPr>
          <a:xfrm>
            <a:off x="9649878" y="1483818"/>
            <a:ext cx="2207363" cy="747589"/>
          </a:xfrm>
          <a:prstGeom prst="rect">
            <a:avLst/>
          </a:prstGeom>
          <a:ln w="63500"/>
        </p:spPr>
        <p:style>
          <a:lnRef idx="2">
            <a:schemeClr val="accent1"/>
          </a:lnRef>
          <a:fillRef idx="1">
            <a:schemeClr val="lt1"/>
          </a:fillRef>
          <a:effectRef idx="0">
            <a:schemeClr val="accent1"/>
          </a:effectRef>
          <a:fontRef idx="minor">
            <a:schemeClr val="dk1"/>
          </a:fontRef>
        </p:style>
        <p:txBody>
          <a:bodyPr wrap="square" lIns="91440" tIns="45720" rIns="91440" rtlCol="0" anchor="ctr">
            <a:noAutofit/>
          </a:bodyPr>
          <a:lstStyle/>
          <a:p>
            <a:pPr algn="ctr"/>
            <a:r>
              <a:rPr lang="en-GB" sz="2200" dirty="0">
                <a:solidFill>
                  <a:schemeClr val="tx1"/>
                </a:solidFill>
              </a:rPr>
              <a:t>Final buffer</a:t>
            </a:r>
            <a:endParaRPr lang="fr-FR" sz="2200" dirty="0" err="1">
              <a:solidFill>
                <a:schemeClr val="tx1"/>
              </a:solidFill>
            </a:endParaRPr>
          </a:p>
        </p:txBody>
      </p:sp>
    </p:spTree>
    <p:extLst>
      <p:ext uri="{BB962C8B-B14F-4D97-AF65-F5344CB8AC3E}">
        <p14:creationId xmlns:p14="http://schemas.microsoft.com/office/powerpoint/2010/main" val="1006170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0"/>
                                        <p:tgtEl>
                                          <p:spTgt spid="50"/>
                                        </p:tgtEl>
                                        <p:attrNameLst>
                                          <p:attrName>ppt_x</p:attrName>
                                        </p:attrNameLst>
                                      </p:cBhvr>
                                      <p:tavLst>
                                        <p:tav tm="0">
                                          <p:val>
                                            <p:strVal val="ppt_x"/>
                                          </p:val>
                                        </p:tav>
                                        <p:tav tm="100000">
                                          <p:val>
                                            <p:strVal val="ppt_x"/>
                                          </p:val>
                                        </p:tav>
                                      </p:tavLst>
                                    </p:anim>
                                    <p:anim calcmode="lin" valueType="num">
                                      <p:cBhvr additive="base">
                                        <p:cTn id="7" dur="5000"/>
                                        <p:tgtEl>
                                          <p:spTgt spid="50"/>
                                        </p:tgtEl>
                                        <p:attrNameLst>
                                          <p:attrName>ppt_y</p:attrName>
                                        </p:attrNameLst>
                                      </p:cBhvr>
                                      <p:tavLst>
                                        <p:tav tm="0">
                                          <p:val>
                                            <p:strVal val="ppt_y"/>
                                          </p:val>
                                        </p:tav>
                                        <p:tav tm="100000">
                                          <p:val>
                                            <p:strVal val="1+ppt_h/2"/>
                                          </p:val>
                                        </p:tav>
                                      </p:tavLst>
                                    </p:anim>
                                    <p:set>
                                      <p:cBhvr>
                                        <p:cTn id="8" dur="1" fill="hold">
                                          <p:stCondLst>
                                            <p:cond delay="4999"/>
                                          </p:stCondLst>
                                        </p:cTn>
                                        <p:tgtEl>
                                          <p:spTgt spid="50"/>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0"/>
                                        <p:tgtEl>
                                          <p:spTgt spid="54"/>
                                        </p:tgtEl>
                                        <p:attrNameLst>
                                          <p:attrName>ppt_x</p:attrName>
                                        </p:attrNameLst>
                                      </p:cBhvr>
                                      <p:tavLst>
                                        <p:tav tm="0">
                                          <p:val>
                                            <p:strVal val="ppt_x"/>
                                          </p:val>
                                        </p:tav>
                                        <p:tav tm="100000">
                                          <p:val>
                                            <p:strVal val="ppt_x"/>
                                          </p:val>
                                        </p:tav>
                                      </p:tavLst>
                                    </p:anim>
                                    <p:anim calcmode="lin" valueType="num">
                                      <p:cBhvr additive="base">
                                        <p:cTn id="11" dur="5000"/>
                                        <p:tgtEl>
                                          <p:spTgt spid="54"/>
                                        </p:tgtEl>
                                        <p:attrNameLst>
                                          <p:attrName>ppt_y</p:attrName>
                                        </p:attrNameLst>
                                      </p:cBhvr>
                                      <p:tavLst>
                                        <p:tav tm="0">
                                          <p:val>
                                            <p:strVal val="ppt_y"/>
                                          </p:val>
                                        </p:tav>
                                        <p:tav tm="100000">
                                          <p:val>
                                            <p:strVal val="1+ppt_h/2"/>
                                          </p:val>
                                        </p:tav>
                                      </p:tavLst>
                                    </p:anim>
                                    <p:set>
                                      <p:cBhvr>
                                        <p:cTn id="12" dur="1" fill="hold">
                                          <p:stCondLst>
                                            <p:cond delay="4999"/>
                                          </p:stCondLst>
                                        </p:cTn>
                                        <p:tgtEl>
                                          <p:spTgt spid="54"/>
                                        </p:tgtEl>
                                        <p:attrNameLst>
                                          <p:attrName>style.visibility</p:attrName>
                                        </p:attrNameLst>
                                      </p:cBhvr>
                                      <p:to>
                                        <p:strVal val="hidden"/>
                                      </p:to>
                                    </p:set>
                                  </p:childTnLst>
                                </p:cTn>
                              </p:par>
                              <p:par>
                                <p:cTn id="13" presetID="42" presetClass="path" presetSubtype="0" accel="50000" decel="50000" fill="hold" grpId="0" nodeType="withEffect">
                                  <p:stCondLst>
                                    <p:cond delay="0"/>
                                  </p:stCondLst>
                                  <p:childTnLst>
                                    <p:animMotion origin="layout" path="M 2.08333E-6 3.7037E-6 L -0.00026 0.20717 " pathEditMode="relative" rAng="0" ptsTypes="AA">
                                      <p:cBhvr>
                                        <p:cTn id="14" dur="2000" fill="hold"/>
                                        <p:tgtEl>
                                          <p:spTgt spid="20"/>
                                        </p:tgtEl>
                                        <p:attrNameLst>
                                          <p:attrName>ppt_x</p:attrName>
                                          <p:attrName>ppt_y</p:attrName>
                                        </p:attrNameLst>
                                      </p:cBhvr>
                                      <p:rCtr x="-13" y="10347"/>
                                    </p:animMotion>
                                  </p:childTnLst>
                                </p:cTn>
                              </p:par>
                              <p:par>
                                <p:cTn id="15" presetID="2" presetClass="exit" presetSubtype="4" fill="hold" grpId="0" nodeType="withEffect">
                                  <p:stCondLst>
                                    <p:cond delay="0"/>
                                  </p:stCondLst>
                                  <p:childTnLst>
                                    <p:anim calcmode="lin" valueType="num">
                                      <p:cBhvr additive="base">
                                        <p:cTn id="16" dur="5000"/>
                                        <p:tgtEl>
                                          <p:spTgt spid="26"/>
                                        </p:tgtEl>
                                        <p:attrNameLst>
                                          <p:attrName>ppt_x</p:attrName>
                                        </p:attrNameLst>
                                      </p:cBhvr>
                                      <p:tavLst>
                                        <p:tav tm="0">
                                          <p:val>
                                            <p:strVal val="ppt_x"/>
                                          </p:val>
                                        </p:tav>
                                        <p:tav tm="100000">
                                          <p:val>
                                            <p:strVal val="ppt_x"/>
                                          </p:val>
                                        </p:tav>
                                      </p:tavLst>
                                    </p:anim>
                                    <p:anim calcmode="lin" valueType="num">
                                      <p:cBhvr additive="base">
                                        <p:cTn id="17" dur="5000"/>
                                        <p:tgtEl>
                                          <p:spTgt spid="26"/>
                                        </p:tgtEl>
                                        <p:attrNameLst>
                                          <p:attrName>ppt_y</p:attrName>
                                        </p:attrNameLst>
                                      </p:cBhvr>
                                      <p:tavLst>
                                        <p:tav tm="0">
                                          <p:val>
                                            <p:strVal val="ppt_y"/>
                                          </p:val>
                                        </p:tav>
                                        <p:tav tm="100000">
                                          <p:val>
                                            <p:strVal val="1+ppt_h/2"/>
                                          </p:val>
                                        </p:tav>
                                      </p:tavLst>
                                    </p:anim>
                                    <p:set>
                                      <p:cBhvr>
                                        <p:cTn id="18" dur="1" fill="hold">
                                          <p:stCondLst>
                                            <p:cond delay="4999"/>
                                          </p:stCondLst>
                                        </p:cTn>
                                        <p:tgtEl>
                                          <p:spTgt spid="26"/>
                                        </p:tgtEl>
                                        <p:attrNameLst>
                                          <p:attrName>style.visibility</p:attrName>
                                        </p:attrNameLst>
                                      </p:cBhvr>
                                      <p:to>
                                        <p:strVal val="hidden"/>
                                      </p:to>
                                    </p:set>
                                  </p:childTnLst>
                                </p:cTn>
                              </p:par>
                              <p:par>
                                <p:cTn id="19" presetID="42" presetClass="path" presetSubtype="0" accel="50000" decel="50000" fill="hold" grpId="0" nodeType="withEffect">
                                  <p:stCondLst>
                                    <p:cond delay="0"/>
                                  </p:stCondLst>
                                  <p:childTnLst>
                                    <p:animMotion origin="layout" path="M 1.875E-6 1.85185E-6 L 0.00052 0.23472 " pathEditMode="relative" rAng="0" ptsTypes="AA">
                                      <p:cBhvr>
                                        <p:cTn id="20" dur="2000" fill="hold"/>
                                        <p:tgtEl>
                                          <p:spTgt spid="27"/>
                                        </p:tgtEl>
                                        <p:attrNameLst>
                                          <p:attrName>ppt_x</p:attrName>
                                          <p:attrName>ppt_y</p:attrName>
                                        </p:attrNameLst>
                                      </p:cBhvr>
                                      <p:rCtr x="26" y="11736"/>
                                    </p:animMotion>
                                  </p:childTnLst>
                                </p:cTn>
                              </p:par>
                              <p:par>
                                <p:cTn id="21" presetID="42" presetClass="path" presetSubtype="0" accel="50000" decel="50000" fill="hold" grpId="0" nodeType="withEffect">
                                  <p:stCondLst>
                                    <p:cond delay="0"/>
                                  </p:stCondLst>
                                  <p:childTnLst>
                                    <p:animMotion origin="layout" path="M -1.45833E-6 2.96296E-6 L 0.00169 0.26666 " pathEditMode="relative" rAng="0" ptsTypes="AA">
                                      <p:cBhvr>
                                        <p:cTn id="22" dur="2000" fill="hold"/>
                                        <p:tgtEl>
                                          <p:spTgt spid="29"/>
                                        </p:tgtEl>
                                        <p:attrNameLst>
                                          <p:attrName>ppt_x</p:attrName>
                                          <p:attrName>ppt_y</p:attrName>
                                        </p:attrNameLst>
                                      </p:cBhvr>
                                      <p:rCtr x="78" y="1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4" grpId="0" animBg="1"/>
      <p:bldP spid="20" grpId="0" animBg="1"/>
      <p:bldP spid="26" grpId="0" animBg="1"/>
      <p:bldP spid="27" grpId="0" animBg="1"/>
      <p:bldP spid="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fficher l'image d'ori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414" y="2310535"/>
            <a:ext cx="2201081" cy="22010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fficher l'image d'ori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5838" y="2310535"/>
            <a:ext cx="2201081" cy="22010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762588" y="1541691"/>
            <a:ext cx="2207363" cy="747589"/>
          </a:xfrm>
          <a:prstGeom prst="rect">
            <a:avLst/>
          </a:prstGeom>
          <a:ln w="63500">
            <a:solidFill>
              <a:srgbClr val="FC7928"/>
            </a:solidFill>
          </a:ln>
        </p:spPr>
        <p:style>
          <a:lnRef idx="2">
            <a:schemeClr val="accent1"/>
          </a:lnRef>
          <a:fillRef idx="1">
            <a:schemeClr val="lt1"/>
          </a:fillRef>
          <a:effectRef idx="0">
            <a:schemeClr val="accent1"/>
          </a:effectRef>
          <a:fontRef idx="minor">
            <a:schemeClr val="dk1"/>
          </a:fontRef>
        </p:style>
        <p:txBody>
          <a:bodyPr wrap="square" lIns="91440" tIns="45720" rIns="91440" rtlCol="0" anchor="ctr">
            <a:noAutofit/>
          </a:bodyPr>
          <a:lstStyle/>
          <a:p>
            <a:pPr algn="ctr"/>
            <a:r>
              <a:rPr lang="en-GB" sz="2200" dirty="0">
                <a:solidFill>
                  <a:schemeClr val="tx1"/>
                </a:solidFill>
              </a:rPr>
              <a:t>Final DRAM buffer</a:t>
            </a:r>
            <a:endParaRPr lang="fr-FR" sz="2200" dirty="0" err="1">
              <a:solidFill>
                <a:schemeClr val="tx1"/>
              </a:solidFill>
            </a:endParaRPr>
          </a:p>
        </p:txBody>
      </p:sp>
      <p:cxnSp>
        <p:nvCxnSpPr>
          <p:cNvPr id="8" name="Straight Arrow Connector 7"/>
          <p:cNvCxnSpPr>
            <a:stCxn id="4" idx="3"/>
            <a:endCxn id="6" idx="1"/>
          </p:cNvCxnSpPr>
          <p:nvPr/>
        </p:nvCxnSpPr>
        <p:spPr>
          <a:xfrm>
            <a:off x="3239495" y="3411076"/>
            <a:ext cx="3546343" cy="0"/>
          </a:xfrm>
          <a:prstGeom prst="straightConnector1">
            <a:avLst/>
          </a:prstGeom>
          <a:ln w="889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57743" y="2035304"/>
            <a:ext cx="1709847" cy="1089587"/>
          </a:xfrm>
          <a:prstGeom prst="rect">
            <a:avLst/>
          </a:prstGeom>
          <a:noFill/>
          <a:ln>
            <a:solidFill>
              <a:schemeClr val="tx1"/>
            </a:solidFill>
          </a:ln>
        </p:spPr>
        <p:txBody>
          <a:bodyPr wrap="square" lIns="91440" tIns="45720" rIns="91440" rtlCol="0" anchor="ctr">
            <a:noAutofit/>
          </a:bodyPr>
          <a:lstStyle/>
          <a:p>
            <a:pPr algn="ctr"/>
            <a:r>
              <a:rPr lang="en-GB" sz="2200" b="1" dirty="0">
                <a:solidFill>
                  <a:schemeClr val="tx1"/>
                </a:solidFill>
              </a:rPr>
              <a:t>FAST DMA transfer</a:t>
            </a:r>
            <a:endParaRPr lang="fr-FR" sz="2200" b="1" dirty="0" err="1">
              <a:solidFill>
                <a:schemeClr val="tx1"/>
              </a:solidFill>
            </a:endParaRPr>
          </a:p>
        </p:txBody>
      </p:sp>
      <p:sp>
        <p:nvSpPr>
          <p:cNvPr id="13" name="Rectangle 12"/>
          <p:cNvSpPr/>
          <p:nvPr/>
        </p:nvSpPr>
        <p:spPr>
          <a:xfrm>
            <a:off x="1032518" y="2535380"/>
            <a:ext cx="2212874" cy="1997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914400" y="398421"/>
            <a:ext cx="2348345" cy="1799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6774163" y="2324005"/>
            <a:ext cx="2212874" cy="297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p:cNvSpPr txBox="1"/>
          <p:nvPr/>
        </p:nvSpPr>
        <p:spPr>
          <a:xfrm>
            <a:off x="1015164" y="1541691"/>
            <a:ext cx="2207363" cy="747589"/>
          </a:xfrm>
          <a:prstGeom prst="rect">
            <a:avLst/>
          </a:prstGeom>
          <a:ln w="63500"/>
        </p:spPr>
        <p:style>
          <a:lnRef idx="2">
            <a:schemeClr val="accent1"/>
          </a:lnRef>
          <a:fillRef idx="1">
            <a:schemeClr val="lt1"/>
          </a:fillRef>
          <a:effectRef idx="0">
            <a:schemeClr val="accent1"/>
          </a:effectRef>
          <a:fontRef idx="minor">
            <a:schemeClr val="dk1"/>
          </a:fontRef>
        </p:style>
        <p:txBody>
          <a:bodyPr wrap="square" lIns="91440" tIns="45720" rIns="91440" rtlCol="0" anchor="ctr">
            <a:noAutofit/>
          </a:bodyPr>
          <a:lstStyle/>
          <a:p>
            <a:pPr algn="ctr"/>
            <a:r>
              <a:rPr lang="en-GB" sz="2200" dirty="0">
                <a:solidFill>
                  <a:schemeClr val="tx1"/>
                </a:solidFill>
              </a:rPr>
              <a:t>Final SRAM buffer</a:t>
            </a:r>
            <a:endParaRPr lang="fr-FR" sz="2200" dirty="0" err="1">
              <a:solidFill>
                <a:schemeClr val="tx1"/>
              </a:solidFill>
            </a:endParaRPr>
          </a:p>
        </p:txBody>
      </p:sp>
      <p:sp>
        <p:nvSpPr>
          <p:cNvPr id="2" name="Title 1"/>
          <p:cNvSpPr>
            <a:spLocks noGrp="1"/>
          </p:cNvSpPr>
          <p:nvPr>
            <p:ph type="title"/>
          </p:nvPr>
        </p:nvSpPr>
        <p:spPr/>
        <p:txBody>
          <a:bodyPr/>
          <a:lstStyle/>
          <a:p>
            <a:r>
              <a:rPr lang="en-GB" dirty="0"/>
              <a:t>ISP Pipeline</a:t>
            </a:r>
            <a:endParaRPr lang="fr-FR" dirty="0"/>
          </a:p>
        </p:txBody>
      </p:sp>
    </p:spTree>
    <p:extLst>
      <p:ext uri="{BB962C8B-B14F-4D97-AF65-F5344CB8AC3E}">
        <p14:creationId xmlns:p14="http://schemas.microsoft.com/office/powerpoint/2010/main" val="955178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0"/>
                                        <p:tgtEl>
                                          <p:spTgt spid="13"/>
                                        </p:tgtEl>
                                        <p:attrNameLst>
                                          <p:attrName>ppt_x</p:attrName>
                                        </p:attrNameLst>
                                      </p:cBhvr>
                                      <p:tavLst>
                                        <p:tav tm="0">
                                          <p:val>
                                            <p:strVal val="ppt_x"/>
                                          </p:val>
                                        </p:tav>
                                        <p:tav tm="100000">
                                          <p:val>
                                            <p:strVal val="ppt_x"/>
                                          </p:val>
                                        </p:tav>
                                      </p:tavLst>
                                    </p:anim>
                                    <p:anim calcmode="lin" valueType="num">
                                      <p:cBhvr additive="base">
                                        <p:cTn id="13" dur="5000"/>
                                        <p:tgtEl>
                                          <p:spTgt spid="13"/>
                                        </p:tgtEl>
                                        <p:attrNameLst>
                                          <p:attrName>ppt_y</p:attrName>
                                        </p:attrNameLst>
                                      </p:cBhvr>
                                      <p:tavLst>
                                        <p:tav tm="0">
                                          <p:val>
                                            <p:strVal val="ppt_y"/>
                                          </p:val>
                                        </p:tav>
                                        <p:tav tm="100000">
                                          <p:val>
                                            <p:strVal val="1+ppt_h/2"/>
                                          </p:val>
                                        </p:tav>
                                      </p:tavLst>
                                    </p:anim>
                                    <p:set>
                                      <p:cBhvr>
                                        <p:cTn id="14" dur="1" fill="hold">
                                          <p:stCondLst>
                                            <p:cond delay="4999"/>
                                          </p:stCondLst>
                                        </p:cTn>
                                        <p:tgtEl>
                                          <p:spTgt spid="13"/>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0"/>
                                        <p:tgtEl>
                                          <p:spTgt spid="14"/>
                                        </p:tgtEl>
                                        <p:attrNameLst>
                                          <p:attrName>ppt_x</p:attrName>
                                        </p:attrNameLst>
                                      </p:cBhvr>
                                      <p:tavLst>
                                        <p:tav tm="0">
                                          <p:val>
                                            <p:strVal val="ppt_x"/>
                                          </p:val>
                                        </p:tav>
                                        <p:tav tm="100000">
                                          <p:val>
                                            <p:strVal val="ppt_x"/>
                                          </p:val>
                                        </p:tav>
                                      </p:tavLst>
                                    </p:anim>
                                    <p:anim calcmode="lin" valueType="num">
                                      <p:cBhvr additive="base">
                                        <p:cTn id="17" dur="5000"/>
                                        <p:tgtEl>
                                          <p:spTgt spid="14"/>
                                        </p:tgtEl>
                                        <p:attrNameLst>
                                          <p:attrName>ppt_y</p:attrName>
                                        </p:attrNameLst>
                                      </p:cBhvr>
                                      <p:tavLst>
                                        <p:tav tm="0">
                                          <p:val>
                                            <p:strVal val="ppt_y"/>
                                          </p:val>
                                        </p:tav>
                                        <p:tav tm="100000">
                                          <p:val>
                                            <p:strVal val="1+ppt_h/2"/>
                                          </p:val>
                                        </p:tav>
                                      </p:tavLst>
                                    </p:anim>
                                    <p:set>
                                      <p:cBhvr>
                                        <p:cTn id="18" dur="1" fill="hold">
                                          <p:stCondLst>
                                            <p:cond delay="4999"/>
                                          </p:stCondLst>
                                        </p:cTn>
                                        <p:tgtEl>
                                          <p:spTgt spid="14"/>
                                        </p:tgtEl>
                                        <p:attrNameLst>
                                          <p:attrName>style.visibility</p:attrName>
                                        </p:attrNameLst>
                                      </p:cBhvr>
                                      <p:to>
                                        <p:strVal val="hidden"/>
                                      </p:to>
                                    </p:set>
                                  </p:childTnLst>
                                </p:cTn>
                              </p:par>
                              <p:par>
                                <p:cTn id="19" presetID="42" presetClass="path" presetSubtype="0" accel="50000" decel="50000" fill="hold" grpId="0" nodeType="withEffect">
                                  <p:stCondLst>
                                    <p:cond delay="0"/>
                                  </p:stCondLst>
                                  <p:childTnLst>
                                    <p:animMotion origin="layout" path="M 0.00469 -0.05926 L 0.00625 0.23773 " pathEditMode="relative" rAng="0" ptsTypes="AA">
                                      <p:cBhvr>
                                        <p:cTn id="20" dur="3000" fill="hold"/>
                                        <p:tgtEl>
                                          <p:spTgt spid="15"/>
                                        </p:tgtEl>
                                        <p:attrNameLst>
                                          <p:attrName>ppt_x</p:attrName>
                                          <p:attrName>ppt_y</p:attrName>
                                        </p:attrNameLst>
                                      </p:cBhvr>
                                      <p:rCtr x="78" y="14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5"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tx1">
                    <a:lumMod val="75000"/>
                    <a:lumOff val="25000"/>
                  </a:schemeClr>
                </a:solidFill>
              </a:rPr>
              <a:t>AGENDA</a:t>
            </a:r>
          </a:p>
        </p:txBody>
      </p:sp>
      <p:sp>
        <p:nvSpPr>
          <p:cNvPr id="2" name="Text Placeholder 1"/>
          <p:cNvSpPr>
            <a:spLocks noGrp="1"/>
          </p:cNvSpPr>
          <p:nvPr>
            <p:ph type="body" sz="quarter" idx="10"/>
          </p:nvPr>
        </p:nvSpPr>
        <p:spPr/>
        <p:txBody>
          <a:bodyPr/>
          <a:lstStyle/>
          <a:p>
            <a:r>
              <a:rPr lang="en-US" dirty="0"/>
              <a:t>ISP architecture</a:t>
            </a:r>
          </a:p>
          <a:p>
            <a:r>
              <a:rPr lang="en-US" dirty="0"/>
              <a:t>How to program it</a:t>
            </a:r>
          </a:p>
          <a:p>
            <a:r>
              <a:rPr lang="en-US" dirty="0"/>
              <a:t>Current software</a:t>
            </a:r>
          </a:p>
          <a:p>
            <a:pPr marL="0" indent="0">
              <a:buNone/>
            </a:pPr>
            <a:endParaRPr lang="en-US" dirty="0"/>
          </a:p>
          <a:p>
            <a:endParaRPr lang="en-US" dirty="0"/>
          </a:p>
        </p:txBody>
      </p:sp>
    </p:spTree>
    <p:extLst>
      <p:ext uri="{BB962C8B-B14F-4D97-AF65-F5344CB8AC3E}">
        <p14:creationId xmlns:p14="http://schemas.microsoft.com/office/powerpoint/2010/main" val="224676069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IPU</a:t>
            </a:r>
            <a:endParaRPr lang="fr-FR" dirty="0"/>
          </a:p>
        </p:txBody>
      </p:sp>
    </p:spTree>
    <p:extLst>
      <p:ext uri="{BB962C8B-B14F-4D97-AF65-F5344CB8AC3E}">
        <p14:creationId xmlns:p14="http://schemas.microsoft.com/office/powerpoint/2010/main" val="318634611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Scalar Engine (IPUS)</a:t>
            </a:r>
            <a:endParaRPr lang="fr-FR" dirty="0"/>
          </a:p>
        </p:txBody>
      </p:sp>
      <p:pic>
        <p:nvPicPr>
          <p:cNvPr id="4" name="Picture 3"/>
          <p:cNvPicPr>
            <a:picLocks noChangeAspect="1" noChangeArrowheads="1"/>
          </p:cNvPicPr>
          <p:nvPr/>
        </p:nvPicPr>
        <p:blipFill>
          <a:blip r:embed="rId2" cstate="print"/>
          <a:srcRect/>
          <a:stretch>
            <a:fillRect/>
          </a:stretch>
        </p:blipFill>
        <p:spPr bwMode="auto">
          <a:xfrm>
            <a:off x="4164219" y="934763"/>
            <a:ext cx="3227182" cy="5015742"/>
          </a:xfrm>
          <a:prstGeom prst="rect">
            <a:avLst/>
          </a:prstGeom>
          <a:noFill/>
          <a:ln w="9525">
            <a:noFill/>
            <a:miter lim="800000"/>
            <a:headEnd/>
            <a:tailEnd/>
          </a:ln>
        </p:spPr>
      </p:pic>
    </p:spTree>
    <p:extLst>
      <p:ext uri="{BB962C8B-B14F-4D97-AF65-F5344CB8AC3E}">
        <p14:creationId xmlns:p14="http://schemas.microsoft.com/office/powerpoint/2010/main" val="204657557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Scalar Engine (IPUS)</a:t>
            </a:r>
            <a:endParaRPr lang="fr-FR" dirty="0"/>
          </a:p>
        </p:txBody>
      </p:sp>
      <p:pic>
        <p:nvPicPr>
          <p:cNvPr id="4" name="Picture 3"/>
          <p:cNvPicPr>
            <a:picLocks noChangeAspect="1" noChangeArrowheads="1"/>
          </p:cNvPicPr>
          <p:nvPr/>
        </p:nvPicPr>
        <p:blipFill>
          <a:blip r:embed="rId2" cstate="print"/>
          <a:srcRect/>
          <a:stretch>
            <a:fillRect/>
          </a:stretch>
        </p:blipFill>
        <p:spPr bwMode="auto">
          <a:xfrm>
            <a:off x="4164219" y="934763"/>
            <a:ext cx="3227182" cy="5015742"/>
          </a:xfrm>
          <a:prstGeom prst="rect">
            <a:avLst/>
          </a:prstGeom>
          <a:noFill/>
          <a:ln w="9525">
            <a:noFill/>
            <a:miter lim="800000"/>
            <a:headEnd/>
            <a:tailEnd/>
          </a:ln>
        </p:spPr>
      </p:pic>
      <p:sp>
        <p:nvSpPr>
          <p:cNvPr id="6" name="Rectangle 5"/>
          <p:cNvSpPr/>
          <p:nvPr/>
        </p:nvSpPr>
        <p:spPr>
          <a:xfrm>
            <a:off x="4164219" y="934763"/>
            <a:ext cx="4563092" cy="1345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34000" y="1607488"/>
            <a:ext cx="4599007" cy="3844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334125" y="5334000"/>
            <a:ext cx="1185863" cy="766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46345" y="4244340"/>
            <a:ext cx="1185863" cy="652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671887" y="2280213"/>
            <a:ext cx="2515392" cy="1212776"/>
            <a:chOff x="4700914" y="2158893"/>
            <a:chExt cx="3185423" cy="1535826"/>
          </a:xfrm>
        </p:grpSpPr>
        <p:sp>
          <p:nvSpPr>
            <p:cNvPr id="11" name="Rectangle 10"/>
            <p:cNvSpPr/>
            <p:nvPr/>
          </p:nvSpPr>
          <p:spPr>
            <a:xfrm>
              <a:off x="4700914" y="2158893"/>
              <a:ext cx="853703" cy="609600"/>
            </a:xfrm>
            <a:prstGeom prst="rect">
              <a:avLst/>
            </a:pr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Straight Arrow Connector 11"/>
            <p:cNvCxnSpPr>
              <a:stCxn id="11" idx="3"/>
            </p:cNvCxnSpPr>
            <p:nvPr/>
          </p:nvCxnSpPr>
          <p:spPr>
            <a:xfrm flipV="1">
              <a:off x="5554617" y="2173804"/>
              <a:ext cx="2331720" cy="289889"/>
            </a:xfrm>
            <a:prstGeom prst="straightConnector1">
              <a:avLst/>
            </a:prstGeom>
            <a:ln w="41275">
              <a:solidFill>
                <a:schemeClr val="accent2">
                  <a:lumMod val="75000"/>
                </a:schemeClr>
              </a:solidFill>
              <a:headEnd type="triangle"/>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543931" y="2173804"/>
              <a:ext cx="2342406" cy="938461"/>
            </a:xfrm>
            <a:prstGeom prst="straightConnector1">
              <a:avLst/>
            </a:prstGeom>
            <a:ln w="41275">
              <a:solidFill>
                <a:schemeClr val="accent2">
                  <a:lumMod val="75000"/>
                </a:schemeClr>
              </a:solidFill>
              <a:headEnd type="triangle"/>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543931" y="2173804"/>
              <a:ext cx="2342406" cy="1520915"/>
            </a:xfrm>
            <a:prstGeom prst="straightConnector1">
              <a:avLst/>
            </a:prstGeom>
            <a:ln w="41275">
              <a:solidFill>
                <a:schemeClr val="accent2">
                  <a:lumMod val="75000"/>
                </a:schemeClr>
              </a:solidFill>
              <a:headEnd type="triangle"/>
              <a:tailEnd type="none" w="lg" len="lg"/>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361054" y="1902750"/>
            <a:ext cx="3703320" cy="1189378"/>
          </a:xfrm>
          <a:prstGeom prst="rect">
            <a:avLst/>
          </a:prstGeom>
          <a:noFill/>
        </p:spPr>
        <p:txBody>
          <a:bodyPr wrap="square" lIns="91440" tIns="45720" rIns="91440" rtlCol="0" anchor="t">
            <a:noAutofit/>
          </a:bodyPr>
          <a:lstStyle/>
          <a:p>
            <a:pPr marL="342900" indent="-342900">
              <a:buFont typeface="Arial" panose="020B0604020202020204" pitchFamily="34" charset="0"/>
              <a:buChar char="•"/>
            </a:pPr>
            <a:r>
              <a:rPr lang="en-GB" sz="2200" dirty="0">
                <a:solidFill>
                  <a:schemeClr val="tx1"/>
                </a:solidFill>
              </a:rPr>
              <a:t>Input window: 3x3 or 9x1</a:t>
            </a:r>
          </a:p>
          <a:p>
            <a:pPr marL="342900" indent="-342900">
              <a:buFont typeface="Arial" panose="020B0604020202020204" pitchFamily="34" charset="0"/>
              <a:buChar char="•"/>
            </a:pPr>
            <a:r>
              <a:rPr lang="en-GB" sz="2200" dirty="0"/>
              <a:t>Up to 3 Inputs:</a:t>
            </a:r>
          </a:p>
          <a:p>
            <a:pPr marL="800100" lvl="1" indent="-342900">
              <a:buFont typeface="Arial" panose="020B0604020202020204" pitchFamily="34" charset="0"/>
              <a:buChar char="•"/>
            </a:pPr>
            <a:r>
              <a:rPr lang="en-GB" sz="2000" dirty="0"/>
              <a:t>Ex: R, G, B</a:t>
            </a:r>
          </a:p>
          <a:p>
            <a:pPr marL="342900" indent="-342900">
              <a:buFont typeface="Arial" panose="020B0604020202020204" pitchFamily="34" charset="0"/>
              <a:buChar char="•"/>
            </a:pPr>
            <a:endParaRPr lang="en-GB" sz="2200" dirty="0">
              <a:solidFill>
                <a:schemeClr val="tx1"/>
              </a:solidFill>
            </a:endParaRPr>
          </a:p>
          <a:p>
            <a:endParaRPr lang="fr-FR" sz="2200" dirty="0" err="1">
              <a:solidFill>
                <a:schemeClr val="tx1"/>
              </a:solidFill>
            </a:endParaRPr>
          </a:p>
        </p:txBody>
      </p:sp>
    </p:spTree>
    <p:extLst>
      <p:ext uri="{BB962C8B-B14F-4D97-AF65-F5344CB8AC3E}">
        <p14:creationId xmlns:p14="http://schemas.microsoft.com/office/powerpoint/2010/main" val="401319673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Scalar Engine (IPUS)</a:t>
            </a:r>
            <a:endParaRPr lang="fr-FR" dirty="0"/>
          </a:p>
        </p:txBody>
      </p:sp>
      <p:pic>
        <p:nvPicPr>
          <p:cNvPr id="4" name="Picture 3"/>
          <p:cNvPicPr>
            <a:picLocks noChangeAspect="1" noChangeArrowheads="1"/>
          </p:cNvPicPr>
          <p:nvPr/>
        </p:nvPicPr>
        <p:blipFill>
          <a:blip r:embed="rId2" cstate="print"/>
          <a:srcRect/>
          <a:stretch>
            <a:fillRect/>
          </a:stretch>
        </p:blipFill>
        <p:spPr bwMode="auto">
          <a:xfrm>
            <a:off x="4164219" y="934763"/>
            <a:ext cx="3227182" cy="5015742"/>
          </a:xfrm>
          <a:prstGeom prst="rect">
            <a:avLst/>
          </a:prstGeom>
          <a:noFill/>
          <a:ln w="9525">
            <a:noFill/>
            <a:miter lim="800000"/>
            <a:headEnd/>
            <a:tailEnd/>
          </a:ln>
        </p:spPr>
      </p:pic>
      <p:sp>
        <p:nvSpPr>
          <p:cNvPr id="6" name="Rectangle 5"/>
          <p:cNvSpPr/>
          <p:nvPr/>
        </p:nvSpPr>
        <p:spPr>
          <a:xfrm>
            <a:off x="4164219" y="934763"/>
            <a:ext cx="4563092" cy="1345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34000" y="1607488"/>
            <a:ext cx="4599007" cy="2164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334125" y="5334000"/>
            <a:ext cx="1185863" cy="766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02705" y="4813578"/>
            <a:ext cx="1117283" cy="652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53190" y="4198273"/>
            <a:ext cx="3052291" cy="811134"/>
          </a:xfrm>
          <a:prstGeom prst="rect">
            <a:avLst/>
          </a:prstGeom>
          <a:noFill/>
        </p:spPr>
        <p:txBody>
          <a:bodyPr wrap="square" lIns="91440" tIns="45720" rIns="91440" rtlCol="0" anchor="t">
            <a:noAutofit/>
          </a:bodyPr>
          <a:lstStyle/>
          <a:p>
            <a:pPr marL="342900" indent="-342900">
              <a:buFont typeface="Arial" panose="020B0604020202020204" pitchFamily="34" charset="0"/>
              <a:buChar char="•"/>
            </a:pPr>
            <a:r>
              <a:rPr lang="en-GB" sz="2200" dirty="0">
                <a:solidFill>
                  <a:schemeClr val="tx1"/>
                </a:solidFill>
              </a:rPr>
              <a:t>Instruction memory</a:t>
            </a:r>
          </a:p>
          <a:p>
            <a:pPr marL="342900" indent="-342900">
              <a:buFont typeface="Arial" panose="020B0604020202020204" pitchFamily="34" charset="0"/>
              <a:buChar char="•"/>
            </a:pPr>
            <a:r>
              <a:rPr lang="en-GB" sz="2200" dirty="0"/>
              <a:t>Decoding unit</a:t>
            </a:r>
          </a:p>
          <a:p>
            <a:pPr marL="342900" indent="-342900">
              <a:buFont typeface="Arial" panose="020B0604020202020204" pitchFamily="34" charset="0"/>
              <a:buChar char="•"/>
            </a:pPr>
            <a:endParaRPr lang="fr-FR" sz="2200" dirty="0" err="1">
              <a:solidFill>
                <a:schemeClr val="tx1"/>
              </a:solidFill>
            </a:endParaRPr>
          </a:p>
        </p:txBody>
      </p:sp>
      <p:sp>
        <p:nvSpPr>
          <p:cNvPr id="14" name="Rectangle 13"/>
          <p:cNvSpPr/>
          <p:nvPr/>
        </p:nvSpPr>
        <p:spPr>
          <a:xfrm>
            <a:off x="6220311" y="1887974"/>
            <a:ext cx="5288627" cy="369332"/>
          </a:xfrm>
          <a:prstGeom prst="rect">
            <a:avLst/>
          </a:prstGeom>
        </p:spPr>
        <p:txBody>
          <a:bodyPr wrap="none">
            <a:spAutoFit/>
          </a:bodyPr>
          <a:lstStyle/>
          <a:p>
            <a:pPr marL="342900" indent="-342900">
              <a:buFont typeface="Arial" panose="020B0604020202020204" pitchFamily="34" charset="0"/>
              <a:buChar char="•"/>
            </a:pPr>
            <a:r>
              <a:rPr lang="en-US" dirty="0"/>
              <a:t>No data memory (no load/store), only registers</a:t>
            </a:r>
          </a:p>
        </p:txBody>
      </p:sp>
      <p:sp>
        <p:nvSpPr>
          <p:cNvPr id="11" name="Rectangle 10"/>
          <p:cNvSpPr/>
          <p:nvPr/>
        </p:nvSpPr>
        <p:spPr>
          <a:xfrm>
            <a:off x="5081694" y="4269022"/>
            <a:ext cx="1138617" cy="544556"/>
          </a:xfrm>
          <a:prstGeom prst="rect">
            <a:avLst/>
          </a:pr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Straight Arrow Connector 11"/>
          <p:cNvCxnSpPr>
            <a:stCxn id="11" idx="1"/>
          </p:cNvCxnSpPr>
          <p:nvPr/>
        </p:nvCxnSpPr>
        <p:spPr>
          <a:xfrm flipH="1">
            <a:off x="3648700" y="4541300"/>
            <a:ext cx="1432994" cy="23812"/>
          </a:xfrm>
          <a:prstGeom prst="straightConnector1">
            <a:avLst/>
          </a:prstGeom>
          <a:ln w="41275">
            <a:solidFill>
              <a:schemeClr val="accent2">
                <a:lumMod val="75000"/>
              </a:schemeClr>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758502" y="3749008"/>
            <a:ext cx="452142" cy="807518"/>
          </a:xfrm>
          <a:prstGeom prst="rect">
            <a:avLst/>
          </a:pr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Straight Arrow Connector 15"/>
          <p:cNvCxnSpPr/>
          <p:nvPr/>
        </p:nvCxnSpPr>
        <p:spPr>
          <a:xfrm flipV="1">
            <a:off x="6944742" y="2441964"/>
            <a:ext cx="1919882" cy="1307045"/>
          </a:xfrm>
          <a:prstGeom prst="straightConnector1">
            <a:avLst/>
          </a:prstGeom>
          <a:ln w="41275">
            <a:solidFill>
              <a:schemeClr val="accent2">
                <a:lumMod val="75000"/>
              </a:schemeClr>
            </a:solidFill>
            <a:headEnd type="triangle"/>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1490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Scalar Engine (IPUS)</a:t>
            </a:r>
            <a:endParaRPr lang="fr-FR" dirty="0"/>
          </a:p>
        </p:txBody>
      </p:sp>
      <p:pic>
        <p:nvPicPr>
          <p:cNvPr id="4" name="Picture 3"/>
          <p:cNvPicPr>
            <a:picLocks noChangeAspect="1" noChangeArrowheads="1"/>
          </p:cNvPicPr>
          <p:nvPr/>
        </p:nvPicPr>
        <p:blipFill>
          <a:blip r:embed="rId2" cstate="print"/>
          <a:srcRect/>
          <a:stretch>
            <a:fillRect/>
          </a:stretch>
        </p:blipFill>
        <p:spPr bwMode="auto">
          <a:xfrm>
            <a:off x="4164219" y="934763"/>
            <a:ext cx="3227182" cy="5015742"/>
          </a:xfrm>
          <a:prstGeom prst="rect">
            <a:avLst/>
          </a:prstGeom>
          <a:noFill/>
          <a:ln w="9525">
            <a:noFill/>
            <a:miter lim="800000"/>
            <a:headEnd/>
            <a:tailEnd/>
          </a:ln>
        </p:spPr>
      </p:pic>
      <p:sp>
        <p:nvSpPr>
          <p:cNvPr id="7" name="Rectangle 6"/>
          <p:cNvSpPr/>
          <p:nvPr/>
        </p:nvSpPr>
        <p:spPr>
          <a:xfrm>
            <a:off x="5334000" y="1771650"/>
            <a:ext cx="4599007" cy="20002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334125" y="5334000"/>
            <a:ext cx="1185863" cy="766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02705" y="4813578"/>
            <a:ext cx="1117283" cy="652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31640" y="1261899"/>
            <a:ext cx="1138646" cy="1037585"/>
          </a:xfrm>
          <a:prstGeom prst="rect">
            <a:avLst/>
          </a:pr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Straight Arrow Connector 10"/>
          <p:cNvCxnSpPr>
            <a:stCxn id="8" idx="1"/>
          </p:cNvCxnSpPr>
          <p:nvPr/>
        </p:nvCxnSpPr>
        <p:spPr>
          <a:xfrm flipH="1">
            <a:off x="2949668" y="1780692"/>
            <a:ext cx="1281972" cy="0"/>
          </a:xfrm>
          <a:prstGeom prst="straightConnector1">
            <a:avLst/>
          </a:prstGeom>
          <a:ln w="41275">
            <a:solidFill>
              <a:schemeClr val="accent2">
                <a:lumMod val="75000"/>
              </a:schemeClr>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1091" y="1502124"/>
            <a:ext cx="2148577" cy="557134"/>
          </a:xfrm>
          <a:prstGeom prst="rect">
            <a:avLst/>
          </a:prstGeom>
          <a:noFill/>
        </p:spPr>
        <p:txBody>
          <a:bodyPr wrap="square" lIns="91440" tIns="45720" rIns="91440" rtlCol="0" anchor="t">
            <a:noAutofit/>
          </a:bodyPr>
          <a:lstStyle/>
          <a:p>
            <a:r>
              <a:rPr lang="en-GB" sz="2200" dirty="0">
                <a:solidFill>
                  <a:schemeClr val="tx1"/>
                </a:solidFill>
              </a:rPr>
              <a:t>Working matrix</a:t>
            </a:r>
          </a:p>
        </p:txBody>
      </p:sp>
      <p:sp>
        <p:nvSpPr>
          <p:cNvPr id="13" name="Rectangle 12"/>
          <p:cNvSpPr/>
          <p:nvPr/>
        </p:nvSpPr>
        <p:spPr>
          <a:xfrm>
            <a:off x="6251042" y="1237675"/>
            <a:ext cx="420851" cy="557134"/>
          </a:xfrm>
          <a:prstGeom prst="rect">
            <a:avLst/>
          </a:pr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Straight Arrow Connector 13"/>
          <p:cNvCxnSpPr>
            <a:stCxn id="13" idx="3"/>
          </p:cNvCxnSpPr>
          <p:nvPr/>
        </p:nvCxnSpPr>
        <p:spPr>
          <a:xfrm>
            <a:off x="6671893" y="1516242"/>
            <a:ext cx="1438956" cy="0"/>
          </a:xfrm>
          <a:prstGeom prst="straightConnector1">
            <a:avLst/>
          </a:prstGeom>
          <a:ln w="41275">
            <a:solidFill>
              <a:schemeClr val="accent2">
                <a:lumMod val="75000"/>
              </a:schemeClr>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110849" y="1295405"/>
            <a:ext cx="3458624" cy="532689"/>
          </a:xfrm>
          <a:prstGeom prst="rect">
            <a:avLst/>
          </a:prstGeom>
          <a:noFill/>
        </p:spPr>
        <p:txBody>
          <a:bodyPr wrap="square" lIns="91440" tIns="45720" rIns="91440" rtlCol="0" anchor="t">
            <a:noAutofit/>
          </a:bodyPr>
          <a:lstStyle/>
          <a:p>
            <a:r>
              <a:rPr lang="en-GB" sz="2200" dirty="0">
                <a:solidFill>
                  <a:schemeClr val="tx1"/>
                </a:solidFill>
              </a:rPr>
              <a:t>Matrix ALU (3x3 -&gt; 3x3)</a:t>
            </a:r>
            <a:endParaRPr lang="en-GB" sz="2200" dirty="0"/>
          </a:p>
          <a:p>
            <a:pPr marL="342900" indent="-342900">
              <a:buFont typeface="Arial" panose="020B0604020202020204" pitchFamily="34" charset="0"/>
              <a:buChar char="•"/>
            </a:pPr>
            <a:endParaRPr lang="fr-FR" sz="2200" dirty="0" err="1">
              <a:solidFill>
                <a:schemeClr val="tx1"/>
              </a:solidFill>
            </a:endParaRPr>
          </a:p>
        </p:txBody>
      </p:sp>
    </p:spTree>
    <p:extLst>
      <p:ext uri="{BB962C8B-B14F-4D97-AF65-F5344CB8AC3E}">
        <p14:creationId xmlns:p14="http://schemas.microsoft.com/office/powerpoint/2010/main" val="3050375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Scalar Engine (IPUS)</a:t>
            </a:r>
            <a:endParaRPr lang="fr-FR" dirty="0"/>
          </a:p>
        </p:txBody>
      </p:sp>
      <p:pic>
        <p:nvPicPr>
          <p:cNvPr id="4" name="Picture 3"/>
          <p:cNvPicPr>
            <a:picLocks noChangeAspect="1" noChangeArrowheads="1"/>
          </p:cNvPicPr>
          <p:nvPr/>
        </p:nvPicPr>
        <p:blipFill>
          <a:blip r:embed="rId2" cstate="print"/>
          <a:srcRect/>
          <a:stretch>
            <a:fillRect/>
          </a:stretch>
        </p:blipFill>
        <p:spPr bwMode="auto">
          <a:xfrm>
            <a:off x="4164219" y="934763"/>
            <a:ext cx="3227182" cy="5015742"/>
          </a:xfrm>
          <a:prstGeom prst="rect">
            <a:avLst/>
          </a:prstGeom>
          <a:noFill/>
          <a:ln w="9525">
            <a:noFill/>
            <a:miter lim="800000"/>
            <a:headEnd/>
            <a:tailEnd/>
          </a:ln>
        </p:spPr>
      </p:pic>
      <p:sp>
        <p:nvSpPr>
          <p:cNvPr id="9" name="Rectangle 8"/>
          <p:cNvSpPr/>
          <p:nvPr/>
        </p:nvSpPr>
        <p:spPr>
          <a:xfrm>
            <a:off x="6334125" y="5334000"/>
            <a:ext cx="1185863" cy="766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02705" y="4813578"/>
            <a:ext cx="1117283" cy="652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548660" y="3164114"/>
            <a:ext cx="1346902" cy="718266"/>
          </a:xfrm>
          <a:prstGeom prst="rect">
            <a:avLst/>
          </a:pr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Straight Arrow Connector 10"/>
          <p:cNvCxnSpPr>
            <a:stCxn id="8" idx="1"/>
          </p:cNvCxnSpPr>
          <p:nvPr/>
        </p:nvCxnSpPr>
        <p:spPr>
          <a:xfrm flipH="1">
            <a:off x="3796940" y="3523247"/>
            <a:ext cx="1751720" cy="0"/>
          </a:xfrm>
          <a:prstGeom prst="straightConnector1">
            <a:avLst/>
          </a:prstGeom>
          <a:ln w="41275">
            <a:solidFill>
              <a:schemeClr val="accent2">
                <a:lumMod val="75000"/>
              </a:schemeClr>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8713" y="2625726"/>
            <a:ext cx="3246317" cy="1924104"/>
          </a:xfrm>
          <a:prstGeom prst="rect">
            <a:avLst/>
          </a:prstGeom>
          <a:noFill/>
        </p:spPr>
        <p:txBody>
          <a:bodyPr wrap="square" lIns="91440" tIns="45720" rIns="91440" rtlCol="0" anchor="t">
            <a:noAutofit/>
          </a:bodyPr>
          <a:lstStyle/>
          <a:p>
            <a:r>
              <a:rPr lang="en-GB" sz="2200" dirty="0">
                <a:solidFill>
                  <a:schemeClr val="tx1"/>
                </a:solidFill>
              </a:rPr>
              <a:t>Mask matrix: </a:t>
            </a:r>
            <a:r>
              <a:rPr lang="en-GB" sz="2200" dirty="0"/>
              <a:t>T</a:t>
            </a:r>
            <a:r>
              <a:rPr lang="en-GB" sz="2200" dirty="0">
                <a:solidFill>
                  <a:schemeClr val="tx1"/>
                </a:solidFill>
              </a:rPr>
              <a:t>o select on which elements of the matrix the operation or accelerator should be applied to</a:t>
            </a:r>
          </a:p>
        </p:txBody>
      </p:sp>
      <p:cxnSp>
        <p:nvCxnSpPr>
          <p:cNvPr id="13" name="Straight Arrow Connector 12"/>
          <p:cNvCxnSpPr>
            <a:stCxn id="14" idx="3"/>
          </p:cNvCxnSpPr>
          <p:nvPr/>
        </p:nvCxnSpPr>
        <p:spPr>
          <a:xfrm flipV="1">
            <a:off x="7358290" y="2296928"/>
            <a:ext cx="639081" cy="1"/>
          </a:xfrm>
          <a:prstGeom prst="straightConnector1">
            <a:avLst/>
          </a:prstGeom>
          <a:ln w="41275">
            <a:solidFill>
              <a:schemeClr val="accent2">
                <a:lumMod val="75000"/>
              </a:schemeClr>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22111" y="1763572"/>
            <a:ext cx="1136179" cy="1066713"/>
          </a:xfrm>
          <a:prstGeom prst="rect">
            <a:avLst/>
          </a:pr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p:cNvSpPr txBox="1"/>
          <p:nvPr/>
        </p:nvSpPr>
        <p:spPr>
          <a:xfrm>
            <a:off x="8106496" y="1066297"/>
            <a:ext cx="3149600" cy="2461261"/>
          </a:xfrm>
          <a:prstGeom prst="rect">
            <a:avLst/>
          </a:prstGeom>
          <a:noFill/>
        </p:spPr>
        <p:txBody>
          <a:bodyPr wrap="square" lIns="91440" tIns="45720" rIns="91440" rtlCol="0" anchor="t">
            <a:noAutofit/>
          </a:bodyPr>
          <a:lstStyle/>
          <a:p>
            <a:r>
              <a:rPr lang="en-GB" sz="2200" dirty="0">
                <a:solidFill>
                  <a:schemeClr val="tx1"/>
                </a:solidFill>
              </a:rPr>
              <a:t>3X3 Accelerators:</a:t>
            </a:r>
          </a:p>
          <a:p>
            <a:pPr marL="342900" indent="-342900">
              <a:buFont typeface="Arial" panose="020B0604020202020204" pitchFamily="34" charset="0"/>
              <a:buChar char="•"/>
            </a:pPr>
            <a:r>
              <a:rPr lang="en-GB" sz="2200" dirty="0"/>
              <a:t>Sum, scaled, clipped</a:t>
            </a:r>
          </a:p>
          <a:p>
            <a:pPr marL="342900" indent="-342900">
              <a:buFont typeface="Arial" panose="020B0604020202020204" pitchFamily="34" charset="0"/>
              <a:buChar char="•"/>
            </a:pPr>
            <a:r>
              <a:rPr lang="en-GB" sz="2200" dirty="0"/>
              <a:t>Max, median, min</a:t>
            </a:r>
          </a:p>
          <a:p>
            <a:r>
              <a:rPr lang="en-GB" sz="2200" dirty="0"/>
              <a:t>Other accelerators:</a:t>
            </a:r>
          </a:p>
          <a:p>
            <a:pPr marL="342900" indent="-342900">
              <a:buFont typeface="Arial" panose="020B0604020202020204" pitchFamily="34" charset="0"/>
              <a:buChar char="•"/>
            </a:pPr>
            <a:r>
              <a:rPr lang="en-GB" sz="2200" dirty="0"/>
              <a:t>Histogram</a:t>
            </a:r>
          </a:p>
          <a:p>
            <a:pPr marL="342900" indent="-342900">
              <a:buFont typeface="Arial" panose="020B0604020202020204" pitchFamily="34" charset="0"/>
              <a:buChar char="•"/>
            </a:pPr>
            <a:r>
              <a:rPr lang="en-GB" sz="2200" dirty="0"/>
              <a:t>PRNG</a:t>
            </a:r>
          </a:p>
          <a:p>
            <a:pPr marL="342900" indent="-342900">
              <a:buFont typeface="Arial" panose="020B0604020202020204" pitchFamily="34" charset="0"/>
              <a:buChar char="•"/>
            </a:pPr>
            <a:endParaRPr lang="fr-FR" sz="2200" dirty="0" err="1">
              <a:solidFill>
                <a:schemeClr val="tx1"/>
              </a:solidFill>
            </a:endParaRPr>
          </a:p>
        </p:txBody>
      </p:sp>
    </p:spTree>
    <p:extLst>
      <p:ext uri="{BB962C8B-B14F-4D97-AF65-F5344CB8AC3E}">
        <p14:creationId xmlns:p14="http://schemas.microsoft.com/office/powerpoint/2010/main" val="3604192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Scalar Engine (IPUS)</a:t>
            </a:r>
            <a:endParaRPr lang="fr-FR" dirty="0"/>
          </a:p>
        </p:txBody>
      </p:sp>
      <p:pic>
        <p:nvPicPr>
          <p:cNvPr id="4" name="Picture 3"/>
          <p:cNvPicPr>
            <a:picLocks noChangeAspect="1" noChangeArrowheads="1"/>
          </p:cNvPicPr>
          <p:nvPr/>
        </p:nvPicPr>
        <p:blipFill>
          <a:blip r:embed="rId2" cstate="print"/>
          <a:srcRect/>
          <a:stretch>
            <a:fillRect/>
          </a:stretch>
        </p:blipFill>
        <p:spPr bwMode="auto">
          <a:xfrm>
            <a:off x="4164219" y="934763"/>
            <a:ext cx="3227182" cy="5015742"/>
          </a:xfrm>
          <a:prstGeom prst="rect">
            <a:avLst/>
          </a:prstGeom>
          <a:noFill/>
          <a:ln w="9525">
            <a:noFill/>
            <a:miter lim="800000"/>
            <a:headEnd/>
            <a:tailEnd/>
          </a:ln>
        </p:spPr>
      </p:pic>
      <p:grpSp>
        <p:nvGrpSpPr>
          <p:cNvPr id="3" name="Group 2"/>
          <p:cNvGrpSpPr/>
          <p:nvPr/>
        </p:nvGrpSpPr>
        <p:grpSpPr>
          <a:xfrm>
            <a:off x="6371771" y="4746173"/>
            <a:ext cx="1828341" cy="957942"/>
            <a:chOff x="6929120" y="4978401"/>
            <a:chExt cx="2094283" cy="1097280"/>
          </a:xfrm>
        </p:grpSpPr>
        <p:cxnSp>
          <p:nvCxnSpPr>
            <p:cNvPr id="6" name="Straight Arrow Connector 5"/>
            <p:cNvCxnSpPr>
              <a:stCxn id="7" idx="3"/>
            </p:cNvCxnSpPr>
            <p:nvPr/>
          </p:nvCxnSpPr>
          <p:spPr>
            <a:xfrm>
              <a:off x="8264830" y="5527041"/>
              <a:ext cx="758573" cy="0"/>
            </a:xfrm>
            <a:prstGeom prst="straightConnector1">
              <a:avLst/>
            </a:prstGeom>
            <a:ln w="41275">
              <a:solidFill>
                <a:schemeClr val="accent2">
                  <a:lumMod val="75000"/>
                </a:schemeClr>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929120" y="4978401"/>
              <a:ext cx="1335710" cy="1097280"/>
            </a:xfrm>
            <a:prstGeom prst="rect">
              <a:avLst/>
            </a:pr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TextBox 10"/>
          <p:cNvSpPr txBox="1"/>
          <p:nvPr/>
        </p:nvSpPr>
        <p:spPr>
          <a:xfrm>
            <a:off x="8200112" y="5017119"/>
            <a:ext cx="2033052" cy="416050"/>
          </a:xfrm>
          <a:prstGeom prst="rect">
            <a:avLst/>
          </a:prstGeom>
          <a:noFill/>
        </p:spPr>
        <p:txBody>
          <a:bodyPr wrap="square" lIns="91440" tIns="45720" rIns="91440" rtlCol="0" anchor="t">
            <a:noAutofit/>
          </a:bodyPr>
          <a:lstStyle/>
          <a:p>
            <a:r>
              <a:rPr lang="en-GB" sz="2200" dirty="0">
                <a:solidFill>
                  <a:schemeClr val="tx1"/>
                </a:solidFill>
              </a:rPr>
              <a:t>Up to 2 output</a:t>
            </a:r>
            <a:endParaRPr lang="en-GB" sz="2200" dirty="0"/>
          </a:p>
          <a:p>
            <a:pPr marL="342900" indent="-342900">
              <a:buFont typeface="Arial" panose="020B0604020202020204" pitchFamily="34" charset="0"/>
              <a:buChar char="•"/>
            </a:pPr>
            <a:endParaRPr lang="fr-FR" sz="2200" dirty="0" err="1">
              <a:solidFill>
                <a:schemeClr val="tx1"/>
              </a:solidFill>
            </a:endParaRPr>
          </a:p>
        </p:txBody>
      </p:sp>
    </p:spTree>
    <p:extLst>
      <p:ext uri="{BB962C8B-B14F-4D97-AF65-F5344CB8AC3E}">
        <p14:creationId xmlns:p14="http://schemas.microsoft.com/office/powerpoint/2010/main" val="162132909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Vector Engine (IPUV)</a:t>
            </a:r>
            <a:endParaRPr lang="fr-FR" dirty="0"/>
          </a:p>
        </p:txBody>
      </p:sp>
      <p:pic>
        <p:nvPicPr>
          <p:cNvPr id="4" name="Picture 3"/>
          <p:cNvPicPr>
            <a:picLocks noChangeAspect="1" noChangeArrowheads="1"/>
          </p:cNvPicPr>
          <p:nvPr/>
        </p:nvPicPr>
        <p:blipFill>
          <a:blip r:embed="rId2" cstate="print"/>
          <a:srcRect/>
          <a:stretch>
            <a:fillRect/>
          </a:stretch>
        </p:blipFill>
        <p:spPr bwMode="auto">
          <a:xfrm>
            <a:off x="4242894" y="934763"/>
            <a:ext cx="4286598" cy="5016094"/>
          </a:xfrm>
          <a:prstGeom prst="rect">
            <a:avLst/>
          </a:prstGeom>
          <a:noFill/>
          <a:ln w="9525">
            <a:noFill/>
            <a:miter lim="800000"/>
            <a:headEnd/>
            <a:tailEnd/>
          </a:ln>
        </p:spPr>
      </p:pic>
      <p:sp>
        <p:nvSpPr>
          <p:cNvPr id="5" name="Rectangle 4"/>
          <p:cNvSpPr/>
          <p:nvPr/>
        </p:nvSpPr>
        <p:spPr>
          <a:xfrm>
            <a:off x="4694852" y="934763"/>
            <a:ext cx="2119036" cy="1171540"/>
          </a:xfrm>
          <a:prstGeom prst="rect">
            <a:avLst/>
          </a:pr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Straight Arrow Connector 5"/>
          <p:cNvCxnSpPr>
            <a:stCxn id="5" idx="1"/>
            <a:endCxn id="7" idx="3"/>
          </p:cNvCxnSpPr>
          <p:nvPr/>
        </p:nvCxnSpPr>
        <p:spPr>
          <a:xfrm flipH="1">
            <a:off x="3630511" y="1520533"/>
            <a:ext cx="1064341" cy="0"/>
          </a:xfrm>
          <a:prstGeom prst="straightConnector1">
            <a:avLst/>
          </a:prstGeom>
          <a:ln w="41275">
            <a:solidFill>
              <a:schemeClr val="accent2">
                <a:lumMod val="75000"/>
              </a:schemeClr>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62629" y="1212054"/>
            <a:ext cx="1467882" cy="616957"/>
          </a:xfrm>
          <a:prstGeom prst="rect">
            <a:avLst/>
          </a:prstGeom>
          <a:noFill/>
        </p:spPr>
        <p:txBody>
          <a:bodyPr wrap="square" lIns="91440" tIns="45720" rIns="91440" rtlCol="0" anchor="t">
            <a:noAutofit/>
          </a:bodyPr>
          <a:lstStyle/>
          <a:p>
            <a:r>
              <a:rPr lang="en-GB" sz="2200" dirty="0">
                <a:solidFill>
                  <a:schemeClr val="tx1"/>
                </a:solidFill>
              </a:rPr>
              <a:t>5x5 input windows</a:t>
            </a:r>
            <a:endParaRPr lang="en-GB" sz="2200" dirty="0"/>
          </a:p>
          <a:p>
            <a:pPr marL="342900" indent="-342900">
              <a:buFont typeface="Arial" panose="020B0604020202020204" pitchFamily="34" charset="0"/>
              <a:buChar char="•"/>
            </a:pPr>
            <a:endParaRPr lang="fr-FR" sz="2200" dirty="0" err="1">
              <a:solidFill>
                <a:schemeClr val="tx1"/>
              </a:solidFill>
            </a:endParaRPr>
          </a:p>
        </p:txBody>
      </p:sp>
      <p:sp>
        <p:nvSpPr>
          <p:cNvPr id="13" name="Rectangle 12"/>
          <p:cNvSpPr/>
          <p:nvPr/>
        </p:nvSpPr>
        <p:spPr>
          <a:xfrm>
            <a:off x="6668083" y="2339550"/>
            <a:ext cx="641543" cy="729027"/>
          </a:xfrm>
          <a:prstGeom prst="rect">
            <a:avLst/>
          </a:pr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Straight Arrow Connector 13"/>
          <p:cNvCxnSpPr>
            <a:stCxn id="13" idx="3"/>
            <a:endCxn id="15" idx="1"/>
          </p:cNvCxnSpPr>
          <p:nvPr/>
        </p:nvCxnSpPr>
        <p:spPr>
          <a:xfrm>
            <a:off x="7309626" y="2704064"/>
            <a:ext cx="1589238" cy="0"/>
          </a:xfrm>
          <a:prstGeom prst="straightConnector1">
            <a:avLst/>
          </a:prstGeom>
          <a:ln w="41275">
            <a:solidFill>
              <a:schemeClr val="accent2">
                <a:lumMod val="75000"/>
              </a:schemeClr>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898863" y="2395585"/>
            <a:ext cx="2425264" cy="616957"/>
          </a:xfrm>
          <a:prstGeom prst="rect">
            <a:avLst/>
          </a:prstGeom>
          <a:noFill/>
        </p:spPr>
        <p:txBody>
          <a:bodyPr wrap="square" lIns="91440" tIns="45720" rIns="91440" rtlCol="0" anchor="t">
            <a:noAutofit/>
          </a:bodyPr>
          <a:lstStyle/>
          <a:p>
            <a:r>
              <a:rPr lang="en-GB" sz="2200" dirty="0">
                <a:solidFill>
                  <a:schemeClr val="tx1"/>
                </a:solidFill>
              </a:rPr>
              <a:t>4-way SIMD ALU</a:t>
            </a:r>
            <a:endParaRPr lang="en-GB" sz="2200" dirty="0"/>
          </a:p>
          <a:p>
            <a:pPr marL="342900" indent="-342900">
              <a:buFont typeface="Arial" panose="020B0604020202020204" pitchFamily="34" charset="0"/>
              <a:buChar char="•"/>
            </a:pPr>
            <a:endParaRPr lang="fr-FR" sz="2200" dirty="0" err="1">
              <a:solidFill>
                <a:schemeClr val="tx1"/>
              </a:solidFill>
            </a:endParaRPr>
          </a:p>
        </p:txBody>
      </p:sp>
      <p:sp>
        <p:nvSpPr>
          <p:cNvPr id="20" name="TextBox 19"/>
          <p:cNvSpPr txBox="1"/>
          <p:nvPr/>
        </p:nvSpPr>
        <p:spPr>
          <a:xfrm>
            <a:off x="867873" y="2395585"/>
            <a:ext cx="3374947" cy="1446044"/>
          </a:xfrm>
          <a:prstGeom prst="rect">
            <a:avLst/>
          </a:prstGeom>
          <a:noFill/>
          <a:ln w="25400">
            <a:noFill/>
          </a:ln>
        </p:spPr>
        <p:txBody>
          <a:bodyPr wrap="square" lIns="91440" tIns="45720" rIns="91440" rtlCol="0" anchor="t">
            <a:noAutofit/>
          </a:bodyPr>
          <a:lstStyle/>
          <a:p>
            <a:r>
              <a:rPr lang="en-GB" sz="2200" dirty="0">
                <a:solidFill>
                  <a:schemeClr val="tx1"/>
                </a:solidFill>
              </a:rPr>
              <a:t>Handles operation with:</a:t>
            </a:r>
          </a:p>
          <a:p>
            <a:pPr marL="342900" indent="-342900">
              <a:buFont typeface="Arial" panose="020B0604020202020204" pitchFamily="34" charset="0"/>
              <a:buChar char="•"/>
            </a:pPr>
            <a:r>
              <a:rPr lang="en-GB" sz="2200" dirty="0"/>
              <a:t>Horizontal vectors</a:t>
            </a:r>
          </a:p>
          <a:p>
            <a:pPr marL="342900" indent="-342900">
              <a:buFont typeface="Arial" panose="020B0604020202020204" pitchFamily="34" charset="0"/>
              <a:buChar char="•"/>
            </a:pPr>
            <a:r>
              <a:rPr lang="en-GB" sz="2200" dirty="0">
                <a:solidFill>
                  <a:schemeClr val="tx1"/>
                </a:solidFill>
              </a:rPr>
              <a:t>Vertical vectors</a:t>
            </a:r>
          </a:p>
          <a:p>
            <a:pPr marL="342900" indent="-342900">
              <a:buFont typeface="Arial" panose="020B0604020202020204" pitchFamily="34" charset="0"/>
              <a:buChar char="•"/>
            </a:pPr>
            <a:r>
              <a:rPr lang="en-GB" sz="2200" dirty="0"/>
              <a:t>Scalars</a:t>
            </a:r>
            <a:endParaRPr lang="fr-FR" sz="2200" dirty="0" err="1">
              <a:solidFill>
                <a:schemeClr val="tx1"/>
              </a:solidFill>
            </a:endParaRPr>
          </a:p>
        </p:txBody>
      </p:sp>
    </p:spTree>
    <p:extLst>
      <p:ext uri="{BB962C8B-B14F-4D97-AF65-F5344CB8AC3E}">
        <p14:creationId xmlns:p14="http://schemas.microsoft.com/office/powerpoint/2010/main" val="3730508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IPU Engines</a:t>
            </a:r>
            <a:endParaRPr lang="fr-FR" dirty="0"/>
          </a:p>
        </p:txBody>
      </p:sp>
      <p:sp>
        <p:nvSpPr>
          <p:cNvPr id="3" name="Text Placeholder 2"/>
          <p:cNvSpPr>
            <a:spLocks noGrp="1"/>
          </p:cNvSpPr>
          <p:nvPr>
            <p:ph type="body" sz="quarter" idx="10"/>
          </p:nvPr>
        </p:nvSpPr>
        <p:spPr/>
        <p:txBody>
          <a:bodyPr/>
          <a:lstStyle/>
          <a:p>
            <a:r>
              <a:rPr lang="en-GB" dirty="0"/>
              <a:t>8 x IPUS &amp; 4 x IPUV</a:t>
            </a:r>
          </a:p>
          <a:p>
            <a:r>
              <a:rPr lang="en-US" dirty="0"/>
              <a:t>500MHz per Engine: </a:t>
            </a:r>
            <a:r>
              <a:rPr lang="en-US" dirty="0">
                <a:solidFill>
                  <a:schemeClr val="accent2">
                    <a:lumMod val="75000"/>
                  </a:schemeClr>
                </a:solidFill>
              </a:rPr>
              <a:t>6000MHz total</a:t>
            </a:r>
          </a:p>
          <a:p>
            <a:r>
              <a:rPr lang="en-US" dirty="0"/>
              <a:t>Pixels are 16-bit fixed point data in signed or unsigned mode</a:t>
            </a:r>
          </a:p>
          <a:p>
            <a:r>
              <a:rPr lang="en-US" dirty="0"/>
              <a:t>Input and output managed by the </a:t>
            </a:r>
            <a:r>
              <a:rPr lang="en-US" dirty="0" err="1"/>
              <a:t>StreamDMA</a:t>
            </a:r>
            <a:r>
              <a:rPr lang="en-US" dirty="0"/>
              <a:t> engines</a:t>
            </a:r>
          </a:p>
          <a:p>
            <a:endParaRPr lang="fr-FR" dirty="0"/>
          </a:p>
        </p:txBody>
      </p:sp>
    </p:spTree>
    <p:extLst>
      <p:ext uri="{BB962C8B-B14F-4D97-AF65-F5344CB8AC3E}">
        <p14:creationId xmlns:p14="http://schemas.microsoft.com/office/powerpoint/2010/main" val="345270561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Input Matrix: IPUS</a:t>
            </a:r>
            <a:endParaRPr lang="fr-FR" dirty="0"/>
          </a:p>
        </p:txBody>
      </p:sp>
      <p:graphicFrame>
        <p:nvGraphicFramePr>
          <p:cNvPr id="4" name="Table 3"/>
          <p:cNvGraphicFramePr>
            <a:graphicFrameLocks noGrp="1"/>
          </p:cNvGraphicFramePr>
          <p:nvPr>
            <p:extLst/>
          </p:nvPr>
        </p:nvGraphicFramePr>
        <p:xfrm>
          <a:off x="1043312" y="1243000"/>
          <a:ext cx="1620000" cy="16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540000">
                <a:tc>
                  <a:txBody>
                    <a:bodyPr/>
                    <a:lstStyle/>
                    <a:p>
                      <a:pPr algn="ctr"/>
                      <a:r>
                        <a:rPr lang="en-GB" sz="1400" dirty="0"/>
                        <a:t>In2</a:t>
                      </a:r>
                      <a:endParaRPr lang="fr-FR" sz="1400" dirty="0"/>
                    </a:p>
                  </a:txBody>
                  <a:tcPr anchor="ctr"/>
                </a:tc>
                <a:tc>
                  <a:txBody>
                    <a:bodyPr/>
                    <a:lstStyle/>
                    <a:p>
                      <a:pPr algn="ctr"/>
                      <a:r>
                        <a:rPr lang="en-GB" sz="1400" dirty="0"/>
                        <a:t>In1</a:t>
                      </a:r>
                      <a:endParaRPr lang="fr-FR" sz="1400" dirty="0"/>
                    </a:p>
                  </a:txBody>
                  <a:tcPr anchor="ctr"/>
                </a:tc>
                <a:tc>
                  <a:txBody>
                    <a:bodyPr/>
                    <a:lstStyle/>
                    <a:p>
                      <a:pPr algn="ctr"/>
                      <a:r>
                        <a:rPr lang="en-GB" sz="1400" dirty="0"/>
                        <a:t>In0</a:t>
                      </a:r>
                      <a:endParaRPr lang="fr-FR" sz="1400" dirty="0"/>
                    </a:p>
                  </a:txBody>
                  <a:tcPr anchor="ctr"/>
                </a:tc>
                <a:extLst>
                  <a:ext uri="{0D108BD9-81ED-4DB2-BD59-A6C34878D82A}">
                    <a16:rowId xmlns:a16="http://schemas.microsoft.com/office/drawing/2014/main" val="10000"/>
                  </a:ext>
                </a:extLst>
              </a:tr>
              <a:tr h="540000">
                <a:tc>
                  <a:txBody>
                    <a:bodyPr/>
                    <a:lstStyle/>
                    <a:p>
                      <a:pPr algn="ctr"/>
                      <a:r>
                        <a:rPr lang="en-GB" sz="1400" dirty="0"/>
                        <a:t>In4</a:t>
                      </a:r>
                      <a:endParaRPr lang="fr-FR" sz="1400" dirty="0"/>
                    </a:p>
                  </a:txBody>
                  <a:tcPr anchor="ctr"/>
                </a:tc>
                <a:tc>
                  <a:txBody>
                    <a:bodyPr/>
                    <a:lstStyle/>
                    <a:p>
                      <a:pPr algn="ctr"/>
                      <a:r>
                        <a:rPr lang="en-GB" sz="1400" dirty="0"/>
                        <a:t>In2</a:t>
                      </a:r>
                      <a:endParaRPr lang="fr-FR" sz="1400" dirty="0"/>
                    </a:p>
                  </a:txBody>
                  <a:tcPr anchor="ctr"/>
                </a:tc>
                <a:tc>
                  <a:txBody>
                    <a:bodyPr/>
                    <a:lstStyle/>
                    <a:p>
                      <a:pPr algn="ctr"/>
                      <a:r>
                        <a:rPr lang="en-GB" sz="1400" dirty="0"/>
                        <a:t>In3</a:t>
                      </a:r>
                      <a:endParaRPr lang="fr-FR" sz="1400" dirty="0"/>
                    </a:p>
                  </a:txBody>
                  <a:tcPr anchor="ctr"/>
                </a:tc>
                <a:extLst>
                  <a:ext uri="{0D108BD9-81ED-4DB2-BD59-A6C34878D82A}">
                    <a16:rowId xmlns:a16="http://schemas.microsoft.com/office/drawing/2014/main" val="10001"/>
                  </a:ext>
                </a:extLst>
              </a:tr>
              <a:tr h="540000">
                <a:tc>
                  <a:txBody>
                    <a:bodyPr/>
                    <a:lstStyle/>
                    <a:p>
                      <a:pPr algn="ctr"/>
                      <a:r>
                        <a:rPr lang="en-GB" sz="1400" dirty="0"/>
                        <a:t>In7</a:t>
                      </a:r>
                      <a:endParaRPr lang="fr-FR" sz="1400" dirty="0"/>
                    </a:p>
                  </a:txBody>
                  <a:tcPr anchor="ctr"/>
                </a:tc>
                <a:tc>
                  <a:txBody>
                    <a:bodyPr/>
                    <a:lstStyle/>
                    <a:p>
                      <a:pPr algn="ctr"/>
                      <a:r>
                        <a:rPr lang="en-GB" sz="1400" dirty="0"/>
                        <a:t>In6</a:t>
                      </a:r>
                      <a:endParaRPr lang="fr-FR" sz="1400" dirty="0"/>
                    </a:p>
                  </a:txBody>
                  <a:tcPr anchor="ctr"/>
                </a:tc>
                <a:tc>
                  <a:txBody>
                    <a:bodyPr/>
                    <a:lstStyle/>
                    <a:p>
                      <a:pPr algn="ctr"/>
                      <a:r>
                        <a:rPr lang="en-GB" sz="1400" dirty="0"/>
                        <a:t>In5</a:t>
                      </a:r>
                      <a:endParaRPr lang="fr-FR" sz="1400" dirty="0"/>
                    </a:p>
                  </a:txBody>
                  <a:tcPr anchor="ct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nvPr>
        </p:nvGraphicFramePr>
        <p:xfrm>
          <a:off x="971842" y="3482457"/>
          <a:ext cx="4860000" cy="54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gridCol w="540000">
                  <a:extLst>
                    <a:ext uri="{9D8B030D-6E8A-4147-A177-3AD203B41FA5}">
                      <a16:colId xmlns:a16="http://schemas.microsoft.com/office/drawing/2014/main" val="20004"/>
                    </a:ext>
                  </a:extLst>
                </a:gridCol>
                <a:gridCol w="540000">
                  <a:extLst>
                    <a:ext uri="{9D8B030D-6E8A-4147-A177-3AD203B41FA5}">
                      <a16:colId xmlns:a16="http://schemas.microsoft.com/office/drawing/2014/main" val="20005"/>
                    </a:ext>
                  </a:extLst>
                </a:gridCol>
                <a:gridCol w="540000">
                  <a:extLst>
                    <a:ext uri="{9D8B030D-6E8A-4147-A177-3AD203B41FA5}">
                      <a16:colId xmlns:a16="http://schemas.microsoft.com/office/drawing/2014/main" val="20006"/>
                    </a:ext>
                  </a:extLst>
                </a:gridCol>
                <a:gridCol w="540000">
                  <a:extLst>
                    <a:ext uri="{9D8B030D-6E8A-4147-A177-3AD203B41FA5}">
                      <a16:colId xmlns:a16="http://schemas.microsoft.com/office/drawing/2014/main" val="20007"/>
                    </a:ext>
                  </a:extLst>
                </a:gridCol>
                <a:gridCol w="540000">
                  <a:extLst>
                    <a:ext uri="{9D8B030D-6E8A-4147-A177-3AD203B41FA5}">
                      <a16:colId xmlns:a16="http://schemas.microsoft.com/office/drawing/2014/main" val="20008"/>
                    </a:ext>
                  </a:extLst>
                </a:gridCol>
              </a:tblGrid>
              <a:tr h="540000">
                <a:tc>
                  <a:txBody>
                    <a:bodyPr/>
                    <a:lstStyle/>
                    <a:p>
                      <a:pPr algn="ctr"/>
                      <a:r>
                        <a:rPr lang="en-GB" sz="1400" dirty="0"/>
                        <a:t>In8</a:t>
                      </a:r>
                      <a:endParaRPr lang="fr-FR" sz="1400" dirty="0"/>
                    </a:p>
                  </a:txBody>
                  <a:tcPr anchor="ctr"/>
                </a:tc>
                <a:tc>
                  <a:txBody>
                    <a:bodyPr/>
                    <a:lstStyle/>
                    <a:p>
                      <a:pPr algn="ctr"/>
                      <a:r>
                        <a:rPr lang="en-GB" sz="1400" dirty="0"/>
                        <a:t>In7</a:t>
                      </a:r>
                      <a:endParaRPr lang="fr-FR" sz="1400" dirty="0"/>
                    </a:p>
                  </a:txBody>
                  <a:tcPr anchor="ctr"/>
                </a:tc>
                <a:tc>
                  <a:txBody>
                    <a:bodyPr/>
                    <a:lstStyle/>
                    <a:p>
                      <a:pPr algn="ctr"/>
                      <a:r>
                        <a:rPr lang="en-GB" sz="1400"/>
                        <a:t>In6</a:t>
                      </a:r>
                      <a:endParaRPr lang="fr-FR" sz="1400" dirty="0"/>
                    </a:p>
                  </a:txBody>
                  <a:tcPr anchor="ctr"/>
                </a:tc>
                <a:tc>
                  <a:txBody>
                    <a:bodyPr/>
                    <a:lstStyle/>
                    <a:p>
                      <a:pPr algn="ctr"/>
                      <a:r>
                        <a:rPr lang="en-GB" sz="1400" dirty="0"/>
                        <a:t>In5</a:t>
                      </a:r>
                      <a:endParaRPr lang="fr-FR" sz="1400" dirty="0"/>
                    </a:p>
                  </a:txBody>
                  <a:tcPr anchor="ctr"/>
                </a:tc>
                <a:tc>
                  <a:txBody>
                    <a:bodyPr/>
                    <a:lstStyle/>
                    <a:p>
                      <a:pPr algn="ctr"/>
                      <a:r>
                        <a:rPr lang="en-GB" sz="1400" dirty="0"/>
                        <a:t>In4</a:t>
                      </a:r>
                      <a:endParaRPr lang="fr-FR" sz="1400" dirty="0"/>
                    </a:p>
                  </a:txBody>
                  <a:tcPr anchor="ctr"/>
                </a:tc>
                <a:tc>
                  <a:txBody>
                    <a:bodyPr/>
                    <a:lstStyle/>
                    <a:p>
                      <a:pPr algn="ctr"/>
                      <a:r>
                        <a:rPr lang="en-GB" sz="1400" dirty="0"/>
                        <a:t>In3</a:t>
                      </a:r>
                      <a:endParaRPr lang="fr-FR" sz="1400" dirty="0"/>
                    </a:p>
                  </a:txBody>
                  <a:tcPr anchor="ctr"/>
                </a:tc>
                <a:tc>
                  <a:txBody>
                    <a:bodyPr/>
                    <a:lstStyle/>
                    <a:p>
                      <a:pPr algn="ctr"/>
                      <a:r>
                        <a:rPr lang="en-GB" sz="1400" dirty="0"/>
                        <a:t>In2</a:t>
                      </a:r>
                      <a:endParaRPr lang="fr-FR" sz="1400" dirty="0"/>
                    </a:p>
                  </a:txBody>
                  <a:tcPr anchor="ctr"/>
                </a:tc>
                <a:tc>
                  <a:txBody>
                    <a:bodyPr/>
                    <a:lstStyle/>
                    <a:p>
                      <a:pPr algn="ctr"/>
                      <a:r>
                        <a:rPr lang="en-GB" sz="1400" dirty="0"/>
                        <a:t>In1</a:t>
                      </a:r>
                      <a:endParaRPr lang="fr-FR" sz="1400" dirty="0"/>
                    </a:p>
                  </a:txBody>
                  <a:tcPr anchor="ctr"/>
                </a:tc>
                <a:tc>
                  <a:txBody>
                    <a:bodyPr/>
                    <a:lstStyle/>
                    <a:p>
                      <a:pPr algn="ctr"/>
                      <a:r>
                        <a:rPr lang="en-GB" sz="1400" dirty="0"/>
                        <a:t>In0</a:t>
                      </a:r>
                      <a:endParaRPr lang="fr-FR" sz="1400" dirty="0"/>
                    </a:p>
                  </a:txBody>
                  <a:tcPr anchor="ctr"/>
                </a:tc>
                <a:extLst>
                  <a:ext uri="{0D108BD9-81ED-4DB2-BD59-A6C34878D82A}">
                    <a16:rowId xmlns:a16="http://schemas.microsoft.com/office/drawing/2014/main" val="10000"/>
                  </a:ext>
                </a:extLst>
              </a:tr>
            </a:tbl>
          </a:graphicData>
        </a:graphic>
      </p:graphicFrame>
      <p:sp>
        <p:nvSpPr>
          <p:cNvPr id="6" name="TextBox 5"/>
          <p:cNvSpPr txBox="1"/>
          <p:nvPr/>
        </p:nvSpPr>
        <p:spPr>
          <a:xfrm>
            <a:off x="2844035" y="1933097"/>
            <a:ext cx="654946" cy="446209"/>
          </a:xfrm>
          <a:prstGeom prst="rect">
            <a:avLst/>
          </a:prstGeom>
          <a:noFill/>
        </p:spPr>
        <p:txBody>
          <a:bodyPr wrap="square" lIns="91440" tIns="45720" rIns="91440" rtlCol="0" anchor="t">
            <a:noAutofit/>
          </a:bodyPr>
          <a:lstStyle/>
          <a:p>
            <a:r>
              <a:rPr lang="en-GB" sz="2200" dirty="0">
                <a:solidFill>
                  <a:schemeClr val="tx1"/>
                </a:solidFill>
              </a:rPr>
              <a:t>3x3</a:t>
            </a:r>
            <a:endParaRPr lang="en-GB" sz="2200" dirty="0"/>
          </a:p>
        </p:txBody>
      </p:sp>
      <p:sp>
        <p:nvSpPr>
          <p:cNvPr id="7" name="TextBox 6"/>
          <p:cNvSpPr txBox="1"/>
          <p:nvPr/>
        </p:nvSpPr>
        <p:spPr>
          <a:xfrm>
            <a:off x="2844035" y="4195705"/>
            <a:ext cx="654946" cy="446209"/>
          </a:xfrm>
          <a:prstGeom prst="rect">
            <a:avLst/>
          </a:prstGeom>
          <a:noFill/>
        </p:spPr>
        <p:txBody>
          <a:bodyPr wrap="square" lIns="91440" tIns="45720" rIns="91440" rtlCol="0" anchor="t">
            <a:noAutofit/>
          </a:bodyPr>
          <a:lstStyle/>
          <a:p>
            <a:r>
              <a:rPr lang="en-GB" sz="2200" dirty="0">
                <a:solidFill>
                  <a:schemeClr val="tx1"/>
                </a:solidFill>
              </a:rPr>
              <a:t>9x1</a:t>
            </a:r>
            <a:endParaRPr lang="en-GB" sz="2200" dirty="0"/>
          </a:p>
        </p:txBody>
      </p:sp>
    </p:spTree>
    <p:extLst>
      <p:ext uri="{BB962C8B-B14F-4D97-AF65-F5344CB8AC3E}">
        <p14:creationId xmlns:p14="http://schemas.microsoft.com/office/powerpoint/2010/main" val="2296570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tx1">
                    <a:lumMod val="75000"/>
                    <a:lumOff val="25000"/>
                  </a:schemeClr>
                </a:solidFill>
              </a:rPr>
              <a:t>AGENDA</a:t>
            </a:r>
          </a:p>
        </p:txBody>
      </p:sp>
      <p:sp>
        <p:nvSpPr>
          <p:cNvPr id="2" name="Text Placeholder 1"/>
          <p:cNvSpPr>
            <a:spLocks noGrp="1"/>
          </p:cNvSpPr>
          <p:nvPr>
            <p:ph type="body" sz="quarter" idx="10"/>
          </p:nvPr>
        </p:nvSpPr>
        <p:spPr/>
        <p:txBody>
          <a:bodyPr/>
          <a:lstStyle/>
          <a:p>
            <a:r>
              <a:rPr lang="en-US" b="1" dirty="0"/>
              <a:t>Its architecture</a:t>
            </a:r>
          </a:p>
          <a:p>
            <a:pPr lvl="1">
              <a:buClr>
                <a:srgbClr val="FFC000"/>
              </a:buClr>
              <a:buFont typeface="Wingdings" panose="05000000000000000000" pitchFamily="2" charset="2"/>
              <a:buChar char="Ø"/>
            </a:pPr>
            <a:r>
              <a:rPr lang="en-GB" dirty="0"/>
              <a:t>Image processing and ISP kernels </a:t>
            </a:r>
          </a:p>
          <a:p>
            <a:pPr lvl="1">
              <a:buClr>
                <a:srgbClr val="FFC000"/>
              </a:buClr>
              <a:buFont typeface="Wingdings" panose="05000000000000000000" pitchFamily="2" charset="2"/>
              <a:buChar char="Ø"/>
            </a:pPr>
            <a:r>
              <a:rPr lang="en-GB" dirty="0"/>
              <a:t>ISP sub-system</a:t>
            </a:r>
          </a:p>
          <a:p>
            <a:pPr lvl="1">
              <a:buClr>
                <a:srgbClr val="FFC000"/>
              </a:buClr>
              <a:buFont typeface="Wingdings" panose="05000000000000000000" pitchFamily="2" charset="2"/>
              <a:buChar char="Ø"/>
            </a:pPr>
            <a:r>
              <a:rPr lang="en-GB" dirty="0"/>
              <a:t>ISP graph</a:t>
            </a:r>
          </a:p>
          <a:p>
            <a:pPr lvl="1">
              <a:buClr>
                <a:srgbClr val="FFC000"/>
              </a:buClr>
              <a:buFont typeface="Wingdings" panose="05000000000000000000" pitchFamily="2" charset="2"/>
              <a:buChar char="Ø"/>
            </a:pPr>
            <a:r>
              <a:rPr lang="en-GB" dirty="0"/>
              <a:t>Sequencer and processing pipeline</a:t>
            </a:r>
          </a:p>
          <a:p>
            <a:pPr lvl="1">
              <a:buClr>
                <a:srgbClr val="FFC000"/>
              </a:buClr>
              <a:buFont typeface="Wingdings" panose="05000000000000000000" pitchFamily="2" charset="2"/>
              <a:buChar char="Ø"/>
            </a:pPr>
            <a:r>
              <a:rPr lang="en-GB" dirty="0"/>
              <a:t>Memory management</a:t>
            </a:r>
          </a:p>
          <a:p>
            <a:pPr lvl="1">
              <a:buClr>
                <a:srgbClr val="FFC000"/>
              </a:buClr>
              <a:buFont typeface="Wingdings" panose="05000000000000000000" pitchFamily="2" charset="2"/>
              <a:buChar char="Ø"/>
            </a:pPr>
            <a:r>
              <a:rPr lang="en-GB" dirty="0"/>
              <a:t>IPU</a:t>
            </a:r>
          </a:p>
          <a:p>
            <a:r>
              <a:rPr lang="en-US" dirty="0"/>
              <a:t>How to program it</a:t>
            </a:r>
          </a:p>
          <a:p>
            <a:r>
              <a:rPr lang="en-US" dirty="0"/>
              <a:t>Current software</a:t>
            </a:r>
          </a:p>
          <a:p>
            <a:endParaRPr lang="en-US" dirty="0"/>
          </a:p>
          <a:p>
            <a:endParaRPr lang="en-US" dirty="0"/>
          </a:p>
          <a:p>
            <a:endParaRPr lang="en-US" dirty="0"/>
          </a:p>
        </p:txBody>
      </p:sp>
    </p:spTree>
    <p:extLst>
      <p:ext uri="{BB962C8B-B14F-4D97-AF65-F5344CB8AC3E}">
        <p14:creationId xmlns:p14="http://schemas.microsoft.com/office/powerpoint/2010/main" val="76109011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Input Matrix: IPUS</a:t>
            </a:r>
            <a:endParaRPr lang="fr-FR" dirty="0"/>
          </a:p>
        </p:txBody>
      </p:sp>
      <p:graphicFrame>
        <p:nvGraphicFramePr>
          <p:cNvPr id="9" name="Table 8"/>
          <p:cNvGraphicFramePr>
            <a:graphicFrameLocks noGrp="1"/>
          </p:cNvGraphicFramePr>
          <p:nvPr>
            <p:extLst/>
          </p:nvPr>
        </p:nvGraphicFramePr>
        <p:xfrm>
          <a:off x="3705648" y="934763"/>
          <a:ext cx="7560000" cy="5040000"/>
        </p:xfrm>
        <a:graphic>
          <a:graphicData uri="http://schemas.openxmlformats.org/drawingml/2006/table">
            <a:tbl>
              <a:tblPr firstRow="1" bandRow="1">
                <a:tableStyleId>{5940675A-B579-460E-94D1-54222C63F5DA}</a:tableStyleId>
              </a:tblPr>
              <a:tblGrid>
                <a:gridCol w="840000">
                  <a:extLst>
                    <a:ext uri="{9D8B030D-6E8A-4147-A177-3AD203B41FA5}">
                      <a16:colId xmlns:a16="http://schemas.microsoft.com/office/drawing/2014/main" val="20000"/>
                    </a:ext>
                  </a:extLst>
                </a:gridCol>
                <a:gridCol w="840000">
                  <a:extLst>
                    <a:ext uri="{9D8B030D-6E8A-4147-A177-3AD203B41FA5}">
                      <a16:colId xmlns:a16="http://schemas.microsoft.com/office/drawing/2014/main" val="20001"/>
                    </a:ext>
                  </a:extLst>
                </a:gridCol>
                <a:gridCol w="840000">
                  <a:extLst>
                    <a:ext uri="{9D8B030D-6E8A-4147-A177-3AD203B41FA5}">
                      <a16:colId xmlns:a16="http://schemas.microsoft.com/office/drawing/2014/main" val="20002"/>
                    </a:ext>
                  </a:extLst>
                </a:gridCol>
                <a:gridCol w="840000">
                  <a:extLst>
                    <a:ext uri="{9D8B030D-6E8A-4147-A177-3AD203B41FA5}">
                      <a16:colId xmlns:a16="http://schemas.microsoft.com/office/drawing/2014/main" val="20003"/>
                    </a:ext>
                  </a:extLst>
                </a:gridCol>
                <a:gridCol w="840000">
                  <a:extLst>
                    <a:ext uri="{9D8B030D-6E8A-4147-A177-3AD203B41FA5}">
                      <a16:colId xmlns:a16="http://schemas.microsoft.com/office/drawing/2014/main" val="20004"/>
                    </a:ext>
                  </a:extLst>
                </a:gridCol>
                <a:gridCol w="840000">
                  <a:extLst>
                    <a:ext uri="{9D8B030D-6E8A-4147-A177-3AD203B41FA5}">
                      <a16:colId xmlns:a16="http://schemas.microsoft.com/office/drawing/2014/main" val="20005"/>
                    </a:ext>
                  </a:extLst>
                </a:gridCol>
                <a:gridCol w="840000">
                  <a:extLst>
                    <a:ext uri="{9D8B030D-6E8A-4147-A177-3AD203B41FA5}">
                      <a16:colId xmlns:a16="http://schemas.microsoft.com/office/drawing/2014/main" val="20006"/>
                    </a:ext>
                  </a:extLst>
                </a:gridCol>
                <a:gridCol w="840000">
                  <a:extLst>
                    <a:ext uri="{9D8B030D-6E8A-4147-A177-3AD203B41FA5}">
                      <a16:colId xmlns:a16="http://schemas.microsoft.com/office/drawing/2014/main" val="20007"/>
                    </a:ext>
                  </a:extLst>
                </a:gridCol>
                <a:gridCol w="840000">
                  <a:extLst>
                    <a:ext uri="{9D8B030D-6E8A-4147-A177-3AD203B41FA5}">
                      <a16:colId xmlns:a16="http://schemas.microsoft.com/office/drawing/2014/main" val="20008"/>
                    </a:ext>
                  </a:extLst>
                </a:gridCol>
              </a:tblGrid>
              <a:tr h="840000">
                <a:tc>
                  <a:txBody>
                    <a:bodyPr/>
                    <a:lstStyle/>
                    <a:p>
                      <a:pPr algn="ctr"/>
                      <a:r>
                        <a:rPr lang="en-GB" sz="1600" dirty="0" err="1"/>
                        <a:t>Pix</a:t>
                      </a:r>
                      <a:r>
                        <a:rPr lang="en-GB" sz="1600" baseline="0" dirty="0"/>
                        <a:t> 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a:t>
                      </a:r>
                      <a:endParaRPr lang="fr-FR" sz="1600" dirty="0"/>
                    </a:p>
                  </a:txBody>
                  <a:tcPr anchor="ctr"/>
                </a:tc>
                <a:tc>
                  <a:txBody>
                    <a:bodyPr/>
                    <a:lstStyle/>
                    <a:p>
                      <a:pPr algn="ctr"/>
                      <a:r>
                        <a:rPr lang="en-GB" sz="1600" dirty="0" err="1"/>
                        <a:t>Pix</a:t>
                      </a:r>
                      <a:r>
                        <a:rPr lang="en-GB" sz="1600" baseline="0" dirty="0"/>
                        <a:t> 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8</a:t>
                      </a:r>
                      <a:endParaRPr lang="fr-FR" sz="1600" dirty="0"/>
                    </a:p>
                  </a:txBody>
                  <a:tcPr anchor="ctr"/>
                </a:tc>
                <a:extLst>
                  <a:ext uri="{0D108BD9-81ED-4DB2-BD59-A6C34878D82A}">
                    <a16:rowId xmlns:a16="http://schemas.microsoft.com/office/drawing/2014/main" val="10000"/>
                  </a:ext>
                </a:extLst>
              </a:tr>
              <a:tr h="840000">
                <a:tc>
                  <a:txBody>
                    <a:bodyPr/>
                    <a:lstStyle/>
                    <a:p>
                      <a:pPr algn="ctr"/>
                      <a:r>
                        <a:rPr lang="en-GB" sz="1600" dirty="0" err="1"/>
                        <a:t>Pix</a:t>
                      </a:r>
                      <a:r>
                        <a:rPr lang="en-GB" sz="1600" baseline="0" dirty="0"/>
                        <a:t> 9</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13</a:t>
                      </a:r>
                      <a:endParaRPr lang="fr-FR" sz="1600" dirty="0"/>
                    </a:p>
                  </a:txBody>
                  <a:tcPr anchor="ctr"/>
                </a:tc>
                <a:tc>
                  <a:txBody>
                    <a:bodyPr/>
                    <a:lstStyle/>
                    <a:p>
                      <a:pPr algn="ctr"/>
                      <a:r>
                        <a:rPr lang="en-GB" sz="1600" dirty="0" err="1"/>
                        <a:t>Pix</a:t>
                      </a:r>
                      <a:r>
                        <a:rPr lang="en-GB" sz="1600" baseline="0" dirty="0"/>
                        <a:t> 14</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17</a:t>
                      </a:r>
                      <a:endParaRPr lang="fr-FR" sz="1600" dirty="0"/>
                    </a:p>
                  </a:txBody>
                  <a:tcPr anchor="ctr"/>
                </a:tc>
                <a:extLst>
                  <a:ext uri="{0D108BD9-81ED-4DB2-BD59-A6C34878D82A}">
                    <a16:rowId xmlns:a16="http://schemas.microsoft.com/office/drawing/2014/main" val="10001"/>
                  </a:ext>
                </a:extLst>
              </a:tr>
              <a:tr h="840000">
                <a:tc>
                  <a:txBody>
                    <a:bodyPr/>
                    <a:lstStyle/>
                    <a:p>
                      <a:pPr algn="ctr"/>
                      <a:r>
                        <a:rPr lang="en-GB" sz="1600" dirty="0" err="1"/>
                        <a:t>Pix</a:t>
                      </a:r>
                      <a:r>
                        <a:rPr lang="en-GB" sz="1600" baseline="0" dirty="0"/>
                        <a:t> 18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19</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22</a:t>
                      </a:r>
                      <a:endParaRPr lang="fr-FR" sz="1600" dirty="0"/>
                    </a:p>
                  </a:txBody>
                  <a:tcPr anchor="ctr"/>
                </a:tc>
                <a:tc>
                  <a:txBody>
                    <a:bodyPr/>
                    <a:lstStyle/>
                    <a:p>
                      <a:pPr algn="ctr"/>
                      <a:r>
                        <a:rPr lang="en-GB" sz="1600" dirty="0" err="1"/>
                        <a:t>Pix</a:t>
                      </a:r>
                      <a:r>
                        <a:rPr lang="en-GB" sz="1600" baseline="0" dirty="0"/>
                        <a:t> 23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24</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26</a:t>
                      </a:r>
                      <a:endParaRPr lang="fr-FR" sz="1600" dirty="0"/>
                    </a:p>
                  </a:txBody>
                  <a:tcPr anchor="ctr"/>
                </a:tc>
                <a:extLst>
                  <a:ext uri="{0D108BD9-81ED-4DB2-BD59-A6C34878D82A}">
                    <a16:rowId xmlns:a16="http://schemas.microsoft.com/office/drawing/2014/main" val="10002"/>
                  </a:ext>
                </a:extLst>
              </a:tr>
              <a:tr h="840000">
                <a:tc>
                  <a:txBody>
                    <a:bodyPr/>
                    <a:lstStyle/>
                    <a:p>
                      <a:pPr algn="ctr"/>
                      <a:r>
                        <a:rPr lang="en-GB" sz="1600" dirty="0" err="1"/>
                        <a:t>Pix</a:t>
                      </a:r>
                      <a:r>
                        <a:rPr lang="en-GB" sz="1600" baseline="0" dirty="0"/>
                        <a:t> 27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29</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31</a:t>
                      </a:r>
                      <a:endParaRPr lang="fr-FR" sz="1600" dirty="0"/>
                    </a:p>
                  </a:txBody>
                  <a:tcPr anchor="ctr"/>
                </a:tc>
                <a:tc>
                  <a:txBody>
                    <a:bodyPr/>
                    <a:lstStyle/>
                    <a:p>
                      <a:pPr algn="ctr"/>
                      <a:r>
                        <a:rPr lang="en-GB" sz="1600" dirty="0" err="1"/>
                        <a:t>Pix</a:t>
                      </a:r>
                      <a:r>
                        <a:rPr lang="en-GB" sz="1600" baseline="0" dirty="0"/>
                        <a:t> 32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34</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35</a:t>
                      </a:r>
                      <a:endParaRPr lang="fr-FR" sz="1600" dirty="0"/>
                    </a:p>
                  </a:txBody>
                  <a:tcPr anchor="ctr"/>
                </a:tc>
                <a:extLst>
                  <a:ext uri="{0D108BD9-81ED-4DB2-BD59-A6C34878D82A}">
                    <a16:rowId xmlns:a16="http://schemas.microsoft.com/office/drawing/2014/main" val="10003"/>
                  </a:ext>
                </a:extLst>
              </a:tr>
              <a:tr h="840000">
                <a:tc>
                  <a:txBody>
                    <a:bodyPr/>
                    <a:lstStyle/>
                    <a:p>
                      <a:pPr algn="ctr"/>
                      <a:r>
                        <a:rPr lang="en-GB" sz="1600" dirty="0" err="1"/>
                        <a:t>Pix</a:t>
                      </a:r>
                      <a:r>
                        <a:rPr lang="en-GB" sz="1600" baseline="0" dirty="0"/>
                        <a:t> 36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39</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40</a:t>
                      </a:r>
                      <a:endParaRPr lang="fr-FR" sz="1600" dirty="0"/>
                    </a:p>
                  </a:txBody>
                  <a:tcPr anchor="ctr"/>
                </a:tc>
                <a:tc>
                  <a:txBody>
                    <a:bodyPr/>
                    <a:lstStyle/>
                    <a:p>
                      <a:pPr algn="ctr"/>
                      <a:r>
                        <a:rPr lang="en-GB" sz="1600" dirty="0" err="1"/>
                        <a:t>Pix</a:t>
                      </a:r>
                      <a:r>
                        <a:rPr lang="en-GB" sz="1600" baseline="0" dirty="0"/>
                        <a:t> 41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44</a:t>
                      </a:r>
                      <a:endParaRPr lang="fr-FR" sz="1600" dirty="0"/>
                    </a:p>
                  </a:txBody>
                  <a:tcPr anchor="ctr"/>
                </a:tc>
                <a:extLst>
                  <a:ext uri="{0D108BD9-81ED-4DB2-BD59-A6C34878D82A}">
                    <a16:rowId xmlns:a16="http://schemas.microsoft.com/office/drawing/2014/main" val="10004"/>
                  </a:ext>
                </a:extLst>
              </a:tr>
              <a:tr h="840000">
                <a:tc>
                  <a:txBody>
                    <a:bodyPr/>
                    <a:lstStyle/>
                    <a:p>
                      <a:pPr algn="ctr"/>
                      <a:r>
                        <a:rPr lang="en-GB" sz="1600" dirty="0" err="1"/>
                        <a:t>Pix</a:t>
                      </a:r>
                      <a:r>
                        <a:rPr lang="en-GB" sz="1600" baseline="0" dirty="0"/>
                        <a:t> 45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49</a:t>
                      </a:r>
                      <a:endParaRPr lang="fr-FR" sz="1600" dirty="0"/>
                    </a:p>
                  </a:txBody>
                  <a:tcPr anchor="ctr"/>
                </a:tc>
                <a:tc>
                  <a:txBody>
                    <a:bodyPr/>
                    <a:lstStyle/>
                    <a:p>
                      <a:pPr algn="ctr"/>
                      <a:r>
                        <a:rPr lang="en-GB" sz="1600" dirty="0" err="1"/>
                        <a:t>Pix</a:t>
                      </a:r>
                      <a:r>
                        <a:rPr lang="en-GB" sz="1600" baseline="0" dirty="0"/>
                        <a:t> 50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51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52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53</a:t>
                      </a:r>
                      <a:endParaRPr lang="fr-FR" sz="1600" dirty="0"/>
                    </a:p>
                  </a:txBody>
                  <a:tcPr anchor="ctr"/>
                </a:tc>
                <a:extLst>
                  <a:ext uri="{0D108BD9-81ED-4DB2-BD59-A6C34878D82A}">
                    <a16:rowId xmlns:a16="http://schemas.microsoft.com/office/drawing/2014/main" val="10005"/>
                  </a:ext>
                </a:extLst>
              </a:tr>
            </a:tbl>
          </a:graphicData>
        </a:graphic>
      </p:graphicFrame>
      <p:sp>
        <p:nvSpPr>
          <p:cNvPr id="5" name="TextBox 4"/>
          <p:cNvSpPr txBox="1"/>
          <p:nvPr/>
        </p:nvSpPr>
        <p:spPr>
          <a:xfrm>
            <a:off x="826929" y="1384197"/>
            <a:ext cx="1860287" cy="446209"/>
          </a:xfrm>
          <a:prstGeom prst="rect">
            <a:avLst/>
          </a:prstGeom>
          <a:noFill/>
        </p:spPr>
        <p:txBody>
          <a:bodyPr wrap="square" lIns="91440" tIns="45720" rIns="91440" rtlCol="0" anchor="t">
            <a:noAutofit/>
          </a:bodyPr>
          <a:lstStyle/>
          <a:p>
            <a:r>
              <a:rPr lang="en-GB" sz="2400" dirty="0"/>
              <a:t>Input image</a:t>
            </a:r>
          </a:p>
        </p:txBody>
      </p:sp>
      <p:graphicFrame>
        <p:nvGraphicFramePr>
          <p:cNvPr id="6" name="Table 5"/>
          <p:cNvGraphicFramePr>
            <a:graphicFrameLocks noGrp="1"/>
          </p:cNvGraphicFramePr>
          <p:nvPr>
            <p:extLst/>
          </p:nvPr>
        </p:nvGraphicFramePr>
        <p:xfrm>
          <a:off x="488751" y="3454763"/>
          <a:ext cx="2520000" cy="2520000"/>
        </p:xfrm>
        <a:graphic>
          <a:graphicData uri="http://schemas.openxmlformats.org/drawingml/2006/table">
            <a:tbl>
              <a:tblPr firstRow="1" bandRow="1">
                <a:tableStyleId>{5940675A-B579-460E-94D1-54222C63F5DA}</a:tableStyleId>
              </a:tblPr>
              <a:tblGrid>
                <a:gridCol w="840000">
                  <a:extLst>
                    <a:ext uri="{9D8B030D-6E8A-4147-A177-3AD203B41FA5}">
                      <a16:colId xmlns:a16="http://schemas.microsoft.com/office/drawing/2014/main" val="20000"/>
                    </a:ext>
                  </a:extLst>
                </a:gridCol>
                <a:gridCol w="840000">
                  <a:extLst>
                    <a:ext uri="{9D8B030D-6E8A-4147-A177-3AD203B41FA5}">
                      <a16:colId xmlns:a16="http://schemas.microsoft.com/office/drawing/2014/main" val="20001"/>
                    </a:ext>
                  </a:extLst>
                </a:gridCol>
                <a:gridCol w="840000">
                  <a:extLst>
                    <a:ext uri="{9D8B030D-6E8A-4147-A177-3AD203B41FA5}">
                      <a16:colId xmlns:a16="http://schemas.microsoft.com/office/drawing/2014/main" val="20002"/>
                    </a:ext>
                  </a:extLst>
                </a:gridCol>
              </a:tblGrid>
              <a:tr h="840000">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40000">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40000">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cxnSp>
        <p:nvCxnSpPr>
          <p:cNvPr id="7" name="Straight Arrow Connector 6"/>
          <p:cNvCxnSpPr>
            <a:endCxn id="5" idx="3"/>
          </p:cNvCxnSpPr>
          <p:nvPr/>
        </p:nvCxnSpPr>
        <p:spPr>
          <a:xfrm flipH="1">
            <a:off x="2687216" y="1604865"/>
            <a:ext cx="1018432" cy="2437"/>
          </a:xfrm>
          <a:prstGeom prst="straightConnector1">
            <a:avLst/>
          </a:prstGeom>
          <a:ln w="41275">
            <a:solidFill>
              <a:srgbClr val="FF0000"/>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6929" y="2672284"/>
            <a:ext cx="1860287" cy="446209"/>
          </a:xfrm>
          <a:prstGeom prst="rect">
            <a:avLst/>
          </a:prstGeom>
          <a:noFill/>
        </p:spPr>
        <p:txBody>
          <a:bodyPr wrap="square" lIns="91440" tIns="45720" rIns="91440" rtlCol="0" anchor="t">
            <a:noAutofit/>
          </a:bodyPr>
          <a:lstStyle/>
          <a:p>
            <a:r>
              <a:rPr lang="en-GB" sz="2400" dirty="0"/>
              <a:t>Input matrix</a:t>
            </a:r>
          </a:p>
        </p:txBody>
      </p:sp>
    </p:spTree>
    <p:extLst>
      <p:ext uri="{BB962C8B-B14F-4D97-AF65-F5344CB8AC3E}">
        <p14:creationId xmlns:p14="http://schemas.microsoft.com/office/powerpoint/2010/main" val="1747827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Input Matrix: IPUS</a:t>
            </a:r>
            <a:endParaRPr lang="fr-FR" dirty="0"/>
          </a:p>
        </p:txBody>
      </p:sp>
      <p:graphicFrame>
        <p:nvGraphicFramePr>
          <p:cNvPr id="9" name="Table 8"/>
          <p:cNvGraphicFramePr>
            <a:graphicFrameLocks noGrp="1"/>
          </p:cNvGraphicFramePr>
          <p:nvPr>
            <p:extLst/>
          </p:nvPr>
        </p:nvGraphicFramePr>
        <p:xfrm>
          <a:off x="3705648" y="934763"/>
          <a:ext cx="7560000" cy="5040000"/>
        </p:xfrm>
        <a:graphic>
          <a:graphicData uri="http://schemas.openxmlformats.org/drawingml/2006/table">
            <a:tbl>
              <a:tblPr firstRow="1" bandRow="1">
                <a:tableStyleId>{5940675A-B579-460E-94D1-54222C63F5DA}</a:tableStyleId>
              </a:tblPr>
              <a:tblGrid>
                <a:gridCol w="840000">
                  <a:extLst>
                    <a:ext uri="{9D8B030D-6E8A-4147-A177-3AD203B41FA5}">
                      <a16:colId xmlns:a16="http://schemas.microsoft.com/office/drawing/2014/main" val="20000"/>
                    </a:ext>
                  </a:extLst>
                </a:gridCol>
                <a:gridCol w="840000">
                  <a:extLst>
                    <a:ext uri="{9D8B030D-6E8A-4147-A177-3AD203B41FA5}">
                      <a16:colId xmlns:a16="http://schemas.microsoft.com/office/drawing/2014/main" val="20001"/>
                    </a:ext>
                  </a:extLst>
                </a:gridCol>
                <a:gridCol w="840000">
                  <a:extLst>
                    <a:ext uri="{9D8B030D-6E8A-4147-A177-3AD203B41FA5}">
                      <a16:colId xmlns:a16="http://schemas.microsoft.com/office/drawing/2014/main" val="20002"/>
                    </a:ext>
                  </a:extLst>
                </a:gridCol>
                <a:gridCol w="840000">
                  <a:extLst>
                    <a:ext uri="{9D8B030D-6E8A-4147-A177-3AD203B41FA5}">
                      <a16:colId xmlns:a16="http://schemas.microsoft.com/office/drawing/2014/main" val="20003"/>
                    </a:ext>
                  </a:extLst>
                </a:gridCol>
                <a:gridCol w="840000">
                  <a:extLst>
                    <a:ext uri="{9D8B030D-6E8A-4147-A177-3AD203B41FA5}">
                      <a16:colId xmlns:a16="http://schemas.microsoft.com/office/drawing/2014/main" val="20004"/>
                    </a:ext>
                  </a:extLst>
                </a:gridCol>
                <a:gridCol w="840000">
                  <a:extLst>
                    <a:ext uri="{9D8B030D-6E8A-4147-A177-3AD203B41FA5}">
                      <a16:colId xmlns:a16="http://schemas.microsoft.com/office/drawing/2014/main" val="20005"/>
                    </a:ext>
                  </a:extLst>
                </a:gridCol>
                <a:gridCol w="840000">
                  <a:extLst>
                    <a:ext uri="{9D8B030D-6E8A-4147-A177-3AD203B41FA5}">
                      <a16:colId xmlns:a16="http://schemas.microsoft.com/office/drawing/2014/main" val="20006"/>
                    </a:ext>
                  </a:extLst>
                </a:gridCol>
                <a:gridCol w="840000">
                  <a:extLst>
                    <a:ext uri="{9D8B030D-6E8A-4147-A177-3AD203B41FA5}">
                      <a16:colId xmlns:a16="http://schemas.microsoft.com/office/drawing/2014/main" val="20007"/>
                    </a:ext>
                  </a:extLst>
                </a:gridCol>
                <a:gridCol w="840000">
                  <a:extLst>
                    <a:ext uri="{9D8B030D-6E8A-4147-A177-3AD203B41FA5}">
                      <a16:colId xmlns:a16="http://schemas.microsoft.com/office/drawing/2014/main" val="20008"/>
                    </a:ext>
                  </a:extLst>
                </a:gridCol>
              </a:tblGrid>
              <a:tr h="840000">
                <a:tc>
                  <a:txBody>
                    <a:bodyPr/>
                    <a:lstStyle/>
                    <a:p>
                      <a:pPr algn="ctr"/>
                      <a:r>
                        <a:rPr lang="en-GB" sz="1600" b="1" dirty="0" err="1"/>
                        <a:t>Pix</a:t>
                      </a:r>
                      <a:r>
                        <a:rPr lang="en-GB" sz="1600" b="1" baseline="0" dirty="0"/>
                        <a:t> 0</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a:t>
                      </a:r>
                      <a:endParaRPr lang="fr-FR" sz="1600" dirty="0"/>
                    </a:p>
                  </a:txBody>
                  <a:tcPr anchor="ctr"/>
                </a:tc>
                <a:tc>
                  <a:txBody>
                    <a:bodyPr/>
                    <a:lstStyle/>
                    <a:p>
                      <a:pPr algn="ctr"/>
                      <a:r>
                        <a:rPr lang="en-GB" sz="1600" dirty="0" err="1"/>
                        <a:t>Pix</a:t>
                      </a:r>
                      <a:r>
                        <a:rPr lang="en-GB" sz="1600" baseline="0" dirty="0"/>
                        <a:t> 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8</a:t>
                      </a:r>
                      <a:endParaRPr lang="fr-FR" sz="1600" dirty="0"/>
                    </a:p>
                  </a:txBody>
                  <a:tcPr anchor="ctr"/>
                </a:tc>
                <a:extLst>
                  <a:ext uri="{0D108BD9-81ED-4DB2-BD59-A6C34878D82A}">
                    <a16:rowId xmlns:a16="http://schemas.microsoft.com/office/drawing/2014/main" val="10000"/>
                  </a:ext>
                </a:extLst>
              </a:tr>
              <a:tr h="840000">
                <a:tc>
                  <a:txBody>
                    <a:bodyPr/>
                    <a:lstStyle/>
                    <a:p>
                      <a:pPr algn="ctr"/>
                      <a:r>
                        <a:rPr lang="en-GB" sz="1600" b="1" dirty="0" err="1"/>
                        <a:t>Pix</a:t>
                      </a:r>
                      <a:r>
                        <a:rPr lang="en-GB" sz="1600" b="1" baseline="0" dirty="0"/>
                        <a:t> 9</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13</a:t>
                      </a:r>
                      <a:endParaRPr lang="fr-FR" sz="1600" dirty="0"/>
                    </a:p>
                  </a:txBody>
                  <a:tcPr anchor="ctr"/>
                </a:tc>
                <a:tc>
                  <a:txBody>
                    <a:bodyPr/>
                    <a:lstStyle/>
                    <a:p>
                      <a:pPr algn="ctr"/>
                      <a:r>
                        <a:rPr lang="en-GB" sz="1600" dirty="0" err="1"/>
                        <a:t>Pix</a:t>
                      </a:r>
                      <a:r>
                        <a:rPr lang="en-GB" sz="1600" baseline="0" dirty="0"/>
                        <a:t> 14</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17</a:t>
                      </a:r>
                      <a:endParaRPr lang="fr-FR" sz="1600" dirty="0"/>
                    </a:p>
                  </a:txBody>
                  <a:tcPr anchor="ctr"/>
                </a:tc>
                <a:extLst>
                  <a:ext uri="{0D108BD9-81ED-4DB2-BD59-A6C34878D82A}">
                    <a16:rowId xmlns:a16="http://schemas.microsoft.com/office/drawing/2014/main" val="10001"/>
                  </a:ext>
                </a:extLst>
              </a:tr>
              <a:tr h="840000">
                <a:tc>
                  <a:txBody>
                    <a:bodyPr/>
                    <a:lstStyle/>
                    <a:p>
                      <a:pPr algn="ctr"/>
                      <a:r>
                        <a:rPr lang="en-GB" sz="1600" b="1" dirty="0" err="1"/>
                        <a:t>Pix</a:t>
                      </a:r>
                      <a:r>
                        <a:rPr lang="en-GB" sz="1600" b="1" baseline="0" dirty="0"/>
                        <a:t> 18</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19</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22</a:t>
                      </a:r>
                      <a:endParaRPr lang="fr-FR" sz="1600" dirty="0"/>
                    </a:p>
                  </a:txBody>
                  <a:tcPr anchor="ctr"/>
                </a:tc>
                <a:tc>
                  <a:txBody>
                    <a:bodyPr/>
                    <a:lstStyle/>
                    <a:p>
                      <a:pPr algn="ctr"/>
                      <a:r>
                        <a:rPr lang="en-GB" sz="1600" dirty="0" err="1"/>
                        <a:t>Pix</a:t>
                      </a:r>
                      <a:r>
                        <a:rPr lang="en-GB" sz="1600" baseline="0" dirty="0"/>
                        <a:t> 23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24</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26</a:t>
                      </a:r>
                      <a:endParaRPr lang="fr-FR" sz="1600" dirty="0"/>
                    </a:p>
                  </a:txBody>
                  <a:tcPr anchor="ctr"/>
                </a:tc>
                <a:extLst>
                  <a:ext uri="{0D108BD9-81ED-4DB2-BD59-A6C34878D82A}">
                    <a16:rowId xmlns:a16="http://schemas.microsoft.com/office/drawing/2014/main" val="10002"/>
                  </a:ext>
                </a:extLst>
              </a:tr>
              <a:tr h="840000">
                <a:tc>
                  <a:txBody>
                    <a:bodyPr/>
                    <a:lstStyle/>
                    <a:p>
                      <a:pPr algn="ctr"/>
                      <a:r>
                        <a:rPr lang="en-GB" sz="1600" dirty="0" err="1"/>
                        <a:t>Pix</a:t>
                      </a:r>
                      <a:r>
                        <a:rPr lang="en-GB" sz="1600" baseline="0" dirty="0"/>
                        <a:t> 27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29</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31</a:t>
                      </a:r>
                      <a:endParaRPr lang="fr-FR" sz="1600" dirty="0"/>
                    </a:p>
                  </a:txBody>
                  <a:tcPr anchor="ctr"/>
                </a:tc>
                <a:tc>
                  <a:txBody>
                    <a:bodyPr/>
                    <a:lstStyle/>
                    <a:p>
                      <a:pPr algn="ctr"/>
                      <a:r>
                        <a:rPr lang="en-GB" sz="1600" dirty="0" err="1"/>
                        <a:t>Pix</a:t>
                      </a:r>
                      <a:r>
                        <a:rPr lang="en-GB" sz="1600" baseline="0" dirty="0"/>
                        <a:t> 32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34</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35</a:t>
                      </a:r>
                      <a:endParaRPr lang="fr-FR" sz="1600" dirty="0"/>
                    </a:p>
                  </a:txBody>
                  <a:tcPr anchor="ctr"/>
                </a:tc>
                <a:extLst>
                  <a:ext uri="{0D108BD9-81ED-4DB2-BD59-A6C34878D82A}">
                    <a16:rowId xmlns:a16="http://schemas.microsoft.com/office/drawing/2014/main" val="10003"/>
                  </a:ext>
                </a:extLst>
              </a:tr>
              <a:tr h="840000">
                <a:tc>
                  <a:txBody>
                    <a:bodyPr/>
                    <a:lstStyle/>
                    <a:p>
                      <a:pPr algn="ctr"/>
                      <a:r>
                        <a:rPr lang="en-GB" sz="1600" dirty="0" err="1"/>
                        <a:t>Pix</a:t>
                      </a:r>
                      <a:r>
                        <a:rPr lang="en-GB" sz="1600" baseline="0" dirty="0"/>
                        <a:t> 36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39</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40</a:t>
                      </a:r>
                      <a:endParaRPr lang="fr-FR" sz="1600" dirty="0"/>
                    </a:p>
                  </a:txBody>
                  <a:tcPr anchor="ctr"/>
                </a:tc>
                <a:tc>
                  <a:txBody>
                    <a:bodyPr/>
                    <a:lstStyle/>
                    <a:p>
                      <a:pPr algn="ctr"/>
                      <a:r>
                        <a:rPr lang="en-GB" sz="1600" dirty="0" err="1"/>
                        <a:t>Pix</a:t>
                      </a:r>
                      <a:r>
                        <a:rPr lang="en-GB" sz="1600" baseline="0" dirty="0"/>
                        <a:t> 41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44</a:t>
                      </a:r>
                      <a:endParaRPr lang="fr-FR" sz="1600" dirty="0"/>
                    </a:p>
                  </a:txBody>
                  <a:tcPr anchor="ctr"/>
                </a:tc>
                <a:extLst>
                  <a:ext uri="{0D108BD9-81ED-4DB2-BD59-A6C34878D82A}">
                    <a16:rowId xmlns:a16="http://schemas.microsoft.com/office/drawing/2014/main" val="10004"/>
                  </a:ext>
                </a:extLst>
              </a:tr>
              <a:tr h="840000">
                <a:tc>
                  <a:txBody>
                    <a:bodyPr/>
                    <a:lstStyle/>
                    <a:p>
                      <a:pPr algn="ctr"/>
                      <a:r>
                        <a:rPr lang="en-GB" sz="1600" dirty="0" err="1"/>
                        <a:t>Pix</a:t>
                      </a:r>
                      <a:r>
                        <a:rPr lang="en-GB" sz="1600" baseline="0" dirty="0"/>
                        <a:t> 45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49</a:t>
                      </a:r>
                      <a:endParaRPr lang="fr-FR" sz="1600" dirty="0"/>
                    </a:p>
                  </a:txBody>
                  <a:tcPr anchor="ctr"/>
                </a:tc>
                <a:tc>
                  <a:txBody>
                    <a:bodyPr/>
                    <a:lstStyle/>
                    <a:p>
                      <a:pPr algn="ctr"/>
                      <a:r>
                        <a:rPr lang="en-GB" sz="1600" dirty="0" err="1"/>
                        <a:t>Pix</a:t>
                      </a:r>
                      <a:r>
                        <a:rPr lang="en-GB" sz="1600" baseline="0" dirty="0"/>
                        <a:t> 50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51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52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53</a:t>
                      </a:r>
                      <a:endParaRPr lang="fr-FR" sz="1600" dirty="0"/>
                    </a:p>
                  </a:txBody>
                  <a:tcPr anchor="ctr"/>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extLst/>
          </p:nvPr>
        </p:nvGraphicFramePr>
        <p:xfrm>
          <a:off x="2009641" y="934763"/>
          <a:ext cx="2520000" cy="2520000"/>
        </p:xfrm>
        <a:graphic>
          <a:graphicData uri="http://schemas.openxmlformats.org/drawingml/2006/table">
            <a:tbl>
              <a:tblPr firstRow="1" bandRow="1">
                <a:tableStyleId>{5940675A-B579-460E-94D1-54222C63F5DA}</a:tableStyleId>
              </a:tblPr>
              <a:tblGrid>
                <a:gridCol w="840000">
                  <a:extLst>
                    <a:ext uri="{9D8B030D-6E8A-4147-A177-3AD203B41FA5}">
                      <a16:colId xmlns:a16="http://schemas.microsoft.com/office/drawing/2014/main" val="20000"/>
                    </a:ext>
                  </a:extLst>
                </a:gridCol>
                <a:gridCol w="840000">
                  <a:extLst>
                    <a:ext uri="{9D8B030D-6E8A-4147-A177-3AD203B41FA5}">
                      <a16:colId xmlns:a16="http://schemas.microsoft.com/office/drawing/2014/main" val="20001"/>
                    </a:ext>
                  </a:extLst>
                </a:gridCol>
                <a:gridCol w="840000">
                  <a:extLst>
                    <a:ext uri="{9D8B030D-6E8A-4147-A177-3AD203B41FA5}">
                      <a16:colId xmlns:a16="http://schemas.microsoft.com/office/drawing/2014/main" val="20002"/>
                    </a:ext>
                  </a:extLst>
                </a:gridCol>
              </a:tblGrid>
              <a:tr h="840000">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40000">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40000">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TextBox 9"/>
          <p:cNvSpPr txBox="1"/>
          <p:nvPr/>
        </p:nvSpPr>
        <p:spPr>
          <a:xfrm>
            <a:off x="593664" y="3662603"/>
            <a:ext cx="1415978" cy="446209"/>
          </a:xfrm>
          <a:prstGeom prst="rect">
            <a:avLst/>
          </a:prstGeom>
          <a:noFill/>
        </p:spPr>
        <p:txBody>
          <a:bodyPr wrap="square" lIns="91440" tIns="45720" rIns="91440" rtlCol="0" anchor="t">
            <a:noAutofit/>
          </a:bodyPr>
          <a:lstStyle/>
          <a:p>
            <a:r>
              <a:rPr lang="en-GB" sz="2400" b="1" dirty="0">
                <a:solidFill>
                  <a:srgbClr val="FF0000"/>
                </a:solidFill>
              </a:rPr>
              <a:t>1</a:t>
            </a:r>
            <a:r>
              <a:rPr lang="en-GB" sz="2400" b="1" baseline="30000" dirty="0">
                <a:solidFill>
                  <a:srgbClr val="FF0000"/>
                </a:solidFill>
              </a:rPr>
              <a:t>st</a:t>
            </a:r>
            <a:r>
              <a:rPr lang="en-GB" sz="2400" b="1" dirty="0">
                <a:solidFill>
                  <a:srgbClr val="FF0000"/>
                </a:solidFill>
              </a:rPr>
              <a:t> Input</a:t>
            </a:r>
          </a:p>
        </p:txBody>
      </p:sp>
    </p:spTree>
    <p:extLst>
      <p:ext uri="{BB962C8B-B14F-4D97-AF65-F5344CB8AC3E}">
        <p14:creationId xmlns:p14="http://schemas.microsoft.com/office/powerpoint/2010/main" val="198240594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Input Matrix: IPUS</a:t>
            </a:r>
            <a:endParaRPr lang="fr-FR" dirty="0"/>
          </a:p>
        </p:txBody>
      </p:sp>
      <p:graphicFrame>
        <p:nvGraphicFramePr>
          <p:cNvPr id="9" name="Table 8"/>
          <p:cNvGraphicFramePr>
            <a:graphicFrameLocks noGrp="1"/>
          </p:cNvGraphicFramePr>
          <p:nvPr>
            <p:extLst/>
          </p:nvPr>
        </p:nvGraphicFramePr>
        <p:xfrm>
          <a:off x="3705648" y="934763"/>
          <a:ext cx="7560000" cy="5040000"/>
        </p:xfrm>
        <a:graphic>
          <a:graphicData uri="http://schemas.openxmlformats.org/drawingml/2006/table">
            <a:tbl>
              <a:tblPr firstRow="1" bandRow="1">
                <a:tableStyleId>{5940675A-B579-460E-94D1-54222C63F5DA}</a:tableStyleId>
              </a:tblPr>
              <a:tblGrid>
                <a:gridCol w="840000">
                  <a:extLst>
                    <a:ext uri="{9D8B030D-6E8A-4147-A177-3AD203B41FA5}">
                      <a16:colId xmlns:a16="http://schemas.microsoft.com/office/drawing/2014/main" val="20000"/>
                    </a:ext>
                  </a:extLst>
                </a:gridCol>
                <a:gridCol w="840000">
                  <a:extLst>
                    <a:ext uri="{9D8B030D-6E8A-4147-A177-3AD203B41FA5}">
                      <a16:colId xmlns:a16="http://schemas.microsoft.com/office/drawing/2014/main" val="20001"/>
                    </a:ext>
                  </a:extLst>
                </a:gridCol>
                <a:gridCol w="840000">
                  <a:extLst>
                    <a:ext uri="{9D8B030D-6E8A-4147-A177-3AD203B41FA5}">
                      <a16:colId xmlns:a16="http://schemas.microsoft.com/office/drawing/2014/main" val="20002"/>
                    </a:ext>
                  </a:extLst>
                </a:gridCol>
                <a:gridCol w="840000">
                  <a:extLst>
                    <a:ext uri="{9D8B030D-6E8A-4147-A177-3AD203B41FA5}">
                      <a16:colId xmlns:a16="http://schemas.microsoft.com/office/drawing/2014/main" val="20003"/>
                    </a:ext>
                  </a:extLst>
                </a:gridCol>
                <a:gridCol w="840000">
                  <a:extLst>
                    <a:ext uri="{9D8B030D-6E8A-4147-A177-3AD203B41FA5}">
                      <a16:colId xmlns:a16="http://schemas.microsoft.com/office/drawing/2014/main" val="20004"/>
                    </a:ext>
                  </a:extLst>
                </a:gridCol>
                <a:gridCol w="840000">
                  <a:extLst>
                    <a:ext uri="{9D8B030D-6E8A-4147-A177-3AD203B41FA5}">
                      <a16:colId xmlns:a16="http://schemas.microsoft.com/office/drawing/2014/main" val="20005"/>
                    </a:ext>
                  </a:extLst>
                </a:gridCol>
                <a:gridCol w="840000">
                  <a:extLst>
                    <a:ext uri="{9D8B030D-6E8A-4147-A177-3AD203B41FA5}">
                      <a16:colId xmlns:a16="http://schemas.microsoft.com/office/drawing/2014/main" val="20006"/>
                    </a:ext>
                  </a:extLst>
                </a:gridCol>
                <a:gridCol w="840000">
                  <a:extLst>
                    <a:ext uri="{9D8B030D-6E8A-4147-A177-3AD203B41FA5}">
                      <a16:colId xmlns:a16="http://schemas.microsoft.com/office/drawing/2014/main" val="20007"/>
                    </a:ext>
                  </a:extLst>
                </a:gridCol>
                <a:gridCol w="840000">
                  <a:extLst>
                    <a:ext uri="{9D8B030D-6E8A-4147-A177-3AD203B41FA5}">
                      <a16:colId xmlns:a16="http://schemas.microsoft.com/office/drawing/2014/main" val="20008"/>
                    </a:ext>
                  </a:extLst>
                </a:gridCol>
              </a:tblGrid>
              <a:tr h="840000">
                <a:tc>
                  <a:txBody>
                    <a:bodyPr/>
                    <a:lstStyle/>
                    <a:p>
                      <a:pPr algn="ctr"/>
                      <a:r>
                        <a:rPr lang="en-GB" sz="1600" b="1" dirty="0" err="1"/>
                        <a:t>Pix</a:t>
                      </a:r>
                      <a:r>
                        <a:rPr lang="en-GB" sz="1600" b="1" baseline="0" dirty="0"/>
                        <a:t> 0</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1" dirty="0" err="1"/>
                        <a:t>Pix</a:t>
                      </a:r>
                      <a:r>
                        <a:rPr lang="en-GB" sz="1600" b="1" baseline="0" dirty="0"/>
                        <a:t> 1</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a:t>
                      </a:r>
                      <a:endParaRPr lang="fr-FR" sz="1600" dirty="0"/>
                    </a:p>
                  </a:txBody>
                  <a:tcPr anchor="ctr"/>
                </a:tc>
                <a:tc>
                  <a:txBody>
                    <a:bodyPr/>
                    <a:lstStyle/>
                    <a:p>
                      <a:pPr algn="ctr"/>
                      <a:r>
                        <a:rPr lang="en-GB" sz="1600" dirty="0" err="1"/>
                        <a:t>Pix</a:t>
                      </a:r>
                      <a:r>
                        <a:rPr lang="en-GB" sz="1600" baseline="0" dirty="0"/>
                        <a:t> 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8</a:t>
                      </a:r>
                      <a:endParaRPr lang="fr-FR" sz="1600" dirty="0"/>
                    </a:p>
                  </a:txBody>
                  <a:tcPr anchor="ctr"/>
                </a:tc>
                <a:extLst>
                  <a:ext uri="{0D108BD9-81ED-4DB2-BD59-A6C34878D82A}">
                    <a16:rowId xmlns:a16="http://schemas.microsoft.com/office/drawing/2014/main" val="10000"/>
                  </a:ext>
                </a:extLst>
              </a:tr>
              <a:tr h="840000">
                <a:tc>
                  <a:txBody>
                    <a:bodyPr/>
                    <a:lstStyle/>
                    <a:p>
                      <a:pPr algn="ctr"/>
                      <a:r>
                        <a:rPr lang="en-GB" sz="1600" b="1" dirty="0" err="1"/>
                        <a:t>Pix</a:t>
                      </a:r>
                      <a:r>
                        <a:rPr lang="en-GB" sz="1600" b="1" baseline="0" dirty="0"/>
                        <a:t> 9</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1" dirty="0" err="1"/>
                        <a:t>Pix</a:t>
                      </a:r>
                      <a:r>
                        <a:rPr lang="en-GB" sz="1600" b="1" baseline="0" dirty="0"/>
                        <a:t> 10</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13</a:t>
                      </a:r>
                      <a:endParaRPr lang="fr-FR" sz="1600" dirty="0"/>
                    </a:p>
                  </a:txBody>
                  <a:tcPr anchor="ctr"/>
                </a:tc>
                <a:tc>
                  <a:txBody>
                    <a:bodyPr/>
                    <a:lstStyle/>
                    <a:p>
                      <a:pPr algn="ctr"/>
                      <a:r>
                        <a:rPr lang="en-GB" sz="1600" dirty="0" err="1"/>
                        <a:t>Pix</a:t>
                      </a:r>
                      <a:r>
                        <a:rPr lang="en-GB" sz="1600" baseline="0" dirty="0"/>
                        <a:t> 14</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17</a:t>
                      </a:r>
                      <a:endParaRPr lang="fr-FR" sz="1600" dirty="0"/>
                    </a:p>
                  </a:txBody>
                  <a:tcPr anchor="ctr"/>
                </a:tc>
                <a:extLst>
                  <a:ext uri="{0D108BD9-81ED-4DB2-BD59-A6C34878D82A}">
                    <a16:rowId xmlns:a16="http://schemas.microsoft.com/office/drawing/2014/main" val="10001"/>
                  </a:ext>
                </a:extLst>
              </a:tr>
              <a:tr h="840000">
                <a:tc>
                  <a:txBody>
                    <a:bodyPr/>
                    <a:lstStyle/>
                    <a:p>
                      <a:pPr algn="ctr"/>
                      <a:r>
                        <a:rPr lang="en-GB" sz="1600" b="1" dirty="0" err="1"/>
                        <a:t>Pix</a:t>
                      </a:r>
                      <a:r>
                        <a:rPr lang="en-GB" sz="1600" b="1" baseline="0" dirty="0"/>
                        <a:t> 18</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1" dirty="0" err="1"/>
                        <a:t>Pix</a:t>
                      </a:r>
                      <a:r>
                        <a:rPr lang="en-GB" sz="1600" b="1" baseline="0" dirty="0"/>
                        <a:t> 19</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22</a:t>
                      </a:r>
                      <a:endParaRPr lang="fr-FR" sz="1600" dirty="0"/>
                    </a:p>
                  </a:txBody>
                  <a:tcPr anchor="ctr"/>
                </a:tc>
                <a:tc>
                  <a:txBody>
                    <a:bodyPr/>
                    <a:lstStyle/>
                    <a:p>
                      <a:pPr algn="ctr"/>
                      <a:r>
                        <a:rPr lang="en-GB" sz="1600" dirty="0" err="1"/>
                        <a:t>Pix</a:t>
                      </a:r>
                      <a:r>
                        <a:rPr lang="en-GB" sz="1600" baseline="0" dirty="0"/>
                        <a:t> 23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24</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26</a:t>
                      </a:r>
                      <a:endParaRPr lang="fr-FR" sz="1600" dirty="0"/>
                    </a:p>
                  </a:txBody>
                  <a:tcPr anchor="ctr"/>
                </a:tc>
                <a:extLst>
                  <a:ext uri="{0D108BD9-81ED-4DB2-BD59-A6C34878D82A}">
                    <a16:rowId xmlns:a16="http://schemas.microsoft.com/office/drawing/2014/main" val="10002"/>
                  </a:ext>
                </a:extLst>
              </a:tr>
              <a:tr h="840000">
                <a:tc>
                  <a:txBody>
                    <a:bodyPr/>
                    <a:lstStyle/>
                    <a:p>
                      <a:pPr algn="ctr"/>
                      <a:r>
                        <a:rPr lang="en-GB" sz="1600" dirty="0" err="1"/>
                        <a:t>Pix</a:t>
                      </a:r>
                      <a:r>
                        <a:rPr lang="en-GB" sz="1600" baseline="0" dirty="0"/>
                        <a:t> 27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29</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31</a:t>
                      </a:r>
                      <a:endParaRPr lang="fr-FR" sz="1600" dirty="0"/>
                    </a:p>
                  </a:txBody>
                  <a:tcPr anchor="ctr"/>
                </a:tc>
                <a:tc>
                  <a:txBody>
                    <a:bodyPr/>
                    <a:lstStyle/>
                    <a:p>
                      <a:pPr algn="ctr"/>
                      <a:r>
                        <a:rPr lang="en-GB" sz="1600" dirty="0" err="1"/>
                        <a:t>Pix</a:t>
                      </a:r>
                      <a:r>
                        <a:rPr lang="en-GB" sz="1600" baseline="0" dirty="0"/>
                        <a:t> 32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34</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35</a:t>
                      </a:r>
                      <a:endParaRPr lang="fr-FR" sz="1600" dirty="0"/>
                    </a:p>
                  </a:txBody>
                  <a:tcPr anchor="ctr"/>
                </a:tc>
                <a:extLst>
                  <a:ext uri="{0D108BD9-81ED-4DB2-BD59-A6C34878D82A}">
                    <a16:rowId xmlns:a16="http://schemas.microsoft.com/office/drawing/2014/main" val="10003"/>
                  </a:ext>
                </a:extLst>
              </a:tr>
              <a:tr h="840000">
                <a:tc>
                  <a:txBody>
                    <a:bodyPr/>
                    <a:lstStyle/>
                    <a:p>
                      <a:pPr algn="ctr"/>
                      <a:r>
                        <a:rPr lang="en-GB" sz="1600" dirty="0" err="1"/>
                        <a:t>Pix</a:t>
                      </a:r>
                      <a:r>
                        <a:rPr lang="en-GB" sz="1600" baseline="0" dirty="0"/>
                        <a:t> 36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39</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40</a:t>
                      </a:r>
                      <a:endParaRPr lang="fr-FR" sz="1600" dirty="0"/>
                    </a:p>
                  </a:txBody>
                  <a:tcPr anchor="ctr"/>
                </a:tc>
                <a:tc>
                  <a:txBody>
                    <a:bodyPr/>
                    <a:lstStyle/>
                    <a:p>
                      <a:pPr algn="ctr"/>
                      <a:r>
                        <a:rPr lang="en-GB" sz="1600" dirty="0" err="1"/>
                        <a:t>Pix</a:t>
                      </a:r>
                      <a:r>
                        <a:rPr lang="en-GB" sz="1600" baseline="0" dirty="0"/>
                        <a:t> 41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44</a:t>
                      </a:r>
                      <a:endParaRPr lang="fr-FR" sz="1600" dirty="0"/>
                    </a:p>
                  </a:txBody>
                  <a:tcPr anchor="ctr"/>
                </a:tc>
                <a:extLst>
                  <a:ext uri="{0D108BD9-81ED-4DB2-BD59-A6C34878D82A}">
                    <a16:rowId xmlns:a16="http://schemas.microsoft.com/office/drawing/2014/main" val="10004"/>
                  </a:ext>
                </a:extLst>
              </a:tr>
              <a:tr h="840000">
                <a:tc>
                  <a:txBody>
                    <a:bodyPr/>
                    <a:lstStyle/>
                    <a:p>
                      <a:pPr algn="ctr"/>
                      <a:r>
                        <a:rPr lang="en-GB" sz="1600" dirty="0" err="1"/>
                        <a:t>Pix</a:t>
                      </a:r>
                      <a:r>
                        <a:rPr lang="en-GB" sz="1600" baseline="0" dirty="0"/>
                        <a:t> 45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49</a:t>
                      </a:r>
                      <a:endParaRPr lang="fr-FR" sz="1600" dirty="0"/>
                    </a:p>
                  </a:txBody>
                  <a:tcPr anchor="ctr"/>
                </a:tc>
                <a:tc>
                  <a:txBody>
                    <a:bodyPr/>
                    <a:lstStyle/>
                    <a:p>
                      <a:pPr algn="ctr"/>
                      <a:r>
                        <a:rPr lang="en-GB" sz="1600" dirty="0" err="1"/>
                        <a:t>Pix</a:t>
                      </a:r>
                      <a:r>
                        <a:rPr lang="en-GB" sz="1600" baseline="0" dirty="0"/>
                        <a:t> 50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51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52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53</a:t>
                      </a:r>
                      <a:endParaRPr lang="fr-FR" sz="1600" dirty="0"/>
                    </a:p>
                  </a:txBody>
                  <a:tcPr anchor="ctr"/>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extLst/>
          </p:nvPr>
        </p:nvGraphicFramePr>
        <p:xfrm>
          <a:off x="2885269" y="934763"/>
          <a:ext cx="2520000" cy="2520000"/>
        </p:xfrm>
        <a:graphic>
          <a:graphicData uri="http://schemas.openxmlformats.org/drawingml/2006/table">
            <a:tbl>
              <a:tblPr firstRow="1" bandRow="1">
                <a:tableStyleId>{5940675A-B579-460E-94D1-54222C63F5DA}</a:tableStyleId>
              </a:tblPr>
              <a:tblGrid>
                <a:gridCol w="840000">
                  <a:extLst>
                    <a:ext uri="{9D8B030D-6E8A-4147-A177-3AD203B41FA5}">
                      <a16:colId xmlns:a16="http://schemas.microsoft.com/office/drawing/2014/main" val="20000"/>
                    </a:ext>
                  </a:extLst>
                </a:gridCol>
                <a:gridCol w="840000">
                  <a:extLst>
                    <a:ext uri="{9D8B030D-6E8A-4147-A177-3AD203B41FA5}">
                      <a16:colId xmlns:a16="http://schemas.microsoft.com/office/drawing/2014/main" val="20001"/>
                    </a:ext>
                  </a:extLst>
                </a:gridCol>
                <a:gridCol w="840000">
                  <a:extLst>
                    <a:ext uri="{9D8B030D-6E8A-4147-A177-3AD203B41FA5}">
                      <a16:colId xmlns:a16="http://schemas.microsoft.com/office/drawing/2014/main" val="20002"/>
                    </a:ext>
                  </a:extLst>
                </a:gridCol>
              </a:tblGrid>
              <a:tr h="840000">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40000">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40000">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TextBox 9"/>
          <p:cNvSpPr txBox="1"/>
          <p:nvPr/>
        </p:nvSpPr>
        <p:spPr>
          <a:xfrm>
            <a:off x="593663" y="3662603"/>
            <a:ext cx="1683005" cy="446209"/>
          </a:xfrm>
          <a:prstGeom prst="rect">
            <a:avLst/>
          </a:prstGeom>
          <a:noFill/>
        </p:spPr>
        <p:txBody>
          <a:bodyPr wrap="square" lIns="91440" tIns="45720" rIns="91440" rtlCol="0" anchor="t">
            <a:noAutofit/>
          </a:bodyPr>
          <a:lstStyle/>
          <a:p>
            <a:r>
              <a:rPr lang="en-GB" sz="2400" b="1" dirty="0">
                <a:solidFill>
                  <a:srgbClr val="FF0000"/>
                </a:solidFill>
              </a:rPr>
              <a:t>2</a:t>
            </a:r>
            <a:r>
              <a:rPr lang="en-GB" sz="2400" b="1" baseline="30000" dirty="0">
                <a:solidFill>
                  <a:srgbClr val="FF0000"/>
                </a:solidFill>
              </a:rPr>
              <a:t>nd</a:t>
            </a:r>
            <a:r>
              <a:rPr lang="en-GB" sz="2400" b="1" dirty="0">
                <a:solidFill>
                  <a:srgbClr val="FF0000"/>
                </a:solidFill>
              </a:rPr>
              <a:t> Input</a:t>
            </a:r>
          </a:p>
        </p:txBody>
      </p:sp>
    </p:spTree>
    <p:extLst>
      <p:ext uri="{BB962C8B-B14F-4D97-AF65-F5344CB8AC3E}">
        <p14:creationId xmlns:p14="http://schemas.microsoft.com/office/powerpoint/2010/main" val="246743419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Input Matrix: IPUS</a:t>
            </a:r>
            <a:endParaRPr lang="fr-FR" dirty="0"/>
          </a:p>
        </p:txBody>
      </p:sp>
      <p:graphicFrame>
        <p:nvGraphicFramePr>
          <p:cNvPr id="9" name="Table 8"/>
          <p:cNvGraphicFramePr>
            <a:graphicFrameLocks noGrp="1"/>
          </p:cNvGraphicFramePr>
          <p:nvPr>
            <p:extLst/>
          </p:nvPr>
        </p:nvGraphicFramePr>
        <p:xfrm>
          <a:off x="3705648" y="934763"/>
          <a:ext cx="7560000" cy="5040000"/>
        </p:xfrm>
        <a:graphic>
          <a:graphicData uri="http://schemas.openxmlformats.org/drawingml/2006/table">
            <a:tbl>
              <a:tblPr firstRow="1" bandRow="1">
                <a:tableStyleId>{5940675A-B579-460E-94D1-54222C63F5DA}</a:tableStyleId>
              </a:tblPr>
              <a:tblGrid>
                <a:gridCol w="840000">
                  <a:extLst>
                    <a:ext uri="{9D8B030D-6E8A-4147-A177-3AD203B41FA5}">
                      <a16:colId xmlns:a16="http://schemas.microsoft.com/office/drawing/2014/main" val="20000"/>
                    </a:ext>
                  </a:extLst>
                </a:gridCol>
                <a:gridCol w="840000">
                  <a:extLst>
                    <a:ext uri="{9D8B030D-6E8A-4147-A177-3AD203B41FA5}">
                      <a16:colId xmlns:a16="http://schemas.microsoft.com/office/drawing/2014/main" val="20001"/>
                    </a:ext>
                  </a:extLst>
                </a:gridCol>
                <a:gridCol w="840000">
                  <a:extLst>
                    <a:ext uri="{9D8B030D-6E8A-4147-A177-3AD203B41FA5}">
                      <a16:colId xmlns:a16="http://schemas.microsoft.com/office/drawing/2014/main" val="20002"/>
                    </a:ext>
                  </a:extLst>
                </a:gridCol>
                <a:gridCol w="840000">
                  <a:extLst>
                    <a:ext uri="{9D8B030D-6E8A-4147-A177-3AD203B41FA5}">
                      <a16:colId xmlns:a16="http://schemas.microsoft.com/office/drawing/2014/main" val="20003"/>
                    </a:ext>
                  </a:extLst>
                </a:gridCol>
                <a:gridCol w="840000">
                  <a:extLst>
                    <a:ext uri="{9D8B030D-6E8A-4147-A177-3AD203B41FA5}">
                      <a16:colId xmlns:a16="http://schemas.microsoft.com/office/drawing/2014/main" val="20004"/>
                    </a:ext>
                  </a:extLst>
                </a:gridCol>
                <a:gridCol w="840000">
                  <a:extLst>
                    <a:ext uri="{9D8B030D-6E8A-4147-A177-3AD203B41FA5}">
                      <a16:colId xmlns:a16="http://schemas.microsoft.com/office/drawing/2014/main" val="20005"/>
                    </a:ext>
                  </a:extLst>
                </a:gridCol>
                <a:gridCol w="840000">
                  <a:extLst>
                    <a:ext uri="{9D8B030D-6E8A-4147-A177-3AD203B41FA5}">
                      <a16:colId xmlns:a16="http://schemas.microsoft.com/office/drawing/2014/main" val="20006"/>
                    </a:ext>
                  </a:extLst>
                </a:gridCol>
                <a:gridCol w="840000">
                  <a:extLst>
                    <a:ext uri="{9D8B030D-6E8A-4147-A177-3AD203B41FA5}">
                      <a16:colId xmlns:a16="http://schemas.microsoft.com/office/drawing/2014/main" val="20007"/>
                    </a:ext>
                  </a:extLst>
                </a:gridCol>
                <a:gridCol w="840000">
                  <a:extLst>
                    <a:ext uri="{9D8B030D-6E8A-4147-A177-3AD203B41FA5}">
                      <a16:colId xmlns:a16="http://schemas.microsoft.com/office/drawing/2014/main" val="20008"/>
                    </a:ext>
                  </a:extLst>
                </a:gridCol>
              </a:tblGrid>
              <a:tr h="840000">
                <a:tc>
                  <a:txBody>
                    <a:bodyPr/>
                    <a:lstStyle/>
                    <a:p>
                      <a:pPr algn="ctr"/>
                      <a:r>
                        <a:rPr lang="en-GB" sz="1600" b="0" dirty="0" err="1"/>
                        <a:t>Pix</a:t>
                      </a:r>
                      <a:r>
                        <a:rPr lang="en-GB" sz="1600" b="0" baseline="0" dirty="0"/>
                        <a:t> 0</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0" dirty="0" err="1"/>
                        <a:t>Pix</a:t>
                      </a:r>
                      <a:r>
                        <a:rPr lang="en-GB" sz="1600" b="0" baseline="0" dirty="0"/>
                        <a:t> 1</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1" dirty="0" err="1"/>
                        <a:t>Pix</a:t>
                      </a:r>
                      <a:r>
                        <a:rPr lang="en-GB" sz="1600" b="1" baseline="0" dirty="0"/>
                        <a:t> 2</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1" dirty="0" err="1"/>
                        <a:t>Pix</a:t>
                      </a:r>
                      <a:r>
                        <a:rPr lang="en-GB" sz="1600" b="1" baseline="0" dirty="0"/>
                        <a:t> 3</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1" dirty="0" err="1"/>
                        <a:t>Pix</a:t>
                      </a:r>
                      <a:r>
                        <a:rPr lang="en-GB" sz="1600" b="1" baseline="0" dirty="0"/>
                        <a:t> 4</a:t>
                      </a:r>
                      <a:endParaRPr lang="fr-FR" sz="1600" b="1" dirty="0"/>
                    </a:p>
                  </a:txBody>
                  <a:tcPr anchor="ctr"/>
                </a:tc>
                <a:tc>
                  <a:txBody>
                    <a:bodyPr/>
                    <a:lstStyle/>
                    <a:p>
                      <a:pPr algn="ctr"/>
                      <a:r>
                        <a:rPr lang="en-GB" sz="1600" dirty="0" err="1"/>
                        <a:t>Pix</a:t>
                      </a:r>
                      <a:r>
                        <a:rPr lang="en-GB" sz="1600" baseline="0" dirty="0"/>
                        <a:t> 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8</a:t>
                      </a:r>
                      <a:endParaRPr lang="fr-FR" sz="1600" dirty="0"/>
                    </a:p>
                  </a:txBody>
                  <a:tcPr anchor="ctr"/>
                </a:tc>
                <a:extLst>
                  <a:ext uri="{0D108BD9-81ED-4DB2-BD59-A6C34878D82A}">
                    <a16:rowId xmlns:a16="http://schemas.microsoft.com/office/drawing/2014/main" val="10000"/>
                  </a:ext>
                </a:extLst>
              </a:tr>
              <a:tr h="840000">
                <a:tc>
                  <a:txBody>
                    <a:bodyPr/>
                    <a:lstStyle/>
                    <a:p>
                      <a:pPr algn="ctr"/>
                      <a:r>
                        <a:rPr lang="en-GB" sz="1600" b="0" dirty="0" err="1"/>
                        <a:t>Pix</a:t>
                      </a:r>
                      <a:r>
                        <a:rPr lang="en-GB" sz="1600" b="0" baseline="0" dirty="0"/>
                        <a:t> 9</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0" dirty="0" err="1"/>
                        <a:t>Pix</a:t>
                      </a:r>
                      <a:r>
                        <a:rPr lang="en-GB" sz="1600" b="0" baseline="0" dirty="0"/>
                        <a:t> 10</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1" dirty="0" err="1"/>
                        <a:t>Pix</a:t>
                      </a:r>
                      <a:r>
                        <a:rPr lang="en-GB" sz="1600" b="1" baseline="0" dirty="0"/>
                        <a:t> 11</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1" dirty="0" err="1"/>
                        <a:t>Pix</a:t>
                      </a:r>
                      <a:r>
                        <a:rPr lang="en-GB" sz="1600" b="1" baseline="0" dirty="0"/>
                        <a:t> 12</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1" dirty="0" err="1"/>
                        <a:t>Pix</a:t>
                      </a:r>
                      <a:r>
                        <a:rPr lang="en-GB" sz="1600" b="1" baseline="0" dirty="0"/>
                        <a:t> 13</a:t>
                      </a:r>
                      <a:endParaRPr lang="fr-FR" sz="1600" b="1" dirty="0"/>
                    </a:p>
                  </a:txBody>
                  <a:tcPr anchor="ctr"/>
                </a:tc>
                <a:tc>
                  <a:txBody>
                    <a:bodyPr/>
                    <a:lstStyle/>
                    <a:p>
                      <a:pPr algn="ctr"/>
                      <a:r>
                        <a:rPr lang="en-GB" sz="1600" dirty="0" err="1"/>
                        <a:t>Pix</a:t>
                      </a:r>
                      <a:r>
                        <a:rPr lang="en-GB" sz="1600" baseline="0" dirty="0"/>
                        <a:t> 14</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17</a:t>
                      </a:r>
                      <a:endParaRPr lang="fr-FR" sz="1600" dirty="0"/>
                    </a:p>
                  </a:txBody>
                  <a:tcPr anchor="ctr"/>
                </a:tc>
                <a:extLst>
                  <a:ext uri="{0D108BD9-81ED-4DB2-BD59-A6C34878D82A}">
                    <a16:rowId xmlns:a16="http://schemas.microsoft.com/office/drawing/2014/main" val="10001"/>
                  </a:ext>
                </a:extLst>
              </a:tr>
              <a:tr h="840000">
                <a:tc>
                  <a:txBody>
                    <a:bodyPr/>
                    <a:lstStyle/>
                    <a:p>
                      <a:pPr algn="ctr"/>
                      <a:r>
                        <a:rPr lang="en-GB" sz="1600" b="0" dirty="0" err="1"/>
                        <a:t>Pix</a:t>
                      </a:r>
                      <a:r>
                        <a:rPr lang="en-GB" sz="1600" b="0" baseline="0" dirty="0"/>
                        <a:t> 18</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0" dirty="0" err="1"/>
                        <a:t>Pix</a:t>
                      </a:r>
                      <a:r>
                        <a:rPr lang="en-GB" sz="1600" b="0" baseline="0" dirty="0"/>
                        <a:t> 19</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1" dirty="0" err="1"/>
                        <a:t>Pix</a:t>
                      </a:r>
                      <a:r>
                        <a:rPr lang="en-GB" sz="1600" b="1" baseline="0" dirty="0"/>
                        <a:t> 20</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1" dirty="0" err="1"/>
                        <a:t>Pix</a:t>
                      </a:r>
                      <a:r>
                        <a:rPr lang="en-GB" sz="1600" b="1" baseline="0" dirty="0"/>
                        <a:t> 21</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1" dirty="0" err="1"/>
                        <a:t>Pix</a:t>
                      </a:r>
                      <a:r>
                        <a:rPr lang="en-GB" sz="1600" b="1" baseline="0" dirty="0"/>
                        <a:t> 22</a:t>
                      </a:r>
                      <a:endParaRPr lang="fr-FR" sz="1600" b="1" dirty="0"/>
                    </a:p>
                  </a:txBody>
                  <a:tcPr anchor="ctr"/>
                </a:tc>
                <a:tc>
                  <a:txBody>
                    <a:bodyPr/>
                    <a:lstStyle/>
                    <a:p>
                      <a:pPr algn="ctr"/>
                      <a:r>
                        <a:rPr lang="en-GB" sz="1600" dirty="0" err="1"/>
                        <a:t>Pix</a:t>
                      </a:r>
                      <a:r>
                        <a:rPr lang="en-GB" sz="1600" baseline="0" dirty="0"/>
                        <a:t> 23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24</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26</a:t>
                      </a:r>
                      <a:endParaRPr lang="fr-FR" sz="1600" dirty="0"/>
                    </a:p>
                  </a:txBody>
                  <a:tcPr anchor="ctr"/>
                </a:tc>
                <a:extLst>
                  <a:ext uri="{0D108BD9-81ED-4DB2-BD59-A6C34878D82A}">
                    <a16:rowId xmlns:a16="http://schemas.microsoft.com/office/drawing/2014/main" val="10002"/>
                  </a:ext>
                </a:extLst>
              </a:tr>
              <a:tr h="840000">
                <a:tc>
                  <a:txBody>
                    <a:bodyPr/>
                    <a:lstStyle/>
                    <a:p>
                      <a:pPr algn="ctr"/>
                      <a:r>
                        <a:rPr lang="en-GB" sz="1600" dirty="0" err="1"/>
                        <a:t>Pix</a:t>
                      </a:r>
                      <a:r>
                        <a:rPr lang="en-GB" sz="1600" baseline="0" dirty="0"/>
                        <a:t> 27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29</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31</a:t>
                      </a:r>
                      <a:endParaRPr lang="fr-FR" sz="1600" dirty="0"/>
                    </a:p>
                  </a:txBody>
                  <a:tcPr anchor="ctr"/>
                </a:tc>
                <a:tc>
                  <a:txBody>
                    <a:bodyPr/>
                    <a:lstStyle/>
                    <a:p>
                      <a:pPr algn="ctr"/>
                      <a:r>
                        <a:rPr lang="en-GB" sz="1600" dirty="0" err="1"/>
                        <a:t>Pix</a:t>
                      </a:r>
                      <a:r>
                        <a:rPr lang="en-GB" sz="1600" baseline="0" dirty="0"/>
                        <a:t> 32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34</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35</a:t>
                      </a:r>
                      <a:endParaRPr lang="fr-FR" sz="1600" dirty="0"/>
                    </a:p>
                  </a:txBody>
                  <a:tcPr anchor="ctr"/>
                </a:tc>
                <a:extLst>
                  <a:ext uri="{0D108BD9-81ED-4DB2-BD59-A6C34878D82A}">
                    <a16:rowId xmlns:a16="http://schemas.microsoft.com/office/drawing/2014/main" val="10003"/>
                  </a:ext>
                </a:extLst>
              </a:tr>
              <a:tr h="840000">
                <a:tc>
                  <a:txBody>
                    <a:bodyPr/>
                    <a:lstStyle/>
                    <a:p>
                      <a:pPr algn="ctr"/>
                      <a:r>
                        <a:rPr lang="en-GB" sz="1600" dirty="0" err="1"/>
                        <a:t>Pix</a:t>
                      </a:r>
                      <a:r>
                        <a:rPr lang="en-GB" sz="1600" baseline="0" dirty="0"/>
                        <a:t> 36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39</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40</a:t>
                      </a:r>
                      <a:endParaRPr lang="fr-FR" sz="1600" dirty="0"/>
                    </a:p>
                  </a:txBody>
                  <a:tcPr anchor="ctr"/>
                </a:tc>
                <a:tc>
                  <a:txBody>
                    <a:bodyPr/>
                    <a:lstStyle/>
                    <a:p>
                      <a:pPr algn="ctr"/>
                      <a:r>
                        <a:rPr lang="en-GB" sz="1600" dirty="0" err="1"/>
                        <a:t>Pix</a:t>
                      </a:r>
                      <a:r>
                        <a:rPr lang="en-GB" sz="1600" baseline="0" dirty="0"/>
                        <a:t> 41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44</a:t>
                      </a:r>
                      <a:endParaRPr lang="fr-FR" sz="1600" dirty="0"/>
                    </a:p>
                  </a:txBody>
                  <a:tcPr anchor="ctr"/>
                </a:tc>
                <a:extLst>
                  <a:ext uri="{0D108BD9-81ED-4DB2-BD59-A6C34878D82A}">
                    <a16:rowId xmlns:a16="http://schemas.microsoft.com/office/drawing/2014/main" val="10004"/>
                  </a:ext>
                </a:extLst>
              </a:tr>
              <a:tr h="840000">
                <a:tc>
                  <a:txBody>
                    <a:bodyPr/>
                    <a:lstStyle/>
                    <a:p>
                      <a:pPr algn="ctr"/>
                      <a:r>
                        <a:rPr lang="en-GB" sz="1600" dirty="0" err="1"/>
                        <a:t>Pix</a:t>
                      </a:r>
                      <a:r>
                        <a:rPr lang="en-GB" sz="1600" baseline="0" dirty="0"/>
                        <a:t> 45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49</a:t>
                      </a:r>
                      <a:endParaRPr lang="fr-FR" sz="1600" dirty="0"/>
                    </a:p>
                  </a:txBody>
                  <a:tcPr anchor="ctr"/>
                </a:tc>
                <a:tc>
                  <a:txBody>
                    <a:bodyPr/>
                    <a:lstStyle/>
                    <a:p>
                      <a:pPr algn="ctr"/>
                      <a:r>
                        <a:rPr lang="en-GB" sz="1600" dirty="0" err="1"/>
                        <a:t>Pix</a:t>
                      </a:r>
                      <a:r>
                        <a:rPr lang="en-GB" sz="1600" baseline="0" dirty="0"/>
                        <a:t> 50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51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52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53</a:t>
                      </a:r>
                      <a:endParaRPr lang="fr-FR" sz="1600" dirty="0"/>
                    </a:p>
                  </a:txBody>
                  <a:tcPr anchor="ctr"/>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extLst/>
          </p:nvPr>
        </p:nvGraphicFramePr>
        <p:xfrm>
          <a:off x="5394489" y="945795"/>
          <a:ext cx="2520000" cy="2520000"/>
        </p:xfrm>
        <a:graphic>
          <a:graphicData uri="http://schemas.openxmlformats.org/drawingml/2006/table">
            <a:tbl>
              <a:tblPr firstRow="1" bandRow="1">
                <a:tableStyleId>{5940675A-B579-460E-94D1-54222C63F5DA}</a:tableStyleId>
              </a:tblPr>
              <a:tblGrid>
                <a:gridCol w="840000">
                  <a:extLst>
                    <a:ext uri="{9D8B030D-6E8A-4147-A177-3AD203B41FA5}">
                      <a16:colId xmlns:a16="http://schemas.microsoft.com/office/drawing/2014/main" val="20000"/>
                    </a:ext>
                  </a:extLst>
                </a:gridCol>
                <a:gridCol w="840000">
                  <a:extLst>
                    <a:ext uri="{9D8B030D-6E8A-4147-A177-3AD203B41FA5}">
                      <a16:colId xmlns:a16="http://schemas.microsoft.com/office/drawing/2014/main" val="20001"/>
                    </a:ext>
                  </a:extLst>
                </a:gridCol>
                <a:gridCol w="840000">
                  <a:extLst>
                    <a:ext uri="{9D8B030D-6E8A-4147-A177-3AD203B41FA5}">
                      <a16:colId xmlns:a16="http://schemas.microsoft.com/office/drawing/2014/main" val="20002"/>
                    </a:ext>
                  </a:extLst>
                </a:gridCol>
              </a:tblGrid>
              <a:tr h="840000">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40000">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762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dirty="0"/>
                    </a:p>
                  </a:txBody>
                  <a:tcPr anchor="ctr">
                    <a:lnL w="76200" cap="flat" cmpd="sng" algn="ctr">
                      <a:solidFill>
                        <a:srgbClr val="FF0000"/>
                      </a:solidFill>
                      <a:prstDash val="solid"/>
                      <a:round/>
                      <a:headEnd type="none" w="med" len="med"/>
                      <a:tailEnd type="none" w="med" len="med"/>
                    </a:lnL>
                    <a:lnR w="76200" cap="flat" cmpd="sng" algn="ctr">
                      <a:solidFill>
                        <a:srgbClr val="FF0000"/>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762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40000">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762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TextBox 9"/>
          <p:cNvSpPr txBox="1"/>
          <p:nvPr/>
        </p:nvSpPr>
        <p:spPr>
          <a:xfrm>
            <a:off x="593663" y="3662603"/>
            <a:ext cx="2028239" cy="446209"/>
          </a:xfrm>
          <a:prstGeom prst="rect">
            <a:avLst/>
          </a:prstGeom>
          <a:noFill/>
        </p:spPr>
        <p:txBody>
          <a:bodyPr wrap="square" lIns="91440" tIns="45720" rIns="91440" rtlCol="0" anchor="t">
            <a:noAutofit/>
          </a:bodyPr>
          <a:lstStyle/>
          <a:p>
            <a:r>
              <a:rPr lang="en-GB" sz="2400" b="1" dirty="0">
                <a:solidFill>
                  <a:srgbClr val="FF0000"/>
                </a:solidFill>
              </a:rPr>
              <a:t>… 5</a:t>
            </a:r>
            <a:r>
              <a:rPr lang="en-GB" sz="2400" b="1" baseline="30000" dirty="0">
                <a:solidFill>
                  <a:srgbClr val="FF0000"/>
                </a:solidFill>
              </a:rPr>
              <a:t>th</a:t>
            </a:r>
            <a:r>
              <a:rPr lang="en-GB" sz="2400" b="1" dirty="0">
                <a:solidFill>
                  <a:srgbClr val="FF0000"/>
                </a:solidFill>
              </a:rPr>
              <a:t> input</a:t>
            </a:r>
          </a:p>
        </p:txBody>
      </p:sp>
    </p:spTree>
    <p:extLst>
      <p:ext uri="{BB962C8B-B14F-4D97-AF65-F5344CB8AC3E}">
        <p14:creationId xmlns:p14="http://schemas.microsoft.com/office/powerpoint/2010/main" val="30099192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Input Matrix: IPUS</a:t>
            </a:r>
            <a:endParaRPr lang="fr-FR" dirty="0"/>
          </a:p>
        </p:txBody>
      </p:sp>
      <p:graphicFrame>
        <p:nvGraphicFramePr>
          <p:cNvPr id="9" name="Table 8"/>
          <p:cNvGraphicFramePr>
            <a:graphicFrameLocks noGrp="1"/>
          </p:cNvGraphicFramePr>
          <p:nvPr>
            <p:extLst/>
          </p:nvPr>
        </p:nvGraphicFramePr>
        <p:xfrm>
          <a:off x="3705648" y="934763"/>
          <a:ext cx="7560000" cy="5040000"/>
        </p:xfrm>
        <a:graphic>
          <a:graphicData uri="http://schemas.openxmlformats.org/drawingml/2006/table">
            <a:tbl>
              <a:tblPr firstRow="1" bandRow="1">
                <a:tableStyleId>{5940675A-B579-460E-94D1-54222C63F5DA}</a:tableStyleId>
              </a:tblPr>
              <a:tblGrid>
                <a:gridCol w="840000">
                  <a:extLst>
                    <a:ext uri="{9D8B030D-6E8A-4147-A177-3AD203B41FA5}">
                      <a16:colId xmlns:a16="http://schemas.microsoft.com/office/drawing/2014/main" val="20000"/>
                    </a:ext>
                  </a:extLst>
                </a:gridCol>
                <a:gridCol w="840000">
                  <a:extLst>
                    <a:ext uri="{9D8B030D-6E8A-4147-A177-3AD203B41FA5}">
                      <a16:colId xmlns:a16="http://schemas.microsoft.com/office/drawing/2014/main" val="20001"/>
                    </a:ext>
                  </a:extLst>
                </a:gridCol>
                <a:gridCol w="840000">
                  <a:extLst>
                    <a:ext uri="{9D8B030D-6E8A-4147-A177-3AD203B41FA5}">
                      <a16:colId xmlns:a16="http://schemas.microsoft.com/office/drawing/2014/main" val="20002"/>
                    </a:ext>
                  </a:extLst>
                </a:gridCol>
                <a:gridCol w="840000">
                  <a:extLst>
                    <a:ext uri="{9D8B030D-6E8A-4147-A177-3AD203B41FA5}">
                      <a16:colId xmlns:a16="http://schemas.microsoft.com/office/drawing/2014/main" val="20003"/>
                    </a:ext>
                  </a:extLst>
                </a:gridCol>
                <a:gridCol w="840000">
                  <a:extLst>
                    <a:ext uri="{9D8B030D-6E8A-4147-A177-3AD203B41FA5}">
                      <a16:colId xmlns:a16="http://schemas.microsoft.com/office/drawing/2014/main" val="20004"/>
                    </a:ext>
                  </a:extLst>
                </a:gridCol>
                <a:gridCol w="840000">
                  <a:extLst>
                    <a:ext uri="{9D8B030D-6E8A-4147-A177-3AD203B41FA5}">
                      <a16:colId xmlns:a16="http://schemas.microsoft.com/office/drawing/2014/main" val="20005"/>
                    </a:ext>
                  </a:extLst>
                </a:gridCol>
                <a:gridCol w="840000">
                  <a:extLst>
                    <a:ext uri="{9D8B030D-6E8A-4147-A177-3AD203B41FA5}">
                      <a16:colId xmlns:a16="http://schemas.microsoft.com/office/drawing/2014/main" val="20006"/>
                    </a:ext>
                  </a:extLst>
                </a:gridCol>
                <a:gridCol w="840000">
                  <a:extLst>
                    <a:ext uri="{9D8B030D-6E8A-4147-A177-3AD203B41FA5}">
                      <a16:colId xmlns:a16="http://schemas.microsoft.com/office/drawing/2014/main" val="20007"/>
                    </a:ext>
                  </a:extLst>
                </a:gridCol>
                <a:gridCol w="840000">
                  <a:extLst>
                    <a:ext uri="{9D8B030D-6E8A-4147-A177-3AD203B41FA5}">
                      <a16:colId xmlns:a16="http://schemas.microsoft.com/office/drawing/2014/main" val="20008"/>
                    </a:ext>
                  </a:extLst>
                </a:gridCol>
              </a:tblGrid>
              <a:tr h="840000">
                <a:tc>
                  <a:txBody>
                    <a:bodyPr/>
                    <a:lstStyle/>
                    <a:p>
                      <a:pPr algn="ctr"/>
                      <a:r>
                        <a:rPr lang="en-GB" sz="1600" b="0" dirty="0" err="1"/>
                        <a:t>Pix</a:t>
                      </a:r>
                      <a:r>
                        <a:rPr lang="en-GB" sz="1600" b="0" baseline="0" dirty="0"/>
                        <a:t> 0</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0" dirty="0" err="1"/>
                        <a:t>Pix</a:t>
                      </a:r>
                      <a:r>
                        <a:rPr lang="en-GB" sz="1600" b="0" baseline="0" dirty="0"/>
                        <a:t> 1</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0" dirty="0" err="1"/>
                        <a:t>Pix</a:t>
                      </a:r>
                      <a:r>
                        <a:rPr lang="en-GB" sz="1600" b="0" baseline="0" dirty="0"/>
                        <a:t> 2</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0" dirty="0" err="1"/>
                        <a:t>Pix</a:t>
                      </a:r>
                      <a:r>
                        <a:rPr lang="en-GB" sz="1600" b="0" baseline="0" dirty="0"/>
                        <a:t> 3</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0" dirty="0" err="1"/>
                        <a:t>Pix</a:t>
                      </a:r>
                      <a:r>
                        <a:rPr lang="en-GB" sz="1600" b="0" baseline="0" dirty="0"/>
                        <a:t> 4</a:t>
                      </a:r>
                      <a:endParaRPr lang="fr-FR" sz="1600" b="0" dirty="0"/>
                    </a:p>
                  </a:txBody>
                  <a:tcPr anchor="ctr"/>
                </a:tc>
                <a:tc>
                  <a:txBody>
                    <a:bodyPr/>
                    <a:lstStyle/>
                    <a:p>
                      <a:pPr algn="ctr"/>
                      <a:r>
                        <a:rPr lang="en-GB" sz="1600" dirty="0" err="1"/>
                        <a:t>Pix</a:t>
                      </a:r>
                      <a:r>
                        <a:rPr lang="en-GB" sz="1600" baseline="0" dirty="0"/>
                        <a:t> 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8</a:t>
                      </a:r>
                      <a:endParaRPr lang="fr-FR" sz="1600" dirty="0"/>
                    </a:p>
                  </a:txBody>
                  <a:tcPr anchor="ctr"/>
                </a:tc>
                <a:extLst>
                  <a:ext uri="{0D108BD9-81ED-4DB2-BD59-A6C34878D82A}">
                    <a16:rowId xmlns:a16="http://schemas.microsoft.com/office/drawing/2014/main" val="10000"/>
                  </a:ext>
                </a:extLst>
              </a:tr>
              <a:tr h="840000">
                <a:tc>
                  <a:txBody>
                    <a:bodyPr/>
                    <a:lstStyle/>
                    <a:p>
                      <a:pPr algn="ctr"/>
                      <a:r>
                        <a:rPr lang="en-GB" sz="1600" b="1" dirty="0" err="1"/>
                        <a:t>Pix</a:t>
                      </a:r>
                      <a:r>
                        <a:rPr lang="en-GB" sz="1600" b="1" baseline="0" dirty="0"/>
                        <a:t> 9</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0" dirty="0" err="1"/>
                        <a:t>Pix</a:t>
                      </a:r>
                      <a:r>
                        <a:rPr lang="en-GB" sz="1600" b="0" baseline="0" dirty="0"/>
                        <a:t> 10</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0" dirty="0" err="1"/>
                        <a:t>Pix</a:t>
                      </a:r>
                      <a:r>
                        <a:rPr lang="en-GB" sz="1600" b="0" baseline="0" dirty="0"/>
                        <a:t> 11</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0" dirty="0" err="1"/>
                        <a:t>Pix</a:t>
                      </a:r>
                      <a:r>
                        <a:rPr lang="en-GB" sz="1600" b="0" baseline="0" dirty="0"/>
                        <a:t> 12</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0" dirty="0" err="1"/>
                        <a:t>Pix</a:t>
                      </a:r>
                      <a:r>
                        <a:rPr lang="en-GB" sz="1600" b="0" baseline="0" dirty="0"/>
                        <a:t> 13</a:t>
                      </a:r>
                      <a:endParaRPr lang="fr-FR" sz="1600" b="0" dirty="0"/>
                    </a:p>
                  </a:txBody>
                  <a:tcPr anchor="ctr"/>
                </a:tc>
                <a:tc>
                  <a:txBody>
                    <a:bodyPr/>
                    <a:lstStyle/>
                    <a:p>
                      <a:pPr algn="ctr"/>
                      <a:r>
                        <a:rPr lang="en-GB" sz="1600" dirty="0" err="1"/>
                        <a:t>Pix</a:t>
                      </a:r>
                      <a:r>
                        <a:rPr lang="en-GB" sz="1600" baseline="0" dirty="0"/>
                        <a:t> 14</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17</a:t>
                      </a:r>
                      <a:endParaRPr lang="fr-FR" sz="1600" dirty="0"/>
                    </a:p>
                  </a:txBody>
                  <a:tcPr anchor="ctr"/>
                </a:tc>
                <a:extLst>
                  <a:ext uri="{0D108BD9-81ED-4DB2-BD59-A6C34878D82A}">
                    <a16:rowId xmlns:a16="http://schemas.microsoft.com/office/drawing/2014/main" val="10001"/>
                  </a:ext>
                </a:extLst>
              </a:tr>
              <a:tr h="840000">
                <a:tc>
                  <a:txBody>
                    <a:bodyPr/>
                    <a:lstStyle/>
                    <a:p>
                      <a:pPr algn="ctr"/>
                      <a:r>
                        <a:rPr lang="en-GB" sz="1600" b="1" dirty="0" err="1"/>
                        <a:t>Pix</a:t>
                      </a:r>
                      <a:r>
                        <a:rPr lang="en-GB" sz="1600" b="1" baseline="0" dirty="0"/>
                        <a:t> 18</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0" dirty="0" err="1"/>
                        <a:t>Pix</a:t>
                      </a:r>
                      <a:r>
                        <a:rPr lang="en-GB" sz="1600" b="0" baseline="0" dirty="0"/>
                        <a:t> 19</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0" dirty="0" err="1"/>
                        <a:t>Pix</a:t>
                      </a:r>
                      <a:r>
                        <a:rPr lang="en-GB" sz="1600" b="0" baseline="0" dirty="0"/>
                        <a:t> 20</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0" dirty="0" err="1"/>
                        <a:t>Pix</a:t>
                      </a:r>
                      <a:r>
                        <a:rPr lang="en-GB" sz="1600" b="0" baseline="0" dirty="0"/>
                        <a:t> 21</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0" dirty="0" err="1"/>
                        <a:t>Pix</a:t>
                      </a:r>
                      <a:r>
                        <a:rPr lang="en-GB" sz="1600" b="0" baseline="0" dirty="0"/>
                        <a:t> 22</a:t>
                      </a:r>
                      <a:endParaRPr lang="fr-FR" sz="1600" b="0" dirty="0"/>
                    </a:p>
                  </a:txBody>
                  <a:tcPr anchor="ctr"/>
                </a:tc>
                <a:tc>
                  <a:txBody>
                    <a:bodyPr/>
                    <a:lstStyle/>
                    <a:p>
                      <a:pPr algn="ctr"/>
                      <a:r>
                        <a:rPr lang="en-GB" sz="1600" dirty="0" err="1"/>
                        <a:t>Pix</a:t>
                      </a:r>
                      <a:r>
                        <a:rPr lang="en-GB" sz="1600" baseline="0" dirty="0"/>
                        <a:t> 23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24</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26</a:t>
                      </a:r>
                      <a:endParaRPr lang="fr-FR" sz="1600" dirty="0"/>
                    </a:p>
                  </a:txBody>
                  <a:tcPr anchor="ctr"/>
                </a:tc>
                <a:extLst>
                  <a:ext uri="{0D108BD9-81ED-4DB2-BD59-A6C34878D82A}">
                    <a16:rowId xmlns:a16="http://schemas.microsoft.com/office/drawing/2014/main" val="10002"/>
                  </a:ext>
                </a:extLst>
              </a:tr>
              <a:tr h="840000">
                <a:tc>
                  <a:txBody>
                    <a:bodyPr/>
                    <a:lstStyle/>
                    <a:p>
                      <a:pPr algn="ctr"/>
                      <a:r>
                        <a:rPr lang="en-GB" sz="1600" b="1" dirty="0" err="1"/>
                        <a:t>Pix</a:t>
                      </a:r>
                      <a:r>
                        <a:rPr lang="en-GB" sz="1600" b="1" baseline="0" dirty="0"/>
                        <a:t> 27</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29</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31</a:t>
                      </a:r>
                      <a:endParaRPr lang="fr-FR" sz="1600" dirty="0"/>
                    </a:p>
                  </a:txBody>
                  <a:tcPr anchor="ctr"/>
                </a:tc>
                <a:tc>
                  <a:txBody>
                    <a:bodyPr/>
                    <a:lstStyle/>
                    <a:p>
                      <a:pPr algn="ctr"/>
                      <a:r>
                        <a:rPr lang="en-GB" sz="1600" dirty="0" err="1"/>
                        <a:t>Pix</a:t>
                      </a:r>
                      <a:r>
                        <a:rPr lang="en-GB" sz="1600" baseline="0" dirty="0"/>
                        <a:t> 32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34</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35</a:t>
                      </a:r>
                      <a:endParaRPr lang="fr-FR" sz="1600" dirty="0"/>
                    </a:p>
                  </a:txBody>
                  <a:tcPr anchor="ctr"/>
                </a:tc>
                <a:extLst>
                  <a:ext uri="{0D108BD9-81ED-4DB2-BD59-A6C34878D82A}">
                    <a16:rowId xmlns:a16="http://schemas.microsoft.com/office/drawing/2014/main" val="10003"/>
                  </a:ext>
                </a:extLst>
              </a:tr>
              <a:tr h="840000">
                <a:tc>
                  <a:txBody>
                    <a:bodyPr/>
                    <a:lstStyle/>
                    <a:p>
                      <a:pPr algn="ctr"/>
                      <a:r>
                        <a:rPr lang="en-GB" sz="1600" dirty="0" err="1"/>
                        <a:t>Pix</a:t>
                      </a:r>
                      <a:r>
                        <a:rPr lang="en-GB" sz="1600" baseline="0" dirty="0"/>
                        <a:t> 36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39</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40</a:t>
                      </a:r>
                      <a:endParaRPr lang="fr-FR" sz="1600" dirty="0"/>
                    </a:p>
                  </a:txBody>
                  <a:tcPr anchor="ctr"/>
                </a:tc>
                <a:tc>
                  <a:txBody>
                    <a:bodyPr/>
                    <a:lstStyle/>
                    <a:p>
                      <a:pPr algn="ctr"/>
                      <a:r>
                        <a:rPr lang="en-GB" sz="1600" dirty="0" err="1"/>
                        <a:t>Pix</a:t>
                      </a:r>
                      <a:r>
                        <a:rPr lang="en-GB" sz="1600" baseline="0" dirty="0"/>
                        <a:t> 41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44</a:t>
                      </a:r>
                      <a:endParaRPr lang="fr-FR" sz="1600" dirty="0"/>
                    </a:p>
                  </a:txBody>
                  <a:tcPr anchor="ctr"/>
                </a:tc>
                <a:extLst>
                  <a:ext uri="{0D108BD9-81ED-4DB2-BD59-A6C34878D82A}">
                    <a16:rowId xmlns:a16="http://schemas.microsoft.com/office/drawing/2014/main" val="10004"/>
                  </a:ext>
                </a:extLst>
              </a:tr>
              <a:tr h="840000">
                <a:tc>
                  <a:txBody>
                    <a:bodyPr/>
                    <a:lstStyle/>
                    <a:p>
                      <a:pPr algn="ctr"/>
                      <a:r>
                        <a:rPr lang="en-GB" sz="1600" dirty="0" err="1"/>
                        <a:t>Pix</a:t>
                      </a:r>
                      <a:r>
                        <a:rPr lang="en-GB" sz="1600" baseline="0" dirty="0"/>
                        <a:t> 45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49</a:t>
                      </a:r>
                      <a:endParaRPr lang="fr-FR" sz="1600" dirty="0"/>
                    </a:p>
                  </a:txBody>
                  <a:tcPr anchor="ctr"/>
                </a:tc>
                <a:tc>
                  <a:txBody>
                    <a:bodyPr/>
                    <a:lstStyle/>
                    <a:p>
                      <a:pPr algn="ctr"/>
                      <a:r>
                        <a:rPr lang="en-GB" sz="1600" dirty="0" err="1"/>
                        <a:t>Pix</a:t>
                      </a:r>
                      <a:r>
                        <a:rPr lang="en-GB" sz="1600" baseline="0" dirty="0"/>
                        <a:t> 50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51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52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53</a:t>
                      </a:r>
                      <a:endParaRPr lang="fr-FR" sz="1600" dirty="0"/>
                    </a:p>
                  </a:txBody>
                  <a:tcPr anchor="ctr"/>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extLst/>
          </p:nvPr>
        </p:nvGraphicFramePr>
        <p:xfrm>
          <a:off x="2000361" y="1760290"/>
          <a:ext cx="2520000" cy="2520000"/>
        </p:xfrm>
        <a:graphic>
          <a:graphicData uri="http://schemas.openxmlformats.org/drawingml/2006/table">
            <a:tbl>
              <a:tblPr firstRow="1" bandRow="1">
                <a:tableStyleId>{5940675A-B579-460E-94D1-54222C63F5DA}</a:tableStyleId>
              </a:tblPr>
              <a:tblGrid>
                <a:gridCol w="840000">
                  <a:extLst>
                    <a:ext uri="{9D8B030D-6E8A-4147-A177-3AD203B41FA5}">
                      <a16:colId xmlns:a16="http://schemas.microsoft.com/office/drawing/2014/main" val="20000"/>
                    </a:ext>
                  </a:extLst>
                </a:gridCol>
                <a:gridCol w="840000">
                  <a:extLst>
                    <a:ext uri="{9D8B030D-6E8A-4147-A177-3AD203B41FA5}">
                      <a16:colId xmlns:a16="http://schemas.microsoft.com/office/drawing/2014/main" val="20001"/>
                    </a:ext>
                  </a:extLst>
                </a:gridCol>
                <a:gridCol w="840000">
                  <a:extLst>
                    <a:ext uri="{9D8B030D-6E8A-4147-A177-3AD203B41FA5}">
                      <a16:colId xmlns:a16="http://schemas.microsoft.com/office/drawing/2014/main" val="20002"/>
                    </a:ext>
                  </a:extLst>
                </a:gridCol>
              </a:tblGrid>
              <a:tr h="840000">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40000">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40000">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TextBox 9"/>
          <p:cNvSpPr txBox="1"/>
          <p:nvPr/>
        </p:nvSpPr>
        <p:spPr>
          <a:xfrm>
            <a:off x="295076" y="4491658"/>
            <a:ext cx="3410571" cy="446209"/>
          </a:xfrm>
          <a:prstGeom prst="rect">
            <a:avLst/>
          </a:prstGeom>
          <a:noFill/>
        </p:spPr>
        <p:txBody>
          <a:bodyPr wrap="square" lIns="91440" tIns="45720" rIns="91440" rtlCol="0" anchor="t">
            <a:noAutofit/>
          </a:bodyPr>
          <a:lstStyle/>
          <a:p>
            <a:r>
              <a:rPr lang="en-GB" sz="2400" b="1" dirty="0">
                <a:solidFill>
                  <a:srgbClr val="FF0000"/>
                </a:solidFill>
              </a:rPr>
              <a:t>1</a:t>
            </a:r>
            <a:r>
              <a:rPr lang="en-GB" sz="2400" b="1" baseline="30000" dirty="0">
                <a:solidFill>
                  <a:srgbClr val="FF0000"/>
                </a:solidFill>
              </a:rPr>
              <a:t>st</a:t>
            </a:r>
            <a:r>
              <a:rPr lang="en-GB" sz="2400" b="1" dirty="0">
                <a:solidFill>
                  <a:srgbClr val="FF0000"/>
                </a:solidFill>
              </a:rPr>
              <a:t> Input of the 2</a:t>
            </a:r>
            <a:r>
              <a:rPr lang="en-GB" sz="2400" b="1" baseline="30000" dirty="0">
                <a:solidFill>
                  <a:srgbClr val="FF0000"/>
                </a:solidFill>
              </a:rPr>
              <a:t>nd</a:t>
            </a:r>
            <a:r>
              <a:rPr lang="en-GB" sz="2400" b="1" dirty="0">
                <a:solidFill>
                  <a:srgbClr val="FF0000"/>
                </a:solidFill>
              </a:rPr>
              <a:t> line</a:t>
            </a:r>
          </a:p>
        </p:txBody>
      </p:sp>
    </p:spTree>
    <p:extLst>
      <p:ext uri="{BB962C8B-B14F-4D97-AF65-F5344CB8AC3E}">
        <p14:creationId xmlns:p14="http://schemas.microsoft.com/office/powerpoint/2010/main" val="36789676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Input Matrix: IPUS</a:t>
            </a:r>
            <a:endParaRPr lang="fr-FR" dirty="0"/>
          </a:p>
        </p:txBody>
      </p:sp>
      <p:graphicFrame>
        <p:nvGraphicFramePr>
          <p:cNvPr id="9" name="Table 8"/>
          <p:cNvGraphicFramePr>
            <a:graphicFrameLocks noGrp="1"/>
          </p:cNvGraphicFramePr>
          <p:nvPr>
            <p:extLst/>
          </p:nvPr>
        </p:nvGraphicFramePr>
        <p:xfrm>
          <a:off x="6239758" y="934763"/>
          <a:ext cx="5040000" cy="5040000"/>
        </p:xfrm>
        <a:graphic>
          <a:graphicData uri="http://schemas.openxmlformats.org/drawingml/2006/table">
            <a:tbl>
              <a:tblPr firstRow="1" bandRow="1">
                <a:tableStyleId>{5940675A-B579-460E-94D1-54222C63F5DA}</a:tableStyleId>
              </a:tblPr>
              <a:tblGrid>
                <a:gridCol w="840000">
                  <a:extLst>
                    <a:ext uri="{9D8B030D-6E8A-4147-A177-3AD203B41FA5}">
                      <a16:colId xmlns:a16="http://schemas.microsoft.com/office/drawing/2014/main" val="20000"/>
                    </a:ext>
                  </a:extLst>
                </a:gridCol>
                <a:gridCol w="840000">
                  <a:extLst>
                    <a:ext uri="{9D8B030D-6E8A-4147-A177-3AD203B41FA5}">
                      <a16:colId xmlns:a16="http://schemas.microsoft.com/office/drawing/2014/main" val="20001"/>
                    </a:ext>
                  </a:extLst>
                </a:gridCol>
                <a:gridCol w="840000">
                  <a:extLst>
                    <a:ext uri="{9D8B030D-6E8A-4147-A177-3AD203B41FA5}">
                      <a16:colId xmlns:a16="http://schemas.microsoft.com/office/drawing/2014/main" val="20002"/>
                    </a:ext>
                  </a:extLst>
                </a:gridCol>
                <a:gridCol w="840000">
                  <a:extLst>
                    <a:ext uri="{9D8B030D-6E8A-4147-A177-3AD203B41FA5}">
                      <a16:colId xmlns:a16="http://schemas.microsoft.com/office/drawing/2014/main" val="20003"/>
                    </a:ext>
                  </a:extLst>
                </a:gridCol>
                <a:gridCol w="840000">
                  <a:extLst>
                    <a:ext uri="{9D8B030D-6E8A-4147-A177-3AD203B41FA5}">
                      <a16:colId xmlns:a16="http://schemas.microsoft.com/office/drawing/2014/main" val="20004"/>
                    </a:ext>
                  </a:extLst>
                </a:gridCol>
                <a:gridCol w="840000">
                  <a:extLst>
                    <a:ext uri="{9D8B030D-6E8A-4147-A177-3AD203B41FA5}">
                      <a16:colId xmlns:a16="http://schemas.microsoft.com/office/drawing/2014/main" val="20005"/>
                    </a:ext>
                  </a:extLst>
                </a:gridCol>
              </a:tblGrid>
              <a:tr h="840000">
                <a:tc>
                  <a:txBody>
                    <a:bodyPr/>
                    <a:lstStyle/>
                    <a:p>
                      <a:pPr algn="ctr"/>
                      <a:r>
                        <a:rPr lang="en-GB" sz="1600" b="1" dirty="0" err="1"/>
                        <a:t>Pix</a:t>
                      </a:r>
                      <a:r>
                        <a:rPr lang="en-GB" sz="1600" b="1" baseline="0" dirty="0"/>
                        <a:t> 0</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1" dirty="0" err="1"/>
                        <a:t>Pix</a:t>
                      </a:r>
                      <a:r>
                        <a:rPr lang="en-GB" sz="1600" b="1" baseline="0" dirty="0"/>
                        <a:t> 1</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1" dirty="0" err="1"/>
                        <a:t>Pix</a:t>
                      </a:r>
                      <a:r>
                        <a:rPr lang="en-GB" sz="1600" b="1" baseline="0" dirty="0"/>
                        <a:t> 2</a:t>
                      </a:r>
                      <a:endParaRPr lang="fr-FR"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a:t>
                      </a:r>
                      <a:endParaRPr lang="fr-FR" sz="1600" dirty="0"/>
                    </a:p>
                  </a:txBody>
                  <a:tcPr anchor="ctr"/>
                </a:tc>
                <a:tc>
                  <a:txBody>
                    <a:bodyPr/>
                    <a:lstStyle/>
                    <a:p>
                      <a:pPr algn="ctr"/>
                      <a:r>
                        <a:rPr lang="en-GB" sz="1600" dirty="0" err="1"/>
                        <a:t>Pix</a:t>
                      </a:r>
                      <a:r>
                        <a:rPr lang="en-GB" sz="1600" baseline="0" dirty="0"/>
                        <a:t> 5</a:t>
                      </a:r>
                      <a:endParaRPr lang="fr-FR" sz="1600" dirty="0"/>
                    </a:p>
                  </a:txBody>
                  <a:tcPr anchor="ctr"/>
                </a:tc>
                <a:extLst>
                  <a:ext uri="{0D108BD9-81ED-4DB2-BD59-A6C34878D82A}">
                    <a16:rowId xmlns:a16="http://schemas.microsoft.com/office/drawing/2014/main" val="10000"/>
                  </a:ext>
                </a:extLst>
              </a:tr>
              <a:tr h="840000">
                <a:tc>
                  <a:txBody>
                    <a:bodyPr/>
                    <a:lstStyle/>
                    <a:p>
                      <a:pPr algn="ctr"/>
                      <a:r>
                        <a:rPr lang="en-GB" sz="1600" b="0" dirty="0" err="1"/>
                        <a:t>Pix</a:t>
                      </a:r>
                      <a:r>
                        <a:rPr lang="en-GB" sz="1600" b="0" baseline="0" dirty="0"/>
                        <a:t> 9</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12</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13</a:t>
                      </a:r>
                      <a:endParaRPr lang="fr-FR" sz="1600" dirty="0"/>
                    </a:p>
                  </a:txBody>
                  <a:tcPr anchor="ctr"/>
                </a:tc>
                <a:tc>
                  <a:txBody>
                    <a:bodyPr/>
                    <a:lstStyle/>
                    <a:p>
                      <a:pPr algn="ctr"/>
                      <a:r>
                        <a:rPr lang="en-GB" sz="1600" dirty="0" err="1"/>
                        <a:t>Pix</a:t>
                      </a:r>
                      <a:r>
                        <a:rPr lang="en-GB" sz="1600" baseline="0" dirty="0"/>
                        <a:t> 14</a:t>
                      </a:r>
                      <a:endParaRPr lang="fr-FR" sz="1600" dirty="0"/>
                    </a:p>
                  </a:txBody>
                  <a:tcPr anchor="ctr"/>
                </a:tc>
                <a:extLst>
                  <a:ext uri="{0D108BD9-81ED-4DB2-BD59-A6C34878D82A}">
                    <a16:rowId xmlns:a16="http://schemas.microsoft.com/office/drawing/2014/main" val="10001"/>
                  </a:ext>
                </a:extLst>
              </a:tr>
              <a:tr h="840000">
                <a:tc>
                  <a:txBody>
                    <a:bodyPr/>
                    <a:lstStyle/>
                    <a:p>
                      <a:pPr algn="ctr"/>
                      <a:r>
                        <a:rPr lang="en-GB" sz="1600" b="0" dirty="0" err="1"/>
                        <a:t>Pix</a:t>
                      </a:r>
                      <a:r>
                        <a:rPr lang="en-GB" sz="1600" b="0" baseline="0" dirty="0"/>
                        <a:t> 18</a:t>
                      </a:r>
                      <a:endParaRPr lang="fr-FR" sz="16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19</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22</a:t>
                      </a:r>
                      <a:endParaRPr lang="fr-FR" sz="1600" dirty="0"/>
                    </a:p>
                  </a:txBody>
                  <a:tcPr anchor="ctr"/>
                </a:tc>
                <a:tc>
                  <a:txBody>
                    <a:bodyPr/>
                    <a:lstStyle/>
                    <a:p>
                      <a:pPr algn="ctr"/>
                      <a:r>
                        <a:rPr lang="en-GB" sz="1600" dirty="0" err="1"/>
                        <a:t>Pix</a:t>
                      </a:r>
                      <a:r>
                        <a:rPr lang="en-GB" sz="1600" baseline="0" dirty="0"/>
                        <a:t> 23</a:t>
                      </a:r>
                      <a:endParaRPr lang="fr-FR" sz="1600" dirty="0"/>
                    </a:p>
                  </a:txBody>
                  <a:tcPr anchor="ctr"/>
                </a:tc>
                <a:extLst>
                  <a:ext uri="{0D108BD9-81ED-4DB2-BD59-A6C34878D82A}">
                    <a16:rowId xmlns:a16="http://schemas.microsoft.com/office/drawing/2014/main" val="10002"/>
                  </a:ext>
                </a:extLst>
              </a:tr>
              <a:tr h="840000">
                <a:tc>
                  <a:txBody>
                    <a:bodyPr/>
                    <a:lstStyle/>
                    <a:p>
                      <a:pPr algn="ctr"/>
                      <a:r>
                        <a:rPr lang="en-GB" sz="1600" dirty="0" err="1"/>
                        <a:t>Pix</a:t>
                      </a:r>
                      <a:r>
                        <a:rPr lang="en-GB" sz="1600" baseline="0" dirty="0"/>
                        <a:t> 27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29</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30</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31</a:t>
                      </a:r>
                      <a:endParaRPr lang="fr-FR" sz="1600" dirty="0"/>
                    </a:p>
                  </a:txBody>
                  <a:tcPr anchor="ctr"/>
                </a:tc>
                <a:tc>
                  <a:txBody>
                    <a:bodyPr/>
                    <a:lstStyle/>
                    <a:p>
                      <a:pPr algn="ctr"/>
                      <a:r>
                        <a:rPr lang="en-GB" sz="1600" dirty="0" err="1"/>
                        <a:t>Pix</a:t>
                      </a:r>
                      <a:r>
                        <a:rPr lang="en-GB" sz="1600" baseline="0" dirty="0"/>
                        <a:t> 32</a:t>
                      </a:r>
                      <a:endParaRPr lang="fr-FR" sz="1600" dirty="0"/>
                    </a:p>
                  </a:txBody>
                  <a:tcPr anchor="ctr"/>
                </a:tc>
                <a:extLst>
                  <a:ext uri="{0D108BD9-81ED-4DB2-BD59-A6C34878D82A}">
                    <a16:rowId xmlns:a16="http://schemas.microsoft.com/office/drawing/2014/main" val="10003"/>
                  </a:ext>
                </a:extLst>
              </a:tr>
              <a:tr h="840000">
                <a:tc>
                  <a:txBody>
                    <a:bodyPr/>
                    <a:lstStyle/>
                    <a:p>
                      <a:pPr algn="ctr"/>
                      <a:r>
                        <a:rPr lang="en-GB" sz="1600" dirty="0" err="1"/>
                        <a:t>Pix</a:t>
                      </a:r>
                      <a:r>
                        <a:rPr lang="en-GB" sz="1600" baseline="0" dirty="0"/>
                        <a:t> 36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39</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40</a:t>
                      </a:r>
                      <a:endParaRPr lang="fr-FR" sz="1600" dirty="0"/>
                    </a:p>
                  </a:txBody>
                  <a:tcPr anchor="ctr"/>
                </a:tc>
                <a:tc>
                  <a:txBody>
                    <a:bodyPr/>
                    <a:lstStyle/>
                    <a:p>
                      <a:pPr algn="ctr"/>
                      <a:r>
                        <a:rPr lang="en-GB" sz="1600" dirty="0" err="1"/>
                        <a:t>Pix</a:t>
                      </a:r>
                      <a:r>
                        <a:rPr lang="en-GB" sz="1600" baseline="0" dirty="0"/>
                        <a:t> 41</a:t>
                      </a:r>
                      <a:endParaRPr lang="fr-FR" sz="1600" dirty="0"/>
                    </a:p>
                  </a:txBody>
                  <a:tcPr anchor="ctr"/>
                </a:tc>
                <a:extLst>
                  <a:ext uri="{0D108BD9-81ED-4DB2-BD59-A6C34878D82A}">
                    <a16:rowId xmlns:a16="http://schemas.microsoft.com/office/drawing/2014/main" val="10004"/>
                  </a:ext>
                </a:extLst>
              </a:tr>
              <a:tr h="840000">
                <a:tc>
                  <a:txBody>
                    <a:bodyPr/>
                    <a:lstStyle/>
                    <a:p>
                      <a:pPr algn="ctr"/>
                      <a:r>
                        <a:rPr lang="en-GB" sz="1600" dirty="0" err="1"/>
                        <a:t>Pix</a:t>
                      </a:r>
                      <a:r>
                        <a:rPr lang="en-GB" sz="1600" baseline="0" dirty="0"/>
                        <a:t> 45</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46</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47</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48</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Pix</a:t>
                      </a:r>
                      <a:r>
                        <a:rPr lang="en-GB" sz="1600" baseline="0" dirty="0"/>
                        <a:t> 49</a:t>
                      </a:r>
                      <a:endParaRPr lang="fr-FR" sz="1600" dirty="0"/>
                    </a:p>
                  </a:txBody>
                  <a:tcPr anchor="ctr"/>
                </a:tc>
                <a:tc>
                  <a:txBody>
                    <a:bodyPr/>
                    <a:lstStyle/>
                    <a:p>
                      <a:pPr algn="ctr"/>
                      <a:r>
                        <a:rPr lang="en-GB" sz="1600" dirty="0" err="1"/>
                        <a:t>Pix</a:t>
                      </a:r>
                      <a:r>
                        <a:rPr lang="en-GB" sz="1600" baseline="0" dirty="0"/>
                        <a:t> 50</a:t>
                      </a:r>
                      <a:endParaRPr lang="fr-FR" sz="1600" dirty="0"/>
                    </a:p>
                  </a:txBody>
                  <a:tcPr anchor="ctr"/>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extLst/>
          </p:nvPr>
        </p:nvGraphicFramePr>
        <p:xfrm>
          <a:off x="1199758" y="934763"/>
          <a:ext cx="7560000" cy="840000"/>
        </p:xfrm>
        <a:graphic>
          <a:graphicData uri="http://schemas.openxmlformats.org/drawingml/2006/table">
            <a:tbl>
              <a:tblPr firstRow="1" bandRow="1">
                <a:tableStyleId>{5940675A-B579-460E-94D1-54222C63F5DA}</a:tableStyleId>
              </a:tblPr>
              <a:tblGrid>
                <a:gridCol w="840000">
                  <a:extLst>
                    <a:ext uri="{9D8B030D-6E8A-4147-A177-3AD203B41FA5}">
                      <a16:colId xmlns:a16="http://schemas.microsoft.com/office/drawing/2014/main" val="20000"/>
                    </a:ext>
                  </a:extLst>
                </a:gridCol>
                <a:gridCol w="840000">
                  <a:extLst>
                    <a:ext uri="{9D8B030D-6E8A-4147-A177-3AD203B41FA5}">
                      <a16:colId xmlns:a16="http://schemas.microsoft.com/office/drawing/2014/main" val="20001"/>
                    </a:ext>
                  </a:extLst>
                </a:gridCol>
                <a:gridCol w="840000">
                  <a:extLst>
                    <a:ext uri="{9D8B030D-6E8A-4147-A177-3AD203B41FA5}">
                      <a16:colId xmlns:a16="http://schemas.microsoft.com/office/drawing/2014/main" val="20002"/>
                    </a:ext>
                  </a:extLst>
                </a:gridCol>
                <a:gridCol w="840000">
                  <a:extLst>
                    <a:ext uri="{9D8B030D-6E8A-4147-A177-3AD203B41FA5}">
                      <a16:colId xmlns:a16="http://schemas.microsoft.com/office/drawing/2014/main" val="20003"/>
                    </a:ext>
                  </a:extLst>
                </a:gridCol>
                <a:gridCol w="840000">
                  <a:extLst>
                    <a:ext uri="{9D8B030D-6E8A-4147-A177-3AD203B41FA5}">
                      <a16:colId xmlns:a16="http://schemas.microsoft.com/office/drawing/2014/main" val="20004"/>
                    </a:ext>
                  </a:extLst>
                </a:gridCol>
                <a:gridCol w="840000">
                  <a:extLst>
                    <a:ext uri="{9D8B030D-6E8A-4147-A177-3AD203B41FA5}">
                      <a16:colId xmlns:a16="http://schemas.microsoft.com/office/drawing/2014/main" val="20005"/>
                    </a:ext>
                  </a:extLst>
                </a:gridCol>
                <a:gridCol w="840000">
                  <a:extLst>
                    <a:ext uri="{9D8B030D-6E8A-4147-A177-3AD203B41FA5}">
                      <a16:colId xmlns:a16="http://schemas.microsoft.com/office/drawing/2014/main" val="20006"/>
                    </a:ext>
                  </a:extLst>
                </a:gridCol>
                <a:gridCol w="840000">
                  <a:extLst>
                    <a:ext uri="{9D8B030D-6E8A-4147-A177-3AD203B41FA5}">
                      <a16:colId xmlns:a16="http://schemas.microsoft.com/office/drawing/2014/main" val="20007"/>
                    </a:ext>
                  </a:extLst>
                </a:gridCol>
                <a:gridCol w="840000">
                  <a:extLst>
                    <a:ext uri="{9D8B030D-6E8A-4147-A177-3AD203B41FA5}">
                      <a16:colId xmlns:a16="http://schemas.microsoft.com/office/drawing/2014/main" val="20008"/>
                    </a:ext>
                  </a:extLst>
                </a:gridCol>
              </a:tblGrid>
              <a:tr h="840000">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sz="1600" b="1" dirty="0"/>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0" name="TextBox 9"/>
          <p:cNvSpPr txBox="1"/>
          <p:nvPr/>
        </p:nvSpPr>
        <p:spPr>
          <a:xfrm>
            <a:off x="1729210" y="3231658"/>
            <a:ext cx="3250548" cy="446209"/>
          </a:xfrm>
          <a:prstGeom prst="rect">
            <a:avLst/>
          </a:prstGeom>
          <a:noFill/>
        </p:spPr>
        <p:txBody>
          <a:bodyPr wrap="square" lIns="91440" tIns="45720" rIns="91440" rtlCol="0" anchor="t">
            <a:noAutofit/>
          </a:bodyPr>
          <a:lstStyle/>
          <a:p>
            <a:r>
              <a:rPr lang="en-GB" sz="2400" b="1" dirty="0">
                <a:solidFill>
                  <a:srgbClr val="FF0000"/>
                </a:solidFill>
              </a:rPr>
              <a:t>9x1 mode 3rd Input</a:t>
            </a:r>
          </a:p>
        </p:txBody>
      </p:sp>
    </p:spTree>
    <p:extLst>
      <p:ext uri="{BB962C8B-B14F-4D97-AF65-F5344CB8AC3E}">
        <p14:creationId xmlns:p14="http://schemas.microsoft.com/office/powerpoint/2010/main" val="358390230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Memory management</a:t>
            </a:r>
            <a:endParaRPr lang="fr-FR" dirty="0"/>
          </a:p>
        </p:txBody>
      </p:sp>
    </p:spTree>
    <p:extLst>
      <p:ext uri="{BB962C8B-B14F-4D97-AF65-F5344CB8AC3E}">
        <p14:creationId xmlns:p14="http://schemas.microsoft.com/office/powerpoint/2010/main" val="289913195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Kernel</a:t>
            </a:r>
            <a:endParaRPr lang="fr-FR" dirty="0"/>
          </a:p>
        </p:txBody>
      </p:sp>
      <p:sp>
        <p:nvSpPr>
          <p:cNvPr id="3" name="Text Placeholder 2"/>
          <p:cNvSpPr>
            <a:spLocks noGrp="1"/>
          </p:cNvSpPr>
          <p:nvPr>
            <p:ph type="body" sz="quarter" idx="10"/>
          </p:nvPr>
        </p:nvSpPr>
        <p:spPr/>
        <p:txBody>
          <a:bodyPr/>
          <a:lstStyle/>
          <a:p>
            <a:r>
              <a:rPr lang="en-GB" dirty="0"/>
              <a:t>A lot of image processing steps (</a:t>
            </a:r>
            <a:r>
              <a:rPr lang="en-GB" dirty="0">
                <a:solidFill>
                  <a:schemeClr val="accent2">
                    <a:lumMod val="75000"/>
                  </a:schemeClr>
                </a:solidFill>
              </a:rPr>
              <a:t>kernels</a:t>
            </a:r>
            <a:r>
              <a:rPr lang="en-GB" dirty="0"/>
              <a:t>) require multiple lines:</a:t>
            </a:r>
            <a:endParaRPr lang="fr-FR" dirty="0"/>
          </a:p>
        </p:txBody>
      </p:sp>
      <p:pic>
        <p:nvPicPr>
          <p:cNvPr id="4"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397000" y="2080826"/>
            <a:ext cx="1991016" cy="1991016"/>
          </a:xfrm>
          <a:prstGeom prst="rect">
            <a:avLst/>
          </a:prstGeom>
          <a:noFill/>
          <a:ln w="9525">
            <a:noFill/>
            <a:miter lim="800000"/>
            <a:headEnd/>
            <a:tailEnd/>
          </a:ln>
        </p:spPr>
      </p:pic>
      <p:sp>
        <p:nvSpPr>
          <p:cNvPr id="5" name="TextBox 4"/>
          <p:cNvSpPr txBox="1"/>
          <p:nvPr/>
        </p:nvSpPr>
        <p:spPr>
          <a:xfrm>
            <a:off x="1470326" y="4157720"/>
            <a:ext cx="1844363" cy="686513"/>
          </a:xfrm>
          <a:prstGeom prst="rect">
            <a:avLst/>
          </a:prstGeom>
          <a:noFill/>
        </p:spPr>
        <p:txBody>
          <a:bodyPr wrap="square" lIns="91440" tIns="45720" rIns="91440" rtlCol="0" anchor="t">
            <a:noAutofit/>
          </a:bodyPr>
          <a:lstStyle/>
          <a:p>
            <a:r>
              <a:rPr lang="en-GB" sz="2200" dirty="0">
                <a:solidFill>
                  <a:schemeClr val="tx1"/>
                </a:solidFill>
              </a:rPr>
              <a:t>De-</a:t>
            </a:r>
            <a:r>
              <a:rPr lang="en-GB" sz="2200" dirty="0" err="1">
                <a:solidFill>
                  <a:schemeClr val="tx1"/>
                </a:solidFill>
              </a:rPr>
              <a:t>bayering</a:t>
            </a:r>
            <a:endParaRPr lang="fr-FR" sz="2200" dirty="0" err="1">
              <a:solidFill>
                <a:schemeClr val="tx1"/>
              </a:solidFill>
            </a:endParaRPr>
          </a:p>
        </p:txBody>
      </p:sp>
      <p:pic>
        <p:nvPicPr>
          <p:cNvPr id="2050" name="Picture 2" descr="http://docs.opencv.org/2.4/_images/Sobel_Derivatives_Tutorial_Result.jpg"/>
          <p:cNvPicPr>
            <a:picLocks noChangeAspect="1" noChangeArrowheads="1"/>
          </p:cNvPicPr>
          <p:nvPr/>
        </p:nvPicPr>
        <p:blipFill rotWithShape="1">
          <a:blip r:embed="rId3">
            <a:extLst>
              <a:ext uri="{28A0092B-C50C-407E-A947-70E740481C1C}">
                <a14:useLocalDpi xmlns:a14="http://schemas.microsoft.com/office/drawing/2010/main" val="0"/>
              </a:ext>
            </a:extLst>
          </a:blip>
          <a:srcRect t="5728"/>
          <a:stretch/>
        </p:blipFill>
        <p:spPr bwMode="auto">
          <a:xfrm>
            <a:off x="9545967" y="2039329"/>
            <a:ext cx="2085329" cy="207400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6084226" y="1712700"/>
            <a:ext cx="0" cy="3131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2052" name="Picture 4" descr="Afficher l'image d'orig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0208" y="2677698"/>
            <a:ext cx="2648361" cy="137961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8466386" y="4143187"/>
            <a:ext cx="1988487" cy="686513"/>
          </a:xfrm>
          <a:prstGeom prst="rect">
            <a:avLst/>
          </a:prstGeom>
          <a:noFill/>
        </p:spPr>
        <p:txBody>
          <a:bodyPr wrap="square" lIns="91440" tIns="45720" rIns="91440" rtlCol="0" anchor="t">
            <a:noAutofit/>
          </a:bodyPr>
          <a:lstStyle/>
          <a:p>
            <a:r>
              <a:rPr lang="en-GB" sz="2200" dirty="0">
                <a:solidFill>
                  <a:schemeClr val="tx1"/>
                </a:solidFill>
              </a:rPr>
              <a:t>Sobel filtering</a:t>
            </a:r>
            <a:endParaRPr lang="fr-FR" sz="2200" dirty="0" err="1">
              <a:solidFill>
                <a:schemeClr val="tx1"/>
              </a:solidFill>
            </a:endParaRPr>
          </a:p>
        </p:txBody>
      </p:sp>
      <p:sp>
        <p:nvSpPr>
          <p:cNvPr id="9" name="TextBox 8"/>
          <p:cNvSpPr txBox="1"/>
          <p:nvPr/>
        </p:nvSpPr>
        <p:spPr>
          <a:xfrm>
            <a:off x="2230386" y="5313680"/>
            <a:ext cx="7801293" cy="751076"/>
          </a:xfrm>
          <a:prstGeom prst="rect">
            <a:avLst/>
          </a:prstGeom>
          <a:noFill/>
        </p:spPr>
        <p:txBody>
          <a:bodyPr wrap="square" lIns="91440" tIns="45720" rIns="91440" rtlCol="0" anchor="t">
            <a:noAutofit/>
          </a:bodyPr>
          <a:lstStyle/>
          <a:p>
            <a:pPr algn="ctr"/>
            <a:r>
              <a:rPr lang="en-GB" sz="2800" u="sng" dirty="0">
                <a:solidFill>
                  <a:schemeClr val="accent2">
                    <a:lumMod val="75000"/>
                  </a:schemeClr>
                </a:solidFill>
              </a:rPr>
              <a:t>IPUs can fetch pixels from different lines</a:t>
            </a:r>
            <a:endParaRPr lang="fr-FR" sz="2800" u="sng" dirty="0" err="1">
              <a:solidFill>
                <a:schemeClr val="accent2">
                  <a:lumMod val="75000"/>
                </a:schemeClr>
              </a:solidFill>
            </a:endParaRPr>
          </a:p>
        </p:txBody>
      </p:sp>
    </p:spTree>
    <p:extLst>
      <p:ext uri="{BB962C8B-B14F-4D97-AF65-F5344CB8AC3E}">
        <p14:creationId xmlns:p14="http://schemas.microsoft.com/office/powerpoint/2010/main" val="34317833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Image processing kernel</a:t>
            </a:r>
            <a:endParaRPr lang="fr-FR" dirty="0"/>
          </a:p>
        </p:txBody>
      </p:sp>
      <p:pic>
        <p:nvPicPr>
          <p:cNvPr id="4" name="Picture 1"/>
          <p:cNvPicPr>
            <a:picLocks noChangeAspect="1" noChangeArrowheads="1"/>
          </p:cNvPicPr>
          <p:nvPr/>
        </p:nvPicPr>
        <p:blipFill>
          <a:blip r:embed="rId2" cstate="print"/>
          <a:srcRect/>
          <a:stretch>
            <a:fillRect/>
          </a:stretch>
        </p:blipFill>
        <p:spPr bwMode="auto">
          <a:xfrm>
            <a:off x="4308021" y="2510517"/>
            <a:ext cx="3314700" cy="857250"/>
          </a:xfrm>
          <a:prstGeom prst="rect">
            <a:avLst/>
          </a:prstGeom>
          <a:noFill/>
          <a:ln w="9525">
            <a:noFill/>
            <a:miter lim="800000"/>
            <a:headEnd/>
            <a:tailEnd/>
          </a:ln>
        </p:spPr>
      </p:pic>
      <p:pic>
        <p:nvPicPr>
          <p:cNvPr id="5" name="Picture 1"/>
          <p:cNvPicPr>
            <a:picLocks noChangeAspect="1" noChangeArrowheads="1"/>
          </p:cNvPicPr>
          <p:nvPr/>
        </p:nvPicPr>
        <p:blipFill>
          <a:blip r:embed="rId3" cstate="print"/>
          <a:srcRect/>
          <a:stretch>
            <a:fillRect/>
          </a:stretch>
        </p:blipFill>
        <p:spPr bwMode="auto">
          <a:xfrm>
            <a:off x="2762251" y="4225699"/>
            <a:ext cx="3314700" cy="866775"/>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3450094" y="3382737"/>
            <a:ext cx="981075" cy="723900"/>
          </a:xfrm>
          <a:prstGeom prst="rect">
            <a:avLst/>
          </a:prstGeom>
          <a:noFill/>
          <a:ln w="9525">
            <a:noFill/>
            <a:miter lim="800000"/>
            <a:headEnd/>
            <a:tailEnd/>
          </a:ln>
        </p:spPr>
      </p:pic>
      <p:cxnSp>
        <p:nvCxnSpPr>
          <p:cNvPr id="7" name="Straight Connector 6"/>
          <p:cNvCxnSpPr/>
          <p:nvPr/>
        </p:nvCxnSpPr>
        <p:spPr>
          <a:xfrm flipV="1">
            <a:off x="2819400" y="2579915"/>
            <a:ext cx="1534886" cy="169817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Flowchart: Process 8"/>
          <p:cNvSpPr/>
          <p:nvPr/>
        </p:nvSpPr>
        <p:spPr>
          <a:xfrm>
            <a:off x="3091544" y="4463144"/>
            <a:ext cx="272143" cy="195943"/>
          </a:xfrm>
          <a:prstGeom prst="flowChartProcess">
            <a:avLst/>
          </a:prstGeom>
          <a:solidFill>
            <a:schemeClr val="accent2">
              <a:alpha val="17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Flowchart: Process 9"/>
          <p:cNvSpPr/>
          <p:nvPr/>
        </p:nvSpPr>
        <p:spPr>
          <a:xfrm>
            <a:off x="2808516" y="4267198"/>
            <a:ext cx="794657" cy="576943"/>
          </a:xfrm>
          <a:prstGeom prst="flowChartProcess">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V="1">
            <a:off x="2862944" y="4005944"/>
            <a:ext cx="729343" cy="79465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690259" y="3995058"/>
            <a:ext cx="696685" cy="79465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Flowchart: Process 12"/>
          <p:cNvSpPr/>
          <p:nvPr/>
        </p:nvSpPr>
        <p:spPr>
          <a:xfrm>
            <a:off x="4626430" y="2732315"/>
            <a:ext cx="272143" cy="195943"/>
          </a:xfrm>
          <a:prstGeom prst="flowChartProcess">
            <a:avLst/>
          </a:prstGeom>
          <a:solidFill>
            <a:schemeClr val="accent2">
              <a:alpha val="17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p:cNvSpPr txBox="1"/>
          <p:nvPr/>
        </p:nvSpPr>
        <p:spPr>
          <a:xfrm>
            <a:off x="4585208" y="2714647"/>
            <a:ext cx="354584" cy="276999"/>
          </a:xfrm>
          <a:prstGeom prst="rect">
            <a:avLst/>
          </a:prstGeom>
          <a:noFill/>
        </p:spPr>
        <p:txBody>
          <a:bodyPr wrap="none" rtlCol="0">
            <a:spAutoFit/>
          </a:bodyPr>
          <a:lstStyle/>
          <a:p>
            <a:r>
              <a:rPr lang="en-US" sz="1200" dirty="0"/>
              <a:t>13</a:t>
            </a:r>
          </a:p>
        </p:txBody>
      </p:sp>
      <p:sp>
        <p:nvSpPr>
          <p:cNvPr id="21" name="TextBox 20"/>
          <p:cNvSpPr txBox="1"/>
          <p:nvPr/>
        </p:nvSpPr>
        <p:spPr>
          <a:xfrm>
            <a:off x="1926772" y="4887686"/>
            <a:ext cx="825867" cy="369332"/>
          </a:xfrm>
          <a:prstGeom prst="rect">
            <a:avLst/>
          </a:prstGeom>
          <a:noFill/>
        </p:spPr>
        <p:txBody>
          <a:bodyPr wrap="none" rtlCol="0">
            <a:spAutoFit/>
          </a:bodyPr>
          <a:lstStyle/>
          <a:p>
            <a:r>
              <a:rPr lang="en-US" dirty="0"/>
              <a:t>Image</a:t>
            </a:r>
          </a:p>
        </p:txBody>
      </p:sp>
      <p:sp>
        <p:nvSpPr>
          <p:cNvPr id="22" name="TextBox 21"/>
          <p:cNvSpPr txBox="1"/>
          <p:nvPr/>
        </p:nvSpPr>
        <p:spPr>
          <a:xfrm>
            <a:off x="2166257" y="3744686"/>
            <a:ext cx="851515" cy="369332"/>
          </a:xfrm>
          <a:prstGeom prst="rect">
            <a:avLst/>
          </a:prstGeom>
          <a:noFill/>
        </p:spPr>
        <p:txBody>
          <a:bodyPr wrap="none" rtlCol="0">
            <a:spAutoFit/>
          </a:bodyPr>
          <a:lstStyle/>
          <a:p>
            <a:r>
              <a:rPr lang="en-US" dirty="0"/>
              <a:t>Kernel</a:t>
            </a:r>
          </a:p>
        </p:txBody>
      </p:sp>
      <p:sp>
        <p:nvSpPr>
          <p:cNvPr id="23" name="TextBox 22"/>
          <p:cNvSpPr txBox="1"/>
          <p:nvPr/>
        </p:nvSpPr>
        <p:spPr>
          <a:xfrm>
            <a:off x="2841172" y="2449286"/>
            <a:ext cx="838691" cy="369332"/>
          </a:xfrm>
          <a:prstGeom prst="rect">
            <a:avLst/>
          </a:prstGeom>
          <a:noFill/>
        </p:spPr>
        <p:txBody>
          <a:bodyPr wrap="none" rtlCol="0">
            <a:spAutoFit/>
          </a:bodyPr>
          <a:lstStyle/>
          <a:p>
            <a:r>
              <a:rPr lang="en-US" dirty="0"/>
              <a:t>Result</a:t>
            </a:r>
          </a:p>
        </p:txBody>
      </p:sp>
      <p:cxnSp>
        <p:nvCxnSpPr>
          <p:cNvPr id="17" name="Straight Connector 16"/>
          <p:cNvCxnSpPr/>
          <p:nvPr/>
        </p:nvCxnSpPr>
        <p:spPr>
          <a:xfrm>
            <a:off x="7990115" y="4659087"/>
            <a:ext cx="1480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20744" y="4789715"/>
            <a:ext cx="441146" cy="369332"/>
          </a:xfrm>
          <a:prstGeom prst="rect">
            <a:avLst/>
          </a:prstGeom>
          <a:noFill/>
        </p:spPr>
        <p:txBody>
          <a:bodyPr wrap="none" rtlCol="0">
            <a:spAutoFit/>
          </a:bodyPr>
          <a:lstStyle/>
          <a:p>
            <a:r>
              <a:rPr lang="en-US" dirty="0"/>
              <a:t>13</a:t>
            </a:r>
          </a:p>
        </p:txBody>
      </p:sp>
      <p:cxnSp>
        <p:nvCxnSpPr>
          <p:cNvPr id="19" name="Straight Arrow Connector 18"/>
          <p:cNvCxnSpPr>
            <a:stCxn id="18" idx="1"/>
            <a:endCxn id="13" idx="2"/>
          </p:cNvCxnSpPr>
          <p:nvPr/>
        </p:nvCxnSpPr>
        <p:spPr>
          <a:xfrm flipH="1" flipV="1">
            <a:off x="4762501" y="2928258"/>
            <a:ext cx="3358242" cy="2046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050444" y="2563793"/>
            <a:ext cx="1338942" cy="923330"/>
          </a:xfrm>
          <a:prstGeom prst="rect">
            <a:avLst/>
          </a:prstGeom>
          <a:noFill/>
        </p:spPr>
        <p:txBody>
          <a:bodyPr wrap="square" rtlCol="0">
            <a:spAutoFit/>
          </a:bodyPr>
          <a:lstStyle/>
          <a:p>
            <a:r>
              <a:rPr lang="en-US" dirty="0"/>
              <a:t>12 x -1+</a:t>
            </a:r>
          </a:p>
          <a:p>
            <a:r>
              <a:rPr lang="en-US" dirty="0"/>
              <a:t>13 x   5 +</a:t>
            </a:r>
          </a:p>
          <a:p>
            <a:r>
              <a:rPr lang="en-US" dirty="0"/>
              <a:t>14 x -1+</a:t>
            </a:r>
          </a:p>
        </p:txBody>
      </p:sp>
      <p:sp>
        <p:nvSpPr>
          <p:cNvPr id="40" name="TextBox 39"/>
          <p:cNvSpPr txBox="1"/>
          <p:nvPr/>
        </p:nvSpPr>
        <p:spPr>
          <a:xfrm>
            <a:off x="8120743" y="3596404"/>
            <a:ext cx="1338942" cy="923330"/>
          </a:xfrm>
          <a:prstGeom prst="rect">
            <a:avLst/>
          </a:prstGeom>
          <a:noFill/>
        </p:spPr>
        <p:txBody>
          <a:bodyPr wrap="square" rtlCol="0">
            <a:spAutoFit/>
          </a:bodyPr>
          <a:lstStyle/>
          <a:p>
            <a:r>
              <a:rPr lang="en-US" dirty="0"/>
              <a:t>24 x 0+</a:t>
            </a:r>
          </a:p>
          <a:p>
            <a:r>
              <a:rPr lang="en-US" dirty="0"/>
              <a:t>25 x -1+</a:t>
            </a:r>
          </a:p>
          <a:p>
            <a:r>
              <a:rPr lang="en-US" dirty="0"/>
              <a:t>26 x  0 </a:t>
            </a:r>
          </a:p>
        </p:txBody>
      </p:sp>
      <p:sp>
        <p:nvSpPr>
          <p:cNvPr id="41" name="TextBox 40"/>
          <p:cNvSpPr txBox="1"/>
          <p:nvPr/>
        </p:nvSpPr>
        <p:spPr>
          <a:xfrm>
            <a:off x="7974584" y="1373493"/>
            <a:ext cx="1338942" cy="369332"/>
          </a:xfrm>
          <a:prstGeom prst="rect">
            <a:avLst/>
          </a:prstGeom>
          <a:noFill/>
        </p:spPr>
        <p:txBody>
          <a:bodyPr wrap="square" rtlCol="0">
            <a:spAutoFit/>
          </a:bodyPr>
          <a:lstStyle/>
          <a:p>
            <a:r>
              <a:rPr lang="en-US" dirty="0"/>
              <a:t>  0 x  0 +</a:t>
            </a:r>
          </a:p>
        </p:txBody>
      </p:sp>
      <p:sp>
        <p:nvSpPr>
          <p:cNvPr id="42" name="TextBox 41"/>
          <p:cNvSpPr txBox="1"/>
          <p:nvPr/>
        </p:nvSpPr>
        <p:spPr>
          <a:xfrm>
            <a:off x="7974584" y="1667439"/>
            <a:ext cx="1338942" cy="646331"/>
          </a:xfrm>
          <a:prstGeom prst="rect">
            <a:avLst/>
          </a:prstGeom>
          <a:noFill/>
        </p:spPr>
        <p:txBody>
          <a:bodyPr wrap="square" rtlCol="0">
            <a:spAutoFit/>
          </a:bodyPr>
          <a:lstStyle/>
          <a:p>
            <a:r>
              <a:rPr lang="en-US" dirty="0"/>
              <a:t>  1 x -1 +</a:t>
            </a:r>
          </a:p>
          <a:p>
            <a:r>
              <a:rPr lang="en-US" dirty="0"/>
              <a:t>  2 x  0 +</a:t>
            </a:r>
          </a:p>
        </p:txBody>
      </p:sp>
    </p:spTree>
    <p:extLst>
      <p:ext uri="{BB962C8B-B14F-4D97-AF65-F5344CB8AC3E}">
        <p14:creationId xmlns:p14="http://schemas.microsoft.com/office/powerpoint/2010/main" val="21277288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Image processing kernel</a:t>
            </a:r>
            <a:endParaRPr lang="fr-FR" dirty="0"/>
          </a:p>
        </p:txBody>
      </p:sp>
      <p:pic>
        <p:nvPicPr>
          <p:cNvPr id="24" name="Picture 4"/>
          <p:cNvPicPr>
            <a:picLocks noChangeAspect="1" noChangeArrowheads="1"/>
          </p:cNvPicPr>
          <p:nvPr/>
        </p:nvPicPr>
        <p:blipFill>
          <a:blip r:embed="rId2" cstate="print"/>
          <a:srcRect/>
          <a:stretch>
            <a:fillRect/>
          </a:stretch>
        </p:blipFill>
        <p:spPr bwMode="auto">
          <a:xfrm>
            <a:off x="4375380" y="2045154"/>
            <a:ext cx="3712707" cy="895350"/>
          </a:xfrm>
          <a:prstGeom prst="rect">
            <a:avLst/>
          </a:prstGeom>
          <a:noFill/>
          <a:ln w="9525">
            <a:noFill/>
            <a:miter lim="800000"/>
            <a:headEnd/>
            <a:tailEnd/>
          </a:ln>
        </p:spPr>
      </p:pic>
      <p:pic>
        <p:nvPicPr>
          <p:cNvPr id="25" name="Picture 1"/>
          <p:cNvPicPr>
            <a:picLocks noChangeAspect="1" noChangeArrowheads="1"/>
          </p:cNvPicPr>
          <p:nvPr/>
        </p:nvPicPr>
        <p:blipFill>
          <a:blip r:embed="rId3" cstate="print"/>
          <a:srcRect/>
          <a:stretch>
            <a:fillRect/>
          </a:stretch>
        </p:blipFill>
        <p:spPr bwMode="auto">
          <a:xfrm>
            <a:off x="2762251" y="4225699"/>
            <a:ext cx="3314700" cy="866775"/>
          </a:xfrm>
          <a:prstGeom prst="rect">
            <a:avLst/>
          </a:prstGeom>
          <a:noFill/>
          <a:ln w="9525">
            <a:noFill/>
            <a:miter lim="800000"/>
            <a:headEnd/>
            <a:tailEnd/>
          </a:ln>
        </p:spPr>
      </p:pic>
      <p:pic>
        <p:nvPicPr>
          <p:cNvPr id="26" name="Picture 3"/>
          <p:cNvPicPr>
            <a:picLocks noChangeAspect="1" noChangeArrowheads="1"/>
          </p:cNvPicPr>
          <p:nvPr/>
        </p:nvPicPr>
        <p:blipFill>
          <a:blip r:embed="rId4" cstate="print"/>
          <a:srcRect/>
          <a:stretch>
            <a:fillRect/>
          </a:stretch>
        </p:blipFill>
        <p:spPr bwMode="auto">
          <a:xfrm>
            <a:off x="3297693" y="2936422"/>
            <a:ext cx="981075" cy="723900"/>
          </a:xfrm>
          <a:prstGeom prst="rect">
            <a:avLst/>
          </a:prstGeom>
          <a:noFill/>
          <a:ln w="9525">
            <a:noFill/>
            <a:miter lim="800000"/>
            <a:headEnd/>
            <a:tailEnd/>
          </a:ln>
        </p:spPr>
      </p:pic>
      <p:sp>
        <p:nvSpPr>
          <p:cNvPr id="27" name="Flowchart: Process 26"/>
          <p:cNvSpPr/>
          <p:nvPr/>
        </p:nvSpPr>
        <p:spPr>
          <a:xfrm>
            <a:off x="4430487" y="2111828"/>
            <a:ext cx="272143" cy="195943"/>
          </a:xfrm>
          <a:prstGeom prst="flowChartProcess">
            <a:avLst/>
          </a:prstGeom>
          <a:solidFill>
            <a:schemeClr val="accent2">
              <a:alpha val="17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p:cNvSpPr txBox="1"/>
          <p:nvPr/>
        </p:nvSpPr>
        <p:spPr>
          <a:xfrm>
            <a:off x="1926772" y="4887686"/>
            <a:ext cx="825867" cy="369332"/>
          </a:xfrm>
          <a:prstGeom prst="rect">
            <a:avLst/>
          </a:prstGeom>
          <a:noFill/>
        </p:spPr>
        <p:txBody>
          <a:bodyPr wrap="none" rtlCol="0">
            <a:spAutoFit/>
          </a:bodyPr>
          <a:lstStyle/>
          <a:p>
            <a:r>
              <a:rPr lang="en-US" dirty="0"/>
              <a:t>Image</a:t>
            </a:r>
          </a:p>
        </p:txBody>
      </p:sp>
      <p:sp>
        <p:nvSpPr>
          <p:cNvPr id="29" name="TextBox 28"/>
          <p:cNvSpPr txBox="1"/>
          <p:nvPr/>
        </p:nvSpPr>
        <p:spPr>
          <a:xfrm>
            <a:off x="2242457" y="3309257"/>
            <a:ext cx="851515" cy="369332"/>
          </a:xfrm>
          <a:prstGeom prst="rect">
            <a:avLst/>
          </a:prstGeom>
          <a:noFill/>
        </p:spPr>
        <p:txBody>
          <a:bodyPr wrap="none" rtlCol="0">
            <a:spAutoFit/>
          </a:bodyPr>
          <a:lstStyle/>
          <a:p>
            <a:r>
              <a:rPr lang="en-US" dirty="0"/>
              <a:t>Kernel</a:t>
            </a:r>
          </a:p>
        </p:txBody>
      </p:sp>
      <p:sp>
        <p:nvSpPr>
          <p:cNvPr id="30" name="TextBox 29"/>
          <p:cNvSpPr txBox="1"/>
          <p:nvPr/>
        </p:nvSpPr>
        <p:spPr>
          <a:xfrm>
            <a:off x="2917372" y="2013857"/>
            <a:ext cx="838691" cy="369332"/>
          </a:xfrm>
          <a:prstGeom prst="rect">
            <a:avLst/>
          </a:prstGeom>
          <a:noFill/>
        </p:spPr>
        <p:txBody>
          <a:bodyPr wrap="none" rtlCol="0">
            <a:spAutoFit/>
          </a:bodyPr>
          <a:lstStyle/>
          <a:p>
            <a:r>
              <a:rPr lang="en-US" dirty="0"/>
              <a:t>Result</a:t>
            </a:r>
          </a:p>
        </p:txBody>
      </p:sp>
      <p:sp>
        <p:nvSpPr>
          <p:cNvPr id="31" name="Flowchart: Process 30"/>
          <p:cNvSpPr/>
          <p:nvPr/>
        </p:nvSpPr>
        <p:spPr>
          <a:xfrm>
            <a:off x="2808516" y="4245428"/>
            <a:ext cx="272143" cy="195943"/>
          </a:xfrm>
          <a:prstGeom prst="flowChartProcess">
            <a:avLst/>
          </a:prstGeom>
          <a:solidFill>
            <a:schemeClr val="accent2">
              <a:alpha val="17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Flowchart: Process 31"/>
          <p:cNvSpPr/>
          <p:nvPr/>
        </p:nvSpPr>
        <p:spPr>
          <a:xfrm>
            <a:off x="4184728" y="1903523"/>
            <a:ext cx="794657" cy="576943"/>
          </a:xfrm>
          <a:prstGeom prst="flowChartProcess">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flipV="1">
            <a:off x="2579915" y="1905001"/>
            <a:ext cx="1578428" cy="214448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320145" y="1937657"/>
            <a:ext cx="1665513" cy="21336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352800" y="2449288"/>
            <a:ext cx="1643744" cy="21989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569029" y="2427516"/>
            <a:ext cx="1643744" cy="219891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4" name="Flowchart: Process 43"/>
          <p:cNvSpPr/>
          <p:nvPr/>
        </p:nvSpPr>
        <p:spPr>
          <a:xfrm>
            <a:off x="2823830" y="4255759"/>
            <a:ext cx="272143" cy="195943"/>
          </a:xfrm>
          <a:prstGeom prst="flowChartProcess">
            <a:avLst/>
          </a:prstGeom>
          <a:solidFill>
            <a:schemeClr val="accent2">
              <a:alpha val="17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2562225" y="4082142"/>
            <a:ext cx="790575" cy="571500"/>
          </a:xfrm>
          <a:prstGeom prst="rect">
            <a:avLst/>
          </a:prstGeom>
        </p:spPr>
      </p:pic>
      <p:sp>
        <p:nvSpPr>
          <p:cNvPr id="43" name="Flowchart: Process 42"/>
          <p:cNvSpPr/>
          <p:nvPr/>
        </p:nvSpPr>
        <p:spPr>
          <a:xfrm>
            <a:off x="2528354" y="4060984"/>
            <a:ext cx="824177" cy="576943"/>
          </a:xfrm>
          <a:prstGeom prst="flowChartProcess">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Process 44"/>
          <p:cNvSpPr/>
          <p:nvPr/>
        </p:nvSpPr>
        <p:spPr>
          <a:xfrm>
            <a:off x="2814209" y="4264716"/>
            <a:ext cx="272143" cy="195943"/>
          </a:xfrm>
          <a:prstGeom prst="flowChartProcess">
            <a:avLst/>
          </a:prstGeom>
          <a:solidFill>
            <a:schemeClr val="accent2">
              <a:alpha val="17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484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linds(horizontal)">
                                      <p:cBhvr>
                                        <p:cTn id="13" dur="500"/>
                                        <p:tgtEl>
                                          <p:spTgt spid="3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linds(horizontal)">
                                      <p:cBhvr>
                                        <p:cTn id="16" dur="500"/>
                                        <p:tgtEl>
                                          <p:spTgt spid="3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blinds(horizontal)">
                                      <p:cBhvr>
                                        <p:cTn id="19" dur="500"/>
                                        <p:tgtEl>
                                          <p:spTgt spid="32"/>
                                        </p:tgtEl>
                                      </p:cBhvr>
                                    </p:animEffect>
                                  </p:childTnLst>
                                </p:cTn>
                              </p:par>
                              <p:par>
                                <p:cTn id="20" presetID="3" presetClass="entr" presetSubtype="1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linds(horizontal)">
                                      <p:cBhvr>
                                        <p:cTn id="22" dur="500"/>
                                        <p:tgtEl>
                                          <p:spTgt spid="34"/>
                                        </p:tgtEl>
                                      </p:cBhvr>
                                    </p:animEffect>
                                  </p:childTnLst>
                                </p:cTn>
                              </p:par>
                              <p:par>
                                <p:cTn id="23" presetID="3" presetClass="entr" presetSubtype="1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linds(horizontal)">
                                      <p:cBhvr>
                                        <p:cTn id="25" dur="500"/>
                                        <p:tgtEl>
                                          <p:spTgt spid="35"/>
                                        </p:tgtEl>
                                      </p:cBhvr>
                                    </p:animEffect>
                                  </p:childTnLst>
                                </p:cTn>
                              </p:par>
                              <p:par>
                                <p:cTn id="26" presetID="3" presetClass="entr" presetSubtype="1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linds(horizontal)">
                                      <p:cBhvr>
                                        <p:cTn id="28" dur="500"/>
                                        <p:tgtEl>
                                          <p:spTgt spid="36"/>
                                        </p:tgtEl>
                                      </p:cBhvr>
                                    </p:animEffect>
                                  </p:childTnLst>
                                </p:cTn>
                              </p:par>
                              <p:par>
                                <p:cTn id="29" presetID="3" presetClass="entr" presetSubtype="1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linds(horizontal)">
                                      <p:cBhvr>
                                        <p:cTn id="31" dur="500"/>
                                        <p:tgtEl>
                                          <p:spTgt spid="37"/>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p:bldP spid="30" grpId="0"/>
      <p:bldP spid="31" grpId="0" animBg="1"/>
      <p:bldP spid="32"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Image processing and ISP kernels</a:t>
            </a:r>
            <a:endParaRPr lang="fr-FR" dirty="0"/>
          </a:p>
        </p:txBody>
      </p:sp>
    </p:spTree>
    <p:extLst>
      <p:ext uri="{BB962C8B-B14F-4D97-AF65-F5344CB8AC3E}">
        <p14:creationId xmlns:p14="http://schemas.microsoft.com/office/powerpoint/2010/main" val="3662733477"/>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Replacement Modes</a:t>
            </a:r>
            <a:endParaRPr lang="fr-FR" dirty="0"/>
          </a:p>
        </p:txBody>
      </p:sp>
      <p:pic>
        <p:nvPicPr>
          <p:cNvPr id="4" name="Picture 3"/>
          <p:cNvPicPr>
            <a:picLocks noChangeAspect="1" noChangeArrowheads="1"/>
          </p:cNvPicPr>
          <p:nvPr/>
        </p:nvPicPr>
        <p:blipFill rotWithShape="1">
          <a:blip r:embed="rId2" cstate="print"/>
          <a:srcRect b="75157"/>
          <a:stretch/>
        </p:blipFill>
        <p:spPr bwMode="auto">
          <a:xfrm>
            <a:off x="1092295" y="1077849"/>
            <a:ext cx="6431090" cy="1168201"/>
          </a:xfrm>
          <a:prstGeom prst="rect">
            <a:avLst/>
          </a:prstGeom>
          <a:noFill/>
          <a:ln w="9525">
            <a:noFill/>
            <a:miter lim="800000"/>
            <a:headEnd/>
            <a:tailEnd/>
          </a:ln>
        </p:spPr>
      </p:pic>
      <p:sp>
        <p:nvSpPr>
          <p:cNvPr id="5" name="Rectangle 4"/>
          <p:cNvSpPr/>
          <p:nvPr/>
        </p:nvSpPr>
        <p:spPr>
          <a:xfrm>
            <a:off x="8392160" y="2540000"/>
            <a:ext cx="2987040" cy="178816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GB" dirty="0" err="1"/>
              <a:t>StreamDMA</a:t>
            </a:r>
            <a:r>
              <a:rPr lang="en-GB" dirty="0"/>
              <a:t> has a lot of additional features:</a:t>
            </a:r>
          </a:p>
          <a:p>
            <a:pPr marL="285750" indent="-285750">
              <a:buFont typeface="Arial" panose="020B0604020202020204" pitchFamily="34" charset="0"/>
              <a:buChar char="•"/>
            </a:pPr>
            <a:r>
              <a:rPr lang="en-GB" dirty="0"/>
              <a:t>Scaling</a:t>
            </a:r>
          </a:p>
          <a:p>
            <a:pPr marL="285750" indent="-285750">
              <a:buFont typeface="Arial" panose="020B0604020202020204" pitchFamily="34" charset="0"/>
              <a:buChar char="•"/>
            </a:pPr>
            <a:r>
              <a:rPr lang="en-GB" dirty="0"/>
              <a:t>Multiple data format support</a:t>
            </a:r>
            <a:endParaRPr lang="fr-FR" dirty="0"/>
          </a:p>
        </p:txBody>
      </p:sp>
      <p:pic>
        <p:nvPicPr>
          <p:cNvPr id="6" name="Picture 5"/>
          <p:cNvPicPr>
            <a:picLocks noChangeAspect="1" noChangeArrowheads="1"/>
          </p:cNvPicPr>
          <p:nvPr/>
        </p:nvPicPr>
        <p:blipFill rotWithShape="1">
          <a:blip r:embed="rId2" cstate="print"/>
          <a:srcRect t="53171"/>
          <a:stretch/>
        </p:blipFill>
        <p:spPr bwMode="auto">
          <a:xfrm>
            <a:off x="1092295" y="3390900"/>
            <a:ext cx="6431090" cy="2202029"/>
          </a:xfrm>
          <a:prstGeom prst="rect">
            <a:avLst/>
          </a:prstGeom>
          <a:noFill/>
          <a:ln w="9525">
            <a:noFill/>
            <a:miter lim="800000"/>
            <a:headEnd/>
            <a:tailEnd/>
          </a:ln>
        </p:spPr>
      </p:pic>
      <p:pic>
        <p:nvPicPr>
          <p:cNvPr id="7" name="Picture 6"/>
          <p:cNvPicPr>
            <a:picLocks noChangeAspect="1" noChangeArrowheads="1"/>
          </p:cNvPicPr>
          <p:nvPr/>
        </p:nvPicPr>
        <p:blipFill rotWithShape="1">
          <a:blip r:embed="rId2" cstate="print"/>
          <a:srcRect t="25259" b="50394"/>
          <a:stretch/>
        </p:blipFill>
        <p:spPr bwMode="auto">
          <a:xfrm>
            <a:off x="1092295" y="2246050"/>
            <a:ext cx="6431090" cy="1144850"/>
          </a:xfrm>
          <a:prstGeom prst="rect">
            <a:avLst/>
          </a:prstGeom>
          <a:noFill/>
          <a:ln w="9525">
            <a:noFill/>
            <a:miter lim="800000"/>
            <a:headEnd/>
            <a:tailEnd/>
          </a:ln>
        </p:spPr>
      </p:pic>
    </p:spTree>
    <p:extLst>
      <p:ext uri="{BB962C8B-B14F-4D97-AF65-F5344CB8AC3E}">
        <p14:creationId xmlns:p14="http://schemas.microsoft.com/office/powerpoint/2010/main" val="31194927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tx1">
                    <a:lumMod val="75000"/>
                    <a:lumOff val="25000"/>
                  </a:schemeClr>
                </a:solidFill>
              </a:rPr>
              <a:t>AGENDA</a:t>
            </a:r>
          </a:p>
        </p:txBody>
      </p:sp>
      <p:sp>
        <p:nvSpPr>
          <p:cNvPr id="2" name="Text Placeholder 1"/>
          <p:cNvSpPr>
            <a:spLocks noGrp="1"/>
          </p:cNvSpPr>
          <p:nvPr>
            <p:ph type="body" sz="quarter" idx="10"/>
          </p:nvPr>
        </p:nvSpPr>
        <p:spPr/>
        <p:txBody>
          <a:bodyPr/>
          <a:lstStyle/>
          <a:p>
            <a:r>
              <a:rPr lang="en-US" b="1" dirty="0"/>
              <a:t>Its architecture</a:t>
            </a:r>
          </a:p>
          <a:p>
            <a:r>
              <a:rPr lang="en-US" dirty="0"/>
              <a:t>How to program it</a:t>
            </a:r>
          </a:p>
          <a:p>
            <a:r>
              <a:rPr lang="en-US" dirty="0"/>
              <a:t>Current software</a:t>
            </a:r>
          </a:p>
          <a:p>
            <a:endParaRPr lang="en-US" dirty="0"/>
          </a:p>
          <a:p>
            <a:endParaRPr lang="en-US" dirty="0"/>
          </a:p>
          <a:p>
            <a:endParaRPr lang="en-US" dirty="0"/>
          </a:p>
        </p:txBody>
      </p:sp>
    </p:spTree>
    <p:extLst>
      <p:ext uri="{BB962C8B-B14F-4D97-AF65-F5344CB8AC3E}">
        <p14:creationId xmlns:p14="http://schemas.microsoft.com/office/powerpoint/2010/main" val="1182639918"/>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tx1">
                    <a:lumMod val="75000"/>
                    <a:lumOff val="25000"/>
                  </a:schemeClr>
                </a:solidFill>
              </a:rPr>
              <a:t>AGENDA</a:t>
            </a:r>
          </a:p>
        </p:txBody>
      </p:sp>
      <p:sp>
        <p:nvSpPr>
          <p:cNvPr id="2" name="Text Placeholder 1"/>
          <p:cNvSpPr>
            <a:spLocks noGrp="1"/>
          </p:cNvSpPr>
          <p:nvPr>
            <p:ph type="body" sz="quarter" idx="10"/>
          </p:nvPr>
        </p:nvSpPr>
        <p:spPr/>
        <p:txBody>
          <a:bodyPr/>
          <a:lstStyle/>
          <a:p>
            <a:r>
              <a:rPr lang="en-US" dirty="0"/>
              <a:t>Its architecture</a:t>
            </a:r>
          </a:p>
          <a:p>
            <a:r>
              <a:rPr lang="en-US" b="1" dirty="0"/>
              <a:t>How to program it</a:t>
            </a:r>
          </a:p>
          <a:p>
            <a:pPr lvl="1">
              <a:buClr>
                <a:srgbClr val="FFC000"/>
              </a:buClr>
              <a:buFont typeface="Wingdings" panose="05000000000000000000" pitchFamily="2" charset="2"/>
              <a:buChar char="Ø"/>
            </a:pPr>
            <a:r>
              <a:rPr lang="en-US" dirty="0"/>
              <a:t>Graph tool</a:t>
            </a:r>
          </a:p>
          <a:p>
            <a:pPr lvl="1">
              <a:buClr>
                <a:srgbClr val="FFC000"/>
              </a:buClr>
              <a:buFont typeface="Wingdings" panose="05000000000000000000" pitchFamily="2" charset="2"/>
              <a:buChar char="Ø"/>
            </a:pPr>
            <a:r>
              <a:rPr lang="en-US" dirty="0"/>
              <a:t>Kernel example</a:t>
            </a:r>
          </a:p>
          <a:p>
            <a:pPr lvl="1">
              <a:buClr>
                <a:srgbClr val="FFC000"/>
              </a:buClr>
              <a:buFont typeface="Wingdings" panose="05000000000000000000" pitchFamily="2" charset="2"/>
              <a:buChar char="Ø"/>
            </a:pPr>
            <a:r>
              <a:rPr lang="en-US" dirty="0"/>
              <a:t>Software Components</a:t>
            </a:r>
          </a:p>
          <a:p>
            <a:pPr lvl="1">
              <a:buClr>
                <a:srgbClr val="FFC000"/>
              </a:buClr>
              <a:buFont typeface="Wingdings" panose="05000000000000000000" pitchFamily="2" charset="2"/>
              <a:buChar char="Ø"/>
            </a:pPr>
            <a:r>
              <a:rPr lang="en-US" dirty="0"/>
              <a:t>Build Process</a:t>
            </a:r>
          </a:p>
          <a:p>
            <a:pPr lvl="1">
              <a:buClr>
                <a:srgbClr val="FFC000"/>
              </a:buClr>
              <a:buFont typeface="Wingdings" panose="05000000000000000000" pitchFamily="2" charset="2"/>
              <a:buChar char="Ø"/>
            </a:pPr>
            <a:r>
              <a:rPr lang="en-US" dirty="0"/>
              <a:t>Project structure</a:t>
            </a:r>
          </a:p>
          <a:p>
            <a:pPr lvl="1">
              <a:buClr>
                <a:srgbClr val="FFC000"/>
              </a:buClr>
              <a:buFont typeface="Wingdings" panose="05000000000000000000" pitchFamily="2" charset="2"/>
              <a:buChar char="Ø"/>
            </a:pPr>
            <a:r>
              <a:rPr lang="en-GB" dirty="0"/>
              <a:t>Optimisations</a:t>
            </a:r>
          </a:p>
          <a:p>
            <a:r>
              <a:rPr lang="en-US" dirty="0"/>
              <a:t>Current software</a:t>
            </a:r>
          </a:p>
          <a:p>
            <a:pPr lvl="1">
              <a:buClr>
                <a:srgbClr val="FFC000"/>
              </a:buClr>
              <a:buFont typeface="Wingdings" panose="05000000000000000000" pitchFamily="2" charset="2"/>
              <a:buChar char="Ø"/>
            </a:pPr>
            <a:endParaRPr lang="en-US" dirty="0"/>
          </a:p>
          <a:p>
            <a:pPr lvl="1">
              <a:buClr>
                <a:srgbClr val="FFC000"/>
              </a:buClr>
              <a:buFont typeface="Wingdings" panose="05000000000000000000" pitchFamily="2" charset="2"/>
              <a:buChar char="Ø"/>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454043266"/>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Graph tool (DEMO)</a:t>
            </a:r>
            <a:endParaRPr lang="fr-FR" dirty="0"/>
          </a:p>
        </p:txBody>
      </p:sp>
    </p:spTree>
    <p:extLst>
      <p:ext uri="{BB962C8B-B14F-4D97-AF65-F5344CB8AC3E}">
        <p14:creationId xmlns:p14="http://schemas.microsoft.com/office/powerpoint/2010/main" val="3893625026"/>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Kernel example</a:t>
            </a:r>
            <a:endParaRPr lang="fr-FR" dirty="0"/>
          </a:p>
        </p:txBody>
      </p:sp>
    </p:spTree>
    <p:extLst>
      <p:ext uri="{BB962C8B-B14F-4D97-AF65-F5344CB8AC3E}">
        <p14:creationId xmlns:p14="http://schemas.microsoft.com/office/powerpoint/2010/main" val="399874108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2:1 Scaling and Gaussian filter</a:t>
            </a:r>
            <a:endParaRPr lang="fr-FR" dirty="0"/>
          </a:p>
        </p:txBody>
      </p:sp>
      <p:pic>
        <p:nvPicPr>
          <p:cNvPr id="1028" name="Picture 4" descr="Afficher l'image d'origine"/>
          <p:cNvPicPr>
            <a:picLocks noChangeAspect="1" noChangeArrowheads="1"/>
          </p:cNvPicPr>
          <p:nvPr/>
        </p:nvPicPr>
        <p:blipFill rotWithShape="1">
          <a:blip r:embed="rId2">
            <a:extLst>
              <a:ext uri="{28A0092B-C50C-407E-A947-70E740481C1C}">
                <a14:useLocalDpi xmlns:a14="http://schemas.microsoft.com/office/drawing/2010/main" val="0"/>
              </a:ext>
            </a:extLst>
          </a:blip>
          <a:srcRect r="56632"/>
          <a:stretch/>
        </p:blipFill>
        <p:spPr bwMode="auto">
          <a:xfrm>
            <a:off x="1329670" y="1232419"/>
            <a:ext cx="2098443" cy="27908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fficher l'image d'origine"/>
          <p:cNvPicPr>
            <a:picLocks noChangeAspect="1" noChangeArrowheads="1"/>
          </p:cNvPicPr>
          <p:nvPr/>
        </p:nvPicPr>
        <p:blipFill rotWithShape="1">
          <a:blip r:embed="rId2">
            <a:extLst>
              <a:ext uri="{28A0092B-C50C-407E-A947-70E740481C1C}">
                <a14:useLocalDpi xmlns:a14="http://schemas.microsoft.com/office/drawing/2010/main" val="0"/>
              </a:ext>
            </a:extLst>
          </a:blip>
          <a:srcRect l="57142" t="-2033" b="1"/>
          <a:stretch/>
        </p:blipFill>
        <p:spPr bwMode="auto">
          <a:xfrm>
            <a:off x="9026480" y="1204038"/>
            <a:ext cx="2073793" cy="28475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nvPr>
        </p:nvGraphicFramePr>
        <p:xfrm>
          <a:off x="4210976" y="1883819"/>
          <a:ext cx="1620000" cy="16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540000">
                <a:tc>
                  <a:txBody>
                    <a:bodyPr/>
                    <a:lstStyle/>
                    <a:p>
                      <a:pPr algn="ctr"/>
                      <a:r>
                        <a:rPr lang="en-GB" dirty="0"/>
                        <a:t>1</a:t>
                      </a:r>
                      <a:endParaRPr lang="fr-FR" dirty="0"/>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GB" dirty="0"/>
                        <a:t>2</a:t>
                      </a:r>
                      <a:endParaRPr lang="fr-FR" dirty="0"/>
                    </a:p>
                  </a:txBody>
                  <a:tcPr anchor="ctr">
                    <a:lnT w="38100" cap="flat" cmpd="sng" algn="ctr">
                      <a:solidFill>
                        <a:schemeClr val="tx1"/>
                      </a:solidFill>
                      <a:prstDash val="solid"/>
                      <a:round/>
                      <a:headEnd type="none" w="med" len="med"/>
                      <a:tailEnd type="none" w="med" len="med"/>
                    </a:lnT>
                  </a:tcPr>
                </a:tc>
                <a:tc>
                  <a:txBody>
                    <a:bodyPr/>
                    <a:lstStyle/>
                    <a:p>
                      <a:pPr algn="ctr"/>
                      <a:r>
                        <a:rPr lang="en-GB" dirty="0"/>
                        <a:t>1</a:t>
                      </a:r>
                      <a:endParaRPr lang="fr-FR" dirty="0"/>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40000">
                <a:tc>
                  <a:txBody>
                    <a:bodyPr/>
                    <a:lstStyle/>
                    <a:p>
                      <a:pPr algn="ctr"/>
                      <a:r>
                        <a:rPr lang="en-GB" dirty="0"/>
                        <a:t>2</a:t>
                      </a:r>
                      <a:endParaRPr lang="fr-FR" dirty="0"/>
                    </a:p>
                  </a:txBody>
                  <a:tcPr anchor="ctr">
                    <a:lnL w="38100" cap="flat" cmpd="sng" algn="ctr">
                      <a:solidFill>
                        <a:schemeClr val="tx1"/>
                      </a:solidFill>
                      <a:prstDash val="solid"/>
                      <a:round/>
                      <a:headEnd type="none" w="med" len="med"/>
                      <a:tailEnd type="none" w="med" len="med"/>
                    </a:lnL>
                  </a:tcPr>
                </a:tc>
                <a:tc>
                  <a:txBody>
                    <a:bodyPr/>
                    <a:lstStyle/>
                    <a:p>
                      <a:pPr algn="ctr"/>
                      <a:r>
                        <a:rPr lang="en-GB" dirty="0"/>
                        <a:t>4</a:t>
                      </a:r>
                      <a:endParaRPr lang="fr-FR" dirty="0"/>
                    </a:p>
                  </a:txBody>
                  <a:tcPr anchor="ctr"/>
                </a:tc>
                <a:tc>
                  <a:txBody>
                    <a:bodyPr/>
                    <a:lstStyle/>
                    <a:p>
                      <a:pPr algn="ctr"/>
                      <a:r>
                        <a:rPr lang="en-GB" dirty="0"/>
                        <a:t>2</a:t>
                      </a:r>
                      <a:endParaRPr lang="fr-FR" dirty="0"/>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0000">
                <a:tc>
                  <a:txBody>
                    <a:bodyPr/>
                    <a:lstStyle/>
                    <a:p>
                      <a:pPr algn="ctr"/>
                      <a:r>
                        <a:rPr lang="en-GB" dirty="0"/>
                        <a:t>1</a:t>
                      </a:r>
                      <a:endParaRPr lang="fr-FR" dirty="0"/>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GB" dirty="0"/>
                        <a:t>2</a:t>
                      </a:r>
                      <a:endParaRPr lang="fr-FR" dirty="0"/>
                    </a:p>
                  </a:txBody>
                  <a:tcPr anchor="ctr">
                    <a:lnB w="38100" cap="flat" cmpd="sng" algn="ctr">
                      <a:solidFill>
                        <a:schemeClr val="tx1"/>
                      </a:solidFill>
                      <a:prstDash val="solid"/>
                      <a:round/>
                      <a:headEnd type="none" w="med" len="med"/>
                      <a:tailEnd type="none" w="med" len="med"/>
                    </a:lnB>
                  </a:tcPr>
                </a:tc>
                <a:tc>
                  <a:txBody>
                    <a:bodyPr/>
                    <a:lstStyle/>
                    <a:p>
                      <a:pPr algn="ctr"/>
                      <a:r>
                        <a:rPr lang="en-GB" dirty="0"/>
                        <a:t>1</a:t>
                      </a:r>
                      <a:endParaRPr lang="fr-FR" dirty="0"/>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7" name="TextBox 16"/>
          <p:cNvSpPr txBox="1"/>
          <p:nvPr/>
        </p:nvSpPr>
        <p:spPr>
          <a:xfrm>
            <a:off x="6032514" y="2359868"/>
            <a:ext cx="1113453" cy="505406"/>
          </a:xfrm>
          <a:prstGeom prst="rect">
            <a:avLst/>
          </a:prstGeom>
          <a:noFill/>
        </p:spPr>
        <p:txBody>
          <a:bodyPr wrap="none" lIns="91440" tIns="45720" rIns="91440" rtlCol="0" anchor="t">
            <a:noAutofit/>
          </a:bodyPr>
          <a:lstStyle/>
          <a:p>
            <a:pPr algn="ctr"/>
            <a:r>
              <a:rPr lang="en-GB" sz="2200" dirty="0"/>
              <a:t>x  1/16</a:t>
            </a:r>
            <a:endParaRPr lang="fr-FR" sz="2200" dirty="0" err="1">
              <a:solidFill>
                <a:schemeClr val="tx1"/>
              </a:solidFill>
            </a:endParaRPr>
          </a:p>
        </p:txBody>
      </p:sp>
      <p:sp>
        <p:nvSpPr>
          <p:cNvPr id="12" name="Rectangle 11"/>
          <p:cNvSpPr/>
          <p:nvPr/>
        </p:nvSpPr>
        <p:spPr>
          <a:xfrm>
            <a:off x="3973253" y="3740556"/>
            <a:ext cx="2095445" cy="646331"/>
          </a:xfrm>
          <a:prstGeom prst="rect">
            <a:avLst/>
          </a:prstGeom>
          <a:ln w="38100">
            <a:noFill/>
          </a:ln>
        </p:spPr>
        <p:txBody>
          <a:bodyPr wrap="none">
            <a:spAutoFit/>
          </a:bodyPr>
          <a:lstStyle/>
          <a:p>
            <a:r>
              <a:rPr lang="en-US" dirty="0"/>
              <a:t>3x3 Gaussian filter</a:t>
            </a:r>
          </a:p>
          <a:p>
            <a:pPr algn="ctr"/>
            <a:r>
              <a:rPr lang="en-US" dirty="0"/>
              <a:t>Low pass filter</a:t>
            </a:r>
            <a:endParaRPr lang="fr-FR" dirty="0"/>
          </a:p>
        </p:txBody>
      </p:sp>
      <p:cxnSp>
        <p:nvCxnSpPr>
          <p:cNvPr id="19" name="Straight Arrow Connector 18"/>
          <p:cNvCxnSpPr/>
          <p:nvPr/>
        </p:nvCxnSpPr>
        <p:spPr>
          <a:xfrm>
            <a:off x="7701533" y="2612571"/>
            <a:ext cx="1091682" cy="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984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2:1 Scaling and Gaussian filter</a:t>
            </a:r>
            <a:endParaRPr lang="fr-FR" dirty="0"/>
          </a:p>
        </p:txBody>
      </p:sp>
      <p:graphicFrame>
        <p:nvGraphicFramePr>
          <p:cNvPr id="5" name="Table 4"/>
          <p:cNvGraphicFramePr>
            <a:graphicFrameLocks noGrp="1"/>
          </p:cNvGraphicFramePr>
          <p:nvPr>
            <p:extLst/>
          </p:nvPr>
        </p:nvGraphicFramePr>
        <p:xfrm>
          <a:off x="658341" y="1591478"/>
          <a:ext cx="1620000" cy="16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540000">
                <a:tc>
                  <a:txBody>
                    <a:bodyPr/>
                    <a:lstStyle/>
                    <a:p>
                      <a:pPr algn="ctr"/>
                      <a:r>
                        <a:rPr lang="en-GB" dirty="0"/>
                        <a:t>1</a:t>
                      </a:r>
                      <a:endParaRPr lang="fr-FR" dirty="0"/>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GB" dirty="0"/>
                        <a:t>2</a:t>
                      </a:r>
                      <a:endParaRPr lang="fr-FR" dirty="0"/>
                    </a:p>
                  </a:txBody>
                  <a:tcPr anchor="ctr">
                    <a:lnT w="38100" cap="flat" cmpd="sng" algn="ctr">
                      <a:solidFill>
                        <a:schemeClr val="tx1"/>
                      </a:solidFill>
                      <a:prstDash val="solid"/>
                      <a:round/>
                      <a:headEnd type="none" w="med" len="med"/>
                      <a:tailEnd type="none" w="med" len="med"/>
                    </a:lnT>
                  </a:tcPr>
                </a:tc>
                <a:tc>
                  <a:txBody>
                    <a:bodyPr/>
                    <a:lstStyle/>
                    <a:p>
                      <a:pPr algn="ctr"/>
                      <a:r>
                        <a:rPr lang="en-GB" dirty="0"/>
                        <a:t>1</a:t>
                      </a:r>
                      <a:endParaRPr lang="fr-FR" dirty="0"/>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40000">
                <a:tc>
                  <a:txBody>
                    <a:bodyPr/>
                    <a:lstStyle/>
                    <a:p>
                      <a:pPr algn="ctr"/>
                      <a:r>
                        <a:rPr lang="en-GB" dirty="0"/>
                        <a:t>2</a:t>
                      </a:r>
                      <a:endParaRPr lang="fr-FR" dirty="0"/>
                    </a:p>
                  </a:txBody>
                  <a:tcPr anchor="ctr">
                    <a:lnL w="38100" cap="flat" cmpd="sng" algn="ctr">
                      <a:solidFill>
                        <a:schemeClr val="tx1"/>
                      </a:solidFill>
                      <a:prstDash val="solid"/>
                      <a:round/>
                      <a:headEnd type="none" w="med" len="med"/>
                      <a:tailEnd type="none" w="med" len="med"/>
                    </a:lnL>
                  </a:tcPr>
                </a:tc>
                <a:tc>
                  <a:txBody>
                    <a:bodyPr/>
                    <a:lstStyle/>
                    <a:p>
                      <a:pPr algn="ctr"/>
                      <a:r>
                        <a:rPr lang="en-GB" dirty="0"/>
                        <a:t>4</a:t>
                      </a:r>
                      <a:endParaRPr lang="fr-FR" dirty="0"/>
                    </a:p>
                  </a:txBody>
                  <a:tcPr anchor="ctr"/>
                </a:tc>
                <a:tc>
                  <a:txBody>
                    <a:bodyPr/>
                    <a:lstStyle/>
                    <a:p>
                      <a:pPr algn="ctr"/>
                      <a:r>
                        <a:rPr lang="en-GB" dirty="0"/>
                        <a:t>2</a:t>
                      </a:r>
                      <a:endParaRPr lang="fr-FR" dirty="0"/>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0000">
                <a:tc>
                  <a:txBody>
                    <a:bodyPr/>
                    <a:lstStyle/>
                    <a:p>
                      <a:pPr algn="ctr"/>
                      <a:r>
                        <a:rPr lang="en-GB" dirty="0"/>
                        <a:t>1</a:t>
                      </a:r>
                      <a:endParaRPr lang="fr-FR" dirty="0"/>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GB" dirty="0"/>
                        <a:t>2</a:t>
                      </a:r>
                      <a:endParaRPr lang="fr-FR" dirty="0"/>
                    </a:p>
                  </a:txBody>
                  <a:tcPr anchor="ctr">
                    <a:lnB w="38100" cap="flat" cmpd="sng" algn="ctr">
                      <a:solidFill>
                        <a:schemeClr val="tx1"/>
                      </a:solidFill>
                      <a:prstDash val="solid"/>
                      <a:round/>
                      <a:headEnd type="none" w="med" len="med"/>
                      <a:tailEnd type="none" w="med" len="med"/>
                    </a:lnB>
                  </a:tcPr>
                </a:tc>
                <a:tc>
                  <a:txBody>
                    <a:bodyPr/>
                    <a:lstStyle/>
                    <a:p>
                      <a:pPr algn="ctr"/>
                      <a:r>
                        <a:rPr lang="en-GB" dirty="0"/>
                        <a:t>1</a:t>
                      </a:r>
                      <a:endParaRPr lang="fr-FR" dirty="0"/>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p:cNvSpPr txBox="1"/>
          <p:nvPr/>
        </p:nvSpPr>
        <p:spPr>
          <a:xfrm>
            <a:off x="2261732" y="2148884"/>
            <a:ext cx="1113453" cy="505406"/>
          </a:xfrm>
          <a:prstGeom prst="rect">
            <a:avLst/>
          </a:prstGeom>
          <a:noFill/>
        </p:spPr>
        <p:txBody>
          <a:bodyPr wrap="none" lIns="91440" tIns="45720" rIns="91440" rtlCol="0" anchor="t">
            <a:noAutofit/>
          </a:bodyPr>
          <a:lstStyle/>
          <a:p>
            <a:pPr algn="ctr"/>
            <a:r>
              <a:rPr lang="en-GB" sz="2200" dirty="0"/>
              <a:t>x</a:t>
            </a:r>
            <a:r>
              <a:rPr lang="en-GB" sz="2200" dirty="0">
                <a:solidFill>
                  <a:schemeClr val="tx1"/>
                </a:solidFill>
              </a:rPr>
              <a:t>  1/16</a:t>
            </a:r>
            <a:endParaRPr lang="fr-FR" sz="2200" dirty="0" err="1">
              <a:solidFill>
                <a:schemeClr val="tx1"/>
              </a:solidFill>
            </a:endParaRPr>
          </a:p>
        </p:txBody>
      </p:sp>
      <p:cxnSp>
        <p:nvCxnSpPr>
          <p:cNvPr id="7" name="Straight Arrow Connector 6"/>
          <p:cNvCxnSpPr/>
          <p:nvPr/>
        </p:nvCxnSpPr>
        <p:spPr>
          <a:xfrm>
            <a:off x="3317310" y="2401478"/>
            <a:ext cx="729055" cy="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nvPr>
        </p:nvGraphicFramePr>
        <p:xfrm>
          <a:off x="4147754" y="1591478"/>
          <a:ext cx="1620000" cy="16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540000">
                <a:tc>
                  <a:txBody>
                    <a:bodyPr/>
                    <a:lstStyle/>
                    <a:p>
                      <a:pPr algn="ctr"/>
                      <a:r>
                        <a:rPr lang="en-GB" sz="1400" dirty="0"/>
                        <a:t>1/16</a:t>
                      </a:r>
                      <a:endParaRPr lang="fr-FR" sz="1400" dirty="0"/>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GB" sz="1400" dirty="0"/>
                        <a:t>1/8</a:t>
                      </a:r>
                      <a:endParaRPr lang="fr-FR" sz="1400" dirty="0"/>
                    </a:p>
                  </a:txBody>
                  <a:tcPr anchor="ctr">
                    <a:lnT w="38100" cap="flat" cmpd="sng" algn="ctr">
                      <a:solidFill>
                        <a:schemeClr val="tx1"/>
                      </a:solidFill>
                      <a:prstDash val="solid"/>
                      <a:round/>
                      <a:headEnd type="none" w="med" len="med"/>
                      <a:tailEnd type="none" w="med" len="med"/>
                    </a:lnT>
                  </a:tcPr>
                </a:tc>
                <a:tc>
                  <a:txBody>
                    <a:bodyPr/>
                    <a:lstStyle/>
                    <a:p>
                      <a:pPr algn="ctr"/>
                      <a:r>
                        <a:rPr lang="en-GB" sz="1400" dirty="0"/>
                        <a:t>1/16</a:t>
                      </a:r>
                      <a:endParaRPr lang="fr-FR" sz="1400" dirty="0"/>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4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1/8</a:t>
                      </a:r>
                      <a:endParaRPr lang="fr-FR" sz="1400" dirty="0"/>
                    </a:p>
                  </a:txBody>
                  <a:tcPr anchor="ctr">
                    <a:lnL w="38100" cap="flat" cmpd="sng" algn="ctr">
                      <a:solidFill>
                        <a:schemeClr val="tx1"/>
                      </a:solidFill>
                      <a:prstDash val="solid"/>
                      <a:round/>
                      <a:headEnd type="none" w="med" len="med"/>
                      <a:tailEnd type="none" w="med" len="med"/>
                    </a:lnL>
                  </a:tcPr>
                </a:tc>
                <a:tc>
                  <a:txBody>
                    <a:bodyPr/>
                    <a:lstStyle/>
                    <a:p>
                      <a:pPr algn="ctr"/>
                      <a:r>
                        <a:rPr lang="en-GB" sz="1400" dirty="0"/>
                        <a:t>1/4</a:t>
                      </a:r>
                      <a:endParaRPr lang="fr-FR" sz="1400" dirty="0"/>
                    </a:p>
                  </a:txBody>
                  <a:tcPr anchor="ctr"/>
                </a:tc>
                <a:tc>
                  <a:txBody>
                    <a:bodyPr/>
                    <a:lstStyle/>
                    <a:p>
                      <a:pPr algn="ctr"/>
                      <a:r>
                        <a:rPr lang="en-GB" sz="1400" dirty="0"/>
                        <a:t>1/8</a:t>
                      </a:r>
                      <a:endParaRPr lang="fr-FR" sz="1400" dirty="0"/>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0000">
                <a:tc>
                  <a:txBody>
                    <a:bodyPr/>
                    <a:lstStyle/>
                    <a:p>
                      <a:pPr algn="ctr"/>
                      <a:r>
                        <a:rPr lang="en-GB" sz="1400" dirty="0"/>
                        <a:t>1/16</a:t>
                      </a:r>
                      <a:endParaRPr lang="fr-FR" sz="1400" dirty="0"/>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GB" sz="1400" dirty="0"/>
                        <a:t>1/8</a:t>
                      </a:r>
                      <a:endParaRPr lang="fr-FR" sz="1400" dirty="0"/>
                    </a:p>
                  </a:txBody>
                  <a:tcPr anchor="ctr">
                    <a:lnB w="38100" cap="flat" cmpd="sng" algn="ctr">
                      <a:solidFill>
                        <a:schemeClr val="tx1"/>
                      </a:solidFill>
                      <a:prstDash val="solid"/>
                      <a:round/>
                      <a:headEnd type="none" w="med" len="med"/>
                      <a:tailEnd type="none" w="med" len="med"/>
                    </a:lnB>
                  </a:tcPr>
                </a:tc>
                <a:tc>
                  <a:txBody>
                    <a:bodyPr/>
                    <a:lstStyle/>
                    <a:p>
                      <a:pPr algn="ctr"/>
                      <a:r>
                        <a:rPr lang="en-GB" sz="1400" dirty="0"/>
                        <a:t>1/16</a:t>
                      </a:r>
                      <a:endParaRPr lang="fr-FR" sz="1400" dirty="0"/>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0" name="Left Brace 9"/>
          <p:cNvSpPr/>
          <p:nvPr/>
        </p:nvSpPr>
        <p:spPr>
          <a:xfrm>
            <a:off x="6703195" y="1180707"/>
            <a:ext cx="339365" cy="247925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TextBox 10"/>
          <p:cNvSpPr txBox="1"/>
          <p:nvPr/>
        </p:nvSpPr>
        <p:spPr>
          <a:xfrm>
            <a:off x="7042559" y="1502502"/>
            <a:ext cx="4783671" cy="1708975"/>
          </a:xfrm>
          <a:prstGeom prst="rect">
            <a:avLst/>
          </a:prstGeom>
          <a:noFill/>
        </p:spPr>
        <p:txBody>
          <a:bodyPr wrap="none" lIns="91440" tIns="45720" rIns="91440" rtlCol="0" anchor="t">
            <a:noAutofit/>
          </a:bodyPr>
          <a:lstStyle/>
          <a:p>
            <a:r>
              <a:rPr lang="en-GB" sz="2200" b="1" dirty="0">
                <a:solidFill>
                  <a:schemeClr val="tx1"/>
                </a:solidFill>
              </a:rPr>
              <a:t>1/16</a:t>
            </a:r>
            <a:r>
              <a:rPr lang="en-GB" sz="2200" dirty="0">
                <a:solidFill>
                  <a:schemeClr val="tx1"/>
                </a:solidFill>
              </a:rPr>
              <a:t> equivalent to a </a:t>
            </a:r>
            <a:r>
              <a:rPr lang="en-GB" sz="2200" b="1" dirty="0">
                <a:solidFill>
                  <a:schemeClr val="tx1"/>
                </a:solidFill>
              </a:rPr>
              <a:t>right shift of 4</a:t>
            </a:r>
          </a:p>
          <a:p>
            <a:endParaRPr lang="en-GB" sz="2200" dirty="0"/>
          </a:p>
          <a:p>
            <a:r>
              <a:rPr lang="en-GB" sz="2200" b="1" dirty="0"/>
              <a:t>1/8</a:t>
            </a:r>
            <a:r>
              <a:rPr lang="en-GB" sz="2200" dirty="0"/>
              <a:t> equivalent to a </a:t>
            </a:r>
            <a:r>
              <a:rPr lang="en-GB" sz="2200" b="1" dirty="0"/>
              <a:t>right shift of 3</a:t>
            </a:r>
          </a:p>
          <a:p>
            <a:endParaRPr lang="en-GB" sz="2200" dirty="0">
              <a:solidFill>
                <a:schemeClr val="tx1"/>
              </a:solidFill>
            </a:endParaRPr>
          </a:p>
          <a:p>
            <a:r>
              <a:rPr lang="en-GB" sz="2200" b="1" dirty="0"/>
              <a:t>1/4</a:t>
            </a:r>
            <a:r>
              <a:rPr lang="en-GB" sz="2200" dirty="0"/>
              <a:t> equivalent to a </a:t>
            </a:r>
            <a:r>
              <a:rPr lang="en-GB" sz="2200" b="1" dirty="0"/>
              <a:t>right shift of 2</a:t>
            </a:r>
          </a:p>
        </p:txBody>
      </p:sp>
      <p:cxnSp>
        <p:nvCxnSpPr>
          <p:cNvPr id="13" name="Straight Arrow Connector 12"/>
          <p:cNvCxnSpPr/>
          <p:nvPr/>
        </p:nvCxnSpPr>
        <p:spPr>
          <a:xfrm>
            <a:off x="5849710" y="2420332"/>
            <a:ext cx="729055" cy="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a:off x="1554786" y="4862147"/>
            <a:ext cx="1255007" cy="493250"/>
          </a:xfrm>
          <a:prstGeom prst="rightArrow">
            <a:avLst/>
          </a:prstGeom>
          <a:solidFill>
            <a:schemeClr val="accent2">
              <a:lumMod val="7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6" name="Table 15"/>
          <p:cNvGraphicFramePr>
            <a:graphicFrameLocks noGrp="1"/>
          </p:cNvGraphicFramePr>
          <p:nvPr>
            <p:extLst/>
          </p:nvPr>
        </p:nvGraphicFramePr>
        <p:xfrm>
          <a:off x="5513110" y="4009568"/>
          <a:ext cx="2160000" cy="216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tblGrid>
              <a:tr h="720000">
                <a:tc>
                  <a:txBody>
                    <a:bodyPr/>
                    <a:lstStyle/>
                    <a:p>
                      <a:pPr algn="ctr"/>
                      <a:r>
                        <a:rPr lang="en-GB" sz="2400" dirty="0"/>
                        <a:t>4</a:t>
                      </a:r>
                      <a:endParaRPr lang="fr-FR" sz="2400" dirty="0"/>
                    </a:p>
                  </a:txBody>
                  <a:tcPr anchor="ctr">
                    <a:lnL w="38100" cap="flat" cmpd="sng" algn="ctr">
                      <a:solidFill>
                        <a:srgbClr val="FF0000"/>
                      </a:solidFill>
                      <a:prstDash val="solid"/>
                      <a:round/>
                      <a:headEnd type="none" w="med" len="med"/>
                      <a:tailEnd type="none" w="med" len="med"/>
                    </a:lnL>
                    <a:lnT w="38100" cap="flat" cmpd="sng" algn="ctr">
                      <a:solidFill>
                        <a:srgbClr val="FF0000"/>
                      </a:solidFill>
                      <a:prstDash val="solid"/>
                      <a:round/>
                      <a:headEnd type="none" w="med" len="med"/>
                      <a:tailEnd type="none" w="med" len="med"/>
                    </a:lnT>
                  </a:tcPr>
                </a:tc>
                <a:tc>
                  <a:txBody>
                    <a:bodyPr/>
                    <a:lstStyle/>
                    <a:p>
                      <a:pPr algn="ctr"/>
                      <a:r>
                        <a:rPr lang="en-GB" sz="2400" dirty="0"/>
                        <a:t>3</a:t>
                      </a:r>
                      <a:endParaRPr lang="fr-FR" sz="2400" dirty="0"/>
                    </a:p>
                  </a:txBody>
                  <a:tcPr anchor="ctr">
                    <a:lnT w="38100" cap="flat" cmpd="sng" algn="ctr">
                      <a:solidFill>
                        <a:srgbClr val="FF0000"/>
                      </a:solidFill>
                      <a:prstDash val="solid"/>
                      <a:round/>
                      <a:headEnd type="none" w="med" len="med"/>
                      <a:tailEnd type="none" w="med" len="med"/>
                    </a:lnT>
                  </a:tcPr>
                </a:tc>
                <a:tc>
                  <a:txBody>
                    <a:bodyPr/>
                    <a:lstStyle/>
                    <a:p>
                      <a:pPr algn="ctr"/>
                      <a:r>
                        <a:rPr lang="en-GB" sz="2400" dirty="0"/>
                        <a:t>4</a:t>
                      </a:r>
                      <a:endParaRPr lang="fr-FR" sz="2400" dirty="0"/>
                    </a:p>
                  </a:txBody>
                  <a:tcPr anchor="ctr">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tcPr>
                </a:tc>
                <a:extLst>
                  <a:ext uri="{0D108BD9-81ED-4DB2-BD59-A6C34878D82A}">
                    <a16:rowId xmlns:a16="http://schemas.microsoft.com/office/drawing/2014/main" val="10000"/>
                  </a:ext>
                </a:extLst>
              </a:tr>
              <a:tr h="72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dirty="0"/>
                        <a:t>3</a:t>
                      </a:r>
                      <a:endParaRPr lang="fr-FR" sz="2400" dirty="0"/>
                    </a:p>
                  </a:txBody>
                  <a:tcPr anchor="ctr">
                    <a:lnL w="38100" cap="flat" cmpd="sng" algn="ctr">
                      <a:solidFill>
                        <a:srgbClr val="FF0000"/>
                      </a:solidFill>
                      <a:prstDash val="solid"/>
                      <a:round/>
                      <a:headEnd type="none" w="med" len="med"/>
                      <a:tailEnd type="none" w="med" len="med"/>
                    </a:lnL>
                  </a:tcPr>
                </a:tc>
                <a:tc>
                  <a:txBody>
                    <a:bodyPr/>
                    <a:lstStyle/>
                    <a:p>
                      <a:pPr algn="ctr"/>
                      <a:r>
                        <a:rPr lang="en-GB" sz="2400" dirty="0"/>
                        <a:t>2</a:t>
                      </a:r>
                      <a:endParaRPr lang="fr-FR" sz="2400" dirty="0"/>
                    </a:p>
                  </a:txBody>
                  <a:tcPr anchor="ctr"/>
                </a:tc>
                <a:tc>
                  <a:txBody>
                    <a:bodyPr/>
                    <a:lstStyle/>
                    <a:p>
                      <a:pPr algn="ctr"/>
                      <a:r>
                        <a:rPr lang="en-GB" sz="2400" dirty="0"/>
                        <a:t>3</a:t>
                      </a:r>
                      <a:endParaRPr lang="fr-FR" sz="2400" dirty="0"/>
                    </a:p>
                  </a:txBody>
                  <a:tcPr anchor="ctr">
                    <a:lnR w="38100" cap="flat" cmpd="sng" algn="ctr">
                      <a:solidFill>
                        <a:srgbClr val="FF0000"/>
                      </a:solidFill>
                      <a:prstDash val="solid"/>
                      <a:round/>
                      <a:headEnd type="none" w="med" len="med"/>
                      <a:tailEnd type="none" w="med" len="med"/>
                    </a:lnR>
                  </a:tcPr>
                </a:tc>
                <a:extLst>
                  <a:ext uri="{0D108BD9-81ED-4DB2-BD59-A6C34878D82A}">
                    <a16:rowId xmlns:a16="http://schemas.microsoft.com/office/drawing/2014/main" val="10001"/>
                  </a:ext>
                </a:extLst>
              </a:tr>
              <a:tr h="720000">
                <a:tc>
                  <a:txBody>
                    <a:bodyPr/>
                    <a:lstStyle/>
                    <a:p>
                      <a:pPr algn="ctr"/>
                      <a:r>
                        <a:rPr lang="en-GB" sz="2400" dirty="0"/>
                        <a:t>4</a:t>
                      </a:r>
                      <a:endParaRPr lang="fr-FR" sz="2400" dirty="0"/>
                    </a:p>
                  </a:txBody>
                  <a:tcPr anchor="ctr">
                    <a:lnL w="38100" cap="flat" cmpd="sng" algn="ctr">
                      <a:solidFill>
                        <a:srgbClr val="FF0000"/>
                      </a:solidFill>
                      <a:prstDash val="solid"/>
                      <a:round/>
                      <a:headEnd type="none" w="med" len="med"/>
                      <a:tailEnd type="none" w="med" len="med"/>
                    </a:lnL>
                    <a:lnB w="38100" cap="flat" cmpd="sng" algn="ctr">
                      <a:solidFill>
                        <a:srgbClr val="FF0000"/>
                      </a:solidFill>
                      <a:prstDash val="solid"/>
                      <a:round/>
                      <a:headEnd type="none" w="med" len="med"/>
                      <a:tailEnd type="none" w="med" len="med"/>
                    </a:lnB>
                  </a:tcPr>
                </a:tc>
                <a:tc>
                  <a:txBody>
                    <a:bodyPr/>
                    <a:lstStyle/>
                    <a:p>
                      <a:pPr algn="ctr"/>
                      <a:r>
                        <a:rPr lang="en-GB" sz="2400" dirty="0"/>
                        <a:t>3</a:t>
                      </a:r>
                      <a:endParaRPr lang="fr-FR" sz="2400" dirty="0"/>
                    </a:p>
                  </a:txBody>
                  <a:tcPr anchor="ctr">
                    <a:lnB w="38100" cap="flat" cmpd="sng" algn="ctr">
                      <a:solidFill>
                        <a:srgbClr val="FF0000"/>
                      </a:solidFill>
                      <a:prstDash val="solid"/>
                      <a:round/>
                      <a:headEnd type="none" w="med" len="med"/>
                      <a:tailEnd type="none" w="med" len="med"/>
                    </a:lnB>
                  </a:tcPr>
                </a:tc>
                <a:tc>
                  <a:txBody>
                    <a:bodyPr/>
                    <a:lstStyle/>
                    <a:p>
                      <a:pPr algn="ctr"/>
                      <a:r>
                        <a:rPr lang="en-GB" sz="2400" dirty="0"/>
                        <a:t>4</a:t>
                      </a:r>
                      <a:endParaRPr lang="fr-FR" sz="2400" dirty="0"/>
                    </a:p>
                  </a:txBody>
                  <a:tcPr anchor="ctr">
                    <a:lnR w="38100" cap="flat" cmpd="sng" algn="ctr">
                      <a:solidFill>
                        <a:srgbClr val="FF0000"/>
                      </a:solidFill>
                      <a:prstDash val="solid"/>
                      <a:round/>
                      <a:headEnd type="none" w="med" len="med"/>
                      <a:tailEnd type="none" w="med" len="med"/>
                    </a:lnR>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8" name="TextBox 17"/>
          <p:cNvSpPr txBox="1"/>
          <p:nvPr/>
        </p:nvSpPr>
        <p:spPr>
          <a:xfrm>
            <a:off x="3292391" y="4862147"/>
            <a:ext cx="2220719" cy="454843"/>
          </a:xfrm>
          <a:prstGeom prst="rect">
            <a:avLst/>
          </a:prstGeom>
          <a:noFill/>
          <a:ln>
            <a:noFill/>
          </a:ln>
        </p:spPr>
        <p:txBody>
          <a:bodyPr wrap="none" lIns="91440" tIns="45720" rIns="91440" rtlCol="0" anchor="ctr">
            <a:noAutofit/>
          </a:bodyPr>
          <a:lstStyle/>
          <a:p>
            <a:r>
              <a:rPr lang="en-GB" sz="2800" b="1" dirty="0">
                <a:solidFill>
                  <a:schemeClr val="accent2">
                    <a:lumMod val="75000"/>
                  </a:schemeClr>
                </a:solidFill>
              </a:rPr>
              <a:t>Shift Matrix:</a:t>
            </a:r>
            <a:endParaRPr lang="fr-FR" sz="2800" dirty="0" err="1">
              <a:solidFill>
                <a:schemeClr val="accent2">
                  <a:lumMod val="75000"/>
                </a:schemeClr>
              </a:solidFill>
            </a:endParaRPr>
          </a:p>
        </p:txBody>
      </p:sp>
    </p:spTree>
    <p:extLst>
      <p:ext uri="{BB962C8B-B14F-4D97-AF65-F5344CB8AC3E}">
        <p14:creationId xmlns:p14="http://schemas.microsoft.com/office/powerpoint/2010/main" val="3034250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5" grpId="0" animBg="1"/>
      <p:bldP spid="1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2:1 Scaling and Gaussian filter</a:t>
            </a:r>
            <a:endParaRPr lang="fr-FR" dirty="0"/>
          </a:p>
        </p:txBody>
      </p:sp>
      <p:sp>
        <p:nvSpPr>
          <p:cNvPr id="3" name="Rectangle 2"/>
          <p:cNvSpPr/>
          <p:nvPr/>
        </p:nvSpPr>
        <p:spPr>
          <a:xfrm>
            <a:off x="652463" y="1696361"/>
            <a:ext cx="5469824" cy="2062103"/>
          </a:xfrm>
          <a:prstGeom prst="rect">
            <a:avLst/>
          </a:prstGeom>
          <a:ln>
            <a:noFill/>
          </a:ln>
        </p:spPr>
        <p:txBody>
          <a:bodyPr wrap="square">
            <a:spAutoFit/>
          </a:bodyPr>
          <a:lstStyle/>
          <a:p>
            <a:r>
              <a:rPr lang="en-US" sz="1600" dirty="0" err="1">
                <a:latin typeface="Courier" pitchFamily="49" charset="0"/>
              </a:rPr>
              <a:t>start_scale</a:t>
            </a:r>
            <a:r>
              <a:rPr lang="en-US" sz="1600" dirty="0">
                <a:latin typeface="Courier" pitchFamily="49" charset="0"/>
              </a:rPr>
              <a:t>:</a:t>
            </a:r>
          </a:p>
          <a:p>
            <a:r>
              <a:rPr lang="en-US" sz="1600" dirty="0">
                <a:latin typeface="Courier" pitchFamily="49" charset="0"/>
              </a:rPr>
              <a:t>        </a:t>
            </a:r>
            <a:r>
              <a:rPr lang="en-US" sz="1600" dirty="0" err="1">
                <a:latin typeface="Courier" pitchFamily="49" charset="0"/>
              </a:rPr>
              <a:t>mov</a:t>
            </a:r>
            <a:r>
              <a:rPr lang="en-US" sz="1600" dirty="0">
                <a:latin typeface="Courier" pitchFamily="49" charset="0"/>
              </a:rPr>
              <a:t> </a:t>
            </a:r>
            <a:r>
              <a:rPr lang="en-US" sz="1600" dirty="0" err="1">
                <a:latin typeface="Courier" pitchFamily="49" charset="0"/>
              </a:rPr>
              <a:t>confalu</a:t>
            </a:r>
            <a:r>
              <a:rPr lang="en-US" sz="1600" dirty="0">
                <a:latin typeface="Courier" pitchFamily="49" charset="0"/>
              </a:rPr>
              <a:t>, (0 /*unsigned*/ |</a:t>
            </a:r>
          </a:p>
          <a:p>
            <a:r>
              <a:rPr lang="en-US" sz="1600" dirty="0">
                <a:latin typeface="Courier" pitchFamily="49" charset="0"/>
              </a:rPr>
              <a:t>                     (1&lt;&lt;1) /*saturate*/)</a:t>
            </a:r>
          </a:p>
          <a:p>
            <a:r>
              <a:rPr lang="en-US" sz="1600" dirty="0">
                <a:latin typeface="Courier" pitchFamily="49" charset="0"/>
              </a:rPr>
              <a:t>        </a:t>
            </a:r>
          </a:p>
          <a:p>
            <a:r>
              <a:rPr lang="en-US" sz="1600" dirty="0">
                <a:latin typeface="Courier" pitchFamily="49" charset="0"/>
              </a:rPr>
              <a:t>	</a:t>
            </a:r>
            <a:r>
              <a:rPr lang="en-US" sz="1600" dirty="0" err="1">
                <a:latin typeface="Courier" pitchFamily="49" charset="0"/>
              </a:rPr>
              <a:t>mov</a:t>
            </a:r>
            <a:r>
              <a:rPr lang="en-US" sz="1600" dirty="0">
                <a:latin typeface="Courier" pitchFamily="49" charset="0"/>
              </a:rPr>
              <a:t> </a:t>
            </a:r>
            <a:r>
              <a:rPr lang="en-US" sz="1600" dirty="0" err="1">
                <a:latin typeface="Courier" pitchFamily="49" charset="0"/>
              </a:rPr>
              <a:t>confaddt</a:t>
            </a:r>
            <a:r>
              <a:rPr lang="en-US" sz="1600" dirty="0">
                <a:latin typeface="Courier" pitchFamily="49" charset="0"/>
              </a:rPr>
              <a:t>,(0 /*w*/ |</a:t>
            </a:r>
          </a:p>
          <a:p>
            <a:r>
              <a:rPr lang="en-US" sz="1600" dirty="0">
                <a:latin typeface="Courier" pitchFamily="49" charset="0"/>
              </a:rPr>
              <a:t>                     (0&lt;&lt;3) /*unsigned*/ |</a:t>
            </a:r>
          </a:p>
          <a:p>
            <a:r>
              <a:rPr lang="en-US" sz="1600" dirty="0">
                <a:latin typeface="Courier" pitchFamily="49" charset="0"/>
              </a:rPr>
              <a:t>                     (5&lt;&lt;5) /*shift*/ |</a:t>
            </a:r>
          </a:p>
          <a:p>
            <a:r>
              <a:rPr lang="en-US" sz="1600" dirty="0">
                <a:latin typeface="Courier" pitchFamily="49" charset="0"/>
              </a:rPr>
              <a:t>                     (0x40 &lt;&lt; 9) /* scale*/)</a:t>
            </a:r>
          </a:p>
        </p:txBody>
      </p:sp>
      <p:sp>
        <p:nvSpPr>
          <p:cNvPr id="14" name="TextBox 13"/>
          <p:cNvSpPr txBox="1"/>
          <p:nvPr/>
        </p:nvSpPr>
        <p:spPr>
          <a:xfrm>
            <a:off x="652463" y="1186773"/>
            <a:ext cx="8909826" cy="494183"/>
          </a:xfrm>
          <a:prstGeom prst="rect">
            <a:avLst/>
          </a:prstGeom>
          <a:noFill/>
        </p:spPr>
        <p:txBody>
          <a:bodyPr wrap="square" lIns="91440" tIns="45720" rIns="91440" rtlCol="0" anchor="t">
            <a:noAutofit/>
          </a:bodyPr>
          <a:lstStyle/>
          <a:p>
            <a:r>
              <a:rPr lang="en-GB" sz="2200" b="1" dirty="0">
                <a:solidFill>
                  <a:schemeClr val="tx1"/>
                </a:solidFill>
              </a:rPr>
              <a:t>Code: IPU configuration</a:t>
            </a:r>
            <a:endParaRPr lang="fr-FR" sz="2200" b="1" dirty="0" err="1">
              <a:solidFill>
                <a:schemeClr val="tx1"/>
              </a:solidFill>
            </a:endParaRPr>
          </a:p>
        </p:txBody>
      </p:sp>
      <p:sp>
        <p:nvSpPr>
          <p:cNvPr id="17" name="TextBox 16"/>
          <p:cNvSpPr txBox="1"/>
          <p:nvPr/>
        </p:nvSpPr>
        <p:spPr>
          <a:xfrm>
            <a:off x="652463" y="4007332"/>
            <a:ext cx="8909826" cy="494183"/>
          </a:xfrm>
          <a:prstGeom prst="rect">
            <a:avLst/>
          </a:prstGeom>
          <a:noFill/>
        </p:spPr>
        <p:txBody>
          <a:bodyPr wrap="square" lIns="91440" tIns="45720" rIns="91440" rtlCol="0" anchor="t">
            <a:noAutofit/>
          </a:bodyPr>
          <a:lstStyle/>
          <a:p>
            <a:r>
              <a:rPr lang="en-GB" sz="2200" dirty="0" err="1">
                <a:solidFill>
                  <a:schemeClr val="tx1"/>
                </a:solidFill>
              </a:rPr>
              <a:t>Confalu</a:t>
            </a:r>
            <a:r>
              <a:rPr lang="en-GB" sz="2200" dirty="0">
                <a:solidFill>
                  <a:schemeClr val="tx1"/>
                </a:solidFill>
              </a:rPr>
              <a:t> and </a:t>
            </a:r>
            <a:r>
              <a:rPr lang="en-GB" sz="2200" dirty="0" err="1"/>
              <a:t>C</a:t>
            </a:r>
            <a:r>
              <a:rPr lang="en-GB" sz="2200" dirty="0" err="1">
                <a:solidFill>
                  <a:schemeClr val="tx1"/>
                </a:solidFill>
              </a:rPr>
              <a:t>onfaddt</a:t>
            </a:r>
            <a:r>
              <a:rPr lang="en-GB" sz="2200" dirty="0">
                <a:solidFill>
                  <a:schemeClr val="tx1"/>
                </a:solidFill>
              </a:rPr>
              <a:t> are core registers of the IPU</a:t>
            </a:r>
            <a:endParaRPr lang="fr-FR" sz="2200" dirty="0" err="1">
              <a:solidFill>
                <a:schemeClr val="tx1"/>
              </a:solidFill>
            </a:endParaRPr>
          </a:p>
        </p:txBody>
      </p:sp>
    </p:spTree>
    <p:extLst>
      <p:ext uri="{BB962C8B-B14F-4D97-AF65-F5344CB8AC3E}">
        <p14:creationId xmlns:p14="http://schemas.microsoft.com/office/powerpoint/2010/main" val="26311154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2:1 Scaling and Gaussian filter</a:t>
            </a:r>
            <a:endParaRPr lang="fr-FR" dirty="0"/>
          </a:p>
        </p:txBody>
      </p:sp>
      <p:graphicFrame>
        <p:nvGraphicFramePr>
          <p:cNvPr id="4" name="Table 3"/>
          <p:cNvGraphicFramePr>
            <a:graphicFrameLocks noGrp="1"/>
          </p:cNvGraphicFramePr>
          <p:nvPr>
            <p:extLst/>
          </p:nvPr>
        </p:nvGraphicFramePr>
        <p:xfrm>
          <a:off x="8420577" y="4245355"/>
          <a:ext cx="1620000" cy="16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455056">
                <a:tc>
                  <a:txBody>
                    <a:bodyPr/>
                    <a:lstStyle/>
                    <a:p>
                      <a:pPr algn="ctr"/>
                      <a:r>
                        <a:rPr lang="en-GB" sz="1050" b="0" dirty="0" err="1"/>
                        <a:t>Pix</a:t>
                      </a:r>
                      <a:r>
                        <a:rPr lang="en-GB" sz="1050" b="0" baseline="0" dirty="0"/>
                        <a:t> 1,1</a:t>
                      </a:r>
                      <a:endParaRPr lang="fr-FR" sz="105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50" b="0" dirty="0" err="1"/>
                        <a:t>Pix</a:t>
                      </a:r>
                      <a:r>
                        <a:rPr lang="en-GB" sz="1050" b="0" baseline="0" dirty="0"/>
                        <a:t> 1,2</a:t>
                      </a:r>
                      <a:endParaRPr lang="fr-FR" sz="105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50" b="0" dirty="0" err="1"/>
                        <a:t>Pix</a:t>
                      </a:r>
                      <a:r>
                        <a:rPr lang="en-GB" sz="1050" b="0" baseline="0" dirty="0"/>
                        <a:t> 1,3</a:t>
                      </a:r>
                      <a:endParaRPr lang="fr-FR" sz="1050" b="0" dirty="0"/>
                    </a:p>
                  </a:txBody>
                  <a:tcPr anchor="ctr"/>
                </a:tc>
                <a:extLst>
                  <a:ext uri="{0D108BD9-81ED-4DB2-BD59-A6C34878D82A}">
                    <a16:rowId xmlns:a16="http://schemas.microsoft.com/office/drawing/2014/main" val="10000"/>
                  </a:ext>
                </a:extLst>
              </a:tr>
              <a:tr h="582472">
                <a:tc>
                  <a:txBody>
                    <a:bodyPr/>
                    <a:lstStyle/>
                    <a:p>
                      <a:pPr algn="ctr"/>
                      <a:r>
                        <a:rPr lang="en-GB" sz="1050" b="0" dirty="0" err="1"/>
                        <a:t>Pix</a:t>
                      </a:r>
                      <a:r>
                        <a:rPr lang="en-GB" sz="1050" b="0" baseline="0" dirty="0"/>
                        <a:t> 2,1</a:t>
                      </a:r>
                      <a:endParaRPr lang="fr-FR" sz="105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50" b="0" dirty="0" err="1"/>
                        <a:t>Pix</a:t>
                      </a:r>
                      <a:r>
                        <a:rPr lang="en-GB" sz="1050" b="0" baseline="0" dirty="0"/>
                        <a:t> 2,2</a:t>
                      </a:r>
                      <a:endParaRPr lang="fr-FR" sz="105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50" b="0" dirty="0" err="1"/>
                        <a:t>Pix</a:t>
                      </a:r>
                      <a:r>
                        <a:rPr lang="en-GB" sz="1050" b="0" baseline="0" dirty="0"/>
                        <a:t> 2,3</a:t>
                      </a:r>
                      <a:endParaRPr lang="fr-FR" sz="1050" b="0" dirty="0"/>
                    </a:p>
                  </a:txBody>
                  <a:tcPr anchor="ctr"/>
                </a:tc>
                <a:extLst>
                  <a:ext uri="{0D108BD9-81ED-4DB2-BD59-A6C34878D82A}">
                    <a16:rowId xmlns:a16="http://schemas.microsoft.com/office/drawing/2014/main" val="10001"/>
                  </a:ext>
                </a:extLst>
              </a:tr>
              <a:tr h="582472">
                <a:tc>
                  <a:txBody>
                    <a:bodyPr/>
                    <a:lstStyle/>
                    <a:p>
                      <a:pPr algn="ctr"/>
                      <a:r>
                        <a:rPr lang="en-GB" sz="1050" b="0" dirty="0" err="1"/>
                        <a:t>Pix</a:t>
                      </a:r>
                      <a:r>
                        <a:rPr lang="en-GB" sz="1050" b="0" baseline="0" dirty="0"/>
                        <a:t> 3,1</a:t>
                      </a:r>
                      <a:endParaRPr lang="fr-FR" sz="105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50" b="0" dirty="0" err="1"/>
                        <a:t>Pix</a:t>
                      </a:r>
                      <a:r>
                        <a:rPr lang="en-GB" sz="1050" b="0" baseline="0" dirty="0"/>
                        <a:t> 3,2</a:t>
                      </a:r>
                      <a:endParaRPr lang="fr-FR" sz="105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50" b="0" dirty="0" err="1"/>
                        <a:t>Pix</a:t>
                      </a:r>
                      <a:r>
                        <a:rPr lang="en-GB" sz="1050" b="0" baseline="0" dirty="0"/>
                        <a:t> 3,3</a:t>
                      </a:r>
                      <a:endParaRPr lang="fr-FR" sz="1050" b="0" dirty="0"/>
                    </a:p>
                  </a:txBody>
                  <a:tcPr anchor="ct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nvPr>
        </p:nvGraphicFramePr>
        <p:xfrm>
          <a:off x="8420577" y="500931"/>
          <a:ext cx="1620000" cy="16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455056">
                <a:tc>
                  <a:txBody>
                    <a:bodyPr/>
                    <a:lstStyle/>
                    <a:p>
                      <a:pPr algn="ctr"/>
                      <a:endParaRPr lang="fr-FR" sz="105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50" b="0" dirty="0"/>
                    </a:p>
                  </a:txBody>
                  <a:tcPr anchor="ctr"/>
                </a:tc>
                <a:tc>
                  <a:txBody>
                    <a:bodyPr/>
                    <a:lstStyle/>
                    <a:p>
                      <a:pPr algn="ctr"/>
                      <a:r>
                        <a:rPr lang="en-GB" sz="1050" b="0" dirty="0" err="1"/>
                        <a:t>Pix</a:t>
                      </a:r>
                      <a:r>
                        <a:rPr lang="en-GB" sz="1050" b="0" baseline="0" dirty="0"/>
                        <a:t> 1,1</a:t>
                      </a:r>
                      <a:endParaRPr lang="fr-FR" sz="1050" b="0" dirty="0"/>
                    </a:p>
                  </a:txBody>
                  <a:tcPr anchor="ctr"/>
                </a:tc>
                <a:extLst>
                  <a:ext uri="{0D108BD9-81ED-4DB2-BD59-A6C34878D82A}">
                    <a16:rowId xmlns:a16="http://schemas.microsoft.com/office/drawing/2014/main" val="10000"/>
                  </a:ext>
                </a:extLst>
              </a:tr>
              <a:tr h="582472">
                <a:tc>
                  <a:txBody>
                    <a:bodyPr/>
                    <a:lstStyle/>
                    <a:p>
                      <a:pPr algn="ctr"/>
                      <a:endParaRPr lang="fr-FR" sz="105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50" b="0" dirty="0"/>
                    </a:p>
                  </a:txBody>
                  <a:tcPr anchor="ctr"/>
                </a:tc>
                <a:tc>
                  <a:txBody>
                    <a:bodyPr/>
                    <a:lstStyle/>
                    <a:p>
                      <a:pPr algn="ctr"/>
                      <a:r>
                        <a:rPr lang="en-GB" sz="1050" b="0" dirty="0" err="1"/>
                        <a:t>Pix</a:t>
                      </a:r>
                      <a:r>
                        <a:rPr lang="en-GB" sz="1050" b="0" baseline="0" dirty="0"/>
                        <a:t> 2,1</a:t>
                      </a:r>
                      <a:endParaRPr lang="fr-FR" sz="1050" b="0" dirty="0"/>
                    </a:p>
                  </a:txBody>
                  <a:tcPr anchor="ctr"/>
                </a:tc>
                <a:extLst>
                  <a:ext uri="{0D108BD9-81ED-4DB2-BD59-A6C34878D82A}">
                    <a16:rowId xmlns:a16="http://schemas.microsoft.com/office/drawing/2014/main" val="10001"/>
                  </a:ext>
                </a:extLst>
              </a:tr>
              <a:tr h="582472">
                <a:tc>
                  <a:txBody>
                    <a:bodyPr/>
                    <a:lstStyle/>
                    <a:p>
                      <a:pPr algn="ctr"/>
                      <a:endParaRPr lang="fr-FR" sz="105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50" b="0" dirty="0"/>
                    </a:p>
                  </a:txBody>
                  <a:tcPr anchor="ctr"/>
                </a:tc>
                <a:tc>
                  <a:txBody>
                    <a:bodyPr/>
                    <a:lstStyle/>
                    <a:p>
                      <a:pPr algn="ctr"/>
                      <a:r>
                        <a:rPr lang="en-GB" sz="1050" b="0" dirty="0" err="1"/>
                        <a:t>Pix</a:t>
                      </a:r>
                      <a:r>
                        <a:rPr lang="en-GB" sz="1050" b="0" baseline="0" dirty="0"/>
                        <a:t> 3,1</a:t>
                      </a:r>
                      <a:endParaRPr lang="fr-FR" sz="1050" b="0" dirty="0"/>
                    </a:p>
                  </a:txBody>
                  <a:tcPr anchor="ct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nvPr>
        </p:nvGraphicFramePr>
        <p:xfrm>
          <a:off x="8420577" y="2373143"/>
          <a:ext cx="1620000" cy="16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455056">
                <a:tc>
                  <a:txBody>
                    <a:bodyPr/>
                    <a:lstStyle/>
                    <a:p>
                      <a:pPr algn="ctr"/>
                      <a:endParaRPr lang="fr-FR" sz="1050" b="0" dirty="0"/>
                    </a:p>
                  </a:txBody>
                  <a:tcPr anchor="ctr"/>
                </a:tc>
                <a:tc>
                  <a:txBody>
                    <a:bodyPr/>
                    <a:lstStyle/>
                    <a:p>
                      <a:pPr algn="ctr"/>
                      <a:r>
                        <a:rPr lang="en-GB" sz="1050" b="0" dirty="0" err="1"/>
                        <a:t>Pix</a:t>
                      </a:r>
                      <a:r>
                        <a:rPr lang="en-GB" sz="1050" b="0" baseline="0" dirty="0"/>
                        <a:t> 1,1</a:t>
                      </a:r>
                      <a:endParaRPr lang="fr-FR" sz="105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50" b="0" dirty="0" err="1"/>
                        <a:t>Pix</a:t>
                      </a:r>
                      <a:r>
                        <a:rPr lang="en-GB" sz="1050" b="0" baseline="0" dirty="0"/>
                        <a:t> 1,2</a:t>
                      </a:r>
                      <a:endParaRPr lang="fr-FR" sz="1050" b="0" dirty="0"/>
                    </a:p>
                  </a:txBody>
                  <a:tcPr anchor="ctr"/>
                </a:tc>
                <a:extLst>
                  <a:ext uri="{0D108BD9-81ED-4DB2-BD59-A6C34878D82A}">
                    <a16:rowId xmlns:a16="http://schemas.microsoft.com/office/drawing/2014/main" val="10000"/>
                  </a:ext>
                </a:extLst>
              </a:tr>
              <a:tr h="582472">
                <a:tc>
                  <a:txBody>
                    <a:bodyPr/>
                    <a:lstStyle/>
                    <a:p>
                      <a:pPr algn="ctr"/>
                      <a:endParaRPr lang="fr-FR" sz="1050" b="0" dirty="0"/>
                    </a:p>
                  </a:txBody>
                  <a:tcPr anchor="ctr"/>
                </a:tc>
                <a:tc>
                  <a:txBody>
                    <a:bodyPr/>
                    <a:lstStyle/>
                    <a:p>
                      <a:pPr algn="ctr"/>
                      <a:r>
                        <a:rPr lang="en-GB" sz="1050" b="0" dirty="0" err="1"/>
                        <a:t>Pix</a:t>
                      </a:r>
                      <a:r>
                        <a:rPr lang="en-GB" sz="1050" b="0" baseline="0" dirty="0"/>
                        <a:t> 2,1</a:t>
                      </a:r>
                      <a:endParaRPr lang="fr-FR" sz="105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50" b="0" dirty="0" err="1"/>
                        <a:t>Pix</a:t>
                      </a:r>
                      <a:r>
                        <a:rPr lang="en-GB" sz="1050" b="0" baseline="0" dirty="0"/>
                        <a:t> 2,2</a:t>
                      </a:r>
                      <a:endParaRPr lang="fr-FR" sz="1050" b="0" dirty="0"/>
                    </a:p>
                  </a:txBody>
                  <a:tcPr anchor="ctr"/>
                </a:tc>
                <a:extLst>
                  <a:ext uri="{0D108BD9-81ED-4DB2-BD59-A6C34878D82A}">
                    <a16:rowId xmlns:a16="http://schemas.microsoft.com/office/drawing/2014/main" val="10001"/>
                  </a:ext>
                </a:extLst>
              </a:tr>
              <a:tr h="582472">
                <a:tc>
                  <a:txBody>
                    <a:bodyPr/>
                    <a:lstStyle/>
                    <a:p>
                      <a:pPr algn="ctr"/>
                      <a:endParaRPr lang="fr-FR" sz="1050" b="0" dirty="0"/>
                    </a:p>
                  </a:txBody>
                  <a:tcPr anchor="ctr"/>
                </a:tc>
                <a:tc>
                  <a:txBody>
                    <a:bodyPr/>
                    <a:lstStyle/>
                    <a:p>
                      <a:pPr algn="ctr"/>
                      <a:r>
                        <a:rPr lang="en-GB" sz="1050" b="0" dirty="0" err="1"/>
                        <a:t>Pix</a:t>
                      </a:r>
                      <a:r>
                        <a:rPr lang="en-GB" sz="1050" b="0" baseline="0" dirty="0"/>
                        <a:t> 3,1</a:t>
                      </a:r>
                      <a:endParaRPr lang="fr-FR" sz="105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50" b="0" dirty="0" err="1"/>
                        <a:t>Pix</a:t>
                      </a:r>
                      <a:r>
                        <a:rPr lang="en-GB" sz="1050" b="0" baseline="0" dirty="0"/>
                        <a:t> 3,2</a:t>
                      </a:r>
                      <a:endParaRPr lang="fr-FR" sz="1050" b="0" dirty="0"/>
                    </a:p>
                  </a:txBody>
                  <a:tcPr anchor="ctr"/>
                </a:tc>
                <a:extLst>
                  <a:ext uri="{0D108BD9-81ED-4DB2-BD59-A6C34878D82A}">
                    <a16:rowId xmlns:a16="http://schemas.microsoft.com/office/drawing/2014/main" val="10002"/>
                  </a:ext>
                </a:extLst>
              </a:tr>
            </a:tbl>
          </a:graphicData>
        </a:graphic>
      </p:graphicFrame>
      <p:sp>
        <p:nvSpPr>
          <p:cNvPr id="3" name="Rectangle 2"/>
          <p:cNvSpPr/>
          <p:nvPr/>
        </p:nvSpPr>
        <p:spPr>
          <a:xfrm>
            <a:off x="652463" y="1696361"/>
            <a:ext cx="5471776" cy="1323439"/>
          </a:xfrm>
          <a:prstGeom prst="rect">
            <a:avLst/>
          </a:prstGeom>
          <a:ln>
            <a:noFill/>
          </a:ln>
        </p:spPr>
        <p:txBody>
          <a:bodyPr wrap="square">
            <a:spAutoFit/>
          </a:bodyPr>
          <a:lstStyle/>
          <a:p>
            <a:pPr lvl="1"/>
            <a:r>
              <a:rPr lang="en-US" sz="1600" dirty="0">
                <a:latin typeface="Courier" pitchFamily="49" charset="0"/>
              </a:rPr>
              <a:t>done d0,i</a:t>
            </a:r>
          </a:p>
          <a:p>
            <a:r>
              <a:rPr lang="en-US" sz="1600" dirty="0">
                <a:latin typeface="Courier" pitchFamily="49" charset="0"/>
              </a:rPr>
              <a:t>d0: </a:t>
            </a:r>
          </a:p>
          <a:p>
            <a:pPr lvl="1"/>
            <a:r>
              <a:rPr lang="en-US" sz="1600" dirty="0">
                <a:latin typeface="Courier" pitchFamily="49" charset="0"/>
              </a:rPr>
              <a:t>done d1,i</a:t>
            </a:r>
          </a:p>
          <a:p>
            <a:r>
              <a:rPr lang="en-US" sz="1600" dirty="0">
                <a:latin typeface="Courier" pitchFamily="49" charset="0"/>
              </a:rPr>
              <a:t>d1:</a:t>
            </a:r>
          </a:p>
          <a:p>
            <a:pPr lvl="1"/>
            <a:r>
              <a:rPr lang="en-US" sz="1600" dirty="0">
                <a:latin typeface="Courier" pitchFamily="49" charset="0"/>
              </a:rPr>
              <a:t>done d2,i</a:t>
            </a:r>
            <a:endParaRPr lang="en-US" sz="3200" dirty="0">
              <a:latin typeface="Courier" pitchFamily="49" charset="0"/>
            </a:endParaRPr>
          </a:p>
        </p:txBody>
      </p:sp>
      <p:sp>
        <p:nvSpPr>
          <p:cNvPr id="14" name="TextBox 13"/>
          <p:cNvSpPr txBox="1"/>
          <p:nvPr/>
        </p:nvSpPr>
        <p:spPr>
          <a:xfrm>
            <a:off x="652463" y="1186773"/>
            <a:ext cx="8909826" cy="494183"/>
          </a:xfrm>
          <a:prstGeom prst="rect">
            <a:avLst/>
          </a:prstGeom>
          <a:noFill/>
        </p:spPr>
        <p:txBody>
          <a:bodyPr wrap="square" lIns="91440" tIns="45720" rIns="91440" rtlCol="0" anchor="t">
            <a:noAutofit/>
          </a:bodyPr>
          <a:lstStyle/>
          <a:p>
            <a:r>
              <a:rPr lang="en-GB" sz="2200" b="1" dirty="0">
                <a:solidFill>
                  <a:schemeClr val="tx1"/>
                </a:solidFill>
              </a:rPr>
              <a:t>Code: Input initialisation</a:t>
            </a:r>
            <a:endParaRPr lang="fr-FR" sz="2200" b="1" dirty="0" err="1">
              <a:solidFill>
                <a:schemeClr val="tx1"/>
              </a:solidFill>
            </a:endParaRPr>
          </a:p>
        </p:txBody>
      </p:sp>
      <p:cxnSp>
        <p:nvCxnSpPr>
          <p:cNvPr id="9" name="Straight Arrow Connector 8"/>
          <p:cNvCxnSpPr>
            <a:endCxn id="7" idx="1"/>
          </p:cNvCxnSpPr>
          <p:nvPr/>
        </p:nvCxnSpPr>
        <p:spPr>
          <a:xfrm flipV="1">
            <a:off x="2413633" y="1310931"/>
            <a:ext cx="6050447" cy="640441"/>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1"/>
          </p:cNvCxnSpPr>
          <p:nvPr/>
        </p:nvCxnSpPr>
        <p:spPr>
          <a:xfrm>
            <a:off x="2413633" y="2372941"/>
            <a:ext cx="6050447" cy="810202"/>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4" idx="1"/>
          </p:cNvCxnSpPr>
          <p:nvPr/>
        </p:nvCxnSpPr>
        <p:spPr>
          <a:xfrm>
            <a:off x="2413633" y="2837468"/>
            <a:ext cx="6050447" cy="2217887"/>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091528" y="1058965"/>
            <a:ext cx="1820065" cy="749798"/>
          </a:xfrm>
          <a:prstGeom prst="rect">
            <a:avLst/>
          </a:prstGeom>
          <a:noFill/>
        </p:spPr>
        <p:txBody>
          <a:bodyPr wrap="square" lIns="91440" tIns="45720" rIns="91440" rtlCol="0" anchor="t">
            <a:noAutofit/>
          </a:bodyPr>
          <a:lstStyle/>
          <a:p>
            <a:pPr algn="ctr"/>
            <a:r>
              <a:rPr lang="en-GB" sz="2200" dirty="0">
                <a:solidFill>
                  <a:schemeClr val="tx1"/>
                </a:solidFill>
              </a:rPr>
              <a:t>Input matrix</a:t>
            </a:r>
          </a:p>
          <a:p>
            <a:pPr algn="ctr"/>
            <a:r>
              <a:rPr lang="en-GB" sz="2200" dirty="0" err="1">
                <a:solidFill>
                  <a:schemeClr val="tx1"/>
                </a:solidFill>
              </a:rPr>
              <a:t>InA</a:t>
            </a:r>
            <a:endParaRPr lang="fr-FR" sz="2200" dirty="0" err="1">
              <a:solidFill>
                <a:schemeClr val="tx1"/>
              </a:solidFill>
            </a:endParaRPr>
          </a:p>
        </p:txBody>
      </p:sp>
    </p:spTree>
    <p:extLst>
      <p:ext uri="{BB962C8B-B14F-4D97-AF65-F5344CB8AC3E}">
        <p14:creationId xmlns:p14="http://schemas.microsoft.com/office/powerpoint/2010/main" val="30071846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2:1 Scaling and Gaussian filter</a:t>
            </a:r>
            <a:endParaRPr lang="fr-FR" dirty="0"/>
          </a:p>
        </p:txBody>
      </p:sp>
      <p:graphicFrame>
        <p:nvGraphicFramePr>
          <p:cNvPr id="6" name="Table 5"/>
          <p:cNvGraphicFramePr>
            <a:graphicFrameLocks noGrp="1"/>
          </p:cNvGraphicFramePr>
          <p:nvPr>
            <p:extLst/>
          </p:nvPr>
        </p:nvGraphicFramePr>
        <p:xfrm>
          <a:off x="8420577" y="500931"/>
          <a:ext cx="1620000" cy="16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455056">
                <a:tc>
                  <a:txBody>
                    <a:bodyPr/>
                    <a:lstStyle/>
                    <a:p>
                      <a:pPr algn="ctr"/>
                      <a:r>
                        <a:rPr lang="en-GB" sz="1400" b="0" dirty="0"/>
                        <a:t>1</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0</a:t>
                      </a:r>
                      <a:endParaRPr lang="fr-FR" sz="1400" b="0" dirty="0"/>
                    </a:p>
                  </a:txBody>
                  <a:tcPr anchor="ctr"/>
                </a:tc>
                <a:tc>
                  <a:txBody>
                    <a:bodyPr/>
                    <a:lstStyle/>
                    <a:p>
                      <a:pPr algn="ctr"/>
                      <a:r>
                        <a:rPr lang="en-GB" sz="1400" b="0" dirty="0"/>
                        <a:t>1</a:t>
                      </a:r>
                      <a:endParaRPr lang="fr-FR" sz="1400" b="0" dirty="0"/>
                    </a:p>
                  </a:txBody>
                  <a:tcPr anchor="ctr"/>
                </a:tc>
                <a:extLst>
                  <a:ext uri="{0D108BD9-81ED-4DB2-BD59-A6C34878D82A}">
                    <a16:rowId xmlns:a16="http://schemas.microsoft.com/office/drawing/2014/main" val="10000"/>
                  </a:ext>
                </a:extLst>
              </a:tr>
              <a:tr h="582472">
                <a:tc>
                  <a:txBody>
                    <a:bodyPr/>
                    <a:lstStyle/>
                    <a:p>
                      <a:pPr algn="ctr"/>
                      <a:r>
                        <a:rPr lang="en-GB" sz="1400" b="0" dirty="0"/>
                        <a:t>0</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0</a:t>
                      </a:r>
                      <a:endParaRPr lang="fr-FR" sz="1400" b="0" dirty="0"/>
                    </a:p>
                  </a:txBody>
                  <a:tcPr anchor="ctr"/>
                </a:tc>
                <a:tc>
                  <a:txBody>
                    <a:bodyPr/>
                    <a:lstStyle/>
                    <a:p>
                      <a:pPr algn="ctr"/>
                      <a:r>
                        <a:rPr lang="en-GB" sz="1400" b="0" dirty="0"/>
                        <a:t>0</a:t>
                      </a:r>
                      <a:endParaRPr lang="fr-FR" sz="1400" b="0" dirty="0"/>
                    </a:p>
                  </a:txBody>
                  <a:tcPr anchor="ctr"/>
                </a:tc>
                <a:extLst>
                  <a:ext uri="{0D108BD9-81ED-4DB2-BD59-A6C34878D82A}">
                    <a16:rowId xmlns:a16="http://schemas.microsoft.com/office/drawing/2014/main" val="10001"/>
                  </a:ext>
                </a:extLst>
              </a:tr>
              <a:tr h="582472">
                <a:tc>
                  <a:txBody>
                    <a:bodyPr/>
                    <a:lstStyle/>
                    <a:p>
                      <a:pPr algn="ctr"/>
                      <a:r>
                        <a:rPr lang="en-GB" sz="1400" b="0" dirty="0"/>
                        <a:t>1</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0</a:t>
                      </a:r>
                      <a:endParaRPr lang="fr-FR" sz="1400" b="0" dirty="0"/>
                    </a:p>
                  </a:txBody>
                  <a:tcPr anchor="ctr"/>
                </a:tc>
                <a:tc>
                  <a:txBody>
                    <a:bodyPr/>
                    <a:lstStyle/>
                    <a:p>
                      <a:pPr algn="ctr"/>
                      <a:r>
                        <a:rPr lang="en-GB" sz="1400" b="0" dirty="0"/>
                        <a:t>1</a:t>
                      </a:r>
                      <a:endParaRPr lang="fr-FR" sz="1400" b="0" dirty="0"/>
                    </a:p>
                  </a:txBody>
                  <a:tcPr anchor="ctr"/>
                </a:tc>
                <a:extLst>
                  <a:ext uri="{0D108BD9-81ED-4DB2-BD59-A6C34878D82A}">
                    <a16:rowId xmlns:a16="http://schemas.microsoft.com/office/drawing/2014/main" val="10002"/>
                  </a:ext>
                </a:extLst>
              </a:tr>
            </a:tbl>
          </a:graphicData>
        </a:graphic>
      </p:graphicFrame>
      <p:sp>
        <p:nvSpPr>
          <p:cNvPr id="7" name="TextBox 6"/>
          <p:cNvSpPr txBox="1"/>
          <p:nvPr/>
        </p:nvSpPr>
        <p:spPr>
          <a:xfrm>
            <a:off x="10091529" y="1096247"/>
            <a:ext cx="1795672" cy="429367"/>
          </a:xfrm>
          <a:prstGeom prst="rect">
            <a:avLst/>
          </a:prstGeom>
          <a:noFill/>
        </p:spPr>
        <p:txBody>
          <a:bodyPr wrap="square" lIns="91440" tIns="45720" rIns="91440" rtlCol="0" anchor="t">
            <a:noAutofit/>
          </a:bodyPr>
          <a:lstStyle/>
          <a:p>
            <a:pPr algn="ctr"/>
            <a:r>
              <a:rPr lang="en-GB" sz="2200" dirty="0">
                <a:solidFill>
                  <a:schemeClr val="tx1"/>
                </a:solidFill>
              </a:rPr>
              <a:t>Mask Matrix</a:t>
            </a:r>
            <a:endParaRPr lang="fr-FR" sz="2200" dirty="0" err="1">
              <a:solidFill>
                <a:schemeClr val="tx1"/>
              </a:solidFill>
            </a:endParaRPr>
          </a:p>
        </p:txBody>
      </p:sp>
      <p:grpSp>
        <p:nvGrpSpPr>
          <p:cNvPr id="4" name="Group 3"/>
          <p:cNvGrpSpPr/>
          <p:nvPr/>
        </p:nvGrpSpPr>
        <p:grpSpPr>
          <a:xfrm>
            <a:off x="654844" y="1186773"/>
            <a:ext cx="8907445" cy="2079248"/>
            <a:chOff x="299524" y="1186773"/>
            <a:chExt cx="9262765" cy="2079248"/>
          </a:xfrm>
        </p:grpSpPr>
        <p:sp>
          <p:nvSpPr>
            <p:cNvPr id="3" name="Rectangle 2"/>
            <p:cNvSpPr/>
            <p:nvPr/>
          </p:nvSpPr>
          <p:spPr>
            <a:xfrm>
              <a:off x="299524" y="1696361"/>
              <a:ext cx="6096000" cy="1569660"/>
            </a:xfrm>
            <a:prstGeom prst="rect">
              <a:avLst/>
            </a:prstGeom>
            <a:ln>
              <a:noFill/>
            </a:ln>
          </p:spPr>
          <p:txBody>
            <a:bodyPr>
              <a:spAutoFit/>
            </a:bodyPr>
            <a:lstStyle/>
            <a:p>
              <a:r>
                <a:rPr lang="en-US" sz="1600" dirty="0">
                  <a:latin typeface="Courier" pitchFamily="49" charset="0"/>
                </a:rPr>
                <a:t>d2:</a:t>
              </a:r>
            </a:p>
            <a:p>
              <a:pPr lvl="1"/>
              <a:r>
                <a:rPr lang="en-US" sz="1600" dirty="0" err="1">
                  <a:latin typeface="Courier" pitchFamily="49" charset="0"/>
                </a:rPr>
                <a:t>mov</a:t>
              </a:r>
              <a:r>
                <a:rPr lang="en-US" sz="1600" dirty="0">
                  <a:latin typeface="Courier" pitchFamily="49" charset="0"/>
                </a:rPr>
                <a:t> maskv,0b101000101</a:t>
              </a:r>
            </a:p>
            <a:p>
              <a:pPr lvl="1"/>
              <a:r>
                <a:rPr lang="en-US" sz="1600" dirty="0" err="1">
                  <a:latin typeface="Courier" pitchFamily="49" charset="0"/>
                </a:rPr>
                <a:t>mov</a:t>
              </a:r>
              <a:r>
                <a:rPr lang="en-US" sz="1600" dirty="0">
                  <a:latin typeface="Courier" pitchFamily="49" charset="0"/>
                </a:rPr>
                <a:t> w,4             // to w</a:t>
              </a:r>
            </a:p>
            <a:p>
              <a:pPr lvl="1"/>
              <a:r>
                <a:rPr lang="en-US" sz="1600" dirty="0" err="1">
                  <a:latin typeface="Courier" pitchFamily="49" charset="0"/>
                </a:rPr>
                <a:t>mset</a:t>
              </a:r>
              <a:r>
                <a:rPr lang="en-US" sz="1600" dirty="0">
                  <a:latin typeface="Courier" pitchFamily="49" charset="0"/>
                </a:rPr>
                <a:t> 0b010101010</a:t>
              </a:r>
            </a:p>
            <a:p>
              <a:pPr lvl="1"/>
              <a:r>
                <a:rPr lang="en-US" sz="1600" dirty="0" err="1">
                  <a:latin typeface="Courier" pitchFamily="49" charset="0"/>
                </a:rPr>
                <a:t>mov</a:t>
              </a:r>
              <a:r>
                <a:rPr lang="en-US" sz="1600" dirty="0">
                  <a:latin typeface="Courier" pitchFamily="49" charset="0"/>
                </a:rPr>
                <a:t> w,3             // to w</a:t>
              </a:r>
            </a:p>
            <a:p>
              <a:pPr lvl="1"/>
              <a:r>
                <a:rPr lang="en-US" sz="1600" dirty="0" err="1">
                  <a:latin typeface="Courier" pitchFamily="49" charset="0"/>
                </a:rPr>
                <a:t>mov</a:t>
              </a:r>
              <a:r>
                <a:rPr lang="en-US" sz="1600" dirty="0">
                  <a:latin typeface="Courier" pitchFamily="49" charset="0"/>
                </a:rPr>
                <a:t> w4,2</a:t>
              </a:r>
            </a:p>
          </p:txBody>
        </p:sp>
        <p:sp>
          <p:nvSpPr>
            <p:cNvPr id="14" name="TextBox 13"/>
            <p:cNvSpPr txBox="1"/>
            <p:nvPr/>
          </p:nvSpPr>
          <p:spPr>
            <a:xfrm>
              <a:off x="299524" y="1186773"/>
              <a:ext cx="9262765" cy="494183"/>
            </a:xfrm>
            <a:prstGeom prst="rect">
              <a:avLst/>
            </a:prstGeom>
            <a:noFill/>
          </p:spPr>
          <p:txBody>
            <a:bodyPr wrap="square" lIns="91440" tIns="45720" rIns="91440" rtlCol="0" anchor="t">
              <a:noAutofit/>
            </a:bodyPr>
            <a:lstStyle/>
            <a:p>
              <a:r>
                <a:rPr lang="en-GB" sz="2200" b="1" dirty="0">
                  <a:solidFill>
                    <a:schemeClr val="tx1"/>
                  </a:solidFill>
                </a:rPr>
                <a:t>Code: </a:t>
              </a:r>
              <a:r>
                <a:rPr lang="en-GB" sz="2200" b="1" dirty="0"/>
                <a:t>S</a:t>
              </a:r>
              <a:r>
                <a:rPr lang="en-GB" sz="2200" b="1" dirty="0">
                  <a:solidFill>
                    <a:schemeClr val="tx1"/>
                  </a:solidFill>
                </a:rPr>
                <a:t>hifting matrix initialisation</a:t>
              </a:r>
              <a:endParaRPr lang="fr-FR" sz="2200" b="1" dirty="0" err="1">
                <a:solidFill>
                  <a:schemeClr val="tx1"/>
                </a:solidFill>
              </a:endParaRPr>
            </a:p>
          </p:txBody>
        </p:sp>
        <p:cxnSp>
          <p:nvCxnSpPr>
            <p:cNvPr id="8" name="Straight Arrow Connector 7"/>
            <p:cNvCxnSpPr>
              <a:cxnSpLocks/>
            </p:cNvCxnSpPr>
            <p:nvPr/>
          </p:nvCxnSpPr>
          <p:spPr>
            <a:xfrm flipV="1">
              <a:off x="3980823" y="1300899"/>
              <a:ext cx="4394211" cy="716438"/>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03288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Principle</a:t>
            </a:r>
            <a:endParaRPr lang="fr-FR" dirty="0"/>
          </a:p>
        </p:txBody>
      </p:sp>
      <p:pic>
        <p:nvPicPr>
          <p:cNvPr id="4" name="Picture 1"/>
          <p:cNvPicPr>
            <a:picLocks noChangeAspect="1" noChangeArrowheads="1"/>
          </p:cNvPicPr>
          <p:nvPr/>
        </p:nvPicPr>
        <p:blipFill>
          <a:blip r:embed="rId2" cstate="print"/>
          <a:srcRect/>
          <a:stretch>
            <a:fillRect/>
          </a:stretch>
        </p:blipFill>
        <p:spPr bwMode="auto">
          <a:xfrm>
            <a:off x="4308021" y="2510517"/>
            <a:ext cx="3314700" cy="857250"/>
          </a:xfrm>
          <a:prstGeom prst="rect">
            <a:avLst/>
          </a:prstGeom>
          <a:noFill/>
          <a:ln w="9525">
            <a:noFill/>
            <a:miter lim="800000"/>
            <a:headEnd/>
            <a:tailEnd/>
          </a:ln>
        </p:spPr>
      </p:pic>
      <p:pic>
        <p:nvPicPr>
          <p:cNvPr id="5" name="Picture 1"/>
          <p:cNvPicPr>
            <a:picLocks noChangeAspect="1" noChangeArrowheads="1"/>
          </p:cNvPicPr>
          <p:nvPr/>
        </p:nvPicPr>
        <p:blipFill>
          <a:blip r:embed="rId3" cstate="print"/>
          <a:srcRect/>
          <a:stretch>
            <a:fillRect/>
          </a:stretch>
        </p:blipFill>
        <p:spPr bwMode="auto">
          <a:xfrm>
            <a:off x="2762251" y="4225699"/>
            <a:ext cx="3314700" cy="866775"/>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3467347" y="3351849"/>
            <a:ext cx="981075" cy="723900"/>
          </a:xfrm>
          <a:prstGeom prst="rect">
            <a:avLst/>
          </a:prstGeom>
          <a:noFill/>
          <a:ln w="9525">
            <a:noFill/>
            <a:miter lim="800000"/>
            <a:headEnd/>
            <a:tailEnd/>
          </a:ln>
        </p:spPr>
      </p:pic>
      <p:cxnSp>
        <p:nvCxnSpPr>
          <p:cNvPr id="7" name="Straight Connector 6"/>
          <p:cNvCxnSpPr/>
          <p:nvPr/>
        </p:nvCxnSpPr>
        <p:spPr>
          <a:xfrm flipV="1">
            <a:off x="2819400" y="2579915"/>
            <a:ext cx="1534886" cy="169817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646716" y="3472543"/>
            <a:ext cx="696685" cy="79465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Flowchart: Process 8"/>
          <p:cNvSpPr/>
          <p:nvPr/>
        </p:nvSpPr>
        <p:spPr>
          <a:xfrm>
            <a:off x="3091544" y="4463144"/>
            <a:ext cx="272143" cy="195943"/>
          </a:xfrm>
          <a:prstGeom prst="flowChartProcess">
            <a:avLst/>
          </a:prstGeom>
          <a:solidFill>
            <a:schemeClr val="accent2">
              <a:alpha val="17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Flowchart: Process 9"/>
          <p:cNvSpPr/>
          <p:nvPr/>
        </p:nvSpPr>
        <p:spPr>
          <a:xfrm>
            <a:off x="2808516" y="4267198"/>
            <a:ext cx="794657" cy="576943"/>
          </a:xfrm>
          <a:prstGeom prst="flowChartProcess">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V="1">
            <a:off x="2862944" y="4005944"/>
            <a:ext cx="729343" cy="79465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690259" y="3995058"/>
            <a:ext cx="696685" cy="79465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Flowchart: Process 12"/>
          <p:cNvSpPr/>
          <p:nvPr/>
        </p:nvSpPr>
        <p:spPr>
          <a:xfrm>
            <a:off x="4626430" y="2732315"/>
            <a:ext cx="272143" cy="195943"/>
          </a:xfrm>
          <a:prstGeom prst="flowChartProcess">
            <a:avLst/>
          </a:prstGeom>
          <a:solidFill>
            <a:schemeClr val="accent2">
              <a:alpha val="17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p:cNvSpPr txBox="1"/>
          <p:nvPr/>
        </p:nvSpPr>
        <p:spPr>
          <a:xfrm>
            <a:off x="4561114" y="2721430"/>
            <a:ext cx="354584" cy="276999"/>
          </a:xfrm>
          <a:prstGeom prst="rect">
            <a:avLst/>
          </a:prstGeom>
          <a:noFill/>
        </p:spPr>
        <p:txBody>
          <a:bodyPr wrap="none" rtlCol="0">
            <a:spAutoFit/>
          </a:bodyPr>
          <a:lstStyle/>
          <a:p>
            <a:r>
              <a:rPr lang="en-US" sz="1200" dirty="0"/>
              <a:t>13</a:t>
            </a:r>
          </a:p>
        </p:txBody>
      </p:sp>
      <p:sp>
        <p:nvSpPr>
          <p:cNvPr id="21" name="TextBox 20"/>
          <p:cNvSpPr txBox="1"/>
          <p:nvPr/>
        </p:nvSpPr>
        <p:spPr>
          <a:xfrm>
            <a:off x="1926772" y="4887686"/>
            <a:ext cx="825867" cy="369332"/>
          </a:xfrm>
          <a:prstGeom prst="rect">
            <a:avLst/>
          </a:prstGeom>
          <a:noFill/>
        </p:spPr>
        <p:txBody>
          <a:bodyPr wrap="none" rtlCol="0">
            <a:spAutoFit/>
          </a:bodyPr>
          <a:lstStyle/>
          <a:p>
            <a:r>
              <a:rPr lang="en-US" dirty="0"/>
              <a:t>Image</a:t>
            </a:r>
          </a:p>
        </p:txBody>
      </p:sp>
      <p:sp>
        <p:nvSpPr>
          <p:cNvPr id="22" name="TextBox 21"/>
          <p:cNvSpPr txBox="1"/>
          <p:nvPr/>
        </p:nvSpPr>
        <p:spPr>
          <a:xfrm>
            <a:off x="2166257" y="3744686"/>
            <a:ext cx="851515" cy="369332"/>
          </a:xfrm>
          <a:prstGeom prst="rect">
            <a:avLst/>
          </a:prstGeom>
          <a:noFill/>
        </p:spPr>
        <p:txBody>
          <a:bodyPr wrap="none" rtlCol="0">
            <a:spAutoFit/>
          </a:bodyPr>
          <a:lstStyle/>
          <a:p>
            <a:r>
              <a:rPr lang="en-US" dirty="0"/>
              <a:t>Kernel</a:t>
            </a:r>
          </a:p>
        </p:txBody>
      </p:sp>
      <p:sp>
        <p:nvSpPr>
          <p:cNvPr id="23" name="TextBox 22"/>
          <p:cNvSpPr txBox="1"/>
          <p:nvPr/>
        </p:nvSpPr>
        <p:spPr>
          <a:xfrm>
            <a:off x="2841172" y="2449286"/>
            <a:ext cx="838691" cy="369332"/>
          </a:xfrm>
          <a:prstGeom prst="rect">
            <a:avLst/>
          </a:prstGeom>
          <a:noFill/>
        </p:spPr>
        <p:txBody>
          <a:bodyPr wrap="none" rtlCol="0">
            <a:spAutoFit/>
          </a:bodyPr>
          <a:lstStyle/>
          <a:p>
            <a:r>
              <a:rPr lang="en-US" dirty="0"/>
              <a:t>Result</a:t>
            </a:r>
          </a:p>
        </p:txBody>
      </p:sp>
      <p:sp>
        <p:nvSpPr>
          <p:cNvPr id="24" name="Flowchart: Process 23"/>
          <p:cNvSpPr/>
          <p:nvPr/>
        </p:nvSpPr>
        <p:spPr>
          <a:xfrm>
            <a:off x="3091544" y="4278083"/>
            <a:ext cx="794657" cy="576943"/>
          </a:xfrm>
          <a:prstGeom prst="flowChartProcess">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Process 24"/>
          <p:cNvSpPr/>
          <p:nvPr/>
        </p:nvSpPr>
        <p:spPr>
          <a:xfrm>
            <a:off x="3352801" y="4452258"/>
            <a:ext cx="261257" cy="195943"/>
          </a:xfrm>
          <a:prstGeom prst="flowChartProcess">
            <a:avLst/>
          </a:prstGeom>
          <a:solidFill>
            <a:schemeClr val="accent2">
              <a:lumMod val="20000"/>
              <a:lumOff val="80000"/>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Process 25"/>
          <p:cNvSpPr/>
          <p:nvPr/>
        </p:nvSpPr>
        <p:spPr>
          <a:xfrm>
            <a:off x="4898573" y="2754086"/>
            <a:ext cx="261257" cy="195943"/>
          </a:xfrm>
          <a:prstGeom prst="flowChartProcess">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3"/>
          <p:cNvPicPr>
            <a:picLocks noChangeAspect="1" noChangeArrowheads="1"/>
          </p:cNvPicPr>
          <p:nvPr/>
        </p:nvPicPr>
        <p:blipFill>
          <a:blip r:embed="rId4" cstate="print"/>
          <a:srcRect/>
          <a:stretch>
            <a:fillRect/>
          </a:stretch>
        </p:blipFill>
        <p:spPr bwMode="auto">
          <a:xfrm>
            <a:off x="3733123" y="3339195"/>
            <a:ext cx="981075" cy="723900"/>
          </a:xfrm>
          <a:prstGeom prst="rect">
            <a:avLst/>
          </a:prstGeom>
          <a:noFill/>
          <a:ln w="9525">
            <a:noFill/>
            <a:miter lim="800000"/>
            <a:headEnd/>
            <a:tailEnd/>
          </a:ln>
        </p:spPr>
      </p:pic>
      <p:cxnSp>
        <p:nvCxnSpPr>
          <p:cNvPr id="28" name="Straight Connector 27"/>
          <p:cNvCxnSpPr/>
          <p:nvPr/>
        </p:nvCxnSpPr>
        <p:spPr>
          <a:xfrm flipV="1">
            <a:off x="3102429" y="2536373"/>
            <a:ext cx="1534886" cy="169817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929745" y="3429001"/>
            <a:ext cx="696685" cy="79465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145973" y="3962402"/>
            <a:ext cx="729343" cy="79465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973288" y="3951516"/>
            <a:ext cx="696685" cy="794656"/>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8305492" y="1388452"/>
            <a:ext cx="1480457" cy="3770595"/>
            <a:chOff x="6466114" y="1388451"/>
            <a:chExt cx="1480457" cy="3770595"/>
          </a:xfrm>
        </p:grpSpPr>
        <p:sp>
          <p:nvSpPr>
            <p:cNvPr id="33" name="TextBox 32"/>
            <p:cNvSpPr txBox="1"/>
            <p:nvPr/>
          </p:nvSpPr>
          <p:spPr>
            <a:xfrm>
              <a:off x="6683828" y="1458685"/>
              <a:ext cx="248786" cy="369332"/>
            </a:xfrm>
            <a:prstGeom prst="rect">
              <a:avLst/>
            </a:prstGeom>
            <a:noFill/>
          </p:spPr>
          <p:txBody>
            <a:bodyPr wrap="none" rtlCol="0">
              <a:spAutoFit/>
            </a:bodyPr>
            <a:lstStyle/>
            <a:p>
              <a:r>
                <a:rPr lang="en-US" dirty="0"/>
                <a:t> </a:t>
              </a:r>
            </a:p>
          </p:txBody>
        </p:sp>
        <p:sp>
          <p:nvSpPr>
            <p:cNvPr id="34" name="TextBox 33"/>
            <p:cNvSpPr txBox="1"/>
            <p:nvPr/>
          </p:nvSpPr>
          <p:spPr>
            <a:xfrm>
              <a:off x="6529857" y="1388451"/>
              <a:ext cx="1338942" cy="3139321"/>
            </a:xfrm>
            <a:prstGeom prst="rect">
              <a:avLst/>
            </a:prstGeom>
            <a:noFill/>
          </p:spPr>
          <p:txBody>
            <a:bodyPr wrap="square" rtlCol="0">
              <a:spAutoFit/>
            </a:bodyPr>
            <a:lstStyle/>
            <a:p>
              <a:r>
                <a:rPr lang="en-US" dirty="0"/>
                <a:t>1 x  0 +</a:t>
              </a:r>
            </a:p>
            <a:p>
              <a:r>
                <a:rPr lang="en-US" dirty="0"/>
                <a:t>2 x -1 +</a:t>
              </a:r>
            </a:p>
            <a:p>
              <a:r>
                <a:rPr lang="en-US" dirty="0"/>
                <a:t>3 x  0 +</a:t>
              </a:r>
            </a:p>
            <a:p>
              <a:endParaRPr lang="en-US" dirty="0"/>
            </a:p>
            <a:p>
              <a:r>
                <a:rPr lang="en-US" dirty="0"/>
                <a:t>13 x -1+</a:t>
              </a:r>
            </a:p>
            <a:p>
              <a:r>
                <a:rPr lang="en-US" dirty="0"/>
                <a:t>14 x  5 +</a:t>
              </a:r>
            </a:p>
            <a:p>
              <a:r>
                <a:rPr lang="en-US" dirty="0"/>
                <a:t>15 x -1+</a:t>
              </a:r>
            </a:p>
            <a:p>
              <a:endParaRPr lang="en-US" dirty="0"/>
            </a:p>
            <a:p>
              <a:r>
                <a:rPr lang="en-US" dirty="0"/>
                <a:t>25 x  0+</a:t>
              </a:r>
            </a:p>
            <a:p>
              <a:r>
                <a:rPr lang="en-US" dirty="0"/>
                <a:t>26 x -1+</a:t>
              </a:r>
            </a:p>
            <a:p>
              <a:r>
                <a:rPr lang="en-US" dirty="0"/>
                <a:t>27 x  0 </a:t>
              </a:r>
            </a:p>
          </p:txBody>
        </p:sp>
        <p:cxnSp>
          <p:nvCxnSpPr>
            <p:cNvPr id="35" name="Straight Connector 34"/>
            <p:cNvCxnSpPr/>
            <p:nvPr/>
          </p:nvCxnSpPr>
          <p:spPr>
            <a:xfrm>
              <a:off x="6466114" y="4659086"/>
              <a:ext cx="1480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596743" y="4789714"/>
              <a:ext cx="441146" cy="369332"/>
            </a:xfrm>
            <a:prstGeom prst="rect">
              <a:avLst/>
            </a:prstGeom>
            <a:noFill/>
          </p:spPr>
          <p:txBody>
            <a:bodyPr wrap="none" rtlCol="0">
              <a:spAutoFit/>
            </a:bodyPr>
            <a:lstStyle/>
            <a:p>
              <a:r>
                <a:rPr lang="en-US" dirty="0"/>
                <a:t>14</a:t>
              </a:r>
            </a:p>
          </p:txBody>
        </p:sp>
      </p:grpSp>
      <p:cxnSp>
        <p:nvCxnSpPr>
          <p:cNvPr id="37" name="Straight Arrow Connector 36"/>
          <p:cNvCxnSpPr>
            <a:stCxn id="36" idx="1"/>
          </p:cNvCxnSpPr>
          <p:nvPr/>
        </p:nvCxnSpPr>
        <p:spPr>
          <a:xfrm flipH="1" flipV="1">
            <a:off x="5077878" y="2928258"/>
            <a:ext cx="3358242" cy="2046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851400" y="2724150"/>
            <a:ext cx="469900" cy="261610"/>
          </a:xfrm>
          <a:prstGeom prst="rect">
            <a:avLst/>
          </a:prstGeom>
          <a:noFill/>
        </p:spPr>
        <p:txBody>
          <a:bodyPr wrap="square" rtlCol="0">
            <a:spAutoFit/>
          </a:bodyPr>
          <a:lstStyle/>
          <a:p>
            <a:r>
              <a:rPr lang="en-US" sz="1100" dirty="0"/>
              <a:t>14</a:t>
            </a:r>
          </a:p>
        </p:txBody>
      </p:sp>
      <p:cxnSp>
        <p:nvCxnSpPr>
          <p:cNvPr id="17" name="Straight Connector 16"/>
          <p:cNvCxnSpPr/>
          <p:nvPr/>
        </p:nvCxnSpPr>
        <p:spPr>
          <a:xfrm>
            <a:off x="7990115" y="4659087"/>
            <a:ext cx="14804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20744" y="4789715"/>
            <a:ext cx="441146" cy="369332"/>
          </a:xfrm>
          <a:prstGeom prst="rect">
            <a:avLst/>
          </a:prstGeom>
          <a:noFill/>
        </p:spPr>
        <p:txBody>
          <a:bodyPr wrap="none" rtlCol="0">
            <a:spAutoFit/>
          </a:bodyPr>
          <a:lstStyle/>
          <a:p>
            <a:r>
              <a:rPr lang="en-US" dirty="0"/>
              <a:t>13</a:t>
            </a:r>
          </a:p>
        </p:txBody>
      </p:sp>
      <p:cxnSp>
        <p:nvCxnSpPr>
          <p:cNvPr id="19" name="Straight Arrow Connector 18"/>
          <p:cNvCxnSpPr>
            <a:stCxn id="18" idx="1"/>
            <a:endCxn id="13" idx="2"/>
          </p:cNvCxnSpPr>
          <p:nvPr/>
        </p:nvCxnSpPr>
        <p:spPr>
          <a:xfrm flipH="1" flipV="1">
            <a:off x="4762501" y="2928258"/>
            <a:ext cx="3358242" cy="2046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983989" y="2494347"/>
            <a:ext cx="1338942" cy="923330"/>
          </a:xfrm>
          <a:prstGeom prst="rect">
            <a:avLst/>
          </a:prstGeom>
          <a:noFill/>
        </p:spPr>
        <p:txBody>
          <a:bodyPr wrap="square" rtlCol="0">
            <a:spAutoFit/>
          </a:bodyPr>
          <a:lstStyle/>
          <a:p>
            <a:r>
              <a:rPr lang="en-US" dirty="0"/>
              <a:t>12 x -1+</a:t>
            </a:r>
          </a:p>
          <a:p>
            <a:r>
              <a:rPr lang="en-US" dirty="0"/>
              <a:t>13 x  5 +</a:t>
            </a:r>
          </a:p>
          <a:p>
            <a:r>
              <a:rPr lang="en-US" dirty="0"/>
              <a:t>14 x -1+</a:t>
            </a:r>
          </a:p>
        </p:txBody>
      </p:sp>
      <p:sp>
        <p:nvSpPr>
          <p:cNvPr id="40" name="TextBox 39"/>
          <p:cNvSpPr txBox="1"/>
          <p:nvPr/>
        </p:nvSpPr>
        <p:spPr>
          <a:xfrm>
            <a:off x="8019863" y="3501555"/>
            <a:ext cx="1338942" cy="923330"/>
          </a:xfrm>
          <a:prstGeom prst="rect">
            <a:avLst/>
          </a:prstGeom>
          <a:noFill/>
        </p:spPr>
        <p:txBody>
          <a:bodyPr wrap="square" rtlCol="0">
            <a:spAutoFit/>
          </a:bodyPr>
          <a:lstStyle/>
          <a:p>
            <a:r>
              <a:rPr lang="en-US" dirty="0"/>
              <a:t>24 x 0+</a:t>
            </a:r>
          </a:p>
          <a:p>
            <a:r>
              <a:rPr lang="en-US" dirty="0"/>
              <a:t>25 x -1+</a:t>
            </a:r>
          </a:p>
          <a:p>
            <a:r>
              <a:rPr lang="en-US" dirty="0"/>
              <a:t>26 x  0 </a:t>
            </a:r>
          </a:p>
        </p:txBody>
      </p:sp>
      <p:sp>
        <p:nvSpPr>
          <p:cNvPr id="41" name="TextBox 40"/>
          <p:cNvSpPr txBox="1"/>
          <p:nvPr/>
        </p:nvSpPr>
        <p:spPr>
          <a:xfrm>
            <a:off x="7892419" y="1413483"/>
            <a:ext cx="1338942" cy="369332"/>
          </a:xfrm>
          <a:prstGeom prst="rect">
            <a:avLst/>
          </a:prstGeom>
          <a:noFill/>
        </p:spPr>
        <p:txBody>
          <a:bodyPr wrap="square" rtlCol="0">
            <a:spAutoFit/>
          </a:bodyPr>
          <a:lstStyle/>
          <a:p>
            <a:r>
              <a:rPr lang="en-US" dirty="0"/>
              <a:t>  0 x  0 +</a:t>
            </a:r>
          </a:p>
        </p:txBody>
      </p:sp>
      <p:sp>
        <p:nvSpPr>
          <p:cNvPr id="42" name="TextBox 41"/>
          <p:cNvSpPr txBox="1"/>
          <p:nvPr/>
        </p:nvSpPr>
        <p:spPr>
          <a:xfrm>
            <a:off x="7892419" y="1770563"/>
            <a:ext cx="1338942" cy="646331"/>
          </a:xfrm>
          <a:prstGeom prst="rect">
            <a:avLst/>
          </a:prstGeom>
          <a:noFill/>
        </p:spPr>
        <p:txBody>
          <a:bodyPr wrap="square" rtlCol="0">
            <a:spAutoFit/>
          </a:bodyPr>
          <a:lstStyle/>
          <a:p>
            <a:r>
              <a:rPr lang="en-US" dirty="0"/>
              <a:t>  1 x -1 +</a:t>
            </a:r>
          </a:p>
          <a:p>
            <a:r>
              <a:rPr lang="en-US" dirty="0"/>
              <a:t>  2 x  0 +</a:t>
            </a:r>
          </a:p>
        </p:txBody>
      </p:sp>
      <p:sp>
        <p:nvSpPr>
          <p:cNvPr id="43" name="Text Placeholder 2"/>
          <p:cNvSpPr>
            <a:spLocks noGrp="1"/>
          </p:cNvSpPr>
          <p:nvPr>
            <p:ph type="body" sz="quarter" idx="10"/>
          </p:nvPr>
        </p:nvSpPr>
        <p:spPr>
          <a:xfrm>
            <a:off x="299523" y="1019916"/>
            <a:ext cx="11663021" cy="515921"/>
          </a:xfrm>
        </p:spPr>
        <p:txBody>
          <a:bodyPr/>
          <a:lstStyle/>
          <a:p>
            <a:pPr lvl="1">
              <a:buFont typeface="Arial" panose="020B0604020202020204" pitchFamily="34" charset="0"/>
              <a:buChar char="•"/>
            </a:pPr>
            <a:r>
              <a:rPr lang="en-GB" dirty="0"/>
              <a:t>A matrix used for image convolution for image processing</a:t>
            </a:r>
            <a:endParaRPr lang="fr-FR" dirty="0"/>
          </a:p>
        </p:txBody>
      </p:sp>
    </p:spTree>
    <p:extLst>
      <p:ext uri="{BB962C8B-B14F-4D97-AF65-F5344CB8AC3E}">
        <p14:creationId xmlns:p14="http://schemas.microsoft.com/office/powerpoint/2010/main" val="2967387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8"/>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2"/>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7"/>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1"/>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9"/>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0"/>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41"/>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7"/>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42"/>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39"/>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0"/>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9"/>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3" grpId="0" animBg="1"/>
      <p:bldP spid="13" grpId="1" animBg="1"/>
      <p:bldP spid="20" grpId="0"/>
      <p:bldP spid="21" grpId="0"/>
      <p:bldP spid="22" grpId="0"/>
      <p:bldP spid="23" grpId="0"/>
      <p:bldP spid="24" grpId="0" animBg="1"/>
      <p:bldP spid="25" grpId="0" animBg="1"/>
      <p:bldP spid="26" grpId="0" animBg="1"/>
      <p:bldP spid="38" grpId="0"/>
      <p:bldP spid="18" grpId="0"/>
      <p:bldP spid="18" grpId="1"/>
      <p:bldP spid="39" grpId="0"/>
      <p:bldP spid="39" grpId="1"/>
      <p:bldP spid="40" grpId="0"/>
      <p:bldP spid="40" grpId="1"/>
      <p:bldP spid="41" grpId="0"/>
      <p:bldP spid="41" grpId="1"/>
      <p:bldP spid="42" grpId="0"/>
      <p:bldP spid="42"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2:1 Scaling and Gaussian filter</a:t>
            </a:r>
            <a:endParaRPr lang="fr-FR" dirty="0"/>
          </a:p>
        </p:txBody>
      </p:sp>
      <p:pic>
        <p:nvPicPr>
          <p:cNvPr id="4" name="Picture 3"/>
          <p:cNvPicPr>
            <a:picLocks noChangeAspect="1" noChangeArrowheads="1"/>
          </p:cNvPicPr>
          <p:nvPr/>
        </p:nvPicPr>
        <p:blipFill>
          <a:blip r:embed="rId2" cstate="print"/>
          <a:srcRect/>
          <a:stretch>
            <a:fillRect/>
          </a:stretch>
        </p:blipFill>
        <p:spPr bwMode="auto">
          <a:xfrm>
            <a:off x="4619134" y="934763"/>
            <a:ext cx="3234229" cy="5026693"/>
          </a:xfrm>
          <a:prstGeom prst="rect">
            <a:avLst/>
          </a:prstGeom>
          <a:noFill/>
          <a:ln w="9525">
            <a:noFill/>
            <a:miter lim="800000"/>
            <a:headEnd/>
            <a:tailEnd/>
          </a:ln>
        </p:spPr>
      </p:pic>
      <p:cxnSp>
        <p:nvCxnSpPr>
          <p:cNvPr id="5" name="Straight Arrow Connector 4"/>
          <p:cNvCxnSpPr>
            <a:stCxn id="6" idx="3"/>
            <a:endCxn id="7" idx="1"/>
          </p:cNvCxnSpPr>
          <p:nvPr/>
        </p:nvCxnSpPr>
        <p:spPr>
          <a:xfrm>
            <a:off x="7173798" y="3553906"/>
            <a:ext cx="1765549" cy="0"/>
          </a:xfrm>
          <a:prstGeom prst="straightConnector1">
            <a:avLst/>
          </a:prstGeom>
          <a:ln w="41275">
            <a:solidFill>
              <a:schemeClr val="accent2">
                <a:lumMod val="75000"/>
              </a:schemeClr>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421120" y="3289955"/>
            <a:ext cx="752678" cy="527902"/>
          </a:xfrm>
          <a:prstGeom prst="rect">
            <a:avLst/>
          </a:pr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6"/>
          <p:cNvSpPr txBox="1"/>
          <p:nvPr/>
        </p:nvSpPr>
        <p:spPr>
          <a:xfrm>
            <a:off x="8939347" y="3374196"/>
            <a:ext cx="1929757" cy="359420"/>
          </a:xfrm>
          <a:prstGeom prst="rect">
            <a:avLst/>
          </a:prstGeom>
          <a:noFill/>
        </p:spPr>
        <p:txBody>
          <a:bodyPr wrap="square" lIns="91440" tIns="45720" rIns="91440" rtlCol="0" anchor="t">
            <a:noAutofit/>
          </a:bodyPr>
          <a:lstStyle/>
          <a:p>
            <a:r>
              <a:rPr lang="en-GB" sz="2200" dirty="0">
                <a:solidFill>
                  <a:schemeClr val="tx1"/>
                </a:solidFill>
              </a:rPr>
              <a:t>Mask matrix</a:t>
            </a:r>
            <a:endParaRPr lang="en-GB" sz="2200" dirty="0"/>
          </a:p>
        </p:txBody>
      </p:sp>
    </p:spTree>
    <p:extLst>
      <p:ext uri="{BB962C8B-B14F-4D97-AF65-F5344CB8AC3E}">
        <p14:creationId xmlns:p14="http://schemas.microsoft.com/office/powerpoint/2010/main" val="221492127"/>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2:1 Scaling and Gaussian filter</a:t>
            </a:r>
            <a:endParaRPr lang="fr-FR" dirty="0"/>
          </a:p>
        </p:txBody>
      </p:sp>
      <p:graphicFrame>
        <p:nvGraphicFramePr>
          <p:cNvPr id="6" name="Table 5"/>
          <p:cNvGraphicFramePr>
            <a:graphicFrameLocks noGrp="1"/>
          </p:cNvGraphicFramePr>
          <p:nvPr/>
        </p:nvGraphicFramePr>
        <p:xfrm>
          <a:off x="8420577" y="500931"/>
          <a:ext cx="1620000" cy="16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455056">
                <a:tc>
                  <a:txBody>
                    <a:bodyPr/>
                    <a:lstStyle/>
                    <a:p>
                      <a:pPr algn="ctr"/>
                      <a:r>
                        <a:rPr lang="en-GB" sz="1400" b="0" dirty="0"/>
                        <a:t>1</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0</a:t>
                      </a:r>
                      <a:endParaRPr lang="fr-FR" sz="1400" b="0" dirty="0"/>
                    </a:p>
                  </a:txBody>
                  <a:tcPr anchor="ctr"/>
                </a:tc>
                <a:tc>
                  <a:txBody>
                    <a:bodyPr/>
                    <a:lstStyle/>
                    <a:p>
                      <a:pPr algn="ctr"/>
                      <a:r>
                        <a:rPr lang="en-GB" sz="1400" b="0" dirty="0"/>
                        <a:t>1</a:t>
                      </a:r>
                      <a:endParaRPr lang="fr-FR" sz="1400" b="0" dirty="0"/>
                    </a:p>
                  </a:txBody>
                  <a:tcPr anchor="ctr"/>
                </a:tc>
                <a:extLst>
                  <a:ext uri="{0D108BD9-81ED-4DB2-BD59-A6C34878D82A}">
                    <a16:rowId xmlns:a16="http://schemas.microsoft.com/office/drawing/2014/main" val="10000"/>
                  </a:ext>
                </a:extLst>
              </a:tr>
              <a:tr h="582472">
                <a:tc>
                  <a:txBody>
                    <a:bodyPr/>
                    <a:lstStyle/>
                    <a:p>
                      <a:pPr algn="ctr"/>
                      <a:r>
                        <a:rPr lang="en-GB" sz="1400" b="0" dirty="0"/>
                        <a:t>0</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0</a:t>
                      </a:r>
                      <a:endParaRPr lang="fr-FR" sz="1400" b="0" dirty="0"/>
                    </a:p>
                  </a:txBody>
                  <a:tcPr anchor="ctr"/>
                </a:tc>
                <a:tc>
                  <a:txBody>
                    <a:bodyPr/>
                    <a:lstStyle/>
                    <a:p>
                      <a:pPr algn="ctr"/>
                      <a:r>
                        <a:rPr lang="en-GB" sz="1400" b="0" dirty="0"/>
                        <a:t>0</a:t>
                      </a:r>
                      <a:endParaRPr lang="fr-FR" sz="1400" b="0" dirty="0"/>
                    </a:p>
                  </a:txBody>
                  <a:tcPr anchor="ctr"/>
                </a:tc>
                <a:extLst>
                  <a:ext uri="{0D108BD9-81ED-4DB2-BD59-A6C34878D82A}">
                    <a16:rowId xmlns:a16="http://schemas.microsoft.com/office/drawing/2014/main" val="10001"/>
                  </a:ext>
                </a:extLst>
              </a:tr>
              <a:tr h="582472">
                <a:tc>
                  <a:txBody>
                    <a:bodyPr/>
                    <a:lstStyle/>
                    <a:p>
                      <a:pPr algn="ctr"/>
                      <a:r>
                        <a:rPr lang="en-GB" sz="1400" b="0" dirty="0"/>
                        <a:t>1</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0</a:t>
                      </a:r>
                      <a:endParaRPr lang="fr-FR" sz="1400" b="0" dirty="0"/>
                    </a:p>
                  </a:txBody>
                  <a:tcPr anchor="ctr"/>
                </a:tc>
                <a:tc>
                  <a:txBody>
                    <a:bodyPr/>
                    <a:lstStyle/>
                    <a:p>
                      <a:pPr algn="ctr"/>
                      <a:r>
                        <a:rPr lang="en-GB" sz="1400" b="0" dirty="0"/>
                        <a:t>1</a:t>
                      </a:r>
                      <a:endParaRPr lang="fr-FR" sz="1400" b="0" dirty="0"/>
                    </a:p>
                  </a:txBody>
                  <a:tcPr anchor="ctr"/>
                </a:tc>
                <a:extLst>
                  <a:ext uri="{0D108BD9-81ED-4DB2-BD59-A6C34878D82A}">
                    <a16:rowId xmlns:a16="http://schemas.microsoft.com/office/drawing/2014/main" val="10002"/>
                  </a:ext>
                </a:extLst>
              </a:tr>
            </a:tbl>
          </a:graphicData>
        </a:graphic>
      </p:graphicFrame>
      <p:sp>
        <p:nvSpPr>
          <p:cNvPr id="7" name="TextBox 6"/>
          <p:cNvSpPr txBox="1"/>
          <p:nvPr/>
        </p:nvSpPr>
        <p:spPr>
          <a:xfrm>
            <a:off x="10091529" y="1096247"/>
            <a:ext cx="1795672" cy="429367"/>
          </a:xfrm>
          <a:prstGeom prst="rect">
            <a:avLst/>
          </a:prstGeom>
          <a:noFill/>
        </p:spPr>
        <p:txBody>
          <a:bodyPr wrap="square" lIns="91440" tIns="45720" rIns="91440" rtlCol="0" anchor="t">
            <a:noAutofit/>
          </a:bodyPr>
          <a:lstStyle/>
          <a:p>
            <a:pPr algn="ctr"/>
            <a:r>
              <a:rPr lang="en-GB" sz="2200" dirty="0">
                <a:solidFill>
                  <a:schemeClr val="tx1"/>
                </a:solidFill>
              </a:rPr>
              <a:t>Mask matrix</a:t>
            </a:r>
            <a:endParaRPr lang="fr-FR" sz="2200" dirty="0" err="1">
              <a:solidFill>
                <a:schemeClr val="tx1"/>
              </a:solidFill>
            </a:endParaRPr>
          </a:p>
        </p:txBody>
      </p:sp>
      <p:graphicFrame>
        <p:nvGraphicFramePr>
          <p:cNvPr id="13" name="Table 12"/>
          <p:cNvGraphicFramePr>
            <a:graphicFrameLocks noGrp="1"/>
          </p:cNvGraphicFramePr>
          <p:nvPr>
            <p:extLst/>
          </p:nvPr>
        </p:nvGraphicFramePr>
        <p:xfrm>
          <a:off x="8420577" y="3007434"/>
          <a:ext cx="1620000" cy="16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455056">
                <a:tc>
                  <a:txBody>
                    <a:bodyPr/>
                    <a:lstStyle/>
                    <a:p>
                      <a:pPr algn="ctr"/>
                      <a:r>
                        <a:rPr lang="en-GB" sz="1400" b="1" dirty="0">
                          <a:solidFill>
                            <a:srgbClr val="FF0000"/>
                          </a:solidFill>
                        </a:rPr>
                        <a:t>4</a:t>
                      </a:r>
                      <a:endParaRPr lang="fr-FR" sz="1400" b="1"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0</a:t>
                      </a:r>
                      <a:endParaRPr lang="fr-FR" sz="1400" b="0" dirty="0"/>
                    </a:p>
                  </a:txBody>
                  <a:tcPr anchor="ctr"/>
                </a:tc>
                <a:tc>
                  <a:txBody>
                    <a:bodyPr/>
                    <a:lstStyle/>
                    <a:p>
                      <a:pPr algn="ctr"/>
                      <a:r>
                        <a:rPr lang="en-GB" sz="1400" b="1" dirty="0">
                          <a:solidFill>
                            <a:srgbClr val="FF0000"/>
                          </a:solidFill>
                        </a:rPr>
                        <a:t>4</a:t>
                      </a:r>
                      <a:endParaRPr lang="fr-FR" sz="1400" b="1" dirty="0">
                        <a:solidFill>
                          <a:srgbClr val="FF0000"/>
                        </a:solidFill>
                      </a:endParaRPr>
                    </a:p>
                  </a:txBody>
                  <a:tcPr anchor="ctr"/>
                </a:tc>
                <a:extLst>
                  <a:ext uri="{0D108BD9-81ED-4DB2-BD59-A6C34878D82A}">
                    <a16:rowId xmlns:a16="http://schemas.microsoft.com/office/drawing/2014/main" val="10000"/>
                  </a:ext>
                </a:extLst>
              </a:tr>
              <a:tr h="582472">
                <a:tc>
                  <a:txBody>
                    <a:bodyPr/>
                    <a:lstStyle/>
                    <a:p>
                      <a:pPr algn="ctr"/>
                      <a:r>
                        <a:rPr lang="en-GB" sz="1400" b="0" dirty="0"/>
                        <a:t>0</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0</a:t>
                      </a:r>
                      <a:endParaRPr lang="fr-FR" sz="1400" b="0" dirty="0"/>
                    </a:p>
                  </a:txBody>
                  <a:tcPr anchor="ctr"/>
                </a:tc>
                <a:tc>
                  <a:txBody>
                    <a:bodyPr/>
                    <a:lstStyle/>
                    <a:p>
                      <a:pPr algn="ctr"/>
                      <a:r>
                        <a:rPr lang="en-GB" sz="1400" b="0" dirty="0"/>
                        <a:t>0</a:t>
                      </a:r>
                      <a:endParaRPr lang="fr-FR" sz="1400" b="0" dirty="0"/>
                    </a:p>
                  </a:txBody>
                  <a:tcPr anchor="ctr"/>
                </a:tc>
                <a:extLst>
                  <a:ext uri="{0D108BD9-81ED-4DB2-BD59-A6C34878D82A}">
                    <a16:rowId xmlns:a16="http://schemas.microsoft.com/office/drawing/2014/main" val="10001"/>
                  </a:ext>
                </a:extLst>
              </a:tr>
              <a:tr h="582472">
                <a:tc>
                  <a:txBody>
                    <a:bodyPr/>
                    <a:lstStyle/>
                    <a:p>
                      <a:pPr algn="ctr"/>
                      <a:r>
                        <a:rPr lang="en-GB" sz="1400" b="1" dirty="0">
                          <a:solidFill>
                            <a:srgbClr val="FF0000"/>
                          </a:solidFill>
                        </a:rPr>
                        <a:t>4</a:t>
                      </a:r>
                      <a:endParaRPr lang="fr-FR" sz="1400" b="1"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0</a:t>
                      </a:r>
                      <a:endParaRPr lang="fr-FR" sz="1400" b="0" dirty="0"/>
                    </a:p>
                  </a:txBody>
                  <a:tcPr anchor="ctr"/>
                </a:tc>
                <a:tc>
                  <a:txBody>
                    <a:bodyPr/>
                    <a:lstStyle/>
                    <a:p>
                      <a:pPr algn="ctr"/>
                      <a:r>
                        <a:rPr lang="en-GB" sz="1400" b="1" dirty="0">
                          <a:solidFill>
                            <a:srgbClr val="FF0000"/>
                          </a:solidFill>
                        </a:rPr>
                        <a:t>4</a:t>
                      </a:r>
                      <a:endParaRPr lang="fr-FR" sz="1400" b="1" dirty="0">
                        <a:solidFill>
                          <a:srgbClr val="FF0000"/>
                        </a:solidFill>
                      </a:endParaRPr>
                    </a:p>
                  </a:txBody>
                  <a:tcPr anchor="ctr"/>
                </a:tc>
                <a:extLst>
                  <a:ext uri="{0D108BD9-81ED-4DB2-BD59-A6C34878D82A}">
                    <a16:rowId xmlns:a16="http://schemas.microsoft.com/office/drawing/2014/main" val="10002"/>
                  </a:ext>
                </a:extLst>
              </a:tr>
            </a:tbl>
          </a:graphicData>
        </a:graphic>
      </p:graphicFrame>
      <p:cxnSp>
        <p:nvCxnSpPr>
          <p:cNvPr id="16" name="Straight Arrow Connector 15"/>
          <p:cNvCxnSpPr>
            <a:stCxn id="6" idx="2"/>
            <a:endCxn id="13" idx="0"/>
          </p:cNvCxnSpPr>
          <p:nvPr/>
        </p:nvCxnSpPr>
        <p:spPr>
          <a:xfrm>
            <a:off x="9230577" y="2120931"/>
            <a:ext cx="0" cy="886503"/>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040577" y="3436504"/>
            <a:ext cx="1795672" cy="761860"/>
          </a:xfrm>
          <a:prstGeom prst="rect">
            <a:avLst/>
          </a:prstGeom>
          <a:noFill/>
        </p:spPr>
        <p:txBody>
          <a:bodyPr wrap="square" lIns="91440" tIns="45720" rIns="91440" rtlCol="0" anchor="t">
            <a:noAutofit/>
          </a:bodyPr>
          <a:lstStyle/>
          <a:p>
            <a:pPr algn="ctr"/>
            <a:r>
              <a:rPr lang="en-GB" sz="2200" dirty="0">
                <a:solidFill>
                  <a:schemeClr val="tx1"/>
                </a:solidFill>
              </a:rPr>
              <a:t>Working matrix W</a:t>
            </a:r>
            <a:endParaRPr lang="fr-FR" sz="2200" dirty="0" err="1">
              <a:solidFill>
                <a:schemeClr val="tx1"/>
              </a:solidFill>
            </a:endParaRPr>
          </a:p>
        </p:txBody>
      </p:sp>
      <p:sp>
        <p:nvSpPr>
          <p:cNvPr id="3" name="Rectangle 2"/>
          <p:cNvSpPr/>
          <p:nvPr/>
        </p:nvSpPr>
        <p:spPr>
          <a:xfrm>
            <a:off x="654844" y="1696361"/>
            <a:ext cx="5862157" cy="1569660"/>
          </a:xfrm>
          <a:prstGeom prst="rect">
            <a:avLst/>
          </a:prstGeom>
          <a:ln>
            <a:noFill/>
          </a:ln>
        </p:spPr>
        <p:txBody>
          <a:bodyPr>
            <a:spAutoFit/>
          </a:bodyPr>
          <a:lstStyle/>
          <a:p>
            <a:r>
              <a:rPr lang="en-US" sz="1600" dirty="0">
                <a:latin typeface="Courier" pitchFamily="49" charset="0"/>
              </a:rPr>
              <a:t>d2:</a:t>
            </a:r>
          </a:p>
          <a:p>
            <a:pPr lvl="1"/>
            <a:r>
              <a:rPr lang="en-US" sz="1600" dirty="0" err="1">
                <a:latin typeface="Courier" pitchFamily="49" charset="0"/>
              </a:rPr>
              <a:t>mov</a:t>
            </a:r>
            <a:r>
              <a:rPr lang="en-US" sz="1600" dirty="0">
                <a:latin typeface="Courier" pitchFamily="49" charset="0"/>
              </a:rPr>
              <a:t> maskv,0b101000101</a:t>
            </a:r>
          </a:p>
          <a:p>
            <a:pPr lvl="1"/>
            <a:r>
              <a:rPr lang="en-US" sz="1600" dirty="0" err="1">
                <a:latin typeface="Courier" pitchFamily="49" charset="0"/>
              </a:rPr>
              <a:t>mov</a:t>
            </a:r>
            <a:r>
              <a:rPr lang="en-US" sz="1600" dirty="0">
                <a:latin typeface="Courier" pitchFamily="49" charset="0"/>
              </a:rPr>
              <a:t> w,4             </a:t>
            </a:r>
          </a:p>
          <a:p>
            <a:pPr lvl="1"/>
            <a:r>
              <a:rPr lang="en-US" sz="1600" dirty="0" err="1">
                <a:latin typeface="Courier" pitchFamily="49" charset="0"/>
              </a:rPr>
              <a:t>mset</a:t>
            </a:r>
            <a:r>
              <a:rPr lang="en-US" sz="1600" dirty="0">
                <a:latin typeface="Courier" pitchFamily="49" charset="0"/>
              </a:rPr>
              <a:t> 0b010101010</a:t>
            </a:r>
          </a:p>
          <a:p>
            <a:pPr lvl="1"/>
            <a:r>
              <a:rPr lang="en-US" sz="1600" dirty="0" err="1">
                <a:latin typeface="Courier" pitchFamily="49" charset="0"/>
              </a:rPr>
              <a:t>mov</a:t>
            </a:r>
            <a:r>
              <a:rPr lang="en-US" sz="1600" dirty="0">
                <a:latin typeface="Courier" pitchFamily="49" charset="0"/>
              </a:rPr>
              <a:t> w,3             </a:t>
            </a:r>
          </a:p>
          <a:p>
            <a:pPr lvl="1"/>
            <a:r>
              <a:rPr lang="en-US" sz="1600" dirty="0" err="1">
                <a:latin typeface="Courier" pitchFamily="49" charset="0"/>
              </a:rPr>
              <a:t>mov</a:t>
            </a:r>
            <a:r>
              <a:rPr lang="en-US" sz="1600" dirty="0">
                <a:latin typeface="Courier" pitchFamily="49" charset="0"/>
              </a:rPr>
              <a:t> w4,2</a:t>
            </a:r>
          </a:p>
        </p:txBody>
      </p:sp>
      <p:sp>
        <p:nvSpPr>
          <p:cNvPr id="14" name="TextBox 13"/>
          <p:cNvSpPr txBox="1"/>
          <p:nvPr/>
        </p:nvSpPr>
        <p:spPr>
          <a:xfrm>
            <a:off x="654844" y="1186773"/>
            <a:ext cx="8907445" cy="494183"/>
          </a:xfrm>
          <a:prstGeom prst="rect">
            <a:avLst/>
          </a:prstGeom>
          <a:noFill/>
          <a:ln>
            <a:noFill/>
          </a:ln>
        </p:spPr>
        <p:txBody>
          <a:bodyPr wrap="square" lIns="91440" tIns="45720" rIns="91440" rtlCol="0" anchor="t">
            <a:noAutofit/>
          </a:bodyPr>
          <a:lstStyle/>
          <a:p>
            <a:r>
              <a:rPr lang="en-GB" sz="2200" b="1" dirty="0"/>
              <a:t>Code: Shifting matrix initialisation</a:t>
            </a:r>
            <a:endParaRPr lang="fr-FR" sz="2200" b="1" dirty="0" err="1"/>
          </a:p>
        </p:txBody>
      </p:sp>
      <p:cxnSp>
        <p:nvCxnSpPr>
          <p:cNvPr id="8" name="Straight Arrow Connector 7"/>
          <p:cNvCxnSpPr/>
          <p:nvPr/>
        </p:nvCxnSpPr>
        <p:spPr>
          <a:xfrm>
            <a:off x="3149824" y="2366128"/>
            <a:ext cx="6093478" cy="6813"/>
          </a:xfrm>
          <a:prstGeom prst="straightConnector1">
            <a:avLst/>
          </a:prstGeom>
          <a:ln w="762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20294" y="1932966"/>
            <a:ext cx="2721206" cy="433162"/>
          </a:xfrm>
          <a:prstGeom prst="rect">
            <a:avLst/>
          </a:prstGeom>
          <a:noFill/>
          <a:ln>
            <a:noFill/>
          </a:ln>
        </p:spPr>
        <p:txBody>
          <a:bodyPr wrap="square" lIns="91440" tIns="45720" rIns="91440" rtlCol="0" anchor="t">
            <a:noAutofit/>
          </a:bodyPr>
          <a:lstStyle/>
          <a:p>
            <a:pPr algn="ctr"/>
            <a:r>
              <a:rPr lang="en-GB" sz="2200" dirty="0">
                <a:solidFill>
                  <a:schemeClr val="tx1"/>
                </a:solidFill>
              </a:rPr>
              <a:t>Matrix instruction</a:t>
            </a:r>
            <a:endParaRPr lang="fr-FR" sz="2200" dirty="0" err="1">
              <a:solidFill>
                <a:schemeClr val="tx1"/>
              </a:solidFill>
            </a:endParaRPr>
          </a:p>
        </p:txBody>
      </p:sp>
    </p:spTree>
    <p:extLst>
      <p:ext uri="{BB962C8B-B14F-4D97-AF65-F5344CB8AC3E}">
        <p14:creationId xmlns:p14="http://schemas.microsoft.com/office/powerpoint/2010/main" val="3435597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2:1 Scaling and Gaussian filter</a:t>
            </a:r>
            <a:endParaRPr lang="fr-FR" dirty="0"/>
          </a:p>
        </p:txBody>
      </p:sp>
      <p:pic>
        <p:nvPicPr>
          <p:cNvPr id="4" name="Picture 3"/>
          <p:cNvPicPr>
            <a:picLocks noChangeAspect="1" noChangeArrowheads="1"/>
          </p:cNvPicPr>
          <p:nvPr/>
        </p:nvPicPr>
        <p:blipFill>
          <a:blip r:embed="rId2" cstate="print"/>
          <a:srcRect/>
          <a:stretch>
            <a:fillRect/>
          </a:stretch>
        </p:blipFill>
        <p:spPr bwMode="auto">
          <a:xfrm>
            <a:off x="4619134" y="934763"/>
            <a:ext cx="3234229" cy="5026693"/>
          </a:xfrm>
          <a:prstGeom prst="rect">
            <a:avLst/>
          </a:prstGeom>
          <a:noFill/>
          <a:ln w="9525">
            <a:noFill/>
            <a:miter lim="800000"/>
            <a:headEnd/>
            <a:tailEnd/>
          </a:ln>
        </p:spPr>
      </p:pic>
      <p:cxnSp>
        <p:nvCxnSpPr>
          <p:cNvPr id="5" name="Straight Arrow Connector 4"/>
          <p:cNvCxnSpPr>
            <a:stCxn id="6" idx="1"/>
            <a:endCxn id="7" idx="3"/>
          </p:cNvCxnSpPr>
          <p:nvPr/>
        </p:nvCxnSpPr>
        <p:spPr>
          <a:xfrm flipH="1" flipV="1">
            <a:off x="3091993" y="2031476"/>
            <a:ext cx="1593129" cy="1"/>
          </a:xfrm>
          <a:prstGeom prst="straightConnector1">
            <a:avLst/>
          </a:prstGeom>
          <a:ln w="41275">
            <a:solidFill>
              <a:schemeClr val="accent2">
                <a:lumMod val="75000"/>
              </a:schemeClr>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685122" y="1781666"/>
            <a:ext cx="1099362" cy="499621"/>
          </a:xfrm>
          <a:prstGeom prst="rect">
            <a:avLst/>
          </a:pr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6"/>
          <p:cNvSpPr txBox="1"/>
          <p:nvPr/>
        </p:nvSpPr>
        <p:spPr>
          <a:xfrm>
            <a:off x="603316" y="1851766"/>
            <a:ext cx="2488677" cy="359420"/>
          </a:xfrm>
          <a:prstGeom prst="rect">
            <a:avLst/>
          </a:prstGeom>
          <a:noFill/>
        </p:spPr>
        <p:txBody>
          <a:bodyPr wrap="square" lIns="91440" tIns="45720" rIns="91440" rtlCol="0" anchor="t">
            <a:noAutofit/>
          </a:bodyPr>
          <a:lstStyle/>
          <a:p>
            <a:r>
              <a:rPr lang="en-GB" sz="2200" dirty="0">
                <a:solidFill>
                  <a:schemeClr val="tx1"/>
                </a:solidFill>
              </a:rPr>
              <a:t>Working matrix W</a:t>
            </a:r>
            <a:endParaRPr lang="en-GB" sz="2200" dirty="0"/>
          </a:p>
        </p:txBody>
      </p:sp>
    </p:spTree>
    <p:extLst>
      <p:ext uri="{BB962C8B-B14F-4D97-AF65-F5344CB8AC3E}">
        <p14:creationId xmlns:p14="http://schemas.microsoft.com/office/powerpoint/2010/main" val="510811428"/>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2:1 Scaling and Gaussian filter</a:t>
            </a:r>
            <a:endParaRPr lang="fr-FR" dirty="0"/>
          </a:p>
        </p:txBody>
      </p:sp>
      <p:graphicFrame>
        <p:nvGraphicFramePr>
          <p:cNvPr id="6" name="Table 5"/>
          <p:cNvGraphicFramePr>
            <a:graphicFrameLocks noGrp="1"/>
          </p:cNvGraphicFramePr>
          <p:nvPr>
            <p:extLst/>
          </p:nvPr>
        </p:nvGraphicFramePr>
        <p:xfrm>
          <a:off x="8420577" y="500931"/>
          <a:ext cx="1620000" cy="16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455056">
                <a:tc>
                  <a:txBody>
                    <a:bodyPr/>
                    <a:lstStyle/>
                    <a:p>
                      <a:pPr algn="ctr"/>
                      <a:r>
                        <a:rPr lang="en-GB" sz="1400" b="0" dirty="0"/>
                        <a:t>0</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1</a:t>
                      </a:r>
                      <a:endParaRPr lang="fr-FR" sz="1400" b="0" dirty="0"/>
                    </a:p>
                  </a:txBody>
                  <a:tcPr anchor="ctr"/>
                </a:tc>
                <a:tc>
                  <a:txBody>
                    <a:bodyPr/>
                    <a:lstStyle/>
                    <a:p>
                      <a:pPr algn="ctr"/>
                      <a:r>
                        <a:rPr lang="en-GB" sz="1400" b="0" dirty="0"/>
                        <a:t>0</a:t>
                      </a:r>
                      <a:endParaRPr lang="fr-FR" sz="1400" b="0" dirty="0"/>
                    </a:p>
                  </a:txBody>
                  <a:tcPr anchor="ctr"/>
                </a:tc>
                <a:extLst>
                  <a:ext uri="{0D108BD9-81ED-4DB2-BD59-A6C34878D82A}">
                    <a16:rowId xmlns:a16="http://schemas.microsoft.com/office/drawing/2014/main" val="10000"/>
                  </a:ext>
                </a:extLst>
              </a:tr>
              <a:tr h="582472">
                <a:tc>
                  <a:txBody>
                    <a:bodyPr/>
                    <a:lstStyle/>
                    <a:p>
                      <a:pPr algn="ctr"/>
                      <a:r>
                        <a:rPr lang="en-GB" sz="1400" b="0" dirty="0"/>
                        <a:t>1</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0</a:t>
                      </a:r>
                      <a:endParaRPr lang="fr-FR" sz="1400" b="0" dirty="0"/>
                    </a:p>
                  </a:txBody>
                  <a:tcPr anchor="ctr"/>
                </a:tc>
                <a:tc>
                  <a:txBody>
                    <a:bodyPr/>
                    <a:lstStyle/>
                    <a:p>
                      <a:pPr algn="ctr"/>
                      <a:r>
                        <a:rPr lang="en-GB" sz="1400" b="0" dirty="0"/>
                        <a:t>1</a:t>
                      </a:r>
                      <a:endParaRPr lang="fr-FR" sz="1400" b="0" dirty="0"/>
                    </a:p>
                  </a:txBody>
                  <a:tcPr anchor="ctr"/>
                </a:tc>
                <a:extLst>
                  <a:ext uri="{0D108BD9-81ED-4DB2-BD59-A6C34878D82A}">
                    <a16:rowId xmlns:a16="http://schemas.microsoft.com/office/drawing/2014/main" val="10001"/>
                  </a:ext>
                </a:extLst>
              </a:tr>
              <a:tr h="582472">
                <a:tc>
                  <a:txBody>
                    <a:bodyPr/>
                    <a:lstStyle/>
                    <a:p>
                      <a:pPr algn="ctr"/>
                      <a:r>
                        <a:rPr lang="en-GB" sz="1400" b="0" dirty="0"/>
                        <a:t>0</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1</a:t>
                      </a:r>
                      <a:endParaRPr lang="fr-FR" sz="1400" b="0" dirty="0"/>
                    </a:p>
                  </a:txBody>
                  <a:tcPr anchor="ctr"/>
                </a:tc>
                <a:tc>
                  <a:txBody>
                    <a:bodyPr/>
                    <a:lstStyle/>
                    <a:p>
                      <a:pPr algn="ctr"/>
                      <a:r>
                        <a:rPr lang="en-GB" sz="1400" b="0" dirty="0"/>
                        <a:t>0</a:t>
                      </a:r>
                      <a:endParaRPr lang="fr-FR" sz="1400" b="0" dirty="0"/>
                    </a:p>
                  </a:txBody>
                  <a:tcPr anchor="ctr"/>
                </a:tc>
                <a:extLst>
                  <a:ext uri="{0D108BD9-81ED-4DB2-BD59-A6C34878D82A}">
                    <a16:rowId xmlns:a16="http://schemas.microsoft.com/office/drawing/2014/main" val="10002"/>
                  </a:ext>
                </a:extLst>
              </a:tr>
            </a:tbl>
          </a:graphicData>
        </a:graphic>
      </p:graphicFrame>
      <p:sp>
        <p:nvSpPr>
          <p:cNvPr id="7" name="TextBox 6"/>
          <p:cNvSpPr txBox="1"/>
          <p:nvPr/>
        </p:nvSpPr>
        <p:spPr>
          <a:xfrm>
            <a:off x="10091529" y="1096247"/>
            <a:ext cx="1795672" cy="429367"/>
          </a:xfrm>
          <a:prstGeom prst="rect">
            <a:avLst/>
          </a:prstGeom>
          <a:noFill/>
        </p:spPr>
        <p:txBody>
          <a:bodyPr wrap="square" lIns="91440" tIns="45720" rIns="91440" rtlCol="0" anchor="t">
            <a:noAutofit/>
          </a:bodyPr>
          <a:lstStyle/>
          <a:p>
            <a:pPr algn="ctr"/>
            <a:r>
              <a:rPr lang="en-GB" sz="2200" dirty="0">
                <a:solidFill>
                  <a:schemeClr val="tx1"/>
                </a:solidFill>
              </a:rPr>
              <a:t>Mask matrix</a:t>
            </a:r>
            <a:endParaRPr lang="fr-FR" sz="2200" dirty="0" err="1">
              <a:solidFill>
                <a:schemeClr val="tx1"/>
              </a:solidFill>
            </a:endParaRPr>
          </a:p>
        </p:txBody>
      </p:sp>
      <p:graphicFrame>
        <p:nvGraphicFramePr>
          <p:cNvPr id="13" name="Table 12"/>
          <p:cNvGraphicFramePr>
            <a:graphicFrameLocks noGrp="1"/>
          </p:cNvGraphicFramePr>
          <p:nvPr>
            <p:extLst/>
          </p:nvPr>
        </p:nvGraphicFramePr>
        <p:xfrm>
          <a:off x="8420577" y="3695590"/>
          <a:ext cx="1620000" cy="16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455056">
                <a:tc>
                  <a:txBody>
                    <a:bodyPr/>
                    <a:lstStyle/>
                    <a:p>
                      <a:pPr algn="ctr"/>
                      <a:r>
                        <a:rPr lang="en-GB" sz="1400" b="0" dirty="0"/>
                        <a:t>4</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1" dirty="0">
                          <a:solidFill>
                            <a:srgbClr val="FF0000"/>
                          </a:solidFill>
                        </a:rPr>
                        <a:t>3</a:t>
                      </a:r>
                      <a:endParaRPr lang="fr-FR" sz="1400" b="1" dirty="0">
                        <a:solidFill>
                          <a:srgbClr val="FF0000"/>
                        </a:solidFill>
                      </a:endParaRPr>
                    </a:p>
                  </a:txBody>
                  <a:tcPr anchor="ctr"/>
                </a:tc>
                <a:tc>
                  <a:txBody>
                    <a:bodyPr/>
                    <a:lstStyle/>
                    <a:p>
                      <a:pPr algn="ctr"/>
                      <a:r>
                        <a:rPr lang="en-GB" sz="1400" b="0" dirty="0"/>
                        <a:t>4</a:t>
                      </a:r>
                      <a:endParaRPr lang="fr-FR" sz="1400" b="0" dirty="0"/>
                    </a:p>
                  </a:txBody>
                  <a:tcPr anchor="ctr"/>
                </a:tc>
                <a:extLst>
                  <a:ext uri="{0D108BD9-81ED-4DB2-BD59-A6C34878D82A}">
                    <a16:rowId xmlns:a16="http://schemas.microsoft.com/office/drawing/2014/main" val="10000"/>
                  </a:ext>
                </a:extLst>
              </a:tr>
              <a:tr h="582472">
                <a:tc>
                  <a:txBody>
                    <a:bodyPr/>
                    <a:lstStyle/>
                    <a:p>
                      <a:pPr algn="ctr"/>
                      <a:r>
                        <a:rPr lang="en-GB" sz="1400" b="1" dirty="0">
                          <a:solidFill>
                            <a:srgbClr val="FF0000"/>
                          </a:solidFill>
                        </a:rPr>
                        <a:t>3</a:t>
                      </a:r>
                      <a:endParaRPr lang="fr-FR" sz="1400" b="1"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0</a:t>
                      </a:r>
                      <a:endParaRPr lang="fr-FR" sz="1400" b="0" dirty="0"/>
                    </a:p>
                  </a:txBody>
                  <a:tcPr anchor="ctr"/>
                </a:tc>
                <a:tc>
                  <a:txBody>
                    <a:bodyPr/>
                    <a:lstStyle/>
                    <a:p>
                      <a:pPr algn="ctr"/>
                      <a:r>
                        <a:rPr lang="en-GB" sz="1400" b="1" dirty="0">
                          <a:solidFill>
                            <a:srgbClr val="FF0000"/>
                          </a:solidFill>
                        </a:rPr>
                        <a:t>3</a:t>
                      </a:r>
                      <a:endParaRPr lang="fr-FR" sz="1400" b="1" dirty="0">
                        <a:solidFill>
                          <a:srgbClr val="FF0000"/>
                        </a:solidFill>
                      </a:endParaRPr>
                    </a:p>
                  </a:txBody>
                  <a:tcPr anchor="ctr"/>
                </a:tc>
                <a:extLst>
                  <a:ext uri="{0D108BD9-81ED-4DB2-BD59-A6C34878D82A}">
                    <a16:rowId xmlns:a16="http://schemas.microsoft.com/office/drawing/2014/main" val="10001"/>
                  </a:ext>
                </a:extLst>
              </a:tr>
              <a:tr h="582472">
                <a:tc>
                  <a:txBody>
                    <a:bodyPr/>
                    <a:lstStyle/>
                    <a:p>
                      <a:pPr algn="ctr"/>
                      <a:r>
                        <a:rPr lang="en-GB" sz="1400" b="0" dirty="0"/>
                        <a:t>4</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1" dirty="0">
                          <a:solidFill>
                            <a:srgbClr val="FF0000"/>
                          </a:solidFill>
                        </a:rPr>
                        <a:t>3</a:t>
                      </a:r>
                      <a:endParaRPr lang="fr-FR" sz="1400" b="1" dirty="0">
                        <a:solidFill>
                          <a:srgbClr val="FF0000"/>
                        </a:solidFill>
                      </a:endParaRPr>
                    </a:p>
                  </a:txBody>
                  <a:tcPr anchor="ctr"/>
                </a:tc>
                <a:tc>
                  <a:txBody>
                    <a:bodyPr/>
                    <a:lstStyle/>
                    <a:p>
                      <a:pPr algn="ctr"/>
                      <a:r>
                        <a:rPr lang="en-GB" sz="1400" b="0" dirty="0"/>
                        <a:t>4</a:t>
                      </a:r>
                      <a:endParaRPr lang="fr-FR" sz="1400" b="0" dirty="0"/>
                    </a:p>
                  </a:txBody>
                  <a:tcPr anchor="ctr"/>
                </a:tc>
                <a:extLst>
                  <a:ext uri="{0D108BD9-81ED-4DB2-BD59-A6C34878D82A}">
                    <a16:rowId xmlns:a16="http://schemas.microsoft.com/office/drawing/2014/main" val="10002"/>
                  </a:ext>
                </a:extLst>
              </a:tr>
            </a:tbl>
          </a:graphicData>
        </a:graphic>
      </p:graphicFrame>
      <p:cxnSp>
        <p:nvCxnSpPr>
          <p:cNvPr id="16" name="Straight Arrow Connector 15"/>
          <p:cNvCxnSpPr>
            <a:stCxn id="6" idx="2"/>
            <a:endCxn id="13" idx="0"/>
          </p:cNvCxnSpPr>
          <p:nvPr/>
        </p:nvCxnSpPr>
        <p:spPr>
          <a:xfrm>
            <a:off x="9230577" y="2120931"/>
            <a:ext cx="0" cy="1574659"/>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50081" y="1696361"/>
            <a:ext cx="5862157" cy="1569660"/>
          </a:xfrm>
          <a:prstGeom prst="rect">
            <a:avLst/>
          </a:prstGeom>
          <a:ln>
            <a:noFill/>
          </a:ln>
        </p:spPr>
        <p:txBody>
          <a:bodyPr>
            <a:spAutoFit/>
          </a:bodyPr>
          <a:lstStyle/>
          <a:p>
            <a:r>
              <a:rPr lang="en-US" sz="1600" dirty="0">
                <a:latin typeface="Courier" pitchFamily="49" charset="0"/>
              </a:rPr>
              <a:t>d2:</a:t>
            </a:r>
          </a:p>
          <a:p>
            <a:pPr lvl="1"/>
            <a:r>
              <a:rPr lang="en-US" sz="1600" dirty="0" err="1">
                <a:latin typeface="Courier" pitchFamily="49" charset="0"/>
              </a:rPr>
              <a:t>mov</a:t>
            </a:r>
            <a:r>
              <a:rPr lang="en-US" sz="1600" dirty="0">
                <a:latin typeface="Courier" pitchFamily="49" charset="0"/>
              </a:rPr>
              <a:t> maskv,0b101000101</a:t>
            </a:r>
          </a:p>
          <a:p>
            <a:pPr lvl="1"/>
            <a:r>
              <a:rPr lang="en-US" sz="1600" dirty="0" err="1">
                <a:latin typeface="Courier" pitchFamily="49" charset="0"/>
              </a:rPr>
              <a:t>mov</a:t>
            </a:r>
            <a:r>
              <a:rPr lang="en-US" sz="1600" dirty="0">
                <a:latin typeface="Courier" pitchFamily="49" charset="0"/>
              </a:rPr>
              <a:t> w,4             </a:t>
            </a:r>
          </a:p>
          <a:p>
            <a:pPr lvl="1"/>
            <a:r>
              <a:rPr lang="en-US" sz="1600" dirty="0" err="1">
                <a:latin typeface="Courier" pitchFamily="49" charset="0"/>
              </a:rPr>
              <a:t>mset</a:t>
            </a:r>
            <a:r>
              <a:rPr lang="en-US" sz="1600" dirty="0">
                <a:latin typeface="Courier" pitchFamily="49" charset="0"/>
              </a:rPr>
              <a:t> 0b010101010</a:t>
            </a:r>
          </a:p>
          <a:p>
            <a:pPr lvl="1"/>
            <a:r>
              <a:rPr lang="en-US" sz="1600" dirty="0" err="1">
                <a:latin typeface="Courier" pitchFamily="49" charset="0"/>
              </a:rPr>
              <a:t>mov</a:t>
            </a:r>
            <a:r>
              <a:rPr lang="en-US" sz="1600" dirty="0">
                <a:latin typeface="Courier" pitchFamily="49" charset="0"/>
              </a:rPr>
              <a:t> w,3             </a:t>
            </a:r>
          </a:p>
          <a:p>
            <a:pPr lvl="1"/>
            <a:r>
              <a:rPr lang="en-US" sz="1600" dirty="0" err="1">
                <a:latin typeface="Courier" pitchFamily="49" charset="0"/>
              </a:rPr>
              <a:t>mov</a:t>
            </a:r>
            <a:r>
              <a:rPr lang="en-US" sz="1600" dirty="0">
                <a:latin typeface="Courier" pitchFamily="49" charset="0"/>
              </a:rPr>
              <a:t> w4,2</a:t>
            </a:r>
          </a:p>
        </p:txBody>
      </p:sp>
      <p:sp>
        <p:nvSpPr>
          <p:cNvPr id="14" name="TextBox 13"/>
          <p:cNvSpPr txBox="1"/>
          <p:nvPr/>
        </p:nvSpPr>
        <p:spPr>
          <a:xfrm>
            <a:off x="650081" y="1186773"/>
            <a:ext cx="8907445" cy="494183"/>
          </a:xfrm>
          <a:prstGeom prst="rect">
            <a:avLst/>
          </a:prstGeom>
          <a:noFill/>
          <a:ln>
            <a:noFill/>
          </a:ln>
        </p:spPr>
        <p:txBody>
          <a:bodyPr wrap="square" lIns="91440" tIns="45720" rIns="91440" rtlCol="0" anchor="t">
            <a:noAutofit/>
          </a:bodyPr>
          <a:lstStyle/>
          <a:p>
            <a:r>
              <a:rPr lang="en-GB" sz="2200" b="1" dirty="0"/>
              <a:t>Code: Shifting matrix initialisation</a:t>
            </a:r>
            <a:endParaRPr lang="fr-FR" sz="2200" b="1" dirty="0" err="1"/>
          </a:p>
        </p:txBody>
      </p:sp>
      <p:cxnSp>
        <p:nvCxnSpPr>
          <p:cNvPr id="8" name="Straight Arrow Connector 7"/>
          <p:cNvCxnSpPr/>
          <p:nvPr/>
        </p:nvCxnSpPr>
        <p:spPr>
          <a:xfrm flipV="1">
            <a:off x="2442738" y="2826825"/>
            <a:ext cx="6800563" cy="12040"/>
          </a:xfrm>
          <a:prstGeom prst="straightConnector1">
            <a:avLst/>
          </a:prstGeom>
          <a:ln w="762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1"/>
          </p:cNvCxnSpPr>
          <p:nvPr/>
        </p:nvCxnSpPr>
        <p:spPr>
          <a:xfrm flipV="1">
            <a:off x="3149824" y="1310931"/>
            <a:ext cx="5314549" cy="1290867"/>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040577" y="4124660"/>
            <a:ext cx="1795672" cy="761860"/>
          </a:xfrm>
          <a:prstGeom prst="rect">
            <a:avLst/>
          </a:prstGeom>
          <a:noFill/>
        </p:spPr>
        <p:txBody>
          <a:bodyPr wrap="square" lIns="91440" tIns="45720" rIns="91440" rtlCol="0" anchor="t">
            <a:noAutofit/>
          </a:bodyPr>
          <a:lstStyle/>
          <a:p>
            <a:pPr algn="ctr"/>
            <a:r>
              <a:rPr lang="en-GB" sz="2200" dirty="0">
                <a:solidFill>
                  <a:schemeClr val="tx1"/>
                </a:solidFill>
              </a:rPr>
              <a:t>Working matrix W</a:t>
            </a:r>
            <a:endParaRPr lang="fr-FR" sz="2200" dirty="0" err="1">
              <a:solidFill>
                <a:schemeClr val="tx1"/>
              </a:solidFill>
            </a:endParaRPr>
          </a:p>
        </p:txBody>
      </p:sp>
    </p:spTree>
    <p:extLst>
      <p:ext uri="{BB962C8B-B14F-4D97-AF65-F5344CB8AC3E}">
        <p14:creationId xmlns:p14="http://schemas.microsoft.com/office/powerpoint/2010/main" val="30458063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2:1 Scaling and Gaussian filter</a:t>
            </a:r>
            <a:endParaRPr lang="fr-FR" dirty="0"/>
          </a:p>
        </p:txBody>
      </p:sp>
      <p:graphicFrame>
        <p:nvGraphicFramePr>
          <p:cNvPr id="13" name="Table 12"/>
          <p:cNvGraphicFramePr>
            <a:graphicFrameLocks noGrp="1"/>
          </p:cNvGraphicFramePr>
          <p:nvPr>
            <p:extLst/>
          </p:nvPr>
        </p:nvGraphicFramePr>
        <p:xfrm>
          <a:off x="8178629" y="2268190"/>
          <a:ext cx="1620000" cy="16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455056">
                <a:tc>
                  <a:txBody>
                    <a:bodyPr/>
                    <a:lstStyle/>
                    <a:p>
                      <a:pPr algn="ctr"/>
                      <a:r>
                        <a:rPr lang="en-GB" sz="1400" b="0" dirty="0"/>
                        <a:t>4</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3</a:t>
                      </a:r>
                      <a:endParaRPr lang="fr-FR" sz="1400" b="0" dirty="0"/>
                    </a:p>
                  </a:txBody>
                  <a:tcPr anchor="ctr">
                    <a:lnB w="38100" cap="flat" cmpd="sng" algn="ctr">
                      <a:solidFill>
                        <a:srgbClr val="FF0000"/>
                      </a:solidFill>
                      <a:prstDash val="solid"/>
                      <a:round/>
                      <a:headEnd type="none" w="med" len="med"/>
                      <a:tailEnd type="none" w="med" len="med"/>
                    </a:lnB>
                  </a:tcPr>
                </a:tc>
                <a:tc>
                  <a:txBody>
                    <a:bodyPr/>
                    <a:lstStyle/>
                    <a:p>
                      <a:pPr algn="ctr"/>
                      <a:r>
                        <a:rPr lang="en-GB" sz="1400" b="0" dirty="0"/>
                        <a:t>4</a:t>
                      </a:r>
                      <a:endParaRPr lang="fr-FR" sz="1400" b="0" dirty="0"/>
                    </a:p>
                  </a:txBody>
                  <a:tcPr anchor="ctr"/>
                </a:tc>
                <a:extLst>
                  <a:ext uri="{0D108BD9-81ED-4DB2-BD59-A6C34878D82A}">
                    <a16:rowId xmlns:a16="http://schemas.microsoft.com/office/drawing/2014/main" val="10000"/>
                  </a:ext>
                </a:extLst>
              </a:tr>
              <a:tr h="582472">
                <a:tc>
                  <a:txBody>
                    <a:bodyPr/>
                    <a:lstStyle/>
                    <a:p>
                      <a:pPr algn="ctr"/>
                      <a:r>
                        <a:rPr lang="en-GB" sz="1400" b="0" dirty="0"/>
                        <a:t>3</a:t>
                      </a:r>
                      <a:endParaRPr lang="fr-FR" sz="1400" b="0" dirty="0"/>
                    </a:p>
                  </a:txBody>
                  <a:tcPr anchor="ctr">
                    <a:lnR w="38100" cap="flat" cmpd="sng" algn="ctr">
                      <a:solidFill>
                        <a:srgbClr val="FF0000"/>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1" dirty="0">
                          <a:solidFill>
                            <a:srgbClr val="FF0000"/>
                          </a:solidFill>
                        </a:rPr>
                        <a:t>2</a:t>
                      </a:r>
                      <a:endParaRPr lang="fr-FR" sz="1400" b="1" dirty="0">
                        <a:solidFill>
                          <a:srgbClr val="FF0000"/>
                        </a:solidFill>
                      </a:endParaRPr>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GB" sz="1400" b="0" dirty="0"/>
                        <a:t>3</a:t>
                      </a:r>
                      <a:endParaRPr lang="fr-FR" sz="1400" b="0" dirty="0"/>
                    </a:p>
                  </a:txBody>
                  <a:tcPr anchor="ctr">
                    <a:lnL w="38100" cap="flat" cmpd="sng" algn="ctr">
                      <a:solidFill>
                        <a:srgbClr val="FF0000"/>
                      </a:solidFill>
                      <a:prstDash val="solid"/>
                      <a:round/>
                      <a:headEnd type="none" w="med" len="med"/>
                      <a:tailEnd type="none" w="med" len="med"/>
                    </a:lnL>
                  </a:tcPr>
                </a:tc>
                <a:extLst>
                  <a:ext uri="{0D108BD9-81ED-4DB2-BD59-A6C34878D82A}">
                    <a16:rowId xmlns:a16="http://schemas.microsoft.com/office/drawing/2014/main" val="10001"/>
                  </a:ext>
                </a:extLst>
              </a:tr>
              <a:tr h="582472">
                <a:tc>
                  <a:txBody>
                    <a:bodyPr/>
                    <a:lstStyle/>
                    <a:p>
                      <a:pPr algn="ctr"/>
                      <a:r>
                        <a:rPr lang="en-GB" sz="1400" b="0" dirty="0"/>
                        <a:t>4</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3</a:t>
                      </a:r>
                      <a:endParaRPr lang="fr-FR" sz="1400" b="0" dirty="0"/>
                    </a:p>
                  </a:txBody>
                  <a:tcPr anchor="ctr">
                    <a:lnT w="38100" cap="flat" cmpd="sng" algn="ctr">
                      <a:solidFill>
                        <a:srgbClr val="FF0000"/>
                      </a:solidFill>
                      <a:prstDash val="solid"/>
                      <a:round/>
                      <a:headEnd type="none" w="med" len="med"/>
                      <a:tailEnd type="none" w="med" len="med"/>
                    </a:lnT>
                  </a:tcPr>
                </a:tc>
                <a:tc>
                  <a:txBody>
                    <a:bodyPr/>
                    <a:lstStyle/>
                    <a:p>
                      <a:pPr algn="ctr"/>
                      <a:r>
                        <a:rPr lang="en-GB" sz="1400" b="0" dirty="0"/>
                        <a:t>4</a:t>
                      </a:r>
                      <a:endParaRPr lang="fr-FR" sz="1400" b="0" dirty="0"/>
                    </a:p>
                  </a:txBody>
                  <a:tcPr anchor="ctr"/>
                </a:tc>
                <a:extLst>
                  <a:ext uri="{0D108BD9-81ED-4DB2-BD59-A6C34878D82A}">
                    <a16:rowId xmlns:a16="http://schemas.microsoft.com/office/drawing/2014/main" val="10002"/>
                  </a:ext>
                </a:extLst>
              </a:tr>
            </a:tbl>
          </a:graphicData>
        </a:graphic>
      </p:graphicFrame>
      <p:sp>
        <p:nvSpPr>
          <p:cNvPr id="3" name="Rectangle 2"/>
          <p:cNvSpPr/>
          <p:nvPr/>
        </p:nvSpPr>
        <p:spPr>
          <a:xfrm>
            <a:off x="650875" y="1696361"/>
            <a:ext cx="5864769" cy="1569660"/>
          </a:xfrm>
          <a:prstGeom prst="rect">
            <a:avLst/>
          </a:prstGeom>
          <a:ln>
            <a:noFill/>
          </a:ln>
        </p:spPr>
        <p:txBody>
          <a:bodyPr>
            <a:spAutoFit/>
          </a:bodyPr>
          <a:lstStyle/>
          <a:p>
            <a:r>
              <a:rPr lang="en-US" sz="1600" dirty="0">
                <a:latin typeface="Courier" pitchFamily="49" charset="0"/>
              </a:rPr>
              <a:t>d2:</a:t>
            </a:r>
          </a:p>
          <a:p>
            <a:pPr lvl="1"/>
            <a:r>
              <a:rPr lang="en-US" sz="1600" dirty="0" err="1">
                <a:latin typeface="Courier" pitchFamily="49" charset="0"/>
              </a:rPr>
              <a:t>mov</a:t>
            </a:r>
            <a:r>
              <a:rPr lang="en-US" sz="1600" dirty="0">
                <a:latin typeface="Courier" pitchFamily="49" charset="0"/>
              </a:rPr>
              <a:t> maskv,0b101000101</a:t>
            </a:r>
          </a:p>
          <a:p>
            <a:pPr lvl="1"/>
            <a:r>
              <a:rPr lang="en-US" sz="1600" dirty="0" err="1">
                <a:latin typeface="Courier" pitchFamily="49" charset="0"/>
              </a:rPr>
              <a:t>mov</a:t>
            </a:r>
            <a:r>
              <a:rPr lang="en-US" sz="1600" dirty="0">
                <a:latin typeface="Courier" pitchFamily="49" charset="0"/>
              </a:rPr>
              <a:t> w,4             </a:t>
            </a:r>
          </a:p>
          <a:p>
            <a:pPr lvl="1"/>
            <a:r>
              <a:rPr lang="en-US" sz="1600" dirty="0" err="1">
                <a:latin typeface="Courier" pitchFamily="49" charset="0"/>
              </a:rPr>
              <a:t>mset</a:t>
            </a:r>
            <a:r>
              <a:rPr lang="en-US" sz="1600" dirty="0">
                <a:latin typeface="Courier" pitchFamily="49" charset="0"/>
              </a:rPr>
              <a:t> 0b010101010</a:t>
            </a:r>
          </a:p>
          <a:p>
            <a:pPr lvl="1"/>
            <a:r>
              <a:rPr lang="en-US" sz="1600" dirty="0" err="1">
                <a:latin typeface="Courier" pitchFamily="49" charset="0"/>
              </a:rPr>
              <a:t>mov</a:t>
            </a:r>
            <a:r>
              <a:rPr lang="en-US" sz="1600" dirty="0">
                <a:latin typeface="Courier" pitchFamily="49" charset="0"/>
              </a:rPr>
              <a:t> w,3             </a:t>
            </a:r>
          </a:p>
          <a:p>
            <a:pPr lvl="1"/>
            <a:r>
              <a:rPr lang="en-US" sz="1600" dirty="0" err="1">
                <a:latin typeface="Courier" pitchFamily="49" charset="0"/>
              </a:rPr>
              <a:t>mov</a:t>
            </a:r>
            <a:r>
              <a:rPr lang="en-US" sz="1600" dirty="0">
                <a:latin typeface="Courier" pitchFamily="49" charset="0"/>
              </a:rPr>
              <a:t> w4,2</a:t>
            </a:r>
          </a:p>
        </p:txBody>
      </p:sp>
      <p:sp>
        <p:nvSpPr>
          <p:cNvPr id="14" name="TextBox 13"/>
          <p:cNvSpPr txBox="1"/>
          <p:nvPr/>
        </p:nvSpPr>
        <p:spPr>
          <a:xfrm>
            <a:off x="650875" y="1186773"/>
            <a:ext cx="8911414" cy="494183"/>
          </a:xfrm>
          <a:prstGeom prst="rect">
            <a:avLst/>
          </a:prstGeom>
          <a:noFill/>
        </p:spPr>
        <p:txBody>
          <a:bodyPr wrap="square" lIns="91440" tIns="45720" rIns="91440" rtlCol="0" anchor="t">
            <a:noAutofit/>
          </a:bodyPr>
          <a:lstStyle/>
          <a:p>
            <a:r>
              <a:rPr lang="en-GB" sz="2200" b="1" dirty="0"/>
              <a:t>Code: Shifting matrix initialisation</a:t>
            </a:r>
            <a:endParaRPr lang="fr-FR" sz="2200" b="1" dirty="0" err="1"/>
          </a:p>
        </p:txBody>
      </p:sp>
      <p:cxnSp>
        <p:nvCxnSpPr>
          <p:cNvPr id="11" name="Straight Arrow Connector 10"/>
          <p:cNvCxnSpPr>
            <a:endCxn id="13" idx="1"/>
          </p:cNvCxnSpPr>
          <p:nvPr/>
        </p:nvCxnSpPr>
        <p:spPr>
          <a:xfrm flipV="1">
            <a:off x="2294458" y="3078190"/>
            <a:ext cx="5936655" cy="13802"/>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786062" y="2697260"/>
            <a:ext cx="1795672" cy="761860"/>
          </a:xfrm>
          <a:prstGeom prst="rect">
            <a:avLst/>
          </a:prstGeom>
          <a:noFill/>
        </p:spPr>
        <p:txBody>
          <a:bodyPr wrap="square" lIns="91440" tIns="45720" rIns="91440" rtlCol="0" anchor="t">
            <a:noAutofit/>
          </a:bodyPr>
          <a:lstStyle/>
          <a:p>
            <a:pPr algn="ctr"/>
            <a:r>
              <a:rPr lang="en-GB" sz="2200" dirty="0">
                <a:solidFill>
                  <a:schemeClr val="tx1"/>
                </a:solidFill>
              </a:rPr>
              <a:t>Working matrix W</a:t>
            </a:r>
            <a:endParaRPr lang="fr-FR" sz="2200" dirty="0" err="1">
              <a:solidFill>
                <a:schemeClr val="tx1"/>
              </a:solidFill>
            </a:endParaRPr>
          </a:p>
        </p:txBody>
      </p:sp>
      <p:sp>
        <p:nvSpPr>
          <p:cNvPr id="17" name="TextBox 16"/>
          <p:cNvSpPr txBox="1"/>
          <p:nvPr/>
        </p:nvSpPr>
        <p:spPr>
          <a:xfrm>
            <a:off x="3484488" y="3266021"/>
            <a:ext cx="4145672" cy="845063"/>
          </a:xfrm>
          <a:prstGeom prst="rect">
            <a:avLst/>
          </a:prstGeom>
          <a:noFill/>
        </p:spPr>
        <p:txBody>
          <a:bodyPr wrap="square" lIns="91440" tIns="45720" rIns="91440" rtlCol="0" anchor="t">
            <a:noAutofit/>
          </a:bodyPr>
          <a:lstStyle/>
          <a:p>
            <a:pPr algn="ctr"/>
            <a:r>
              <a:rPr lang="en-GB" sz="2200" dirty="0">
                <a:solidFill>
                  <a:schemeClr val="tx1"/>
                </a:solidFill>
              </a:rPr>
              <a:t>Scalar instruction </a:t>
            </a:r>
          </a:p>
          <a:p>
            <a:pPr algn="ctr"/>
            <a:r>
              <a:rPr lang="en-GB" sz="2000" dirty="0">
                <a:solidFill>
                  <a:schemeClr val="tx1"/>
                </a:solidFill>
              </a:rPr>
              <a:t>(Mask matrix does not apply)</a:t>
            </a:r>
            <a:endParaRPr lang="fr-FR" sz="2000" dirty="0" err="1">
              <a:solidFill>
                <a:schemeClr val="tx1"/>
              </a:solidFill>
            </a:endParaRPr>
          </a:p>
        </p:txBody>
      </p:sp>
    </p:spTree>
    <p:extLst>
      <p:ext uri="{BB962C8B-B14F-4D97-AF65-F5344CB8AC3E}">
        <p14:creationId xmlns:p14="http://schemas.microsoft.com/office/powerpoint/2010/main" val="818052715"/>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2:1 Scaling and Gaussian filter</a:t>
            </a:r>
            <a:endParaRPr lang="fr-FR" dirty="0"/>
          </a:p>
        </p:txBody>
      </p:sp>
      <p:graphicFrame>
        <p:nvGraphicFramePr>
          <p:cNvPr id="13" name="Table 12"/>
          <p:cNvGraphicFramePr>
            <a:graphicFrameLocks noGrp="1"/>
          </p:cNvGraphicFramePr>
          <p:nvPr>
            <p:extLst/>
          </p:nvPr>
        </p:nvGraphicFramePr>
        <p:xfrm>
          <a:off x="7407702" y="1088259"/>
          <a:ext cx="1620000" cy="16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455056">
                <a:tc>
                  <a:txBody>
                    <a:bodyPr/>
                    <a:lstStyle/>
                    <a:p>
                      <a:pPr algn="ctr"/>
                      <a:r>
                        <a:rPr lang="en-GB" sz="1400" b="0" dirty="0"/>
                        <a:t>4</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3</a:t>
                      </a:r>
                      <a:endParaRPr lang="fr-FR" sz="1400" b="0" dirty="0"/>
                    </a:p>
                  </a:txBody>
                  <a:tcPr anchor="ctr"/>
                </a:tc>
                <a:tc>
                  <a:txBody>
                    <a:bodyPr/>
                    <a:lstStyle/>
                    <a:p>
                      <a:pPr algn="ctr"/>
                      <a:r>
                        <a:rPr lang="en-GB" sz="1400" b="0" dirty="0"/>
                        <a:t>4</a:t>
                      </a:r>
                      <a:endParaRPr lang="fr-FR" sz="1400" b="0" dirty="0"/>
                    </a:p>
                  </a:txBody>
                  <a:tcPr anchor="ctr"/>
                </a:tc>
                <a:extLst>
                  <a:ext uri="{0D108BD9-81ED-4DB2-BD59-A6C34878D82A}">
                    <a16:rowId xmlns:a16="http://schemas.microsoft.com/office/drawing/2014/main" val="10000"/>
                  </a:ext>
                </a:extLst>
              </a:tr>
              <a:tr h="582472">
                <a:tc>
                  <a:txBody>
                    <a:bodyPr/>
                    <a:lstStyle/>
                    <a:p>
                      <a:pPr algn="ctr"/>
                      <a:r>
                        <a:rPr lang="en-GB" sz="1400" b="0" dirty="0"/>
                        <a:t>3</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2</a:t>
                      </a:r>
                      <a:endParaRPr lang="fr-FR" sz="1400" b="0" dirty="0">
                        <a:solidFill>
                          <a:schemeClr val="tx1"/>
                        </a:solidFill>
                      </a:endParaRPr>
                    </a:p>
                  </a:txBody>
                  <a:tcPr anchor="ctr"/>
                </a:tc>
                <a:tc>
                  <a:txBody>
                    <a:bodyPr/>
                    <a:lstStyle/>
                    <a:p>
                      <a:pPr algn="ctr"/>
                      <a:r>
                        <a:rPr lang="en-GB" sz="1400" b="0" dirty="0"/>
                        <a:t>3</a:t>
                      </a:r>
                      <a:endParaRPr lang="fr-FR" sz="1400" b="0" dirty="0"/>
                    </a:p>
                  </a:txBody>
                  <a:tcPr anchor="ctr"/>
                </a:tc>
                <a:extLst>
                  <a:ext uri="{0D108BD9-81ED-4DB2-BD59-A6C34878D82A}">
                    <a16:rowId xmlns:a16="http://schemas.microsoft.com/office/drawing/2014/main" val="10001"/>
                  </a:ext>
                </a:extLst>
              </a:tr>
              <a:tr h="582472">
                <a:tc>
                  <a:txBody>
                    <a:bodyPr/>
                    <a:lstStyle/>
                    <a:p>
                      <a:pPr algn="ctr"/>
                      <a:r>
                        <a:rPr lang="en-GB" sz="1400" b="0" dirty="0"/>
                        <a:t>4</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3</a:t>
                      </a:r>
                      <a:endParaRPr lang="fr-FR" sz="1400" b="0" dirty="0"/>
                    </a:p>
                  </a:txBody>
                  <a:tcPr anchor="ctr"/>
                </a:tc>
                <a:tc>
                  <a:txBody>
                    <a:bodyPr/>
                    <a:lstStyle/>
                    <a:p>
                      <a:pPr algn="ctr"/>
                      <a:r>
                        <a:rPr lang="en-GB" sz="1400" b="0" dirty="0"/>
                        <a:t>4</a:t>
                      </a:r>
                      <a:endParaRPr lang="fr-FR" sz="1400" b="0" dirty="0"/>
                    </a:p>
                  </a:txBody>
                  <a:tcPr anchor="ctr"/>
                </a:tc>
                <a:extLst>
                  <a:ext uri="{0D108BD9-81ED-4DB2-BD59-A6C34878D82A}">
                    <a16:rowId xmlns:a16="http://schemas.microsoft.com/office/drawing/2014/main" val="10002"/>
                  </a:ext>
                </a:extLst>
              </a:tr>
            </a:tbl>
          </a:graphicData>
        </a:graphic>
      </p:graphicFrame>
      <p:sp>
        <p:nvSpPr>
          <p:cNvPr id="15" name="TextBox 14"/>
          <p:cNvSpPr txBox="1"/>
          <p:nvPr/>
        </p:nvSpPr>
        <p:spPr>
          <a:xfrm>
            <a:off x="9110777" y="1425299"/>
            <a:ext cx="2851767" cy="722158"/>
          </a:xfrm>
          <a:prstGeom prst="rect">
            <a:avLst/>
          </a:prstGeom>
          <a:noFill/>
        </p:spPr>
        <p:txBody>
          <a:bodyPr wrap="square" lIns="91440" tIns="45720" rIns="91440" rtlCol="0" anchor="t">
            <a:noAutofit/>
          </a:bodyPr>
          <a:lstStyle/>
          <a:p>
            <a:r>
              <a:rPr lang="en-GB" sz="2200" dirty="0">
                <a:solidFill>
                  <a:schemeClr val="tx1"/>
                </a:solidFill>
              </a:rPr>
              <a:t>Shift matrix saved in Working matrix </a:t>
            </a:r>
            <a:r>
              <a:rPr lang="en-GB" sz="2200" b="1" dirty="0">
                <a:solidFill>
                  <a:schemeClr val="accent2">
                    <a:lumMod val="75000"/>
                  </a:schemeClr>
                </a:solidFill>
              </a:rPr>
              <a:t>WW</a:t>
            </a:r>
            <a:endParaRPr lang="fr-FR" sz="2200" b="1" dirty="0" err="1">
              <a:solidFill>
                <a:schemeClr val="accent2">
                  <a:lumMod val="75000"/>
                </a:schemeClr>
              </a:solidFill>
            </a:endParaRPr>
          </a:p>
        </p:txBody>
      </p:sp>
      <p:graphicFrame>
        <p:nvGraphicFramePr>
          <p:cNvPr id="12" name="Table 11"/>
          <p:cNvGraphicFramePr>
            <a:graphicFrameLocks noGrp="1"/>
          </p:cNvGraphicFramePr>
          <p:nvPr>
            <p:extLst/>
          </p:nvPr>
        </p:nvGraphicFramePr>
        <p:xfrm>
          <a:off x="7407702" y="3550227"/>
          <a:ext cx="1620000" cy="16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455056">
                <a:tc>
                  <a:txBody>
                    <a:bodyPr/>
                    <a:lstStyle/>
                    <a:p>
                      <a:pPr algn="ctr"/>
                      <a:r>
                        <a:rPr lang="en-GB" sz="1400" b="0" dirty="0"/>
                        <a:t>1</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1</a:t>
                      </a:r>
                      <a:endParaRPr lang="fr-FR" sz="1400" b="0" dirty="0"/>
                    </a:p>
                  </a:txBody>
                  <a:tcPr anchor="ctr"/>
                </a:tc>
                <a:tc>
                  <a:txBody>
                    <a:bodyPr/>
                    <a:lstStyle/>
                    <a:p>
                      <a:pPr algn="ctr"/>
                      <a:r>
                        <a:rPr lang="en-GB" sz="1400" b="0" dirty="0"/>
                        <a:t>1</a:t>
                      </a:r>
                      <a:endParaRPr lang="fr-FR" sz="1400" b="0" dirty="0"/>
                    </a:p>
                  </a:txBody>
                  <a:tcPr anchor="ctr"/>
                </a:tc>
                <a:extLst>
                  <a:ext uri="{0D108BD9-81ED-4DB2-BD59-A6C34878D82A}">
                    <a16:rowId xmlns:a16="http://schemas.microsoft.com/office/drawing/2014/main" val="10000"/>
                  </a:ext>
                </a:extLst>
              </a:tr>
              <a:tr h="582472">
                <a:tc>
                  <a:txBody>
                    <a:bodyPr/>
                    <a:lstStyle/>
                    <a:p>
                      <a:pPr algn="ctr"/>
                      <a:r>
                        <a:rPr lang="en-GB" sz="1400" b="0" dirty="0"/>
                        <a:t>1</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1</a:t>
                      </a:r>
                      <a:endParaRPr lang="fr-FR" sz="1400" b="0" dirty="0">
                        <a:solidFill>
                          <a:schemeClr val="tx1"/>
                        </a:solidFill>
                      </a:endParaRPr>
                    </a:p>
                  </a:txBody>
                  <a:tcPr anchor="ctr"/>
                </a:tc>
                <a:tc>
                  <a:txBody>
                    <a:bodyPr/>
                    <a:lstStyle/>
                    <a:p>
                      <a:pPr algn="ctr"/>
                      <a:r>
                        <a:rPr lang="en-GB" sz="1400" b="0" dirty="0"/>
                        <a:t>1</a:t>
                      </a:r>
                      <a:endParaRPr lang="fr-FR" sz="1400" b="0" dirty="0"/>
                    </a:p>
                  </a:txBody>
                  <a:tcPr anchor="ctr"/>
                </a:tc>
                <a:extLst>
                  <a:ext uri="{0D108BD9-81ED-4DB2-BD59-A6C34878D82A}">
                    <a16:rowId xmlns:a16="http://schemas.microsoft.com/office/drawing/2014/main" val="10001"/>
                  </a:ext>
                </a:extLst>
              </a:tr>
              <a:tr h="582472">
                <a:tc>
                  <a:txBody>
                    <a:bodyPr/>
                    <a:lstStyle/>
                    <a:p>
                      <a:pPr algn="ctr"/>
                      <a:r>
                        <a:rPr lang="en-GB" sz="1400" b="0" dirty="0"/>
                        <a:t>1</a:t>
                      </a:r>
                      <a:endParaRPr lang="fr-FR"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a:t>1</a:t>
                      </a:r>
                      <a:endParaRPr lang="fr-FR" sz="1400" b="0" dirty="0"/>
                    </a:p>
                  </a:txBody>
                  <a:tcPr anchor="ctr"/>
                </a:tc>
                <a:tc>
                  <a:txBody>
                    <a:bodyPr/>
                    <a:lstStyle/>
                    <a:p>
                      <a:pPr algn="ctr"/>
                      <a:r>
                        <a:rPr lang="en-GB" sz="1400" b="0" dirty="0"/>
                        <a:t>1</a:t>
                      </a:r>
                      <a:endParaRPr lang="fr-FR" sz="1400" b="0" dirty="0"/>
                    </a:p>
                  </a:txBody>
                  <a:tcPr anchor="ctr"/>
                </a:tc>
                <a:extLst>
                  <a:ext uri="{0D108BD9-81ED-4DB2-BD59-A6C34878D82A}">
                    <a16:rowId xmlns:a16="http://schemas.microsoft.com/office/drawing/2014/main" val="10002"/>
                  </a:ext>
                </a:extLst>
              </a:tr>
            </a:tbl>
          </a:graphicData>
        </a:graphic>
      </p:graphicFrame>
      <p:sp>
        <p:nvSpPr>
          <p:cNvPr id="16" name="TextBox 15"/>
          <p:cNvSpPr txBox="1"/>
          <p:nvPr/>
        </p:nvSpPr>
        <p:spPr>
          <a:xfrm>
            <a:off x="9110777" y="4145543"/>
            <a:ext cx="1795672" cy="429367"/>
          </a:xfrm>
          <a:prstGeom prst="rect">
            <a:avLst/>
          </a:prstGeom>
          <a:noFill/>
        </p:spPr>
        <p:txBody>
          <a:bodyPr wrap="square" lIns="91440" tIns="45720" rIns="91440" rtlCol="0" anchor="t">
            <a:noAutofit/>
          </a:bodyPr>
          <a:lstStyle/>
          <a:p>
            <a:pPr algn="ctr"/>
            <a:r>
              <a:rPr lang="en-GB" sz="2200" dirty="0">
                <a:solidFill>
                  <a:schemeClr val="tx1"/>
                </a:solidFill>
              </a:rPr>
              <a:t>Mask matrix</a:t>
            </a:r>
            <a:endParaRPr lang="fr-FR" sz="2200" dirty="0" err="1">
              <a:solidFill>
                <a:schemeClr val="tx1"/>
              </a:solidFill>
            </a:endParaRPr>
          </a:p>
        </p:txBody>
      </p:sp>
      <p:sp>
        <p:nvSpPr>
          <p:cNvPr id="3" name="Rectangle 2"/>
          <p:cNvSpPr/>
          <p:nvPr/>
        </p:nvSpPr>
        <p:spPr>
          <a:xfrm>
            <a:off x="647700" y="1696361"/>
            <a:ext cx="5866859" cy="648896"/>
          </a:xfrm>
          <a:prstGeom prst="rect">
            <a:avLst/>
          </a:prstGeom>
          <a:ln>
            <a:noFill/>
          </a:ln>
        </p:spPr>
        <p:txBody>
          <a:bodyPr>
            <a:spAutoFit/>
          </a:bodyPr>
          <a:lstStyle/>
          <a:p>
            <a:pPr lvl="1" indent="-282575">
              <a:spcBef>
                <a:spcPts val="431"/>
              </a:spcBef>
              <a:spcAft>
                <a:spcPts val="56"/>
              </a:spcAft>
              <a:buClr>
                <a:schemeClr val="tx1"/>
              </a:buClr>
              <a:buSzPct val="80000"/>
            </a:pPr>
            <a:r>
              <a:rPr lang="en-US" sz="1600" dirty="0" err="1">
                <a:latin typeface="Courier" pitchFamily="49" charset="0"/>
              </a:rPr>
              <a:t>swp</a:t>
            </a:r>
            <a:r>
              <a:rPr lang="en-US" sz="1600" dirty="0">
                <a:latin typeface="Courier" pitchFamily="49" charset="0"/>
              </a:rPr>
              <a:t>               // w -&gt; </a:t>
            </a:r>
            <a:r>
              <a:rPr lang="en-US" sz="1600" dirty="0" err="1">
                <a:latin typeface="Courier" pitchFamily="49" charset="0"/>
              </a:rPr>
              <a:t>ww</a:t>
            </a:r>
            <a:endParaRPr lang="en-US" sz="1600" kern="0" dirty="0">
              <a:solidFill>
                <a:srgbClr val="000000"/>
              </a:solidFill>
              <a:latin typeface="Courier" pitchFamily="49" charset="0"/>
            </a:endParaRPr>
          </a:p>
          <a:p>
            <a:pPr lvl="1" indent="-282575">
              <a:spcBef>
                <a:spcPts val="431"/>
              </a:spcBef>
              <a:spcAft>
                <a:spcPts val="56"/>
              </a:spcAft>
              <a:buClr>
                <a:schemeClr val="tx1"/>
              </a:buClr>
              <a:buSzPct val="80000"/>
              <a:defRPr/>
            </a:pPr>
            <a:r>
              <a:rPr lang="en-US" sz="1600" kern="0" dirty="0" err="1">
                <a:solidFill>
                  <a:srgbClr val="000000"/>
                </a:solidFill>
                <a:latin typeface="Courier" pitchFamily="49" charset="0"/>
              </a:rPr>
              <a:t>mov</a:t>
            </a:r>
            <a:r>
              <a:rPr lang="en-US" sz="1600" kern="0" dirty="0">
                <a:solidFill>
                  <a:srgbClr val="000000"/>
                </a:solidFill>
                <a:latin typeface="Courier" pitchFamily="49" charset="0"/>
              </a:rPr>
              <a:t> </a:t>
            </a:r>
            <a:r>
              <a:rPr lang="en-US" sz="1600" kern="0" dirty="0" err="1">
                <a:solidFill>
                  <a:srgbClr val="000000"/>
                </a:solidFill>
                <a:latin typeface="Courier" pitchFamily="49" charset="0"/>
              </a:rPr>
              <a:t>maskv</a:t>
            </a:r>
            <a:r>
              <a:rPr lang="en-US" sz="1600" kern="0" dirty="0">
                <a:solidFill>
                  <a:srgbClr val="000000"/>
                </a:solidFill>
                <a:latin typeface="Courier" pitchFamily="49" charset="0"/>
              </a:rPr>
              <a:t>, 0b111111111</a:t>
            </a:r>
            <a:endParaRPr lang="en-US" sz="1600" dirty="0">
              <a:latin typeface="Courier" pitchFamily="49" charset="0"/>
            </a:endParaRPr>
          </a:p>
        </p:txBody>
      </p:sp>
      <p:sp>
        <p:nvSpPr>
          <p:cNvPr id="14" name="TextBox 13"/>
          <p:cNvSpPr txBox="1"/>
          <p:nvPr/>
        </p:nvSpPr>
        <p:spPr>
          <a:xfrm>
            <a:off x="647700" y="1186773"/>
            <a:ext cx="8914589" cy="494183"/>
          </a:xfrm>
          <a:prstGeom prst="rect">
            <a:avLst/>
          </a:prstGeom>
          <a:noFill/>
        </p:spPr>
        <p:txBody>
          <a:bodyPr wrap="square" lIns="91440" tIns="45720" rIns="91440" rtlCol="0" anchor="t">
            <a:noAutofit/>
          </a:bodyPr>
          <a:lstStyle/>
          <a:p>
            <a:r>
              <a:rPr lang="en-GB" sz="2200" b="1" dirty="0"/>
              <a:t>Code: Shifting matrix initialisation</a:t>
            </a:r>
            <a:endParaRPr lang="fr-FR" sz="2200" b="1" dirty="0" err="1"/>
          </a:p>
        </p:txBody>
      </p:sp>
      <p:cxnSp>
        <p:nvCxnSpPr>
          <p:cNvPr id="11" name="Straight Arrow Connector 10"/>
          <p:cNvCxnSpPr>
            <a:endCxn id="13" idx="1"/>
          </p:cNvCxnSpPr>
          <p:nvPr/>
        </p:nvCxnSpPr>
        <p:spPr>
          <a:xfrm>
            <a:off x="4423898" y="1893377"/>
            <a:ext cx="3064793" cy="4882"/>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2" idx="1"/>
          </p:cNvCxnSpPr>
          <p:nvPr/>
        </p:nvCxnSpPr>
        <p:spPr>
          <a:xfrm>
            <a:off x="2808999" y="2345257"/>
            <a:ext cx="4679691" cy="201497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02500" y="3352742"/>
            <a:ext cx="3302753" cy="617193"/>
          </a:xfrm>
          <a:prstGeom prst="rect">
            <a:avLst/>
          </a:prstGeom>
          <a:noFill/>
        </p:spPr>
        <p:txBody>
          <a:bodyPr wrap="square" lIns="91440" tIns="45720" rIns="91440" rtlCol="0" anchor="t">
            <a:noAutofit/>
          </a:bodyPr>
          <a:lstStyle/>
          <a:p>
            <a:pPr algn="ctr"/>
            <a:r>
              <a:rPr lang="en-GB" dirty="0">
                <a:solidFill>
                  <a:schemeClr val="tx1"/>
                </a:solidFill>
              </a:rPr>
              <a:t>(important for future instruction)</a:t>
            </a:r>
            <a:endParaRPr lang="fr-FR" dirty="0" err="1">
              <a:solidFill>
                <a:schemeClr val="tx1"/>
              </a:solidFill>
            </a:endParaRPr>
          </a:p>
        </p:txBody>
      </p:sp>
    </p:spTree>
    <p:extLst>
      <p:ext uri="{BB962C8B-B14F-4D97-AF65-F5344CB8AC3E}">
        <p14:creationId xmlns:p14="http://schemas.microsoft.com/office/powerpoint/2010/main" val="1973527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2:1 Scaling and Gaussian filter</a:t>
            </a:r>
            <a:endParaRPr lang="fr-FR" dirty="0"/>
          </a:p>
        </p:txBody>
      </p:sp>
      <p:pic>
        <p:nvPicPr>
          <p:cNvPr id="7" name="Picture 6"/>
          <p:cNvPicPr>
            <a:picLocks noChangeAspect="1" noChangeArrowheads="1"/>
          </p:cNvPicPr>
          <p:nvPr/>
        </p:nvPicPr>
        <p:blipFill>
          <a:blip r:embed="rId2" cstate="print"/>
          <a:srcRect/>
          <a:stretch>
            <a:fillRect/>
          </a:stretch>
        </p:blipFill>
        <p:spPr bwMode="auto">
          <a:xfrm>
            <a:off x="4619134" y="934763"/>
            <a:ext cx="3234229" cy="5026693"/>
          </a:xfrm>
          <a:prstGeom prst="rect">
            <a:avLst/>
          </a:prstGeom>
          <a:noFill/>
          <a:ln w="9525">
            <a:noFill/>
            <a:miter lim="800000"/>
            <a:headEnd/>
            <a:tailEnd/>
          </a:ln>
        </p:spPr>
      </p:pic>
      <p:sp>
        <p:nvSpPr>
          <p:cNvPr id="9" name="Rectangle 8"/>
          <p:cNvSpPr/>
          <p:nvPr/>
        </p:nvSpPr>
        <p:spPr>
          <a:xfrm>
            <a:off x="4619134" y="1279585"/>
            <a:ext cx="1195830" cy="499621"/>
          </a:xfrm>
          <a:prstGeom prst="rect">
            <a:avLst/>
          </a:pr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6372860" y="3340100"/>
            <a:ext cx="802640" cy="444500"/>
          </a:xfrm>
          <a:prstGeom prst="rect">
            <a:avLst/>
          </a:pr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4619134" y="2310825"/>
            <a:ext cx="1195830" cy="499621"/>
          </a:xfrm>
          <a:prstGeom prst="rect">
            <a:avLst/>
          </a:pr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40573978"/>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2:1 Scaling and Gaussian filter</a:t>
            </a:r>
            <a:endParaRPr lang="fr-FR" dirty="0"/>
          </a:p>
        </p:txBody>
      </p:sp>
      <p:sp>
        <p:nvSpPr>
          <p:cNvPr id="16" name="TextBox 15"/>
          <p:cNvSpPr txBox="1"/>
          <p:nvPr/>
        </p:nvSpPr>
        <p:spPr>
          <a:xfrm>
            <a:off x="7027977" y="1680956"/>
            <a:ext cx="4426568" cy="1107799"/>
          </a:xfrm>
          <a:prstGeom prst="rect">
            <a:avLst/>
          </a:prstGeom>
          <a:noFill/>
        </p:spPr>
        <p:txBody>
          <a:bodyPr wrap="square" lIns="91440" tIns="45720" rIns="91440" rtlCol="0" anchor="t">
            <a:noAutofit/>
          </a:bodyPr>
          <a:lstStyle/>
          <a:p>
            <a:r>
              <a:rPr lang="en-GB" sz="2200" dirty="0">
                <a:solidFill>
                  <a:schemeClr val="tx1"/>
                </a:solidFill>
              </a:rPr>
              <a:t>Arithmetic-shift-right </a:t>
            </a:r>
            <a:r>
              <a:rPr lang="en-GB" sz="2200" dirty="0" err="1">
                <a:solidFill>
                  <a:schemeClr val="tx1"/>
                </a:solidFill>
              </a:rPr>
              <a:t>InA</a:t>
            </a:r>
            <a:r>
              <a:rPr lang="en-GB" sz="2200" dirty="0">
                <a:solidFill>
                  <a:schemeClr val="tx1"/>
                </a:solidFill>
              </a:rPr>
              <a:t> elements according to the coefficient in WW </a:t>
            </a:r>
            <a:r>
              <a:rPr lang="fr-FR" sz="2200" dirty="0"/>
              <a:t>=&gt; </a:t>
            </a:r>
            <a:r>
              <a:rPr lang="fr-FR" sz="2200" dirty="0" err="1"/>
              <a:t>result</a:t>
            </a:r>
            <a:r>
              <a:rPr lang="fr-FR" sz="2200" dirty="0"/>
              <a:t> </a:t>
            </a:r>
            <a:r>
              <a:rPr lang="fr-FR" sz="2200" dirty="0" err="1"/>
              <a:t>saved</a:t>
            </a:r>
            <a:r>
              <a:rPr lang="fr-FR" sz="2200" dirty="0"/>
              <a:t> in W</a:t>
            </a:r>
            <a:endParaRPr lang="en-GB" sz="2200" dirty="0">
              <a:solidFill>
                <a:schemeClr val="tx1"/>
              </a:solidFill>
            </a:endParaRPr>
          </a:p>
        </p:txBody>
      </p:sp>
      <p:sp>
        <p:nvSpPr>
          <p:cNvPr id="19" name="TextBox 18"/>
          <p:cNvSpPr txBox="1"/>
          <p:nvPr/>
        </p:nvSpPr>
        <p:spPr>
          <a:xfrm>
            <a:off x="7027977" y="2804160"/>
            <a:ext cx="4426568" cy="1500227"/>
          </a:xfrm>
          <a:prstGeom prst="rect">
            <a:avLst/>
          </a:prstGeom>
          <a:noFill/>
        </p:spPr>
        <p:txBody>
          <a:bodyPr wrap="square" lIns="91440" tIns="45720" rIns="91440" rtlCol="0" anchor="t">
            <a:noAutofit/>
          </a:bodyPr>
          <a:lstStyle/>
          <a:p>
            <a:r>
              <a:rPr lang="en-GB" sz="2200" dirty="0"/>
              <a:t>“sum” register has the sum of all elements of the W matrix. Move that value to out0, and progress to next pixel (</a:t>
            </a:r>
            <a:r>
              <a:rPr lang="en-GB" sz="2200" dirty="0">
                <a:solidFill>
                  <a:srgbClr val="FF0000"/>
                </a:solidFill>
              </a:rPr>
              <a:t>i</a:t>
            </a:r>
            <a:r>
              <a:rPr lang="en-GB" sz="2200" dirty="0"/>
              <a:t>nput, </a:t>
            </a:r>
            <a:r>
              <a:rPr lang="en-GB" sz="2200" dirty="0" err="1">
                <a:solidFill>
                  <a:srgbClr val="FF0000"/>
                </a:solidFill>
              </a:rPr>
              <a:t>x</a:t>
            </a:r>
            <a:r>
              <a:rPr lang="en-GB" sz="2200" dirty="0" err="1"/>
              <a:t>pos</a:t>
            </a:r>
            <a:r>
              <a:rPr lang="en-GB" sz="2200" dirty="0"/>
              <a:t>, </a:t>
            </a:r>
            <a:r>
              <a:rPr lang="en-GB" sz="2200" dirty="0">
                <a:solidFill>
                  <a:srgbClr val="FF0000"/>
                </a:solidFill>
              </a:rPr>
              <a:t>o</a:t>
            </a:r>
            <a:r>
              <a:rPr lang="en-GB" sz="2200" dirty="0"/>
              <a:t>utput)</a:t>
            </a:r>
            <a:endParaRPr lang="fr-FR" sz="2200" dirty="0" err="1">
              <a:solidFill>
                <a:schemeClr val="tx1"/>
              </a:solidFill>
            </a:endParaRPr>
          </a:p>
        </p:txBody>
      </p:sp>
      <p:sp>
        <p:nvSpPr>
          <p:cNvPr id="3" name="Rectangle 2"/>
          <p:cNvSpPr/>
          <p:nvPr/>
        </p:nvSpPr>
        <p:spPr>
          <a:xfrm>
            <a:off x="647700" y="1696361"/>
            <a:ext cx="5866859" cy="2510944"/>
          </a:xfrm>
          <a:prstGeom prst="rect">
            <a:avLst/>
          </a:prstGeom>
          <a:ln>
            <a:noFill/>
          </a:ln>
        </p:spPr>
        <p:txBody>
          <a:bodyPr>
            <a:spAutoFit/>
          </a:bodyPr>
          <a:lstStyle/>
          <a:p>
            <a:pPr indent="-282575">
              <a:spcBef>
                <a:spcPts val="431"/>
              </a:spcBef>
              <a:spcAft>
                <a:spcPts val="56"/>
              </a:spcAft>
              <a:buClr>
                <a:schemeClr val="tx1"/>
              </a:buClr>
              <a:buSzPct val="80000"/>
              <a:defRPr/>
            </a:pPr>
            <a:r>
              <a:rPr lang="en-US" sz="1600" kern="0" dirty="0">
                <a:solidFill>
                  <a:srgbClr val="000000"/>
                </a:solidFill>
                <a:latin typeface="Courier" pitchFamily="49" charset="0"/>
              </a:rPr>
              <a:t>loop:</a:t>
            </a:r>
          </a:p>
          <a:p>
            <a:pPr lvl="1" indent="-282575">
              <a:spcBef>
                <a:spcPts val="431"/>
              </a:spcBef>
              <a:spcAft>
                <a:spcPts val="56"/>
              </a:spcAft>
              <a:buClr>
                <a:schemeClr val="tx1"/>
              </a:buClr>
              <a:buSzPct val="80000"/>
              <a:defRPr/>
            </a:pPr>
            <a:r>
              <a:rPr lang="en-US" sz="1600" kern="0" dirty="0" err="1">
                <a:solidFill>
                  <a:srgbClr val="000000"/>
                </a:solidFill>
                <a:latin typeface="Courier" pitchFamily="49" charset="0"/>
              </a:rPr>
              <a:t>lsr</a:t>
            </a:r>
            <a:r>
              <a:rPr lang="en-US" sz="1600" kern="0" dirty="0">
                <a:solidFill>
                  <a:srgbClr val="000000"/>
                </a:solidFill>
                <a:latin typeface="Courier" pitchFamily="49" charset="0"/>
              </a:rPr>
              <a:t>  </a:t>
            </a:r>
            <a:r>
              <a:rPr lang="en-US" sz="1600" kern="0" dirty="0" err="1">
                <a:solidFill>
                  <a:srgbClr val="000000"/>
                </a:solidFill>
                <a:latin typeface="Courier" pitchFamily="49" charset="0"/>
              </a:rPr>
              <a:t>w,ina,ww</a:t>
            </a:r>
            <a:endParaRPr lang="en-US" sz="1600" kern="0" dirty="0">
              <a:solidFill>
                <a:srgbClr val="000000"/>
              </a:solidFill>
              <a:latin typeface="Courier" pitchFamily="49" charset="0"/>
            </a:endParaRPr>
          </a:p>
          <a:p>
            <a:pPr lvl="1" indent="-282575">
              <a:spcBef>
                <a:spcPts val="431"/>
              </a:spcBef>
              <a:spcAft>
                <a:spcPts val="56"/>
              </a:spcAft>
              <a:buClr>
                <a:schemeClr val="tx1"/>
              </a:buClr>
              <a:buSzPct val="80000"/>
              <a:defRPr/>
            </a:pPr>
            <a:r>
              <a:rPr lang="en-US" sz="1600" kern="0" dirty="0" err="1">
                <a:solidFill>
                  <a:srgbClr val="000000"/>
                </a:solidFill>
                <a:latin typeface="Courier" pitchFamily="49" charset="0"/>
              </a:rPr>
              <a:t>dout</a:t>
            </a:r>
            <a:r>
              <a:rPr lang="en-US" sz="1600" kern="0" dirty="0">
                <a:solidFill>
                  <a:srgbClr val="000000"/>
                </a:solidFill>
                <a:latin typeface="Courier" pitchFamily="49" charset="0"/>
              </a:rPr>
              <a:t> </a:t>
            </a:r>
            <a:r>
              <a:rPr lang="en-US" sz="1600" kern="0" dirty="0" err="1">
                <a:solidFill>
                  <a:srgbClr val="000000"/>
                </a:solidFill>
                <a:latin typeface="Courier" pitchFamily="49" charset="0"/>
              </a:rPr>
              <a:t>sum,odd,ixo</a:t>
            </a:r>
            <a:endParaRPr lang="en-US" sz="1600" kern="0" dirty="0">
              <a:solidFill>
                <a:srgbClr val="000000"/>
              </a:solidFill>
              <a:latin typeface="Courier" pitchFamily="49" charset="0"/>
            </a:endParaRPr>
          </a:p>
          <a:p>
            <a:pPr indent="-282575">
              <a:spcBef>
                <a:spcPts val="431"/>
              </a:spcBef>
              <a:spcAft>
                <a:spcPts val="56"/>
              </a:spcAft>
              <a:buClr>
                <a:schemeClr val="tx1"/>
              </a:buClr>
              <a:buSzPct val="80000"/>
              <a:defRPr/>
            </a:pPr>
            <a:endParaRPr lang="en-US" sz="1600" kern="0" dirty="0">
              <a:solidFill>
                <a:srgbClr val="000000"/>
              </a:solidFill>
              <a:latin typeface="Courier" pitchFamily="49" charset="0"/>
            </a:endParaRPr>
          </a:p>
          <a:p>
            <a:pPr indent="-282575">
              <a:spcBef>
                <a:spcPts val="431"/>
              </a:spcBef>
              <a:spcAft>
                <a:spcPts val="56"/>
              </a:spcAft>
              <a:buClr>
                <a:schemeClr val="tx1"/>
              </a:buClr>
              <a:buSzPct val="80000"/>
              <a:defRPr/>
            </a:pPr>
            <a:r>
              <a:rPr lang="en-US" sz="1600" kern="0" dirty="0">
                <a:solidFill>
                  <a:srgbClr val="000000"/>
                </a:solidFill>
                <a:latin typeface="Courier" pitchFamily="49" charset="0"/>
              </a:rPr>
              <a:t>odd:</a:t>
            </a:r>
          </a:p>
          <a:p>
            <a:pPr lvl="1" indent="-282575">
              <a:spcBef>
                <a:spcPts val="431"/>
              </a:spcBef>
              <a:spcAft>
                <a:spcPts val="56"/>
              </a:spcAft>
              <a:buClr>
                <a:schemeClr val="tx1"/>
              </a:buClr>
              <a:buSzPct val="80000"/>
              <a:defRPr/>
            </a:pPr>
            <a:r>
              <a:rPr lang="en-US" sz="1600" kern="0" dirty="0">
                <a:solidFill>
                  <a:srgbClr val="000000"/>
                </a:solidFill>
                <a:latin typeface="Courier" pitchFamily="49" charset="0"/>
              </a:rPr>
              <a:t>done </a:t>
            </a:r>
            <a:r>
              <a:rPr lang="en-US" sz="1600" kern="0" dirty="0" err="1">
                <a:solidFill>
                  <a:srgbClr val="000000"/>
                </a:solidFill>
                <a:latin typeface="Courier" pitchFamily="49" charset="0"/>
              </a:rPr>
              <a:t>loop,ix</a:t>
            </a:r>
            <a:endParaRPr lang="en-US" sz="1600" kern="0" dirty="0">
              <a:solidFill>
                <a:srgbClr val="000000"/>
              </a:solidFill>
              <a:latin typeface="Courier" pitchFamily="49" charset="0"/>
            </a:endParaRPr>
          </a:p>
          <a:p>
            <a:pPr indent="-282575">
              <a:spcBef>
                <a:spcPts val="431"/>
              </a:spcBef>
              <a:spcAft>
                <a:spcPts val="56"/>
              </a:spcAft>
              <a:buClr>
                <a:schemeClr val="tx1"/>
              </a:buClr>
              <a:buSzPct val="80000"/>
              <a:defRPr/>
            </a:pPr>
            <a:r>
              <a:rPr lang="en-US" sz="1600" kern="0" dirty="0" err="1">
                <a:solidFill>
                  <a:srgbClr val="000000"/>
                </a:solidFill>
                <a:latin typeface="Courier" pitchFamily="49" charset="0"/>
              </a:rPr>
              <a:t>end_scale</a:t>
            </a:r>
            <a:r>
              <a:rPr lang="en-US" sz="1600" kern="0" dirty="0">
                <a:solidFill>
                  <a:srgbClr val="000000"/>
                </a:solidFill>
              </a:rPr>
              <a:t>:</a:t>
            </a:r>
          </a:p>
          <a:p>
            <a:pPr lvl="1" indent="-282575">
              <a:spcBef>
                <a:spcPts val="431"/>
              </a:spcBef>
              <a:spcAft>
                <a:spcPts val="56"/>
              </a:spcAft>
              <a:buClr>
                <a:schemeClr val="tx1"/>
              </a:buClr>
              <a:buSzPct val="80000"/>
              <a:defRPr/>
            </a:pPr>
            <a:endParaRPr lang="en-US" sz="1600" kern="0" dirty="0">
              <a:solidFill>
                <a:srgbClr val="000000"/>
              </a:solidFill>
              <a:latin typeface="Courier" pitchFamily="49" charset="0"/>
            </a:endParaRPr>
          </a:p>
        </p:txBody>
      </p:sp>
      <p:sp>
        <p:nvSpPr>
          <p:cNvPr id="14" name="TextBox 13"/>
          <p:cNvSpPr txBox="1"/>
          <p:nvPr/>
        </p:nvSpPr>
        <p:spPr>
          <a:xfrm>
            <a:off x="647700" y="1186773"/>
            <a:ext cx="8914589" cy="494183"/>
          </a:xfrm>
          <a:prstGeom prst="rect">
            <a:avLst/>
          </a:prstGeom>
          <a:noFill/>
        </p:spPr>
        <p:txBody>
          <a:bodyPr wrap="square" lIns="91440" tIns="45720" rIns="91440" rtlCol="0" anchor="t">
            <a:noAutofit/>
          </a:bodyPr>
          <a:lstStyle/>
          <a:p>
            <a:r>
              <a:rPr lang="en-GB" sz="2200" b="1" dirty="0">
                <a:solidFill>
                  <a:schemeClr val="tx1"/>
                </a:solidFill>
              </a:rPr>
              <a:t>Code: </a:t>
            </a:r>
            <a:r>
              <a:rPr lang="en-GB" sz="2200" b="1" dirty="0">
                <a:solidFill>
                  <a:schemeClr val="accent2">
                    <a:lumMod val="75000"/>
                  </a:schemeClr>
                </a:solidFill>
              </a:rPr>
              <a:t>Main Loop</a:t>
            </a:r>
            <a:endParaRPr lang="fr-FR" sz="2200" b="1" dirty="0" err="1">
              <a:solidFill>
                <a:schemeClr val="accent2">
                  <a:lumMod val="75000"/>
                </a:schemeClr>
              </a:solidFill>
            </a:endParaRPr>
          </a:p>
        </p:txBody>
      </p:sp>
      <p:cxnSp>
        <p:nvCxnSpPr>
          <p:cNvPr id="20" name="Straight Arrow Connector 19"/>
          <p:cNvCxnSpPr>
            <a:endCxn id="16" idx="1"/>
          </p:cNvCxnSpPr>
          <p:nvPr/>
        </p:nvCxnSpPr>
        <p:spPr>
          <a:xfrm>
            <a:off x="2510616" y="2219795"/>
            <a:ext cx="4612622" cy="15061"/>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71800" y="2653552"/>
            <a:ext cx="4127297" cy="881396"/>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5" idx="1"/>
          </p:cNvCxnSpPr>
          <p:nvPr/>
        </p:nvCxnSpPr>
        <p:spPr>
          <a:xfrm>
            <a:off x="2309943" y="3580868"/>
            <a:ext cx="4718034" cy="1369749"/>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027977" y="4370147"/>
            <a:ext cx="4426568" cy="1160939"/>
          </a:xfrm>
          <a:prstGeom prst="rect">
            <a:avLst/>
          </a:prstGeom>
          <a:noFill/>
        </p:spPr>
        <p:txBody>
          <a:bodyPr wrap="square" lIns="91440" tIns="45720" rIns="91440" rtlCol="0" anchor="t">
            <a:noAutofit/>
          </a:bodyPr>
          <a:lstStyle/>
          <a:p>
            <a:r>
              <a:rPr lang="en-GB" sz="2200" dirty="0">
                <a:solidFill>
                  <a:schemeClr val="tx1"/>
                </a:solidFill>
              </a:rPr>
              <a:t>Fetch new entry without creating any output: scaling of 2:1</a:t>
            </a:r>
          </a:p>
          <a:p>
            <a:r>
              <a:rPr lang="en-GB" sz="2200" dirty="0">
                <a:solidFill>
                  <a:schemeClr val="tx1"/>
                </a:solidFill>
              </a:rPr>
              <a:t>Continue the loop</a:t>
            </a:r>
            <a:endParaRPr lang="fr-FR" sz="2200" dirty="0" err="1">
              <a:solidFill>
                <a:schemeClr val="tx1"/>
              </a:solidFill>
            </a:endParaRPr>
          </a:p>
        </p:txBody>
      </p:sp>
      <p:sp>
        <p:nvSpPr>
          <p:cNvPr id="30" name="TextBox 29"/>
          <p:cNvSpPr txBox="1"/>
          <p:nvPr/>
        </p:nvSpPr>
        <p:spPr>
          <a:xfrm>
            <a:off x="647700" y="5588754"/>
            <a:ext cx="7795260" cy="393300"/>
          </a:xfrm>
          <a:prstGeom prst="rect">
            <a:avLst/>
          </a:prstGeom>
          <a:noFill/>
        </p:spPr>
        <p:txBody>
          <a:bodyPr wrap="square" lIns="91440" tIns="45720" rIns="91440" rtlCol="0" anchor="t">
            <a:noAutofit/>
          </a:bodyPr>
          <a:lstStyle/>
          <a:p>
            <a:r>
              <a:rPr lang="en-GB" sz="2200" dirty="0">
                <a:solidFill>
                  <a:schemeClr val="accent2">
                    <a:lumMod val="75000"/>
                  </a:schemeClr>
                </a:solidFill>
              </a:rPr>
              <a:t>The kernel will restart from the beginning for each new line</a:t>
            </a:r>
            <a:endParaRPr lang="fr-FR" sz="2200" dirty="0" err="1">
              <a:solidFill>
                <a:schemeClr val="accent2">
                  <a:lumMod val="75000"/>
                </a:schemeClr>
              </a:solidFill>
            </a:endParaRPr>
          </a:p>
        </p:txBody>
      </p:sp>
      <p:cxnSp>
        <p:nvCxnSpPr>
          <p:cNvPr id="7" name="Straight Arrow Connector 6"/>
          <p:cNvCxnSpPr/>
          <p:nvPr/>
        </p:nvCxnSpPr>
        <p:spPr>
          <a:xfrm flipH="1">
            <a:off x="1076325" y="2590800"/>
            <a:ext cx="1123950" cy="3745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flipH="1" flipV="1">
            <a:off x="1076325" y="1932966"/>
            <a:ext cx="628651" cy="13722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27294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5" grpId="0"/>
      <p:bldP spid="3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Components</a:t>
            </a:r>
            <a:endParaRPr lang="fr-FR" dirty="0"/>
          </a:p>
        </p:txBody>
      </p:sp>
    </p:spTree>
    <p:extLst>
      <p:ext uri="{BB962C8B-B14F-4D97-AF65-F5344CB8AC3E}">
        <p14:creationId xmlns:p14="http://schemas.microsoft.com/office/powerpoint/2010/main" val="3205354406"/>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ISP Application</a:t>
            </a:r>
            <a:endParaRPr lang="fr-FR" dirty="0"/>
          </a:p>
        </p:txBody>
      </p:sp>
      <p:sp>
        <p:nvSpPr>
          <p:cNvPr id="48" name="Rectangle 47"/>
          <p:cNvSpPr/>
          <p:nvPr/>
        </p:nvSpPr>
        <p:spPr>
          <a:xfrm>
            <a:off x="3094479" y="2520507"/>
            <a:ext cx="2169622" cy="1105593"/>
          </a:xfrm>
          <a:prstGeom prst="rect">
            <a:avLst/>
          </a:prstGeom>
          <a:solidFill>
            <a:schemeClr val="accent1"/>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ARM Code</a:t>
            </a:r>
          </a:p>
          <a:p>
            <a:pPr algn="ctr"/>
            <a:r>
              <a:rPr lang="en-US" dirty="0">
                <a:solidFill>
                  <a:schemeClr val="tx1"/>
                </a:solidFill>
              </a:rPr>
              <a:t>main()</a:t>
            </a:r>
          </a:p>
        </p:txBody>
      </p:sp>
      <p:sp>
        <p:nvSpPr>
          <p:cNvPr id="49" name="Rectangle 48"/>
          <p:cNvSpPr/>
          <p:nvPr/>
        </p:nvSpPr>
        <p:spPr>
          <a:xfrm>
            <a:off x="3094479" y="3702790"/>
            <a:ext cx="2169622" cy="731524"/>
          </a:xfrm>
          <a:prstGeom prst="rect">
            <a:avLst/>
          </a:prstGeom>
          <a:solidFill>
            <a:schemeClr val="accent1"/>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Support libraries</a:t>
            </a:r>
          </a:p>
        </p:txBody>
      </p:sp>
      <p:sp>
        <p:nvSpPr>
          <p:cNvPr id="50" name="Rectangle 49"/>
          <p:cNvSpPr/>
          <p:nvPr/>
        </p:nvSpPr>
        <p:spPr>
          <a:xfrm>
            <a:off x="3094479" y="1707133"/>
            <a:ext cx="2169622" cy="731524"/>
          </a:xfrm>
          <a:prstGeom prst="rect">
            <a:avLst/>
          </a:prstGeom>
          <a:solidFill>
            <a:schemeClr val="accent1"/>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libraries</a:t>
            </a:r>
          </a:p>
        </p:txBody>
      </p:sp>
      <p:cxnSp>
        <p:nvCxnSpPr>
          <p:cNvPr id="51" name="Straight Arrow Connector 50"/>
          <p:cNvCxnSpPr>
            <a:endCxn id="48" idx="3"/>
          </p:cNvCxnSpPr>
          <p:nvPr/>
        </p:nvCxnSpPr>
        <p:spPr>
          <a:xfrm flipH="1">
            <a:off x="5264101" y="3068143"/>
            <a:ext cx="902574" cy="5161"/>
          </a:xfrm>
          <a:prstGeom prst="straightConnector1">
            <a:avLst/>
          </a:prstGeom>
          <a:ln>
            <a:solidFill>
              <a:schemeClr val="accent1"/>
            </a:solidFill>
            <a:tailEnd type="triangle"/>
          </a:ln>
        </p:spPr>
        <p:style>
          <a:lnRef idx="1">
            <a:schemeClr val="accent3"/>
          </a:lnRef>
          <a:fillRef idx="0">
            <a:schemeClr val="accent3"/>
          </a:fillRef>
          <a:effectRef idx="0">
            <a:schemeClr val="accent3"/>
          </a:effectRef>
          <a:fontRef idx="minor">
            <a:schemeClr val="tx1"/>
          </a:fontRef>
        </p:style>
      </p:cxnSp>
      <p:sp>
        <p:nvSpPr>
          <p:cNvPr id="52" name="Rectangle 51"/>
          <p:cNvSpPr/>
          <p:nvPr/>
        </p:nvSpPr>
        <p:spPr>
          <a:xfrm>
            <a:off x="5889434" y="2015533"/>
            <a:ext cx="5459089" cy="199028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ISP</a:t>
            </a:r>
          </a:p>
        </p:txBody>
      </p:sp>
      <p:sp>
        <p:nvSpPr>
          <p:cNvPr id="53" name="Rectangle 52"/>
          <p:cNvSpPr/>
          <p:nvPr/>
        </p:nvSpPr>
        <p:spPr>
          <a:xfrm>
            <a:off x="6166675" y="2387539"/>
            <a:ext cx="1591490" cy="1361208"/>
          </a:xfrm>
          <a:prstGeom prst="rect">
            <a:avLst/>
          </a:prstGeom>
          <a:solidFill>
            <a:schemeClr val="accent2">
              <a:lumMod val="75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bg1"/>
                </a:solidFill>
              </a:rPr>
              <a:t>Compiler (AARCH64 – Linux, SA)</a:t>
            </a:r>
          </a:p>
        </p:txBody>
      </p:sp>
      <p:sp>
        <p:nvSpPr>
          <p:cNvPr id="54" name="Rectangle 53"/>
          <p:cNvSpPr/>
          <p:nvPr/>
        </p:nvSpPr>
        <p:spPr>
          <a:xfrm>
            <a:off x="9881671" y="2234878"/>
            <a:ext cx="1331721" cy="731524"/>
          </a:xfrm>
          <a:prstGeom prst="rect">
            <a:avLst/>
          </a:prstGeom>
          <a:solidFill>
            <a:schemeClr val="accent2">
              <a:lumMod val="75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bg1"/>
                </a:solidFill>
              </a:rPr>
              <a:t>ISP Graph</a:t>
            </a:r>
          </a:p>
        </p:txBody>
      </p:sp>
      <p:sp>
        <p:nvSpPr>
          <p:cNvPr id="55" name="Rectangle 54"/>
          <p:cNvSpPr/>
          <p:nvPr/>
        </p:nvSpPr>
        <p:spPr>
          <a:xfrm>
            <a:off x="9881671" y="3169883"/>
            <a:ext cx="1331721" cy="731524"/>
          </a:xfrm>
          <a:prstGeom prst="rect">
            <a:avLst/>
          </a:prstGeom>
          <a:solidFill>
            <a:schemeClr val="accent2">
              <a:lumMod val="75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bg1"/>
                </a:solidFill>
              </a:rPr>
              <a:t>IPU Kernels</a:t>
            </a:r>
          </a:p>
        </p:txBody>
      </p:sp>
      <p:sp>
        <p:nvSpPr>
          <p:cNvPr id="56" name="Rectangle 55"/>
          <p:cNvSpPr/>
          <p:nvPr/>
        </p:nvSpPr>
        <p:spPr>
          <a:xfrm>
            <a:off x="8154057" y="3169883"/>
            <a:ext cx="1331721" cy="731524"/>
          </a:xfrm>
          <a:prstGeom prst="rect">
            <a:avLst/>
          </a:prstGeom>
          <a:solidFill>
            <a:schemeClr val="accent2">
              <a:lumMod val="75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bg1"/>
                </a:solidFill>
              </a:rPr>
              <a:t>IPU Compiler</a:t>
            </a:r>
          </a:p>
        </p:txBody>
      </p:sp>
      <p:sp>
        <p:nvSpPr>
          <p:cNvPr id="57" name="Rectangle 56"/>
          <p:cNvSpPr/>
          <p:nvPr/>
        </p:nvSpPr>
        <p:spPr>
          <a:xfrm>
            <a:off x="8154057" y="2234878"/>
            <a:ext cx="1331721" cy="731524"/>
          </a:xfrm>
          <a:prstGeom prst="rect">
            <a:avLst/>
          </a:prstGeom>
          <a:solidFill>
            <a:schemeClr val="accent2">
              <a:lumMod val="75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bg1"/>
                </a:solidFill>
              </a:rPr>
              <a:t>GDT Compiler</a:t>
            </a:r>
          </a:p>
        </p:txBody>
      </p:sp>
      <p:cxnSp>
        <p:nvCxnSpPr>
          <p:cNvPr id="58" name="Straight Arrow Connector 57"/>
          <p:cNvCxnSpPr>
            <a:stCxn id="54" idx="1"/>
            <a:endCxn id="57" idx="3"/>
          </p:cNvCxnSpPr>
          <p:nvPr/>
        </p:nvCxnSpPr>
        <p:spPr>
          <a:xfrm flipH="1">
            <a:off x="9485778" y="2600640"/>
            <a:ext cx="39589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55" idx="1"/>
            <a:endCxn id="56" idx="3"/>
          </p:cNvCxnSpPr>
          <p:nvPr/>
        </p:nvCxnSpPr>
        <p:spPr>
          <a:xfrm flipH="1">
            <a:off x="9485778" y="3535645"/>
            <a:ext cx="39589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endCxn id="53" idx="3"/>
          </p:cNvCxnSpPr>
          <p:nvPr/>
        </p:nvCxnSpPr>
        <p:spPr>
          <a:xfrm flipH="1">
            <a:off x="7758165" y="2447980"/>
            <a:ext cx="395893" cy="6201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56" idx="1"/>
            <a:endCxn id="53" idx="3"/>
          </p:cNvCxnSpPr>
          <p:nvPr/>
        </p:nvCxnSpPr>
        <p:spPr>
          <a:xfrm flipH="1" flipV="1">
            <a:off x="7758165" y="3068143"/>
            <a:ext cx="395892" cy="4675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2" name="Rectangle 61"/>
          <p:cNvSpPr/>
          <p:nvPr/>
        </p:nvSpPr>
        <p:spPr>
          <a:xfrm>
            <a:off x="838199" y="3086915"/>
            <a:ext cx="1624751" cy="1361208"/>
          </a:xfrm>
          <a:prstGeom prst="rect">
            <a:avLst/>
          </a:prstGeom>
          <a:solidFill>
            <a:schemeClr val="accent1"/>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cxnSp>
        <p:nvCxnSpPr>
          <p:cNvPr id="63" name="Straight Arrow Connector 62"/>
          <p:cNvCxnSpPr>
            <a:endCxn id="62" idx="3"/>
          </p:cNvCxnSpPr>
          <p:nvPr/>
        </p:nvCxnSpPr>
        <p:spPr>
          <a:xfrm flipH="1">
            <a:off x="2462950" y="3073304"/>
            <a:ext cx="1073537" cy="694215"/>
          </a:xfrm>
          <a:prstGeom prst="straightConnector1">
            <a:avLst/>
          </a:prstGeom>
          <a:ln>
            <a:solidFill>
              <a:schemeClr val="accent1"/>
            </a:solidFill>
            <a:tailEnd type="triangle"/>
          </a:ln>
          <a:effectLst/>
        </p:spPr>
        <p:style>
          <a:lnRef idx="1">
            <a:schemeClr val="accent3"/>
          </a:lnRef>
          <a:fillRef idx="0">
            <a:schemeClr val="accent3"/>
          </a:fillRef>
          <a:effectRef idx="0">
            <a:schemeClr val="accent3"/>
          </a:effectRef>
          <a:fontRef idx="minor">
            <a:schemeClr val="tx1"/>
          </a:fontRef>
        </p:style>
      </p:cxnSp>
      <p:cxnSp>
        <p:nvCxnSpPr>
          <p:cNvPr id="64" name="Straight Arrow Connector 63"/>
          <p:cNvCxnSpPr>
            <a:endCxn id="62" idx="3"/>
          </p:cNvCxnSpPr>
          <p:nvPr/>
        </p:nvCxnSpPr>
        <p:spPr>
          <a:xfrm flipH="1" flipV="1">
            <a:off x="2462950" y="3767519"/>
            <a:ext cx="1073537" cy="309124"/>
          </a:xfrm>
          <a:prstGeom prst="straightConnector1">
            <a:avLst/>
          </a:prstGeom>
          <a:ln>
            <a:solidFill>
              <a:schemeClr val="accent1"/>
            </a:solidFill>
            <a:tailEnd type="triangle"/>
          </a:ln>
          <a:effectLst/>
        </p:spPr>
        <p:style>
          <a:lnRef idx="1">
            <a:schemeClr val="accent3"/>
          </a:lnRef>
          <a:fillRef idx="0">
            <a:schemeClr val="accent3"/>
          </a:fillRef>
          <a:effectRef idx="0">
            <a:schemeClr val="accent3"/>
          </a:effectRef>
          <a:fontRef idx="minor">
            <a:schemeClr val="tx1"/>
          </a:fontRef>
        </p:style>
      </p:cxnSp>
      <p:sp>
        <p:nvSpPr>
          <p:cNvPr id="65" name="Rectangle 64"/>
          <p:cNvSpPr/>
          <p:nvPr/>
        </p:nvSpPr>
        <p:spPr>
          <a:xfrm>
            <a:off x="838199" y="4734723"/>
            <a:ext cx="1624751" cy="723207"/>
          </a:xfrm>
          <a:prstGeom prst="rect">
            <a:avLst/>
          </a:prstGeom>
          <a:solidFill>
            <a:schemeClr val="accent3"/>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Final APP</a:t>
            </a:r>
          </a:p>
        </p:txBody>
      </p:sp>
      <p:cxnSp>
        <p:nvCxnSpPr>
          <p:cNvPr id="66" name="Straight Arrow Connector 65"/>
          <p:cNvCxnSpPr>
            <a:stCxn id="62" idx="2"/>
            <a:endCxn id="65" idx="0"/>
          </p:cNvCxnSpPr>
          <p:nvPr/>
        </p:nvCxnSpPr>
        <p:spPr>
          <a:xfrm>
            <a:off x="1650575" y="4448123"/>
            <a:ext cx="0" cy="286600"/>
          </a:xfrm>
          <a:prstGeom prst="straightConnector1">
            <a:avLst/>
          </a:prstGeom>
          <a:ln>
            <a:solidFill>
              <a:schemeClr val="accent1"/>
            </a:solidFill>
            <a:tailEnd type="triangle"/>
          </a:ln>
          <a:effectLst/>
        </p:spPr>
        <p:style>
          <a:lnRef idx="1">
            <a:schemeClr val="accent3"/>
          </a:lnRef>
          <a:fillRef idx="0">
            <a:schemeClr val="accent3"/>
          </a:fillRef>
          <a:effectRef idx="0">
            <a:schemeClr val="accent3"/>
          </a:effectRef>
          <a:fontRef idx="minor">
            <a:schemeClr val="tx1"/>
          </a:fontRef>
        </p:style>
      </p:cxnSp>
      <p:cxnSp>
        <p:nvCxnSpPr>
          <p:cNvPr id="67" name="Straight Arrow Connector 66"/>
          <p:cNvCxnSpPr>
            <a:endCxn id="62" idx="3"/>
          </p:cNvCxnSpPr>
          <p:nvPr/>
        </p:nvCxnSpPr>
        <p:spPr>
          <a:xfrm flipH="1">
            <a:off x="2462950" y="2072895"/>
            <a:ext cx="1073537" cy="1694624"/>
          </a:xfrm>
          <a:prstGeom prst="straightConnector1">
            <a:avLst/>
          </a:prstGeom>
          <a:ln>
            <a:solidFill>
              <a:schemeClr val="accent1"/>
            </a:solidFill>
            <a:tailEnd type="triangle"/>
          </a:ln>
          <a:effectLst/>
        </p:spPr>
        <p:style>
          <a:lnRef idx="1">
            <a:schemeClr val="accent3"/>
          </a:lnRef>
          <a:fillRef idx="0">
            <a:schemeClr val="accent3"/>
          </a:fillRef>
          <a:effectRef idx="0">
            <a:schemeClr val="accent3"/>
          </a:effectRef>
          <a:fontRef idx="minor">
            <a:schemeClr val="tx1"/>
          </a:fontRef>
        </p:style>
      </p:cxnSp>
      <p:sp>
        <p:nvSpPr>
          <p:cNvPr id="24" name="Rectangle 23"/>
          <p:cNvSpPr/>
          <p:nvPr/>
        </p:nvSpPr>
        <p:spPr>
          <a:xfrm>
            <a:off x="647700" y="1334815"/>
            <a:ext cx="4980214" cy="487004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ARM Application for Linux or Standalone</a:t>
            </a:r>
          </a:p>
        </p:txBody>
      </p:sp>
      <p:sp>
        <p:nvSpPr>
          <p:cNvPr id="25" name="Rectangle 24"/>
          <p:cNvSpPr/>
          <p:nvPr/>
        </p:nvSpPr>
        <p:spPr>
          <a:xfrm>
            <a:off x="3094479" y="4494212"/>
            <a:ext cx="2169622" cy="731524"/>
          </a:xfrm>
          <a:prstGeom prst="rect">
            <a:avLst/>
          </a:prstGeom>
          <a:solidFill>
            <a:srgbClr val="FFC105"/>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Device drivers</a:t>
            </a:r>
          </a:p>
        </p:txBody>
      </p:sp>
      <p:sp>
        <p:nvSpPr>
          <p:cNvPr id="26" name="Rectangle 25"/>
          <p:cNvSpPr/>
          <p:nvPr/>
        </p:nvSpPr>
        <p:spPr>
          <a:xfrm>
            <a:off x="3094479" y="5304233"/>
            <a:ext cx="2169622" cy="731524"/>
          </a:xfrm>
          <a:prstGeom prst="rect">
            <a:avLst/>
          </a:prstGeom>
          <a:solidFill>
            <a:srgbClr val="FFC105"/>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3</a:t>
            </a:r>
            <a:r>
              <a:rPr lang="en-US" baseline="30000" dirty="0">
                <a:solidFill>
                  <a:schemeClr val="tx1"/>
                </a:solidFill>
              </a:rPr>
              <a:t>rd</a:t>
            </a:r>
            <a:r>
              <a:rPr lang="en-US" dirty="0">
                <a:solidFill>
                  <a:schemeClr val="tx1"/>
                </a:solidFill>
              </a:rPr>
              <a:t> party libraries</a:t>
            </a:r>
          </a:p>
        </p:txBody>
      </p:sp>
      <p:cxnSp>
        <p:nvCxnSpPr>
          <p:cNvPr id="27" name="Straight Arrow Connector 26"/>
          <p:cNvCxnSpPr>
            <a:stCxn id="25" idx="1"/>
          </p:cNvCxnSpPr>
          <p:nvPr/>
        </p:nvCxnSpPr>
        <p:spPr>
          <a:xfrm flipH="1" flipV="1">
            <a:off x="2462950" y="3767519"/>
            <a:ext cx="631529" cy="1092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1"/>
          </p:cNvCxnSpPr>
          <p:nvPr/>
        </p:nvCxnSpPr>
        <p:spPr>
          <a:xfrm flipH="1" flipV="1">
            <a:off x="2462950" y="3767519"/>
            <a:ext cx="631529" cy="1902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5221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3" grpId="0" animBg="1"/>
      <p:bldP spid="54" grpId="0" animBg="1"/>
      <p:bldP spid="55" grpId="0" animBg="1"/>
      <p:bldP spid="56" grpId="0" animBg="1"/>
      <p:bldP spid="57" grpId="0" animBg="1"/>
      <p:bldP spid="62" grpId="0" animBg="1"/>
      <p:bldP spid="65" grpId="0" animBg="1"/>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Mean</a:t>
            </a:r>
            <a:endParaRPr lang="fr-FR" dirty="0"/>
          </a:p>
        </p:txBody>
      </p:sp>
      <p:pic>
        <p:nvPicPr>
          <p:cNvPr id="4" name="Picture 3"/>
          <p:cNvPicPr>
            <a:picLocks noChangeAspect="1"/>
          </p:cNvPicPr>
          <p:nvPr/>
        </p:nvPicPr>
        <p:blipFill rotWithShape="1">
          <a:blip r:embed="rId2"/>
          <a:srcRect r="66797"/>
          <a:stretch/>
        </p:blipFill>
        <p:spPr>
          <a:xfrm>
            <a:off x="299525" y="2240629"/>
            <a:ext cx="2792592" cy="2790825"/>
          </a:xfrm>
          <a:prstGeom prst="rect">
            <a:avLst/>
          </a:prstGeom>
        </p:spPr>
      </p:pic>
      <p:pic>
        <p:nvPicPr>
          <p:cNvPr id="5" name="Picture 4"/>
          <p:cNvPicPr>
            <a:picLocks noChangeAspect="1"/>
          </p:cNvPicPr>
          <p:nvPr/>
        </p:nvPicPr>
        <p:blipFill rotWithShape="1">
          <a:blip r:embed="rId2"/>
          <a:srcRect l="33537" r="33561"/>
          <a:stretch/>
        </p:blipFill>
        <p:spPr>
          <a:xfrm>
            <a:off x="7688888" y="934763"/>
            <a:ext cx="2180251" cy="2198814"/>
          </a:xfrm>
          <a:prstGeom prst="rect">
            <a:avLst/>
          </a:prstGeom>
        </p:spPr>
      </p:pic>
      <p:pic>
        <p:nvPicPr>
          <p:cNvPr id="6" name="Picture 5"/>
          <p:cNvPicPr>
            <a:picLocks noChangeAspect="1"/>
          </p:cNvPicPr>
          <p:nvPr/>
        </p:nvPicPr>
        <p:blipFill rotWithShape="1">
          <a:blip r:embed="rId2"/>
          <a:srcRect l="66916"/>
          <a:stretch/>
        </p:blipFill>
        <p:spPr>
          <a:xfrm>
            <a:off x="7688887" y="3787626"/>
            <a:ext cx="2180251" cy="2186741"/>
          </a:xfrm>
          <a:prstGeom prst="rect">
            <a:avLst/>
          </a:prstGeom>
        </p:spPr>
      </p:pic>
      <p:cxnSp>
        <p:nvCxnSpPr>
          <p:cNvPr id="8" name="Straight Arrow Connector 7"/>
          <p:cNvCxnSpPr>
            <a:stCxn id="4" idx="3"/>
            <a:endCxn id="5" idx="1"/>
          </p:cNvCxnSpPr>
          <p:nvPr/>
        </p:nvCxnSpPr>
        <p:spPr>
          <a:xfrm flipV="1">
            <a:off x="3092117" y="2034170"/>
            <a:ext cx="4596771" cy="1601872"/>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nvPr>
        </p:nvGraphicFramePr>
        <p:xfrm>
          <a:off x="4462384" y="614450"/>
          <a:ext cx="1457960" cy="192024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tblGrid>
              <a:tr h="239602">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extLst>
                  <a:ext uri="{0D108BD9-81ED-4DB2-BD59-A6C34878D82A}">
                    <a16:rowId xmlns:a16="http://schemas.microsoft.com/office/drawing/2014/main" val="10000"/>
                  </a:ext>
                </a:extLst>
              </a:tr>
              <a:tr h="239602">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extLst>
                  <a:ext uri="{0D108BD9-81ED-4DB2-BD59-A6C34878D82A}">
                    <a16:rowId xmlns:a16="http://schemas.microsoft.com/office/drawing/2014/main" val="10001"/>
                  </a:ext>
                </a:extLst>
              </a:tr>
              <a:tr h="239602">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extLst>
                  <a:ext uri="{0D108BD9-81ED-4DB2-BD59-A6C34878D82A}">
                    <a16:rowId xmlns:a16="http://schemas.microsoft.com/office/drawing/2014/main" val="10002"/>
                  </a:ext>
                </a:extLst>
              </a:tr>
              <a:tr h="239602">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extLst>
                  <a:ext uri="{0D108BD9-81ED-4DB2-BD59-A6C34878D82A}">
                    <a16:rowId xmlns:a16="http://schemas.microsoft.com/office/drawing/2014/main" val="10003"/>
                  </a:ext>
                </a:extLst>
              </a:tr>
              <a:tr h="239602">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extLst>
                  <a:ext uri="{0D108BD9-81ED-4DB2-BD59-A6C34878D82A}">
                    <a16:rowId xmlns:a16="http://schemas.microsoft.com/office/drawing/2014/main" val="10004"/>
                  </a:ext>
                </a:extLst>
              </a:tr>
              <a:tr h="239602">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extLst>
                  <a:ext uri="{0D108BD9-81ED-4DB2-BD59-A6C34878D82A}">
                    <a16:rowId xmlns:a16="http://schemas.microsoft.com/office/drawing/2014/main" val="10005"/>
                  </a:ext>
                </a:extLst>
              </a:tr>
              <a:tr h="239602">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extLst>
                  <a:ext uri="{0D108BD9-81ED-4DB2-BD59-A6C34878D82A}">
                    <a16:rowId xmlns:a16="http://schemas.microsoft.com/office/drawing/2014/main" val="10006"/>
                  </a:ext>
                </a:extLst>
              </a:tr>
            </a:tbl>
          </a:graphicData>
        </a:graphic>
      </p:graphicFrame>
      <p:sp>
        <p:nvSpPr>
          <p:cNvPr id="11" name="TextBox 10"/>
          <p:cNvSpPr txBox="1"/>
          <p:nvPr/>
        </p:nvSpPr>
        <p:spPr>
          <a:xfrm>
            <a:off x="3181337" y="1450524"/>
            <a:ext cx="1101909" cy="457200"/>
          </a:xfrm>
          <a:prstGeom prst="rect">
            <a:avLst/>
          </a:prstGeom>
          <a:noFill/>
        </p:spPr>
        <p:txBody>
          <a:bodyPr wrap="none" lIns="91440" tIns="45720" rIns="91440" rtlCol="0" anchor="t">
            <a:noAutofit/>
          </a:bodyPr>
          <a:lstStyle/>
          <a:p>
            <a:r>
              <a:rPr lang="en-GB" sz="2200" dirty="0">
                <a:solidFill>
                  <a:schemeClr val="tx1"/>
                </a:solidFill>
              </a:rPr>
              <a:t>1/49   *</a:t>
            </a:r>
            <a:endParaRPr lang="fr-FR" sz="2200" dirty="0" err="1">
              <a:solidFill>
                <a:schemeClr val="tx1"/>
              </a:solidFill>
            </a:endParaRPr>
          </a:p>
        </p:txBody>
      </p:sp>
      <p:graphicFrame>
        <p:nvGraphicFramePr>
          <p:cNvPr id="12" name="Table 11"/>
          <p:cNvGraphicFramePr>
            <a:graphicFrameLocks noGrp="1"/>
          </p:cNvGraphicFramePr>
          <p:nvPr>
            <p:extLst/>
          </p:nvPr>
        </p:nvGraphicFramePr>
        <p:xfrm>
          <a:off x="4859431" y="4933502"/>
          <a:ext cx="1249680" cy="109728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239602">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a:t>
                      </a:r>
                      <a:endParaRPr lang="fr-FR" sz="1200" dirty="0"/>
                    </a:p>
                  </a:txBody>
                  <a:tcPr anchor="ctr"/>
                </a:tc>
                <a:tc>
                  <a:txBody>
                    <a:bodyPr/>
                    <a:lstStyle/>
                    <a:p>
                      <a:pPr algn="ctr"/>
                      <a:r>
                        <a:rPr lang="en-GB" sz="1200" dirty="0"/>
                        <a:t>.</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extLst>
                  <a:ext uri="{0D108BD9-81ED-4DB2-BD59-A6C34878D82A}">
                    <a16:rowId xmlns:a16="http://schemas.microsoft.com/office/drawing/2014/main" val="10000"/>
                  </a:ext>
                </a:extLst>
              </a:tr>
              <a:tr h="239602">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a:t>
                      </a:r>
                      <a:endParaRPr lang="fr-FR" sz="1200" dirty="0"/>
                    </a:p>
                  </a:txBody>
                  <a:tcPr anchor="ctr"/>
                </a:tc>
                <a:tc>
                  <a:txBody>
                    <a:bodyPr/>
                    <a:lstStyle/>
                    <a:p>
                      <a:pPr algn="ctr"/>
                      <a:r>
                        <a:rPr lang="en-GB" sz="1200" dirty="0"/>
                        <a:t>.</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extLst>
                  <a:ext uri="{0D108BD9-81ED-4DB2-BD59-A6C34878D82A}">
                    <a16:rowId xmlns:a16="http://schemas.microsoft.com/office/drawing/2014/main" val="10001"/>
                  </a:ext>
                </a:extLst>
              </a:tr>
              <a:tr h="239602">
                <a:tc>
                  <a:txBody>
                    <a:bodyPr/>
                    <a:lstStyle/>
                    <a:p>
                      <a:pPr algn="ctr"/>
                      <a:r>
                        <a:rPr lang="en-GB" sz="1200" dirty="0"/>
                        <a:t>.</a:t>
                      </a:r>
                      <a:endParaRPr lang="fr-FR" sz="1200" dirty="0"/>
                    </a:p>
                  </a:txBody>
                  <a:tcPr anchor="ctr"/>
                </a:tc>
                <a:tc>
                  <a:txBody>
                    <a:bodyPr/>
                    <a:lstStyle/>
                    <a:p>
                      <a:pPr algn="ctr"/>
                      <a:r>
                        <a:rPr lang="en-GB" sz="1200" dirty="0"/>
                        <a:t>.</a:t>
                      </a:r>
                      <a:endParaRPr lang="fr-FR" sz="1200" dirty="0"/>
                    </a:p>
                  </a:txBody>
                  <a:tcPr anchor="ctr"/>
                </a:tc>
                <a:tc>
                  <a:txBody>
                    <a:bodyPr/>
                    <a:lstStyle/>
                    <a:p>
                      <a:pPr algn="ctr"/>
                      <a:r>
                        <a:rPr lang="en-GB" sz="1200" dirty="0"/>
                        <a:t>.</a:t>
                      </a:r>
                      <a:endParaRPr lang="fr-FR" sz="1200" dirty="0"/>
                    </a:p>
                  </a:txBody>
                  <a:tcPr anchor="ctr"/>
                </a:tc>
                <a:tc>
                  <a:txBody>
                    <a:bodyPr/>
                    <a:lstStyle/>
                    <a:p>
                      <a:pPr algn="ctr"/>
                      <a:r>
                        <a:rPr lang="en-GB" sz="1200" dirty="0"/>
                        <a:t>.</a:t>
                      </a:r>
                      <a:endParaRPr lang="fr-FR" sz="1200" dirty="0"/>
                    </a:p>
                  </a:txBody>
                  <a:tcPr anchor="ctr"/>
                </a:tc>
                <a:tc>
                  <a:txBody>
                    <a:bodyPr/>
                    <a:lstStyle/>
                    <a:p>
                      <a:pPr algn="ctr"/>
                      <a:r>
                        <a:rPr lang="en-GB" sz="1200" dirty="0"/>
                        <a:t>.</a:t>
                      </a:r>
                      <a:endParaRPr lang="fr-FR" sz="1200" dirty="0"/>
                    </a:p>
                  </a:txBody>
                  <a:tcPr anchor="ctr"/>
                </a:tc>
                <a:tc>
                  <a:txBody>
                    <a:bodyPr/>
                    <a:lstStyle/>
                    <a:p>
                      <a:pPr algn="ctr"/>
                      <a:r>
                        <a:rPr lang="en-GB" sz="1200" dirty="0"/>
                        <a:t>.</a:t>
                      </a:r>
                      <a:endParaRPr lang="fr-FR" sz="1200" dirty="0"/>
                    </a:p>
                  </a:txBody>
                  <a:tcPr anchor="ctr"/>
                </a:tc>
                <a:extLst>
                  <a:ext uri="{0D108BD9-81ED-4DB2-BD59-A6C34878D82A}">
                    <a16:rowId xmlns:a16="http://schemas.microsoft.com/office/drawing/2014/main" val="10002"/>
                  </a:ext>
                </a:extLst>
              </a:tr>
              <a:tr h="239602">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a:t>
                      </a:r>
                      <a:endParaRPr lang="fr-FR" sz="1200" dirty="0"/>
                    </a:p>
                  </a:txBody>
                  <a:tcPr anchor="ctr"/>
                </a:tc>
                <a:tc>
                  <a:txBody>
                    <a:bodyPr/>
                    <a:lstStyle/>
                    <a:p>
                      <a:pPr algn="ctr"/>
                      <a:r>
                        <a:rPr lang="en-GB" sz="1200" dirty="0"/>
                        <a:t>.</a:t>
                      </a:r>
                      <a:endParaRPr lang="fr-FR" sz="1200" dirty="0"/>
                    </a:p>
                  </a:txBody>
                  <a:tcPr anchor="ctr"/>
                </a:tc>
                <a:tc>
                  <a:txBody>
                    <a:bodyPr/>
                    <a:lstStyle/>
                    <a:p>
                      <a:pPr algn="ctr"/>
                      <a:r>
                        <a:rPr lang="en-GB" sz="1200" dirty="0"/>
                        <a:t>1</a:t>
                      </a:r>
                      <a:endParaRPr lang="fr-FR" sz="1200" dirty="0"/>
                    </a:p>
                  </a:txBody>
                  <a:tcPr anchor="ctr"/>
                </a:tc>
                <a:tc>
                  <a:txBody>
                    <a:bodyPr/>
                    <a:lstStyle/>
                    <a:p>
                      <a:pPr algn="ctr"/>
                      <a:r>
                        <a:rPr lang="en-GB" sz="1200" dirty="0"/>
                        <a:t>1</a:t>
                      </a:r>
                      <a:endParaRPr lang="fr-FR" sz="1200" dirty="0"/>
                    </a:p>
                  </a:txBody>
                  <a:tcPr anchor="ctr"/>
                </a:tc>
                <a:extLst>
                  <a:ext uri="{0D108BD9-81ED-4DB2-BD59-A6C34878D82A}">
                    <a16:rowId xmlns:a16="http://schemas.microsoft.com/office/drawing/2014/main" val="10003"/>
                  </a:ext>
                </a:extLst>
              </a:tr>
            </a:tbl>
          </a:graphicData>
        </a:graphic>
      </p:graphicFrame>
      <p:cxnSp>
        <p:nvCxnSpPr>
          <p:cNvPr id="14" name="Straight Arrow Connector 13"/>
          <p:cNvCxnSpPr/>
          <p:nvPr/>
        </p:nvCxnSpPr>
        <p:spPr>
          <a:xfrm>
            <a:off x="4859431" y="4812622"/>
            <a:ext cx="1249680" cy="1"/>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680293" y="4933502"/>
            <a:ext cx="0" cy="109728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59098" y="4478317"/>
            <a:ext cx="329313" cy="334305"/>
          </a:xfrm>
          <a:prstGeom prst="rect">
            <a:avLst/>
          </a:prstGeom>
          <a:noFill/>
        </p:spPr>
        <p:txBody>
          <a:bodyPr wrap="none" lIns="91440" tIns="45720" rIns="91440" rtlCol="0" anchor="t">
            <a:noAutofit/>
          </a:bodyPr>
          <a:lstStyle/>
          <a:p>
            <a:r>
              <a:rPr lang="en-GB" sz="1600" dirty="0">
                <a:solidFill>
                  <a:schemeClr val="tx1"/>
                </a:solidFill>
              </a:rPr>
              <a:t>11</a:t>
            </a:r>
            <a:endParaRPr lang="fr-FR" sz="1600" dirty="0" err="1">
              <a:solidFill>
                <a:schemeClr val="tx1"/>
              </a:solidFill>
            </a:endParaRPr>
          </a:p>
        </p:txBody>
      </p:sp>
      <p:sp>
        <p:nvSpPr>
          <p:cNvPr id="20" name="TextBox 19"/>
          <p:cNvSpPr txBox="1"/>
          <p:nvPr/>
        </p:nvSpPr>
        <p:spPr>
          <a:xfrm>
            <a:off x="4312919" y="5280426"/>
            <a:ext cx="329313" cy="334305"/>
          </a:xfrm>
          <a:prstGeom prst="rect">
            <a:avLst/>
          </a:prstGeom>
          <a:noFill/>
        </p:spPr>
        <p:txBody>
          <a:bodyPr wrap="none" lIns="91440" tIns="45720" rIns="91440" rtlCol="0" anchor="t">
            <a:noAutofit/>
          </a:bodyPr>
          <a:lstStyle/>
          <a:p>
            <a:r>
              <a:rPr lang="en-GB" sz="1600" dirty="0">
                <a:solidFill>
                  <a:schemeClr val="tx1"/>
                </a:solidFill>
              </a:rPr>
              <a:t>11</a:t>
            </a:r>
            <a:endParaRPr lang="fr-FR" sz="1600" dirty="0" err="1">
              <a:solidFill>
                <a:schemeClr val="tx1"/>
              </a:solidFill>
            </a:endParaRPr>
          </a:p>
        </p:txBody>
      </p:sp>
      <p:cxnSp>
        <p:nvCxnSpPr>
          <p:cNvPr id="21" name="Straight Arrow Connector 20"/>
          <p:cNvCxnSpPr>
            <a:stCxn id="4" idx="3"/>
            <a:endCxn id="6" idx="1"/>
          </p:cNvCxnSpPr>
          <p:nvPr/>
        </p:nvCxnSpPr>
        <p:spPr>
          <a:xfrm>
            <a:off x="3092117" y="3636042"/>
            <a:ext cx="4596770" cy="1244955"/>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46953" y="5235178"/>
            <a:ext cx="1101909" cy="457200"/>
          </a:xfrm>
          <a:prstGeom prst="rect">
            <a:avLst/>
          </a:prstGeom>
          <a:noFill/>
        </p:spPr>
        <p:txBody>
          <a:bodyPr wrap="none" lIns="91440" tIns="45720" rIns="91440" rtlCol="0" anchor="t">
            <a:noAutofit/>
          </a:bodyPr>
          <a:lstStyle/>
          <a:p>
            <a:r>
              <a:rPr lang="en-GB" sz="2200" dirty="0">
                <a:solidFill>
                  <a:schemeClr val="tx1"/>
                </a:solidFill>
              </a:rPr>
              <a:t>1/121   *</a:t>
            </a:r>
            <a:endParaRPr lang="fr-FR" sz="2200" dirty="0" err="1">
              <a:solidFill>
                <a:schemeClr val="tx1"/>
              </a:solidFill>
            </a:endParaRPr>
          </a:p>
        </p:txBody>
      </p:sp>
    </p:spTree>
    <p:extLst>
      <p:ext uri="{BB962C8B-B14F-4D97-AF65-F5344CB8AC3E}">
        <p14:creationId xmlns:p14="http://schemas.microsoft.com/office/powerpoint/2010/main" val="4062134482"/>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ISP Application</a:t>
            </a:r>
            <a:endParaRPr lang="fr-FR" dirty="0"/>
          </a:p>
        </p:txBody>
      </p:sp>
      <p:sp>
        <p:nvSpPr>
          <p:cNvPr id="48" name="Rectangle 47"/>
          <p:cNvSpPr/>
          <p:nvPr/>
        </p:nvSpPr>
        <p:spPr>
          <a:xfrm>
            <a:off x="3094479" y="2520507"/>
            <a:ext cx="2169622" cy="1105593"/>
          </a:xfrm>
          <a:prstGeom prst="rect">
            <a:avLst/>
          </a:prstGeom>
          <a:pattFill prst="pct5">
            <a:fgClr>
              <a:srgbClr val="F4F4F4"/>
            </a:fgClr>
            <a:bgClr>
              <a:schemeClr val="bg1"/>
            </a:bgClr>
          </a:pattFill>
          <a:ln w="635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ARM Code</a:t>
            </a:r>
          </a:p>
          <a:p>
            <a:pPr algn="ctr"/>
            <a:r>
              <a:rPr lang="en-US" dirty="0">
                <a:solidFill>
                  <a:schemeClr val="tx1"/>
                </a:solidFill>
              </a:rPr>
              <a:t>main()</a:t>
            </a:r>
          </a:p>
        </p:txBody>
      </p:sp>
      <p:sp>
        <p:nvSpPr>
          <p:cNvPr id="49" name="Rectangle 48"/>
          <p:cNvSpPr/>
          <p:nvPr/>
        </p:nvSpPr>
        <p:spPr>
          <a:xfrm>
            <a:off x="3094479" y="3702790"/>
            <a:ext cx="2169622" cy="731524"/>
          </a:xfrm>
          <a:prstGeom prst="rect">
            <a:avLst/>
          </a:prstGeom>
          <a:solidFill>
            <a:srgbClr val="E6E6E6"/>
          </a:solidFill>
          <a:ln w="63500">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Support libraries</a:t>
            </a:r>
          </a:p>
        </p:txBody>
      </p:sp>
      <p:sp>
        <p:nvSpPr>
          <p:cNvPr id="50" name="Rectangle 49"/>
          <p:cNvSpPr/>
          <p:nvPr/>
        </p:nvSpPr>
        <p:spPr>
          <a:xfrm>
            <a:off x="3094479" y="1707133"/>
            <a:ext cx="2169622" cy="731524"/>
          </a:xfrm>
          <a:prstGeom prst="rect">
            <a:avLst/>
          </a:prstGeom>
          <a:solidFill>
            <a:srgbClr val="E6E6E6"/>
          </a:solidFill>
          <a:ln w="63500">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libraries</a:t>
            </a:r>
          </a:p>
        </p:txBody>
      </p:sp>
      <p:cxnSp>
        <p:nvCxnSpPr>
          <p:cNvPr id="51" name="Straight Arrow Connector 50"/>
          <p:cNvCxnSpPr>
            <a:endCxn id="48" idx="3"/>
          </p:cNvCxnSpPr>
          <p:nvPr/>
        </p:nvCxnSpPr>
        <p:spPr>
          <a:xfrm flipH="1">
            <a:off x="5264101" y="3068143"/>
            <a:ext cx="902574" cy="5161"/>
          </a:xfrm>
          <a:prstGeom prst="straightConnector1">
            <a:avLst/>
          </a:prstGeom>
          <a:ln>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52" name="Rectangle 51"/>
          <p:cNvSpPr/>
          <p:nvPr/>
        </p:nvSpPr>
        <p:spPr>
          <a:xfrm>
            <a:off x="5889434" y="2015533"/>
            <a:ext cx="5459089" cy="199028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ISP</a:t>
            </a:r>
          </a:p>
        </p:txBody>
      </p:sp>
      <p:sp>
        <p:nvSpPr>
          <p:cNvPr id="53" name="Rectangle 52"/>
          <p:cNvSpPr/>
          <p:nvPr/>
        </p:nvSpPr>
        <p:spPr>
          <a:xfrm>
            <a:off x="6166675" y="2387539"/>
            <a:ext cx="1591490" cy="1361208"/>
          </a:xfrm>
          <a:prstGeom prst="rect">
            <a:avLst/>
          </a:prstGeom>
          <a:solidFill>
            <a:srgbClr val="E6E6E6"/>
          </a:solidFill>
          <a:ln w="6350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sp>
        <p:nvSpPr>
          <p:cNvPr id="54" name="Rectangle 53"/>
          <p:cNvSpPr/>
          <p:nvPr/>
        </p:nvSpPr>
        <p:spPr>
          <a:xfrm>
            <a:off x="9881671" y="2234878"/>
            <a:ext cx="1331721" cy="731524"/>
          </a:xfrm>
          <a:prstGeom prst="rect">
            <a:avLst/>
          </a:prstGeom>
          <a:noFill/>
          <a:ln w="63500">
            <a:solidFill>
              <a:schemeClr val="accent1"/>
            </a:solidFill>
            <a:prstDash val="soli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Graph</a:t>
            </a:r>
          </a:p>
        </p:txBody>
      </p:sp>
      <p:sp>
        <p:nvSpPr>
          <p:cNvPr id="55" name="Rectangle 54"/>
          <p:cNvSpPr/>
          <p:nvPr/>
        </p:nvSpPr>
        <p:spPr>
          <a:xfrm>
            <a:off x="9881671" y="3169883"/>
            <a:ext cx="1331721" cy="731524"/>
          </a:xfrm>
          <a:prstGeom prst="rect">
            <a:avLst/>
          </a:prstGeom>
          <a:noFill/>
          <a:ln w="63500">
            <a:solidFill>
              <a:schemeClr val="accent1"/>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Kernels</a:t>
            </a:r>
          </a:p>
        </p:txBody>
      </p:sp>
      <p:sp>
        <p:nvSpPr>
          <p:cNvPr id="56" name="Rectangle 55"/>
          <p:cNvSpPr/>
          <p:nvPr/>
        </p:nvSpPr>
        <p:spPr>
          <a:xfrm>
            <a:off x="8154057" y="3169883"/>
            <a:ext cx="1331721" cy="731524"/>
          </a:xfrm>
          <a:prstGeom prst="rect">
            <a:avLst/>
          </a:prstGeom>
          <a:solidFill>
            <a:srgbClr val="E6E6E6"/>
          </a:solidFill>
          <a:ln w="6350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Compiler</a:t>
            </a:r>
          </a:p>
        </p:txBody>
      </p:sp>
      <p:sp>
        <p:nvSpPr>
          <p:cNvPr id="57" name="Rectangle 56"/>
          <p:cNvSpPr/>
          <p:nvPr/>
        </p:nvSpPr>
        <p:spPr>
          <a:xfrm>
            <a:off x="8154057" y="2234878"/>
            <a:ext cx="1331721" cy="731524"/>
          </a:xfrm>
          <a:prstGeom prst="rect">
            <a:avLst/>
          </a:prstGeom>
          <a:solidFill>
            <a:srgbClr val="E6E6E6"/>
          </a:solidFill>
          <a:ln w="6350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GDT</a:t>
            </a:r>
            <a:r>
              <a:rPr lang="en-US" dirty="0">
                <a:solidFill>
                  <a:schemeClr val="bg1"/>
                </a:solidFill>
              </a:rPr>
              <a:t> </a:t>
            </a:r>
            <a:r>
              <a:rPr lang="en-US" dirty="0">
                <a:solidFill>
                  <a:schemeClr val="tx1"/>
                </a:solidFill>
              </a:rPr>
              <a:t>Compiler</a:t>
            </a:r>
          </a:p>
        </p:txBody>
      </p:sp>
      <p:cxnSp>
        <p:nvCxnSpPr>
          <p:cNvPr id="58" name="Straight Arrow Connector 57"/>
          <p:cNvCxnSpPr>
            <a:stCxn id="54" idx="1"/>
            <a:endCxn id="57" idx="3"/>
          </p:cNvCxnSpPr>
          <p:nvPr/>
        </p:nvCxnSpPr>
        <p:spPr>
          <a:xfrm flipH="1">
            <a:off x="9485778" y="2600640"/>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55" idx="1"/>
            <a:endCxn id="56" idx="3"/>
          </p:cNvCxnSpPr>
          <p:nvPr/>
        </p:nvCxnSpPr>
        <p:spPr>
          <a:xfrm flipH="1">
            <a:off x="9485778" y="3535645"/>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endCxn id="53" idx="3"/>
          </p:cNvCxnSpPr>
          <p:nvPr/>
        </p:nvCxnSpPr>
        <p:spPr>
          <a:xfrm flipH="1">
            <a:off x="7758165" y="2447980"/>
            <a:ext cx="395893" cy="62016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56" idx="1"/>
            <a:endCxn id="53" idx="3"/>
          </p:cNvCxnSpPr>
          <p:nvPr/>
        </p:nvCxnSpPr>
        <p:spPr>
          <a:xfrm flipH="1" flipV="1">
            <a:off x="7758165" y="3068143"/>
            <a:ext cx="395892" cy="467502"/>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62" name="Rectangle 61"/>
          <p:cNvSpPr/>
          <p:nvPr/>
        </p:nvSpPr>
        <p:spPr>
          <a:xfrm>
            <a:off x="838199" y="3086915"/>
            <a:ext cx="1624751" cy="1361208"/>
          </a:xfrm>
          <a:prstGeom prst="rect">
            <a:avLst/>
          </a:prstGeom>
          <a:solidFill>
            <a:srgbClr val="E6E6E6"/>
          </a:solidFill>
          <a:ln w="63500">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cxnSp>
        <p:nvCxnSpPr>
          <p:cNvPr id="63" name="Straight Arrow Connector 62"/>
          <p:cNvCxnSpPr>
            <a:stCxn id="48" idx="1"/>
            <a:endCxn id="62" idx="3"/>
          </p:cNvCxnSpPr>
          <p:nvPr/>
        </p:nvCxnSpPr>
        <p:spPr>
          <a:xfrm flipH="1">
            <a:off x="2462950" y="3073304"/>
            <a:ext cx="631529" cy="694215"/>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cxnSp>
        <p:nvCxnSpPr>
          <p:cNvPr id="64" name="Straight Arrow Connector 63"/>
          <p:cNvCxnSpPr>
            <a:endCxn id="62" idx="3"/>
          </p:cNvCxnSpPr>
          <p:nvPr/>
        </p:nvCxnSpPr>
        <p:spPr>
          <a:xfrm flipH="1" flipV="1">
            <a:off x="2462950" y="3767519"/>
            <a:ext cx="554570" cy="238295"/>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65" name="Rectangle 64"/>
          <p:cNvSpPr/>
          <p:nvPr/>
        </p:nvSpPr>
        <p:spPr>
          <a:xfrm>
            <a:off x="838199" y="4734723"/>
            <a:ext cx="1624751" cy="723207"/>
          </a:xfrm>
          <a:prstGeom prst="rect">
            <a:avLst/>
          </a:prstGeom>
          <a:solidFill>
            <a:srgbClr val="F4F4F4"/>
          </a:solidFill>
          <a:ln w="635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Final APP</a:t>
            </a:r>
          </a:p>
        </p:txBody>
      </p:sp>
      <p:cxnSp>
        <p:nvCxnSpPr>
          <p:cNvPr id="66" name="Straight Arrow Connector 65"/>
          <p:cNvCxnSpPr>
            <a:stCxn id="62" idx="2"/>
            <a:endCxn id="65" idx="0"/>
          </p:cNvCxnSpPr>
          <p:nvPr/>
        </p:nvCxnSpPr>
        <p:spPr>
          <a:xfrm>
            <a:off x="1650575" y="4448123"/>
            <a:ext cx="0" cy="286600"/>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cxnSp>
        <p:nvCxnSpPr>
          <p:cNvPr id="67" name="Straight Arrow Connector 66"/>
          <p:cNvCxnSpPr>
            <a:endCxn id="62" idx="3"/>
          </p:cNvCxnSpPr>
          <p:nvPr/>
        </p:nvCxnSpPr>
        <p:spPr>
          <a:xfrm flipH="1">
            <a:off x="2462950" y="2096303"/>
            <a:ext cx="631528" cy="1671216"/>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2" name="TextBox 1"/>
          <p:cNvSpPr txBox="1"/>
          <p:nvPr/>
        </p:nvSpPr>
        <p:spPr>
          <a:xfrm>
            <a:off x="5846363" y="4207636"/>
            <a:ext cx="5367029" cy="1274439"/>
          </a:xfrm>
          <a:prstGeom prst="rect">
            <a:avLst/>
          </a:prstGeom>
          <a:noFill/>
        </p:spPr>
        <p:txBody>
          <a:bodyPr wrap="none" lIns="91440" tIns="45720" rIns="91440" rtlCol="0" anchor="t">
            <a:noAutofit/>
          </a:bodyPr>
          <a:lstStyle/>
          <a:p>
            <a:r>
              <a:rPr lang="en-GB" sz="3200" b="1" dirty="0">
                <a:solidFill>
                  <a:srgbClr val="FFC000"/>
                </a:solidFill>
              </a:rPr>
              <a:t>Modified by the user</a:t>
            </a:r>
            <a:endParaRPr lang="fr-FR" sz="3200" b="1" dirty="0" err="1">
              <a:solidFill>
                <a:srgbClr val="FFC000"/>
              </a:solidFill>
            </a:endParaRPr>
          </a:p>
        </p:txBody>
      </p:sp>
      <p:sp>
        <p:nvSpPr>
          <p:cNvPr id="25" name="Rectangle 24"/>
          <p:cNvSpPr/>
          <p:nvPr/>
        </p:nvSpPr>
        <p:spPr>
          <a:xfrm>
            <a:off x="647700" y="1334815"/>
            <a:ext cx="4980214" cy="487004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ARM Application for Linux or Standalone</a:t>
            </a:r>
          </a:p>
        </p:txBody>
      </p:sp>
      <p:sp>
        <p:nvSpPr>
          <p:cNvPr id="26" name="Rectangle 25"/>
          <p:cNvSpPr/>
          <p:nvPr/>
        </p:nvSpPr>
        <p:spPr>
          <a:xfrm>
            <a:off x="3094479" y="4494212"/>
            <a:ext cx="2169622" cy="731524"/>
          </a:xfrm>
          <a:prstGeom prst="rect">
            <a:avLst/>
          </a:prstGeom>
          <a:solidFill>
            <a:srgbClr val="F4F4F4"/>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Device drivers</a:t>
            </a:r>
          </a:p>
        </p:txBody>
      </p:sp>
      <p:sp>
        <p:nvSpPr>
          <p:cNvPr id="27" name="Rectangle 26"/>
          <p:cNvSpPr/>
          <p:nvPr/>
        </p:nvSpPr>
        <p:spPr>
          <a:xfrm>
            <a:off x="3094479" y="5304233"/>
            <a:ext cx="2169622" cy="731524"/>
          </a:xfrm>
          <a:prstGeom prst="rect">
            <a:avLst/>
          </a:prstGeom>
          <a:solidFill>
            <a:srgbClr val="F4F4F4"/>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3</a:t>
            </a:r>
            <a:r>
              <a:rPr lang="en-US" baseline="30000" dirty="0">
                <a:solidFill>
                  <a:schemeClr val="tx1"/>
                </a:solidFill>
              </a:rPr>
              <a:t>rd</a:t>
            </a:r>
            <a:r>
              <a:rPr lang="en-US" dirty="0">
                <a:solidFill>
                  <a:schemeClr val="tx1"/>
                </a:solidFill>
              </a:rPr>
              <a:t> party libraries</a:t>
            </a:r>
          </a:p>
        </p:txBody>
      </p:sp>
      <p:cxnSp>
        <p:nvCxnSpPr>
          <p:cNvPr id="28" name="Straight Arrow Connector 27"/>
          <p:cNvCxnSpPr>
            <a:stCxn id="26" idx="1"/>
          </p:cNvCxnSpPr>
          <p:nvPr/>
        </p:nvCxnSpPr>
        <p:spPr>
          <a:xfrm flipH="1" flipV="1">
            <a:off x="2462950" y="3767519"/>
            <a:ext cx="631529" cy="1092455"/>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29" name="Straight Arrow Connector 28"/>
          <p:cNvCxnSpPr>
            <a:stCxn id="27" idx="1"/>
          </p:cNvCxnSpPr>
          <p:nvPr/>
        </p:nvCxnSpPr>
        <p:spPr>
          <a:xfrm flipH="1" flipV="1">
            <a:off x="2462950" y="3767519"/>
            <a:ext cx="631529" cy="1902476"/>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568924638"/>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 Process</a:t>
            </a:r>
            <a:endParaRPr lang="fr-FR" dirty="0"/>
          </a:p>
        </p:txBody>
      </p:sp>
    </p:spTree>
    <p:extLst>
      <p:ext uri="{BB962C8B-B14F-4D97-AF65-F5344CB8AC3E}">
        <p14:creationId xmlns:p14="http://schemas.microsoft.com/office/powerpoint/2010/main" val="4099793961"/>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ISP Application</a:t>
            </a:r>
            <a:endParaRPr lang="fr-FR" dirty="0"/>
          </a:p>
        </p:txBody>
      </p:sp>
      <p:sp>
        <p:nvSpPr>
          <p:cNvPr id="47" name="Rectangle 46"/>
          <p:cNvSpPr/>
          <p:nvPr/>
        </p:nvSpPr>
        <p:spPr>
          <a:xfrm>
            <a:off x="647700" y="1334815"/>
            <a:ext cx="4980214" cy="487004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ARM Application for Linux or Standalone</a:t>
            </a:r>
          </a:p>
        </p:txBody>
      </p:sp>
      <p:sp>
        <p:nvSpPr>
          <p:cNvPr id="48" name="Rectangle 47"/>
          <p:cNvSpPr/>
          <p:nvPr/>
        </p:nvSpPr>
        <p:spPr>
          <a:xfrm>
            <a:off x="3094479" y="2520507"/>
            <a:ext cx="2169622" cy="1105593"/>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ARM Code</a:t>
            </a:r>
          </a:p>
          <a:p>
            <a:pPr algn="ctr"/>
            <a:r>
              <a:rPr lang="en-US" dirty="0">
                <a:solidFill>
                  <a:schemeClr val="tx1"/>
                </a:solidFill>
              </a:rPr>
              <a:t>main()</a:t>
            </a:r>
          </a:p>
        </p:txBody>
      </p:sp>
      <p:sp>
        <p:nvSpPr>
          <p:cNvPr id="50" name="Rectangle 49"/>
          <p:cNvSpPr/>
          <p:nvPr/>
        </p:nvSpPr>
        <p:spPr>
          <a:xfrm>
            <a:off x="3094479" y="1707133"/>
            <a:ext cx="2169622" cy="731524"/>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libraries</a:t>
            </a:r>
          </a:p>
        </p:txBody>
      </p:sp>
      <p:cxnSp>
        <p:nvCxnSpPr>
          <p:cNvPr id="51" name="Straight Arrow Connector 50"/>
          <p:cNvCxnSpPr>
            <a:endCxn id="48" idx="3"/>
          </p:cNvCxnSpPr>
          <p:nvPr/>
        </p:nvCxnSpPr>
        <p:spPr>
          <a:xfrm flipH="1">
            <a:off x="5264101" y="3068143"/>
            <a:ext cx="902574" cy="5161"/>
          </a:xfrm>
          <a:prstGeom prst="straightConnector1">
            <a:avLst/>
          </a:prstGeom>
          <a:ln>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52" name="Rectangle 51"/>
          <p:cNvSpPr/>
          <p:nvPr/>
        </p:nvSpPr>
        <p:spPr>
          <a:xfrm>
            <a:off x="5889434" y="2015533"/>
            <a:ext cx="5459089" cy="199028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ISP</a:t>
            </a:r>
          </a:p>
        </p:txBody>
      </p:sp>
      <p:sp>
        <p:nvSpPr>
          <p:cNvPr id="53" name="Rectangle 52"/>
          <p:cNvSpPr/>
          <p:nvPr/>
        </p:nvSpPr>
        <p:spPr>
          <a:xfrm>
            <a:off x="6166675" y="2387539"/>
            <a:ext cx="1591490" cy="1361208"/>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sp>
        <p:nvSpPr>
          <p:cNvPr id="54" name="Rectangle 53"/>
          <p:cNvSpPr/>
          <p:nvPr/>
        </p:nvSpPr>
        <p:spPr>
          <a:xfrm>
            <a:off x="9881671"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Graph</a:t>
            </a:r>
          </a:p>
        </p:txBody>
      </p:sp>
      <p:sp>
        <p:nvSpPr>
          <p:cNvPr id="55" name="Rectangle 54"/>
          <p:cNvSpPr/>
          <p:nvPr/>
        </p:nvSpPr>
        <p:spPr>
          <a:xfrm>
            <a:off x="9881671"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Kernels</a:t>
            </a:r>
          </a:p>
        </p:txBody>
      </p:sp>
      <p:sp>
        <p:nvSpPr>
          <p:cNvPr id="56" name="Rectangle 55"/>
          <p:cNvSpPr/>
          <p:nvPr/>
        </p:nvSpPr>
        <p:spPr>
          <a:xfrm>
            <a:off x="8154057"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Compiler</a:t>
            </a:r>
          </a:p>
        </p:txBody>
      </p:sp>
      <p:sp>
        <p:nvSpPr>
          <p:cNvPr id="57" name="Rectangle 56"/>
          <p:cNvSpPr/>
          <p:nvPr/>
        </p:nvSpPr>
        <p:spPr>
          <a:xfrm>
            <a:off x="8154057"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GDT</a:t>
            </a:r>
            <a:r>
              <a:rPr lang="en-US" dirty="0">
                <a:solidFill>
                  <a:schemeClr val="bg1"/>
                </a:solidFill>
              </a:rPr>
              <a:t> </a:t>
            </a:r>
            <a:r>
              <a:rPr lang="en-US" dirty="0">
                <a:solidFill>
                  <a:schemeClr val="tx1"/>
                </a:solidFill>
              </a:rPr>
              <a:t>Compiler</a:t>
            </a:r>
          </a:p>
        </p:txBody>
      </p:sp>
      <p:cxnSp>
        <p:nvCxnSpPr>
          <p:cNvPr id="58" name="Straight Arrow Connector 57"/>
          <p:cNvCxnSpPr>
            <a:stCxn id="54" idx="1"/>
            <a:endCxn id="57" idx="3"/>
          </p:cNvCxnSpPr>
          <p:nvPr/>
        </p:nvCxnSpPr>
        <p:spPr>
          <a:xfrm flipH="1">
            <a:off x="9485778" y="2600640"/>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55" idx="1"/>
            <a:endCxn id="56" idx="3"/>
          </p:cNvCxnSpPr>
          <p:nvPr/>
        </p:nvCxnSpPr>
        <p:spPr>
          <a:xfrm flipH="1">
            <a:off x="9485778" y="3535645"/>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endCxn id="53" idx="3"/>
          </p:cNvCxnSpPr>
          <p:nvPr/>
        </p:nvCxnSpPr>
        <p:spPr>
          <a:xfrm flipH="1">
            <a:off x="7758165" y="2447980"/>
            <a:ext cx="395893" cy="62016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56" idx="1"/>
            <a:endCxn id="53" idx="3"/>
          </p:cNvCxnSpPr>
          <p:nvPr/>
        </p:nvCxnSpPr>
        <p:spPr>
          <a:xfrm flipH="1" flipV="1">
            <a:off x="7758165" y="3068143"/>
            <a:ext cx="395892" cy="467502"/>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62" name="Rectangle 61"/>
          <p:cNvSpPr/>
          <p:nvPr/>
        </p:nvSpPr>
        <p:spPr>
          <a:xfrm>
            <a:off x="838199" y="3086915"/>
            <a:ext cx="1624751" cy="1361208"/>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cxnSp>
        <p:nvCxnSpPr>
          <p:cNvPr id="63" name="Straight Arrow Connector 62"/>
          <p:cNvCxnSpPr>
            <a:endCxn id="62" idx="3"/>
          </p:cNvCxnSpPr>
          <p:nvPr/>
        </p:nvCxnSpPr>
        <p:spPr>
          <a:xfrm flipH="1">
            <a:off x="2462950" y="3073304"/>
            <a:ext cx="1073537" cy="694215"/>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65" name="Rectangle 64"/>
          <p:cNvSpPr/>
          <p:nvPr/>
        </p:nvSpPr>
        <p:spPr>
          <a:xfrm>
            <a:off x="838199" y="4734723"/>
            <a:ext cx="1624751" cy="723207"/>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Final APP</a:t>
            </a:r>
          </a:p>
        </p:txBody>
      </p:sp>
      <p:cxnSp>
        <p:nvCxnSpPr>
          <p:cNvPr id="66" name="Straight Arrow Connector 65"/>
          <p:cNvCxnSpPr>
            <a:stCxn id="62" idx="2"/>
            <a:endCxn id="65" idx="0"/>
          </p:cNvCxnSpPr>
          <p:nvPr/>
        </p:nvCxnSpPr>
        <p:spPr>
          <a:xfrm>
            <a:off x="1650575" y="4448123"/>
            <a:ext cx="0" cy="286600"/>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cxnSp>
        <p:nvCxnSpPr>
          <p:cNvPr id="67" name="Straight Arrow Connector 66"/>
          <p:cNvCxnSpPr>
            <a:endCxn id="62" idx="3"/>
          </p:cNvCxnSpPr>
          <p:nvPr/>
        </p:nvCxnSpPr>
        <p:spPr>
          <a:xfrm flipH="1">
            <a:off x="2462950" y="2072895"/>
            <a:ext cx="1073537" cy="1694624"/>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25" name="Rectangle 24"/>
          <p:cNvSpPr/>
          <p:nvPr/>
        </p:nvSpPr>
        <p:spPr>
          <a:xfrm>
            <a:off x="3094479" y="4494212"/>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Device drivers</a:t>
            </a:r>
          </a:p>
        </p:txBody>
      </p:sp>
      <p:sp>
        <p:nvSpPr>
          <p:cNvPr id="26" name="Rectangle 25"/>
          <p:cNvSpPr/>
          <p:nvPr/>
        </p:nvSpPr>
        <p:spPr>
          <a:xfrm>
            <a:off x="3094479" y="3684191"/>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Support libraries</a:t>
            </a:r>
          </a:p>
        </p:txBody>
      </p:sp>
      <p:cxnSp>
        <p:nvCxnSpPr>
          <p:cNvPr id="27" name="Straight Arrow Connector 26"/>
          <p:cNvCxnSpPr>
            <a:stCxn id="25" idx="1"/>
          </p:cNvCxnSpPr>
          <p:nvPr/>
        </p:nvCxnSpPr>
        <p:spPr>
          <a:xfrm flipH="1" flipV="1">
            <a:off x="2042919" y="3750798"/>
            <a:ext cx="1051560" cy="1109176"/>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sp>
        <p:nvSpPr>
          <p:cNvPr id="28" name="Rectangle 27"/>
          <p:cNvSpPr/>
          <p:nvPr/>
        </p:nvSpPr>
        <p:spPr>
          <a:xfrm>
            <a:off x="3094479" y="5304233"/>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3</a:t>
            </a:r>
            <a:r>
              <a:rPr lang="en-US" baseline="30000" dirty="0">
                <a:solidFill>
                  <a:schemeClr val="tx1"/>
                </a:solidFill>
              </a:rPr>
              <a:t>rd</a:t>
            </a:r>
            <a:r>
              <a:rPr lang="en-US" dirty="0">
                <a:solidFill>
                  <a:schemeClr val="tx1"/>
                </a:solidFill>
              </a:rPr>
              <a:t> party libraries</a:t>
            </a:r>
          </a:p>
        </p:txBody>
      </p:sp>
      <p:cxnSp>
        <p:nvCxnSpPr>
          <p:cNvPr id="29" name="Straight Arrow Connector 28"/>
          <p:cNvCxnSpPr>
            <a:stCxn id="28" idx="1"/>
          </p:cNvCxnSpPr>
          <p:nvPr/>
        </p:nvCxnSpPr>
        <p:spPr>
          <a:xfrm flipH="1" flipV="1">
            <a:off x="2042919" y="3750798"/>
            <a:ext cx="1051560" cy="1919197"/>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cxnSp>
        <p:nvCxnSpPr>
          <p:cNvPr id="31" name="Straight Arrow Connector 30"/>
          <p:cNvCxnSpPr>
            <a:stCxn id="26" idx="1"/>
          </p:cNvCxnSpPr>
          <p:nvPr/>
        </p:nvCxnSpPr>
        <p:spPr>
          <a:xfrm flipH="1" flipV="1">
            <a:off x="2462950" y="3767520"/>
            <a:ext cx="631529" cy="282433"/>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34" name="Straight Arrow Connector 33"/>
          <p:cNvCxnSpPr>
            <a:stCxn id="25" idx="1"/>
          </p:cNvCxnSpPr>
          <p:nvPr/>
        </p:nvCxnSpPr>
        <p:spPr>
          <a:xfrm flipH="1" flipV="1">
            <a:off x="2462950" y="3767519"/>
            <a:ext cx="631529" cy="1092455"/>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37" name="Straight Arrow Connector 36"/>
          <p:cNvCxnSpPr>
            <a:stCxn id="28" idx="1"/>
          </p:cNvCxnSpPr>
          <p:nvPr/>
        </p:nvCxnSpPr>
        <p:spPr>
          <a:xfrm flipH="1" flipV="1">
            <a:off x="2462950" y="3767519"/>
            <a:ext cx="631529" cy="1902476"/>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3699650896"/>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Build sequence</a:t>
            </a:r>
            <a:endParaRPr lang="fr-FR" dirty="0"/>
          </a:p>
        </p:txBody>
      </p:sp>
      <p:cxnSp>
        <p:nvCxnSpPr>
          <p:cNvPr id="51" name="Straight Arrow Connector 50"/>
          <p:cNvCxnSpPr/>
          <p:nvPr/>
        </p:nvCxnSpPr>
        <p:spPr>
          <a:xfrm flipH="1">
            <a:off x="5264101" y="3068143"/>
            <a:ext cx="902574" cy="5161"/>
          </a:xfrm>
          <a:prstGeom prst="straightConnector1">
            <a:avLst/>
          </a:prstGeom>
          <a:ln>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52" name="Rectangle 51"/>
          <p:cNvSpPr/>
          <p:nvPr/>
        </p:nvSpPr>
        <p:spPr>
          <a:xfrm>
            <a:off x="5889434" y="2015533"/>
            <a:ext cx="5459089" cy="199028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ISP</a:t>
            </a:r>
          </a:p>
        </p:txBody>
      </p:sp>
      <p:sp>
        <p:nvSpPr>
          <p:cNvPr id="53" name="Rectangle 52"/>
          <p:cNvSpPr/>
          <p:nvPr/>
        </p:nvSpPr>
        <p:spPr>
          <a:xfrm>
            <a:off x="6166675" y="2387539"/>
            <a:ext cx="1591490" cy="1361208"/>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sp>
        <p:nvSpPr>
          <p:cNvPr id="54" name="Rectangle 53"/>
          <p:cNvSpPr/>
          <p:nvPr/>
        </p:nvSpPr>
        <p:spPr>
          <a:xfrm>
            <a:off x="9881671" y="2234878"/>
            <a:ext cx="1331721" cy="731524"/>
          </a:xfrm>
          <a:prstGeom prst="rect">
            <a:avLst/>
          </a:prstGeom>
          <a:noFill/>
          <a:ln w="63500">
            <a:solidFill>
              <a:srgbClr val="3889C9"/>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Graph</a:t>
            </a:r>
          </a:p>
        </p:txBody>
      </p:sp>
      <p:sp>
        <p:nvSpPr>
          <p:cNvPr id="55" name="Rectangle 54"/>
          <p:cNvSpPr/>
          <p:nvPr/>
        </p:nvSpPr>
        <p:spPr>
          <a:xfrm>
            <a:off x="9881671"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Kernels</a:t>
            </a:r>
          </a:p>
        </p:txBody>
      </p:sp>
      <p:sp>
        <p:nvSpPr>
          <p:cNvPr id="56" name="Rectangle 55"/>
          <p:cNvSpPr/>
          <p:nvPr/>
        </p:nvSpPr>
        <p:spPr>
          <a:xfrm>
            <a:off x="8154057"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Compiler</a:t>
            </a:r>
          </a:p>
        </p:txBody>
      </p:sp>
      <p:sp>
        <p:nvSpPr>
          <p:cNvPr id="57" name="Rectangle 56"/>
          <p:cNvSpPr/>
          <p:nvPr/>
        </p:nvSpPr>
        <p:spPr>
          <a:xfrm>
            <a:off x="8154057"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GDT</a:t>
            </a:r>
            <a:r>
              <a:rPr lang="en-US" dirty="0">
                <a:solidFill>
                  <a:schemeClr val="bg1"/>
                </a:solidFill>
              </a:rPr>
              <a:t> </a:t>
            </a:r>
            <a:r>
              <a:rPr lang="en-US" dirty="0">
                <a:solidFill>
                  <a:schemeClr val="tx1"/>
                </a:solidFill>
              </a:rPr>
              <a:t>Compiler</a:t>
            </a:r>
          </a:p>
        </p:txBody>
      </p:sp>
      <p:cxnSp>
        <p:nvCxnSpPr>
          <p:cNvPr id="58" name="Straight Arrow Connector 57"/>
          <p:cNvCxnSpPr>
            <a:stCxn id="54" idx="1"/>
            <a:endCxn id="57" idx="3"/>
          </p:cNvCxnSpPr>
          <p:nvPr/>
        </p:nvCxnSpPr>
        <p:spPr>
          <a:xfrm flipH="1">
            <a:off x="9485778" y="2600640"/>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55" idx="1"/>
            <a:endCxn id="56" idx="3"/>
          </p:cNvCxnSpPr>
          <p:nvPr/>
        </p:nvCxnSpPr>
        <p:spPr>
          <a:xfrm flipH="1">
            <a:off x="9485778" y="3535645"/>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endCxn id="53" idx="3"/>
          </p:cNvCxnSpPr>
          <p:nvPr/>
        </p:nvCxnSpPr>
        <p:spPr>
          <a:xfrm flipH="1">
            <a:off x="7758165" y="2447980"/>
            <a:ext cx="395893" cy="62016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56" idx="1"/>
            <a:endCxn id="53" idx="3"/>
          </p:cNvCxnSpPr>
          <p:nvPr/>
        </p:nvCxnSpPr>
        <p:spPr>
          <a:xfrm flipH="1" flipV="1">
            <a:off x="7758165" y="3068143"/>
            <a:ext cx="395892" cy="467502"/>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8871857" y="1048697"/>
            <a:ext cx="2476666" cy="795188"/>
          </a:xfrm>
          <a:prstGeom prst="rect">
            <a:avLst/>
          </a:prstGeom>
          <a:noFill/>
        </p:spPr>
        <p:txBody>
          <a:bodyPr wrap="square" lIns="91440" tIns="45720" rIns="91440" rtlCol="0" anchor="ctr">
            <a:noAutofit/>
          </a:bodyPr>
          <a:lstStyle/>
          <a:p>
            <a:pPr algn="ctr"/>
            <a:r>
              <a:rPr lang="en-US" sz="2200" dirty="0">
                <a:solidFill>
                  <a:srgbClr val="0070C0"/>
                </a:solidFill>
              </a:rPr>
              <a:t>Graph defined via graph design tool</a:t>
            </a:r>
          </a:p>
        </p:txBody>
      </p:sp>
      <p:sp>
        <p:nvSpPr>
          <p:cNvPr id="38" name="Rectangle 37"/>
          <p:cNvSpPr/>
          <p:nvPr/>
        </p:nvSpPr>
        <p:spPr>
          <a:xfrm>
            <a:off x="647700" y="1334815"/>
            <a:ext cx="4980214" cy="487004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ARM Application for Linux or Standalone</a:t>
            </a:r>
          </a:p>
        </p:txBody>
      </p:sp>
      <p:sp>
        <p:nvSpPr>
          <p:cNvPr id="39" name="Rectangle 38"/>
          <p:cNvSpPr/>
          <p:nvPr/>
        </p:nvSpPr>
        <p:spPr>
          <a:xfrm>
            <a:off x="3094479" y="2520507"/>
            <a:ext cx="2169622" cy="1105593"/>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ARM Code</a:t>
            </a:r>
          </a:p>
          <a:p>
            <a:pPr algn="ctr"/>
            <a:r>
              <a:rPr lang="en-US" dirty="0">
                <a:solidFill>
                  <a:schemeClr val="tx1"/>
                </a:solidFill>
              </a:rPr>
              <a:t>main()</a:t>
            </a:r>
          </a:p>
        </p:txBody>
      </p:sp>
      <p:sp>
        <p:nvSpPr>
          <p:cNvPr id="40" name="Rectangle 39"/>
          <p:cNvSpPr/>
          <p:nvPr/>
        </p:nvSpPr>
        <p:spPr>
          <a:xfrm>
            <a:off x="3094479" y="1707133"/>
            <a:ext cx="2169622" cy="731524"/>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libraries</a:t>
            </a:r>
          </a:p>
        </p:txBody>
      </p:sp>
      <p:sp>
        <p:nvSpPr>
          <p:cNvPr id="41" name="Rectangle 40"/>
          <p:cNvSpPr/>
          <p:nvPr/>
        </p:nvSpPr>
        <p:spPr>
          <a:xfrm>
            <a:off x="838199" y="3086915"/>
            <a:ext cx="1624751" cy="1361208"/>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cxnSp>
        <p:nvCxnSpPr>
          <p:cNvPr id="42" name="Straight Arrow Connector 41"/>
          <p:cNvCxnSpPr>
            <a:endCxn id="41" idx="3"/>
          </p:cNvCxnSpPr>
          <p:nvPr/>
        </p:nvCxnSpPr>
        <p:spPr>
          <a:xfrm flipH="1">
            <a:off x="2462950" y="3073304"/>
            <a:ext cx="1073537" cy="694215"/>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43" name="Rectangle 42"/>
          <p:cNvSpPr/>
          <p:nvPr/>
        </p:nvSpPr>
        <p:spPr>
          <a:xfrm>
            <a:off x="838199" y="4734723"/>
            <a:ext cx="1624751" cy="723207"/>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Final APP</a:t>
            </a:r>
          </a:p>
        </p:txBody>
      </p:sp>
      <p:cxnSp>
        <p:nvCxnSpPr>
          <p:cNvPr id="44" name="Straight Arrow Connector 43"/>
          <p:cNvCxnSpPr>
            <a:stCxn id="41" idx="2"/>
            <a:endCxn id="43" idx="0"/>
          </p:cNvCxnSpPr>
          <p:nvPr/>
        </p:nvCxnSpPr>
        <p:spPr>
          <a:xfrm>
            <a:off x="1650575" y="4448123"/>
            <a:ext cx="0" cy="286600"/>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cxnSp>
        <p:nvCxnSpPr>
          <p:cNvPr id="45" name="Straight Arrow Connector 44"/>
          <p:cNvCxnSpPr>
            <a:endCxn id="41" idx="3"/>
          </p:cNvCxnSpPr>
          <p:nvPr/>
        </p:nvCxnSpPr>
        <p:spPr>
          <a:xfrm flipH="1">
            <a:off x="2462950" y="2072895"/>
            <a:ext cx="1073537" cy="1694624"/>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46" name="Rectangle 45"/>
          <p:cNvSpPr/>
          <p:nvPr/>
        </p:nvSpPr>
        <p:spPr>
          <a:xfrm>
            <a:off x="3094479" y="4494212"/>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Device drivers</a:t>
            </a:r>
          </a:p>
        </p:txBody>
      </p:sp>
      <p:sp>
        <p:nvSpPr>
          <p:cNvPr id="68" name="Rectangle 67"/>
          <p:cNvSpPr/>
          <p:nvPr/>
        </p:nvSpPr>
        <p:spPr>
          <a:xfrm>
            <a:off x="3094479" y="3684191"/>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Support libraries</a:t>
            </a:r>
          </a:p>
        </p:txBody>
      </p:sp>
      <p:cxnSp>
        <p:nvCxnSpPr>
          <p:cNvPr id="69" name="Straight Arrow Connector 68"/>
          <p:cNvCxnSpPr>
            <a:stCxn id="46" idx="1"/>
          </p:cNvCxnSpPr>
          <p:nvPr/>
        </p:nvCxnSpPr>
        <p:spPr>
          <a:xfrm flipH="1" flipV="1">
            <a:off x="2042919" y="3750798"/>
            <a:ext cx="1051560" cy="1109176"/>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sp>
        <p:nvSpPr>
          <p:cNvPr id="70" name="Rectangle 69"/>
          <p:cNvSpPr/>
          <p:nvPr/>
        </p:nvSpPr>
        <p:spPr>
          <a:xfrm>
            <a:off x="3094479" y="5304233"/>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3</a:t>
            </a:r>
            <a:r>
              <a:rPr lang="en-US" baseline="30000" dirty="0">
                <a:solidFill>
                  <a:schemeClr val="tx1"/>
                </a:solidFill>
              </a:rPr>
              <a:t>rd</a:t>
            </a:r>
            <a:r>
              <a:rPr lang="en-US" dirty="0">
                <a:solidFill>
                  <a:schemeClr val="tx1"/>
                </a:solidFill>
              </a:rPr>
              <a:t> party libraries</a:t>
            </a:r>
          </a:p>
        </p:txBody>
      </p:sp>
      <p:cxnSp>
        <p:nvCxnSpPr>
          <p:cNvPr id="71" name="Straight Arrow Connector 70"/>
          <p:cNvCxnSpPr>
            <a:stCxn id="70" idx="1"/>
          </p:cNvCxnSpPr>
          <p:nvPr/>
        </p:nvCxnSpPr>
        <p:spPr>
          <a:xfrm flipH="1" flipV="1">
            <a:off x="2042919" y="3750798"/>
            <a:ext cx="1051560" cy="1919197"/>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cxnSp>
        <p:nvCxnSpPr>
          <p:cNvPr id="72" name="Straight Arrow Connector 71"/>
          <p:cNvCxnSpPr>
            <a:stCxn id="68" idx="1"/>
          </p:cNvCxnSpPr>
          <p:nvPr/>
        </p:nvCxnSpPr>
        <p:spPr>
          <a:xfrm flipH="1" flipV="1">
            <a:off x="2462950" y="3767520"/>
            <a:ext cx="631529" cy="282433"/>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73" name="Straight Arrow Connector 72"/>
          <p:cNvCxnSpPr>
            <a:stCxn id="46" idx="1"/>
          </p:cNvCxnSpPr>
          <p:nvPr/>
        </p:nvCxnSpPr>
        <p:spPr>
          <a:xfrm flipH="1" flipV="1">
            <a:off x="2462950" y="3767519"/>
            <a:ext cx="631529" cy="1092455"/>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74" name="Straight Arrow Connector 73"/>
          <p:cNvCxnSpPr>
            <a:stCxn id="70" idx="1"/>
          </p:cNvCxnSpPr>
          <p:nvPr/>
        </p:nvCxnSpPr>
        <p:spPr>
          <a:xfrm flipH="1" flipV="1">
            <a:off x="2462950" y="3767519"/>
            <a:ext cx="631529" cy="1902476"/>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3543301661"/>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Arrow Connector 50"/>
          <p:cNvCxnSpPr/>
          <p:nvPr/>
        </p:nvCxnSpPr>
        <p:spPr>
          <a:xfrm flipH="1">
            <a:off x="5264101" y="3068143"/>
            <a:ext cx="902574" cy="5161"/>
          </a:xfrm>
          <a:prstGeom prst="straightConnector1">
            <a:avLst/>
          </a:prstGeom>
          <a:ln>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52" name="Rectangle 51"/>
          <p:cNvSpPr/>
          <p:nvPr/>
        </p:nvSpPr>
        <p:spPr>
          <a:xfrm>
            <a:off x="5889434" y="2015533"/>
            <a:ext cx="5459089" cy="199028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ISP</a:t>
            </a:r>
          </a:p>
        </p:txBody>
      </p:sp>
      <p:sp>
        <p:nvSpPr>
          <p:cNvPr id="53" name="Rectangle 52"/>
          <p:cNvSpPr/>
          <p:nvPr/>
        </p:nvSpPr>
        <p:spPr>
          <a:xfrm>
            <a:off x="6166675" y="2387539"/>
            <a:ext cx="1591490" cy="1361208"/>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sp>
        <p:nvSpPr>
          <p:cNvPr id="54" name="Rectangle 53"/>
          <p:cNvSpPr/>
          <p:nvPr/>
        </p:nvSpPr>
        <p:spPr>
          <a:xfrm>
            <a:off x="9881671"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Graph</a:t>
            </a:r>
          </a:p>
        </p:txBody>
      </p:sp>
      <p:sp>
        <p:nvSpPr>
          <p:cNvPr id="55" name="Rectangle 54"/>
          <p:cNvSpPr/>
          <p:nvPr/>
        </p:nvSpPr>
        <p:spPr>
          <a:xfrm>
            <a:off x="9881671"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Kernels</a:t>
            </a:r>
          </a:p>
        </p:txBody>
      </p:sp>
      <p:sp>
        <p:nvSpPr>
          <p:cNvPr id="56" name="Rectangle 55"/>
          <p:cNvSpPr/>
          <p:nvPr/>
        </p:nvSpPr>
        <p:spPr>
          <a:xfrm>
            <a:off x="8154057"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Compiler</a:t>
            </a:r>
          </a:p>
        </p:txBody>
      </p:sp>
      <p:sp>
        <p:nvSpPr>
          <p:cNvPr id="57" name="Rectangle 56"/>
          <p:cNvSpPr/>
          <p:nvPr/>
        </p:nvSpPr>
        <p:spPr>
          <a:xfrm>
            <a:off x="8154057" y="2234878"/>
            <a:ext cx="1331721" cy="731524"/>
          </a:xfrm>
          <a:prstGeom prst="rect">
            <a:avLst/>
          </a:prstGeom>
          <a:noFill/>
          <a:ln w="63500">
            <a:solidFill>
              <a:srgbClr val="3889C9"/>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GDT</a:t>
            </a:r>
            <a:r>
              <a:rPr lang="en-US" dirty="0">
                <a:solidFill>
                  <a:schemeClr val="bg1"/>
                </a:solidFill>
              </a:rPr>
              <a:t> </a:t>
            </a:r>
            <a:r>
              <a:rPr lang="en-US" dirty="0">
                <a:solidFill>
                  <a:schemeClr val="tx1"/>
                </a:solidFill>
              </a:rPr>
              <a:t>Compiler</a:t>
            </a:r>
          </a:p>
        </p:txBody>
      </p:sp>
      <p:cxnSp>
        <p:nvCxnSpPr>
          <p:cNvPr id="58" name="Straight Arrow Connector 57"/>
          <p:cNvCxnSpPr>
            <a:stCxn id="54" idx="1"/>
            <a:endCxn id="57" idx="3"/>
          </p:cNvCxnSpPr>
          <p:nvPr/>
        </p:nvCxnSpPr>
        <p:spPr>
          <a:xfrm flipH="1">
            <a:off x="9485778" y="2600640"/>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55" idx="1"/>
            <a:endCxn id="56" idx="3"/>
          </p:cNvCxnSpPr>
          <p:nvPr/>
        </p:nvCxnSpPr>
        <p:spPr>
          <a:xfrm flipH="1">
            <a:off x="9485778" y="3535645"/>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endCxn id="53" idx="3"/>
          </p:cNvCxnSpPr>
          <p:nvPr/>
        </p:nvCxnSpPr>
        <p:spPr>
          <a:xfrm flipH="1">
            <a:off x="7758165" y="2447980"/>
            <a:ext cx="395893" cy="62016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56" idx="1"/>
            <a:endCxn id="53" idx="3"/>
          </p:cNvCxnSpPr>
          <p:nvPr/>
        </p:nvCxnSpPr>
        <p:spPr>
          <a:xfrm flipH="1" flipV="1">
            <a:off x="7758165" y="3068143"/>
            <a:ext cx="395892" cy="467502"/>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6838857" y="984067"/>
            <a:ext cx="3962119" cy="729342"/>
          </a:xfrm>
          <a:prstGeom prst="rect">
            <a:avLst/>
          </a:prstGeom>
          <a:noFill/>
        </p:spPr>
        <p:txBody>
          <a:bodyPr wrap="square" lIns="91440" tIns="45720" rIns="91440" rtlCol="0" anchor="t">
            <a:noAutofit/>
          </a:bodyPr>
          <a:lstStyle/>
          <a:p>
            <a:pPr algn="ctr"/>
            <a:r>
              <a:rPr lang="en-US" sz="2200" dirty="0">
                <a:solidFill>
                  <a:srgbClr val="0070C0"/>
                </a:solidFill>
              </a:rPr>
              <a:t>Graph compiled via GDT compiler -&gt; .h and .c output</a:t>
            </a:r>
          </a:p>
        </p:txBody>
      </p:sp>
      <p:sp>
        <p:nvSpPr>
          <p:cNvPr id="25" name="Rectangle 24"/>
          <p:cNvSpPr/>
          <p:nvPr/>
        </p:nvSpPr>
        <p:spPr>
          <a:xfrm>
            <a:off x="647700" y="1334815"/>
            <a:ext cx="4980214" cy="487004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ARM Application for Linux or Standalone</a:t>
            </a:r>
          </a:p>
        </p:txBody>
      </p:sp>
      <p:sp>
        <p:nvSpPr>
          <p:cNvPr id="26" name="Rectangle 25"/>
          <p:cNvSpPr/>
          <p:nvPr/>
        </p:nvSpPr>
        <p:spPr>
          <a:xfrm>
            <a:off x="3094479" y="2520507"/>
            <a:ext cx="2169622" cy="1105593"/>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ARM Code</a:t>
            </a:r>
          </a:p>
          <a:p>
            <a:pPr algn="ctr"/>
            <a:r>
              <a:rPr lang="en-US" dirty="0">
                <a:solidFill>
                  <a:schemeClr val="tx1"/>
                </a:solidFill>
              </a:rPr>
              <a:t>main()</a:t>
            </a:r>
          </a:p>
        </p:txBody>
      </p:sp>
      <p:sp>
        <p:nvSpPr>
          <p:cNvPr id="27" name="Rectangle 26"/>
          <p:cNvSpPr/>
          <p:nvPr/>
        </p:nvSpPr>
        <p:spPr>
          <a:xfrm>
            <a:off x="3094479" y="1707133"/>
            <a:ext cx="2169622" cy="731524"/>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libraries</a:t>
            </a:r>
          </a:p>
        </p:txBody>
      </p:sp>
      <p:sp>
        <p:nvSpPr>
          <p:cNvPr id="28" name="Rectangle 27"/>
          <p:cNvSpPr/>
          <p:nvPr/>
        </p:nvSpPr>
        <p:spPr>
          <a:xfrm>
            <a:off x="838199" y="3086915"/>
            <a:ext cx="1624751" cy="1361208"/>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cxnSp>
        <p:nvCxnSpPr>
          <p:cNvPr id="29" name="Straight Arrow Connector 28"/>
          <p:cNvCxnSpPr>
            <a:endCxn id="28" idx="3"/>
          </p:cNvCxnSpPr>
          <p:nvPr/>
        </p:nvCxnSpPr>
        <p:spPr>
          <a:xfrm flipH="1">
            <a:off x="2462950" y="3073304"/>
            <a:ext cx="1073537" cy="694215"/>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30" name="Rectangle 29"/>
          <p:cNvSpPr/>
          <p:nvPr/>
        </p:nvSpPr>
        <p:spPr>
          <a:xfrm>
            <a:off x="838199" y="4734723"/>
            <a:ext cx="1624751" cy="723207"/>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Final APP</a:t>
            </a:r>
          </a:p>
        </p:txBody>
      </p:sp>
      <p:cxnSp>
        <p:nvCxnSpPr>
          <p:cNvPr id="31" name="Straight Arrow Connector 30"/>
          <p:cNvCxnSpPr>
            <a:stCxn id="28" idx="2"/>
            <a:endCxn id="30" idx="0"/>
          </p:cNvCxnSpPr>
          <p:nvPr/>
        </p:nvCxnSpPr>
        <p:spPr>
          <a:xfrm>
            <a:off x="1650575" y="4448123"/>
            <a:ext cx="0" cy="286600"/>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cxnSp>
        <p:nvCxnSpPr>
          <p:cNvPr id="32" name="Straight Arrow Connector 31"/>
          <p:cNvCxnSpPr>
            <a:endCxn id="28" idx="3"/>
          </p:cNvCxnSpPr>
          <p:nvPr/>
        </p:nvCxnSpPr>
        <p:spPr>
          <a:xfrm flipH="1">
            <a:off x="2462950" y="2072895"/>
            <a:ext cx="1073537" cy="1694624"/>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33" name="Rectangle 32"/>
          <p:cNvSpPr/>
          <p:nvPr/>
        </p:nvSpPr>
        <p:spPr>
          <a:xfrm>
            <a:off x="3094479" y="4494212"/>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Device drivers</a:t>
            </a:r>
          </a:p>
        </p:txBody>
      </p:sp>
      <p:sp>
        <p:nvSpPr>
          <p:cNvPr id="34" name="Rectangle 33"/>
          <p:cNvSpPr/>
          <p:nvPr/>
        </p:nvSpPr>
        <p:spPr>
          <a:xfrm>
            <a:off x="3094479" y="3684191"/>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Support libraries</a:t>
            </a:r>
          </a:p>
        </p:txBody>
      </p:sp>
      <p:cxnSp>
        <p:nvCxnSpPr>
          <p:cNvPr id="35" name="Straight Arrow Connector 34"/>
          <p:cNvCxnSpPr>
            <a:stCxn id="33" idx="1"/>
          </p:cNvCxnSpPr>
          <p:nvPr/>
        </p:nvCxnSpPr>
        <p:spPr>
          <a:xfrm flipH="1" flipV="1">
            <a:off x="2042919" y="3750798"/>
            <a:ext cx="1051560" cy="1109176"/>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sp>
        <p:nvSpPr>
          <p:cNvPr id="36" name="Rectangle 35"/>
          <p:cNvSpPr/>
          <p:nvPr/>
        </p:nvSpPr>
        <p:spPr>
          <a:xfrm>
            <a:off x="3094479" y="5304233"/>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3</a:t>
            </a:r>
            <a:r>
              <a:rPr lang="en-US" baseline="30000" dirty="0">
                <a:solidFill>
                  <a:schemeClr val="tx1"/>
                </a:solidFill>
              </a:rPr>
              <a:t>rd</a:t>
            </a:r>
            <a:r>
              <a:rPr lang="en-US" dirty="0">
                <a:solidFill>
                  <a:schemeClr val="tx1"/>
                </a:solidFill>
              </a:rPr>
              <a:t> party libraries</a:t>
            </a:r>
          </a:p>
        </p:txBody>
      </p:sp>
      <p:cxnSp>
        <p:nvCxnSpPr>
          <p:cNvPr id="37" name="Straight Arrow Connector 36"/>
          <p:cNvCxnSpPr>
            <a:stCxn id="36" idx="1"/>
          </p:cNvCxnSpPr>
          <p:nvPr/>
        </p:nvCxnSpPr>
        <p:spPr>
          <a:xfrm flipH="1" flipV="1">
            <a:off x="2042919" y="3750798"/>
            <a:ext cx="1051560" cy="1919197"/>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cxnSp>
        <p:nvCxnSpPr>
          <p:cNvPr id="38" name="Straight Arrow Connector 37"/>
          <p:cNvCxnSpPr>
            <a:stCxn id="34" idx="1"/>
          </p:cNvCxnSpPr>
          <p:nvPr/>
        </p:nvCxnSpPr>
        <p:spPr>
          <a:xfrm flipH="1" flipV="1">
            <a:off x="2462950" y="3767520"/>
            <a:ext cx="631529" cy="282433"/>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39" name="Straight Arrow Connector 38"/>
          <p:cNvCxnSpPr>
            <a:stCxn id="33" idx="1"/>
          </p:cNvCxnSpPr>
          <p:nvPr/>
        </p:nvCxnSpPr>
        <p:spPr>
          <a:xfrm flipH="1" flipV="1">
            <a:off x="2462950" y="3767519"/>
            <a:ext cx="631529" cy="1092455"/>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0" name="Straight Arrow Connector 39"/>
          <p:cNvCxnSpPr>
            <a:stCxn id="36" idx="1"/>
          </p:cNvCxnSpPr>
          <p:nvPr/>
        </p:nvCxnSpPr>
        <p:spPr>
          <a:xfrm flipH="1" flipV="1">
            <a:off x="2462950" y="3767519"/>
            <a:ext cx="631529" cy="1902476"/>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sp>
        <p:nvSpPr>
          <p:cNvPr id="43" name="Title 2"/>
          <p:cNvSpPr>
            <a:spLocks noGrp="1"/>
          </p:cNvSpPr>
          <p:nvPr>
            <p:ph type="title"/>
          </p:nvPr>
        </p:nvSpPr>
        <p:spPr/>
        <p:txBody>
          <a:bodyPr/>
          <a:lstStyle/>
          <a:p>
            <a:r>
              <a:rPr lang="en-GB" dirty="0"/>
              <a:t>Build sequence</a:t>
            </a:r>
            <a:endParaRPr lang="fr-FR" dirty="0"/>
          </a:p>
        </p:txBody>
      </p:sp>
    </p:spTree>
    <p:extLst>
      <p:ext uri="{BB962C8B-B14F-4D97-AF65-F5344CB8AC3E}">
        <p14:creationId xmlns:p14="http://schemas.microsoft.com/office/powerpoint/2010/main" val="2647130629"/>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Arrow Connector 50"/>
          <p:cNvCxnSpPr/>
          <p:nvPr/>
        </p:nvCxnSpPr>
        <p:spPr>
          <a:xfrm flipH="1">
            <a:off x="5264101" y="3068143"/>
            <a:ext cx="902574" cy="5161"/>
          </a:xfrm>
          <a:prstGeom prst="straightConnector1">
            <a:avLst/>
          </a:prstGeom>
          <a:ln>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52" name="Rectangle 51"/>
          <p:cNvSpPr/>
          <p:nvPr/>
        </p:nvSpPr>
        <p:spPr>
          <a:xfrm>
            <a:off x="5889434" y="2015533"/>
            <a:ext cx="5459089" cy="199028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ISP</a:t>
            </a:r>
          </a:p>
        </p:txBody>
      </p:sp>
      <p:sp>
        <p:nvSpPr>
          <p:cNvPr id="53" name="Rectangle 52"/>
          <p:cNvSpPr/>
          <p:nvPr/>
        </p:nvSpPr>
        <p:spPr>
          <a:xfrm>
            <a:off x="6166675" y="2387539"/>
            <a:ext cx="1591490" cy="1361208"/>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sp>
        <p:nvSpPr>
          <p:cNvPr id="54" name="Rectangle 53"/>
          <p:cNvSpPr/>
          <p:nvPr/>
        </p:nvSpPr>
        <p:spPr>
          <a:xfrm>
            <a:off x="9881671"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Graph</a:t>
            </a:r>
          </a:p>
        </p:txBody>
      </p:sp>
      <p:sp>
        <p:nvSpPr>
          <p:cNvPr id="55" name="Rectangle 54"/>
          <p:cNvSpPr/>
          <p:nvPr/>
        </p:nvSpPr>
        <p:spPr>
          <a:xfrm>
            <a:off x="9881671" y="3169883"/>
            <a:ext cx="1331721" cy="731524"/>
          </a:xfrm>
          <a:prstGeom prst="rect">
            <a:avLst/>
          </a:prstGeom>
          <a:noFill/>
          <a:ln w="63500">
            <a:solidFill>
              <a:srgbClr val="3889C9"/>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Kernels</a:t>
            </a:r>
          </a:p>
        </p:txBody>
      </p:sp>
      <p:sp>
        <p:nvSpPr>
          <p:cNvPr id="56" name="Rectangle 55"/>
          <p:cNvSpPr/>
          <p:nvPr/>
        </p:nvSpPr>
        <p:spPr>
          <a:xfrm>
            <a:off x="8154057"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Compiler</a:t>
            </a:r>
          </a:p>
        </p:txBody>
      </p:sp>
      <p:sp>
        <p:nvSpPr>
          <p:cNvPr id="57" name="Rectangle 56"/>
          <p:cNvSpPr/>
          <p:nvPr/>
        </p:nvSpPr>
        <p:spPr>
          <a:xfrm>
            <a:off x="8154057"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GDT</a:t>
            </a:r>
            <a:r>
              <a:rPr lang="en-US" dirty="0">
                <a:solidFill>
                  <a:schemeClr val="bg1"/>
                </a:solidFill>
              </a:rPr>
              <a:t> </a:t>
            </a:r>
            <a:r>
              <a:rPr lang="en-US" dirty="0">
                <a:solidFill>
                  <a:schemeClr val="tx1"/>
                </a:solidFill>
              </a:rPr>
              <a:t>Compiler</a:t>
            </a:r>
          </a:p>
        </p:txBody>
      </p:sp>
      <p:cxnSp>
        <p:nvCxnSpPr>
          <p:cNvPr id="58" name="Straight Arrow Connector 57"/>
          <p:cNvCxnSpPr>
            <a:stCxn id="54" idx="1"/>
            <a:endCxn id="57" idx="3"/>
          </p:cNvCxnSpPr>
          <p:nvPr/>
        </p:nvCxnSpPr>
        <p:spPr>
          <a:xfrm flipH="1">
            <a:off x="9485778" y="2600640"/>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55" idx="1"/>
            <a:endCxn id="56" idx="3"/>
          </p:cNvCxnSpPr>
          <p:nvPr/>
        </p:nvCxnSpPr>
        <p:spPr>
          <a:xfrm flipH="1">
            <a:off x="9485778" y="3535645"/>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endCxn id="53" idx="3"/>
          </p:cNvCxnSpPr>
          <p:nvPr/>
        </p:nvCxnSpPr>
        <p:spPr>
          <a:xfrm flipH="1">
            <a:off x="7758165" y="2447980"/>
            <a:ext cx="395893" cy="62016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56" idx="1"/>
            <a:endCxn id="53" idx="3"/>
          </p:cNvCxnSpPr>
          <p:nvPr/>
        </p:nvCxnSpPr>
        <p:spPr>
          <a:xfrm flipH="1" flipV="1">
            <a:off x="7758165" y="3068143"/>
            <a:ext cx="395892" cy="467502"/>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7370442" y="4368910"/>
            <a:ext cx="2898949" cy="810643"/>
          </a:xfrm>
          <a:prstGeom prst="rect">
            <a:avLst/>
          </a:prstGeom>
          <a:noFill/>
        </p:spPr>
        <p:txBody>
          <a:bodyPr wrap="square" lIns="91440" tIns="45720" rIns="91440" rtlCol="0" anchor="t">
            <a:noAutofit/>
          </a:bodyPr>
          <a:lstStyle/>
          <a:p>
            <a:pPr algn="ctr"/>
            <a:r>
              <a:rPr lang="en-US" sz="2200" dirty="0">
                <a:solidFill>
                  <a:srgbClr val="0070C0"/>
                </a:solidFill>
              </a:rPr>
              <a:t>IPU Kernels defined in assembly (.s file)</a:t>
            </a:r>
          </a:p>
        </p:txBody>
      </p:sp>
      <p:sp>
        <p:nvSpPr>
          <p:cNvPr id="42" name="Rectangle 41"/>
          <p:cNvSpPr/>
          <p:nvPr/>
        </p:nvSpPr>
        <p:spPr>
          <a:xfrm>
            <a:off x="647700" y="1334815"/>
            <a:ext cx="4980214" cy="487004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ARM Application for Linux or Standalone</a:t>
            </a:r>
          </a:p>
        </p:txBody>
      </p:sp>
      <p:sp>
        <p:nvSpPr>
          <p:cNvPr id="43" name="Rectangle 42"/>
          <p:cNvSpPr/>
          <p:nvPr/>
        </p:nvSpPr>
        <p:spPr>
          <a:xfrm>
            <a:off x="3094479" y="2520507"/>
            <a:ext cx="2169622" cy="1105593"/>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ARM Code</a:t>
            </a:r>
          </a:p>
          <a:p>
            <a:pPr algn="ctr"/>
            <a:r>
              <a:rPr lang="en-US" dirty="0">
                <a:solidFill>
                  <a:schemeClr val="tx1"/>
                </a:solidFill>
              </a:rPr>
              <a:t>main()</a:t>
            </a:r>
          </a:p>
        </p:txBody>
      </p:sp>
      <p:sp>
        <p:nvSpPr>
          <p:cNvPr id="44" name="Rectangle 43"/>
          <p:cNvSpPr/>
          <p:nvPr/>
        </p:nvSpPr>
        <p:spPr>
          <a:xfrm>
            <a:off x="3094479" y="1707133"/>
            <a:ext cx="2169622" cy="731524"/>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libraries</a:t>
            </a:r>
          </a:p>
        </p:txBody>
      </p:sp>
      <p:sp>
        <p:nvSpPr>
          <p:cNvPr id="45" name="Rectangle 44"/>
          <p:cNvSpPr/>
          <p:nvPr/>
        </p:nvSpPr>
        <p:spPr>
          <a:xfrm>
            <a:off x="838199" y="3086915"/>
            <a:ext cx="1624751" cy="1361208"/>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cxnSp>
        <p:nvCxnSpPr>
          <p:cNvPr id="46" name="Straight Arrow Connector 45"/>
          <p:cNvCxnSpPr>
            <a:endCxn id="45" idx="3"/>
          </p:cNvCxnSpPr>
          <p:nvPr/>
        </p:nvCxnSpPr>
        <p:spPr>
          <a:xfrm flipH="1">
            <a:off x="2462950" y="3073304"/>
            <a:ext cx="1073537" cy="694215"/>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68" name="Rectangle 67"/>
          <p:cNvSpPr/>
          <p:nvPr/>
        </p:nvSpPr>
        <p:spPr>
          <a:xfrm>
            <a:off x="838199" y="4734723"/>
            <a:ext cx="1624751" cy="723207"/>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Final APP</a:t>
            </a:r>
          </a:p>
        </p:txBody>
      </p:sp>
      <p:cxnSp>
        <p:nvCxnSpPr>
          <p:cNvPr id="69" name="Straight Arrow Connector 68"/>
          <p:cNvCxnSpPr>
            <a:stCxn id="45" idx="2"/>
            <a:endCxn id="68" idx="0"/>
          </p:cNvCxnSpPr>
          <p:nvPr/>
        </p:nvCxnSpPr>
        <p:spPr>
          <a:xfrm>
            <a:off x="1650575" y="4448123"/>
            <a:ext cx="0" cy="286600"/>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cxnSp>
        <p:nvCxnSpPr>
          <p:cNvPr id="70" name="Straight Arrow Connector 69"/>
          <p:cNvCxnSpPr>
            <a:endCxn id="45" idx="3"/>
          </p:cNvCxnSpPr>
          <p:nvPr/>
        </p:nvCxnSpPr>
        <p:spPr>
          <a:xfrm flipH="1">
            <a:off x="2462950" y="2072895"/>
            <a:ext cx="1073537" cy="1694624"/>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71" name="Rectangle 70"/>
          <p:cNvSpPr/>
          <p:nvPr/>
        </p:nvSpPr>
        <p:spPr>
          <a:xfrm>
            <a:off x="3094479" y="4494212"/>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Device drivers</a:t>
            </a:r>
          </a:p>
        </p:txBody>
      </p:sp>
      <p:sp>
        <p:nvSpPr>
          <p:cNvPr id="72" name="Rectangle 71"/>
          <p:cNvSpPr/>
          <p:nvPr/>
        </p:nvSpPr>
        <p:spPr>
          <a:xfrm>
            <a:off x="3094479" y="3684191"/>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Support libraries</a:t>
            </a:r>
          </a:p>
        </p:txBody>
      </p:sp>
      <p:cxnSp>
        <p:nvCxnSpPr>
          <p:cNvPr id="73" name="Straight Arrow Connector 72"/>
          <p:cNvCxnSpPr>
            <a:stCxn id="71" idx="1"/>
          </p:cNvCxnSpPr>
          <p:nvPr/>
        </p:nvCxnSpPr>
        <p:spPr>
          <a:xfrm flipH="1" flipV="1">
            <a:off x="2042919" y="3750798"/>
            <a:ext cx="1051560" cy="1109176"/>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sp>
        <p:nvSpPr>
          <p:cNvPr id="74" name="Rectangle 73"/>
          <p:cNvSpPr/>
          <p:nvPr/>
        </p:nvSpPr>
        <p:spPr>
          <a:xfrm>
            <a:off x="3094479" y="5304233"/>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3</a:t>
            </a:r>
            <a:r>
              <a:rPr lang="en-US" baseline="30000" dirty="0">
                <a:solidFill>
                  <a:schemeClr val="tx1"/>
                </a:solidFill>
              </a:rPr>
              <a:t>rd</a:t>
            </a:r>
            <a:r>
              <a:rPr lang="en-US" dirty="0">
                <a:solidFill>
                  <a:schemeClr val="tx1"/>
                </a:solidFill>
              </a:rPr>
              <a:t> party libraries</a:t>
            </a:r>
          </a:p>
        </p:txBody>
      </p:sp>
      <p:cxnSp>
        <p:nvCxnSpPr>
          <p:cNvPr id="75" name="Straight Arrow Connector 74"/>
          <p:cNvCxnSpPr>
            <a:stCxn id="74" idx="1"/>
          </p:cNvCxnSpPr>
          <p:nvPr/>
        </p:nvCxnSpPr>
        <p:spPr>
          <a:xfrm flipH="1" flipV="1">
            <a:off x="2042919" y="3750798"/>
            <a:ext cx="1051560" cy="1919197"/>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cxnSp>
        <p:nvCxnSpPr>
          <p:cNvPr id="76" name="Straight Arrow Connector 75"/>
          <p:cNvCxnSpPr>
            <a:stCxn id="72" idx="1"/>
          </p:cNvCxnSpPr>
          <p:nvPr/>
        </p:nvCxnSpPr>
        <p:spPr>
          <a:xfrm flipH="1" flipV="1">
            <a:off x="2462950" y="3767520"/>
            <a:ext cx="631529" cy="282433"/>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77" name="Straight Arrow Connector 76"/>
          <p:cNvCxnSpPr>
            <a:stCxn id="71" idx="1"/>
          </p:cNvCxnSpPr>
          <p:nvPr/>
        </p:nvCxnSpPr>
        <p:spPr>
          <a:xfrm flipH="1" flipV="1">
            <a:off x="2462950" y="3767519"/>
            <a:ext cx="631529" cy="1092455"/>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78" name="Straight Arrow Connector 77"/>
          <p:cNvCxnSpPr>
            <a:stCxn id="74" idx="1"/>
          </p:cNvCxnSpPr>
          <p:nvPr/>
        </p:nvCxnSpPr>
        <p:spPr>
          <a:xfrm flipH="1" flipV="1">
            <a:off x="2462950" y="3767519"/>
            <a:ext cx="631529" cy="1902476"/>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sp>
        <p:nvSpPr>
          <p:cNvPr id="79" name="Title 2"/>
          <p:cNvSpPr>
            <a:spLocks noGrp="1"/>
          </p:cNvSpPr>
          <p:nvPr>
            <p:ph type="title"/>
          </p:nvPr>
        </p:nvSpPr>
        <p:spPr/>
        <p:txBody>
          <a:bodyPr/>
          <a:lstStyle/>
          <a:p>
            <a:r>
              <a:rPr lang="en-GB" dirty="0"/>
              <a:t>Build sequence</a:t>
            </a:r>
            <a:endParaRPr lang="fr-FR" dirty="0"/>
          </a:p>
        </p:txBody>
      </p:sp>
    </p:spTree>
    <p:extLst>
      <p:ext uri="{BB962C8B-B14F-4D97-AF65-F5344CB8AC3E}">
        <p14:creationId xmlns:p14="http://schemas.microsoft.com/office/powerpoint/2010/main" val="2577321094"/>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Arrow Connector 50"/>
          <p:cNvCxnSpPr/>
          <p:nvPr/>
        </p:nvCxnSpPr>
        <p:spPr>
          <a:xfrm flipH="1">
            <a:off x="5264101" y="3068143"/>
            <a:ext cx="902574" cy="5161"/>
          </a:xfrm>
          <a:prstGeom prst="straightConnector1">
            <a:avLst/>
          </a:prstGeom>
          <a:ln>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52" name="Rectangle 51"/>
          <p:cNvSpPr/>
          <p:nvPr/>
        </p:nvSpPr>
        <p:spPr>
          <a:xfrm>
            <a:off x="5889434" y="2015533"/>
            <a:ext cx="5459089" cy="199028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ISP</a:t>
            </a:r>
          </a:p>
        </p:txBody>
      </p:sp>
      <p:sp>
        <p:nvSpPr>
          <p:cNvPr id="53" name="Rectangle 52"/>
          <p:cNvSpPr/>
          <p:nvPr/>
        </p:nvSpPr>
        <p:spPr>
          <a:xfrm>
            <a:off x="6166675" y="2387539"/>
            <a:ext cx="1591490" cy="1361208"/>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sp>
        <p:nvSpPr>
          <p:cNvPr id="54" name="Rectangle 53"/>
          <p:cNvSpPr/>
          <p:nvPr/>
        </p:nvSpPr>
        <p:spPr>
          <a:xfrm>
            <a:off x="9881671"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Graph</a:t>
            </a:r>
          </a:p>
        </p:txBody>
      </p:sp>
      <p:sp>
        <p:nvSpPr>
          <p:cNvPr id="55" name="Rectangle 54"/>
          <p:cNvSpPr/>
          <p:nvPr/>
        </p:nvSpPr>
        <p:spPr>
          <a:xfrm>
            <a:off x="9881671"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Kernels</a:t>
            </a:r>
          </a:p>
        </p:txBody>
      </p:sp>
      <p:sp>
        <p:nvSpPr>
          <p:cNvPr id="56" name="Rectangle 55"/>
          <p:cNvSpPr/>
          <p:nvPr/>
        </p:nvSpPr>
        <p:spPr>
          <a:xfrm>
            <a:off x="8154057" y="3169883"/>
            <a:ext cx="1331721" cy="731524"/>
          </a:xfrm>
          <a:prstGeom prst="rect">
            <a:avLst/>
          </a:prstGeom>
          <a:noFill/>
          <a:ln w="63500">
            <a:solidFill>
              <a:srgbClr val="3889C9"/>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Compiler</a:t>
            </a:r>
          </a:p>
        </p:txBody>
      </p:sp>
      <p:sp>
        <p:nvSpPr>
          <p:cNvPr id="57" name="Rectangle 56"/>
          <p:cNvSpPr/>
          <p:nvPr/>
        </p:nvSpPr>
        <p:spPr>
          <a:xfrm>
            <a:off x="8154057"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GDT</a:t>
            </a:r>
            <a:r>
              <a:rPr lang="en-US" dirty="0">
                <a:solidFill>
                  <a:schemeClr val="bg1"/>
                </a:solidFill>
              </a:rPr>
              <a:t> </a:t>
            </a:r>
            <a:r>
              <a:rPr lang="en-US" dirty="0">
                <a:solidFill>
                  <a:schemeClr val="tx1"/>
                </a:solidFill>
              </a:rPr>
              <a:t>Compiler</a:t>
            </a:r>
          </a:p>
        </p:txBody>
      </p:sp>
      <p:cxnSp>
        <p:nvCxnSpPr>
          <p:cNvPr id="58" name="Straight Arrow Connector 57"/>
          <p:cNvCxnSpPr>
            <a:stCxn id="54" idx="1"/>
            <a:endCxn id="57" idx="3"/>
          </p:cNvCxnSpPr>
          <p:nvPr/>
        </p:nvCxnSpPr>
        <p:spPr>
          <a:xfrm flipH="1">
            <a:off x="9485778" y="2600640"/>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55" idx="1"/>
            <a:endCxn id="56" idx="3"/>
          </p:cNvCxnSpPr>
          <p:nvPr/>
        </p:nvCxnSpPr>
        <p:spPr>
          <a:xfrm flipH="1">
            <a:off x="9485778" y="3535645"/>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endCxn id="53" idx="3"/>
          </p:cNvCxnSpPr>
          <p:nvPr/>
        </p:nvCxnSpPr>
        <p:spPr>
          <a:xfrm flipH="1">
            <a:off x="7758165" y="2447980"/>
            <a:ext cx="395893" cy="62016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56" idx="1"/>
            <a:endCxn id="53" idx="3"/>
          </p:cNvCxnSpPr>
          <p:nvPr/>
        </p:nvCxnSpPr>
        <p:spPr>
          <a:xfrm flipH="1" flipV="1">
            <a:off x="7758165" y="3068143"/>
            <a:ext cx="395892" cy="467502"/>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7097768" y="4448123"/>
            <a:ext cx="3042420" cy="768594"/>
          </a:xfrm>
          <a:prstGeom prst="rect">
            <a:avLst/>
          </a:prstGeom>
          <a:noFill/>
        </p:spPr>
        <p:txBody>
          <a:bodyPr wrap="square" lIns="91440" tIns="45720" rIns="91440" rtlCol="0" anchor="t">
            <a:noAutofit/>
          </a:bodyPr>
          <a:lstStyle/>
          <a:p>
            <a:pPr algn="ctr"/>
            <a:r>
              <a:rPr lang="en-US" sz="2200" dirty="0">
                <a:solidFill>
                  <a:srgbClr val="0070C0"/>
                </a:solidFill>
              </a:rPr>
              <a:t>IPU Kernels compiled - .c and .h file output</a:t>
            </a:r>
          </a:p>
        </p:txBody>
      </p:sp>
      <p:sp>
        <p:nvSpPr>
          <p:cNvPr id="25" name="Rectangle 24"/>
          <p:cNvSpPr/>
          <p:nvPr/>
        </p:nvSpPr>
        <p:spPr>
          <a:xfrm>
            <a:off x="647700" y="1334815"/>
            <a:ext cx="4980214" cy="487004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ARM Application for Linux or Standalone</a:t>
            </a:r>
          </a:p>
        </p:txBody>
      </p:sp>
      <p:sp>
        <p:nvSpPr>
          <p:cNvPr id="26" name="Rectangle 25"/>
          <p:cNvSpPr/>
          <p:nvPr/>
        </p:nvSpPr>
        <p:spPr>
          <a:xfrm>
            <a:off x="3094479" y="2520507"/>
            <a:ext cx="2169622" cy="1105593"/>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ARM Code</a:t>
            </a:r>
          </a:p>
          <a:p>
            <a:pPr algn="ctr"/>
            <a:r>
              <a:rPr lang="en-US" dirty="0">
                <a:solidFill>
                  <a:schemeClr val="tx1"/>
                </a:solidFill>
              </a:rPr>
              <a:t>main()</a:t>
            </a:r>
          </a:p>
        </p:txBody>
      </p:sp>
      <p:sp>
        <p:nvSpPr>
          <p:cNvPr id="27" name="Rectangle 26"/>
          <p:cNvSpPr/>
          <p:nvPr/>
        </p:nvSpPr>
        <p:spPr>
          <a:xfrm>
            <a:off x="3094479" y="1707133"/>
            <a:ext cx="2169622" cy="731524"/>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libraries</a:t>
            </a:r>
          </a:p>
        </p:txBody>
      </p:sp>
      <p:sp>
        <p:nvSpPr>
          <p:cNvPr id="28" name="Rectangle 27"/>
          <p:cNvSpPr/>
          <p:nvPr/>
        </p:nvSpPr>
        <p:spPr>
          <a:xfrm>
            <a:off x="838199" y="3086915"/>
            <a:ext cx="1624751" cy="1361208"/>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cxnSp>
        <p:nvCxnSpPr>
          <p:cNvPr id="29" name="Straight Arrow Connector 28"/>
          <p:cNvCxnSpPr>
            <a:endCxn id="28" idx="3"/>
          </p:cNvCxnSpPr>
          <p:nvPr/>
        </p:nvCxnSpPr>
        <p:spPr>
          <a:xfrm flipH="1">
            <a:off x="2462950" y="3073304"/>
            <a:ext cx="1073537" cy="694215"/>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30" name="Rectangle 29"/>
          <p:cNvSpPr/>
          <p:nvPr/>
        </p:nvSpPr>
        <p:spPr>
          <a:xfrm>
            <a:off x="838199" y="4734723"/>
            <a:ext cx="1624751" cy="723207"/>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Final APP</a:t>
            </a:r>
          </a:p>
        </p:txBody>
      </p:sp>
      <p:cxnSp>
        <p:nvCxnSpPr>
          <p:cNvPr id="31" name="Straight Arrow Connector 30"/>
          <p:cNvCxnSpPr>
            <a:stCxn id="28" idx="2"/>
            <a:endCxn id="30" idx="0"/>
          </p:cNvCxnSpPr>
          <p:nvPr/>
        </p:nvCxnSpPr>
        <p:spPr>
          <a:xfrm>
            <a:off x="1650575" y="4448123"/>
            <a:ext cx="0" cy="286600"/>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cxnSp>
        <p:nvCxnSpPr>
          <p:cNvPr id="32" name="Straight Arrow Connector 31"/>
          <p:cNvCxnSpPr>
            <a:endCxn id="28" idx="3"/>
          </p:cNvCxnSpPr>
          <p:nvPr/>
        </p:nvCxnSpPr>
        <p:spPr>
          <a:xfrm flipH="1">
            <a:off x="2462950" y="2072895"/>
            <a:ext cx="1073537" cy="1694624"/>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33" name="Rectangle 32"/>
          <p:cNvSpPr/>
          <p:nvPr/>
        </p:nvSpPr>
        <p:spPr>
          <a:xfrm>
            <a:off x="3094479" y="4494212"/>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Device drivers</a:t>
            </a:r>
          </a:p>
        </p:txBody>
      </p:sp>
      <p:sp>
        <p:nvSpPr>
          <p:cNvPr id="34" name="Rectangle 33"/>
          <p:cNvSpPr/>
          <p:nvPr/>
        </p:nvSpPr>
        <p:spPr>
          <a:xfrm>
            <a:off x="3094479" y="3684191"/>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Support libraries</a:t>
            </a:r>
          </a:p>
        </p:txBody>
      </p:sp>
      <p:cxnSp>
        <p:nvCxnSpPr>
          <p:cNvPr id="35" name="Straight Arrow Connector 34"/>
          <p:cNvCxnSpPr>
            <a:stCxn id="33" idx="1"/>
          </p:cNvCxnSpPr>
          <p:nvPr/>
        </p:nvCxnSpPr>
        <p:spPr>
          <a:xfrm flipH="1" flipV="1">
            <a:off x="2042919" y="3750798"/>
            <a:ext cx="1051560" cy="1109176"/>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sp>
        <p:nvSpPr>
          <p:cNvPr id="36" name="Rectangle 35"/>
          <p:cNvSpPr/>
          <p:nvPr/>
        </p:nvSpPr>
        <p:spPr>
          <a:xfrm>
            <a:off x="3094479" y="5304233"/>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3</a:t>
            </a:r>
            <a:r>
              <a:rPr lang="en-US" baseline="30000" dirty="0">
                <a:solidFill>
                  <a:schemeClr val="tx1"/>
                </a:solidFill>
              </a:rPr>
              <a:t>rd</a:t>
            </a:r>
            <a:r>
              <a:rPr lang="en-US" dirty="0">
                <a:solidFill>
                  <a:schemeClr val="tx1"/>
                </a:solidFill>
              </a:rPr>
              <a:t> party libraries</a:t>
            </a:r>
          </a:p>
        </p:txBody>
      </p:sp>
      <p:cxnSp>
        <p:nvCxnSpPr>
          <p:cNvPr id="37" name="Straight Arrow Connector 36"/>
          <p:cNvCxnSpPr>
            <a:stCxn id="36" idx="1"/>
          </p:cNvCxnSpPr>
          <p:nvPr/>
        </p:nvCxnSpPr>
        <p:spPr>
          <a:xfrm flipH="1" flipV="1">
            <a:off x="2042919" y="3750798"/>
            <a:ext cx="1051560" cy="1919197"/>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cxnSp>
        <p:nvCxnSpPr>
          <p:cNvPr id="38" name="Straight Arrow Connector 37"/>
          <p:cNvCxnSpPr>
            <a:stCxn id="34" idx="1"/>
          </p:cNvCxnSpPr>
          <p:nvPr/>
        </p:nvCxnSpPr>
        <p:spPr>
          <a:xfrm flipH="1" flipV="1">
            <a:off x="2462950" y="3767520"/>
            <a:ext cx="631529" cy="282433"/>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39" name="Straight Arrow Connector 38"/>
          <p:cNvCxnSpPr>
            <a:stCxn id="33" idx="1"/>
          </p:cNvCxnSpPr>
          <p:nvPr/>
        </p:nvCxnSpPr>
        <p:spPr>
          <a:xfrm flipH="1" flipV="1">
            <a:off x="2462950" y="3767519"/>
            <a:ext cx="631529" cy="1092455"/>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0" name="Straight Arrow Connector 39"/>
          <p:cNvCxnSpPr>
            <a:stCxn id="36" idx="1"/>
          </p:cNvCxnSpPr>
          <p:nvPr/>
        </p:nvCxnSpPr>
        <p:spPr>
          <a:xfrm flipH="1" flipV="1">
            <a:off x="2462950" y="3767519"/>
            <a:ext cx="631529" cy="1902476"/>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sp>
        <p:nvSpPr>
          <p:cNvPr id="42" name="Title 2"/>
          <p:cNvSpPr>
            <a:spLocks noGrp="1"/>
          </p:cNvSpPr>
          <p:nvPr>
            <p:ph type="title"/>
          </p:nvPr>
        </p:nvSpPr>
        <p:spPr/>
        <p:txBody>
          <a:bodyPr/>
          <a:lstStyle/>
          <a:p>
            <a:r>
              <a:rPr lang="en-GB" dirty="0"/>
              <a:t>Build sequence</a:t>
            </a:r>
            <a:endParaRPr lang="fr-FR" dirty="0"/>
          </a:p>
        </p:txBody>
      </p:sp>
    </p:spTree>
    <p:extLst>
      <p:ext uri="{BB962C8B-B14F-4D97-AF65-F5344CB8AC3E}">
        <p14:creationId xmlns:p14="http://schemas.microsoft.com/office/powerpoint/2010/main" val="1040234989"/>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Arrow Connector 50"/>
          <p:cNvCxnSpPr/>
          <p:nvPr/>
        </p:nvCxnSpPr>
        <p:spPr>
          <a:xfrm flipH="1">
            <a:off x="5264101" y="3068143"/>
            <a:ext cx="902574" cy="5161"/>
          </a:xfrm>
          <a:prstGeom prst="straightConnector1">
            <a:avLst/>
          </a:prstGeom>
          <a:ln>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52" name="Rectangle 51"/>
          <p:cNvSpPr/>
          <p:nvPr/>
        </p:nvSpPr>
        <p:spPr>
          <a:xfrm>
            <a:off x="5889434" y="2015533"/>
            <a:ext cx="5459089" cy="199028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ISP</a:t>
            </a:r>
          </a:p>
        </p:txBody>
      </p:sp>
      <p:sp>
        <p:nvSpPr>
          <p:cNvPr id="53" name="Rectangle 52"/>
          <p:cNvSpPr/>
          <p:nvPr/>
        </p:nvSpPr>
        <p:spPr>
          <a:xfrm>
            <a:off x="6166675" y="2387539"/>
            <a:ext cx="1591490" cy="1361208"/>
          </a:xfrm>
          <a:prstGeom prst="rect">
            <a:avLst/>
          </a:prstGeom>
          <a:noFill/>
          <a:ln w="63500">
            <a:solidFill>
              <a:srgbClr val="3889C9"/>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sp>
        <p:nvSpPr>
          <p:cNvPr id="54" name="Rectangle 53"/>
          <p:cNvSpPr/>
          <p:nvPr/>
        </p:nvSpPr>
        <p:spPr>
          <a:xfrm>
            <a:off x="9881671"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Graph</a:t>
            </a:r>
          </a:p>
        </p:txBody>
      </p:sp>
      <p:sp>
        <p:nvSpPr>
          <p:cNvPr id="55" name="Rectangle 54"/>
          <p:cNvSpPr/>
          <p:nvPr/>
        </p:nvSpPr>
        <p:spPr>
          <a:xfrm>
            <a:off x="9881671"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Kernels</a:t>
            </a:r>
          </a:p>
        </p:txBody>
      </p:sp>
      <p:sp>
        <p:nvSpPr>
          <p:cNvPr id="56" name="Rectangle 55"/>
          <p:cNvSpPr/>
          <p:nvPr/>
        </p:nvSpPr>
        <p:spPr>
          <a:xfrm>
            <a:off x="8154057"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Compiler</a:t>
            </a:r>
          </a:p>
        </p:txBody>
      </p:sp>
      <p:sp>
        <p:nvSpPr>
          <p:cNvPr id="57" name="Rectangle 56"/>
          <p:cNvSpPr/>
          <p:nvPr/>
        </p:nvSpPr>
        <p:spPr>
          <a:xfrm>
            <a:off x="8154057"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GDT</a:t>
            </a:r>
            <a:r>
              <a:rPr lang="en-US" dirty="0">
                <a:solidFill>
                  <a:schemeClr val="bg1"/>
                </a:solidFill>
              </a:rPr>
              <a:t> </a:t>
            </a:r>
            <a:r>
              <a:rPr lang="en-US" dirty="0">
                <a:solidFill>
                  <a:schemeClr val="tx1"/>
                </a:solidFill>
              </a:rPr>
              <a:t>Compiler</a:t>
            </a:r>
          </a:p>
        </p:txBody>
      </p:sp>
      <p:cxnSp>
        <p:nvCxnSpPr>
          <p:cNvPr id="58" name="Straight Arrow Connector 57"/>
          <p:cNvCxnSpPr>
            <a:stCxn id="54" idx="1"/>
            <a:endCxn id="57" idx="3"/>
          </p:cNvCxnSpPr>
          <p:nvPr/>
        </p:nvCxnSpPr>
        <p:spPr>
          <a:xfrm flipH="1">
            <a:off x="9485778" y="2600640"/>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55" idx="1"/>
            <a:endCxn id="56" idx="3"/>
          </p:cNvCxnSpPr>
          <p:nvPr/>
        </p:nvCxnSpPr>
        <p:spPr>
          <a:xfrm flipH="1">
            <a:off x="9485778" y="3535645"/>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endCxn id="53" idx="3"/>
          </p:cNvCxnSpPr>
          <p:nvPr/>
        </p:nvCxnSpPr>
        <p:spPr>
          <a:xfrm flipH="1">
            <a:off x="7758165" y="2447980"/>
            <a:ext cx="395893" cy="62016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56" idx="1"/>
            <a:endCxn id="53" idx="3"/>
          </p:cNvCxnSpPr>
          <p:nvPr/>
        </p:nvCxnSpPr>
        <p:spPr>
          <a:xfrm flipH="1" flipV="1">
            <a:off x="7758165" y="3068143"/>
            <a:ext cx="395892" cy="467502"/>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5975051" y="4448123"/>
            <a:ext cx="3962119" cy="739179"/>
          </a:xfrm>
          <a:prstGeom prst="rect">
            <a:avLst/>
          </a:prstGeom>
          <a:noFill/>
        </p:spPr>
        <p:txBody>
          <a:bodyPr wrap="square" lIns="91440" tIns="45720" rIns="91440" rtlCol="0" anchor="t">
            <a:noAutofit/>
          </a:bodyPr>
          <a:lstStyle/>
          <a:p>
            <a:pPr algn="ctr"/>
            <a:r>
              <a:rPr lang="en-US" sz="2200" dirty="0">
                <a:solidFill>
                  <a:srgbClr val="0070C0"/>
                </a:solidFill>
              </a:rPr>
              <a:t>Graph compiled and wrapped to C++ - .h and .a file output</a:t>
            </a:r>
          </a:p>
        </p:txBody>
      </p:sp>
      <p:sp>
        <p:nvSpPr>
          <p:cNvPr id="25" name="Rectangle 24"/>
          <p:cNvSpPr/>
          <p:nvPr/>
        </p:nvSpPr>
        <p:spPr>
          <a:xfrm>
            <a:off x="647700" y="1334815"/>
            <a:ext cx="4980214" cy="487004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ARM Application for Linux or Standalone</a:t>
            </a:r>
          </a:p>
        </p:txBody>
      </p:sp>
      <p:sp>
        <p:nvSpPr>
          <p:cNvPr id="26" name="Rectangle 25"/>
          <p:cNvSpPr/>
          <p:nvPr/>
        </p:nvSpPr>
        <p:spPr>
          <a:xfrm>
            <a:off x="3094479" y="2520507"/>
            <a:ext cx="2169622" cy="1105593"/>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ARM Code</a:t>
            </a:r>
          </a:p>
          <a:p>
            <a:pPr algn="ctr"/>
            <a:r>
              <a:rPr lang="en-US" dirty="0">
                <a:solidFill>
                  <a:schemeClr val="tx1"/>
                </a:solidFill>
              </a:rPr>
              <a:t>main()</a:t>
            </a:r>
          </a:p>
        </p:txBody>
      </p:sp>
      <p:sp>
        <p:nvSpPr>
          <p:cNvPr id="27" name="Rectangle 26"/>
          <p:cNvSpPr/>
          <p:nvPr/>
        </p:nvSpPr>
        <p:spPr>
          <a:xfrm>
            <a:off x="3094479" y="1707133"/>
            <a:ext cx="2169622" cy="731524"/>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libraries</a:t>
            </a:r>
          </a:p>
        </p:txBody>
      </p:sp>
      <p:sp>
        <p:nvSpPr>
          <p:cNvPr id="28" name="Rectangle 27"/>
          <p:cNvSpPr/>
          <p:nvPr/>
        </p:nvSpPr>
        <p:spPr>
          <a:xfrm>
            <a:off x="838199" y="3086915"/>
            <a:ext cx="1624751" cy="1361208"/>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cxnSp>
        <p:nvCxnSpPr>
          <p:cNvPr id="29" name="Straight Arrow Connector 28"/>
          <p:cNvCxnSpPr>
            <a:endCxn id="28" idx="3"/>
          </p:cNvCxnSpPr>
          <p:nvPr/>
        </p:nvCxnSpPr>
        <p:spPr>
          <a:xfrm flipH="1">
            <a:off x="2462950" y="3073304"/>
            <a:ext cx="1073537" cy="694215"/>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30" name="Rectangle 29"/>
          <p:cNvSpPr/>
          <p:nvPr/>
        </p:nvSpPr>
        <p:spPr>
          <a:xfrm>
            <a:off x="838199" y="4734723"/>
            <a:ext cx="1624751" cy="723207"/>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Final APP</a:t>
            </a:r>
          </a:p>
        </p:txBody>
      </p:sp>
      <p:cxnSp>
        <p:nvCxnSpPr>
          <p:cNvPr id="31" name="Straight Arrow Connector 30"/>
          <p:cNvCxnSpPr>
            <a:stCxn id="28" idx="2"/>
            <a:endCxn id="30" idx="0"/>
          </p:cNvCxnSpPr>
          <p:nvPr/>
        </p:nvCxnSpPr>
        <p:spPr>
          <a:xfrm>
            <a:off x="1650575" y="4448123"/>
            <a:ext cx="0" cy="286600"/>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cxnSp>
        <p:nvCxnSpPr>
          <p:cNvPr id="32" name="Straight Arrow Connector 31"/>
          <p:cNvCxnSpPr>
            <a:endCxn id="28" idx="3"/>
          </p:cNvCxnSpPr>
          <p:nvPr/>
        </p:nvCxnSpPr>
        <p:spPr>
          <a:xfrm flipH="1">
            <a:off x="2462950" y="2072895"/>
            <a:ext cx="1073537" cy="1694624"/>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33" name="Rectangle 32"/>
          <p:cNvSpPr/>
          <p:nvPr/>
        </p:nvSpPr>
        <p:spPr>
          <a:xfrm>
            <a:off x="3094479" y="4494212"/>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Device drivers</a:t>
            </a:r>
          </a:p>
        </p:txBody>
      </p:sp>
      <p:sp>
        <p:nvSpPr>
          <p:cNvPr id="34" name="Rectangle 33"/>
          <p:cNvSpPr/>
          <p:nvPr/>
        </p:nvSpPr>
        <p:spPr>
          <a:xfrm>
            <a:off x="3094479" y="3684191"/>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Support libraries</a:t>
            </a:r>
          </a:p>
        </p:txBody>
      </p:sp>
      <p:cxnSp>
        <p:nvCxnSpPr>
          <p:cNvPr id="35" name="Straight Arrow Connector 34"/>
          <p:cNvCxnSpPr>
            <a:stCxn id="33" idx="1"/>
          </p:cNvCxnSpPr>
          <p:nvPr/>
        </p:nvCxnSpPr>
        <p:spPr>
          <a:xfrm flipH="1" flipV="1">
            <a:off x="2042919" y="3750798"/>
            <a:ext cx="1051560" cy="1109176"/>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sp>
        <p:nvSpPr>
          <p:cNvPr id="36" name="Rectangle 35"/>
          <p:cNvSpPr/>
          <p:nvPr/>
        </p:nvSpPr>
        <p:spPr>
          <a:xfrm>
            <a:off x="3094479" y="5304233"/>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3</a:t>
            </a:r>
            <a:r>
              <a:rPr lang="en-US" baseline="30000" dirty="0">
                <a:solidFill>
                  <a:schemeClr val="tx1"/>
                </a:solidFill>
              </a:rPr>
              <a:t>rd</a:t>
            </a:r>
            <a:r>
              <a:rPr lang="en-US" dirty="0">
                <a:solidFill>
                  <a:schemeClr val="tx1"/>
                </a:solidFill>
              </a:rPr>
              <a:t> party libraries</a:t>
            </a:r>
          </a:p>
        </p:txBody>
      </p:sp>
      <p:cxnSp>
        <p:nvCxnSpPr>
          <p:cNvPr id="37" name="Straight Arrow Connector 36"/>
          <p:cNvCxnSpPr>
            <a:stCxn id="36" idx="1"/>
          </p:cNvCxnSpPr>
          <p:nvPr/>
        </p:nvCxnSpPr>
        <p:spPr>
          <a:xfrm flipH="1" flipV="1">
            <a:off x="2042919" y="3750798"/>
            <a:ext cx="1051560" cy="1919197"/>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cxnSp>
        <p:nvCxnSpPr>
          <p:cNvPr id="38" name="Straight Arrow Connector 37"/>
          <p:cNvCxnSpPr>
            <a:stCxn id="34" idx="1"/>
          </p:cNvCxnSpPr>
          <p:nvPr/>
        </p:nvCxnSpPr>
        <p:spPr>
          <a:xfrm flipH="1" flipV="1">
            <a:off x="2462950" y="3767520"/>
            <a:ext cx="631529" cy="282433"/>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39" name="Straight Arrow Connector 38"/>
          <p:cNvCxnSpPr>
            <a:stCxn id="33" idx="1"/>
          </p:cNvCxnSpPr>
          <p:nvPr/>
        </p:nvCxnSpPr>
        <p:spPr>
          <a:xfrm flipH="1" flipV="1">
            <a:off x="2462950" y="3767519"/>
            <a:ext cx="631529" cy="1092455"/>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0" name="Straight Arrow Connector 39"/>
          <p:cNvCxnSpPr>
            <a:stCxn id="36" idx="1"/>
          </p:cNvCxnSpPr>
          <p:nvPr/>
        </p:nvCxnSpPr>
        <p:spPr>
          <a:xfrm flipH="1" flipV="1">
            <a:off x="2462950" y="3767519"/>
            <a:ext cx="631529" cy="1902476"/>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sp>
        <p:nvSpPr>
          <p:cNvPr id="42" name="Title 2"/>
          <p:cNvSpPr>
            <a:spLocks noGrp="1"/>
          </p:cNvSpPr>
          <p:nvPr>
            <p:ph type="title"/>
          </p:nvPr>
        </p:nvSpPr>
        <p:spPr/>
        <p:txBody>
          <a:bodyPr/>
          <a:lstStyle/>
          <a:p>
            <a:r>
              <a:rPr lang="en-GB" dirty="0"/>
              <a:t>Build sequence</a:t>
            </a:r>
            <a:endParaRPr lang="fr-FR" dirty="0"/>
          </a:p>
        </p:txBody>
      </p:sp>
    </p:spTree>
    <p:extLst>
      <p:ext uri="{BB962C8B-B14F-4D97-AF65-F5344CB8AC3E}">
        <p14:creationId xmlns:p14="http://schemas.microsoft.com/office/powerpoint/2010/main" val="4005046393"/>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Arrow Connector 50"/>
          <p:cNvCxnSpPr/>
          <p:nvPr/>
        </p:nvCxnSpPr>
        <p:spPr>
          <a:xfrm flipH="1">
            <a:off x="5264101" y="3068143"/>
            <a:ext cx="902574" cy="5161"/>
          </a:xfrm>
          <a:prstGeom prst="straightConnector1">
            <a:avLst/>
          </a:prstGeom>
          <a:ln>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52" name="Rectangle 51"/>
          <p:cNvSpPr/>
          <p:nvPr/>
        </p:nvSpPr>
        <p:spPr>
          <a:xfrm>
            <a:off x="5889434" y="2015533"/>
            <a:ext cx="5459089" cy="199028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ISP</a:t>
            </a:r>
          </a:p>
        </p:txBody>
      </p:sp>
      <p:sp>
        <p:nvSpPr>
          <p:cNvPr id="53" name="Rectangle 52"/>
          <p:cNvSpPr/>
          <p:nvPr/>
        </p:nvSpPr>
        <p:spPr>
          <a:xfrm>
            <a:off x="6166675" y="2387539"/>
            <a:ext cx="1591490" cy="1361208"/>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sp>
        <p:nvSpPr>
          <p:cNvPr id="54" name="Rectangle 53"/>
          <p:cNvSpPr/>
          <p:nvPr/>
        </p:nvSpPr>
        <p:spPr>
          <a:xfrm>
            <a:off x="9881671"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Graph</a:t>
            </a:r>
          </a:p>
        </p:txBody>
      </p:sp>
      <p:sp>
        <p:nvSpPr>
          <p:cNvPr id="55" name="Rectangle 54"/>
          <p:cNvSpPr/>
          <p:nvPr/>
        </p:nvSpPr>
        <p:spPr>
          <a:xfrm>
            <a:off x="9881671"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Kernels</a:t>
            </a:r>
          </a:p>
        </p:txBody>
      </p:sp>
      <p:sp>
        <p:nvSpPr>
          <p:cNvPr id="56" name="Rectangle 55"/>
          <p:cNvSpPr/>
          <p:nvPr/>
        </p:nvSpPr>
        <p:spPr>
          <a:xfrm>
            <a:off x="8154057"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Compiler</a:t>
            </a:r>
          </a:p>
        </p:txBody>
      </p:sp>
      <p:sp>
        <p:nvSpPr>
          <p:cNvPr id="57" name="Rectangle 56"/>
          <p:cNvSpPr/>
          <p:nvPr/>
        </p:nvSpPr>
        <p:spPr>
          <a:xfrm>
            <a:off x="8154057"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GDT</a:t>
            </a:r>
            <a:r>
              <a:rPr lang="en-US" dirty="0">
                <a:solidFill>
                  <a:schemeClr val="bg1"/>
                </a:solidFill>
              </a:rPr>
              <a:t> </a:t>
            </a:r>
            <a:r>
              <a:rPr lang="en-US" dirty="0">
                <a:solidFill>
                  <a:schemeClr val="tx1"/>
                </a:solidFill>
              </a:rPr>
              <a:t>Compiler</a:t>
            </a:r>
          </a:p>
        </p:txBody>
      </p:sp>
      <p:cxnSp>
        <p:nvCxnSpPr>
          <p:cNvPr id="58" name="Straight Arrow Connector 57"/>
          <p:cNvCxnSpPr>
            <a:stCxn id="54" idx="1"/>
            <a:endCxn id="57" idx="3"/>
          </p:cNvCxnSpPr>
          <p:nvPr/>
        </p:nvCxnSpPr>
        <p:spPr>
          <a:xfrm flipH="1">
            <a:off x="9485778" y="2600640"/>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55" idx="1"/>
            <a:endCxn id="56" idx="3"/>
          </p:cNvCxnSpPr>
          <p:nvPr/>
        </p:nvCxnSpPr>
        <p:spPr>
          <a:xfrm flipH="1">
            <a:off x="9485778" y="3535645"/>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endCxn id="53" idx="3"/>
          </p:cNvCxnSpPr>
          <p:nvPr/>
        </p:nvCxnSpPr>
        <p:spPr>
          <a:xfrm flipH="1">
            <a:off x="7758165" y="2447980"/>
            <a:ext cx="395893" cy="62016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56" idx="1"/>
            <a:endCxn id="53" idx="3"/>
          </p:cNvCxnSpPr>
          <p:nvPr/>
        </p:nvCxnSpPr>
        <p:spPr>
          <a:xfrm flipH="1" flipV="1">
            <a:off x="7758165" y="3068143"/>
            <a:ext cx="395892" cy="467502"/>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5651778" y="4405332"/>
            <a:ext cx="3889409" cy="862158"/>
          </a:xfrm>
          <a:prstGeom prst="rect">
            <a:avLst/>
          </a:prstGeom>
          <a:noFill/>
        </p:spPr>
        <p:txBody>
          <a:bodyPr wrap="square" lIns="91440" tIns="45720" rIns="91440" rtlCol="0" anchor="t">
            <a:noAutofit/>
          </a:bodyPr>
          <a:lstStyle/>
          <a:p>
            <a:pPr algn="ctr"/>
            <a:r>
              <a:rPr lang="en-US" sz="2200" dirty="0">
                <a:solidFill>
                  <a:srgbClr val="0070C0"/>
                </a:solidFill>
              </a:rPr>
              <a:t>ISP header is included to ARM application code.</a:t>
            </a:r>
          </a:p>
        </p:txBody>
      </p:sp>
      <p:sp>
        <p:nvSpPr>
          <p:cNvPr id="25" name="Rectangle 24"/>
          <p:cNvSpPr/>
          <p:nvPr/>
        </p:nvSpPr>
        <p:spPr>
          <a:xfrm>
            <a:off x="647700" y="1334815"/>
            <a:ext cx="4980214" cy="487004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ARM Application for Linux or Standalone</a:t>
            </a:r>
          </a:p>
        </p:txBody>
      </p:sp>
      <p:sp>
        <p:nvSpPr>
          <p:cNvPr id="26" name="Rectangle 25"/>
          <p:cNvSpPr/>
          <p:nvPr/>
        </p:nvSpPr>
        <p:spPr>
          <a:xfrm>
            <a:off x="3094479" y="2520507"/>
            <a:ext cx="2169622" cy="1105593"/>
          </a:xfrm>
          <a:prstGeom prst="rect">
            <a:avLst/>
          </a:prstGeom>
          <a:noFill/>
          <a:ln w="63500">
            <a:solidFill>
              <a:srgbClr val="3F93D6"/>
            </a:solid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ARM Code</a:t>
            </a:r>
          </a:p>
          <a:p>
            <a:pPr algn="ctr"/>
            <a:r>
              <a:rPr lang="en-US" dirty="0">
                <a:solidFill>
                  <a:schemeClr val="tx1"/>
                </a:solidFill>
              </a:rPr>
              <a:t>main()</a:t>
            </a:r>
          </a:p>
        </p:txBody>
      </p:sp>
      <p:sp>
        <p:nvSpPr>
          <p:cNvPr id="27" name="Rectangle 26"/>
          <p:cNvSpPr/>
          <p:nvPr/>
        </p:nvSpPr>
        <p:spPr>
          <a:xfrm>
            <a:off x="3094479" y="1707133"/>
            <a:ext cx="2169622" cy="731524"/>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libraries</a:t>
            </a:r>
          </a:p>
        </p:txBody>
      </p:sp>
      <p:sp>
        <p:nvSpPr>
          <p:cNvPr id="28" name="Rectangle 27"/>
          <p:cNvSpPr/>
          <p:nvPr/>
        </p:nvSpPr>
        <p:spPr>
          <a:xfrm>
            <a:off x="838199" y="3086915"/>
            <a:ext cx="1624751" cy="1361208"/>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cxnSp>
        <p:nvCxnSpPr>
          <p:cNvPr id="29" name="Straight Arrow Connector 28"/>
          <p:cNvCxnSpPr>
            <a:endCxn id="28" idx="3"/>
          </p:cNvCxnSpPr>
          <p:nvPr/>
        </p:nvCxnSpPr>
        <p:spPr>
          <a:xfrm flipH="1">
            <a:off x="2462950" y="3073304"/>
            <a:ext cx="1073537" cy="694215"/>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30" name="Rectangle 29"/>
          <p:cNvSpPr/>
          <p:nvPr/>
        </p:nvSpPr>
        <p:spPr>
          <a:xfrm>
            <a:off x="838199" y="4734723"/>
            <a:ext cx="1624751" cy="723207"/>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Final APP</a:t>
            </a:r>
          </a:p>
        </p:txBody>
      </p:sp>
      <p:cxnSp>
        <p:nvCxnSpPr>
          <p:cNvPr id="31" name="Straight Arrow Connector 30"/>
          <p:cNvCxnSpPr>
            <a:stCxn id="28" idx="2"/>
            <a:endCxn id="30" idx="0"/>
          </p:cNvCxnSpPr>
          <p:nvPr/>
        </p:nvCxnSpPr>
        <p:spPr>
          <a:xfrm>
            <a:off x="1650575" y="4448123"/>
            <a:ext cx="0" cy="286600"/>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cxnSp>
        <p:nvCxnSpPr>
          <p:cNvPr id="32" name="Straight Arrow Connector 31"/>
          <p:cNvCxnSpPr>
            <a:endCxn id="28" idx="3"/>
          </p:cNvCxnSpPr>
          <p:nvPr/>
        </p:nvCxnSpPr>
        <p:spPr>
          <a:xfrm flipH="1">
            <a:off x="2462950" y="2072895"/>
            <a:ext cx="1073537" cy="1694624"/>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33" name="Rectangle 32"/>
          <p:cNvSpPr/>
          <p:nvPr/>
        </p:nvSpPr>
        <p:spPr>
          <a:xfrm>
            <a:off x="3094479" y="4494212"/>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Device drivers</a:t>
            </a:r>
          </a:p>
        </p:txBody>
      </p:sp>
      <p:sp>
        <p:nvSpPr>
          <p:cNvPr id="34" name="Rectangle 33"/>
          <p:cNvSpPr/>
          <p:nvPr/>
        </p:nvSpPr>
        <p:spPr>
          <a:xfrm>
            <a:off x="3094479" y="3684191"/>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Support libraries</a:t>
            </a:r>
          </a:p>
        </p:txBody>
      </p:sp>
      <p:cxnSp>
        <p:nvCxnSpPr>
          <p:cNvPr id="35" name="Straight Arrow Connector 34"/>
          <p:cNvCxnSpPr>
            <a:stCxn id="33" idx="1"/>
          </p:cNvCxnSpPr>
          <p:nvPr/>
        </p:nvCxnSpPr>
        <p:spPr>
          <a:xfrm flipH="1" flipV="1">
            <a:off x="2042919" y="3750798"/>
            <a:ext cx="1051560" cy="1109176"/>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sp>
        <p:nvSpPr>
          <p:cNvPr id="36" name="Rectangle 35"/>
          <p:cNvSpPr/>
          <p:nvPr/>
        </p:nvSpPr>
        <p:spPr>
          <a:xfrm>
            <a:off x="3094479" y="5304233"/>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3</a:t>
            </a:r>
            <a:r>
              <a:rPr lang="en-US" baseline="30000" dirty="0">
                <a:solidFill>
                  <a:schemeClr val="tx1"/>
                </a:solidFill>
              </a:rPr>
              <a:t>rd</a:t>
            </a:r>
            <a:r>
              <a:rPr lang="en-US" dirty="0">
                <a:solidFill>
                  <a:schemeClr val="tx1"/>
                </a:solidFill>
              </a:rPr>
              <a:t> party libraries</a:t>
            </a:r>
          </a:p>
        </p:txBody>
      </p:sp>
      <p:cxnSp>
        <p:nvCxnSpPr>
          <p:cNvPr id="37" name="Straight Arrow Connector 36"/>
          <p:cNvCxnSpPr>
            <a:stCxn id="36" idx="1"/>
          </p:cNvCxnSpPr>
          <p:nvPr/>
        </p:nvCxnSpPr>
        <p:spPr>
          <a:xfrm flipH="1" flipV="1">
            <a:off x="2042919" y="3750798"/>
            <a:ext cx="1051560" cy="1919197"/>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cxnSp>
        <p:nvCxnSpPr>
          <p:cNvPr id="38" name="Straight Arrow Connector 37"/>
          <p:cNvCxnSpPr>
            <a:stCxn id="34" idx="1"/>
          </p:cNvCxnSpPr>
          <p:nvPr/>
        </p:nvCxnSpPr>
        <p:spPr>
          <a:xfrm flipH="1" flipV="1">
            <a:off x="2462950" y="3767520"/>
            <a:ext cx="631529" cy="282433"/>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39" name="Straight Arrow Connector 38"/>
          <p:cNvCxnSpPr>
            <a:stCxn id="33" idx="1"/>
          </p:cNvCxnSpPr>
          <p:nvPr/>
        </p:nvCxnSpPr>
        <p:spPr>
          <a:xfrm flipH="1" flipV="1">
            <a:off x="2462950" y="3767519"/>
            <a:ext cx="631529" cy="1092455"/>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0" name="Straight Arrow Connector 39"/>
          <p:cNvCxnSpPr>
            <a:stCxn id="36" idx="1"/>
          </p:cNvCxnSpPr>
          <p:nvPr/>
        </p:nvCxnSpPr>
        <p:spPr>
          <a:xfrm flipH="1" flipV="1">
            <a:off x="2462950" y="3767519"/>
            <a:ext cx="631529" cy="1902476"/>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sp>
        <p:nvSpPr>
          <p:cNvPr id="43" name="Title 2"/>
          <p:cNvSpPr>
            <a:spLocks noGrp="1"/>
          </p:cNvSpPr>
          <p:nvPr>
            <p:ph type="title"/>
          </p:nvPr>
        </p:nvSpPr>
        <p:spPr/>
        <p:txBody>
          <a:bodyPr/>
          <a:lstStyle/>
          <a:p>
            <a:r>
              <a:rPr lang="en-GB" dirty="0"/>
              <a:t>Build sequence</a:t>
            </a:r>
            <a:endParaRPr lang="fr-FR" dirty="0"/>
          </a:p>
        </p:txBody>
      </p:sp>
    </p:spTree>
    <p:extLst>
      <p:ext uri="{BB962C8B-B14F-4D97-AF65-F5344CB8AC3E}">
        <p14:creationId xmlns:p14="http://schemas.microsoft.com/office/powerpoint/2010/main" val="121761973"/>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Arrow Connector 50"/>
          <p:cNvCxnSpPr/>
          <p:nvPr/>
        </p:nvCxnSpPr>
        <p:spPr>
          <a:xfrm flipH="1">
            <a:off x="5264101" y="3068143"/>
            <a:ext cx="902574" cy="5161"/>
          </a:xfrm>
          <a:prstGeom prst="straightConnector1">
            <a:avLst/>
          </a:prstGeom>
          <a:ln>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52" name="Rectangle 51"/>
          <p:cNvSpPr/>
          <p:nvPr/>
        </p:nvSpPr>
        <p:spPr>
          <a:xfrm>
            <a:off x="5889434" y="2015533"/>
            <a:ext cx="5459089" cy="199028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ISP</a:t>
            </a:r>
          </a:p>
        </p:txBody>
      </p:sp>
      <p:sp>
        <p:nvSpPr>
          <p:cNvPr id="53" name="Rectangle 52"/>
          <p:cNvSpPr/>
          <p:nvPr/>
        </p:nvSpPr>
        <p:spPr>
          <a:xfrm>
            <a:off x="6166675" y="2387539"/>
            <a:ext cx="1591490" cy="1361208"/>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sp>
        <p:nvSpPr>
          <p:cNvPr id="54" name="Rectangle 53"/>
          <p:cNvSpPr/>
          <p:nvPr/>
        </p:nvSpPr>
        <p:spPr>
          <a:xfrm>
            <a:off x="9881671"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Graph</a:t>
            </a:r>
          </a:p>
        </p:txBody>
      </p:sp>
      <p:sp>
        <p:nvSpPr>
          <p:cNvPr id="55" name="Rectangle 54"/>
          <p:cNvSpPr/>
          <p:nvPr/>
        </p:nvSpPr>
        <p:spPr>
          <a:xfrm>
            <a:off x="9881671"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Kernels</a:t>
            </a:r>
          </a:p>
        </p:txBody>
      </p:sp>
      <p:sp>
        <p:nvSpPr>
          <p:cNvPr id="56" name="Rectangle 55"/>
          <p:cNvSpPr/>
          <p:nvPr/>
        </p:nvSpPr>
        <p:spPr>
          <a:xfrm>
            <a:off x="8154057"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Compiler</a:t>
            </a:r>
          </a:p>
        </p:txBody>
      </p:sp>
      <p:sp>
        <p:nvSpPr>
          <p:cNvPr id="57" name="Rectangle 56"/>
          <p:cNvSpPr/>
          <p:nvPr/>
        </p:nvSpPr>
        <p:spPr>
          <a:xfrm>
            <a:off x="8154057"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GDT</a:t>
            </a:r>
            <a:r>
              <a:rPr lang="en-US" dirty="0">
                <a:solidFill>
                  <a:schemeClr val="bg1"/>
                </a:solidFill>
              </a:rPr>
              <a:t> </a:t>
            </a:r>
            <a:r>
              <a:rPr lang="en-US" dirty="0">
                <a:solidFill>
                  <a:schemeClr val="tx1"/>
                </a:solidFill>
              </a:rPr>
              <a:t>Compiler</a:t>
            </a:r>
          </a:p>
        </p:txBody>
      </p:sp>
      <p:cxnSp>
        <p:nvCxnSpPr>
          <p:cNvPr id="58" name="Straight Arrow Connector 57"/>
          <p:cNvCxnSpPr>
            <a:stCxn id="54" idx="1"/>
            <a:endCxn id="57" idx="3"/>
          </p:cNvCxnSpPr>
          <p:nvPr/>
        </p:nvCxnSpPr>
        <p:spPr>
          <a:xfrm flipH="1">
            <a:off x="9485778" y="2600640"/>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55" idx="1"/>
            <a:endCxn id="56" idx="3"/>
          </p:cNvCxnSpPr>
          <p:nvPr/>
        </p:nvCxnSpPr>
        <p:spPr>
          <a:xfrm flipH="1">
            <a:off x="9485778" y="3535645"/>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endCxn id="53" idx="3"/>
          </p:cNvCxnSpPr>
          <p:nvPr/>
        </p:nvCxnSpPr>
        <p:spPr>
          <a:xfrm flipH="1">
            <a:off x="7758165" y="2447980"/>
            <a:ext cx="395893" cy="62016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56" idx="1"/>
            <a:endCxn id="53" idx="3"/>
          </p:cNvCxnSpPr>
          <p:nvPr/>
        </p:nvCxnSpPr>
        <p:spPr>
          <a:xfrm flipH="1" flipV="1">
            <a:off x="7758165" y="3068143"/>
            <a:ext cx="395892" cy="467502"/>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25" name="Rectangle 24"/>
          <p:cNvSpPr/>
          <p:nvPr/>
        </p:nvSpPr>
        <p:spPr>
          <a:xfrm>
            <a:off x="647700" y="1334815"/>
            <a:ext cx="4980214" cy="487004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ARM Application for Linux or Standalone</a:t>
            </a:r>
          </a:p>
        </p:txBody>
      </p:sp>
      <p:sp>
        <p:nvSpPr>
          <p:cNvPr id="26" name="Rectangle 25"/>
          <p:cNvSpPr/>
          <p:nvPr/>
        </p:nvSpPr>
        <p:spPr>
          <a:xfrm>
            <a:off x="3094479" y="2520507"/>
            <a:ext cx="2169622" cy="1105593"/>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ARM Code</a:t>
            </a:r>
          </a:p>
          <a:p>
            <a:pPr algn="ctr"/>
            <a:r>
              <a:rPr lang="en-US" dirty="0">
                <a:solidFill>
                  <a:schemeClr val="tx1"/>
                </a:solidFill>
              </a:rPr>
              <a:t>main()</a:t>
            </a:r>
          </a:p>
        </p:txBody>
      </p:sp>
      <p:sp>
        <p:nvSpPr>
          <p:cNvPr id="27" name="Rectangle 26"/>
          <p:cNvSpPr/>
          <p:nvPr/>
        </p:nvSpPr>
        <p:spPr>
          <a:xfrm>
            <a:off x="3094479" y="1707133"/>
            <a:ext cx="2169622" cy="731524"/>
          </a:xfrm>
          <a:prstGeom prst="rect">
            <a:avLst/>
          </a:prstGeom>
          <a:noFill/>
          <a:ln w="63500">
            <a:solidFill>
              <a:srgbClr val="3889C9"/>
            </a:solid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libraries</a:t>
            </a:r>
          </a:p>
        </p:txBody>
      </p:sp>
      <p:sp>
        <p:nvSpPr>
          <p:cNvPr id="28" name="Rectangle 27"/>
          <p:cNvSpPr/>
          <p:nvPr/>
        </p:nvSpPr>
        <p:spPr>
          <a:xfrm>
            <a:off x="838199" y="3086915"/>
            <a:ext cx="1624751" cy="1361208"/>
          </a:xfrm>
          <a:prstGeom prst="rect">
            <a:avLst/>
          </a:prstGeom>
          <a:noFill/>
          <a:ln w="63500">
            <a:solidFill>
              <a:srgbClr val="3889C9"/>
            </a:solid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cxnSp>
        <p:nvCxnSpPr>
          <p:cNvPr id="29" name="Straight Arrow Connector 28"/>
          <p:cNvCxnSpPr>
            <a:endCxn id="28" idx="3"/>
          </p:cNvCxnSpPr>
          <p:nvPr/>
        </p:nvCxnSpPr>
        <p:spPr>
          <a:xfrm flipH="1">
            <a:off x="2462950" y="3073304"/>
            <a:ext cx="1073537" cy="694215"/>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30" name="Rectangle 29"/>
          <p:cNvSpPr/>
          <p:nvPr/>
        </p:nvSpPr>
        <p:spPr>
          <a:xfrm>
            <a:off x="838199" y="4734723"/>
            <a:ext cx="1624751" cy="723207"/>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Final APP</a:t>
            </a:r>
          </a:p>
        </p:txBody>
      </p:sp>
      <p:cxnSp>
        <p:nvCxnSpPr>
          <p:cNvPr id="31" name="Straight Arrow Connector 30"/>
          <p:cNvCxnSpPr>
            <a:stCxn id="28" idx="2"/>
            <a:endCxn id="30" idx="0"/>
          </p:cNvCxnSpPr>
          <p:nvPr/>
        </p:nvCxnSpPr>
        <p:spPr>
          <a:xfrm>
            <a:off x="1650575" y="4448123"/>
            <a:ext cx="0" cy="286600"/>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cxnSp>
        <p:nvCxnSpPr>
          <p:cNvPr id="32" name="Straight Arrow Connector 31"/>
          <p:cNvCxnSpPr>
            <a:endCxn id="28" idx="3"/>
          </p:cNvCxnSpPr>
          <p:nvPr/>
        </p:nvCxnSpPr>
        <p:spPr>
          <a:xfrm flipH="1">
            <a:off x="2462950" y="2072895"/>
            <a:ext cx="1073537" cy="1694624"/>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33" name="Rectangle 32"/>
          <p:cNvSpPr/>
          <p:nvPr/>
        </p:nvSpPr>
        <p:spPr>
          <a:xfrm>
            <a:off x="3094479" y="4494212"/>
            <a:ext cx="2169622" cy="731524"/>
          </a:xfrm>
          <a:prstGeom prst="rect">
            <a:avLst/>
          </a:prstGeom>
          <a:noFill/>
          <a:ln w="63500">
            <a:solidFill>
              <a:srgbClr val="3889C9"/>
            </a:solid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Device drivers</a:t>
            </a:r>
          </a:p>
        </p:txBody>
      </p:sp>
      <p:sp>
        <p:nvSpPr>
          <p:cNvPr id="34" name="Rectangle 33"/>
          <p:cNvSpPr/>
          <p:nvPr/>
        </p:nvSpPr>
        <p:spPr>
          <a:xfrm>
            <a:off x="3094479" y="3684191"/>
            <a:ext cx="2169622" cy="731524"/>
          </a:xfrm>
          <a:prstGeom prst="rect">
            <a:avLst/>
          </a:prstGeom>
          <a:noFill/>
          <a:ln w="63500">
            <a:solidFill>
              <a:srgbClr val="3889C9"/>
            </a:solid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Support libraries</a:t>
            </a:r>
          </a:p>
        </p:txBody>
      </p:sp>
      <p:cxnSp>
        <p:nvCxnSpPr>
          <p:cNvPr id="35" name="Straight Arrow Connector 34"/>
          <p:cNvCxnSpPr>
            <a:stCxn id="33" idx="1"/>
          </p:cNvCxnSpPr>
          <p:nvPr/>
        </p:nvCxnSpPr>
        <p:spPr>
          <a:xfrm flipH="1" flipV="1">
            <a:off x="2042919" y="3750798"/>
            <a:ext cx="1051560" cy="1109176"/>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sp>
        <p:nvSpPr>
          <p:cNvPr id="36" name="Rectangle 35"/>
          <p:cNvSpPr/>
          <p:nvPr/>
        </p:nvSpPr>
        <p:spPr>
          <a:xfrm>
            <a:off x="3094479" y="5304233"/>
            <a:ext cx="2169622" cy="731524"/>
          </a:xfrm>
          <a:prstGeom prst="rect">
            <a:avLst/>
          </a:prstGeom>
          <a:noFill/>
          <a:ln w="63500">
            <a:solidFill>
              <a:srgbClr val="3889C9"/>
            </a:solid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3</a:t>
            </a:r>
            <a:r>
              <a:rPr lang="en-US" baseline="30000" dirty="0">
                <a:solidFill>
                  <a:schemeClr val="tx1"/>
                </a:solidFill>
              </a:rPr>
              <a:t>rd</a:t>
            </a:r>
            <a:r>
              <a:rPr lang="en-US" dirty="0">
                <a:solidFill>
                  <a:schemeClr val="tx1"/>
                </a:solidFill>
              </a:rPr>
              <a:t> party libraries</a:t>
            </a:r>
          </a:p>
        </p:txBody>
      </p:sp>
      <p:cxnSp>
        <p:nvCxnSpPr>
          <p:cNvPr id="37" name="Straight Arrow Connector 36"/>
          <p:cNvCxnSpPr>
            <a:stCxn id="36" idx="1"/>
          </p:cNvCxnSpPr>
          <p:nvPr/>
        </p:nvCxnSpPr>
        <p:spPr>
          <a:xfrm flipH="1" flipV="1">
            <a:off x="2042919" y="3750798"/>
            <a:ext cx="1051560" cy="1919197"/>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cxnSp>
        <p:nvCxnSpPr>
          <p:cNvPr id="38" name="Straight Arrow Connector 37"/>
          <p:cNvCxnSpPr>
            <a:stCxn id="34" idx="1"/>
          </p:cNvCxnSpPr>
          <p:nvPr/>
        </p:nvCxnSpPr>
        <p:spPr>
          <a:xfrm flipH="1" flipV="1">
            <a:off x="2462950" y="3767520"/>
            <a:ext cx="631529" cy="282433"/>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39" name="Straight Arrow Connector 38"/>
          <p:cNvCxnSpPr>
            <a:stCxn id="33" idx="1"/>
          </p:cNvCxnSpPr>
          <p:nvPr/>
        </p:nvCxnSpPr>
        <p:spPr>
          <a:xfrm flipH="1" flipV="1">
            <a:off x="2462950" y="3767519"/>
            <a:ext cx="631529" cy="1092455"/>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0" name="Straight Arrow Connector 39"/>
          <p:cNvCxnSpPr>
            <a:stCxn id="36" idx="1"/>
          </p:cNvCxnSpPr>
          <p:nvPr/>
        </p:nvCxnSpPr>
        <p:spPr>
          <a:xfrm flipH="1" flipV="1">
            <a:off x="2462950" y="3767519"/>
            <a:ext cx="631529" cy="1902476"/>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sp>
        <p:nvSpPr>
          <p:cNvPr id="41" name="TextBox 40"/>
          <p:cNvSpPr txBox="1"/>
          <p:nvPr/>
        </p:nvSpPr>
        <p:spPr>
          <a:xfrm>
            <a:off x="5889434" y="4625977"/>
            <a:ext cx="4680595" cy="849129"/>
          </a:xfrm>
          <a:prstGeom prst="rect">
            <a:avLst/>
          </a:prstGeom>
          <a:noFill/>
        </p:spPr>
        <p:txBody>
          <a:bodyPr wrap="square" lIns="91440" tIns="45720" rIns="91440" rtlCol="0" anchor="t">
            <a:noAutofit/>
          </a:bodyPr>
          <a:lstStyle/>
          <a:p>
            <a:pPr algn="ctr"/>
            <a:r>
              <a:rPr lang="en-US" sz="2200" dirty="0">
                <a:solidFill>
                  <a:srgbClr val="0070C0"/>
                </a:solidFill>
              </a:rPr>
              <a:t>Arm application is built and linked together with all the drivers, libs etc.</a:t>
            </a:r>
          </a:p>
        </p:txBody>
      </p:sp>
      <p:sp>
        <p:nvSpPr>
          <p:cNvPr id="42" name="Title 2"/>
          <p:cNvSpPr>
            <a:spLocks noGrp="1"/>
          </p:cNvSpPr>
          <p:nvPr>
            <p:ph type="title"/>
          </p:nvPr>
        </p:nvSpPr>
        <p:spPr/>
        <p:txBody>
          <a:bodyPr/>
          <a:lstStyle/>
          <a:p>
            <a:r>
              <a:rPr lang="en-GB" dirty="0"/>
              <a:t>Build sequence</a:t>
            </a:r>
            <a:endParaRPr lang="fr-FR" dirty="0"/>
          </a:p>
        </p:txBody>
      </p:sp>
    </p:spTree>
    <p:extLst>
      <p:ext uri="{BB962C8B-B14F-4D97-AF65-F5344CB8AC3E}">
        <p14:creationId xmlns:p14="http://schemas.microsoft.com/office/powerpoint/2010/main" val="22196926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Kernel</a:t>
            </a:r>
            <a:endParaRPr lang="fr-FR" dirty="0"/>
          </a:p>
        </p:txBody>
      </p:sp>
      <p:sp>
        <p:nvSpPr>
          <p:cNvPr id="3" name="Text Placeholder 2"/>
          <p:cNvSpPr>
            <a:spLocks noGrp="1"/>
          </p:cNvSpPr>
          <p:nvPr>
            <p:ph type="body" sz="quarter" idx="10"/>
          </p:nvPr>
        </p:nvSpPr>
        <p:spPr/>
        <p:txBody>
          <a:bodyPr/>
          <a:lstStyle/>
          <a:p>
            <a:r>
              <a:rPr lang="en-GB" dirty="0"/>
              <a:t>Can do image convolution</a:t>
            </a:r>
          </a:p>
          <a:p>
            <a:endParaRPr lang="en-GB" dirty="0"/>
          </a:p>
          <a:p>
            <a:endParaRPr lang="en-GB" dirty="0"/>
          </a:p>
          <a:p>
            <a:endParaRPr lang="en-GB" dirty="0"/>
          </a:p>
          <a:p>
            <a:r>
              <a:rPr lang="en-GB" dirty="0"/>
              <a:t>De-</a:t>
            </a:r>
            <a:r>
              <a:rPr lang="en-GB" dirty="0" err="1"/>
              <a:t>Bayering</a:t>
            </a:r>
            <a:endParaRPr lang="en-GB" dirty="0"/>
          </a:p>
          <a:p>
            <a:r>
              <a:rPr lang="en-GB" dirty="0"/>
              <a:t>White balancing</a:t>
            </a:r>
          </a:p>
          <a:p>
            <a:r>
              <a:rPr lang="en-GB" dirty="0"/>
              <a:t>RGB to YUV conversion</a:t>
            </a:r>
          </a:p>
          <a:p>
            <a:r>
              <a:rPr lang="en-GB" dirty="0"/>
              <a:t>…</a:t>
            </a:r>
          </a:p>
        </p:txBody>
      </p:sp>
      <p:sp>
        <p:nvSpPr>
          <p:cNvPr id="4" name="TextBox 3"/>
          <p:cNvSpPr txBox="1"/>
          <p:nvPr/>
        </p:nvSpPr>
        <p:spPr>
          <a:xfrm>
            <a:off x="2984774" y="1988958"/>
            <a:ext cx="6292515" cy="902369"/>
          </a:xfrm>
          <a:prstGeom prst="rect">
            <a:avLst/>
          </a:prstGeom>
          <a:noFill/>
        </p:spPr>
        <p:txBody>
          <a:bodyPr wrap="square" lIns="91440" tIns="45720" rIns="91440" rtlCol="0" anchor="ctr">
            <a:noAutofit/>
          </a:bodyPr>
          <a:lstStyle/>
          <a:p>
            <a:pPr algn="ctr"/>
            <a:r>
              <a:rPr lang="en-GB" sz="2800" dirty="0">
                <a:solidFill>
                  <a:srgbClr val="FF0000"/>
                </a:solidFill>
              </a:rPr>
              <a:t>But It can do much more like:</a:t>
            </a:r>
            <a:endParaRPr lang="fr-FR" sz="2800" dirty="0" err="1">
              <a:solidFill>
                <a:srgbClr val="FF0000"/>
              </a:solidFill>
            </a:endParaRPr>
          </a:p>
        </p:txBody>
      </p:sp>
      <p:sp>
        <p:nvSpPr>
          <p:cNvPr id="5" name="TextBox 4"/>
          <p:cNvSpPr txBox="1"/>
          <p:nvPr/>
        </p:nvSpPr>
        <p:spPr>
          <a:xfrm>
            <a:off x="2984774" y="4653380"/>
            <a:ext cx="6292515" cy="902369"/>
          </a:xfrm>
          <a:prstGeom prst="rect">
            <a:avLst/>
          </a:prstGeom>
          <a:noFill/>
        </p:spPr>
        <p:txBody>
          <a:bodyPr wrap="square" lIns="91440" tIns="45720" rIns="91440" rtlCol="0" anchor="ctr">
            <a:noAutofit/>
          </a:bodyPr>
          <a:lstStyle/>
          <a:p>
            <a:pPr algn="ctr"/>
            <a:r>
              <a:rPr lang="en-GB" sz="2800" dirty="0">
                <a:solidFill>
                  <a:srgbClr val="FF0000"/>
                </a:solidFill>
              </a:rPr>
              <a:t>ISP kernel is a function</a:t>
            </a:r>
            <a:endParaRPr lang="fr-FR" sz="2800" dirty="0" err="1">
              <a:solidFill>
                <a:srgbClr val="FF0000"/>
              </a:solidFill>
            </a:endParaRPr>
          </a:p>
        </p:txBody>
      </p:sp>
    </p:spTree>
    <p:extLst>
      <p:ext uri="{BB962C8B-B14F-4D97-AF65-F5344CB8AC3E}">
        <p14:creationId xmlns:p14="http://schemas.microsoft.com/office/powerpoint/2010/main" val="696129523"/>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Arrow Connector 50"/>
          <p:cNvCxnSpPr/>
          <p:nvPr/>
        </p:nvCxnSpPr>
        <p:spPr>
          <a:xfrm flipH="1">
            <a:off x="5264101" y="3068143"/>
            <a:ext cx="902574" cy="5161"/>
          </a:xfrm>
          <a:prstGeom prst="straightConnector1">
            <a:avLst/>
          </a:prstGeom>
          <a:ln>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52" name="Rectangle 51"/>
          <p:cNvSpPr/>
          <p:nvPr/>
        </p:nvSpPr>
        <p:spPr>
          <a:xfrm>
            <a:off x="5889434" y="2015533"/>
            <a:ext cx="5459089" cy="199028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ISP</a:t>
            </a:r>
          </a:p>
        </p:txBody>
      </p:sp>
      <p:sp>
        <p:nvSpPr>
          <p:cNvPr id="53" name="Rectangle 52"/>
          <p:cNvSpPr/>
          <p:nvPr/>
        </p:nvSpPr>
        <p:spPr>
          <a:xfrm>
            <a:off x="6166675" y="2387539"/>
            <a:ext cx="1591490" cy="1361208"/>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sp>
        <p:nvSpPr>
          <p:cNvPr id="54" name="Rectangle 53"/>
          <p:cNvSpPr/>
          <p:nvPr/>
        </p:nvSpPr>
        <p:spPr>
          <a:xfrm>
            <a:off x="9881671"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Graph</a:t>
            </a:r>
          </a:p>
        </p:txBody>
      </p:sp>
      <p:sp>
        <p:nvSpPr>
          <p:cNvPr id="55" name="Rectangle 54"/>
          <p:cNvSpPr/>
          <p:nvPr/>
        </p:nvSpPr>
        <p:spPr>
          <a:xfrm>
            <a:off x="9881671"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Kernels</a:t>
            </a:r>
          </a:p>
        </p:txBody>
      </p:sp>
      <p:sp>
        <p:nvSpPr>
          <p:cNvPr id="56" name="Rectangle 55"/>
          <p:cNvSpPr/>
          <p:nvPr/>
        </p:nvSpPr>
        <p:spPr>
          <a:xfrm>
            <a:off x="8154057"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Compiler</a:t>
            </a:r>
          </a:p>
        </p:txBody>
      </p:sp>
      <p:sp>
        <p:nvSpPr>
          <p:cNvPr id="57" name="Rectangle 56"/>
          <p:cNvSpPr/>
          <p:nvPr/>
        </p:nvSpPr>
        <p:spPr>
          <a:xfrm>
            <a:off x="8154057"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GDT</a:t>
            </a:r>
            <a:r>
              <a:rPr lang="en-US" dirty="0">
                <a:solidFill>
                  <a:schemeClr val="bg1"/>
                </a:solidFill>
              </a:rPr>
              <a:t> </a:t>
            </a:r>
            <a:r>
              <a:rPr lang="en-US" dirty="0">
                <a:solidFill>
                  <a:schemeClr val="tx1"/>
                </a:solidFill>
              </a:rPr>
              <a:t>Compiler</a:t>
            </a:r>
          </a:p>
        </p:txBody>
      </p:sp>
      <p:cxnSp>
        <p:nvCxnSpPr>
          <p:cNvPr id="58" name="Straight Arrow Connector 57"/>
          <p:cNvCxnSpPr>
            <a:stCxn id="54" idx="1"/>
            <a:endCxn id="57" idx="3"/>
          </p:cNvCxnSpPr>
          <p:nvPr/>
        </p:nvCxnSpPr>
        <p:spPr>
          <a:xfrm flipH="1">
            <a:off x="9485778" y="2600640"/>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55" idx="1"/>
            <a:endCxn id="56" idx="3"/>
          </p:cNvCxnSpPr>
          <p:nvPr/>
        </p:nvCxnSpPr>
        <p:spPr>
          <a:xfrm flipH="1">
            <a:off x="9485778" y="3535645"/>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endCxn id="53" idx="3"/>
          </p:cNvCxnSpPr>
          <p:nvPr/>
        </p:nvCxnSpPr>
        <p:spPr>
          <a:xfrm flipH="1">
            <a:off x="7758165" y="2447980"/>
            <a:ext cx="395893" cy="62016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56" idx="1"/>
            <a:endCxn id="53" idx="3"/>
          </p:cNvCxnSpPr>
          <p:nvPr/>
        </p:nvCxnSpPr>
        <p:spPr>
          <a:xfrm flipH="1" flipV="1">
            <a:off x="7758165" y="3068143"/>
            <a:ext cx="395892" cy="467502"/>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25" name="Rectangle 24"/>
          <p:cNvSpPr/>
          <p:nvPr/>
        </p:nvSpPr>
        <p:spPr>
          <a:xfrm>
            <a:off x="647700" y="1334815"/>
            <a:ext cx="4980214" cy="487004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ARM Application for Linux or Standalone</a:t>
            </a:r>
          </a:p>
        </p:txBody>
      </p:sp>
      <p:sp>
        <p:nvSpPr>
          <p:cNvPr id="26" name="Rectangle 25"/>
          <p:cNvSpPr/>
          <p:nvPr/>
        </p:nvSpPr>
        <p:spPr>
          <a:xfrm>
            <a:off x="3094479" y="2520507"/>
            <a:ext cx="2169622" cy="1105593"/>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ARM Code</a:t>
            </a:r>
          </a:p>
          <a:p>
            <a:pPr algn="ctr"/>
            <a:r>
              <a:rPr lang="en-US" dirty="0">
                <a:solidFill>
                  <a:schemeClr val="tx1"/>
                </a:solidFill>
              </a:rPr>
              <a:t>main()</a:t>
            </a:r>
          </a:p>
        </p:txBody>
      </p:sp>
      <p:sp>
        <p:nvSpPr>
          <p:cNvPr id="27" name="Rectangle 26"/>
          <p:cNvSpPr/>
          <p:nvPr/>
        </p:nvSpPr>
        <p:spPr>
          <a:xfrm>
            <a:off x="3094479" y="1707133"/>
            <a:ext cx="2169622" cy="731524"/>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libraries</a:t>
            </a:r>
          </a:p>
        </p:txBody>
      </p:sp>
      <p:sp>
        <p:nvSpPr>
          <p:cNvPr id="28" name="Rectangle 27"/>
          <p:cNvSpPr/>
          <p:nvPr/>
        </p:nvSpPr>
        <p:spPr>
          <a:xfrm>
            <a:off x="838199" y="3086915"/>
            <a:ext cx="1624751" cy="1361208"/>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cxnSp>
        <p:nvCxnSpPr>
          <p:cNvPr id="29" name="Straight Arrow Connector 28"/>
          <p:cNvCxnSpPr>
            <a:endCxn id="28" idx="3"/>
          </p:cNvCxnSpPr>
          <p:nvPr/>
        </p:nvCxnSpPr>
        <p:spPr>
          <a:xfrm flipH="1">
            <a:off x="2462950" y="3073304"/>
            <a:ext cx="1073537" cy="694215"/>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30" name="Rectangle 29"/>
          <p:cNvSpPr/>
          <p:nvPr/>
        </p:nvSpPr>
        <p:spPr>
          <a:xfrm>
            <a:off x="838199" y="4734723"/>
            <a:ext cx="1624751" cy="723207"/>
          </a:xfrm>
          <a:prstGeom prst="rect">
            <a:avLst/>
          </a:prstGeom>
          <a:solidFill>
            <a:srgbClr val="3F93D6"/>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b="1" dirty="0">
                <a:solidFill>
                  <a:schemeClr val="bg1"/>
                </a:solidFill>
              </a:rPr>
              <a:t>Final APP</a:t>
            </a:r>
          </a:p>
        </p:txBody>
      </p:sp>
      <p:cxnSp>
        <p:nvCxnSpPr>
          <p:cNvPr id="31" name="Straight Arrow Connector 30"/>
          <p:cNvCxnSpPr>
            <a:stCxn id="28" idx="2"/>
            <a:endCxn id="30" idx="0"/>
          </p:cNvCxnSpPr>
          <p:nvPr/>
        </p:nvCxnSpPr>
        <p:spPr>
          <a:xfrm>
            <a:off x="1650575" y="4448123"/>
            <a:ext cx="0" cy="286600"/>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cxnSp>
        <p:nvCxnSpPr>
          <p:cNvPr id="32" name="Straight Arrow Connector 31"/>
          <p:cNvCxnSpPr>
            <a:endCxn id="28" idx="3"/>
          </p:cNvCxnSpPr>
          <p:nvPr/>
        </p:nvCxnSpPr>
        <p:spPr>
          <a:xfrm flipH="1">
            <a:off x="2462950" y="2072895"/>
            <a:ext cx="1073537" cy="1694624"/>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33" name="Rectangle 32"/>
          <p:cNvSpPr/>
          <p:nvPr/>
        </p:nvSpPr>
        <p:spPr>
          <a:xfrm>
            <a:off x="3094479" y="4494212"/>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Device drivers</a:t>
            </a:r>
          </a:p>
        </p:txBody>
      </p:sp>
      <p:sp>
        <p:nvSpPr>
          <p:cNvPr id="34" name="Rectangle 33"/>
          <p:cNvSpPr/>
          <p:nvPr/>
        </p:nvSpPr>
        <p:spPr>
          <a:xfrm>
            <a:off x="3094479" y="3684191"/>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Support libraries</a:t>
            </a:r>
          </a:p>
        </p:txBody>
      </p:sp>
      <p:cxnSp>
        <p:nvCxnSpPr>
          <p:cNvPr id="35" name="Straight Arrow Connector 34"/>
          <p:cNvCxnSpPr>
            <a:stCxn id="33" idx="1"/>
          </p:cNvCxnSpPr>
          <p:nvPr/>
        </p:nvCxnSpPr>
        <p:spPr>
          <a:xfrm flipH="1" flipV="1">
            <a:off x="2042919" y="3750798"/>
            <a:ext cx="1051560" cy="1109176"/>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sp>
        <p:nvSpPr>
          <p:cNvPr id="36" name="Rectangle 35"/>
          <p:cNvSpPr/>
          <p:nvPr/>
        </p:nvSpPr>
        <p:spPr>
          <a:xfrm>
            <a:off x="3094479" y="5304233"/>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3</a:t>
            </a:r>
            <a:r>
              <a:rPr lang="en-US" baseline="30000" dirty="0">
                <a:solidFill>
                  <a:schemeClr val="tx1"/>
                </a:solidFill>
              </a:rPr>
              <a:t>rd</a:t>
            </a:r>
            <a:r>
              <a:rPr lang="en-US" dirty="0">
                <a:solidFill>
                  <a:schemeClr val="tx1"/>
                </a:solidFill>
              </a:rPr>
              <a:t> party libraries</a:t>
            </a:r>
          </a:p>
        </p:txBody>
      </p:sp>
      <p:cxnSp>
        <p:nvCxnSpPr>
          <p:cNvPr id="37" name="Straight Arrow Connector 36"/>
          <p:cNvCxnSpPr>
            <a:stCxn id="36" idx="1"/>
          </p:cNvCxnSpPr>
          <p:nvPr/>
        </p:nvCxnSpPr>
        <p:spPr>
          <a:xfrm flipH="1" flipV="1">
            <a:off x="2042919" y="3750798"/>
            <a:ext cx="1051560" cy="1919197"/>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cxnSp>
        <p:nvCxnSpPr>
          <p:cNvPr id="38" name="Straight Arrow Connector 37"/>
          <p:cNvCxnSpPr>
            <a:stCxn id="34" idx="1"/>
          </p:cNvCxnSpPr>
          <p:nvPr/>
        </p:nvCxnSpPr>
        <p:spPr>
          <a:xfrm flipH="1" flipV="1">
            <a:off x="2462950" y="3767520"/>
            <a:ext cx="631529" cy="282433"/>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39" name="Straight Arrow Connector 38"/>
          <p:cNvCxnSpPr>
            <a:stCxn id="33" idx="1"/>
          </p:cNvCxnSpPr>
          <p:nvPr/>
        </p:nvCxnSpPr>
        <p:spPr>
          <a:xfrm flipH="1" flipV="1">
            <a:off x="2462950" y="3767519"/>
            <a:ext cx="631529" cy="1092455"/>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0" name="Straight Arrow Connector 39"/>
          <p:cNvCxnSpPr>
            <a:stCxn id="36" idx="1"/>
          </p:cNvCxnSpPr>
          <p:nvPr/>
        </p:nvCxnSpPr>
        <p:spPr>
          <a:xfrm flipH="1" flipV="1">
            <a:off x="2462950" y="3767519"/>
            <a:ext cx="631529" cy="1902476"/>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sp>
        <p:nvSpPr>
          <p:cNvPr id="41" name="TextBox 40"/>
          <p:cNvSpPr txBox="1"/>
          <p:nvPr/>
        </p:nvSpPr>
        <p:spPr>
          <a:xfrm>
            <a:off x="5889434" y="4625438"/>
            <a:ext cx="2319852" cy="865972"/>
          </a:xfrm>
          <a:prstGeom prst="rect">
            <a:avLst/>
          </a:prstGeom>
          <a:noFill/>
        </p:spPr>
        <p:txBody>
          <a:bodyPr wrap="square" lIns="91440" tIns="45720" rIns="91440" rtlCol="0" anchor="t">
            <a:noAutofit/>
          </a:bodyPr>
          <a:lstStyle/>
          <a:p>
            <a:pPr algn="ctr"/>
            <a:r>
              <a:rPr lang="en-US" sz="2200" dirty="0">
                <a:solidFill>
                  <a:srgbClr val="0070C0"/>
                </a:solidFill>
              </a:rPr>
              <a:t>Final application .</a:t>
            </a:r>
            <a:r>
              <a:rPr lang="en-US" sz="2200" dirty="0" err="1">
                <a:solidFill>
                  <a:srgbClr val="0070C0"/>
                </a:solidFill>
              </a:rPr>
              <a:t>elfs</a:t>
            </a:r>
            <a:r>
              <a:rPr lang="en-US" sz="2200" dirty="0">
                <a:solidFill>
                  <a:srgbClr val="0070C0"/>
                </a:solidFill>
              </a:rPr>
              <a:t> output</a:t>
            </a:r>
          </a:p>
        </p:txBody>
      </p:sp>
      <p:sp>
        <p:nvSpPr>
          <p:cNvPr id="42" name="Title 2"/>
          <p:cNvSpPr>
            <a:spLocks noGrp="1"/>
          </p:cNvSpPr>
          <p:nvPr>
            <p:ph type="title"/>
          </p:nvPr>
        </p:nvSpPr>
        <p:spPr/>
        <p:txBody>
          <a:bodyPr/>
          <a:lstStyle/>
          <a:p>
            <a:r>
              <a:rPr lang="en-GB" dirty="0"/>
              <a:t>Build sequence</a:t>
            </a:r>
            <a:endParaRPr lang="fr-FR" dirty="0"/>
          </a:p>
        </p:txBody>
      </p:sp>
    </p:spTree>
    <p:extLst>
      <p:ext uri="{BB962C8B-B14F-4D97-AF65-F5344CB8AC3E}">
        <p14:creationId xmlns:p14="http://schemas.microsoft.com/office/powerpoint/2010/main" val="2134631355"/>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structure</a:t>
            </a:r>
          </a:p>
        </p:txBody>
      </p:sp>
    </p:spTree>
    <p:extLst>
      <p:ext uri="{BB962C8B-B14F-4D97-AF65-F5344CB8AC3E}">
        <p14:creationId xmlns:p14="http://schemas.microsoft.com/office/powerpoint/2010/main" val="3098622111"/>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solidFill>
                  <a:schemeClr val="tx1">
                    <a:lumMod val="75000"/>
                    <a:lumOff val="25000"/>
                  </a:schemeClr>
                </a:solidFill>
              </a:rPr>
              <a:t>ISP demo</a:t>
            </a:r>
          </a:p>
        </p:txBody>
      </p:sp>
      <p:sp>
        <p:nvSpPr>
          <p:cNvPr id="4" name="Text Placeholder 3"/>
          <p:cNvSpPr>
            <a:spLocks noGrp="1"/>
          </p:cNvSpPr>
          <p:nvPr>
            <p:ph type="body" sz="quarter" idx="10"/>
          </p:nvPr>
        </p:nvSpPr>
        <p:spPr/>
        <p:txBody>
          <a:bodyPr/>
          <a:lstStyle/>
          <a:p>
            <a:r>
              <a:rPr lang="en-GB" dirty="0"/>
              <a:t>ISP demo can be found in: </a:t>
            </a:r>
            <a:r>
              <a:rPr lang="en-GB" b="1" dirty="0"/>
              <a:t>/s32v234_sdk/demos/</a:t>
            </a:r>
            <a:r>
              <a:rPr lang="en-GB" b="1" dirty="0" err="1"/>
              <a:t>isp</a:t>
            </a:r>
            <a:r>
              <a:rPr lang="en-GB" b="1" dirty="0"/>
              <a:t> </a:t>
            </a:r>
            <a:r>
              <a:rPr lang="en-GB" dirty="0"/>
              <a:t>folder</a:t>
            </a:r>
          </a:p>
          <a:p>
            <a:r>
              <a:rPr lang="en-GB" dirty="0"/>
              <a:t>Demo can be built for stand-alone and Linux environment</a:t>
            </a:r>
          </a:p>
        </p:txBody>
      </p:sp>
      <p:pic>
        <p:nvPicPr>
          <p:cNvPr id="5" name="Picture 4"/>
          <p:cNvPicPr>
            <a:picLocks noChangeAspect="1"/>
          </p:cNvPicPr>
          <p:nvPr/>
        </p:nvPicPr>
        <p:blipFill>
          <a:blip r:embed="rId2"/>
          <a:stretch>
            <a:fillRect/>
          </a:stretch>
        </p:blipFill>
        <p:spPr>
          <a:xfrm>
            <a:off x="1939257" y="2118286"/>
            <a:ext cx="8313487" cy="3568879"/>
          </a:xfrm>
          <a:prstGeom prst="rect">
            <a:avLst/>
          </a:prstGeom>
        </p:spPr>
      </p:pic>
    </p:spTree>
    <p:extLst>
      <p:ext uri="{BB962C8B-B14F-4D97-AF65-F5344CB8AC3E}">
        <p14:creationId xmlns:p14="http://schemas.microsoft.com/office/powerpoint/2010/main" val="2797117662"/>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lumMod val="75000"/>
                    <a:lumOff val="25000"/>
                  </a:schemeClr>
                </a:solidFill>
              </a:rPr>
              <a:t>ISP demo</a:t>
            </a:r>
          </a:p>
        </p:txBody>
      </p:sp>
      <p:sp>
        <p:nvSpPr>
          <p:cNvPr id="3" name="Text Placeholder 2"/>
          <p:cNvSpPr>
            <a:spLocks noGrp="1"/>
          </p:cNvSpPr>
          <p:nvPr>
            <p:ph type="body" sz="quarter" idx="10"/>
          </p:nvPr>
        </p:nvSpPr>
        <p:spPr/>
        <p:txBody>
          <a:bodyPr/>
          <a:lstStyle/>
          <a:p>
            <a:r>
              <a:rPr lang="en-GB" dirty="0"/>
              <a:t>The ISP graph used by the demo is defined in the BUILD.mk file in the project folder </a:t>
            </a:r>
          </a:p>
          <a:p>
            <a:endParaRPr lang="en-GB" dirty="0"/>
          </a:p>
          <a:p>
            <a:endParaRPr lang="en-GB" dirty="0"/>
          </a:p>
          <a:p>
            <a:endParaRPr lang="en-GB" dirty="0"/>
          </a:p>
          <a:p>
            <a:r>
              <a:rPr lang="en-GB" dirty="0"/>
              <a:t>Then the graph can be found in the folder </a:t>
            </a:r>
            <a:r>
              <a:rPr lang="en-GB" b="1" dirty="0"/>
              <a:t>/s32v234_sdk/</a:t>
            </a:r>
            <a:r>
              <a:rPr lang="en-GB" b="1" dirty="0" err="1"/>
              <a:t>isp</a:t>
            </a:r>
            <a:r>
              <a:rPr lang="en-GB" b="1" dirty="0"/>
              <a:t>/graphs</a:t>
            </a:r>
          </a:p>
          <a:p>
            <a:endParaRPr lang="en-GB" dirty="0"/>
          </a:p>
        </p:txBody>
      </p:sp>
      <p:pic>
        <p:nvPicPr>
          <p:cNvPr id="5" name="Picture 4"/>
          <p:cNvPicPr>
            <a:picLocks noChangeAspect="1"/>
          </p:cNvPicPr>
          <p:nvPr/>
        </p:nvPicPr>
        <p:blipFill>
          <a:blip r:embed="rId2"/>
          <a:stretch>
            <a:fillRect/>
          </a:stretch>
        </p:blipFill>
        <p:spPr>
          <a:xfrm>
            <a:off x="4138613" y="1994050"/>
            <a:ext cx="3914775" cy="885825"/>
          </a:xfrm>
          <a:prstGeom prst="rect">
            <a:avLst/>
          </a:prstGeom>
        </p:spPr>
      </p:pic>
      <p:pic>
        <p:nvPicPr>
          <p:cNvPr id="6" name="Picture 5"/>
          <p:cNvPicPr>
            <a:picLocks noChangeAspect="1"/>
          </p:cNvPicPr>
          <p:nvPr/>
        </p:nvPicPr>
        <p:blipFill>
          <a:blip r:embed="rId3"/>
          <a:stretch>
            <a:fillRect/>
          </a:stretch>
        </p:blipFill>
        <p:spPr>
          <a:xfrm>
            <a:off x="3410849" y="3749719"/>
            <a:ext cx="5370302" cy="2291545"/>
          </a:xfrm>
          <a:prstGeom prst="rect">
            <a:avLst/>
          </a:prstGeom>
        </p:spPr>
      </p:pic>
    </p:spTree>
    <p:extLst>
      <p:ext uri="{BB962C8B-B14F-4D97-AF65-F5344CB8AC3E}">
        <p14:creationId xmlns:p14="http://schemas.microsoft.com/office/powerpoint/2010/main" val="697476431"/>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lumMod val="75000"/>
                    <a:lumOff val="25000"/>
                  </a:schemeClr>
                </a:solidFill>
              </a:rPr>
              <a:t>ISP graph</a:t>
            </a:r>
          </a:p>
        </p:txBody>
      </p:sp>
      <p:sp>
        <p:nvSpPr>
          <p:cNvPr id="3" name="Text Placeholder 2"/>
          <p:cNvSpPr>
            <a:spLocks noGrp="1"/>
          </p:cNvSpPr>
          <p:nvPr>
            <p:ph type="body" sz="quarter" idx="10"/>
          </p:nvPr>
        </p:nvSpPr>
        <p:spPr/>
        <p:txBody>
          <a:bodyPr/>
          <a:lstStyle/>
          <a:p>
            <a:pPr marL="0" indent="0">
              <a:buNone/>
            </a:pPr>
            <a:r>
              <a:rPr lang="en-GB" dirty="0"/>
              <a:t>In the graph sources you can find the:</a:t>
            </a:r>
          </a:p>
          <a:p>
            <a:pPr marL="407988" indent="-342900"/>
            <a:r>
              <a:rPr lang="en-GB" b="1" dirty="0"/>
              <a:t>.</a:t>
            </a:r>
            <a:r>
              <a:rPr lang="en-GB" b="1" dirty="0" err="1"/>
              <a:t>ispgraph_diagram</a:t>
            </a:r>
            <a:r>
              <a:rPr lang="en-GB" dirty="0"/>
              <a:t>: </a:t>
            </a:r>
          </a:p>
          <a:p>
            <a:pPr marL="576263" lvl="1" indent="-342900"/>
            <a:r>
              <a:rPr lang="en-GB" dirty="0"/>
              <a:t>Graph created with the graph tool</a:t>
            </a:r>
          </a:p>
          <a:p>
            <a:pPr marL="576263" lvl="1" indent="-342900"/>
            <a:r>
              <a:rPr lang="en-GB" dirty="0"/>
              <a:t>As Many as you want</a:t>
            </a:r>
          </a:p>
          <a:p>
            <a:pPr marL="407988" indent="-342900"/>
            <a:r>
              <a:rPr lang="en-GB" b="1" dirty="0"/>
              <a:t>.</a:t>
            </a:r>
            <a:r>
              <a:rPr lang="en-GB" b="1" dirty="0" err="1"/>
              <a:t>gdt</a:t>
            </a:r>
            <a:r>
              <a:rPr lang="en-GB" dirty="0"/>
              <a:t>: </a:t>
            </a:r>
            <a:r>
              <a:rPr lang="en-GB" dirty="0" err="1"/>
              <a:t>descripton</a:t>
            </a:r>
            <a:r>
              <a:rPr lang="en-GB" dirty="0"/>
              <a:t> file generated by the tool and used by the </a:t>
            </a:r>
            <a:r>
              <a:rPr lang="en-GB" dirty="0" err="1"/>
              <a:t>gdt</a:t>
            </a:r>
            <a:r>
              <a:rPr lang="en-GB" dirty="0"/>
              <a:t> compiler</a:t>
            </a:r>
          </a:p>
          <a:p>
            <a:pPr lvl="1"/>
            <a:r>
              <a:rPr lang="en-GB" dirty="0"/>
              <a:t>  Generated based on the “</a:t>
            </a:r>
            <a:r>
              <a:rPr lang="en-GB" dirty="0" err="1"/>
              <a:t>ispgraph_diagram</a:t>
            </a:r>
            <a:r>
              <a:rPr lang="en-GB" dirty="0"/>
              <a:t>” with </a:t>
            </a:r>
            <a:r>
              <a:rPr lang="en-GB" b="1" u="sng" dirty="0">
                <a:solidFill>
                  <a:srgbClr val="0070C0"/>
                </a:solidFill>
              </a:rPr>
              <a:t>the same name as the graph folder</a:t>
            </a:r>
          </a:p>
        </p:txBody>
      </p:sp>
      <p:pic>
        <p:nvPicPr>
          <p:cNvPr id="4" name="Picture 3"/>
          <p:cNvPicPr>
            <a:picLocks noChangeAspect="1"/>
          </p:cNvPicPr>
          <p:nvPr/>
        </p:nvPicPr>
        <p:blipFill>
          <a:blip r:embed="rId2"/>
          <a:stretch>
            <a:fillRect/>
          </a:stretch>
        </p:blipFill>
        <p:spPr>
          <a:xfrm>
            <a:off x="2679176" y="3766519"/>
            <a:ext cx="6833648" cy="2757925"/>
          </a:xfrm>
          <a:prstGeom prst="rect">
            <a:avLst/>
          </a:prstGeom>
        </p:spPr>
      </p:pic>
    </p:spTree>
    <p:extLst>
      <p:ext uri="{BB962C8B-B14F-4D97-AF65-F5344CB8AC3E}">
        <p14:creationId xmlns:p14="http://schemas.microsoft.com/office/powerpoint/2010/main" val="3913029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Arrow Connector 50"/>
          <p:cNvCxnSpPr/>
          <p:nvPr/>
        </p:nvCxnSpPr>
        <p:spPr>
          <a:xfrm flipH="1">
            <a:off x="5264101" y="3068143"/>
            <a:ext cx="902574" cy="5161"/>
          </a:xfrm>
          <a:prstGeom prst="straightConnector1">
            <a:avLst/>
          </a:prstGeom>
          <a:ln>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52" name="Rectangle 51"/>
          <p:cNvSpPr/>
          <p:nvPr/>
        </p:nvSpPr>
        <p:spPr>
          <a:xfrm>
            <a:off x="5889434" y="2015533"/>
            <a:ext cx="5459089" cy="199028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ISP</a:t>
            </a:r>
          </a:p>
        </p:txBody>
      </p:sp>
      <p:sp>
        <p:nvSpPr>
          <p:cNvPr id="53" name="Rectangle 52"/>
          <p:cNvSpPr/>
          <p:nvPr/>
        </p:nvSpPr>
        <p:spPr>
          <a:xfrm>
            <a:off x="6166675" y="2387539"/>
            <a:ext cx="1591490" cy="1361208"/>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sp>
        <p:nvSpPr>
          <p:cNvPr id="54" name="Rectangle 53"/>
          <p:cNvSpPr/>
          <p:nvPr/>
        </p:nvSpPr>
        <p:spPr>
          <a:xfrm>
            <a:off x="9881671" y="2234878"/>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Graph</a:t>
            </a:r>
          </a:p>
        </p:txBody>
      </p:sp>
      <p:sp>
        <p:nvSpPr>
          <p:cNvPr id="55" name="Rectangle 54"/>
          <p:cNvSpPr/>
          <p:nvPr/>
        </p:nvSpPr>
        <p:spPr>
          <a:xfrm>
            <a:off x="9881671"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Kernels</a:t>
            </a:r>
          </a:p>
        </p:txBody>
      </p:sp>
      <p:sp>
        <p:nvSpPr>
          <p:cNvPr id="56" name="Rectangle 55"/>
          <p:cNvSpPr/>
          <p:nvPr/>
        </p:nvSpPr>
        <p:spPr>
          <a:xfrm>
            <a:off x="8154057" y="3169883"/>
            <a:ext cx="1331721" cy="731524"/>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IPU Compiler</a:t>
            </a:r>
          </a:p>
        </p:txBody>
      </p:sp>
      <p:sp>
        <p:nvSpPr>
          <p:cNvPr id="57" name="Rectangle 56"/>
          <p:cNvSpPr/>
          <p:nvPr/>
        </p:nvSpPr>
        <p:spPr>
          <a:xfrm>
            <a:off x="8154057" y="2234878"/>
            <a:ext cx="1331721" cy="731524"/>
          </a:xfrm>
          <a:prstGeom prst="rect">
            <a:avLst/>
          </a:prstGeom>
          <a:noFill/>
          <a:ln w="63500">
            <a:solidFill>
              <a:srgbClr val="3889C9"/>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GDT</a:t>
            </a:r>
            <a:r>
              <a:rPr lang="en-US" dirty="0">
                <a:solidFill>
                  <a:schemeClr val="bg1"/>
                </a:solidFill>
              </a:rPr>
              <a:t> </a:t>
            </a:r>
            <a:r>
              <a:rPr lang="en-US" dirty="0">
                <a:solidFill>
                  <a:schemeClr val="tx1"/>
                </a:solidFill>
              </a:rPr>
              <a:t>Compiler</a:t>
            </a:r>
          </a:p>
        </p:txBody>
      </p:sp>
      <p:cxnSp>
        <p:nvCxnSpPr>
          <p:cNvPr id="58" name="Straight Arrow Connector 57"/>
          <p:cNvCxnSpPr>
            <a:stCxn id="54" idx="1"/>
            <a:endCxn id="57" idx="3"/>
          </p:cNvCxnSpPr>
          <p:nvPr/>
        </p:nvCxnSpPr>
        <p:spPr>
          <a:xfrm flipH="1">
            <a:off x="9485778" y="2600640"/>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55" idx="1"/>
            <a:endCxn id="56" idx="3"/>
          </p:cNvCxnSpPr>
          <p:nvPr/>
        </p:nvCxnSpPr>
        <p:spPr>
          <a:xfrm flipH="1">
            <a:off x="9485778" y="3535645"/>
            <a:ext cx="395893"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endCxn id="53" idx="3"/>
          </p:cNvCxnSpPr>
          <p:nvPr/>
        </p:nvCxnSpPr>
        <p:spPr>
          <a:xfrm flipH="1">
            <a:off x="7758165" y="2447980"/>
            <a:ext cx="395893" cy="62016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56" idx="1"/>
            <a:endCxn id="53" idx="3"/>
          </p:cNvCxnSpPr>
          <p:nvPr/>
        </p:nvCxnSpPr>
        <p:spPr>
          <a:xfrm flipH="1" flipV="1">
            <a:off x="7758165" y="3068143"/>
            <a:ext cx="395892" cy="467502"/>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6838857" y="984067"/>
            <a:ext cx="3962119" cy="729342"/>
          </a:xfrm>
          <a:prstGeom prst="rect">
            <a:avLst/>
          </a:prstGeom>
          <a:noFill/>
        </p:spPr>
        <p:txBody>
          <a:bodyPr wrap="square" lIns="91440" tIns="45720" rIns="91440" rtlCol="0" anchor="t">
            <a:noAutofit/>
          </a:bodyPr>
          <a:lstStyle/>
          <a:p>
            <a:pPr algn="ctr"/>
            <a:r>
              <a:rPr lang="en-US" sz="2200" dirty="0">
                <a:solidFill>
                  <a:srgbClr val="0070C0"/>
                </a:solidFill>
              </a:rPr>
              <a:t>Graph compiled via GDT compiler -&gt; .h and .c output</a:t>
            </a:r>
          </a:p>
        </p:txBody>
      </p:sp>
      <p:sp>
        <p:nvSpPr>
          <p:cNvPr id="25" name="Rectangle 24"/>
          <p:cNvSpPr/>
          <p:nvPr/>
        </p:nvSpPr>
        <p:spPr>
          <a:xfrm>
            <a:off x="647700" y="1334815"/>
            <a:ext cx="4980214" cy="487004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dirty="0"/>
              <a:t>ARM Application for Linux or Standalone</a:t>
            </a:r>
          </a:p>
        </p:txBody>
      </p:sp>
      <p:sp>
        <p:nvSpPr>
          <p:cNvPr id="26" name="Rectangle 25"/>
          <p:cNvSpPr/>
          <p:nvPr/>
        </p:nvSpPr>
        <p:spPr>
          <a:xfrm>
            <a:off x="3094479" y="2520507"/>
            <a:ext cx="2169622" cy="1105593"/>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ARM Code</a:t>
            </a:r>
          </a:p>
          <a:p>
            <a:pPr algn="ctr"/>
            <a:r>
              <a:rPr lang="en-US" dirty="0">
                <a:solidFill>
                  <a:schemeClr val="tx1"/>
                </a:solidFill>
              </a:rPr>
              <a:t>main()</a:t>
            </a:r>
          </a:p>
        </p:txBody>
      </p:sp>
      <p:sp>
        <p:nvSpPr>
          <p:cNvPr id="27" name="Rectangle 26"/>
          <p:cNvSpPr/>
          <p:nvPr/>
        </p:nvSpPr>
        <p:spPr>
          <a:xfrm>
            <a:off x="3094479" y="1707133"/>
            <a:ext cx="2169622" cy="731524"/>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ISP libraries</a:t>
            </a:r>
          </a:p>
        </p:txBody>
      </p:sp>
      <p:sp>
        <p:nvSpPr>
          <p:cNvPr id="28" name="Rectangle 27"/>
          <p:cNvSpPr/>
          <p:nvPr/>
        </p:nvSpPr>
        <p:spPr>
          <a:xfrm>
            <a:off x="838199" y="3086915"/>
            <a:ext cx="1624751" cy="1361208"/>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Compiler (AARCH64 – Linux, SA)</a:t>
            </a:r>
          </a:p>
        </p:txBody>
      </p:sp>
      <p:cxnSp>
        <p:nvCxnSpPr>
          <p:cNvPr id="29" name="Straight Arrow Connector 28"/>
          <p:cNvCxnSpPr>
            <a:endCxn id="28" idx="3"/>
          </p:cNvCxnSpPr>
          <p:nvPr/>
        </p:nvCxnSpPr>
        <p:spPr>
          <a:xfrm flipH="1">
            <a:off x="2462950" y="3073304"/>
            <a:ext cx="1073537" cy="694215"/>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30" name="Rectangle 29"/>
          <p:cNvSpPr/>
          <p:nvPr/>
        </p:nvSpPr>
        <p:spPr>
          <a:xfrm>
            <a:off x="838199" y="4734723"/>
            <a:ext cx="1624751" cy="723207"/>
          </a:xfrm>
          <a:prstGeom prst="rect">
            <a:avLst/>
          </a:prstGeom>
          <a:solidFill>
            <a:schemeClr val="tx2">
              <a:lumMod val="40000"/>
              <a:lumOff val="60000"/>
            </a:schemeClr>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Final APP</a:t>
            </a:r>
          </a:p>
        </p:txBody>
      </p:sp>
      <p:cxnSp>
        <p:nvCxnSpPr>
          <p:cNvPr id="31" name="Straight Arrow Connector 30"/>
          <p:cNvCxnSpPr>
            <a:stCxn id="28" idx="2"/>
            <a:endCxn id="30" idx="0"/>
          </p:cNvCxnSpPr>
          <p:nvPr/>
        </p:nvCxnSpPr>
        <p:spPr>
          <a:xfrm>
            <a:off x="1650575" y="4448123"/>
            <a:ext cx="0" cy="286600"/>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cxnSp>
        <p:nvCxnSpPr>
          <p:cNvPr id="32" name="Straight Arrow Connector 31"/>
          <p:cNvCxnSpPr>
            <a:endCxn id="28" idx="3"/>
          </p:cNvCxnSpPr>
          <p:nvPr/>
        </p:nvCxnSpPr>
        <p:spPr>
          <a:xfrm flipH="1">
            <a:off x="2462950" y="2072895"/>
            <a:ext cx="1073537" cy="1694624"/>
          </a:xfrm>
          <a:prstGeom prst="straightConnector1">
            <a:avLst/>
          </a:prstGeom>
          <a:ln>
            <a:solidFill>
              <a:schemeClr val="tx1"/>
            </a:solidFill>
            <a:tailEnd type="triangle"/>
          </a:ln>
          <a:effectLst/>
        </p:spPr>
        <p:style>
          <a:lnRef idx="1">
            <a:schemeClr val="accent3"/>
          </a:lnRef>
          <a:fillRef idx="0">
            <a:schemeClr val="accent3"/>
          </a:fillRef>
          <a:effectRef idx="0">
            <a:schemeClr val="accent3"/>
          </a:effectRef>
          <a:fontRef idx="minor">
            <a:schemeClr val="tx1"/>
          </a:fontRef>
        </p:style>
      </p:cxnSp>
      <p:sp>
        <p:nvSpPr>
          <p:cNvPr id="33" name="Rectangle 32"/>
          <p:cNvSpPr/>
          <p:nvPr/>
        </p:nvSpPr>
        <p:spPr>
          <a:xfrm>
            <a:off x="3094479" y="4494212"/>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Device drivers</a:t>
            </a:r>
          </a:p>
        </p:txBody>
      </p:sp>
      <p:sp>
        <p:nvSpPr>
          <p:cNvPr id="34" name="Rectangle 33"/>
          <p:cNvSpPr/>
          <p:nvPr/>
        </p:nvSpPr>
        <p:spPr>
          <a:xfrm>
            <a:off x="3094479" y="3684191"/>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Support libraries</a:t>
            </a:r>
          </a:p>
        </p:txBody>
      </p:sp>
      <p:cxnSp>
        <p:nvCxnSpPr>
          <p:cNvPr id="35" name="Straight Arrow Connector 34"/>
          <p:cNvCxnSpPr>
            <a:stCxn id="33" idx="1"/>
          </p:cNvCxnSpPr>
          <p:nvPr/>
        </p:nvCxnSpPr>
        <p:spPr>
          <a:xfrm flipH="1" flipV="1">
            <a:off x="2042919" y="3750798"/>
            <a:ext cx="1051560" cy="1109176"/>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sp>
        <p:nvSpPr>
          <p:cNvPr id="36" name="Rectangle 35"/>
          <p:cNvSpPr/>
          <p:nvPr/>
        </p:nvSpPr>
        <p:spPr>
          <a:xfrm>
            <a:off x="3094479" y="5304233"/>
            <a:ext cx="2169622" cy="731524"/>
          </a:xfrm>
          <a:prstGeom prst="rect">
            <a:avLst/>
          </a:prstGeom>
          <a:solidFill>
            <a:srgbClr val="E2E2E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3</a:t>
            </a:r>
            <a:r>
              <a:rPr lang="en-US" baseline="30000" dirty="0">
                <a:solidFill>
                  <a:schemeClr val="tx1"/>
                </a:solidFill>
              </a:rPr>
              <a:t>rd</a:t>
            </a:r>
            <a:r>
              <a:rPr lang="en-US" dirty="0">
                <a:solidFill>
                  <a:schemeClr val="tx1"/>
                </a:solidFill>
              </a:rPr>
              <a:t> party libraries</a:t>
            </a:r>
          </a:p>
        </p:txBody>
      </p:sp>
      <p:cxnSp>
        <p:nvCxnSpPr>
          <p:cNvPr id="37" name="Straight Arrow Connector 36"/>
          <p:cNvCxnSpPr>
            <a:stCxn id="36" idx="1"/>
          </p:cNvCxnSpPr>
          <p:nvPr/>
        </p:nvCxnSpPr>
        <p:spPr>
          <a:xfrm flipH="1" flipV="1">
            <a:off x="2042919" y="3750798"/>
            <a:ext cx="1051560" cy="1919197"/>
          </a:xfrm>
          <a:prstGeom prst="straightConnector1">
            <a:avLst/>
          </a:prstGeom>
          <a:solidFill>
            <a:schemeClr val="bg1"/>
          </a:solidFill>
          <a:ln>
            <a:noFill/>
            <a:tailEnd type="triangle"/>
          </a:ln>
        </p:spPr>
        <p:style>
          <a:lnRef idx="1">
            <a:schemeClr val="dk1"/>
          </a:lnRef>
          <a:fillRef idx="2">
            <a:schemeClr val="dk1"/>
          </a:fillRef>
          <a:effectRef idx="1">
            <a:schemeClr val="dk1"/>
          </a:effectRef>
          <a:fontRef idx="minor">
            <a:schemeClr val="dk1"/>
          </a:fontRef>
        </p:style>
      </p:cxnSp>
      <p:cxnSp>
        <p:nvCxnSpPr>
          <p:cNvPr id="38" name="Straight Arrow Connector 37"/>
          <p:cNvCxnSpPr>
            <a:stCxn id="34" idx="1"/>
          </p:cNvCxnSpPr>
          <p:nvPr/>
        </p:nvCxnSpPr>
        <p:spPr>
          <a:xfrm flipH="1" flipV="1">
            <a:off x="2462950" y="3767520"/>
            <a:ext cx="631529" cy="282433"/>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39" name="Straight Arrow Connector 38"/>
          <p:cNvCxnSpPr>
            <a:stCxn id="33" idx="1"/>
          </p:cNvCxnSpPr>
          <p:nvPr/>
        </p:nvCxnSpPr>
        <p:spPr>
          <a:xfrm flipH="1" flipV="1">
            <a:off x="2462950" y="3767519"/>
            <a:ext cx="631529" cy="1092455"/>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0" name="Straight Arrow Connector 39"/>
          <p:cNvCxnSpPr>
            <a:stCxn id="36" idx="1"/>
          </p:cNvCxnSpPr>
          <p:nvPr/>
        </p:nvCxnSpPr>
        <p:spPr>
          <a:xfrm flipH="1" flipV="1">
            <a:off x="2462950" y="3767519"/>
            <a:ext cx="631529" cy="1902476"/>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sp>
        <p:nvSpPr>
          <p:cNvPr id="43" name="Title 2"/>
          <p:cNvSpPr>
            <a:spLocks noGrp="1"/>
          </p:cNvSpPr>
          <p:nvPr>
            <p:ph type="title"/>
          </p:nvPr>
        </p:nvSpPr>
        <p:spPr/>
        <p:txBody>
          <a:bodyPr/>
          <a:lstStyle/>
          <a:p>
            <a:r>
              <a:rPr lang="en-GB" dirty="0"/>
              <a:t>ISP graph</a:t>
            </a:r>
            <a:endParaRPr lang="fr-FR" dirty="0"/>
          </a:p>
        </p:txBody>
      </p:sp>
    </p:spTree>
    <p:extLst>
      <p:ext uri="{BB962C8B-B14F-4D97-AF65-F5344CB8AC3E}">
        <p14:creationId xmlns:p14="http://schemas.microsoft.com/office/powerpoint/2010/main" val="4102527688"/>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Graph</a:t>
            </a:r>
          </a:p>
        </p:txBody>
      </p:sp>
      <p:pic>
        <p:nvPicPr>
          <p:cNvPr id="4" name="Picture 3"/>
          <p:cNvPicPr>
            <a:picLocks noChangeAspect="1"/>
          </p:cNvPicPr>
          <p:nvPr/>
        </p:nvPicPr>
        <p:blipFill>
          <a:blip r:embed="rId2"/>
          <a:stretch>
            <a:fillRect/>
          </a:stretch>
        </p:blipFill>
        <p:spPr>
          <a:xfrm>
            <a:off x="3472711" y="934763"/>
            <a:ext cx="5316646" cy="5226278"/>
          </a:xfrm>
          <a:prstGeom prst="rect">
            <a:avLst/>
          </a:prstGeom>
        </p:spPr>
      </p:pic>
    </p:spTree>
    <p:extLst>
      <p:ext uri="{BB962C8B-B14F-4D97-AF65-F5344CB8AC3E}">
        <p14:creationId xmlns:p14="http://schemas.microsoft.com/office/powerpoint/2010/main" val="2880199663"/>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API</a:t>
            </a:r>
            <a:endParaRPr lang="fr-FR" dirty="0"/>
          </a:p>
        </p:txBody>
      </p:sp>
      <p:sp>
        <p:nvSpPr>
          <p:cNvPr id="3" name="Text Placeholder 2"/>
          <p:cNvSpPr>
            <a:spLocks noGrp="1"/>
          </p:cNvSpPr>
          <p:nvPr>
            <p:ph type="body" sz="quarter" idx="10"/>
          </p:nvPr>
        </p:nvSpPr>
        <p:spPr>
          <a:xfrm>
            <a:off x="299523" y="1019916"/>
            <a:ext cx="11663021" cy="5063643"/>
          </a:xfrm>
        </p:spPr>
        <p:txBody>
          <a:bodyPr>
            <a:normAutofit/>
          </a:bodyPr>
          <a:lstStyle/>
          <a:p>
            <a:r>
              <a:rPr lang="en-US" dirty="0"/>
              <a:t>Allocation DRAM buffers for </a:t>
            </a:r>
            <a:r>
              <a:rPr lang="en-US" dirty="0" err="1"/>
              <a:t>FastDMA</a:t>
            </a:r>
            <a:r>
              <a:rPr lang="en-US" dirty="0"/>
              <a:t>  transfer</a:t>
            </a:r>
          </a:p>
          <a:p>
            <a:r>
              <a:rPr lang="en-GB" dirty="0"/>
              <a:t>Initialise</a:t>
            </a:r>
            <a:r>
              <a:rPr lang="en-US" dirty="0"/>
              <a:t> camera</a:t>
            </a:r>
          </a:p>
          <a:p>
            <a:r>
              <a:rPr lang="en-US" dirty="0"/>
              <a:t>Start ISP sequencer</a:t>
            </a:r>
          </a:p>
          <a:p>
            <a:r>
              <a:rPr lang="en-US" dirty="0"/>
              <a:t>Get the output frames of the ISP (for APEX processing, display,…)</a:t>
            </a:r>
          </a:p>
          <a:p>
            <a:r>
              <a:rPr lang="en-US" dirty="0"/>
              <a:t>Stop ISP sequencer</a:t>
            </a:r>
          </a:p>
          <a:p>
            <a:r>
              <a:rPr lang="en-US" dirty="0"/>
              <a:t>Read/Write ISP registers</a:t>
            </a:r>
          </a:p>
        </p:txBody>
      </p:sp>
    </p:spTree>
    <p:extLst>
      <p:ext uri="{BB962C8B-B14F-4D97-AF65-F5344CB8AC3E}">
        <p14:creationId xmlns:p14="http://schemas.microsoft.com/office/powerpoint/2010/main" val="21346219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API: Initialisation (main.cpp)</a:t>
            </a:r>
            <a:endParaRPr lang="fr-FR" dirty="0"/>
          </a:p>
        </p:txBody>
      </p:sp>
      <p:sp>
        <p:nvSpPr>
          <p:cNvPr id="3" name="Text Placeholder 2"/>
          <p:cNvSpPr>
            <a:spLocks noGrp="1"/>
          </p:cNvSpPr>
          <p:nvPr>
            <p:ph type="body" sz="quarter" idx="10"/>
          </p:nvPr>
        </p:nvSpPr>
        <p:spPr>
          <a:xfrm>
            <a:off x="299523" y="1019916"/>
            <a:ext cx="11663021" cy="5063643"/>
          </a:xfrm>
        </p:spPr>
        <p:txBody>
          <a:bodyPr>
            <a:normAutofit fontScale="92500" lnSpcReduction="10000"/>
          </a:bodyPr>
          <a:lstStyle/>
          <a:p>
            <a:pPr marL="0" indent="0">
              <a:buNone/>
            </a:pPr>
            <a:r>
              <a:rPr lang="en-US" sz="1800" dirty="0"/>
              <a:t>	// *** Initialize SDI ***</a:t>
            </a:r>
          </a:p>
          <a:p>
            <a:pPr marL="0" indent="0">
              <a:buNone/>
            </a:pPr>
            <a:r>
              <a:rPr lang="en-US" sz="1800" dirty="0" err="1"/>
              <a:t>lRes</a:t>
            </a:r>
            <a:r>
              <a:rPr lang="en-US" sz="1800" dirty="0"/>
              <a:t> = </a:t>
            </a:r>
            <a:r>
              <a:rPr lang="en-US" sz="1800" dirty="0" err="1"/>
              <a:t>sdi</a:t>
            </a:r>
            <a:r>
              <a:rPr lang="en-US" sz="1800" dirty="0"/>
              <a:t>::Initialize(0); </a:t>
            </a:r>
          </a:p>
          <a:p>
            <a:pPr marL="0" indent="0">
              <a:buNone/>
            </a:pPr>
            <a:r>
              <a:rPr lang="en-US" sz="1800" dirty="0"/>
              <a:t>  </a:t>
            </a:r>
          </a:p>
          <a:p>
            <a:pPr marL="0" indent="0">
              <a:buNone/>
            </a:pPr>
            <a:r>
              <a:rPr lang="en-US" sz="1800" dirty="0"/>
              <a:t>	// *** create grabber ***</a:t>
            </a:r>
          </a:p>
          <a:p>
            <a:pPr marL="0" indent="0">
              <a:buNone/>
            </a:pPr>
            <a:r>
              <a:rPr lang="en-US" sz="1800" dirty="0" err="1"/>
              <a:t>sdi_grabber</a:t>
            </a:r>
            <a:r>
              <a:rPr lang="en-US" sz="1800" dirty="0"/>
              <a:t> *</a:t>
            </a:r>
            <a:r>
              <a:rPr lang="en-US" sz="1800" dirty="0" err="1"/>
              <a:t>lpGrabber</a:t>
            </a:r>
            <a:r>
              <a:rPr lang="en-US" sz="1800" dirty="0"/>
              <a:t> = new(</a:t>
            </a:r>
            <a:r>
              <a:rPr lang="en-US" sz="1800" dirty="0" err="1"/>
              <a:t>sdi_grabber</a:t>
            </a:r>
            <a:r>
              <a:rPr lang="en-US" sz="1800" dirty="0"/>
              <a:t>);  </a:t>
            </a:r>
          </a:p>
          <a:p>
            <a:pPr marL="0" indent="0">
              <a:buNone/>
            </a:pPr>
            <a:r>
              <a:rPr lang="en-US" sz="1800" dirty="0" err="1"/>
              <a:t>lpGrabber</a:t>
            </a:r>
            <a:r>
              <a:rPr lang="en-US" sz="1800" dirty="0"/>
              <a:t>-&gt;</a:t>
            </a:r>
            <a:r>
              <a:rPr lang="en-US" sz="1800" dirty="0" err="1"/>
              <a:t>ProcessSet</a:t>
            </a:r>
            <a:r>
              <a:rPr lang="en-US" sz="1800" dirty="0"/>
              <a:t>(</a:t>
            </a:r>
            <a:r>
              <a:rPr lang="en-US" sz="1800" dirty="0" err="1"/>
              <a:t>gpGraph</a:t>
            </a:r>
            <a:r>
              <a:rPr lang="en-US" sz="1800" dirty="0"/>
              <a:t>, &amp;</a:t>
            </a:r>
            <a:r>
              <a:rPr lang="en-US" sz="1800" dirty="0" err="1"/>
              <a:t>gGraphMetadata</a:t>
            </a:r>
            <a:r>
              <a:rPr lang="en-US" sz="1800" dirty="0"/>
              <a:t>);</a:t>
            </a:r>
          </a:p>
          <a:p>
            <a:pPr marL="0" indent="0">
              <a:buNone/>
            </a:pPr>
            <a:endParaRPr lang="en-US" sz="1800" dirty="0"/>
          </a:p>
          <a:p>
            <a:pPr marL="0" indent="0">
              <a:buNone/>
            </a:pPr>
            <a:r>
              <a:rPr lang="en-US" sz="1800" dirty="0"/>
              <a:t>	// *** prepare IOs ***</a:t>
            </a:r>
          </a:p>
          <a:p>
            <a:pPr marL="0" indent="0">
              <a:buNone/>
            </a:pPr>
            <a:r>
              <a:rPr lang="en-US" sz="1800" dirty="0" err="1"/>
              <a:t>sdi_FdmaIO</a:t>
            </a:r>
            <a:r>
              <a:rPr lang="en-US" sz="1800" dirty="0"/>
              <a:t> *</a:t>
            </a:r>
            <a:r>
              <a:rPr lang="en-US" sz="1800" dirty="0" err="1"/>
              <a:t>lpFdma</a:t>
            </a:r>
            <a:r>
              <a:rPr lang="en-US" sz="1800" dirty="0"/>
              <a:t> = (</a:t>
            </a:r>
            <a:r>
              <a:rPr lang="en-US" sz="1800" dirty="0" err="1"/>
              <a:t>sdi_FdmaIO</a:t>
            </a:r>
            <a:r>
              <a:rPr lang="en-US" sz="1800" dirty="0"/>
              <a:t>*)</a:t>
            </a:r>
            <a:r>
              <a:rPr lang="en-US" sz="1800" dirty="0" err="1"/>
              <a:t>lpGrabber</a:t>
            </a:r>
            <a:r>
              <a:rPr lang="en-US" sz="1800" dirty="0"/>
              <a:t>-&gt;</a:t>
            </a:r>
            <a:r>
              <a:rPr lang="en-US" sz="1800" dirty="0" err="1"/>
              <a:t>IoGet</a:t>
            </a:r>
            <a:r>
              <a:rPr lang="en-US" sz="1800" dirty="0"/>
              <a:t>(SEQ_OTHRIX_FDMA);   </a:t>
            </a:r>
          </a:p>
          <a:p>
            <a:pPr marL="0" indent="0">
              <a:buNone/>
            </a:pPr>
            <a:endParaRPr lang="en-US" sz="1800" dirty="0"/>
          </a:p>
          <a:p>
            <a:pPr marL="0" indent="0">
              <a:buNone/>
            </a:pPr>
            <a:r>
              <a:rPr lang="en-US" sz="1800" dirty="0"/>
              <a:t>	// *** </a:t>
            </a:r>
            <a:r>
              <a:rPr lang="en-US" sz="1800" b="1" dirty="0"/>
              <a:t>allocate all the DDR buffers for the fast DMA transfers</a:t>
            </a:r>
            <a:r>
              <a:rPr lang="en-US" sz="1800" dirty="0"/>
              <a:t>***</a:t>
            </a:r>
          </a:p>
          <a:p>
            <a:pPr marL="0" indent="0">
              <a:buNone/>
            </a:pPr>
            <a:r>
              <a:rPr lang="en-US" sz="1800" dirty="0"/>
              <a:t> if (</a:t>
            </a:r>
            <a:r>
              <a:rPr lang="en-US" sz="1800" dirty="0" err="1"/>
              <a:t>lpFdma</a:t>
            </a:r>
            <a:r>
              <a:rPr lang="en-US" sz="1800" dirty="0"/>
              <a:t>-&gt;</a:t>
            </a:r>
            <a:r>
              <a:rPr lang="en-US" sz="1800" dirty="0" err="1"/>
              <a:t>DdrBuffersAlloc</a:t>
            </a:r>
            <a:r>
              <a:rPr lang="en-US" sz="1800" dirty="0"/>
              <a:t>(DDR_OUT_BUFFER_CNT) != LIB_SUCCESS) {</a:t>
            </a:r>
          </a:p>
          <a:p>
            <a:pPr marL="0" indent="0">
              <a:buNone/>
            </a:pPr>
            <a:r>
              <a:rPr lang="en-US" sz="1800" dirty="0"/>
              <a:t>    </a:t>
            </a:r>
            <a:r>
              <a:rPr lang="en-US" sz="1800" dirty="0" err="1"/>
              <a:t>printf</a:t>
            </a:r>
            <a:r>
              <a:rPr lang="en-US" sz="1800" dirty="0"/>
              <a:t>("Failed to allocate </a:t>
            </a:r>
            <a:r>
              <a:rPr lang="en-US" sz="1800" dirty="0" err="1"/>
              <a:t>FastDMA</a:t>
            </a:r>
            <a:r>
              <a:rPr lang="en-US" sz="1800" dirty="0"/>
              <a:t> buffers\n");</a:t>
            </a:r>
          </a:p>
          <a:p>
            <a:pPr marL="0" indent="0">
              <a:buNone/>
            </a:pPr>
            <a:r>
              <a:rPr lang="en-US" sz="1800" dirty="0"/>
              <a:t>    return 1;</a:t>
            </a:r>
          </a:p>
          <a:p>
            <a:pPr marL="0" indent="0">
              <a:buNone/>
            </a:pPr>
            <a:r>
              <a:rPr lang="en-US" sz="1800" dirty="0"/>
              <a:t>  } </a:t>
            </a:r>
          </a:p>
        </p:txBody>
      </p:sp>
    </p:spTree>
    <p:extLst>
      <p:ext uri="{BB962C8B-B14F-4D97-AF65-F5344CB8AC3E}">
        <p14:creationId xmlns:p14="http://schemas.microsoft.com/office/powerpoint/2010/main" val="8191753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ISP API: Initialisation (main.cpp)</a:t>
            </a:r>
          </a:p>
        </p:txBody>
      </p:sp>
      <p:sp>
        <p:nvSpPr>
          <p:cNvPr id="3" name="Text Placeholder 2"/>
          <p:cNvSpPr>
            <a:spLocks noGrp="1"/>
          </p:cNvSpPr>
          <p:nvPr>
            <p:ph type="body" sz="quarter" idx="10"/>
          </p:nvPr>
        </p:nvSpPr>
        <p:spPr/>
        <p:txBody>
          <a:bodyPr>
            <a:normAutofit/>
          </a:bodyPr>
          <a:lstStyle/>
          <a:p>
            <a:pPr marL="0" indent="0">
              <a:buNone/>
            </a:pPr>
            <a:r>
              <a:rPr lang="en-US" sz="1800" dirty="0"/>
              <a:t>	// *** prestart grabber ***</a:t>
            </a:r>
          </a:p>
          <a:p>
            <a:pPr marL="0" indent="0">
              <a:buNone/>
            </a:pPr>
            <a:r>
              <a:rPr lang="en-US" sz="1800" dirty="0" err="1"/>
              <a:t>lpGrabber</a:t>
            </a:r>
            <a:r>
              <a:rPr lang="en-US" sz="1800" dirty="0"/>
              <a:t>-&gt;</a:t>
            </a:r>
            <a:r>
              <a:rPr lang="en-US" sz="1800" dirty="0" err="1"/>
              <a:t>PreStart</a:t>
            </a:r>
            <a:r>
              <a:rPr lang="en-US" sz="1800" dirty="0"/>
              <a:t>();</a:t>
            </a:r>
          </a:p>
          <a:p>
            <a:pPr marL="0" indent="0">
              <a:buNone/>
            </a:pPr>
            <a:endParaRPr lang="en-US" sz="1800" dirty="0"/>
          </a:p>
          <a:p>
            <a:pPr marL="0" indent="0">
              <a:buNone/>
            </a:pPr>
            <a:r>
              <a:rPr lang="en-US" sz="1800" dirty="0"/>
              <a:t>	// *** configure camera parameters ***</a:t>
            </a:r>
          </a:p>
          <a:p>
            <a:pPr marL="0" indent="0">
              <a:buNone/>
            </a:pPr>
            <a:r>
              <a:rPr lang="en-US" sz="1800" dirty="0" err="1"/>
              <a:t>CamConfig</a:t>
            </a:r>
            <a:r>
              <a:rPr lang="en-US" sz="1800" dirty="0"/>
              <a:t>();</a:t>
            </a:r>
            <a:endParaRPr lang="en-GB" sz="1800" dirty="0"/>
          </a:p>
        </p:txBody>
      </p:sp>
    </p:spTree>
    <p:extLst>
      <p:ext uri="{BB962C8B-B14F-4D97-AF65-F5344CB8AC3E}">
        <p14:creationId xmlns:p14="http://schemas.microsoft.com/office/powerpoint/2010/main" val="19849935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0_Master Content Slide">
  <a:themeElements>
    <a:clrScheme name="Custom 46">
      <a:dk1>
        <a:srgbClr val="000000"/>
      </a:dk1>
      <a:lt1>
        <a:sysClr val="window" lastClr="FFFFFF"/>
      </a:lt1>
      <a:dk2>
        <a:srgbClr val="969696"/>
      </a:dk2>
      <a:lt2>
        <a:srgbClr val="FFFFFF"/>
      </a:lt2>
      <a:accent1>
        <a:srgbClr val="F9B500"/>
      </a:accent1>
      <a:accent2>
        <a:srgbClr val="7BB1DB"/>
      </a:accent2>
      <a:accent3>
        <a:srgbClr val="C9D200"/>
      </a:accent3>
      <a:accent4>
        <a:srgbClr val="D54E12"/>
      </a:accent4>
      <a:accent5>
        <a:srgbClr val="A40044"/>
      </a:accent5>
      <a:accent6>
        <a:srgbClr val="979200"/>
      </a:accent6>
      <a:hlink>
        <a:srgbClr val="FFCF00"/>
      </a:hlink>
      <a:folHlink>
        <a:srgbClr val="9ED3CA"/>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rtlCol="0" anchor="t">
        <a:noAutofit/>
      </a:bodyPr>
      <a:lstStyle>
        <a:defPPr>
          <a:defRPr sz="2200" dirty="0" err="1" smtClean="0">
            <a:solidFill>
              <a:schemeClr val="tx1"/>
            </a:solidFill>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 FSL Logo Slide">
  <a:themeElements>
    <a:clrScheme name="Custom 46">
      <a:dk1>
        <a:srgbClr val="000000"/>
      </a:dk1>
      <a:lt1>
        <a:sysClr val="window" lastClr="FFFFFF"/>
      </a:lt1>
      <a:dk2>
        <a:srgbClr val="969696"/>
      </a:dk2>
      <a:lt2>
        <a:srgbClr val="FFFFFF"/>
      </a:lt2>
      <a:accent1>
        <a:srgbClr val="F9B500"/>
      </a:accent1>
      <a:accent2>
        <a:srgbClr val="7BB1DB"/>
      </a:accent2>
      <a:accent3>
        <a:srgbClr val="C9D200"/>
      </a:accent3>
      <a:accent4>
        <a:srgbClr val="D54E12"/>
      </a:accent4>
      <a:accent5>
        <a:srgbClr val="A40044"/>
      </a:accent5>
      <a:accent6>
        <a:srgbClr val="979200"/>
      </a:accent6>
      <a:hlink>
        <a:srgbClr val="FFCF00"/>
      </a:hlink>
      <a:folHlink>
        <a:srgbClr val="9ED3CA"/>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A1CF16D3F231F542B0C3BB7B3CE6AFA3" ma:contentTypeVersion="1" ma:contentTypeDescription="Upload an image." ma:contentTypeScope="" ma:versionID="e4138e7673ead783bfb3835beaf39bb5">
  <xsd:schema xmlns:xsd="http://www.w3.org/2001/XMLSchema" xmlns:xs="http://www.w3.org/2001/XMLSchema" xmlns:p="http://schemas.microsoft.com/office/2006/metadata/properties" xmlns:ns1="http://schemas.microsoft.com/sharepoint/v3" xmlns:ns2="B726B980-9F48-4B62-B6DB-7257583548F3" xmlns:ns3="http://schemas.microsoft.com/sharepoint/v3/fields" targetNamespace="http://schemas.microsoft.com/office/2006/metadata/properties" ma:root="true" ma:fieldsID="4fd720ace74b3a18ec92a999b47a8751" ns1:_="" ns2:_="" ns3:_="">
    <xsd:import namespace="http://schemas.microsoft.com/sharepoint/v3"/>
    <xsd:import namespace="B726B980-9F48-4B62-B6DB-7257583548F3"/>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726B980-9F48-4B62-B6DB-7257583548F3"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mageCreateDate xmlns="B726B980-9F48-4B62-B6DB-7257583548F3"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2A2347-0883-49D9-94D0-A107D7804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26B980-9F48-4B62-B6DB-7257583548F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ED307F-BC7B-4A3E-BFC6-C6B5651E7FD8}">
  <ds:schemaRefs>
    <ds:schemaRef ds:uri="http://schemas.microsoft.com/sharepoint/v3/fields"/>
    <ds:schemaRef ds:uri="http://purl.org/dc/elements/1.1/"/>
    <ds:schemaRef ds:uri="http://schemas.openxmlformats.org/package/2006/metadata/core-properties"/>
    <ds:schemaRef ds:uri="http://www.w3.org/XML/1998/namespace"/>
    <ds:schemaRef ds:uri="http://purl.org/dc/terms/"/>
    <ds:schemaRef ds:uri="http://schemas.microsoft.com/sharepoint/v3"/>
    <ds:schemaRef ds:uri="http://schemas.microsoft.com/office/2006/documentManagement/types"/>
    <ds:schemaRef ds:uri="http://schemas.microsoft.com/office/2006/metadata/properties"/>
    <ds:schemaRef ds:uri="http://schemas.microsoft.com/office/infopath/2007/PartnerControls"/>
    <ds:schemaRef ds:uri="B726B980-9F48-4B62-B6DB-7257583548F3"/>
    <ds:schemaRef ds:uri="http://purl.org/dc/dcmitype/"/>
  </ds:schemaRefs>
</ds:datastoreItem>
</file>

<file path=customXml/itemProps3.xml><?xml version="1.0" encoding="utf-8"?>
<ds:datastoreItem xmlns:ds="http://schemas.openxmlformats.org/officeDocument/2006/customXml" ds:itemID="{04681FAB-9F3F-4E5C-9558-4643493A74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6266</TotalTime>
  <Pages>0</Pages>
  <Words>3712</Words>
  <Characters>0</Characters>
  <Application>Microsoft Office PowerPoint</Application>
  <DocSecurity>0</DocSecurity>
  <PresentationFormat>Widescreen</PresentationFormat>
  <Lines>0</Lines>
  <Paragraphs>1429</Paragraphs>
  <Slides>108</Slides>
  <Notes>3</Notes>
  <HiddenSlides>1</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108</vt:i4>
      </vt:variant>
    </vt:vector>
  </HeadingPairs>
  <TitlesOfParts>
    <vt:vector size="113" baseType="lpstr">
      <vt:lpstr>Arial</vt:lpstr>
      <vt:lpstr>Courier</vt:lpstr>
      <vt:lpstr>Wingdings</vt:lpstr>
      <vt:lpstr>0_Master Content Slide</vt:lpstr>
      <vt:lpstr>10_ FSL Logo Slide</vt:lpstr>
      <vt:lpstr>ISP Overview</vt:lpstr>
      <vt:lpstr>S32V234: Block Diagram</vt:lpstr>
      <vt:lpstr>Image Sensor Processing</vt:lpstr>
      <vt:lpstr>AGENDA</vt:lpstr>
      <vt:lpstr>AGENDA</vt:lpstr>
      <vt:lpstr>Image processing and ISP kernels</vt:lpstr>
      <vt:lpstr>Principle</vt:lpstr>
      <vt:lpstr>Examples: Mean</vt:lpstr>
      <vt:lpstr>ISP Kernel</vt:lpstr>
      <vt:lpstr>ISP kernel</vt:lpstr>
      <vt:lpstr>ISP Kernel examples</vt:lpstr>
      <vt:lpstr>ISP subsystem</vt:lpstr>
      <vt:lpstr>ISP Sub-system</vt:lpstr>
      <vt:lpstr>ISP Sub-system</vt:lpstr>
      <vt:lpstr>ISP Sub-system</vt:lpstr>
      <vt:lpstr>ISP Sub-system</vt:lpstr>
      <vt:lpstr>ISP Sub-system</vt:lpstr>
      <vt:lpstr>ISP Sub-system</vt:lpstr>
      <vt:lpstr>ISP Sub-system</vt:lpstr>
      <vt:lpstr>ISP Sub-system</vt:lpstr>
      <vt:lpstr>ISP Sub-system</vt:lpstr>
      <vt:lpstr>ISP Sub-system</vt:lpstr>
      <vt:lpstr>ISP Sub-system</vt:lpstr>
      <vt:lpstr>ISP Sub-system</vt:lpstr>
      <vt:lpstr>ISP Sub-system</vt:lpstr>
      <vt:lpstr>ISP graph</vt:lpstr>
      <vt:lpstr>Graph</vt:lpstr>
      <vt:lpstr>Graph</vt:lpstr>
      <vt:lpstr>ISP Kernel examples</vt:lpstr>
      <vt:lpstr>Graph</vt:lpstr>
      <vt:lpstr>Graph</vt:lpstr>
      <vt:lpstr>Graph</vt:lpstr>
      <vt:lpstr>Graph</vt:lpstr>
      <vt:lpstr>Sequencer and processing pipeline</vt:lpstr>
      <vt:lpstr>ISP Sub-system</vt:lpstr>
      <vt:lpstr>Sequencer: Block Diagram</vt:lpstr>
      <vt:lpstr>ISP Pipeline</vt:lpstr>
      <vt:lpstr>ISP Pipeline</vt:lpstr>
      <vt:lpstr>ISP Pipeline</vt:lpstr>
      <vt:lpstr>IPU</vt:lpstr>
      <vt:lpstr>Scalar Engine (IPUS)</vt:lpstr>
      <vt:lpstr>Scalar Engine (IPUS)</vt:lpstr>
      <vt:lpstr>Scalar Engine (IPUS)</vt:lpstr>
      <vt:lpstr>Scalar Engine (IPUS)</vt:lpstr>
      <vt:lpstr>Scalar Engine (IPUS)</vt:lpstr>
      <vt:lpstr>Scalar Engine (IPUS)</vt:lpstr>
      <vt:lpstr>Vector Engine (IPUV)</vt:lpstr>
      <vt:lpstr>IPU Engines</vt:lpstr>
      <vt:lpstr>Input Matrix: IPUS</vt:lpstr>
      <vt:lpstr>Input Matrix: IPUS</vt:lpstr>
      <vt:lpstr>Input Matrix: IPUS</vt:lpstr>
      <vt:lpstr>Input Matrix: IPUS</vt:lpstr>
      <vt:lpstr>Input Matrix: IPUS</vt:lpstr>
      <vt:lpstr>Input Matrix: IPUS</vt:lpstr>
      <vt:lpstr>Input Matrix: IPUS</vt:lpstr>
      <vt:lpstr>Memory management</vt:lpstr>
      <vt:lpstr>ISP Kernel</vt:lpstr>
      <vt:lpstr>Image processing kernel</vt:lpstr>
      <vt:lpstr>Image processing kernel</vt:lpstr>
      <vt:lpstr>Hardware Replacement Modes</vt:lpstr>
      <vt:lpstr>AGENDA</vt:lpstr>
      <vt:lpstr>AGENDA</vt:lpstr>
      <vt:lpstr>Graph tool (DEMO)</vt:lpstr>
      <vt:lpstr>Kernel example</vt:lpstr>
      <vt:lpstr>Example of 2:1 Scaling and Gaussian filter</vt:lpstr>
      <vt:lpstr>Example of 2:1 Scaling and Gaussian filter</vt:lpstr>
      <vt:lpstr>Example of 2:1 Scaling and Gaussian filter</vt:lpstr>
      <vt:lpstr>Example of 2:1 Scaling and Gaussian filter</vt:lpstr>
      <vt:lpstr>Example of 2:1 Scaling and Gaussian filter</vt:lpstr>
      <vt:lpstr>Example of 2:1 Scaling and Gaussian filter</vt:lpstr>
      <vt:lpstr>Example of 2:1 Scaling and Gaussian filter</vt:lpstr>
      <vt:lpstr>Example of 2:1 Scaling and Gaussian filter</vt:lpstr>
      <vt:lpstr>Example of 2:1 Scaling and Gaussian filter</vt:lpstr>
      <vt:lpstr>Example of 2:1 Scaling and Gaussian filter</vt:lpstr>
      <vt:lpstr>Example of 2:1 Scaling and Gaussian filter</vt:lpstr>
      <vt:lpstr>Example of 2:1 Scaling and Gaussian filter</vt:lpstr>
      <vt:lpstr>Example of 2:1 Scaling and Gaussian filter</vt:lpstr>
      <vt:lpstr>Software Components</vt:lpstr>
      <vt:lpstr>ISP Application</vt:lpstr>
      <vt:lpstr>ISP Application</vt:lpstr>
      <vt:lpstr>Build Process</vt:lpstr>
      <vt:lpstr>ISP Application</vt:lpstr>
      <vt:lpstr>Build sequence</vt:lpstr>
      <vt:lpstr>Build sequence</vt:lpstr>
      <vt:lpstr>Build sequence</vt:lpstr>
      <vt:lpstr>Build sequence</vt:lpstr>
      <vt:lpstr>Build sequence</vt:lpstr>
      <vt:lpstr>Build sequence</vt:lpstr>
      <vt:lpstr>Build sequence</vt:lpstr>
      <vt:lpstr>Build sequence</vt:lpstr>
      <vt:lpstr>Project structure</vt:lpstr>
      <vt:lpstr>ISP demo</vt:lpstr>
      <vt:lpstr>ISP demo</vt:lpstr>
      <vt:lpstr>ISP graph</vt:lpstr>
      <vt:lpstr>ISP graph</vt:lpstr>
      <vt:lpstr>ISP Graph</vt:lpstr>
      <vt:lpstr>ISP API</vt:lpstr>
      <vt:lpstr>ISP API: Initialisation (main.cpp)</vt:lpstr>
      <vt:lpstr>ISP API: Initialisation (main.cpp)</vt:lpstr>
      <vt:lpstr>ISP API: Run time (main.cpp)</vt:lpstr>
      <vt:lpstr>ISP API: Run time (main.cpp)</vt:lpstr>
      <vt:lpstr>Optimisations</vt:lpstr>
      <vt:lpstr>AGENDA</vt:lpstr>
      <vt:lpstr>AGENDA</vt:lpstr>
      <vt:lpstr>ISP Kernels</vt:lpstr>
      <vt:lpstr>AEC/AWB</vt:lpstr>
      <vt:lpstr>Questions</vt:lpstr>
      <vt:lpstr>PowerPoint Presentation</vt:lpstr>
    </vt:vector>
  </TitlesOfParts>
  <Company>Free Scale</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NXP Powerpoint template confidential 16:9 Widescreen</dc:title>
  <dc:creator>rls02c</dc:creator>
  <cp:lastModifiedBy>LE MENN MarieAnne-B48072</cp:lastModifiedBy>
  <cp:revision>457</cp:revision>
  <dcterms:created xsi:type="dcterms:W3CDTF">2012-11-14T23:25:03Z</dcterms:created>
  <dcterms:modified xsi:type="dcterms:W3CDTF">2017-07-24T08:03:34Z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0x0101009148F5A04DDD49CBA7127AADA5FB792B00AADE34325A8B49CDA8BB4DB53328F21400A1CF16D3F231F542B0C3BB7B3CE6AFA3</vt:lpwstr>
  </property>
</Properties>
</file>