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5143500" cx="9144000"/>
  <p:notesSz cx="6858000" cy="9144000"/>
  <p:embeddedFontLst>
    <p:embeddedFont>
      <p:font typeface="Lato"/>
      <p:regular r:id="rId50"/>
      <p:bold r:id="rId51"/>
      <p:italic r:id="rId52"/>
      <p:boldItalic r:id="rId53"/>
    </p:embeddedFont>
    <p:embeddedFont>
      <p:font typeface="Lato Light"/>
      <p:regular r:id="rId54"/>
      <p:bold r:id="rId55"/>
      <p:italic r:id="rId56"/>
      <p:boldItalic r:id="rId57"/>
    </p:embeddedFont>
    <p:embeddedFont>
      <p:font typeface="Lato Black"/>
      <p:bold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11BBF7-9C85-4F98-82C4-84026846FB1A}">
  <a:tblStyle styleId="{6511BBF7-9C85-4F98-82C4-84026846FB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4.xml"/><Relationship Id="rId55" Type="http://schemas.openxmlformats.org/officeDocument/2006/relationships/font" Target="fonts/LatoLight-bold.fntdata"/><Relationship Id="rId10" Type="http://schemas.openxmlformats.org/officeDocument/2006/relationships/slide" Target="slides/slide3.xml"/><Relationship Id="rId54" Type="http://schemas.openxmlformats.org/officeDocument/2006/relationships/font" Target="fonts/LatoLight-regular.fntdata"/><Relationship Id="rId13" Type="http://schemas.openxmlformats.org/officeDocument/2006/relationships/slide" Target="slides/slide6.xml"/><Relationship Id="rId57" Type="http://schemas.openxmlformats.org/officeDocument/2006/relationships/font" Target="fonts/LatoLight-boldItalic.fntdata"/><Relationship Id="rId12" Type="http://schemas.openxmlformats.org/officeDocument/2006/relationships/slide" Target="slides/slide5.xml"/><Relationship Id="rId56" Type="http://schemas.openxmlformats.org/officeDocument/2006/relationships/font" Target="fonts/LatoLight-italic.fntdata"/><Relationship Id="rId15" Type="http://schemas.openxmlformats.org/officeDocument/2006/relationships/slide" Target="slides/slide8.xml"/><Relationship Id="rId59" Type="http://schemas.openxmlformats.org/officeDocument/2006/relationships/font" Target="fonts/LatoBlack-boldItalic.fntdata"/><Relationship Id="rId14" Type="http://schemas.openxmlformats.org/officeDocument/2006/relationships/slide" Target="slides/slide7.xml"/><Relationship Id="rId58" Type="http://schemas.openxmlformats.org/officeDocument/2006/relationships/font" Target="fonts/LatoBlack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518003ba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8518003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8518003ba_2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8518003ba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8518003ba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8518003ba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8518003ba_2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8518003ba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8518003ba_2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8518003ba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8518003ba_2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8518003ba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8518003ba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8518003ba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8518003ba_2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8518003ba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8518003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8518003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8518003b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8518003b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8518003b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8518003b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518003ba_2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518003b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8518003b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8518003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8518003ba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8518003ba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0a7c6d66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0a7c6d66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a7c6d66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0a7c6d66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0a7c6d66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0a7c6d66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0a7c6d66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0a7c6d66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0a7c6d66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0a7c6d66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0a7c6d669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0a7c6d66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8518003ba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8518003b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0a7c6d669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0a7c6d669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518003ba_2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518003ba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0a7c6d669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0a7c6d669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0a7c6d66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0a7c6d66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0a7c6d669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0a7c6d669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8518003ba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8518003ba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8518003ba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8518003b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8518003ba_2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8518003ba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8518003ba_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8518003ba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8518003ba_2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8518003ba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2f871a4d1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2f871a4d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8518003ba_7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8518003ba_7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8518003ba_2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8518003ba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8518003ba_7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8518003ba_7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8518003ba_7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8518003ba_7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8518003ba_7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8518003ba_7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8518003ba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8518003ba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8518003ba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8518003ba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8518003ba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8518003ba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8518003ba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8518003b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8518003ba_2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8518003ba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56" name="Google Shape;56;p14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14" y="2917253"/>
            <a:ext cx="9140444" cy="2224977"/>
          </a:xfrm>
          <a:custGeom>
            <a:rect b="b" l="l" r="r" t="t"/>
            <a:pathLst>
              <a:path extrusionOk="0" h="939800" w="386080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14" y="1926312"/>
            <a:ext cx="9140444" cy="3217196"/>
          </a:xfrm>
          <a:custGeom>
            <a:rect b="b" l="l" r="r" t="t"/>
            <a:pathLst>
              <a:path extrusionOk="0" h="1358900" w="386080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1518" y="3413475"/>
            <a:ext cx="9140444" cy="1728867"/>
          </a:xfrm>
          <a:custGeom>
            <a:rect b="b" l="l" r="r" t="t"/>
            <a:pathLst>
              <a:path extrusionOk="0" h="730250" w="386080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6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8" name="Google Shape;68;p16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◦"/>
              <a:defRPr i="1"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8pPr>
            <a:lvl9pPr indent="-431800" lvl="8" marL="4114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9pPr>
          </a:lstStyle>
          <a:p/>
        </p:txBody>
      </p:sp>
      <p:sp>
        <p:nvSpPr>
          <p:cNvPr id="72" name="Google Shape;72;p16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b="1" sz="9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" name="Google Shape;74;p16"/>
          <p:cNvGrpSpPr/>
          <p:nvPr/>
        </p:nvGrpSpPr>
        <p:grpSpPr>
          <a:xfrm flipH="1" rot="5400000">
            <a:off x="-1530412" y="1530301"/>
            <a:ext cx="5154243" cy="2093410"/>
            <a:chOff x="187960" y="1453515"/>
            <a:chExt cx="3861435" cy="1568450"/>
          </a:xfrm>
        </p:grpSpPr>
        <p:sp>
          <p:nvSpPr>
            <p:cNvPr id="75" name="Google Shape;75;p16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7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80" name="Google Shape;80;p17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83" name="Google Shape;83;p17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88" name="Google Shape;88;p18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91" name="Google Shape;91;p1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9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97" name="Google Shape;97;p19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00" name="Google Shape;100;p19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3" type="body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0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107" name="Google Shape;107;p20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10" name="Google Shape;110;p20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1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114" name="Google Shape;114;p21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2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121" name="Google Shape;121;p22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ottom waves">
  <p:cSld name="BLANK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3"/>
          <p:cNvGrpSpPr/>
          <p:nvPr/>
        </p:nvGrpSpPr>
        <p:grpSpPr>
          <a:xfrm>
            <a:off x="-13177" y="3583361"/>
            <a:ext cx="9157393" cy="1560137"/>
            <a:chOff x="187960" y="1453515"/>
            <a:chExt cx="3861435" cy="1568450"/>
          </a:xfrm>
        </p:grpSpPr>
        <p:sp>
          <p:nvSpPr>
            <p:cNvPr id="127" name="Google Shape;127;p23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17.png"/><Relationship Id="rId8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1034250" y="600600"/>
            <a:ext cx="76242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Wealth and Risk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Anita Adams, Randy Geszvain and Michael O’Keefe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June 2020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 707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Deaths Per COVID Case Be Predicted by Wealth Indicators?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737850" y="1323300"/>
            <a:ext cx="70902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The following algorithms from function “train” in package “caret” were applied and tuned using k-fold validation: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Naive </a:t>
            </a:r>
            <a:r>
              <a:rPr lang="en" sz="1900"/>
              <a:t>Bayesian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K Nearest Neighbor (KNN)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Random Forest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Support Vector Machine (kernel - Linear)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Support Vector Machine (kernel - Radial Basis Function)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50" y="1039650"/>
            <a:ext cx="2164975" cy="1731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576" y="1039649"/>
            <a:ext cx="2164975" cy="17319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6200" y="1039650"/>
            <a:ext cx="2164975" cy="173197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0949" y="2971800"/>
            <a:ext cx="2164975" cy="17319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3575" y="2971801"/>
            <a:ext cx="2164975" cy="17319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06202" y="2971800"/>
            <a:ext cx="2164975" cy="173196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With Base Data Set</a:t>
            </a:r>
            <a:endParaRPr/>
          </a:p>
        </p:txBody>
      </p:sp>
      <p:graphicFrame>
        <p:nvGraphicFramePr>
          <p:cNvPr id="216" name="Google Shape;216;p35"/>
          <p:cNvGraphicFramePr/>
          <p:nvPr/>
        </p:nvGraphicFramePr>
        <p:xfrm>
          <a:off x="420075" y="107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{6511BBF7-9C85-4F98-82C4-84026846FB1A}</a:tableStyleId>
              </a:tblPr>
              <a:tblGrid>
                <a:gridCol w="1196650"/>
                <a:gridCol w="1112100"/>
                <a:gridCol w="1126250"/>
                <a:gridCol w="845775"/>
                <a:gridCol w="3463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(Test/Train)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Kappa    (Test/Train)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Tuning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39% / 44%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17% / 14%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Laplace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Predicts values for most bins</a:t>
                      </a:r>
                      <a:endParaRPr/>
                    </a:p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Variables are not independent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47% / 49%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18% / 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4605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Most predictions in Bin1 w/ a few in Bin3 and Bin4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49% / 54%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23% / 27%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mtry*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4605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Like KNN but even stronger bias to Bin1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r>
                        <a:rPr lang="en"/>
                        <a:t>- 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49% / 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18% / 23%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4605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Only </a:t>
                      </a:r>
                      <a:r>
                        <a:rPr lang="en"/>
                        <a:t>selects</a:t>
                      </a:r>
                      <a:r>
                        <a:rPr lang="en"/>
                        <a:t> Bin1 an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d Bin3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 - RBF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48% / 51%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16% / 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Only selects Bin1 an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d Bin3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7" name="Google Shape;217;p35"/>
          <p:cNvSpPr txBox="1"/>
          <p:nvPr/>
        </p:nvSpPr>
        <p:spPr>
          <a:xfrm>
            <a:off x="640350" y="4135325"/>
            <a:ext cx="78633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* M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try : Number of variables randomly sampled as candidates at each split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191650" y="506150"/>
            <a:ext cx="6034500" cy="7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Importance for RF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589925" y="1134325"/>
            <a:ext cx="4332000" cy="32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Total Population, Size of Population over 15 (which is strongly correlated to total Population), and Population Density drive the predictions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Race, Disability and Education are more important than Age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Poverty level income, Alien status, Sex are last in importance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Being Hispanic has no predictive importance</a:t>
            </a:r>
            <a:endParaRPr sz="2100"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875" y="139675"/>
            <a:ext cx="3873301" cy="486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Excursions for RF</a:t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737850" y="1323300"/>
            <a:ext cx="80688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The following data set excursions were conducted using the most accurate model (RF)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PCA dimensionality reduction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Take out low death rate / very high instances bin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Don’t normalize fractions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Remove non-wealth variables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Excursion Model Results</a:t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50" y="1082274"/>
            <a:ext cx="2044445" cy="1635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949" y="1082299"/>
            <a:ext cx="2044450" cy="163555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4400" y="1082299"/>
            <a:ext cx="2044400" cy="163551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9" name="Google Shape;23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9738" y="2915725"/>
            <a:ext cx="2044382" cy="163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4124" y="2915725"/>
            <a:ext cx="2044450" cy="163556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18500" y="1082275"/>
            <a:ext cx="2044405" cy="16355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28575" y="2915725"/>
            <a:ext cx="2044450" cy="163555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38"/>
          <p:cNvSpPr txBox="1"/>
          <p:nvPr/>
        </p:nvSpPr>
        <p:spPr>
          <a:xfrm>
            <a:off x="5921550" y="2961250"/>
            <a:ext cx="1258500" cy="21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RF Wealth Data Only</a:t>
            </a:r>
            <a:endParaRPr b="1" sz="600"/>
          </a:p>
        </p:txBody>
      </p:sp>
      <p:sp>
        <p:nvSpPr>
          <p:cNvPr id="244" name="Google Shape;244;p38"/>
          <p:cNvSpPr txBox="1"/>
          <p:nvPr/>
        </p:nvSpPr>
        <p:spPr>
          <a:xfrm>
            <a:off x="3942750" y="2961250"/>
            <a:ext cx="1258500" cy="21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RF Nn Norm Fractions Plot</a:t>
            </a:r>
            <a:endParaRPr b="1" sz="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737850" y="472000"/>
            <a:ext cx="7249500" cy="7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</a:t>
            </a:r>
            <a:r>
              <a:rPr lang="en"/>
              <a:t>Models With Data Set Excursions</a:t>
            </a:r>
            <a:endParaRPr/>
          </a:p>
        </p:txBody>
      </p:sp>
      <p:graphicFrame>
        <p:nvGraphicFramePr>
          <p:cNvPr id="250" name="Google Shape;250;p39"/>
          <p:cNvGraphicFramePr/>
          <p:nvPr/>
        </p:nvGraphicFramePr>
        <p:xfrm>
          <a:off x="294900" y="107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{6511BBF7-9C85-4F98-82C4-84026846FB1A}</a:tableStyleId>
              </a:tblPr>
              <a:tblGrid>
                <a:gridCol w="1459075"/>
                <a:gridCol w="1227575"/>
                <a:gridCol w="1243200"/>
                <a:gridCol w="3862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(Test/Train)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Kappa    (Test/Train)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Observations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 baseline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49% / 54%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23% / 27%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605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Even stronger bias to Bin1 than KNN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47% / 49%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21% / 23%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14605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Lower accuracy but much better distribution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Bin1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30% / 38%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2% / 13%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Lower accuracy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/>
                        <a:t>- mostly due to chance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Norm of Fractions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49% / 52%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r>
                        <a:rPr lang="en"/>
                        <a:t>% / 25%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4605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Does not materially impact answer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Non-Wealth Variables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48% / 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21% / 28%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460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Mostly Bin1 and Bin3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counties with high mortality rates share characteristics?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737850" y="1323300"/>
            <a:ext cx="72198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Packages “factoextra” and “stats” were used to perform k-means clustering on data: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Optimal number of clusters calculated with </a:t>
            </a:r>
            <a:r>
              <a:rPr i="1" lang="en" sz="1900"/>
              <a:t>fviz</a:t>
            </a:r>
            <a:r>
              <a:rPr lang="en" sz="1900"/>
              <a:t>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i="1" lang="en" sz="1900"/>
              <a:t>Nstart </a:t>
            </a:r>
            <a:r>
              <a:rPr lang="en" sz="1900"/>
              <a:t>set to 25 for stable results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Clusters assignments paired with respective counties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Mean of variables computed and aggregated by cluster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Above Avg. Death Rate Clusters</a:t>
            </a:r>
            <a:endParaRPr/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50" y="1261825"/>
            <a:ext cx="5506824" cy="228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2"/>
          <p:cNvPicPr preferRelativeResize="0"/>
          <p:nvPr/>
        </p:nvPicPr>
        <p:blipFill rotWithShape="1">
          <a:blip r:embed="rId4">
            <a:alphaModFix/>
          </a:blip>
          <a:srcRect b="19106" l="0" r="0" t="0"/>
          <a:stretch/>
        </p:blipFill>
        <p:spPr>
          <a:xfrm>
            <a:off x="737850" y="4052100"/>
            <a:ext cx="6418626" cy="8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2"/>
          <p:cNvSpPr txBox="1"/>
          <p:nvPr/>
        </p:nvSpPr>
        <p:spPr>
          <a:xfrm>
            <a:off x="737851" y="3702225"/>
            <a:ext cx="41160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Counties clustered by above national avg. death rate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Below Avg.</a:t>
            </a:r>
            <a:r>
              <a:rPr lang="en"/>
              <a:t> Death Rate Clusters</a:t>
            </a:r>
            <a:endParaRPr/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50" y="1328900"/>
            <a:ext cx="5373025" cy="239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4">
            <a:alphaModFix/>
          </a:blip>
          <a:srcRect b="18606" l="0" r="0" t="0"/>
          <a:stretch/>
        </p:blipFill>
        <p:spPr>
          <a:xfrm>
            <a:off x="684975" y="4045000"/>
            <a:ext cx="6346227" cy="7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3"/>
          <p:cNvSpPr txBox="1"/>
          <p:nvPr/>
        </p:nvSpPr>
        <p:spPr>
          <a:xfrm>
            <a:off x="737838" y="3720050"/>
            <a:ext cx="43806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Counties clustered by below national avg. death rate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Observed</a:t>
            </a:r>
            <a:endParaRPr/>
          </a:p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646800" y="1179825"/>
            <a:ext cx="6793200" cy="32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en" sz="2300"/>
              <a:t>Clusters of above national average death rate include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en" sz="2300"/>
              <a:t>highest poverty rates, avg. 0.1869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en" sz="2300"/>
              <a:t>lowest fraction of college-educated population of all clusters of counties, avg. 0.1863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en" sz="2300"/>
              <a:t>highest unemployment rates, avg 0.0740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en" sz="2300"/>
              <a:t>largest fraction black populations,  avg 0.2633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en" sz="2300"/>
              <a:t>Clusters </a:t>
            </a:r>
            <a:r>
              <a:rPr lang="en" sz="2300"/>
              <a:t>below national average death rate do not seem to reveal </a:t>
            </a:r>
            <a:r>
              <a:rPr lang="en" sz="2300"/>
              <a:t>meaningful</a:t>
            </a:r>
            <a:r>
              <a:rPr lang="en" sz="2300"/>
              <a:t> patterns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ctrTitle"/>
          </p:nvPr>
        </p:nvSpPr>
        <p:spPr>
          <a:xfrm>
            <a:off x="1034250" y="648500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Measurements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Support measure gives an idea of how frequent an itemset is in all the records.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Confidence measure defines the likeliness of occurrence of consequent in the group given that the group already has the antecedents.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Lift controls for the support (frequency) of consequent while calculating the conditional probability of occurrence of {Y} given {X}. Lift is also the factor by which the co-occurrence of A and B exceeds the expected probability of A and B co-occurring, had they been independent. 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Measurements</a:t>
            </a:r>
            <a:endParaRPr/>
          </a:p>
        </p:txBody>
      </p:sp>
      <p:pic>
        <p:nvPicPr>
          <p:cNvPr id="300" name="Google Shape;3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300" y="1261825"/>
            <a:ext cx="5858188" cy="35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56201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311" name="Google Shape;311;p49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Filter: Support: 0.001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Confidence: 0.9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Sort by: Confidence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RHS: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Deaths_Per_Confirmed_4_16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Observed</a:t>
            </a:r>
            <a:endParaRPr/>
          </a:p>
        </p:txBody>
      </p:sp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RHS: Deaths_Per_Confirmed_4_16=[0, 0.05)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LHS:</a:t>
            </a:r>
            <a:endParaRPr sz="15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aphicFrame>
        <p:nvGraphicFramePr>
          <p:cNvPr id="318" name="Google Shape;318;p50"/>
          <p:cNvGraphicFramePr/>
          <p:nvPr/>
        </p:nvGraphicFramePr>
        <p:xfrm>
          <a:off x="1936188" y="20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{6511BBF7-9C85-4F98-82C4-84026846FB1A}</a:tableStyleId>
              </a:tblPr>
              <a:tblGrid>
                <a:gridCol w="495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EM_Total_Pop_Median_Age=[0.4, 0.5)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Fraction_Female=[0.3, 0.4)}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Fraction_Other=[0.9, 1]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Fraction_Below_Poverty_Line=[0.9, 1]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Fraction_Other=[0.9, 1]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Fraction_Btwn_100_149_Above_Poverty_Line=[0.7, 0.8)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Fraction_Unemployed=[0.4, 0.5)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Fraction_Not_Citizen=[0.8, 0.9)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Fraction_Disabled=[0.3, 0.4)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Fraction_Not_Citizen=[0.8, 0.9)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Observed</a:t>
            </a:r>
            <a:endParaRPr/>
          </a:p>
        </p:txBody>
      </p:sp>
      <p:sp>
        <p:nvSpPr>
          <p:cNvPr id="324" name="Google Shape;324;p51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RHS: Deaths_Per_Confirmed_4_16=[0.05, 0.1)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LHS:</a:t>
            </a:r>
            <a:endParaRPr sz="15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aphicFrame>
        <p:nvGraphicFramePr>
          <p:cNvPr id="325" name="Google Shape;325;p51"/>
          <p:cNvGraphicFramePr/>
          <p:nvPr/>
        </p:nvGraphicFramePr>
        <p:xfrm>
          <a:off x="1936188" y="20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{6511BBF7-9C85-4F98-82C4-84026846FB1A}</a:tableStyleId>
              </a:tblPr>
              <a:tblGrid>
                <a:gridCol w="495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Fraction_High_School_Grad=[0, 0.1)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Fraction_Some_College=[0.2, 0.3)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Fraction_Bachelors_or_Higher=[0.7, 0.8)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Fraction_Other=[0.3, 0.4)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Fraction_Btwn_100_149_Above_Poverty_Line=[0.3, 0.4)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Fraction_Other=[0, 0.1)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Fraction_Not_Citizen=[0.6, 0.7)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Fraction__Limited_English=[0.4, 0.5)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Fraction_Unemployed=[0.2, 0.3)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Fraction_Below_Poverty_Line=[0.2, 0.3)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Observed</a:t>
            </a:r>
            <a:endParaRPr/>
          </a:p>
        </p:txBody>
      </p:sp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RHS: Deaths_Per_Confirmed_4_16=</a:t>
            </a:r>
            <a:r>
              <a:rPr lang="en" sz="1500"/>
              <a:t>[0.1, 0.2)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LHS:</a:t>
            </a:r>
            <a:endParaRPr sz="15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32" name="Google Shape;332;p52"/>
          <p:cNvGraphicFramePr/>
          <p:nvPr/>
        </p:nvGraphicFramePr>
        <p:xfrm>
          <a:off x="1936188" y="20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{6511BBF7-9C85-4F98-82C4-84026846FB1A}</a:tableStyleId>
              </a:tblPr>
              <a:tblGrid>
                <a:gridCol w="495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Fraction_Bachelors_or_Higher=[0.9, 1]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Pop_Density=[0.6, 0.7),Pop_Density=[0.7, 0.8)</a:t>
                      </a:r>
                      <a:endParaRPr sz="11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Fraction_White=[0.7, 0.8)</a:t>
                      </a:r>
                      <a:endParaRPr sz="11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Fraction_Bachelors_or_Higher=[0.9, 1]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Fraction_Female=[0.8, 0.9)</a:t>
                      </a:r>
                      <a:endParaRPr sz="11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Fraction_Bachelors_or_Higher=[0.9, 1]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EM_Total_Pop_Median_Age=[0.3, 0.4)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Fraction_Bachelors_or_Higher=[0.9, 1]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4294967295" type="ctrTitle"/>
          </p:nvPr>
        </p:nvSpPr>
        <p:spPr>
          <a:xfrm>
            <a:off x="1024400" y="422500"/>
            <a:ext cx="5132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Wealth Gap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46" name="Google Shape;146;p26"/>
          <p:cNvSpPr txBox="1"/>
          <p:nvPr>
            <p:ph idx="4294967295" type="subTitle"/>
          </p:nvPr>
        </p:nvSpPr>
        <p:spPr>
          <a:xfrm>
            <a:off x="1041150" y="1640125"/>
            <a:ext cx="6249000" cy="2136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economic status and its related variables a predictor of coronavirus... 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confirmed case growth over two weeks?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death growth over two weeks?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 capita confirmed cases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6"/>
          <p:cNvSpPr txBox="1"/>
          <p:nvPr>
            <p:ph idx="4294967295" type="subTitle"/>
          </p:nvPr>
        </p:nvSpPr>
        <p:spPr>
          <a:xfrm>
            <a:off x="1041150" y="3560950"/>
            <a:ext cx="6249000" cy="1209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death rate per confirmed case?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Observed</a:t>
            </a:r>
            <a:endParaRPr/>
          </a:p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RHS: Deaths_Per_Confirmed_4_16=</a:t>
            </a:r>
            <a:r>
              <a:rPr lang="en" sz="1500"/>
              <a:t>[0.2, 0.3)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LHS:</a:t>
            </a:r>
            <a:endParaRPr sz="15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39" name="Google Shape;339;p53"/>
          <p:cNvGraphicFramePr/>
          <p:nvPr/>
        </p:nvGraphicFramePr>
        <p:xfrm>
          <a:off x="1936188" y="20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{6511BBF7-9C85-4F98-82C4-84026846FB1A}</a:tableStyleId>
              </a:tblPr>
              <a:tblGrid>
                <a:gridCol w="495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Fraction_White=[0.7, 0.8)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Fraction_High_School_Grad=[0.5, 0.6)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Fraction_Other=[0.5, 0.6)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Fraction_Below_Poverty_Line=[0.5, 0.6)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Fraction_Other=[0.4, 0.5)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Hispanic=[0.4, 0.5)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Fraction_White=[0.4, 0.5)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Fraction_Other=[0.4, 0.5)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Hispanic=[0.6, 0.7)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Fraction_Not_Citizen=[0.6, 0.7)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Observed</a:t>
            </a:r>
            <a:endParaRPr/>
          </a:p>
        </p:txBody>
      </p:sp>
      <p:sp>
        <p:nvSpPr>
          <p:cNvPr id="345" name="Google Shape;345;p54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RHS: Deaths_Per_Confirmed_4_16=</a:t>
            </a:r>
            <a:r>
              <a:rPr lang="en" sz="1500"/>
              <a:t>[0.3, 0.4)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LHS: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aphicFrame>
        <p:nvGraphicFramePr>
          <p:cNvPr id="346" name="Google Shape;346;p54"/>
          <p:cNvGraphicFramePr/>
          <p:nvPr/>
        </p:nvGraphicFramePr>
        <p:xfrm>
          <a:off x="1936188" y="20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{6511BBF7-9C85-4F98-82C4-84026846FB1A}</a:tableStyleId>
              </a:tblPr>
              <a:tblGrid>
                <a:gridCol w="495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Fraction_White=[0.6, 0.7)</a:t>
                      </a:r>
                      <a:endParaRPr sz="8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Hispanic=[0.5, 0.6)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Fraction_Unemployed=[0.4, 0.5)</a:t>
                      </a:r>
                      <a:endParaRPr sz="8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Fraction_White=[0.6, 0.7)</a:t>
                      </a:r>
                      <a:endParaRPr sz="8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Fraction_Black=[0, 0.1)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Hispanic=[0.5, 0.6)</a:t>
                      </a:r>
                      <a:endParaRPr sz="8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Fraction_Disabled=[0.5, 0.6)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Fraction_Below_Poverty_Line=[0.5, 0.6)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Fraction_Btwn_100_149_Above_Poverty_Line=[0.8, 0.9)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Fraction_White=[0.6, 0.7)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Fraction_Other=[0.3, 0.4)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Fraction_Not_Citizen=[0.5, 0.6)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Observed</a:t>
            </a:r>
            <a:endParaRPr/>
          </a:p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RHS: Deaths_Per_Confirmed_4_16=</a:t>
            </a:r>
            <a:r>
              <a:rPr lang="en" sz="1500"/>
              <a:t>[0.4, 0.5)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LHS:</a:t>
            </a:r>
            <a:endParaRPr sz="1500"/>
          </a:p>
        </p:txBody>
      </p:sp>
      <p:graphicFrame>
        <p:nvGraphicFramePr>
          <p:cNvPr id="353" name="Google Shape;353;p55"/>
          <p:cNvGraphicFramePr/>
          <p:nvPr/>
        </p:nvGraphicFramePr>
        <p:xfrm>
          <a:off x="1936188" y="20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{6511BBF7-9C85-4F98-82C4-84026846FB1A}</a:tableStyleId>
              </a:tblPr>
              <a:tblGrid>
                <a:gridCol w="495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Fraction_Female=[0.7, 0.8)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Fraction_Btwn_100_149_Above_Poverty_Line=[0.7, 0.8)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Fraction_Not_Citizen=[0.5, 0.6)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Fraction_White=[0.5, 0.6)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Fraction_Unemployed=[0.4, 0.5)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Fraction_Btwn_100_149_Above_Poverty_Line=[0.7, 0.8)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Fraction_Female=[0.7, 0.8)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Fraction__Limited_English=[0.3, 0.4)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Fraction_Btwn_100_149_Above_Poverty_Line=[0.7, 0.8)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Fraction_Not_Citizen=[0.5, 0.6)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Observed</a:t>
            </a:r>
            <a:endParaRPr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We only observed the relationship between death per confirmed rate and different demographic groups.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LIFT value goes up as the deaths per confirmed rate goes up.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As the deaths per confirmed rate grew, we saw more and more random relationships in the result. However, one indicator stuck out was the “wealthiness.”</a:t>
            </a:r>
            <a:endParaRPr sz="1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65" name="Google Shape;365;p57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Wealth an Indicator of COVID Deaths per Confirmed Cases?</a:t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737850" y="1475700"/>
            <a:ext cx="70212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I</a:t>
            </a:r>
            <a:r>
              <a:rPr lang="en" sz="2100"/>
              <a:t>ndicators of poverty </a:t>
            </a:r>
            <a:r>
              <a:rPr b="1" i="1" lang="en" sz="2100">
                <a:latin typeface="Lato"/>
                <a:ea typeface="Lato"/>
                <a:cs typeface="Lato"/>
                <a:sym typeface="Lato"/>
              </a:rPr>
              <a:t>may</a:t>
            </a:r>
            <a:r>
              <a:rPr lang="en" sz="2100"/>
              <a:t> be associated with higher death rates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income below poverty line, lack of college-education, unemployment, and black populations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Income above the poverty line </a:t>
            </a:r>
            <a:r>
              <a:rPr b="1" i="1" lang="en" sz="2100">
                <a:latin typeface="Lato"/>
                <a:ea typeface="Lato"/>
                <a:cs typeface="Lato"/>
                <a:sym typeface="Lato"/>
              </a:rPr>
              <a:t>may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100"/>
              <a:t>be associated with lower death rates</a:t>
            </a:r>
            <a:endParaRPr b="1" i="1" sz="2100" u="sng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However, we cannot predict death rates based on the chosen demographics with much accuracy 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or Why Not?</a:t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737850" y="1475700"/>
            <a:ext cx="68526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◦"/>
            </a:pPr>
            <a:r>
              <a:rPr lang="en" sz="1700"/>
              <a:t>Why : </a:t>
            </a:r>
            <a:r>
              <a:rPr lang="en" sz="1700"/>
              <a:t>Known COVID risk factors may also be associated with poverty: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" sz="1700"/>
              <a:t>Underlying health issues may also be correlated with poverty (diabetes, heart disease, pulmonary disease, etc.)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" sz="1700"/>
              <a:t>Lack of access to health care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" sz="1700"/>
              <a:t>Crowded living quarters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" sz="1700"/>
              <a:t>Use of public transportation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" sz="1700"/>
              <a:t>Essential low-paying jobs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" sz="1700"/>
              <a:t>Why Not: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" sz="1700"/>
              <a:t>Effective COVID treatment is not understood so deaths may be independent of wealth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" sz="1700"/>
              <a:t>It may be that </a:t>
            </a:r>
            <a:r>
              <a:rPr lang="en" sz="1700"/>
              <a:t>acquisition of COVID</a:t>
            </a:r>
            <a:r>
              <a:rPr lang="en" sz="1700"/>
              <a:t> is associated with wealth</a:t>
            </a:r>
            <a:endParaRPr sz="17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Further Analysis</a:t>
            </a:r>
            <a:endParaRPr/>
          </a:p>
        </p:txBody>
      </p:sp>
      <p:sp>
        <p:nvSpPr>
          <p:cNvPr id="383" name="Google Shape;383;p60"/>
          <p:cNvSpPr txBox="1"/>
          <p:nvPr>
            <p:ph idx="1" type="body"/>
          </p:nvPr>
        </p:nvSpPr>
        <p:spPr>
          <a:xfrm>
            <a:off x="669575" y="1261825"/>
            <a:ext cx="75000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For Death Rate Per Confirmed Case as “y”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Construct data set where variables are less dependent (e.g., only include non-white vs white, black and other)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Try PCA for other models and data set excursions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Try zip codes which provide more demographic granularity than county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Try patient demographic data (anonymized for HIPAA)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Get more current data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Try different “y”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COVID acquisition instead of death rate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2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from First Presentation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54" name="Google Shape;154;p27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3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 / NAs</a:t>
            </a:r>
            <a:endParaRPr/>
          </a:p>
        </p:txBody>
      </p:sp>
      <p:pic>
        <p:nvPicPr>
          <p:cNvPr id="399" name="Google Shape;39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50" y="1343650"/>
            <a:ext cx="2462275" cy="1969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0" name="Google Shape;40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0425" y="1343661"/>
            <a:ext cx="4107326" cy="25191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1" name="Google Shape;401;p63"/>
          <p:cNvSpPr txBox="1"/>
          <p:nvPr/>
        </p:nvSpPr>
        <p:spPr>
          <a:xfrm>
            <a:off x="737850" y="3348500"/>
            <a:ext cx="2323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35% of the row data is missing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2" name="Google Shape;402;p63"/>
          <p:cNvSpPr txBox="1"/>
          <p:nvPr/>
        </p:nvSpPr>
        <p:spPr>
          <a:xfrm>
            <a:off x="3520438" y="3944575"/>
            <a:ext cx="4107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Missing data is concentrated in transportation data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Dimensionality</a:t>
            </a:r>
            <a:endParaRPr/>
          </a:p>
        </p:txBody>
      </p:sp>
      <p:graphicFrame>
        <p:nvGraphicFramePr>
          <p:cNvPr id="408" name="Google Shape;408;p64"/>
          <p:cNvGraphicFramePr/>
          <p:nvPr/>
        </p:nvGraphicFramePr>
        <p:xfrm>
          <a:off x="737850" y="102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{6511BBF7-9C85-4F98-82C4-84026846FB1A}</a:tableStyleId>
              </a:tblPr>
              <a:tblGrid>
                <a:gridCol w="1873150"/>
                <a:gridCol w="3985300"/>
              </a:tblGrid>
              <a:tr h="33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Variable Removed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Rationale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3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Industry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 fine grained enough to reflect essential services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Housing Units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Correlated with Poverty Status which is retained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Income source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Correlated with Poverty Status which is retained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Household Composition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 an indicator of wealth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Marital Status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 an indicator of wealth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Grandchildren in home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 an indicator of wealth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Veteran Status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 an indicator of wealth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Moved last year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 an indicator of wealth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Transportation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Too much missing data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and Normalize the Data</a:t>
            </a:r>
            <a:endParaRPr/>
          </a:p>
        </p:txBody>
      </p:sp>
      <p:pic>
        <p:nvPicPr>
          <p:cNvPr id="414" name="Google Shape;41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50" y="929400"/>
            <a:ext cx="5718824" cy="34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825" y="1008675"/>
            <a:ext cx="3124424" cy="3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 Set Visually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4225"/>
            <a:ext cx="3434305" cy="35768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725" y="2935675"/>
            <a:ext cx="2843149" cy="2055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714" y="1338275"/>
            <a:ext cx="2843174" cy="15209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8"/>
          <p:cNvSpPr txBox="1"/>
          <p:nvPr/>
        </p:nvSpPr>
        <p:spPr>
          <a:xfrm>
            <a:off x="4698675" y="1414225"/>
            <a:ext cx="705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Before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4698675" y="2989050"/>
            <a:ext cx="705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After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in the Data When Number of Cases is Very Small</a:t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715875" y="4357250"/>
            <a:ext cx="76014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14 data points with Zscores &gt; 3 were removed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475" y="1441125"/>
            <a:ext cx="4408776" cy="27844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0" y="1457812"/>
            <a:ext cx="4367605" cy="2751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737850" y="517525"/>
            <a:ext cx="7397400" cy="7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Discretization </a:t>
            </a:r>
            <a:endParaRPr sz="2900"/>
          </a:p>
        </p:txBody>
      </p:sp>
      <p:sp>
        <p:nvSpPr>
          <p:cNvPr id="178" name="Google Shape;178;p30"/>
          <p:cNvSpPr/>
          <p:nvPr/>
        </p:nvSpPr>
        <p:spPr>
          <a:xfrm rot="-1556748">
            <a:off x="3693654" y="1021703"/>
            <a:ext cx="955841" cy="2908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 rot="5398921">
            <a:off x="4041367" y="2465951"/>
            <a:ext cx="955800" cy="29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297325" y="3417625"/>
            <a:ext cx="3334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Very many data points where the death rate is very low - these warrant their own bin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Other variables discretized (as needed) using 10 evenly distributed bins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050" y="2918975"/>
            <a:ext cx="3392800" cy="211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324" y="196575"/>
            <a:ext cx="3992700" cy="256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550" y="1112761"/>
            <a:ext cx="3412275" cy="219868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