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4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HMI" initials="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9" autoAdjust="0"/>
    <p:restoredTop sz="94660"/>
  </p:normalViewPr>
  <p:slideViewPr>
    <p:cSldViewPr snapToGrid="0">
      <p:cViewPr>
        <p:scale>
          <a:sx n="60" d="100"/>
          <a:sy n="60" d="100"/>
        </p:scale>
        <p:origin x="6976" y="3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35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4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2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EDA33D-A5C3-4F8A-BCEF-E48EABE21ECA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CF5C-3A06-4CE5-A371-42D04460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Corey Oil, LTD.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err="1"/>
              <a:t>Baskar</a:t>
            </a:r>
            <a:r>
              <a:rPr lang="en-US" sz="1200" dirty="0"/>
              <a:t> </a:t>
            </a:r>
            <a:r>
              <a:rPr lang="en-US" sz="1200" dirty="0" err="1" smtClean="0"/>
              <a:t>Dakshinamoorthy</a:t>
            </a:r>
            <a:endParaRPr lang="en-US" sz="1200" dirty="0" smtClean="0"/>
          </a:p>
          <a:p>
            <a:r>
              <a:rPr lang="en-US" sz="1200" dirty="0" smtClean="0"/>
              <a:t>Thomas </a:t>
            </a:r>
            <a:r>
              <a:rPr lang="en-US" sz="1200" dirty="0" err="1" smtClean="0"/>
              <a:t>Freitas</a:t>
            </a:r>
            <a:endParaRPr lang="en-US" sz="1200" dirty="0" smtClean="0"/>
          </a:p>
          <a:p>
            <a:r>
              <a:rPr lang="en-US" sz="1200" dirty="0" smtClean="0"/>
              <a:t>Yen </a:t>
            </a:r>
            <a:r>
              <a:rPr lang="en-US" sz="1200" dirty="0"/>
              <a:t>Yung </a:t>
            </a:r>
            <a:r>
              <a:rPr lang="en-US" sz="1200" dirty="0" err="1" smtClean="0"/>
              <a:t>Geszvain</a:t>
            </a:r>
            <a:endParaRPr lang="en-US" sz="1200" dirty="0" smtClean="0"/>
          </a:p>
          <a:p>
            <a:r>
              <a:rPr lang="en-US" sz="1200" dirty="0" smtClean="0"/>
              <a:t>Guillermo Gonzalez</a:t>
            </a:r>
            <a:endParaRPr lang="en-US" sz="1200" dirty="0" smtClean="0">
              <a:effectLst/>
            </a:endParaRP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0" y="6211669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IST 687 Final</a:t>
            </a:r>
          </a:p>
          <a:p>
            <a:pPr algn="ctr"/>
            <a:r>
              <a:rPr lang="en-US" dirty="0" smtClean="0"/>
              <a:t>Summer 2018</a:t>
            </a:r>
          </a:p>
        </p:txBody>
      </p:sp>
    </p:spTree>
    <p:extLst>
      <p:ext uri="{BB962C8B-B14F-4D97-AF65-F5344CB8AC3E}">
        <p14:creationId xmlns:p14="http://schemas.microsoft.com/office/powerpoint/2010/main" val="67110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Analysis</a:t>
            </a:r>
            <a:endParaRPr lang="en-US" dirty="0"/>
          </a:p>
        </p:txBody>
      </p:sp>
      <p:pic>
        <p:nvPicPr>
          <p:cNvPr id="5122" name="Picture 2" descr="https://lh5.googleusercontent.com/gHcdT868Dl_DWgqt0G28lQOSqWk52FI7WxYlHXtGhCPWiRd4t9gv5PkXGC5MNXXmknLm4Mh9aC5i4gSlcqQyzUCcwTqttPEXA5JDXcujfeSVr3ZCNA0EFN3nyIN7kjnl8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2" y="1460500"/>
            <a:ext cx="515112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97326" y="1460500"/>
            <a:ext cx="4004653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Neural network analysis was done to predict sales of a product</a:t>
            </a:r>
          </a:p>
          <a:p>
            <a:r>
              <a:rPr lang="en-US" dirty="0" smtClean="0"/>
              <a:t>60% of the dataset was used for training</a:t>
            </a:r>
            <a:r>
              <a:rPr lang="en-US" dirty="0"/>
              <a:t> </a:t>
            </a:r>
            <a:r>
              <a:rPr lang="en-US" dirty="0" smtClean="0"/>
              <a:t>using random sampling</a:t>
            </a:r>
          </a:p>
          <a:p>
            <a:r>
              <a:rPr lang="en-US" dirty="0" smtClean="0"/>
              <a:t>Input layers were price, cost, and </a:t>
            </a:r>
            <a:r>
              <a:rPr lang="en-US" dirty="0" err="1" smtClean="0"/>
              <a:t>qship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658338" y="64886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0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Analysis - Model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300" y="2052918"/>
            <a:ext cx="4220553" cy="4195481"/>
          </a:xfrm>
        </p:spPr>
        <p:txBody>
          <a:bodyPr/>
          <a:lstStyle/>
          <a:p>
            <a:r>
              <a:rPr lang="en-US" dirty="0" smtClean="0"/>
              <a:t>Neural </a:t>
            </a:r>
            <a:r>
              <a:rPr lang="en-US" dirty="0"/>
              <a:t>Network Model Validation using scaled data </a:t>
            </a:r>
            <a:endParaRPr lang="en-US" dirty="0" smtClean="0"/>
          </a:p>
          <a:p>
            <a:r>
              <a:rPr lang="en-US" dirty="0" smtClean="0"/>
              <a:t>The best </a:t>
            </a:r>
            <a:r>
              <a:rPr lang="en-US" dirty="0"/>
              <a:t>fitted line shows how close the model matches the real sales </a:t>
            </a:r>
            <a:r>
              <a:rPr lang="en-US" dirty="0" err="1"/>
              <a:t>vs</a:t>
            </a:r>
            <a:r>
              <a:rPr lang="en-US" dirty="0"/>
              <a:t> Predicted </a:t>
            </a:r>
            <a:r>
              <a:rPr lang="en-US" dirty="0" smtClean="0"/>
              <a:t>sales</a:t>
            </a:r>
          </a:p>
          <a:p>
            <a:r>
              <a:rPr lang="en-US" dirty="0"/>
              <a:t>The root of the mean squared errors shows how concentrated the data is around the line of best fit.</a:t>
            </a:r>
          </a:p>
          <a:p>
            <a:r>
              <a:rPr lang="en-US" dirty="0" smtClean="0"/>
              <a:t>The </a:t>
            </a:r>
            <a:r>
              <a:rPr lang="en-US" dirty="0"/>
              <a:t>root of mean square errors comes in at </a:t>
            </a:r>
            <a:r>
              <a:rPr lang="en-US" dirty="0" smtClean="0"/>
              <a:t>0.014</a:t>
            </a:r>
          </a:p>
        </p:txBody>
      </p:sp>
      <p:pic>
        <p:nvPicPr>
          <p:cNvPr id="6146" name="Picture 2" descr="https://lh4.googleusercontent.com/qCc4T9oTWjlEi9deqBQp8lFEq7nVeSC-fdYFldoi3dsKLbpsFGwaoPq5XetB2GCXqZ9GpnzXHWZ5HFdH4o0aqGQW22j7ynMPyjx1uJy6xRMvVBEN39vDm8i48-1ZgmCjD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2052918"/>
            <a:ext cx="4497387" cy="456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58338" y="64886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7170" name="Picture 2" descr="https://lh3.googleusercontent.com/WvchmDwmxT5MBcLfk1oXjODuFzDEhkSexLAlFqhThx52caiNbA4_Y3jrrxvHmUgEXuQRXEgQPdyRrYvN_wB8h14MuI6XS6NKaK0HLPX4gj8ClUeF6cIELjnrXJiDPSttVrB0ck20Pl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2" y="1688148"/>
            <a:ext cx="6081528" cy="4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70700" y="1853248"/>
            <a:ext cx="422055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Associated rules mining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used quantity shipped, price and cost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32845" y="648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8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ksvm</a:t>
            </a:r>
            <a:r>
              <a:rPr lang="en-US" dirty="0" smtClean="0"/>
              <a:t>, </a:t>
            </a:r>
            <a:r>
              <a:rPr lang="en-US" dirty="0" err="1" smtClean="0"/>
              <a:t>svm</a:t>
            </a:r>
            <a:r>
              <a:rPr lang="en-US" dirty="0" smtClean="0"/>
              <a:t>, </a:t>
            </a:r>
            <a:r>
              <a:rPr lang="en-US" dirty="0" err="1" smtClean="0"/>
              <a:t>naiveBayes</a:t>
            </a:r>
            <a:r>
              <a:rPr lang="en-US" dirty="0" smtClean="0"/>
              <a:t> </a:t>
            </a:r>
            <a:r>
              <a:rPr lang="en-US" dirty="0" err="1" smtClean="0"/>
              <a:t>QShip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https://lh3.googleusercontent.com/vhKXjCW2k_eYQKEOvUdWFLnBpT0enhddbvpWmybGzZGG1S42H67XrLIrgAlW6mEv6tGMWfBgTtoRiBaXm8FAfJKSf0sE6b56cMq0s3msInVOEbkF0A9KhELtw6Hvj9070LbzDLUnH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" y="3073095"/>
            <a:ext cx="3990846" cy="31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3.googleusercontent.com/C1_U6F0TEr6LSuU43x0VLJVZ-8Zx5Ic__XOrcE0uoQVyiTN2NSz6ysqZmiVqZZ_Sb20nPp0GcH7s3nwx1-dxWfFs-M7S0W1OlDX4brtnmtvNjFPra-SK2zVE85M4ifa_RRBX8ztZg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436" y="3066844"/>
            <a:ext cx="3998191" cy="319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3.googleusercontent.com/gDgfvNL5xd0e7dDCsF8J9xfFupKdFerCjuwrmRvL0aMYpw60ZH26fK1X0Ot5g7KnnvIwcfRayvKsXt-PTrYc16XGuckodfqe3_4bbdb1I1-MVaKkkzfvcdD6m3tNVhDfW0R6CcYmBg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32" y="3066844"/>
            <a:ext cx="3998191" cy="319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532845" y="648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8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 - Most Frequent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197100"/>
            <a:ext cx="4851400" cy="4419600"/>
          </a:xfrm>
        </p:spPr>
        <p:txBody>
          <a:bodyPr/>
          <a:lstStyle/>
          <a:p>
            <a:r>
              <a:rPr lang="en-US" dirty="0" smtClean="0"/>
              <a:t>Cloud analysis was used to analyze </a:t>
            </a:r>
            <a:r>
              <a:rPr lang="en-US" dirty="0"/>
              <a:t>the frequency of keywords.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arget </a:t>
            </a:r>
            <a:r>
              <a:rPr lang="en-US" dirty="0"/>
              <a:t>is to find the most frequent </a:t>
            </a:r>
            <a:r>
              <a:rPr lang="en-US" dirty="0" smtClean="0"/>
              <a:t>customer</a:t>
            </a:r>
          </a:p>
          <a:p>
            <a:r>
              <a:rPr lang="en-US" dirty="0" smtClean="0"/>
              <a:t>STNAME was used , it is the </a:t>
            </a:r>
            <a:r>
              <a:rPr lang="en-US" dirty="0"/>
              <a:t>customer delivery address </a:t>
            </a:r>
            <a:r>
              <a:rPr lang="en-US" dirty="0" smtClean="0"/>
              <a:t>name.</a:t>
            </a:r>
          </a:p>
          <a:p>
            <a:r>
              <a:rPr lang="en-US" dirty="0" smtClean="0"/>
              <a:t>The most common customer was </a:t>
            </a:r>
            <a:r>
              <a:rPr lang="en-US" dirty="0" err="1" smtClean="0"/>
              <a:t>Cardlock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6" name="Picture 8" descr="https://lh3.googleusercontent.com/CfCprTv9U_GNXrVbt56Gd6oRoMSp0ebMGyLChfL-1MgfI17BLaN-D_MjJVrcIsok6WpRHv_fyoQNV3hOIYNDy_Sz991U7yDyZEmcJNTOkq1NT_ocoKYb3lW9jULTSt2S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55862"/>
            <a:ext cx="59436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532845" y="648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Cardlock</a:t>
            </a:r>
            <a:endParaRPr lang="en-US" dirty="0"/>
          </a:p>
        </p:txBody>
      </p:sp>
      <p:pic>
        <p:nvPicPr>
          <p:cNvPr id="4" name="Picture 4" descr="https://lh5.googleusercontent.com/T1ruBGy4ERJDq-hEAKjTGGwDk2BFM7vWYI8s2zW4Lo2IQnxRuNOFDQei5dqw4gsZExaFOzYeXd889YC1kDU9yp0LpA25d6Ik3if2IexBvwUnw4A3PdkW1fHvLSI1EfT3RKl7ll_WT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052917"/>
            <a:ext cx="5589589" cy="44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89116" y="2221548"/>
            <a:ext cx="3877284" cy="4001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Since the most frequently used Company was </a:t>
            </a:r>
            <a:r>
              <a:rPr lang="en-US" dirty="0" err="1" smtClean="0"/>
              <a:t>Cardlock</a:t>
            </a:r>
            <a:endParaRPr lang="en-US" dirty="0" smtClean="0"/>
          </a:p>
          <a:p>
            <a:r>
              <a:rPr lang="en-US" dirty="0" smtClean="0"/>
              <a:t>Data filtered to include only </a:t>
            </a:r>
            <a:r>
              <a:rPr lang="en-US" dirty="0" err="1" smtClean="0"/>
              <a:t>Cardlock</a:t>
            </a:r>
            <a:endParaRPr lang="en-US" dirty="0" smtClean="0"/>
          </a:p>
          <a:p>
            <a:r>
              <a:rPr lang="en-US" dirty="0" smtClean="0"/>
              <a:t>Data shows the quantity shipped by PNUM to </a:t>
            </a:r>
            <a:r>
              <a:rPr lang="en-US" dirty="0" err="1" smtClean="0"/>
              <a:t>Cardlock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532845" y="64886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87600"/>
            <a:ext cx="9729788" cy="4178300"/>
          </a:xfrm>
        </p:spPr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dirty="0"/>
              <a:t>30 analyses identified </a:t>
            </a:r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/>
              <a:t>selling products by total sales, total quantity shipped, total profits, and product costs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products identified are 12HS, 12LS, 5W30SB, 2UL/RF.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Corey Oil is a wholesaler, the total profits showed the characteristic of low profit but high quantity overall.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running the linear regression analysis, we can see the relationship between total costs and total sales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2845" y="64886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3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prediction model has helped Corey Oil to confirm the product profit is around 9.3% (2327/25000).</a:t>
            </a:r>
          </a:p>
          <a:p>
            <a:r>
              <a:rPr lang="en-US" dirty="0"/>
              <a:t>The map plots help the company understand where the majority of sales are located. </a:t>
            </a:r>
          </a:p>
          <a:p>
            <a:r>
              <a:rPr lang="en-US" dirty="0"/>
              <a:t>Word count analysis helped Corey Oil identified the most frequent transactions occurred mostly </a:t>
            </a:r>
            <a:r>
              <a:rPr lang="en-US"/>
              <a:t>at </a:t>
            </a:r>
            <a:r>
              <a:rPr lang="en-US" smtClean="0"/>
              <a:t>Cardlock </a:t>
            </a:r>
            <a:r>
              <a:rPr lang="en-US" dirty="0"/>
              <a:t>gas station. </a:t>
            </a:r>
          </a:p>
          <a:p>
            <a:r>
              <a:rPr lang="en-US" dirty="0"/>
              <a:t>To sum up, by running different analyses, Corey Oil can understand its strength and extend to more profitable business strategy.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32845" y="64632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Summary, Questions,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Corey Oil, LTD, 40 years in service, Oil distributor in WI</a:t>
            </a:r>
          </a:p>
          <a:p>
            <a:r>
              <a:rPr lang="en-US" dirty="0" smtClean="0"/>
              <a:t>Access to 2018 invoice database</a:t>
            </a:r>
          </a:p>
          <a:p>
            <a:r>
              <a:rPr lang="en-US" dirty="0" smtClean="0"/>
              <a:t>Why is database valuable and important?</a:t>
            </a:r>
          </a:p>
          <a:p>
            <a:r>
              <a:rPr lang="en-US" dirty="0" smtClean="0"/>
              <a:t>Can the raw data be analyzed?</a:t>
            </a:r>
          </a:p>
          <a:p>
            <a:r>
              <a:rPr lang="en-US" dirty="0" smtClean="0"/>
              <a:t>What recommendations can be made?</a:t>
            </a:r>
          </a:p>
          <a:p>
            <a:r>
              <a:rPr lang="en-US" dirty="0" smtClean="0"/>
              <a:t>How will it impact the business?</a:t>
            </a:r>
          </a:p>
          <a:p>
            <a:endParaRPr lang="en-US" dirty="0"/>
          </a:p>
          <a:p>
            <a:r>
              <a:rPr lang="en-US" dirty="0" smtClean="0"/>
              <a:t>Goal - To </a:t>
            </a:r>
            <a:r>
              <a:rPr lang="en-US" dirty="0"/>
              <a:t>turn the data into valuable proposals and suggestions via descriptive analytics, predictive analytics, and quantitative analytics.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97340" y="6488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6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Gathering, Processing,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with CSV file </a:t>
            </a:r>
          </a:p>
          <a:p>
            <a:r>
              <a:rPr lang="en-US" dirty="0"/>
              <a:t>C</a:t>
            </a:r>
            <a:r>
              <a:rPr lang="en-US" dirty="0" smtClean="0"/>
              <a:t>ontained 28,000 rows, and 32 attributes</a:t>
            </a:r>
          </a:p>
          <a:p>
            <a:r>
              <a:rPr lang="en-US" dirty="0" smtClean="0"/>
              <a:t>Data processing eliminated N/A and null rows</a:t>
            </a:r>
          </a:p>
          <a:p>
            <a:r>
              <a:rPr lang="en-US" dirty="0" smtClean="0"/>
              <a:t>Data processing eliminated useless attributes</a:t>
            </a:r>
          </a:p>
          <a:p>
            <a:r>
              <a:rPr lang="en-US" dirty="0" smtClean="0"/>
              <a:t>Working file had 15,000 rows and 17 usable attributes of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7340" y="6488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Sales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4581" y="2150876"/>
            <a:ext cx="3852253" cy="4195481"/>
          </a:xfrm>
        </p:spPr>
        <p:txBody>
          <a:bodyPr/>
          <a:lstStyle/>
          <a:p>
            <a:r>
              <a:rPr lang="en-US" dirty="0" smtClean="0"/>
              <a:t>Chart shows distribution of total sales</a:t>
            </a:r>
          </a:p>
          <a:p>
            <a:r>
              <a:rPr lang="en-US" dirty="0" smtClean="0"/>
              <a:t>Most sales between 2000-3000</a:t>
            </a:r>
          </a:p>
          <a:p>
            <a:r>
              <a:rPr lang="en-US" dirty="0" smtClean="0"/>
              <a:t>Distribution is fairly normal</a:t>
            </a:r>
            <a:endParaRPr lang="en-US" dirty="0"/>
          </a:p>
        </p:txBody>
      </p:sp>
      <p:pic>
        <p:nvPicPr>
          <p:cNvPr id="16386" name="Picture 2" descr="https://lh3.googleusercontent.com/_yX0BiffT8Ndrf3MNjK3PXv9FFfdGQtS3eFMCVCoJPvXeZsij6O_SXWLTQAqxz-BXSCLRNW7xbq5ha7Vq_eZUPseUnBkS8jZxkhfgG2nbH2pOadgTmg8ZVOeaMrHXRZf8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150876"/>
            <a:ext cx="6821487" cy="40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97340" y="6488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Scatter plots show Total cost </a:t>
            </a:r>
            <a:r>
              <a:rPr lang="en-US" dirty="0" err="1" smtClean="0"/>
              <a:t>vs</a:t>
            </a:r>
            <a:r>
              <a:rPr lang="en-US" dirty="0" smtClean="0"/>
              <a:t> Profit, and quantity shipped </a:t>
            </a:r>
            <a:r>
              <a:rPr lang="en-US" dirty="0" err="1" smtClean="0"/>
              <a:t>vs</a:t>
            </a:r>
            <a:r>
              <a:rPr lang="en-US" dirty="0" smtClean="0"/>
              <a:t> profit</a:t>
            </a:r>
          </a:p>
          <a:p>
            <a:r>
              <a:rPr lang="en-US" dirty="0" smtClean="0"/>
              <a:t>Higher costs to company does not seem to mean higher profit</a:t>
            </a:r>
          </a:p>
          <a:p>
            <a:r>
              <a:rPr lang="en-US" dirty="0" smtClean="0"/>
              <a:t>Quantity shipped does not seem to mean high profit</a:t>
            </a:r>
          </a:p>
          <a:p>
            <a:endParaRPr lang="en-US" dirty="0"/>
          </a:p>
        </p:txBody>
      </p:sp>
      <p:pic>
        <p:nvPicPr>
          <p:cNvPr id="13314" name="Picture 2" descr="https://lh4.googleusercontent.com/dDrZw0gunTBiGDqQqOc2uTNo9aaC0lB4Gfe_HJlL0xpZnv___OAQfAap8OBg3sGm9g7340vfppkEv8BI8Ts3lqZOHsVc3Jrd3UCLZvVyIly1nBtkdeydetqJ-e7JT5TB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300412"/>
            <a:ext cx="5576887" cy="32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lh6.googleusercontent.com/e2DJ1z9W022vPL4nFbIHCc9aouvZJvH4UeQ_ZvkmUMniSkmJILACEpt6iaSJnBLTh_j8qKw_9cg8M8UEunoYv_JdqKA6gHcMZ_iCGVpP-vX_EC3Y24SXwabfnH20Wq5D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300412"/>
            <a:ext cx="5576887" cy="327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97340" y="648866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 for Bar Plots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05538" y="1727200"/>
            <a:ext cx="3352800" cy="4864100"/>
          </a:xfrm>
        </p:spPr>
        <p:txBody>
          <a:bodyPr>
            <a:normAutofit/>
          </a:bodyPr>
          <a:lstStyle/>
          <a:p>
            <a:r>
              <a:rPr lang="en-US" dirty="0" smtClean="0"/>
              <a:t>12HS and 12LS highest cost and most frequently shipped</a:t>
            </a:r>
          </a:p>
          <a:p>
            <a:r>
              <a:rPr lang="en-US" dirty="0" smtClean="0"/>
              <a:t>Multiple high sales</a:t>
            </a:r>
          </a:p>
          <a:p>
            <a:r>
              <a:rPr lang="en-US" dirty="0" smtClean="0"/>
              <a:t>Most profitable still 12HS and 12LS</a:t>
            </a:r>
          </a:p>
        </p:txBody>
      </p:sp>
      <p:pic>
        <p:nvPicPr>
          <p:cNvPr id="1036" name="Picture 12" descr="https://lh5.googleusercontent.com/EPDhiP_AB5sSihhSb38NxFCrmmxq1NTJA2LXNdMqaDr9qmA1wntNoJaDC9q47anWe7eSAdcci39_TAbrmJy_YNdF1WJql0VW2wqN_cHe19yGM16fPKc6lRfrvShyeZRB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45" y="3987800"/>
            <a:ext cx="4061272" cy="26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3.googleusercontent.com/ricxoTBuI2I3bUpqDR7wbPsSdPoNOjVJpGIYYna8R2feX_61SGDpU2Q-TbAWTY51-lOM07KVYXeyIItypLmcC9blwd8zWeVTXTA1niHh5kKyrDQG-l_6ntqVsQdMpKQL9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" y="1258374"/>
            <a:ext cx="4061272" cy="26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K_lNZbxP8qklN2ZeY5cxbDmJgfCRSMQ7xvmY1X-Ka5ua1G_1kkJpiIXm2KFGUoZtu544bYtOeNNEuY-QE9qNyDSPJPo-Ecu6fQgGAFaUpWu2sRihR_tmZyS1pXCLmAli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2" y="3987800"/>
            <a:ext cx="4061272" cy="26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YH5tjcZK563GRcGriWE4xngikJkx0LS3jEivI80xYARyDIPd5_E7HPcQwO_A5Y20p55eMn42ixf1iPS7C5xp-dREqGSS8EJk6B4gix5YGCpcLrPKW5KxXvk8r1g9ffRBvQ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45" y="1258374"/>
            <a:ext cx="4061272" cy="26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658338" y="64886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452717"/>
            <a:ext cx="9829799" cy="1400530"/>
          </a:xfrm>
        </p:spPr>
        <p:txBody>
          <a:bodyPr/>
          <a:lstStyle/>
          <a:p>
            <a:r>
              <a:rPr lang="en-US" sz="4000" dirty="0" smtClean="0"/>
              <a:t>Totals Bar Plot, Linear Regression Model</a:t>
            </a:r>
            <a:endParaRPr lang="en-US" sz="4000" dirty="0"/>
          </a:p>
        </p:txBody>
      </p:sp>
      <p:pic>
        <p:nvPicPr>
          <p:cNvPr id="2050" name="Picture 2" descr="https://lh4.googleusercontent.com/SPEGf2yIfMqSJWakLgnNzfzH8LjqY5gyGGr0ZdgmYABXStuYSAN8S63xZlSEIxiAOF4EKydgreiHY4Di9xQzEHO3hSIxmNXv0eeze-4_rP5riGRGgPl1laSPfPeZY_ND7KQEL0jqaz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3" y="3086099"/>
            <a:ext cx="4524376" cy="3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lh5.googleusercontent.com/9fyeD3HhruY884BRzL7jiwr2UmUHS5EarEvEbBW639Lm1W8xujks6aVB9hL01w3MuAfKIdXEEkLa-5NBXS1L9OhMJsuGzDB5mscZ5-NsxXU796FtTheXMYNV4J9iy5qWAbOQylDuC8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09699"/>
            <a:ext cx="4524377" cy="361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42461" y="5392457"/>
            <a:ext cx="4004653" cy="1187449"/>
          </a:xfrm>
        </p:spPr>
        <p:txBody>
          <a:bodyPr>
            <a:normAutofit/>
          </a:bodyPr>
          <a:lstStyle/>
          <a:p>
            <a:r>
              <a:rPr lang="en-US" dirty="0" smtClean="0"/>
              <a:t>Sales – Costs = Profit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47884" y="1518957"/>
            <a:ext cx="4004653" cy="1567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Linear regression performed on all dataset using costs and sales</a:t>
            </a:r>
          </a:p>
          <a:p>
            <a:r>
              <a:rPr lang="en-US" dirty="0" smtClean="0"/>
              <a:t>P value was &lt; 2.2^10-16</a:t>
            </a:r>
          </a:p>
          <a:p>
            <a:r>
              <a:rPr lang="en-US" dirty="0" smtClean="0"/>
              <a:t>Statistically significant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58338" y="64886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Map of Total Sales</a:t>
            </a:r>
            <a:endParaRPr lang="en-US" dirty="0"/>
          </a:p>
        </p:txBody>
      </p:sp>
      <p:pic>
        <p:nvPicPr>
          <p:cNvPr id="3074" name="Picture 2" descr="https://lh4.googleusercontent.com/Ll22PFtppm3UbFGSP1v8ixQHJqG_uXmZUehSD099UpoK5cqEoRNcaVOI0S2q_zTw3zDGh1zifMoKSnM_Fsr0aJnMIAXoBfWo91LvgrUkN16kF9VjPXViuRFpbI0uKju6xiFJAm4stL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11300"/>
            <a:ext cx="642937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27461" y="1511300"/>
            <a:ext cx="4004653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Company is in Wisconsin</a:t>
            </a:r>
          </a:p>
          <a:p>
            <a:r>
              <a:rPr lang="en-US" dirty="0" smtClean="0"/>
              <a:t>Only 1% of sales were outside of Wisconsin</a:t>
            </a:r>
          </a:p>
          <a:p>
            <a:r>
              <a:rPr lang="en-US" dirty="0" smtClean="0"/>
              <a:t>Zero sales were essentially zero, very low</a:t>
            </a:r>
          </a:p>
          <a:p>
            <a:r>
              <a:rPr lang="en-US" dirty="0" smtClean="0"/>
              <a:t>Data is total by zip codes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58338" y="64886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of Sales and Profits in WI</a:t>
            </a:r>
            <a:endParaRPr lang="en-US" dirty="0"/>
          </a:p>
        </p:txBody>
      </p:sp>
      <p:pic>
        <p:nvPicPr>
          <p:cNvPr id="4098" name="Picture 2" descr="https://lh5.googleusercontent.com/FYDDHX5W1mdHF47Jv4cU97N-su1n9ScW_7Tchtu9KWnDytst8NWPlqRz1DV4pZAMQI1Y2HXblWey9a7upcO6T2EKMzXvmtTltJSI9HtRMNazD2_MggKWfYnzF4A2pKg9jOruFTwJ5x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289175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3.googleusercontent.com/y4OGPW_OMuMeXCMkZXSJ85kUkGhrgTbTUZ6uOfVONYqFJEb_NHWIFWEKnacgXX0VyjGPyDSWxBmvTA8Kj2gyB6Prq5GTqO85E7R35ww68DVZcLn_eL_eoWx6DKKG__oqLMe4qWZkf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289175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4961" y="1333500"/>
            <a:ext cx="8795239" cy="800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Maps are similar, but most sales are not always more profitable</a:t>
            </a:r>
          </a:p>
          <a:p>
            <a:r>
              <a:rPr lang="en-US" dirty="0" smtClean="0"/>
              <a:t>Most common area for sales is near Milwaukee and Madison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8338" y="65013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</TotalTime>
  <Words>647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Corey Oil, LTD.</vt:lpstr>
      <vt:lpstr>Project Summary, Questions, Goal</vt:lpstr>
      <vt:lpstr>Data Gathering, Processing, Grouping</vt:lpstr>
      <vt:lpstr>Total Sales Distribution</vt:lpstr>
      <vt:lpstr>Scatter Plots </vt:lpstr>
      <vt:lpstr>Data Grouping for Bar Plots </vt:lpstr>
      <vt:lpstr>Totals Bar Plot, Linear Regression Model</vt:lpstr>
      <vt:lpstr>US Map of Total Sales</vt:lpstr>
      <vt:lpstr>Maps of Sales and Profits in WI</vt:lpstr>
      <vt:lpstr>Neural Network Analysis</vt:lpstr>
      <vt:lpstr>Neural Network Analysis - Model Validation</vt:lpstr>
      <vt:lpstr>Machine Learning</vt:lpstr>
      <vt:lpstr>ksvm, svm, naiveBayes QShip</vt:lpstr>
      <vt:lpstr>Word Cloud - Most Frequent Customer</vt:lpstr>
      <vt:lpstr>Cardlock</vt:lpstr>
      <vt:lpstr>Conclusion</vt:lpstr>
      <vt:lpstr>Conclusion Cont.</vt:lpstr>
    </vt:vector>
  </TitlesOfParts>
  <Company>HHMI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Corey Oil, LTD.</dc:title>
  <dc:creator>HHMI</dc:creator>
  <cp:lastModifiedBy>Yen Yung Geszvain</cp:lastModifiedBy>
  <cp:revision>17</cp:revision>
  <dcterms:created xsi:type="dcterms:W3CDTF">2018-09-26T00:29:44Z</dcterms:created>
  <dcterms:modified xsi:type="dcterms:W3CDTF">2018-09-26T03:12:44Z</dcterms:modified>
</cp:coreProperties>
</file>