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0" r:id="rId2"/>
    <p:sldId id="261" r:id="rId3"/>
    <p:sldId id="262" r:id="rId4"/>
    <p:sldId id="30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308" r:id="rId13"/>
    <p:sldId id="30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6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9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0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7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5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spc="-5" dirty="0"/>
              <a:t>Priority</a:t>
            </a:r>
            <a:r>
              <a:rPr spc="-70" dirty="0"/>
              <a:t> </a:t>
            </a:r>
            <a:r>
              <a:rPr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7738" y="2072640"/>
            <a:ext cx="7924165" cy="3618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3333CC"/>
              </a:buClr>
              <a:buFont typeface="Arial"/>
              <a:buChar char="•"/>
              <a:tabLst>
                <a:tab pos="243204" algn="l"/>
              </a:tabLst>
            </a:pPr>
            <a:r>
              <a:rPr lang="en-US" sz="2400" dirty="0">
                <a:solidFill>
                  <a:srgbClr val="3333CC"/>
                </a:solidFill>
                <a:latin typeface="Tw Cen MT"/>
                <a:cs typeface="Tw Cen MT"/>
              </a:rPr>
              <a:t>D</a:t>
            </a:r>
            <a:r>
              <a:rPr sz="2400" dirty="0">
                <a:solidFill>
                  <a:srgbClr val="3333CC"/>
                </a:solidFill>
                <a:latin typeface="Tw Cen MT"/>
                <a:cs typeface="Tw Cen MT"/>
              </a:rPr>
              <a:t>ata items are </a:t>
            </a:r>
            <a:r>
              <a:rPr sz="2400" b="1" spc="-5" dirty="0">
                <a:solidFill>
                  <a:srgbClr val="008000"/>
                </a:solidFill>
                <a:latin typeface="Courier New"/>
                <a:cs typeface="Courier New"/>
              </a:rPr>
              <a:t>Comparable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34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600"/>
              </a:lnSpc>
              <a:buFont typeface="Arial"/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FF3300"/>
                </a:solidFill>
                <a:latin typeface="Tw Cen MT"/>
                <a:cs typeface="Tw Cen MT"/>
              </a:rPr>
              <a:t>Smaller </a:t>
            </a:r>
            <a:r>
              <a:rPr sz="2400" dirty="0">
                <a:solidFill>
                  <a:srgbClr val="3333CC"/>
                </a:solidFill>
                <a:latin typeface="Tw Cen MT"/>
                <a:cs typeface="Tw Cen MT"/>
              </a:rPr>
              <a:t>elements (determined </a:t>
            </a:r>
            <a:r>
              <a:rPr sz="2400" spc="-60" dirty="0">
                <a:solidFill>
                  <a:srgbClr val="3333CC"/>
                </a:solidFill>
                <a:latin typeface="Tw Cen MT"/>
                <a:cs typeface="Tw Cen MT"/>
              </a:rPr>
              <a:t>by </a:t>
            </a:r>
            <a:r>
              <a:rPr sz="2400" b="1" dirty="0">
                <a:solidFill>
                  <a:srgbClr val="008000"/>
                </a:solidFill>
                <a:latin typeface="Courier New"/>
                <a:cs typeface="Courier New"/>
              </a:rPr>
              <a:t>compareTo()</a:t>
            </a:r>
            <a:r>
              <a:rPr sz="2400" dirty="0">
                <a:solidFill>
                  <a:srgbClr val="3333CB"/>
                </a:solidFill>
                <a:latin typeface="Tw Cen MT"/>
                <a:cs typeface="Tw Cen MT"/>
              </a:rPr>
              <a:t>) </a:t>
            </a:r>
            <a:r>
              <a:rPr sz="2400" spc="-15" dirty="0">
                <a:solidFill>
                  <a:srgbClr val="3333CC"/>
                </a:solidFill>
                <a:latin typeface="Tw Cen MT"/>
                <a:cs typeface="Tw Cen MT"/>
              </a:rPr>
              <a:t>have </a:t>
            </a:r>
            <a:r>
              <a:rPr sz="2400" dirty="0">
                <a:solidFill>
                  <a:srgbClr val="FF3300"/>
                </a:solidFill>
                <a:latin typeface="Tw Cen MT"/>
                <a:cs typeface="Tw Cen MT"/>
              </a:rPr>
              <a:t>higher  </a:t>
            </a:r>
            <a:r>
              <a:rPr sz="2400" spc="-5" dirty="0">
                <a:solidFill>
                  <a:srgbClr val="3333CC"/>
                </a:solidFill>
                <a:latin typeface="Tw Cen MT"/>
                <a:cs typeface="Tw Cen MT"/>
              </a:rPr>
              <a:t>priority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41300" marR="69850" indent="-228600">
              <a:lnSpc>
                <a:spcPts val="2600"/>
              </a:lnSpc>
              <a:buFont typeface="Courier New"/>
              <a:buChar char="•"/>
              <a:tabLst>
                <a:tab pos="243204" algn="l"/>
              </a:tabLst>
            </a:pPr>
            <a:r>
              <a:rPr sz="2400" b="1" dirty="0">
                <a:solidFill>
                  <a:srgbClr val="008000"/>
                </a:solidFill>
                <a:latin typeface="Courier New"/>
                <a:cs typeface="Courier New"/>
              </a:rPr>
              <a:t>remove()</a:t>
            </a:r>
            <a:r>
              <a:rPr sz="2400" b="1" spc="-8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Tw Cen MT"/>
                <a:cs typeface="Tw Cen MT"/>
              </a:rPr>
              <a:t>return </a:t>
            </a:r>
            <a:r>
              <a:rPr sz="2400" dirty="0">
                <a:solidFill>
                  <a:srgbClr val="3333CC"/>
                </a:solidFill>
                <a:latin typeface="Tw Cen MT"/>
                <a:cs typeface="Tw Cen MT"/>
              </a:rPr>
              <a:t>the element with the highest </a:t>
            </a:r>
            <a:r>
              <a:rPr sz="2400" spc="-5" dirty="0">
                <a:solidFill>
                  <a:srgbClr val="3333CC"/>
                </a:solidFill>
                <a:latin typeface="Tw Cen MT"/>
                <a:cs typeface="Tw Cen MT"/>
              </a:rPr>
              <a:t>priority </a:t>
            </a:r>
            <a:r>
              <a:rPr sz="2400" dirty="0">
                <a:solidFill>
                  <a:srgbClr val="3333CC"/>
                </a:solidFill>
                <a:latin typeface="Tw Cen MT"/>
                <a:cs typeface="Tw Cen MT"/>
              </a:rPr>
              <a:t>= least  in the </a:t>
            </a:r>
            <a:r>
              <a:rPr sz="2400" b="1" dirty="0">
                <a:solidFill>
                  <a:srgbClr val="008000"/>
                </a:solidFill>
                <a:latin typeface="Courier New"/>
                <a:cs typeface="Courier New"/>
              </a:rPr>
              <a:t>compareTo()</a:t>
            </a:r>
            <a:r>
              <a:rPr sz="2400" b="1" spc="-844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w Cen MT"/>
                <a:cs typeface="Tw Cen MT"/>
              </a:rPr>
              <a:t>ordering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Font typeface="Arial"/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Tw Cen MT"/>
                <a:cs typeface="Tw Cen MT"/>
              </a:rPr>
              <a:t>break ties</a:t>
            </a:r>
            <a:r>
              <a:rPr sz="2400" spc="-70" dirty="0">
                <a:solidFill>
                  <a:srgbClr val="3333CC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w Cen MT"/>
                <a:cs typeface="Tw Cen MT"/>
              </a:rPr>
              <a:t>arbitrarily</a:t>
            </a:r>
            <a:endParaRPr sz="24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17367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0"/>
                </a:moveTo>
                <a:lnTo>
                  <a:pt x="533400" y="0"/>
                </a:lnTo>
                <a:lnTo>
                  <a:pt x="533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E59358"/>
          </a:solidFill>
        </p:spPr>
        <p:txBody>
          <a:bodyPr wrap="square" lIns="0" tIns="0" rIns="0" bIns="0" rtlCol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7302" y="3444875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9602" y="34432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6939" y="44973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1339" y="44973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5414" y="44973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3739" y="44973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7839" y="55292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0589" y="55292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4452" y="55292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48473" y="3051175"/>
            <a:ext cx="1537970" cy="362585"/>
          </a:xfrm>
          <a:custGeom>
            <a:avLst/>
            <a:gdLst/>
            <a:ahLst/>
            <a:cxnLst/>
            <a:rect l="l" t="t" r="r" b="b"/>
            <a:pathLst>
              <a:path w="1537970" h="362585">
                <a:moveTo>
                  <a:pt x="1537378" y="0"/>
                </a:moveTo>
                <a:lnTo>
                  <a:pt x="0" y="3624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3752" y="336490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5">
                <a:moveTo>
                  <a:pt x="65417" y="0"/>
                </a:moveTo>
                <a:lnTo>
                  <a:pt x="0" y="54571"/>
                </a:lnTo>
                <a:lnTo>
                  <a:pt x="82905" y="74168"/>
                </a:lnTo>
                <a:lnTo>
                  <a:pt x="6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4264" y="3051175"/>
            <a:ext cx="1689735" cy="363220"/>
          </a:xfrm>
          <a:custGeom>
            <a:avLst/>
            <a:gdLst/>
            <a:ahLst/>
            <a:cxnLst/>
            <a:rect l="l" t="t" r="r" b="b"/>
            <a:pathLst>
              <a:path w="1689734" h="363220">
                <a:moveTo>
                  <a:pt x="0" y="0"/>
                </a:moveTo>
                <a:lnTo>
                  <a:pt x="1689669" y="3629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16252" y="3366223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16014" y="0"/>
                </a:moveTo>
                <a:lnTo>
                  <a:pt x="0" y="74498"/>
                </a:lnTo>
                <a:lnTo>
                  <a:pt x="82511" y="53251"/>
                </a:lnTo>
                <a:lnTo>
                  <a:pt x="16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6395" y="3910012"/>
            <a:ext cx="867410" cy="533400"/>
          </a:xfrm>
          <a:custGeom>
            <a:avLst/>
            <a:gdLst/>
            <a:ahLst/>
            <a:cxnLst/>
            <a:rect l="l" t="t" r="r" b="b"/>
            <a:pathLst>
              <a:path w="867410" h="533400">
                <a:moveTo>
                  <a:pt x="867356" y="0"/>
                </a:moveTo>
                <a:lnTo>
                  <a:pt x="0" y="5328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4752" y="4383760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4983" y="0"/>
                </a:moveTo>
                <a:lnTo>
                  <a:pt x="0" y="72351"/>
                </a:lnTo>
                <a:lnTo>
                  <a:pt x="84861" y="64935"/>
                </a:lnTo>
                <a:lnTo>
                  <a:pt x="44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0577" y="3910012"/>
            <a:ext cx="766445" cy="519430"/>
          </a:xfrm>
          <a:custGeom>
            <a:avLst/>
            <a:gdLst/>
            <a:ahLst/>
            <a:cxnLst/>
            <a:rect l="l" t="t" r="r" b="b"/>
            <a:pathLst>
              <a:path w="766445" h="519429">
                <a:moveTo>
                  <a:pt x="0" y="0"/>
                </a:moveTo>
                <a:lnTo>
                  <a:pt x="766370" y="51915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23522" y="4369130"/>
            <a:ext cx="84455" cy="74295"/>
          </a:xfrm>
          <a:custGeom>
            <a:avLst/>
            <a:gdLst/>
            <a:ahLst/>
            <a:cxnLst/>
            <a:rect l="l" t="t" r="r" b="b"/>
            <a:pathLst>
              <a:path w="84454" h="74295">
                <a:moveTo>
                  <a:pt x="42735" y="0"/>
                </a:moveTo>
                <a:lnTo>
                  <a:pt x="0" y="63093"/>
                </a:lnTo>
                <a:lnTo>
                  <a:pt x="84454" y="74282"/>
                </a:lnTo>
                <a:lnTo>
                  <a:pt x="42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04710" y="3911600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690879" y="0"/>
                </a:moveTo>
                <a:lnTo>
                  <a:pt x="0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84389" y="4368800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38100" y="0"/>
                </a:moveTo>
                <a:lnTo>
                  <a:pt x="0" y="76200"/>
                </a:lnTo>
                <a:lnTo>
                  <a:pt x="83820" y="6096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95589" y="3911600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0" y="0"/>
                </a:moveTo>
                <a:lnTo>
                  <a:pt x="690879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22969" y="4368800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33646" y="4964112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7239" y="5376633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295" y="49225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36339" y="4964112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77131" y="5376633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6" y="0"/>
                </a:moveTo>
                <a:lnTo>
                  <a:pt x="0" y="49225"/>
                </a:lnTo>
                <a:lnTo>
                  <a:pt x="78308" y="82778"/>
                </a:lnTo>
                <a:lnTo>
                  <a:pt x="58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06871" y="4964112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90464" y="5376633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295" y="49225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41327" y="2590800"/>
            <a:ext cx="81153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197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3600" baseline="1157" dirty="0">
                <a:latin typeface="Arial"/>
                <a:cs typeface="Arial"/>
              </a:rPr>
              <a:t>4</a:t>
            </a:r>
            <a:endParaRPr sz="3600" baseline="1157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Heap: number nodes as</a:t>
            </a:r>
            <a:r>
              <a:rPr spc="-100" dirty="0"/>
              <a:t> </a:t>
            </a:r>
            <a:r>
              <a:rPr spc="-20" dirty="0"/>
              <a:t>shown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293527" y="350520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93927" y="350520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79127" y="449580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74527" y="556260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79727" y="457200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31927" y="457200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21927" y="563880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36327" y="556260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31727" y="457200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16923" y="2382520"/>
            <a:ext cx="272034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children of node k:  at 2k + 1 and 2k +</a:t>
            </a:r>
            <a:r>
              <a:rPr sz="2400" spc="-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40723" y="3601720"/>
            <a:ext cx="231330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parent of node</a:t>
            </a:r>
            <a:r>
              <a:rPr sz="24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k:  at (k-1) /</a:t>
            </a:r>
            <a:r>
              <a:rPr sz="24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67927" y="6248400"/>
            <a:ext cx="4222750" cy="462280"/>
          </a:xfrm>
          <a:prstGeom prst="rect">
            <a:avLst/>
          </a:prstGeom>
          <a:solidFill>
            <a:srgbClr val="F9F3E4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15" dirty="0">
                <a:latin typeface="Arial"/>
                <a:cs typeface="Arial"/>
              </a:rPr>
              <a:t>Remember, </a:t>
            </a:r>
            <a:r>
              <a:rPr sz="2400" dirty="0">
                <a:latin typeface="Arial"/>
                <a:cs typeface="Arial"/>
              </a:rPr>
              <a:t>tree has no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63" y="789939"/>
            <a:ext cx="5527040" cy="96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pc="-130" dirty="0">
                <a:solidFill>
                  <a:srgbClr val="775F55"/>
                </a:solidFill>
              </a:rPr>
              <a:t>We </a:t>
            </a:r>
            <a:r>
              <a:rPr spc="-5" dirty="0">
                <a:solidFill>
                  <a:srgbClr val="775F55"/>
                </a:solidFill>
              </a:rPr>
              <a:t>illustrate using </a:t>
            </a:r>
            <a:r>
              <a:rPr dirty="0">
                <a:solidFill>
                  <a:srgbClr val="775F55"/>
                </a:solidFill>
              </a:rPr>
              <a:t>an </a:t>
            </a:r>
            <a:r>
              <a:rPr spc="-20" dirty="0">
                <a:solidFill>
                  <a:srgbClr val="775F55"/>
                </a:solidFill>
              </a:rPr>
              <a:t>array </a:t>
            </a:r>
            <a:r>
              <a:rPr dirty="0">
                <a:solidFill>
                  <a:srgbClr val="775F55"/>
                </a:solidFill>
              </a:rPr>
              <a:t>b  (could </a:t>
            </a:r>
            <a:r>
              <a:rPr spc="-5" dirty="0">
                <a:solidFill>
                  <a:srgbClr val="775F55"/>
                </a:solidFill>
              </a:rPr>
              <a:t>also </a:t>
            </a:r>
            <a:r>
              <a:rPr dirty="0">
                <a:solidFill>
                  <a:srgbClr val="775F55"/>
                </a:solidFill>
              </a:rPr>
              <a:t>be </a:t>
            </a:r>
            <a:r>
              <a:rPr spc="-15" dirty="0">
                <a:solidFill>
                  <a:srgbClr val="775F55"/>
                </a:solidFill>
              </a:rPr>
              <a:t>ArrayList </a:t>
            </a:r>
            <a:r>
              <a:rPr dirty="0">
                <a:solidFill>
                  <a:srgbClr val="775F55"/>
                </a:solidFill>
              </a:rPr>
              <a:t>or</a:t>
            </a:r>
            <a:r>
              <a:rPr spc="-25" dirty="0">
                <a:solidFill>
                  <a:srgbClr val="775F55"/>
                </a:solidFill>
              </a:rPr>
              <a:t> </a:t>
            </a:r>
            <a:r>
              <a:rPr spc="-30" dirty="0">
                <a:solidFill>
                  <a:srgbClr val="775F55"/>
                </a:solidFill>
              </a:rPr>
              <a:t>Vector)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927" y="5181600"/>
            <a:ext cx="4495800" cy="462280"/>
          </a:xfrm>
          <a:custGeom>
            <a:avLst/>
            <a:gdLst/>
            <a:ahLst/>
            <a:cxnLst/>
            <a:rect l="l" t="t" r="r" b="b"/>
            <a:pathLst>
              <a:path w="4495800" h="462279">
                <a:moveTo>
                  <a:pt x="0" y="0"/>
                </a:moveTo>
                <a:lnTo>
                  <a:pt x="4495796" y="0"/>
                </a:lnTo>
                <a:lnTo>
                  <a:pt x="4495796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0727" y="5181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5527" y="5181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6526" y="5181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527" y="5181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1" y="4571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2327" y="5181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1" y="4571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7127" y="5181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1" y="4571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927" y="5181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1" y="4571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7727" y="5181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1" y="4571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6727" y="5181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1" y="4571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11127" y="5867400"/>
            <a:ext cx="3581400" cy="831215"/>
          </a:xfrm>
          <a:prstGeom prst="rect">
            <a:avLst/>
          </a:prstGeom>
          <a:solidFill>
            <a:srgbClr val="F9F3E4"/>
          </a:solidFill>
        </p:spPr>
        <p:txBody>
          <a:bodyPr vert="horz" wrap="square" lIns="0" tIns="66040" rIns="0" bIns="0" rtlCol="0">
            <a:spAutoFit/>
          </a:bodyPr>
          <a:lstStyle/>
          <a:p>
            <a:pPr marL="91440" marR="93980">
              <a:lnSpc>
                <a:spcPts val="2800"/>
              </a:lnSpc>
              <a:spcBef>
                <a:spcPts val="520"/>
              </a:spcBef>
            </a:pPr>
            <a:r>
              <a:rPr sz="2400" spc="-25" dirty="0">
                <a:latin typeface="Arial"/>
                <a:cs typeface="Arial"/>
              </a:rPr>
              <a:t>Tree </a:t>
            </a:r>
            <a:r>
              <a:rPr sz="2400" dirty="0">
                <a:latin typeface="Arial"/>
                <a:cs typeface="Arial"/>
              </a:rPr>
              <a:t>structure is implicit.  No need for explicit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links!</a:t>
            </a:r>
          </a:p>
        </p:txBody>
      </p:sp>
      <p:sp>
        <p:nvSpPr>
          <p:cNvPr id="15" name="object 15"/>
          <p:cNvSpPr/>
          <p:nvPr/>
        </p:nvSpPr>
        <p:spPr>
          <a:xfrm>
            <a:off x="5258727" y="5181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1" y="4571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46751" y="4555375"/>
            <a:ext cx="120534" cy="7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06327" y="45720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799"/>
                </a:moveTo>
                <a:lnTo>
                  <a:pt x="1" y="0"/>
                </a:lnTo>
              </a:path>
            </a:pathLst>
          </a:custGeom>
          <a:ln w="285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5607" y="4555373"/>
            <a:ext cx="548639" cy="856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927" y="457200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482599"/>
                </a:moveTo>
                <a:lnTo>
                  <a:pt x="0" y="0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53727" y="4953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0"/>
                </a:moveTo>
                <a:lnTo>
                  <a:pt x="0" y="0"/>
                </a:lnTo>
                <a:lnTo>
                  <a:pt x="76200" y="1524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84206" y="4542905"/>
            <a:ext cx="1766455" cy="120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9928" y="45720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1676398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93123" y="2458720"/>
            <a:ext cx="7626350" cy="268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Heap nodes in b in </a:t>
            </a:r>
            <a:r>
              <a:rPr sz="2400" spc="-25" dirty="0">
                <a:solidFill>
                  <a:srgbClr val="3333CC"/>
                </a:solidFill>
                <a:latin typeface="Arial"/>
                <a:cs typeface="Arial"/>
              </a:rPr>
              <a:t>order,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going across each level</a:t>
            </a:r>
            <a:r>
              <a:rPr sz="24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from  left to right, top to</a:t>
            </a:r>
            <a:r>
              <a:rPr sz="2400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bottom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140"/>
              </a:spcBef>
              <a:buClr>
                <a:srgbClr val="3333CC"/>
              </a:buClr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Children b[k] are b[2k + 1] and b[2k +</a:t>
            </a:r>
            <a:r>
              <a:rPr sz="24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220"/>
              </a:spcBef>
              <a:buClr>
                <a:srgbClr val="3333CC"/>
              </a:buClr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Parent of b[k] b[(k –</a:t>
            </a:r>
            <a:r>
              <a:rPr sz="2400" spc="-11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1)/2]</a:t>
            </a:r>
            <a:endParaRPr sz="2400">
              <a:latin typeface="Arial"/>
              <a:cs typeface="Arial"/>
            </a:endParaRPr>
          </a:p>
          <a:p>
            <a:pPr marL="410464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parent</a:t>
            </a:r>
            <a:endParaRPr sz="2400">
              <a:latin typeface="Arial"/>
              <a:cs typeface="Arial"/>
            </a:endParaRPr>
          </a:p>
          <a:p>
            <a:pPr marL="904240">
              <a:lnSpc>
                <a:spcPct val="100000"/>
              </a:lnSpc>
              <a:spcBef>
                <a:spcPts val="1120"/>
              </a:spcBef>
              <a:tabLst>
                <a:tab pos="1242695" algn="l"/>
                <a:tab pos="1582420" algn="l"/>
                <a:tab pos="1921510" algn="l"/>
                <a:tab pos="2260600" algn="l"/>
                <a:tab pos="2599690" algn="l"/>
                <a:tab pos="2938780" algn="l"/>
                <a:tab pos="3277870" algn="l"/>
                <a:tab pos="3616960" algn="l"/>
                <a:tab pos="3956050" algn="l"/>
              </a:tabLst>
            </a:pPr>
            <a:r>
              <a:rPr sz="2400" dirty="0">
                <a:latin typeface="Arial"/>
                <a:cs typeface="Arial"/>
              </a:rPr>
              <a:t>0	1	2	3	4	5	6	7	8	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64167" y="5469774"/>
            <a:ext cx="120534" cy="702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25126" y="5486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599"/>
                </a:moveTo>
                <a:lnTo>
                  <a:pt x="0" y="0"/>
                </a:lnTo>
              </a:path>
            </a:pathLst>
          </a:custGeom>
          <a:ln w="2857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73422" y="5320145"/>
            <a:ext cx="548639" cy="8520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9127" y="561340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599"/>
                </a:lnTo>
              </a:path>
            </a:pathLst>
          </a:custGeom>
          <a:ln w="50799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927" y="5562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41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80791" y="6064136"/>
            <a:ext cx="1612671" cy="1205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25128" y="609600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1523998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70006" y="5320145"/>
            <a:ext cx="548639" cy="8520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44327" y="561340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599"/>
                </a:lnTo>
              </a:path>
            </a:pathLst>
          </a:custGeom>
          <a:ln w="50799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68127" y="5562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41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27467" y="5760720"/>
            <a:ext cx="14319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66FF"/>
                </a:solidFill>
                <a:latin typeface="Arial"/>
                <a:cs typeface="Arial"/>
              </a:rPr>
              <a:t>to</a:t>
            </a:r>
            <a:r>
              <a:rPr sz="2400" spc="-10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66FF"/>
                </a:solidFill>
                <a:latin typeface="Arial"/>
                <a:cs typeface="Arial"/>
              </a:rPr>
              <a:t>children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Exercises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00" y="1752600"/>
            <a:ext cx="8400000" cy="5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3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00" y="1752600"/>
            <a:ext cx="8400000" cy="5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6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927" y="2362200"/>
            <a:ext cx="7574915" cy="292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Add e at the end of the</a:t>
            </a:r>
            <a:r>
              <a:rPr sz="2400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699"/>
              </a:lnSpc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If this violates heap order because it is smaller than</a:t>
            </a:r>
            <a:r>
              <a:rPr sz="2400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its  parent, swap it with its</a:t>
            </a:r>
            <a:r>
              <a:rPr sz="2400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parent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Continue swapping it up until it finds its rightful</a:t>
            </a:r>
            <a:r>
              <a:rPr sz="2400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place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The heap invariant is</a:t>
            </a:r>
            <a:r>
              <a:rPr sz="2400" spc="-10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maintained!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add(e)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2639" y="2519362"/>
            <a:ext cx="3302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7602" y="33797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9902" y="33782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239" y="4432300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1639" y="44323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5714" y="44323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4039" y="44323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139" y="5464175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0889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4751" y="5464175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7977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9527" y="5464175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8773" y="2986087"/>
            <a:ext cx="1537970" cy="362585"/>
          </a:xfrm>
          <a:custGeom>
            <a:avLst/>
            <a:gdLst/>
            <a:ahLst/>
            <a:cxnLst/>
            <a:rect l="l" t="t" r="r" b="b"/>
            <a:pathLst>
              <a:path w="1537970" h="362585">
                <a:moveTo>
                  <a:pt x="1537378" y="0"/>
                </a:moveTo>
                <a:lnTo>
                  <a:pt x="0" y="3624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4052" y="3299815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5">
                <a:moveTo>
                  <a:pt x="65417" y="0"/>
                </a:moveTo>
                <a:lnTo>
                  <a:pt x="0" y="54571"/>
                </a:lnTo>
                <a:lnTo>
                  <a:pt x="82905" y="74168"/>
                </a:lnTo>
                <a:lnTo>
                  <a:pt x="6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4564" y="2986087"/>
            <a:ext cx="1689735" cy="363220"/>
          </a:xfrm>
          <a:custGeom>
            <a:avLst/>
            <a:gdLst/>
            <a:ahLst/>
            <a:cxnLst/>
            <a:rect l="l" t="t" r="r" b="b"/>
            <a:pathLst>
              <a:path w="1689734" h="363220">
                <a:moveTo>
                  <a:pt x="0" y="0"/>
                </a:moveTo>
                <a:lnTo>
                  <a:pt x="1689668" y="36296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6565" y="3301136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16001" y="0"/>
                </a:moveTo>
                <a:lnTo>
                  <a:pt x="0" y="74498"/>
                </a:lnTo>
                <a:lnTo>
                  <a:pt x="82499" y="53251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6695" y="3844925"/>
            <a:ext cx="867410" cy="533400"/>
          </a:xfrm>
          <a:custGeom>
            <a:avLst/>
            <a:gdLst/>
            <a:ahLst/>
            <a:cxnLst/>
            <a:rect l="l" t="t" r="r" b="b"/>
            <a:pathLst>
              <a:path w="867410" h="533400">
                <a:moveTo>
                  <a:pt x="867356" y="0"/>
                </a:moveTo>
                <a:lnTo>
                  <a:pt x="0" y="5328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5052" y="4318673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4983" y="0"/>
                </a:moveTo>
                <a:lnTo>
                  <a:pt x="0" y="72351"/>
                </a:lnTo>
                <a:lnTo>
                  <a:pt x="84861" y="64935"/>
                </a:lnTo>
                <a:lnTo>
                  <a:pt x="44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0877" y="3844925"/>
            <a:ext cx="766445" cy="519430"/>
          </a:xfrm>
          <a:custGeom>
            <a:avLst/>
            <a:gdLst/>
            <a:ahLst/>
            <a:cxnLst/>
            <a:rect l="l" t="t" r="r" b="b"/>
            <a:pathLst>
              <a:path w="766445" h="519429">
                <a:moveTo>
                  <a:pt x="0" y="0"/>
                </a:moveTo>
                <a:lnTo>
                  <a:pt x="766370" y="51915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3822" y="4304042"/>
            <a:ext cx="84455" cy="74295"/>
          </a:xfrm>
          <a:custGeom>
            <a:avLst/>
            <a:gdLst/>
            <a:ahLst/>
            <a:cxnLst/>
            <a:rect l="l" t="t" r="r" b="b"/>
            <a:pathLst>
              <a:path w="84454" h="74295">
                <a:moveTo>
                  <a:pt x="42735" y="0"/>
                </a:moveTo>
                <a:lnTo>
                  <a:pt x="0" y="63093"/>
                </a:lnTo>
                <a:lnTo>
                  <a:pt x="84454" y="74282"/>
                </a:lnTo>
                <a:lnTo>
                  <a:pt x="42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5010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690879" y="0"/>
                </a:moveTo>
                <a:lnTo>
                  <a:pt x="0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468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38100" y="0"/>
                </a:moveTo>
                <a:lnTo>
                  <a:pt x="0" y="76200"/>
                </a:lnTo>
                <a:lnTo>
                  <a:pt x="83820" y="6096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85889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0" y="0"/>
                </a:moveTo>
                <a:lnTo>
                  <a:pt x="690879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326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3946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7539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308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6639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7431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5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170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3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8076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295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5102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589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6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794" y="4899025"/>
            <a:ext cx="378460" cy="475615"/>
          </a:xfrm>
          <a:custGeom>
            <a:avLst/>
            <a:gdLst/>
            <a:ahLst/>
            <a:cxnLst/>
            <a:rect l="l" t="t" r="r" b="b"/>
            <a:pathLst>
              <a:path w="378460" h="475614">
                <a:moveTo>
                  <a:pt x="377894" y="0"/>
                </a:moveTo>
                <a:lnTo>
                  <a:pt x="0" y="4754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0989" y="5310962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17589" y="0"/>
                </a:moveTo>
                <a:lnTo>
                  <a:pt x="0" y="83362"/>
                </a:lnTo>
                <a:lnTo>
                  <a:pt x="77241" y="47421"/>
                </a:lnTo>
                <a:lnTo>
                  <a:pt x="17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add()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2639" y="2519362"/>
            <a:ext cx="3302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7602" y="33797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9902" y="33782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239" y="4432300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1639" y="44323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5714" y="44323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4039" y="44323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139" y="5464175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0889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4751" y="5464175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7977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9527" y="5464175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8773" y="2986087"/>
            <a:ext cx="1537970" cy="362585"/>
          </a:xfrm>
          <a:custGeom>
            <a:avLst/>
            <a:gdLst/>
            <a:ahLst/>
            <a:cxnLst/>
            <a:rect l="l" t="t" r="r" b="b"/>
            <a:pathLst>
              <a:path w="1537970" h="362585">
                <a:moveTo>
                  <a:pt x="1537378" y="0"/>
                </a:moveTo>
                <a:lnTo>
                  <a:pt x="0" y="3624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4052" y="3299815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5">
                <a:moveTo>
                  <a:pt x="65417" y="0"/>
                </a:moveTo>
                <a:lnTo>
                  <a:pt x="0" y="54571"/>
                </a:lnTo>
                <a:lnTo>
                  <a:pt x="82905" y="74168"/>
                </a:lnTo>
                <a:lnTo>
                  <a:pt x="6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4564" y="2986087"/>
            <a:ext cx="1689735" cy="363220"/>
          </a:xfrm>
          <a:custGeom>
            <a:avLst/>
            <a:gdLst/>
            <a:ahLst/>
            <a:cxnLst/>
            <a:rect l="l" t="t" r="r" b="b"/>
            <a:pathLst>
              <a:path w="1689734" h="363220">
                <a:moveTo>
                  <a:pt x="0" y="0"/>
                </a:moveTo>
                <a:lnTo>
                  <a:pt x="1689668" y="36296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6565" y="3301136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16001" y="0"/>
                </a:moveTo>
                <a:lnTo>
                  <a:pt x="0" y="74498"/>
                </a:lnTo>
                <a:lnTo>
                  <a:pt x="82499" y="53251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6695" y="3844925"/>
            <a:ext cx="867410" cy="533400"/>
          </a:xfrm>
          <a:custGeom>
            <a:avLst/>
            <a:gdLst/>
            <a:ahLst/>
            <a:cxnLst/>
            <a:rect l="l" t="t" r="r" b="b"/>
            <a:pathLst>
              <a:path w="867410" h="533400">
                <a:moveTo>
                  <a:pt x="867356" y="0"/>
                </a:moveTo>
                <a:lnTo>
                  <a:pt x="0" y="5328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5052" y="4318673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4983" y="0"/>
                </a:moveTo>
                <a:lnTo>
                  <a:pt x="0" y="72351"/>
                </a:lnTo>
                <a:lnTo>
                  <a:pt x="84861" y="64935"/>
                </a:lnTo>
                <a:lnTo>
                  <a:pt x="44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0877" y="3844925"/>
            <a:ext cx="766445" cy="519430"/>
          </a:xfrm>
          <a:custGeom>
            <a:avLst/>
            <a:gdLst/>
            <a:ahLst/>
            <a:cxnLst/>
            <a:rect l="l" t="t" r="r" b="b"/>
            <a:pathLst>
              <a:path w="766445" h="519429">
                <a:moveTo>
                  <a:pt x="0" y="0"/>
                </a:moveTo>
                <a:lnTo>
                  <a:pt x="766370" y="51915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3822" y="4304042"/>
            <a:ext cx="84455" cy="74295"/>
          </a:xfrm>
          <a:custGeom>
            <a:avLst/>
            <a:gdLst/>
            <a:ahLst/>
            <a:cxnLst/>
            <a:rect l="l" t="t" r="r" b="b"/>
            <a:pathLst>
              <a:path w="84454" h="74295">
                <a:moveTo>
                  <a:pt x="42735" y="0"/>
                </a:moveTo>
                <a:lnTo>
                  <a:pt x="0" y="63093"/>
                </a:lnTo>
                <a:lnTo>
                  <a:pt x="84454" y="74282"/>
                </a:lnTo>
                <a:lnTo>
                  <a:pt x="42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5010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690879" y="0"/>
                </a:moveTo>
                <a:lnTo>
                  <a:pt x="0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468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38100" y="0"/>
                </a:moveTo>
                <a:lnTo>
                  <a:pt x="0" y="76200"/>
                </a:lnTo>
                <a:lnTo>
                  <a:pt x="83820" y="6096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85889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0" y="0"/>
                </a:moveTo>
                <a:lnTo>
                  <a:pt x="690879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326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3946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7539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308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6639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7431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5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170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3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8076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295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5102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589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6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794" y="4899025"/>
            <a:ext cx="378460" cy="475615"/>
          </a:xfrm>
          <a:custGeom>
            <a:avLst/>
            <a:gdLst/>
            <a:ahLst/>
            <a:cxnLst/>
            <a:rect l="l" t="t" r="r" b="b"/>
            <a:pathLst>
              <a:path w="378460" h="475614">
                <a:moveTo>
                  <a:pt x="377894" y="0"/>
                </a:moveTo>
                <a:lnTo>
                  <a:pt x="0" y="4754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0989" y="5310962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17589" y="0"/>
                </a:moveTo>
                <a:lnTo>
                  <a:pt x="0" y="83362"/>
                </a:lnTo>
                <a:lnTo>
                  <a:pt x="77241" y="47421"/>
                </a:lnTo>
                <a:lnTo>
                  <a:pt x="17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14401" y="5468937"/>
            <a:ext cx="381000" cy="469900"/>
          </a:xfrm>
          <a:prstGeom prst="rect">
            <a:avLst/>
          </a:prstGeom>
          <a:solidFill>
            <a:srgbClr val="A8D6FF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96914" y="4900612"/>
            <a:ext cx="378460" cy="488315"/>
          </a:xfrm>
          <a:custGeom>
            <a:avLst/>
            <a:gdLst/>
            <a:ahLst/>
            <a:cxnLst/>
            <a:rect l="l" t="t" r="r" b="b"/>
            <a:pathLst>
              <a:path w="378460" h="488314">
                <a:moveTo>
                  <a:pt x="0" y="0"/>
                </a:moveTo>
                <a:lnTo>
                  <a:pt x="378140" y="48792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3817" y="532504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60223" y="0"/>
                </a:moveTo>
                <a:lnTo>
                  <a:pt x="0" y="46672"/>
                </a:lnTo>
                <a:lnTo>
                  <a:pt x="76796" y="83566"/>
                </a:lnTo>
                <a:lnTo>
                  <a:pt x="60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add()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2639" y="2519362"/>
            <a:ext cx="3302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7602" y="33797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9902" y="33782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239" y="4432300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0739" y="54610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5714" y="44323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4039" y="44323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139" y="5464175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0889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4751" y="5464175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7977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9527" y="5464175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8773" y="2986087"/>
            <a:ext cx="1537970" cy="362585"/>
          </a:xfrm>
          <a:custGeom>
            <a:avLst/>
            <a:gdLst/>
            <a:ahLst/>
            <a:cxnLst/>
            <a:rect l="l" t="t" r="r" b="b"/>
            <a:pathLst>
              <a:path w="1537970" h="362585">
                <a:moveTo>
                  <a:pt x="1537378" y="0"/>
                </a:moveTo>
                <a:lnTo>
                  <a:pt x="0" y="3624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4052" y="3299815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5">
                <a:moveTo>
                  <a:pt x="65417" y="0"/>
                </a:moveTo>
                <a:lnTo>
                  <a:pt x="0" y="54571"/>
                </a:lnTo>
                <a:lnTo>
                  <a:pt x="82905" y="74168"/>
                </a:lnTo>
                <a:lnTo>
                  <a:pt x="6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4564" y="2986087"/>
            <a:ext cx="1689735" cy="363220"/>
          </a:xfrm>
          <a:custGeom>
            <a:avLst/>
            <a:gdLst/>
            <a:ahLst/>
            <a:cxnLst/>
            <a:rect l="l" t="t" r="r" b="b"/>
            <a:pathLst>
              <a:path w="1689734" h="363220">
                <a:moveTo>
                  <a:pt x="0" y="0"/>
                </a:moveTo>
                <a:lnTo>
                  <a:pt x="1689668" y="36296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6565" y="3301136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16001" y="0"/>
                </a:moveTo>
                <a:lnTo>
                  <a:pt x="0" y="74498"/>
                </a:lnTo>
                <a:lnTo>
                  <a:pt x="82499" y="53251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6695" y="3844925"/>
            <a:ext cx="867410" cy="533400"/>
          </a:xfrm>
          <a:custGeom>
            <a:avLst/>
            <a:gdLst/>
            <a:ahLst/>
            <a:cxnLst/>
            <a:rect l="l" t="t" r="r" b="b"/>
            <a:pathLst>
              <a:path w="867410" h="533400">
                <a:moveTo>
                  <a:pt x="867356" y="0"/>
                </a:moveTo>
                <a:lnTo>
                  <a:pt x="0" y="5328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5052" y="4318673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4983" y="0"/>
                </a:moveTo>
                <a:lnTo>
                  <a:pt x="0" y="72351"/>
                </a:lnTo>
                <a:lnTo>
                  <a:pt x="84861" y="64935"/>
                </a:lnTo>
                <a:lnTo>
                  <a:pt x="44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0877" y="3844925"/>
            <a:ext cx="766445" cy="519430"/>
          </a:xfrm>
          <a:custGeom>
            <a:avLst/>
            <a:gdLst/>
            <a:ahLst/>
            <a:cxnLst/>
            <a:rect l="l" t="t" r="r" b="b"/>
            <a:pathLst>
              <a:path w="766445" h="519429">
                <a:moveTo>
                  <a:pt x="0" y="0"/>
                </a:moveTo>
                <a:lnTo>
                  <a:pt x="766370" y="51915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3822" y="4304042"/>
            <a:ext cx="84455" cy="74295"/>
          </a:xfrm>
          <a:custGeom>
            <a:avLst/>
            <a:gdLst/>
            <a:ahLst/>
            <a:cxnLst/>
            <a:rect l="l" t="t" r="r" b="b"/>
            <a:pathLst>
              <a:path w="84454" h="74295">
                <a:moveTo>
                  <a:pt x="42735" y="0"/>
                </a:moveTo>
                <a:lnTo>
                  <a:pt x="0" y="63093"/>
                </a:lnTo>
                <a:lnTo>
                  <a:pt x="84454" y="74282"/>
                </a:lnTo>
                <a:lnTo>
                  <a:pt x="42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5010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690879" y="0"/>
                </a:moveTo>
                <a:lnTo>
                  <a:pt x="0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468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38100" y="0"/>
                </a:moveTo>
                <a:lnTo>
                  <a:pt x="0" y="76200"/>
                </a:lnTo>
                <a:lnTo>
                  <a:pt x="83820" y="6096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85889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0" y="0"/>
                </a:moveTo>
                <a:lnTo>
                  <a:pt x="690879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326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3946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7539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308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6639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7431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5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170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3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8076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295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5102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589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6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794" y="4899025"/>
            <a:ext cx="378460" cy="475615"/>
          </a:xfrm>
          <a:custGeom>
            <a:avLst/>
            <a:gdLst/>
            <a:ahLst/>
            <a:cxnLst/>
            <a:rect l="l" t="t" r="r" b="b"/>
            <a:pathLst>
              <a:path w="378460" h="475614">
                <a:moveTo>
                  <a:pt x="377894" y="0"/>
                </a:moveTo>
                <a:lnTo>
                  <a:pt x="0" y="4754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0989" y="5310962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17589" y="0"/>
                </a:moveTo>
                <a:lnTo>
                  <a:pt x="0" y="83362"/>
                </a:lnTo>
                <a:lnTo>
                  <a:pt x="77241" y="47421"/>
                </a:lnTo>
                <a:lnTo>
                  <a:pt x="17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782601" y="4440237"/>
            <a:ext cx="381000" cy="469900"/>
          </a:xfrm>
          <a:prstGeom prst="rect">
            <a:avLst/>
          </a:prstGeom>
          <a:solidFill>
            <a:srgbClr val="A8D6FF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96914" y="4900612"/>
            <a:ext cx="378460" cy="488315"/>
          </a:xfrm>
          <a:custGeom>
            <a:avLst/>
            <a:gdLst/>
            <a:ahLst/>
            <a:cxnLst/>
            <a:rect l="l" t="t" r="r" b="b"/>
            <a:pathLst>
              <a:path w="378460" h="488314">
                <a:moveTo>
                  <a:pt x="0" y="0"/>
                </a:moveTo>
                <a:lnTo>
                  <a:pt x="378140" y="48792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3817" y="532504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60223" y="0"/>
                </a:moveTo>
                <a:lnTo>
                  <a:pt x="0" y="46672"/>
                </a:lnTo>
                <a:lnTo>
                  <a:pt x="76796" y="83566"/>
                </a:lnTo>
                <a:lnTo>
                  <a:pt x="60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solidFill>
                  <a:srgbClr val="775F55"/>
                </a:solidFill>
                <a:latin typeface="Courier New"/>
                <a:cs typeface="Courier New"/>
              </a:rPr>
              <a:t>add()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2639" y="2519362"/>
            <a:ext cx="3302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9101" y="44338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9902" y="33782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239" y="4432300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0739" y="54610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5714" y="44323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4039" y="44323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139" y="5464175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0889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4751" y="5464175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7977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9527" y="5464175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8773" y="2986087"/>
            <a:ext cx="1537970" cy="362585"/>
          </a:xfrm>
          <a:custGeom>
            <a:avLst/>
            <a:gdLst/>
            <a:ahLst/>
            <a:cxnLst/>
            <a:rect l="l" t="t" r="r" b="b"/>
            <a:pathLst>
              <a:path w="1537970" h="362585">
                <a:moveTo>
                  <a:pt x="1537378" y="0"/>
                </a:moveTo>
                <a:lnTo>
                  <a:pt x="0" y="3624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4052" y="3299815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5">
                <a:moveTo>
                  <a:pt x="65417" y="0"/>
                </a:moveTo>
                <a:lnTo>
                  <a:pt x="0" y="54571"/>
                </a:lnTo>
                <a:lnTo>
                  <a:pt x="82905" y="74168"/>
                </a:lnTo>
                <a:lnTo>
                  <a:pt x="6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4564" y="2986087"/>
            <a:ext cx="1689735" cy="363220"/>
          </a:xfrm>
          <a:custGeom>
            <a:avLst/>
            <a:gdLst/>
            <a:ahLst/>
            <a:cxnLst/>
            <a:rect l="l" t="t" r="r" b="b"/>
            <a:pathLst>
              <a:path w="1689734" h="363220">
                <a:moveTo>
                  <a:pt x="0" y="0"/>
                </a:moveTo>
                <a:lnTo>
                  <a:pt x="1689668" y="36296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6565" y="3301136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16001" y="0"/>
                </a:moveTo>
                <a:lnTo>
                  <a:pt x="0" y="74498"/>
                </a:lnTo>
                <a:lnTo>
                  <a:pt x="82499" y="53251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6695" y="3844925"/>
            <a:ext cx="867410" cy="533400"/>
          </a:xfrm>
          <a:custGeom>
            <a:avLst/>
            <a:gdLst/>
            <a:ahLst/>
            <a:cxnLst/>
            <a:rect l="l" t="t" r="r" b="b"/>
            <a:pathLst>
              <a:path w="867410" h="533400">
                <a:moveTo>
                  <a:pt x="867356" y="0"/>
                </a:moveTo>
                <a:lnTo>
                  <a:pt x="0" y="5328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5052" y="4318673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4983" y="0"/>
                </a:moveTo>
                <a:lnTo>
                  <a:pt x="0" y="72351"/>
                </a:lnTo>
                <a:lnTo>
                  <a:pt x="84861" y="64935"/>
                </a:lnTo>
                <a:lnTo>
                  <a:pt x="44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0877" y="3844925"/>
            <a:ext cx="766445" cy="519430"/>
          </a:xfrm>
          <a:custGeom>
            <a:avLst/>
            <a:gdLst/>
            <a:ahLst/>
            <a:cxnLst/>
            <a:rect l="l" t="t" r="r" b="b"/>
            <a:pathLst>
              <a:path w="766445" h="519429">
                <a:moveTo>
                  <a:pt x="0" y="0"/>
                </a:moveTo>
                <a:lnTo>
                  <a:pt x="766370" y="51915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3822" y="4304042"/>
            <a:ext cx="84455" cy="74295"/>
          </a:xfrm>
          <a:custGeom>
            <a:avLst/>
            <a:gdLst/>
            <a:ahLst/>
            <a:cxnLst/>
            <a:rect l="l" t="t" r="r" b="b"/>
            <a:pathLst>
              <a:path w="84454" h="74295">
                <a:moveTo>
                  <a:pt x="42735" y="0"/>
                </a:moveTo>
                <a:lnTo>
                  <a:pt x="0" y="63093"/>
                </a:lnTo>
                <a:lnTo>
                  <a:pt x="84454" y="74282"/>
                </a:lnTo>
                <a:lnTo>
                  <a:pt x="42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5010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690879" y="0"/>
                </a:moveTo>
                <a:lnTo>
                  <a:pt x="0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468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38100" y="0"/>
                </a:moveTo>
                <a:lnTo>
                  <a:pt x="0" y="76200"/>
                </a:lnTo>
                <a:lnTo>
                  <a:pt x="83820" y="6096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85889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0" y="0"/>
                </a:moveTo>
                <a:lnTo>
                  <a:pt x="690879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326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3946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7539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308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6639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7431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5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170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3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8076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295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5102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589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6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794" y="4899025"/>
            <a:ext cx="378460" cy="475615"/>
          </a:xfrm>
          <a:custGeom>
            <a:avLst/>
            <a:gdLst/>
            <a:ahLst/>
            <a:cxnLst/>
            <a:rect l="l" t="t" r="r" b="b"/>
            <a:pathLst>
              <a:path w="378460" h="475614">
                <a:moveTo>
                  <a:pt x="377894" y="0"/>
                </a:moveTo>
                <a:lnTo>
                  <a:pt x="0" y="4754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0989" y="5310962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17589" y="0"/>
                </a:moveTo>
                <a:lnTo>
                  <a:pt x="0" y="83362"/>
                </a:lnTo>
                <a:lnTo>
                  <a:pt x="77241" y="47421"/>
                </a:lnTo>
                <a:lnTo>
                  <a:pt x="17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81102" y="3386137"/>
            <a:ext cx="381000" cy="469900"/>
          </a:xfrm>
          <a:prstGeom prst="rect">
            <a:avLst/>
          </a:prstGeom>
          <a:solidFill>
            <a:srgbClr val="A8D6FF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96914" y="4900612"/>
            <a:ext cx="378460" cy="488315"/>
          </a:xfrm>
          <a:custGeom>
            <a:avLst/>
            <a:gdLst/>
            <a:ahLst/>
            <a:cxnLst/>
            <a:rect l="l" t="t" r="r" b="b"/>
            <a:pathLst>
              <a:path w="378460" h="488314">
                <a:moveTo>
                  <a:pt x="0" y="0"/>
                </a:moveTo>
                <a:lnTo>
                  <a:pt x="378140" y="48792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3817" y="532504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60223" y="0"/>
                </a:moveTo>
                <a:lnTo>
                  <a:pt x="0" y="46672"/>
                </a:lnTo>
                <a:lnTo>
                  <a:pt x="76796" y="83566"/>
                </a:lnTo>
                <a:lnTo>
                  <a:pt x="60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add()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2639" y="2519362"/>
            <a:ext cx="3302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9101" y="44338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9902" y="33782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239" y="4432300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0739" y="54610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5714" y="44323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4039" y="44323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139" y="5464175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0889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4751" y="5464175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7977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9527" y="5464175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8773" y="2986087"/>
            <a:ext cx="1537970" cy="362585"/>
          </a:xfrm>
          <a:custGeom>
            <a:avLst/>
            <a:gdLst/>
            <a:ahLst/>
            <a:cxnLst/>
            <a:rect l="l" t="t" r="r" b="b"/>
            <a:pathLst>
              <a:path w="1537970" h="362585">
                <a:moveTo>
                  <a:pt x="1537378" y="0"/>
                </a:moveTo>
                <a:lnTo>
                  <a:pt x="0" y="3624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4052" y="3299815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5">
                <a:moveTo>
                  <a:pt x="65417" y="0"/>
                </a:moveTo>
                <a:lnTo>
                  <a:pt x="0" y="54571"/>
                </a:lnTo>
                <a:lnTo>
                  <a:pt x="82905" y="74168"/>
                </a:lnTo>
                <a:lnTo>
                  <a:pt x="6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4564" y="2986087"/>
            <a:ext cx="1689735" cy="363220"/>
          </a:xfrm>
          <a:custGeom>
            <a:avLst/>
            <a:gdLst/>
            <a:ahLst/>
            <a:cxnLst/>
            <a:rect l="l" t="t" r="r" b="b"/>
            <a:pathLst>
              <a:path w="1689734" h="363220">
                <a:moveTo>
                  <a:pt x="0" y="0"/>
                </a:moveTo>
                <a:lnTo>
                  <a:pt x="1689668" y="36296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6565" y="3301136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16001" y="0"/>
                </a:moveTo>
                <a:lnTo>
                  <a:pt x="0" y="74498"/>
                </a:lnTo>
                <a:lnTo>
                  <a:pt x="82499" y="53251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6695" y="3844925"/>
            <a:ext cx="867410" cy="533400"/>
          </a:xfrm>
          <a:custGeom>
            <a:avLst/>
            <a:gdLst/>
            <a:ahLst/>
            <a:cxnLst/>
            <a:rect l="l" t="t" r="r" b="b"/>
            <a:pathLst>
              <a:path w="867410" h="533400">
                <a:moveTo>
                  <a:pt x="867356" y="0"/>
                </a:moveTo>
                <a:lnTo>
                  <a:pt x="0" y="5328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5052" y="4318673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4983" y="0"/>
                </a:moveTo>
                <a:lnTo>
                  <a:pt x="0" y="72351"/>
                </a:lnTo>
                <a:lnTo>
                  <a:pt x="84861" y="64935"/>
                </a:lnTo>
                <a:lnTo>
                  <a:pt x="44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0877" y="3844925"/>
            <a:ext cx="766445" cy="519430"/>
          </a:xfrm>
          <a:custGeom>
            <a:avLst/>
            <a:gdLst/>
            <a:ahLst/>
            <a:cxnLst/>
            <a:rect l="l" t="t" r="r" b="b"/>
            <a:pathLst>
              <a:path w="766445" h="519429">
                <a:moveTo>
                  <a:pt x="0" y="0"/>
                </a:moveTo>
                <a:lnTo>
                  <a:pt x="766370" y="51915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3822" y="4304042"/>
            <a:ext cx="84455" cy="74295"/>
          </a:xfrm>
          <a:custGeom>
            <a:avLst/>
            <a:gdLst/>
            <a:ahLst/>
            <a:cxnLst/>
            <a:rect l="l" t="t" r="r" b="b"/>
            <a:pathLst>
              <a:path w="84454" h="74295">
                <a:moveTo>
                  <a:pt x="42735" y="0"/>
                </a:moveTo>
                <a:lnTo>
                  <a:pt x="0" y="63093"/>
                </a:lnTo>
                <a:lnTo>
                  <a:pt x="84454" y="74282"/>
                </a:lnTo>
                <a:lnTo>
                  <a:pt x="42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5010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690879" y="0"/>
                </a:moveTo>
                <a:lnTo>
                  <a:pt x="0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468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38100" y="0"/>
                </a:moveTo>
                <a:lnTo>
                  <a:pt x="0" y="76200"/>
                </a:lnTo>
                <a:lnTo>
                  <a:pt x="83820" y="6096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85889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0" y="0"/>
                </a:moveTo>
                <a:lnTo>
                  <a:pt x="690879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326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3946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7539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308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6639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7431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5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170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3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8076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295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5102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589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6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794" y="4899025"/>
            <a:ext cx="378460" cy="475615"/>
          </a:xfrm>
          <a:custGeom>
            <a:avLst/>
            <a:gdLst/>
            <a:ahLst/>
            <a:cxnLst/>
            <a:rect l="l" t="t" r="r" b="b"/>
            <a:pathLst>
              <a:path w="378460" h="475614">
                <a:moveTo>
                  <a:pt x="377894" y="0"/>
                </a:moveTo>
                <a:lnTo>
                  <a:pt x="0" y="4754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0989" y="5310962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17589" y="0"/>
                </a:moveTo>
                <a:lnTo>
                  <a:pt x="0" y="83362"/>
                </a:lnTo>
                <a:lnTo>
                  <a:pt x="77241" y="47421"/>
                </a:lnTo>
                <a:lnTo>
                  <a:pt x="17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81102" y="3386137"/>
            <a:ext cx="381000" cy="469900"/>
          </a:xfrm>
          <a:prstGeom prst="rect">
            <a:avLst/>
          </a:prstGeom>
          <a:solidFill>
            <a:srgbClr val="A1D562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96914" y="4900612"/>
            <a:ext cx="378460" cy="488315"/>
          </a:xfrm>
          <a:custGeom>
            <a:avLst/>
            <a:gdLst/>
            <a:ahLst/>
            <a:cxnLst/>
            <a:rect l="l" t="t" r="r" b="b"/>
            <a:pathLst>
              <a:path w="378460" h="488314">
                <a:moveTo>
                  <a:pt x="0" y="0"/>
                </a:moveTo>
                <a:lnTo>
                  <a:pt x="378140" y="48792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3817" y="532504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60223" y="0"/>
                </a:moveTo>
                <a:lnTo>
                  <a:pt x="0" y="46672"/>
                </a:lnTo>
                <a:lnTo>
                  <a:pt x="76796" y="83566"/>
                </a:lnTo>
                <a:lnTo>
                  <a:pt x="60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add()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923" y="2161857"/>
            <a:ext cx="7532370" cy="436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61895">
              <a:lnSpc>
                <a:spcPts val="2800"/>
              </a:lnSpc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Scheduling jobs to run on a</a:t>
            </a:r>
            <a:r>
              <a:rPr sz="2400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computer 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default priority = arrival</a:t>
            </a:r>
            <a:r>
              <a:rPr sz="2400" spc="-10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priority can be changed by</a:t>
            </a:r>
            <a:r>
              <a:rPr sz="24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Scheduling events to be processed by an event</a:t>
            </a:r>
            <a:r>
              <a:rPr sz="2400" spc="-10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handler 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priority = time of</a:t>
            </a:r>
            <a:r>
              <a:rPr sz="2400" spc="-10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occurrence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Airline</a:t>
            </a:r>
            <a:r>
              <a:rPr sz="2400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check-in</a:t>
            </a:r>
            <a:endParaRPr sz="2400">
              <a:latin typeface="Arial"/>
              <a:cs typeface="Arial"/>
            </a:endParaRPr>
          </a:p>
          <a:p>
            <a:pPr marL="12700" marR="3107055">
              <a:lnSpc>
                <a:spcPct val="100699"/>
              </a:lnSpc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first class, business class,</a:t>
            </a:r>
            <a:r>
              <a:rPr sz="2400" spc="-114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coach  FIFO within each</a:t>
            </a:r>
            <a:r>
              <a:rPr sz="2400" spc="-10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5" dirty="0">
                <a:solidFill>
                  <a:srgbClr val="3366FF"/>
                </a:solidFill>
                <a:latin typeface="Arial"/>
                <a:cs typeface="Arial"/>
              </a:rPr>
              <a:t>Tasks </a:t>
            </a:r>
            <a:r>
              <a:rPr sz="2400" dirty="0">
                <a:solidFill>
                  <a:srgbClr val="3366FF"/>
                </a:solidFill>
                <a:latin typeface="Arial"/>
                <a:cs typeface="Arial"/>
              </a:rPr>
              <a:t>that you have to carry out. </a:t>
            </a:r>
            <a:r>
              <a:rPr sz="2400" spc="-75" dirty="0">
                <a:solidFill>
                  <a:srgbClr val="008000"/>
                </a:solidFill>
                <a:latin typeface="Arial"/>
                <a:cs typeface="Arial"/>
              </a:rPr>
              <a:t>You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determine</a:t>
            </a:r>
            <a:r>
              <a:rPr sz="24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priority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pc="-5" dirty="0"/>
              <a:t>Examples </a:t>
            </a:r>
            <a:r>
              <a:rPr dirty="0"/>
              <a:t>of </a:t>
            </a:r>
            <a:r>
              <a:rPr spc="-5" dirty="0"/>
              <a:t>Priority</a:t>
            </a:r>
            <a:r>
              <a:rPr spc="65" dirty="0"/>
              <a:t> </a:t>
            </a:r>
            <a:r>
              <a:rPr dirty="0"/>
              <a:t>Queues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2639" y="2519362"/>
            <a:ext cx="3302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9101" y="44338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9902" y="33782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239" y="4432300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0739" y="54610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5714" y="44323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4039" y="44323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139" y="5464175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0889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4751" y="5464175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7977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9527" y="5464175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8773" y="2986087"/>
            <a:ext cx="1537970" cy="362585"/>
          </a:xfrm>
          <a:custGeom>
            <a:avLst/>
            <a:gdLst/>
            <a:ahLst/>
            <a:cxnLst/>
            <a:rect l="l" t="t" r="r" b="b"/>
            <a:pathLst>
              <a:path w="1537970" h="362585">
                <a:moveTo>
                  <a:pt x="1537378" y="0"/>
                </a:moveTo>
                <a:lnTo>
                  <a:pt x="0" y="3624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4052" y="3299815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5">
                <a:moveTo>
                  <a:pt x="65417" y="0"/>
                </a:moveTo>
                <a:lnTo>
                  <a:pt x="0" y="54571"/>
                </a:lnTo>
                <a:lnTo>
                  <a:pt x="82905" y="74168"/>
                </a:lnTo>
                <a:lnTo>
                  <a:pt x="6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4564" y="2986087"/>
            <a:ext cx="1689735" cy="363220"/>
          </a:xfrm>
          <a:custGeom>
            <a:avLst/>
            <a:gdLst/>
            <a:ahLst/>
            <a:cxnLst/>
            <a:rect l="l" t="t" r="r" b="b"/>
            <a:pathLst>
              <a:path w="1689734" h="363220">
                <a:moveTo>
                  <a:pt x="0" y="0"/>
                </a:moveTo>
                <a:lnTo>
                  <a:pt x="1689668" y="36296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6565" y="3301136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16001" y="0"/>
                </a:moveTo>
                <a:lnTo>
                  <a:pt x="0" y="74498"/>
                </a:lnTo>
                <a:lnTo>
                  <a:pt x="82499" y="53251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6695" y="3844925"/>
            <a:ext cx="867410" cy="533400"/>
          </a:xfrm>
          <a:custGeom>
            <a:avLst/>
            <a:gdLst/>
            <a:ahLst/>
            <a:cxnLst/>
            <a:rect l="l" t="t" r="r" b="b"/>
            <a:pathLst>
              <a:path w="867410" h="533400">
                <a:moveTo>
                  <a:pt x="867356" y="0"/>
                </a:moveTo>
                <a:lnTo>
                  <a:pt x="0" y="5328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5052" y="4318673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4983" y="0"/>
                </a:moveTo>
                <a:lnTo>
                  <a:pt x="0" y="72351"/>
                </a:lnTo>
                <a:lnTo>
                  <a:pt x="84861" y="64935"/>
                </a:lnTo>
                <a:lnTo>
                  <a:pt x="44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0877" y="3844925"/>
            <a:ext cx="766445" cy="519430"/>
          </a:xfrm>
          <a:custGeom>
            <a:avLst/>
            <a:gdLst/>
            <a:ahLst/>
            <a:cxnLst/>
            <a:rect l="l" t="t" r="r" b="b"/>
            <a:pathLst>
              <a:path w="766445" h="519429">
                <a:moveTo>
                  <a:pt x="0" y="0"/>
                </a:moveTo>
                <a:lnTo>
                  <a:pt x="766370" y="51915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3822" y="4304042"/>
            <a:ext cx="84455" cy="74295"/>
          </a:xfrm>
          <a:custGeom>
            <a:avLst/>
            <a:gdLst/>
            <a:ahLst/>
            <a:cxnLst/>
            <a:rect l="l" t="t" r="r" b="b"/>
            <a:pathLst>
              <a:path w="84454" h="74295">
                <a:moveTo>
                  <a:pt x="42735" y="0"/>
                </a:moveTo>
                <a:lnTo>
                  <a:pt x="0" y="63093"/>
                </a:lnTo>
                <a:lnTo>
                  <a:pt x="84454" y="74282"/>
                </a:lnTo>
                <a:lnTo>
                  <a:pt x="42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5010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690879" y="0"/>
                </a:moveTo>
                <a:lnTo>
                  <a:pt x="0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468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38100" y="0"/>
                </a:moveTo>
                <a:lnTo>
                  <a:pt x="0" y="76200"/>
                </a:lnTo>
                <a:lnTo>
                  <a:pt x="83820" y="6096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85889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0" y="0"/>
                </a:moveTo>
                <a:lnTo>
                  <a:pt x="690879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326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3946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7539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308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6639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7431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5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170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3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8076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295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5102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589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6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794" y="4899025"/>
            <a:ext cx="378460" cy="475615"/>
          </a:xfrm>
          <a:custGeom>
            <a:avLst/>
            <a:gdLst/>
            <a:ahLst/>
            <a:cxnLst/>
            <a:rect l="l" t="t" r="r" b="b"/>
            <a:pathLst>
              <a:path w="378460" h="475614">
                <a:moveTo>
                  <a:pt x="377894" y="0"/>
                </a:moveTo>
                <a:lnTo>
                  <a:pt x="0" y="4754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0989" y="5310962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17589" y="0"/>
                </a:moveTo>
                <a:lnTo>
                  <a:pt x="0" y="83362"/>
                </a:lnTo>
                <a:lnTo>
                  <a:pt x="77241" y="47421"/>
                </a:lnTo>
                <a:lnTo>
                  <a:pt x="17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81102" y="3386137"/>
            <a:ext cx="381000" cy="469900"/>
          </a:xfrm>
          <a:prstGeom prst="rect">
            <a:avLst/>
          </a:prstGeom>
          <a:solidFill>
            <a:srgbClr val="A1D562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96914" y="4900612"/>
            <a:ext cx="378460" cy="488315"/>
          </a:xfrm>
          <a:custGeom>
            <a:avLst/>
            <a:gdLst/>
            <a:ahLst/>
            <a:cxnLst/>
            <a:rect l="l" t="t" r="r" b="b"/>
            <a:pathLst>
              <a:path w="378460" h="488314">
                <a:moveTo>
                  <a:pt x="0" y="0"/>
                </a:moveTo>
                <a:lnTo>
                  <a:pt x="378140" y="48792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3817" y="532504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60223" y="0"/>
                </a:moveTo>
                <a:lnTo>
                  <a:pt x="0" y="46672"/>
                </a:lnTo>
                <a:lnTo>
                  <a:pt x="76796" y="83566"/>
                </a:lnTo>
                <a:lnTo>
                  <a:pt x="60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47827" y="5465762"/>
            <a:ext cx="381000" cy="469900"/>
          </a:xfrm>
          <a:prstGeom prst="rect">
            <a:avLst/>
          </a:prstGeom>
          <a:solidFill>
            <a:srgbClr val="74A7FE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91833" y="4910137"/>
            <a:ext cx="218440" cy="472440"/>
          </a:xfrm>
          <a:custGeom>
            <a:avLst/>
            <a:gdLst/>
            <a:ahLst/>
            <a:cxnLst/>
            <a:rect l="l" t="t" r="r" b="b"/>
            <a:pathLst>
              <a:path w="218440" h="472439">
                <a:moveTo>
                  <a:pt x="217955" y="0"/>
                </a:moveTo>
                <a:lnTo>
                  <a:pt x="0" y="4722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78522" y="5320284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0" y="0"/>
                </a:moveTo>
                <a:lnTo>
                  <a:pt x="2666" y="85153"/>
                </a:lnTo>
                <a:lnTo>
                  <a:pt x="69189" y="319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solidFill>
                  <a:srgbClr val="775F55"/>
                </a:solidFill>
                <a:latin typeface="Courier New"/>
                <a:cs typeface="Courier New"/>
              </a:rPr>
              <a:t>add()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2639" y="2519362"/>
            <a:ext cx="3302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9101" y="44338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9902" y="33782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239" y="4432300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0739" y="54610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5714" y="44323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5439" y="54610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139" y="5464175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0889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4751" y="5464175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7977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9527" y="5464175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8773" y="2986087"/>
            <a:ext cx="1537970" cy="362585"/>
          </a:xfrm>
          <a:custGeom>
            <a:avLst/>
            <a:gdLst/>
            <a:ahLst/>
            <a:cxnLst/>
            <a:rect l="l" t="t" r="r" b="b"/>
            <a:pathLst>
              <a:path w="1537970" h="362585">
                <a:moveTo>
                  <a:pt x="1537378" y="0"/>
                </a:moveTo>
                <a:lnTo>
                  <a:pt x="0" y="3624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4052" y="3299815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5">
                <a:moveTo>
                  <a:pt x="65417" y="0"/>
                </a:moveTo>
                <a:lnTo>
                  <a:pt x="0" y="54571"/>
                </a:lnTo>
                <a:lnTo>
                  <a:pt x="82905" y="74168"/>
                </a:lnTo>
                <a:lnTo>
                  <a:pt x="6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4564" y="2986087"/>
            <a:ext cx="1689735" cy="363220"/>
          </a:xfrm>
          <a:custGeom>
            <a:avLst/>
            <a:gdLst/>
            <a:ahLst/>
            <a:cxnLst/>
            <a:rect l="l" t="t" r="r" b="b"/>
            <a:pathLst>
              <a:path w="1689734" h="363220">
                <a:moveTo>
                  <a:pt x="0" y="0"/>
                </a:moveTo>
                <a:lnTo>
                  <a:pt x="1689668" y="36296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6565" y="3301136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16001" y="0"/>
                </a:moveTo>
                <a:lnTo>
                  <a:pt x="0" y="74498"/>
                </a:lnTo>
                <a:lnTo>
                  <a:pt x="82499" y="53251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6695" y="3844925"/>
            <a:ext cx="867410" cy="533400"/>
          </a:xfrm>
          <a:custGeom>
            <a:avLst/>
            <a:gdLst/>
            <a:ahLst/>
            <a:cxnLst/>
            <a:rect l="l" t="t" r="r" b="b"/>
            <a:pathLst>
              <a:path w="867410" h="533400">
                <a:moveTo>
                  <a:pt x="867356" y="0"/>
                </a:moveTo>
                <a:lnTo>
                  <a:pt x="0" y="5328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5052" y="4318673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4983" y="0"/>
                </a:moveTo>
                <a:lnTo>
                  <a:pt x="0" y="72351"/>
                </a:lnTo>
                <a:lnTo>
                  <a:pt x="84861" y="64935"/>
                </a:lnTo>
                <a:lnTo>
                  <a:pt x="44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0877" y="3844925"/>
            <a:ext cx="766445" cy="519430"/>
          </a:xfrm>
          <a:custGeom>
            <a:avLst/>
            <a:gdLst/>
            <a:ahLst/>
            <a:cxnLst/>
            <a:rect l="l" t="t" r="r" b="b"/>
            <a:pathLst>
              <a:path w="766445" h="519429">
                <a:moveTo>
                  <a:pt x="0" y="0"/>
                </a:moveTo>
                <a:lnTo>
                  <a:pt x="766370" y="51915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3822" y="4304042"/>
            <a:ext cx="84455" cy="74295"/>
          </a:xfrm>
          <a:custGeom>
            <a:avLst/>
            <a:gdLst/>
            <a:ahLst/>
            <a:cxnLst/>
            <a:rect l="l" t="t" r="r" b="b"/>
            <a:pathLst>
              <a:path w="84454" h="74295">
                <a:moveTo>
                  <a:pt x="42735" y="0"/>
                </a:moveTo>
                <a:lnTo>
                  <a:pt x="0" y="63093"/>
                </a:lnTo>
                <a:lnTo>
                  <a:pt x="84454" y="74282"/>
                </a:lnTo>
                <a:lnTo>
                  <a:pt x="42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5010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690879" y="0"/>
                </a:moveTo>
                <a:lnTo>
                  <a:pt x="0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468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38100" y="0"/>
                </a:moveTo>
                <a:lnTo>
                  <a:pt x="0" y="76200"/>
                </a:lnTo>
                <a:lnTo>
                  <a:pt x="83820" y="6096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85889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0" y="0"/>
                </a:moveTo>
                <a:lnTo>
                  <a:pt x="690879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326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3946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7539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308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6639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7431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5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170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3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8076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295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5102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589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6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794" y="4899025"/>
            <a:ext cx="378460" cy="475615"/>
          </a:xfrm>
          <a:custGeom>
            <a:avLst/>
            <a:gdLst/>
            <a:ahLst/>
            <a:cxnLst/>
            <a:rect l="l" t="t" r="r" b="b"/>
            <a:pathLst>
              <a:path w="378460" h="475614">
                <a:moveTo>
                  <a:pt x="377894" y="0"/>
                </a:moveTo>
                <a:lnTo>
                  <a:pt x="0" y="4754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0989" y="5310962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17589" y="0"/>
                </a:moveTo>
                <a:lnTo>
                  <a:pt x="0" y="83362"/>
                </a:lnTo>
                <a:lnTo>
                  <a:pt x="77241" y="47421"/>
                </a:lnTo>
                <a:lnTo>
                  <a:pt x="17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81102" y="3386137"/>
            <a:ext cx="381000" cy="469900"/>
          </a:xfrm>
          <a:prstGeom prst="rect">
            <a:avLst/>
          </a:prstGeom>
          <a:solidFill>
            <a:srgbClr val="A1D562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96914" y="4900612"/>
            <a:ext cx="378460" cy="488315"/>
          </a:xfrm>
          <a:custGeom>
            <a:avLst/>
            <a:gdLst/>
            <a:ahLst/>
            <a:cxnLst/>
            <a:rect l="l" t="t" r="r" b="b"/>
            <a:pathLst>
              <a:path w="378460" h="488314">
                <a:moveTo>
                  <a:pt x="0" y="0"/>
                </a:moveTo>
                <a:lnTo>
                  <a:pt x="378140" y="48792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3817" y="532504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60223" y="0"/>
                </a:moveTo>
                <a:lnTo>
                  <a:pt x="0" y="46672"/>
                </a:lnTo>
                <a:lnTo>
                  <a:pt x="76796" y="83566"/>
                </a:lnTo>
                <a:lnTo>
                  <a:pt x="60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239927" y="4437062"/>
            <a:ext cx="381000" cy="469900"/>
          </a:xfrm>
          <a:prstGeom prst="rect">
            <a:avLst/>
          </a:prstGeom>
          <a:solidFill>
            <a:srgbClr val="74A7FE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91833" y="4910137"/>
            <a:ext cx="218440" cy="472440"/>
          </a:xfrm>
          <a:custGeom>
            <a:avLst/>
            <a:gdLst/>
            <a:ahLst/>
            <a:cxnLst/>
            <a:rect l="l" t="t" r="r" b="b"/>
            <a:pathLst>
              <a:path w="218440" h="472439">
                <a:moveTo>
                  <a:pt x="217955" y="0"/>
                </a:moveTo>
                <a:lnTo>
                  <a:pt x="0" y="4722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78522" y="5320284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0" y="0"/>
                </a:moveTo>
                <a:lnTo>
                  <a:pt x="2666" y="85153"/>
                </a:lnTo>
                <a:lnTo>
                  <a:pt x="69189" y="319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add()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2639" y="2519362"/>
            <a:ext cx="3302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9101" y="44338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9902" y="33782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239" y="4432300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0739" y="54610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5714" y="44323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5439" y="54610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139" y="5464175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0889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4751" y="5464175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7977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9527" y="5464175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8773" y="2986087"/>
            <a:ext cx="1537970" cy="362585"/>
          </a:xfrm>
          <a:custGeom>
            <a:avLst/>
            <a:gdLst/>
            <a:ahLst/>
            <a:cxnLst/>
            <a:rect l="l" t="t" r="r" b="b"/>
            <a:pathLst>
              <a:path w="1537970" h="362585">
                <a:moveTo>
                  <a:pt x="1537378" y="0"/>
                </a:moveTo>
                <a:lnTo>
                  <a:pt x="0" y="3624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4052" y="3299815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5">
                <a:moveTo>
                  <a:pt x="65417" y="0"/>
                </a:moveTo>
                <a:lnTo>
                  <a:pt x="0" y="54571"/>
                </a:lnTo>
                <a:lnTo>
                  <a:pt x="82905" y="74168"/>
                </a:lnTo>
                <a:lnTo>
                  <a:pt x="6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4564" y="2986087"/>
            <a:ext cx="1689735" cy="363220"/>
          </a:xfrm>
          <a:custGeom>
            <a:avLst/>
            <a:gdLst/>
            <a:ahLst/>
            <a:cxnLst/>
            <a:rect l="l" t="t" r="r" b="b"/>
            <a:pathLst>
              <a:path w="1689734" h="363220">
                <a:moveTo>
                  <a:pt x="0" y="0"/>
                </a:moveTo>
                <a:lnTo>
                  <a:pt x="1689668" y="36296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6565" y="3301136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16001" y="0"/>
                </a:moveTo>
                <a:lnTo>
                  <a:pt x="0" y="74498"/>
                </a:lnTo>
                <a:lnTo>
                  <a:pt x="82499" y="53251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6695" y="3844925"/>
            <a:ext cx="867410" cy="533400"/>
          </a:xfrm>
          <a:custGeom>
            <a:avLst/>
            <a:gdLst/>
            <a:ahLst/>
            <a:cxnLst/>
            <a:rect l="l" t="t" r="r" b="b"/>
            <a:pathLst>
              <a:path w="867410" h="533400">
                <a:moveTo>
                  <a:pt x="867356" y="0"/>
                </a:moveTo>
                <a:lnTo>
                  <a:pt x="0" y="5328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5052" y="4318673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4983" y="0"/>
                </a:moveTo>
                <a:lnTo>
                  <a:pt x="0" y="72351"/>
                </a:lnTo>
                <a:lnTo>
                  <a:pt x="84861" y="64935"/>
                </a:lnTo>
                <a:lnTo>
                  <a:pt x="44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0877" y="3844925"/>
            <a:ext cx="766445" cy="519430"/>
          </a:xfrm>
          <a:custGeom>
            <a:avLst/>
            <a:gdLst/>
            <a:ahLst/>
            <a:cxnLst/>
            <a:rect l="l" t="t" r="r" b="b"/>
            <a:pathLst>
              <a:path w="766445" h="519429">
                <a:moveTo>
                  <a:pt x="0" y="0"/>
                </a:moveTo>
                <a:lnTo>
                  <a:pt x="766370" y="51915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3822" y="4304042"/>
            <a:ext cx="84455" cy="74295"/>
          </a:xfrm>
          <a:custGeom>
            <a:avLst/>
            <a:gdLst/>
            <a:ahLst/>
            <a:cxnLst/>
            <a:rect l="l" t="t" r="r" b="b"/>
            <a:pathLst>
              <a:path w="84454" h="74295">
                <a:moveTo>
                  <a:pt x="42735" y="0"/>
                </a:moveTo>
                <a:lnTo>
                  <a:pt x="0" y="63093"/>
                </a:lnTo>
                <a:lnTo>
                  <a:pt x="84454" y="74282"/>
                </a:lnTo>
                <a:lnTo>
                  <a:pt x="42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5010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690879" y="0"/>
                </a:moveTo>
                <a:lnTo>
                  <a:pt x="0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468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38100" y="0"/>
                </a:moveTo>
                <a:lnTo>
                  <a:pt x="0" y="76200"/>
                </a:lnTo>
                <a:lnTo>
                  <a:pt x="83820" y="6096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85889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0" y="0"/>
                </a:moveTo>
                <a:lnTo>
                  <a:pt x="690879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326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3946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7539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308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6639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7431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5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170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3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8076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295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5102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589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6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794" y="4899025"/>
            <a:ext cx="378460" cy="475615"/>
          </a:xfrm>
          <a:custGeom>
            <a:avLst/>
            <a:gdLst/>
            <a:ahLst/>
            <a:cxnLst/>
            <a:rect l="l" t="t" r="r" b="b"/>
            <a:pathLst>
              <a:path w="378460" h="475614">
                <a:moveTo>
                  <a:pt x="377894" y="0"/>
                </a:moveTo>
                <a:lnTo>
                  <a:pt x="0" y="4754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0989" y="5310962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17589" y="0"/>
                </a:moveTo>
                <a:lnTo>
                  <a:pt x="0" y="83362"/>
                </a:lnTo>
                <a:lnTo>
                  <a:pt x="77241" y="47421"/>
                </a:lnTo>
                <a:lnTo>
                  <a:pt x="17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81102" y="3386137"/>
            <a:ext cx="381000" cy="469900"/>
          </a:xfrm>
          <a:prstGeom prst="rect">
            <a:avLst/>
          </a:prstGeom>
          <a:solidFill>
            <a:srgbClr val="74A7FE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96914" y="4900612"/>
            <a:ext cx="378460" cy="488315"/>
          </a:xfrm>
          <a:custGeom>
            <a:avLst/>
            <a:gdLst/>
            <a:ahLst/>
            <a:cxnLst/>
            <a:rect l="l" t="t" r="r" b="b"/>
            <a:pathLst>
              <a:path w="378460" h="488314">
                <a:moveTo>
                  <a:pt x="0" y="0"/>
                </a:moveTo>
                <a:lnTo>
                  <a:pt x="378140" y="48792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3817" y="532504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60223" y="0"/>
                </a:moveTo>
                <a:lnTo>
                  <a:pt x="0" y="46672"/>
                </a:lnTo>
                <a:lnTo>
                  <a:pt x="76796" y="83566"/>
                </a:lnTo>
                <a:lnTo>
                  <a:pt x="60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239927" y="4437062"/>
            <a:ext cx="381000" cy="469900"/>
          </a:xfrm>
          <a:prstGeom prst="rect">
            <a:avLst/>
          </a:prstGeom>
          <a:solidFill>
            <a:srgbClr val="A1D562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91833" y="4910137"/>
            <a:ext cx="218440" cy="472440"/>
          </a:xfrm>
          <a:custGeom>
            <a:avLst/>
            <a:gdLst/>
            <a:ahLst/>
            <a:cxnLst/>
            <a:rect l="l" t="t" r="r" b="b"/>
            <a:pathLst>
              <a:path w="218440" h="472439">
                <a:moveTo>
                  <a:pt x="217955" y="0"/>
                </a:moveTo>
                <a:lnTo>
                  <a:pt x="0" y="4722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78522" y="5320284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0" y="0"/>
                </a:moveTo>
                <a:lnTo>
                  <a:pt x="2666" y="85153"/>
                </a:lnTo>
                <a:lnTo>
                  <a:pt x="69189" y="319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add()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2639" y="2519362"/>
            <a:ext cx="330200" cy="466725"/>
          </a:xfrm>
          <a:prstGeom prst="rect">
            <a:avLst/>
          </a:prstGeom>
          <a:solidFill>
            <a:srgbClr val="74A7FE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9101" y="44338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9902" y="33782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239" y="4432300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0739" y="54610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5714" y="44323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5439" y="54610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139" y="5464175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0889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4751" y="5464175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7977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9527" y="5464175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8773" y="2986087"/>
            <a:ext cx="1537970" cy="362585"/>
          </a:xfrm>
          <a:custGeom>
            <a:avLst/>
            <a:gdLst/>
            <a:ahLst/>
            <a:cxnLst/>
            <a:rect l="l" t="t" r="r" b="b"/>
            <a:pathLst>
              <a:path w="1537970" h="362585">
                <a:moveTo>
                  <a:pt x="1537378" y="0"/>
                </a:moveTo>
                <a:lnTo>
                  <a:pt x="0" y="3624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4052" y="3299815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5">
                <a:moveTo>
                  <a:pt x="65417" y="0"/>
                </a:moveTo>
                <a:lnTo>
                  <a:pt x="0" y="54571"/>
                </a:lnTo>
                <a:lnTo>
                  <a:pt x="82905" y="74168"/>
                </a:lnTo>
                <a:lnTo>
                  <a:pt x="6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4564" y="2986087"/>
            <a:ext cx="1689735" cy="363220"/>
          </a:xfrm>
          <a:custGeom>
            <a:avLst/>
            <a:gdLst/>
            <a:ahLst/>
            <a:cxnLst/>
            <a:rect l="l" t="t" r="r" b="b"/>
            <a:pathLst>
              <a:path w="1689734" h="363220">
                <a:moveTo>
                  <a:pt x="0" y="0"/>
                </a:moveTo>
                <a:lnTo>
                  <a:pt x="1689668" y="36296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6565" y="3301136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16001" y="0"/>
                </a:moveTo>
                <a:lnTo>
                  <a:pt x="0" y="74498"/>
                </a:lnTo>
                <a:lnTo>
                  <a:pt x="82499" y="53251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6695" y="3844925"/>
            <a:ext cx="867410" cy="533400"/>
          </a:xfrm>
          <a:custGeom>
            <a:avLst/>
            <a:gdLst/>
            <a:ahLst/>
            <a:cxnLst/>
            <a:rect l="l" t="t" r="r" b="b"/>
            <a:pathLst>
              <a:path w="867410" h="533400">
                <a:moveTo>
                  <a:pt x="867356" y="0"/>
                </a:moveTo>
                <a:lnTo>
                  <a:pt x="0" y="5328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5052" y="4318673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4983" y="0"/>
                </a:moveTo>
                <a:lnTo>
                  <a:pt x="0" y="72351"/>
                </a:lnTo>
                <a:lnTo>
                  <a:pt x="84861" y="64935"/>
                </a:lnTo>
                <a:lnTo>
                  <a:pt x="44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0877" y="3844925"/>
            <a:ext cx="766445" cy="519430"/>
          </a:xfrm>
          <a:custGeom>
            <a:avLst/>
            <a:gdLst/>
            <a:ahLst/>
            <a:cxnLst/>
            <a:rect l="l" t="t" r="r" b="b"/>
            <a:pathLst>
              <a:path w="766445" h="519429">
                <a:moveTo>
                  <a:pt x="0" y="0"/>
                </a:moveTo>
                <a:lnTo>
                  <a:pt x="766370" y="51915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3822" y="4304042"/>
            <a:ext cx="84455" cy="74295"/>
          </a:xfrm>
          <a:custGeom>
            <a:avLst/>
            <a:gdLst/>
            <a:ahLst/>
            <a:cxnLst/>
            <a:rect l="l" t="t" r="r" b="b"/>
            <a:pathLst>
              <a:path w="84454" h="74295">
                <a:moveTo>
                  <a:pt x="42735" y="0"/>
                </a:moveTo>
                <a:lnTo>
                  <a:pt x="0" y="63093"/>
                </a:lnTo>
                <a:lnTo>
                  <a:pt x="84454" y="74282"/>
                </a:lnTo>
                <a:lnTo>
                  <a:pt x="42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5010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690879" y="0"/>
                </a:moveTo>
                <a:lnTo>
                  <a:pt x="0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468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38100" y="0"/>
                </a:moveTo>
                <a:lnTo>
                  <a:pt x="0" y="76200"/>
                </a:lnTo>
                <a:lnTo>
                  <a:pt x="83820" y="6096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85889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0" y="0"/>
                </a:moveTo>
                <a:lnTo>
                  <a:pt x="690879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326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3946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7539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308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6639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7431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5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170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3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8076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295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5102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589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6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794" y="4899025"/>
            <a:ext cx="378460" cy="475615"/>
          </a:xfrm>
          <a:custGeom>
            <a:avLst/>
            <a:gdLst/>
            <a:ahLst/>
            <a:cxnLst/>
            <a:rect l="l" t="t" r="r" b="b"/>
            <a:pathLst>
              <a:path w="378460" h="475614">
                <a:moveTo>
                  <a:pt x="377894" y="0"/>
                </a:moveTo>
                <a:lnTo>
                  <a:pt x="0" y="4754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0989" y="5310962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17589" y="0"/>
                </a:moveTo>
                <a:lnTo>
                  <a:pt x="0" y="83362"/>
                </a:lnTo>
                <a:lnTo>
                  <a:pt x="77241" y="47421"/>
                </a:lnTo>
                <a:lnTo>
                  <a:pt x="17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81102" y="3386137"/>
            <a:ext cx="381000" cy="469900"/>
          </a:xfrm>
          <a:prstGeom prst="rect">
            <a:avLst/>
          </a:prstGeom>
          <a:solidFill>
            <a:srgbClr val="A1D562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96914" y="4900612"/>
            <a:ext cx="378460" cy="488315"/>
          </a:xfrm>
          <a:custGeom>
            <a:avLst/>
            <a:gdLst/>
            <a:ahLst/>
            <a:cxnLst/>
            <a:rect l="l" t="t" r="r" b="b"/>
            <a:pathLst>
              <a:path w="378460" h="488314">
                <a:moveTo>
                  <a:pt x="0" y="0"/>
                </a:moveTo>
                <a:lnTo>
                  <a:pt x="378140" y="48792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3817" y="532504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60223" y="0"/>
                </a:moveTo>
                <a:lnTo>
                  <a:pt x="0" y="46672"/>
                </a:lnTo>
                <a:lnTo>
                  <a:pt x="76796" y="83566"/>
                </a:lnTo>
                <a:lnTo>
                  <a:pt x="60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239927" y="4437062"/>
            <a:ext cx="381000" cy="469900"/>
          </a:xfrm>
          <a:prstGeom prst="rect">
            <a:avLst/>
          </a:prstGeom>
          <a:solidFill>
            <a:srgbClr val="A1D562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91833" y="4910137"/>
            <a:ext cx="218440" cy="472440"/>
          </a:xfrm>
          <a:custGeom>
            <a:avLst/>
            <a:gdLst/>
            <a:ahLst/>
            <a:cxnLst/>
            <a:rect l="l" t="t" r="r" b="b"/>
            <a:pathLst>
              <a:path w="218440" h="472439">
                <a:moveTo>
                  <a:pt x="217955" y="0"/>
                </a:moveTo>
                <a:lnTo>
                  <a:pt x="0" y="4722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78522" y="5320284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0" y="0"/>
                </a:moveTo>
                <a:lnTo>
                  <a:pt x="2666" y="85153"/>
                </a:lnTo>
                <a:lnTo>
                  <a:pt x="69189" y="319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add()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2639" y="2519362"/>
            <a:ext cx="330200" cy="466725"/>
          </a:xfrm>
          <a:prstGeom prst="rect">
            <a:avLst/>
          </a:prstGeom>
          <a:solidFill>
            <a:srgbClr val="A1D562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9101" y="44338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9902" y="33782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239" y="4432300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0739" y="54610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5714" y="4432300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5439" y="5461000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139" y="5464175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0889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4751" y="5464175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7977" y="5464175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9527" y="5464175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8773" y="2986087"/>
            <a:ext cx="1537970" cy="362585"/>
          </a:xfrm>
          <a:custGeom>
            <a:avLst/>
            <a:gdLst/>
            <a:ahLst/>
            <a:cxnLst/>
            <a:rect l="l" t="t" r="r" b="b"/>
            <a:pathLst>
              <a:path w="1537970" h="362585">
                <a:moveTo>
                  <a:pt x="1537378" y="0"/>
                </a:moveTo>
                <a:lnTo>
                  <a:pt x="0" y="3624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4052" y="3299815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5">
                <a:moveTo>
                  <a:pt x="65417" y="0"/>
                </a:moveTo>
                <a:lnTo>
                  <a:pt x="0" y="54571"/>
                </a:lnTo>
                <a:lnTo>
                  <a:pt x="82905" y="74168"/>
                </a:lnTo>
                <a:lnTo>
                  <a:pt x="6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4564" y="2986087"/>
            <a:ext cx="1689735" cy="363220"/>
          </a:xfrm>
          <a:custGeom>
            <a:avLst/>
            <a:gdLst/>
            <a:ahLst/>
            <a:cxnLst/>
            <a:rect l="l" t="t" r="r" b="b"/>
            <a:pathLst>
              <a:path w="1689734" h="363220">
                <a:moveTo>
                  <a:pt x="0" y="0"/>
                </a:moveTo>
                <a:lnTo>
                  <a:pt x="1689668" y="36296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6565" y="3301136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16001" y="0"/>
                </a:moveTo>
                <a:lnTo>
                  <a:pt x="0" y="74498"/>
                </a:lnTo>
                <a:lnTo>
                  <a:pt x="82499" y="53251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6695" y="3844925"/>
            <a:ext cx="867410" cy="533400"/>
          </a:xfrm>
          <a:custGeom>
            <a:avLst/>
            <a:gdLst/>
            <a:ahLst/>
            <a:cxnLst/>
            <a:rect l="l" t="t" r="r" b="b"/>
            <a:pathLst>
              <a:path w="867410" h="533400">
                <a:moveTo>
                  <a:pt x="867356" y="0"/>
                </a:moveTo>
                <a:lnTo>
                  <a:pt x="0" y="5328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5052" y="4318673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4983" y="0"/>
                </a:moveTo>
                <a:lnTo>
                  <a:pt x="0" y="72351"/>
                </a:lnTo>
                <a:lnTo>
                  <a:pt x="84861" y="64935"/>
                </a:lnTo>
                <a:lnTo>
                  <a:pt x="44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0877" y="3844925"/>
            <a:ext cx="766445" cy="519430"/>
          </a:xfrm>
          <a:custGeom>
            <a:avLst/>
            <a:gdLst/>
            <a:ahLst/>
            <a:cxnLst/>
            <a:rect l="l" t="t" r="r" b="b"/>
            <a:pathLst>
              <a:path w="766445" h="519429">
                <a:moveTo>
                  <a:pt x="0" y="0"/>
                </a:moveTo>
                <a:lnTo>
                  <a:pt x="766370" y="51915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3822" y="4304042"/>
            <a:ext cx="84455" cy="74295"/>
          </a:xfrm>
          <a:custGeom>
            <a:avLst/>
            <a:gdLst/>
            <a:ahLst/>
            <a:cxnLst/>
            <a:rect l="l" t="t" r="r" b="b"/>
            <a:pathLst>
              <a:path w="84454" h="74295">
                <a:moveTo>
                  <a:pt x="42735" y="0"/>
                </a:moveTo>
                <a:lnTo>
                  <a:pt x="0" y="63093"/>
                </a:lnTo>
                <a:lnTo>
                  <a:pt x="84454" y="74282"/>
                </a:lnTo>
                <a:lnTo>
                  <a:pt x="42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5010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690879" y="0"/>
                </a:moveTo>
                <a:lnTo>
                  <a:pt x="0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468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38100" y="0"/>
                </a:moveTo>
                <a:lnTo>
                  <a:pt x="0" y="76200"/>
                </a:lnTo>
                <a:lnTo>
                  <a:pt x="83820" y="6096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85889" y="3846512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0" y="0"/>
                </a:moveTo>
                <a:lnTo>
                  <a:pt x="690879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3269" y="430371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3946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7539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308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6639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7431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5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170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3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8076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295" y="49212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5102" y="4899025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5894" y="5311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6" y="0"/>
                </a:moveTo>
                <a:lnTo>
                  <a:pt x="0" y="49212"/>
                </a:lnTo>
                <a:lnTo>
                  <a:pt x="78308" y="82778"/>
                </a:lnTo>
                <a:lnTo>
                  <a:pt x="58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794" y="4899025"/>
            <a:ext cx="378460" cy="475615"/>
          </a:xfrm>
          <a:custGeom>
            <a:avLst/>
            <a:gdLst/>
            <a:ahLst/>
            <a:cxnLst/>
            <a:rect l="l" t="t" r="r" b="b"/>
            <a:pathLst>
              <a:path w="378460" h="475614">
                <a:moveTo>
                  <a:pt x="377894" y="0"/>
                </a:moveTo>
                <a:lnTo>
                  <a:pt x="0" y="4754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0989" y="5310962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17589" y="0"/>
                </a:moveTo>
                <a:lnTo>
                  <a:pt x="0" y="83362"/>
                </a:lnTo>
                <a:lnTo>
                  <a:pt x="77241" y="47421"/>
                </a:lnTo>
                <a:lnTo>
                  <a:pt x="17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81102" y="3386137"/>
            <a:ext cx="381000" cy="469900"/>
          </a:xfrm>
          <a:prstGeom prst="rect">
            <a:avLst/>
          </a:prstGeom>
          <a:solidFill>
            <a:srgbClr val="A1D562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96914" y="4900612"/>
            <a:ext cx="378460" cy="488315"/>
          </a:xfrm>
          <a:custGeom>
            <a:avLst/>
            <a:gdLst/>
            <a:ahLst/>
            <a:cxnLst/>
            <a:rect l="l" t="t" r="r" b="b"/>
            <a:pathLst>
              <a:path w="378460" h="488314">
                <a:moveTo>
                  <a:pt x="0" y="0"/>
                </a:moveTo>
                <a:lnTo>
                  <a:pt x="378140" y="48792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3817" y="532504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60223" y="0"/>
                </a:moveTo>
                <a:lnTo>
                  <a:pt x="0" y="46672"/>
                </a:lnTo>
                <a:lnTo>
                  <a:pt x="76796" y="83566"/>
                </a:lnTo>
                <a:lnTo>
                  <a:pt x="60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239927" y="4437062"/>
            <a:ext cx="381000" cy="469900"/>
          </a:xfrm>
          <a:prstGeom prst="rect">
            <a:avLst/>
          </a:prstGeom>
          <a:solidFill>
            <a:srgbClr val="A1D562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91833" y="4910137"/>
            <a:ext cx="218440" cy="472440"/>
          </a:xfrm>
          <a:custGeom>
            <a:avLst/>
            <a:gdLst/>
            <a:ahLst/>
            <a:cxnLst/>
            <a:rect l="l" t="t" r="r" b="b"/>
            <a:pathLst>
              <a:path w="218440" h="472439">
                <a:moveTo>
                  <a:pt x="217955" y="0"/>
                </a:moveTo>
                <a:lnTo>
                  <a:pt x="0" y="4722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78522" y="5320284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0" y="0"/>
                </a:moveTo>
                <a:lnTo>
                  <a:pt x="2666" y="85153"/>
                </a:lnTo>
                <a:lnTo>
                  <a:pt x="69189" y="319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add()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927" y="2657475"/>
            <a:ext cx="7152005" cy="195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buClr>
                <a:srgbClr val="3333CC"/>
              </a:buClr>
              <a:buChar char="•"/>
              <a:tabLst>
                <a:tab pos="243204" algn="l"/>
              </a:tabLst>
            </a:pPr>
            <a:r>
              <a:rPr sz="2800" spc="-30" dirty="0">
                <a:solidFill>
                  <a:srgbClr val="434DD6"/>
                </a:solidFill>
                <a:latin typeface="Arial"/>
                <a:cs typeface="Arial"/>
              </a:rPr>
              <a:t>Time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is O(log n), since the tree is</a:t>
            </a:r>
            <a:r>
              <a:rPr sz="2800" spc="-60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balanced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699770" lvl="1" indent="-229870">
              <a:lnSpc>
                <a:spcPct val="100000"/>
              </a:lnSpc>
              <a:buChar char="–"/>
              <a:tabLst>
                <a:tab pos="700405" algn="l"/>
              </a:tabLst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size of tree is exponential as a function of</a:t>
            </a:r>
            <a:r>
              <a:rPr sz="2400" spc="-1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depth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8000"/>
              </a:buClr>
              <a:buFont typeface="Arial"/>
              <a:buChar char="–"/>
            </a:pPr>
            <a:endParaRPr sz="2450">
              <a:latin typeface="Times New Roman"/>
              <a:cs typeface="Times New Roman"/>
            </a:endParaRPr>
          </a:p>
          <a:p>
            <a:pPr marL="699770" lvl="1" indent="-229870">
              <a:lnSpc>
                <a:spcPct val="100000"/>
              </a:lnSpc>
              <a:buChar char="–"/>
              <a:tabLst>
                <a:tab pos="700405" algn="l"/>
              </a:tabLst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depth of tree is logarithmic as a function of</a:t>
            </a:r>
            <a:r>
              <a:rPr sz="2400" spc="-1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add()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09747" y="937259"/>
            <a:ext cx="222059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1900" algn="l"/>
              </a:tabLst>
            </a:pPr>
            <a:r>
              <a:rPr sz="3200" b="1" spc="-5" dirty="0">
                <a:solidFill>
                  <a:srgbClr val="800000"/>
                </a:solidFill>
                <a:latin typeface="Courier New"/>
                <a:cs typeface="Courier New"/>
              </a:rPr>
              <a:t>t</a:t>
            </a:r>
            <a:r>
              <a:rPr sz="3200" b="1" dirty="0">
                <a:solidFill>
                  <a:srgbClr val="800000"/>
                </a:solidFill>
                <a:latin typeface="Courier New"/>
                <a:cs typeface="Courier New"/>
              </a:rPr>
              <a:t>o a	</a:t>
            </a:r>
            <a:r>
              <a:rPr sz="3200" b="1" spc="-5" dirty="0">
                <a:solidFill>
                  <a:srgbClr val="800000"/>
                </a:solidFill>
                <a:latin typeface="Courier New"/>
                <a:cs typeface="Courier New"/>
              </a:rPr>
              <a:t>tree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8553" y="937259"/>
            <a:ext cx="222059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800000"/>
                </a:solidFill>
                <a:latin typeface="Courier New"/>
                <a:cs typeface="Courier New"/>
              </a:rPr>
              <a:t>of size</a:t>
            </a:r>
            <a:r>
              <a:rPr sz="3200" b="1" spc="-8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800000"/>
                </a:solidFill>
                <a:latin typeface="Courier New"/>
                <a:cs typeface="Courier New"/>
              </a:rPr>
              <a:t>n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323" y="2217737"/>
            <a:ext cx="8229600" cy="4564380"/>
          </a:xfrm>
          <a:custGeom>
            <a:avLst/>
            <a:gdLst/>
            <a:ahLst/>
            <a:cxnLst/>
            <a:rect l="l" t="t" r="r" b="b"/>
            <a:pathLst>
              <a:path w="8229600" h="4564380">
                <a:moveTo>
                  <a:pt x="0" y="0"/>
                </a:moveTo>
                <a:lnTo>
                  <a:pt x="8229603" y="0"/>
                </a:lnTo>
                <a:lnTo>
                  <a:pt x="8229603" y="4564062"/>
                </a:lnTo>
                <a:lnTo>
                  <a:pt x="0" y="4564062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323" y="2217737"/>
            <a:ext cx="8229600" cy="4564380"/>
          </a:xfrm>
          <a:custGeom>
            <a:avLst/>
            <a:gdLst/>
            <a:ahLst/>
            <a:cxnLst/>
            <a:rect l="l" t="t" r="r" b="b"/>
            <a:pathLst>
              <a:path w="8229600" h="4564380">
                <a:moveTo>
                  <a:pt x="0" y="0"/>
                </a:moveTo>
                <a:lnTo>
                  <a:pt x="8229594" y="0"/>
                </a:lnTo>
                <a:lnTo>
                  <a:pt x="8229594" y="4564056"/>
                </a:lnTo>
                <a:lnTo>
                  <a:pt x="0" y="456405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0723" y="2238057"/>
            <a:ext cx="471805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  <a:tabLst>
                <a:tab pos="3531235" algn="l"/>
              </a:tabLst>
            </a:pP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/** An instance</a:t>
            </a:r>
            <a:r>
              <a:rPr sz="24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a	heap</a:t>
            </a:r>
            <a:r>
              <a:rPr sz="2400" spc="-10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*/  </a:t>
            </a:r>
            <a:r>
              <a:rPr sz="2400" dirty="0">
                <a:latin typeface="Consolas"/>
                <a:cs typeface="Consolas"/>
              </a:rPr>
              <a:t>class Heap&lt;E&gt;</a:t>
            </a:r>
            <a:r>
              <a:rPr sz="2400" spc="-1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66356" y="2981969"/>
          <a:ext cx="7418199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2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22225">
                        <a:lnSpc>
                          <a:spcPts val="256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E[]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b=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6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new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6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E[50];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560"/>
                        </a:lnSpc>
                      </a:pPr>
                      <a:r>
                        <a:rPr sz="24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//heap is</a:t>
                      </a:r>
                      <a:r>
                        <a:rPr sz="2400" spc="-1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b[0..n-1]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22225">
                        <a:lnSpc>
                          <a:spcPts val="251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int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n=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0;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510"/>
                        </a:lnSpc>
                      </a:pPr>
                      <a:r>
                        <a:rPr sz="24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 heap invariant</a:t>
                      </a:r>
                      <a:r>
                        <a:rPr sz="2400" spc="-114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4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40723" y="4066857"/>
            <a:ext cx="7232015" cy="256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2853690">
              <a:lnSpc>
                <a:spcPts val="2800"/>
              </a:lnSpc>
              <a:tabLst>
                <a:tab pos="2023110" algn="l"/>
              </a:tabLst>
            </a:pP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/**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Add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e	to the</a:t>
            </a:r>
            <a:r>
              <a:rPr sz="2400" spc="-8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heap</a:t>
            </a:r>
            <a:r>
              <a:rPr sz="2400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*/  </a:t>
            </a:r>
            <a:r>
              <a:rPr sz="2400" dirty="0">
                <a:latin typeface="Consolas"/>
                <a:cs typeface="Consolas"/>
              </a:rPr>
              <a:t>public void </a:t>
            </a:r>
            <a:r>
              <a:rPr sz="2400" b="1" dirty="0">
                <a:latin typeface="Consolas"/>
                <a:cs typeface="Consolas"/>
              </a:rPr>
              <a:t>add</a:t>
            </a:r>
            <a:r>
              <a:rPr sz="2400" dirty="0">
                <a:latin typeface="Consolas"/>
                <a:cs typeface="Consolas"/>
              </a:rPr>
              <a:t>(E e)</a:t>
            </a:r>
            <a:r>
              <a:rPr sz="2400" spc="-1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682625" marR="5032375">
              <a:lnSpc>
                <a:spcPts val="2900"/>
              </a:lnSpc>
              <a:spcBef>
                <a:spcPts val="20"/>
              </a:spcBef>
              <a:tabLst>
                <a:tab pos="1520825" algn="l"/>
                <a:tab pos="1855470" algn="l"/>
              </a:tabLst>
            </a:pPr>
            <a:r>
              <a:rPr sz="2400" dirty="0">
                <a:latin typeface="Consolas"/>
                <a:cs typeface="Consolas"/>
              </a:rPr>
              <a:t>b[n]= e;  n=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n	+	1;</a:t>
            </a:r>
            <a:endParaRPr sz="2400">
              <a:latin typeface="Consolas"/>
              <a:cs typeface="Consolas"/>
            </a:endParaRPr>
          </a:p>
          <a:p>
            <a:pPr marL="682625">
              <a:lnSpc>
                <a:spcPts val="2800"/>
              </a:lnSpc>
              <a:tabLst>
                <a:tab pos="2861310" algn="l"/>
              </a:tabLst>
            </a:pPr>
            <a:r>
              <a:rPr sz="2400" dirty="0">
                <a:latin typeface="Consolas"/>
                <a:cs typeface="Consolas"/>
              </a:rPr>
              <a:t>bubbleUp(n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-	1);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// given on next</a:t>
            </a:r>
            <a:r>
              <a:rPr sz="2400" spc="-1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slide</a:t>
            </a:r>
            <a:endParaRPr sz="2400">
              <a:latin typeface="Consolas"/>
              <a:cs typeface="Consolas"/>
            </a:endParaRPr>
          </a:p>
          <a:p>
            <a:pPr marL="347345">
              <a:lnSpc>
                <a:spcPts val="2840"/>
              </a:lnSpc>
              <a:spcBef>
                <a:spcPts val="20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40"/>
              </a:lnSpc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add()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53627" y="937259"/>
            <a:ext cx="246380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800000"/>
                </a:solidFill>
                <a:latin typeface="Courier New"/>
                <a:cs typeface="Courier New"/>
              </a:rPr>
              <a:t>--assuming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6315" y="937259"/>
            <a:ext cx="124460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800000"/>
                </a:solidFill>
                <a:latin typeface="Courier New"/>
                <a:cs typeface="Courier New"/>
              </a:rPr>
              <a:t>there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9599" y="937259"/>
            <a:ext cx="197675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800000"/>
                </a:solidFill>
                <a:latin typeface="Courier New"/>
                <a:cs typeface="Courier New"/>
              </a:rPr>
              <a:t>is</a:t>
            </a:r>
            <a:r>
              <a:rPr sz="3200" b="1" spc="-9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3200" b="1" spc="-5" dirty="0">
                <a:solidFill>
                  <a:srgbClr val="800000"/>
                </a:solidFill>
                <a:latin typeface="Courier New"/>
                <a:cs typeface="Courier New"/>
              </a:rPr>
              <a:t>space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1523" y="2057400"/>
            <a:ext cx="8382000" cy="4945380"/>
          </a:xfrm>
          <a:custGeom>
            <a:avLst/>
            <a:gdLst/>
            <a:ahLst/>
            <a:cxnLst/>
            <a:rect l="l" t="t" r="r" b="b"/>
            <a:pathLst>
              <a:path w="8382000" h="4945380">
                <a:moveTo>
                  <a:pt x="0" y="0"/>
                </a:moveTo>
                <a:lnTo>
                  <a:pt x="8382003" y="0"/>
                </a:lnTo>
                <a:lnTo>
                  <a:pt x="8382003" y="4945061"/>
                </a:lnTo>
                <a:lnTo>
                  <a:pt x="0" y="4945061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1523" y="2057400"/>
            <a:ext cx="8382000" cy="4945380"/>
          </a:xfrm>
          <a:custGeom>
            <a:avLst/>
            <a:gdLst/>
            <a:ahLst/>
            <a:cxnLst/>
            <a:rect l="l" t="t" r="r" b="b"/>
            <a:pathLst>
              <a:path w="8382000" h="4945380">
                <a:moveTo>
                  <a:pt x="0" y="0"/>
                </a:moveTo>
                <a:lnTo>
                  <a:pt x="8381993" y="0"/>
                </a:lnTo>
                <a:lnTo>
                  <a:pt x="8381993" y="4945056"/>
                </a:lnTo>
                <a:lnTo>
                  <a:pt x="0" y="494505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923" y="2057400"/>
            <a:ext cx="7901940" cy="477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Consolas"/>
                <a:cs typeface="Consolas"/>
              </a:rPr>
              <a:t>class Heap&lt;E&gt;</a:t>
            </a:r>
            <a:r>
              <a:rPr sz="2400" spc="-1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347345">
              <a:lnSpc>
                <a:spcPts val="2840"/>
              </a:lnSpc>
            </a:pP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/** Bubble element #k up to its</a:t>
            </a:r>
            <a:r>
              <a:rPr sz="2400" spc="-1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position.</a:t>
            </a:r>
            <a:endParaRPr sz="2400">
              <a:latin typeface="Consolas"/>
              <a:cs typeface="Consolas"/>
            </a:endParaRPr>
          </a:p>
          <a:p>
            <a:pPr marL="347345" marR="5080" indent="334645">
              <a:lnSpc>
                <a:spcPct val="100699"/>
              </a:lnSpc>
              <a:tabLst>
                <a:tab pos="1017905" algn="l"/>
                <a:tab pos="3364229" algn="l"/>
                <a:tab pos="4704715" algn="l"/>
                <a:tab pos="7553325" algn="l"/>
              </a:tabLst>
            </a:pP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*	Pre: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heap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inv	holds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except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maybe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k	*/  </a:t>
            </a:r>
            <a:r>
              <a:rPr sz="2400" dirty="0">
                <a:latin typeface="Consolas"/>
                <a:cs typeface="Consolas"/>
              </a:rPr>
              <a:t>private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void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bubbleUp(int	k)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20"/>
              </a:spcBef>
              <a:tabLst>
                <a:tab pos="1353185" algn="l"/>
                <a:tab pos="3698875" algn="l"/>
                <a:tab pos="4537075" algn="l"/>
              </a:tabLst>
            </a:pPr>
            <a:r>
              <a:rPr sz="2400" dirty="0">
                <a:latin typeface="Consolas"/>
                <a:cs typeface="Consolas"/>
              </a:rPr>
              <a:t>int	p=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(k-1)/2;	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p	is the parent of</a:t>
            </a:r>
            <a:r>
              <a:rPr sz="2400" spc="-1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endParaRPr sz="2400">
              <a:latin typeface="Consolas"/>
              <a:cs typeface="Consolas"/>
            </a:endParaRPr>
          </a:p>
          <a:p>
            <a:pPr marL="682625">
              <a:lnSpc>
                <a:spcPts val="2840"/>
              </a:lnSpc>
              <a:spcBef>
                <a:spcPts val="20"/>
              </a:spcBef>
              <a:tabLst>
                <a:tab pos="2023110" algn="l"/>
                <a:tab pos="2358390" algn="l"/>
                <a:tab pos="4872355" algn="l"/>
              </a:tabLst>
            </a:pP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inv:	p	is parent</a:t>
            </a:r>
            <a:r>
              <a:rPr sz="24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k	and</a:t>
            </a:r>
            <a:endParaRPr sz="2400">
              <a:latin typeface="Consolas"/>
              <a:cs typeface="Consolas"/>
            </a:endParaRPr>
          </a:p>
          <a:p>
            <a:pPr marL="682625" marR="5080">
              <a:lnSpc>
                <a:spcPts val="2900"/>
              </a:lnSpc>
              <a:spcBef>
                <a:spcPts val="40"/>
              </a:spcBef>
              <a:tabLst>
                <a:tab pos="2693670" algn="l"/>
                <a:tab pos="3364229" algn="l"/>
                <a:tab pos="3866515" algn="l"/>
                <a:tab pos="7218045" algn="l"/>
              </a:tabLst>
            </a:pP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// every</a:t>
            </a:r>
            <a:r>
              <a:rPr sz="24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other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elt	satisfies the</a:t>
            </a:r>
            <a:r>
              <a:rPr sz="2400" spc="-8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heap</a:t>
            </a:r>
            <a:r>
              <a:rPr sz="2400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inv  </a:t>
            </a:r>
            <a:r>
              <a:rPr sz="2400" dirty="0">
                <a:latin typeface="Consolas"/>
                <a:cs typeface="Consolas"/>
              </a:rPr>
              <a:t>while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(k&gt;0	&amp;&amp;	b[k].compareTo(b[p])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	0)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1017905" marR="4026535">
              <a:lnSpc>
                <a:spcPts val="2900"/>
              </a:lnSpc>
            </a:pPr>
            <a:r>
              <a:rPr sz="2400" dirty="0">
                <a:latin typeface="Consolas"/>
                <a:cs typeface="Consolas"/>
              </a:rPr>
              <a:t>swap(b[k],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b[p]);  k=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p;</a:t>
            </a:r>
            <a:endParaRPr sz="2400">
              <a:latin typeface="Consolas"/>
              <a:cs typeface="Consolas"/>
            </a:endParaRPr>
          </a:p>
          <a:p>
            <a:pPr marL="1017905">
              <a:lnSpc>
                <a:spcPts val="2760"/>
              </a:lnSpc>
            </a:pPr>
            <a:r>
              <a:rPr sz="2400" dirty="0">
                <a:latin typeface="Consolas"/>
                <a:cs typeface="Consolas"/>
              </a:rPr>
              <a:t>p=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(k-1)/2;</a:t>
            </a:r>
            <a:endParaRPr sz="2400">
              <a:latin typeface="Consolas"/>
              <a:cs typeface="Consolas"/>
            </a:endParaRPr>
          </a:p>
          <a:p>
            <a:pPr marL="682625">
              <a:lnSpc>
                <a:spcPts val="2840"/>
              </a:lnSpc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add().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3622" y="988059"/>
            <a:ext cx="466534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Remember,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heap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is in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b[0..n-1]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423" y="2316162"/>
            <a:ext cx="7491095" cy="343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Remove the least element and return it – (at the</a:t>
            </a:r>
            <a:r>
              <a:rPr sz="2400" spc="-1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root)</a:t>
            </a:r>
            <a:endParaRPr sz="2400">
              <a:latin typeface="Arial"/>
              <a:cs typeface="Arial"/>
            </a:endParaRPr>
          </a:p>
          <a:p>
            <a:pPr marL="241300" marR="445770" indent="-228600">
              <a:lnSpc>
                <a:spcPct val="100699"/>
              </a:lnSpc>
              <a:spcBef>
                <a:spcPts val="900"/>
              </a:spcBef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This leaves a hole at the root – fill it in with the</a:t>
            </a:r>
            <a:r>
              <a:rPr sz="2400" spc="-1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last  element of the</a:t>
            </a:r>
            <a:r>
              <a:rPr sz="2400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100699"/>
              </a:lnSpc>
              <a:spcBef>
                <a:spcPts val="1000"/>
              </a:spcBef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If this violates heap order because the root element</a:t>
            </a:r>
            <a:r>
              <a:rPr sz="2400" spc="-1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is  too big, swap it down with the smaller of its</a:t>
            </a:r>
            <a:r>
              <a:rPr sz="2400" spc="-1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children</a:t>
            </a:r>
            <a:endParaRPr sz="2400">
              <a:latin typeface="Arial"/>
              <a:cs typeface="Arial"/>
            </a:endParaRPr>
          </a:p>
          <a:p>
            <a:pPr marL="241300" marR="598170" indent="-228600">
              <a:lnSpc>
                <a:spcPts val="2800"/>
              </a:lnSpc>
              <a:spcBef>
                <a:spcPts val="1180"/>
              </a:spcBef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Continue swapping it down until it finds its</a:t>
            </a:r>
            <a:r>
              <a:rPr sz="2400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rightful  place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940"/>
              </a:spcBef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The heap invariant is</a:t>
            </a:r>
            <a:r>
              <a:rPr sz="2400" spc="-10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maintained!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3139" y="2343150"/>
            <a:ext cx="3302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8102" y="3241675"/>
            <a:ext cx="53530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0402" y="32400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7739" y="43449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6214" y="43449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45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8639" y="54403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1389" y="5440362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5252" y="54403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847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002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27600" y="2822575"/>
            <a:ext cx="1541145" cy="386080"/>
          </a:xfrm>
          <a:custGeom>
            <a:avLst/>
            <a:gdLst/>
            <a:ahLst/>
            <a:cxnLst/>
            <a:rect l="l" t="t" r="r" b="b"/>
            <a:pathLst>
              <a:path w="1541145" h="386080">
                <a:moveTo>
                  <a:pt x="1540638" y="0"/>
                </a:moveTo>
                <a:lnTo>
                  <a:pt x="0" y="38594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2964" y="315921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4655" y="0"/>
                </a:moveTo>
                <a:lnTo>
                  <a:pt x="0" y="55473"/>
                </a:lnTo>
                <a:lnTo>
                  <a:pt x="83172" y="73913"/>
                </a:lnTo>
                <a:lnTo>
                  <a:pt x="64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68239" y="2822575"/>
            <a:ext cx="1684020" cy="387985"/>
          </a:xfrm>
          <a:custGeom>
            <a:avLst/>
            <a:gdLst/>
            <a:ahLst/>
            <a:cxnLst/>
            <a:rect l="l" t="t" r="r" b="b"/>
            <a:pathLst>
              <a:path w="1684020" h="387985">
                <a:moveTo>
                  <a:pt x="0" y="0"/>
                </a:moveTo>
                <a:lnTo>
                  <a:pt x="1683398" y="38799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3572" y="316203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4">
                <a:moveTo>
                  <a:pt x="17119" y="0"/>
                </a:moveTo>
                <a:lnTo>
                  <a:pt x="0" y="74256"/>
                </a:lnTo>
                <a:lnTo>
                  <a:pt x="82816" y="54241"/>
                </a:lnTo>
                <a:lnTo>
                  <a:pt x="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8309" y="3706812"/>
            <a:ext cx="864869" cy="573405"/>
          </a:xfrm>
          <a:custGeom>
            <a:avLst/>
            <a:gdLst/>
            <a:ahLst/>
            <a:cxnLst/>
            <a:rect l="l" t="t" r="r" b="b"/>
            <a:pathLst>
              <a:path w="864870" h="573404">
                <a:moveTo>
                  <a:pt x="864655" y="0"/>
                </a:moveTo>
                <a:lnTo>
                  <a:pt x="0" y="5733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7139" y="422032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443" y="0"/>
                </a:moveTo>
                <a:lnTo>
                  <a:pt x="0" y="73863"/>
                </a:lnTo>
                <a:lnTo>
                  <a:pt x="84556" y="63512"/>
                </a:lnTo>
                <a:lnTo>
                  <a:pt x="42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2964" y="3706812"/>
            <a:ext cx="765810" cy="572770"/>
          </a:xfrm>
          <a:custGeom>
            <a:avLst/>
            <a:gdLst/>
            <a:ahLst/>
            <a:cxnLst/>
            <a:rect l="l" t="t" r="r" b="b"/>
            <a:pathLst>
              <a:path w="765810" h="572770">
                <a:moveTo>
                  <a:pt x="0" y="0"/>
                </a:moveTo>
                <a:lnTo>
                  <a:pt x="765467" y="5721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4931" y="4218051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45618" y="0"/>
                </a:moveTo>
                <a:lnTo>
                  <a:pt x="0" y="61036"/>
                </a:lnTo>
                <a:lnTo>
                  <a:pt x="83845" y="76136"/>
                </a:lnTo>
                <a:lnTo>
                  <a:pt x="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84794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691594" y="0"/>
                </a:moveTo>
                <a:lnTo>
                  <a:pt x="0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65189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594" y="0"/>
                </a:moveTo>
                <a:lnTo>
                  <a:pt x="0" y="77850"/>
                </a:lnTo>
                <a:lnTo>
                  <a:pt x="83032" y="58813"/>
                </a:lnTo>
                <a:lnTo>
                  <a:pt x="3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76389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0" y="0"/>
                </a:moveTo>
                <a:lnTo>
                  <a:pt x="691593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04544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450" y="0"/>
                </a:moveTo>
                <a:lnTo>
                  <a:pt x="0" y="58813"/>
                </a:lnTo>
                <a:lnTo>
                  <a:pt x="83045" y="77850"/>
                </a:lnTo>
                <a:lnTo>
                  <a:pt x="4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3169" y="4811712"/>
            <a:ext cx="404495" cy="544830"/>
          </a:xfrm>
          <a:custGeom>
            <a:avLst/>
            <a:gdLst/>
            <a:ahLst/>
            <a:cxnLst/>
            <a:rect l="l" t="t" r="r" b="b"/>
            <a:pathLst>
              <a:path w="404494" h="544829">
                <a:moveTo>
                  <a:pt x="403969" y="0"/>
                </a:moveTo>
                <a:lnTo>
                  <a:pt x="0" y="5447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8039" y="529296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782" y="0"/>
                </a:moveTo>
                <a:lnTo>
                  <a:pt x="0" y="83896"/>
                </a:lnTo>
                <a:lnTo>
                  <a:pt x="75984" y="45389"/>
                </a:lnTo>
                <a:lnTo>
                  <a:pt x="1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7139" y="4811712"/>
            <a:ext cx="405765" cy="544830"/>
          </a:xfrm>
          <a:custGeom>
            <a:avLst/>
            <a:gdLst/>
            <a:ahLst/>
            <a:cxnLst/>
            <a:rect l="l" t="t" r="r" b="b"/>
            <a:pathLst>
              <a:path w="405764" h="544829">
                <a:moveTo>
                  <a:pt x="0" y="0"/>
                </a:moveTo>
                <a:lnTo>
                  <a:pt x="405520" y="54477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61766" y="5292991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112" y="0"/>
                </a:moveTo>
                <a:lnTo>
                  <a:pt x="0" y="45491"/>
                </a:lnTo>
                <a:lnTo>
                  <a:pt x="76060" y="83870"/>
                </a:lnTo>
                <a:lnTo>
                  <a:pt x="61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89458" y="4811712"/>
            <a:ext cx="399415" cy="544830"/>
          </a:xfrm>
          <a:custGeom>
            <a:avLst/>
            <a:gdLst/>
            <a:ahLst/>
            <a:cxnLst/>
            <a:rect l="l" t="t" r="r" b="b"/>
            <a:pathLst>
              <a:path w="399414" h="544829">
                <a:moveTo>
                  <a:pt x="399318" y="0"/>
                </a:moveTo>
                <a:lnTo>
                  <a:pt x="0" y="5446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74439" y="529287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325" y="0"/>
                </a:moveTo>
                <a:lnTo>
                  <a:pt x="0" y="83985"/>
                </a:lnTo>
                <a:lnTo>
                  <a:pt x="75780" y="45059"/>
                </a:lnTo>
                <a:lnTo>
                  <a:pt x="1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88777" y="4811712"/>
            <a:ext cx="398145" cy="544830"/>
          </a:xfrm>
          <a:custGeom>
            <a:avLst/>
            <a:gdLst/>
            <a:ahLst/>
            <a:cxnLst/>
            <a:rect l="l" t="t" r="r" b="b"/>
            <a:pathLst>
              <a:path w="398145" h="544829">
                <a:moveTo>
                  <a:pt x="0" y="0"/>
                </a:moveTo>
                <a:lnTo>
                  <a:pt x="397769" y="5446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25809" y="5292852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544" y="0"/>
                </a:moveTo>
                <a:lnTo>
                  <a:pt x="0" y="44945"/>
                </a:lnTo>
                <a:lnTo>
                  <a:pt x="75717" y="84010"/>
                </a:lnTo>
                <a:lnTo>
                  <a:pt x="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87556" y="4811712"/>
            <a:ext cx="377825" cy="544830"/>
          </a:xfrm>
          <a:custGeom>
            <a:avLst/>
            <a:gdLst/>
            <a:ahLst/>
            <a:cxnLst/>
            <a:rect l="l" t="t" r="r" b="b"/>
            <a:pathLst>
              <a:path w="377825" h="544829">
                <a:moveTo>
                  <a:pt x="377633" y="0"/>
                </a:moveTo>
                <a:lnTo>
                  <a:pt x="0" y="54428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73077" y="5292534"/>
            <a:ext cx="74930" cy="84455"/>
          </a:xfrm>
          <a:custGeom>
            <a:avLst/>
            <a:gdLst/>
            <a:ahLst/>
            <a:cxnLst/>
            <a:rect l="l" t="t" r="r" b="b"/>
            <a:pathLst>
              <a:path w="74929" h="84454">
                <a:moveTo>
                  <a:pt x="12128" y="0"/>
                </a:moveTo>
                <a:lnTo>
                  <a:pt x="0" y="84327"/>
                </a:lnTo>
                <a:lnTo>
                  <a:pt x="74739" y="43446"/>
                </a:lnTo>
                <a:lnTo>
                  <a:pt x="12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355689" y="5432425"/>
            <a:ext cx="5842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65189" y="4811712"/>
            <a:ext cx="447675" cy="537845"/>
          </a:xfrm>
          <a:custGeom>
            <a:avLst/>
            <a:gdLst/>
            <a:ahLst/>
            <a:cxnLst/>
            <a:rect l="l" t="t" r="r" b="b"/>
            <a:pathLst>
              <a:path w="447675" h="537845">
                <a:moveTo>
                  <a:pt x="0" y="0"/>
                </a:moveTo>
                <a:lnTo>
                  <a:pt x="447305" y="53768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50711" y="5285981"/>
            <a:ext cx="78105" cy="83185"/>
          </a:xfrm>
          <a:custGeom>
            <a:avLst/>
            <a:gdLst/>
            <a:ahLst/>
            <a:cxnLst/>
            <a:rect l="l" t="t" r="r" b="b"/>
            <a:pathLst>
              <a:path w="78104" h="83185">
                <a:moveTo>
                  <a:pt x="58585" y="0"/>
                </a:moveTo>
                <a:lnTo>
                  <a:pt x="0" y="48729"/>
                </a:lnTo>
                <a:lnTo>
                  <a:pt x="78028" y="82943"/>
                </a:lnTo>
                <a:lnTo>
                  <a:pt x="58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pc="-5" dirty="0"/>
              <a:t>Example: </a:t>
            </a:r>
            <a:r>
              <a:rPr spc="5" dirty="0"/>
              <a:t>Airline</a:t>
            </a:r>
            <a:r>
              <a:rPr spc="-30" dirty="0"/>
              <a:t> </a:t>
            </a:r>
            <a:r>
              <a:rPr spc="20" dirty="0"/>
              <a:t>check-in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8023" y="1981200"/>
            <a:ext cx="7637780" cy="339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indent="-229870">
              <a:lnSpc>
                <a:spcPts val="3329"/>
              </a:lnSpc>
              <a:buClr>
                <a:srgbClr val="3333CC"/>
              </a:buClr>
              <a:buChar char="•"/>
              <a:tabLst>
                <a:tab pos="243204" algn="l"/>
              </a:tabLst>
            </a:pPr>
            <a:r>
              <a:rPr sz="2800" spc="-5" dirty="0">
                <a:solidFill>
                  <a:srgbClr val="434DD6"/>
                </a:solidFill>
                <a:latin typeface="Arial"/>
                <a:cs typeface="Arial"/>
              </a:rPr>
              <a:t>Fixed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number of priority levels 0,...,p –</a:t>
            </a:r>
            <a:r>
              <a:rPr sz="2800" spc="-85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242570" indent="-229870">
              <a:lnSpc>
                <a:spcPts val="3329"/>
              </a:lnSpc>
              <a:buClr>
                <a:srgbClr val="3333CC"/>
              </a:buClr>
              <a:buChar char="•"/>
              <a:tabLst>
                <a:tab pos="243204" algn="l"/>
              </a:tabLst>
            </a:pPr>
            <a:r>
              <a:rPr sz="2800" spc="-5" dirty="0">
                <a:solidFill>
                  <a:srgbClr val="434DD6"/>
                </a:solidFill>
                <a:latin typeface="Arial"/>
                <a:cs typeface="Arial"/>
              </a:rPr>
              <a:t>FIFO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within each</a:t>
            </a:r>
            <a:r>
              <a:rPr sz="2800" spc="-90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level</a:t>
            </a:r>
            <a:endParaRPr sz="28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Char char="•"/>
              <a:tabLst>
                <a:tab pos="243204" algn="l"/>
              </a:tabLst>
            </a:pP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Example: airline</a:t>
            </a:r>
            <a:r>
              <a:rPr sz="2800" spc="-105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check-in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15" dirty="0">
                <a:solidFill>
                  <a:srgbClr val="FF3300"/>
                </a:solidFill>
                <a:latin typeface="Courier New"/>
                <a:cs typeface="Courier New"/>
              </a:rPr>
              <a:t>•</a:t>
            </a:r>
            <a:r>
              <a:rPr sz="2800" b="1" spc="15" dirty="0">
                <a:solidFill>
                  <a:srgbClr val="FF4C00"/>
                </a:solidFill>
                <a:latin typeface="Courier New"/>
                <a:cs typeface="Courier New"/>
              </a:rPr>
              <a:t>add()</a:t>
            </a:r>
            <a:r>
              <a:rPr sz="2800" spc="15" dirty="0">
                <a:solidFill>
                  <a:srgbClr val="FF4C00"/>
                </a:solidFill>
                <a:latin typeface="Arial"/>
                <a:cs typeface="Arial"/>
              </a:rPr>
              <a:t>– </a:t>
            </a:r>
            <a:r>
              <a:rPr sz="2800" dirty="0">
                <a:solidFill>
                  <a:srgbClr val="FF4C00"/>
                </a:solidFill>
                <a:latin typeface="Arial"/>
                <a:cs typeface="Arial"/>
              </a:rPr>
              <a:t>insert in appropriate queue –</a:t>
            </a:r>
            <a:r>
              <a:rPr sz="2800" spc="-95" dirty="0">
                <a:solidFill>
                  <a:srgbClr val="FF4C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4C00"/>
                </a:solidFill>
                <a:latin typeface="Arial"/>
                <a:cs typeface="Arial"/>
              </a:rPr>
              <a:t>O(1)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15" dirty="0">
                <a:solidFill>
                  <a:srgbClr val="FF3300"/>
                </a:solidFill>
                <a:latin typeface="Courier New"/>
                <a:cs typeface="Courier New"/>
              </a:rPr>
              <a:t>•</a:t>
            </a:r>
            <a:r>
              <a:rPr sz="2800" b="1" spc="15" dirty="0">
                <a:solidFill>
                  <a:srgbClr val="FF4C00"/>
                </a:solidFill>
                <a:latin typeface="Courier New"/>
                <a:cs typeface="Courier New"/>
              </a:rPr>
              <a:t>poll()</a:t>
            </a:r>
            <a:r>
              <a:rPr sz="2800" spc="15" dirty="0">
                <a:solidFill>
                  <a:srgbClr val="FF4C00"/>
                </a:solidFill>
                <a:latin typeface="Arial"/>
                <a:cs typeface="Arial"/>
              </a:rPr>
              <a:t>– </a:t>
            </a:r>
            <a:r>
              <a:rPr sz="2800" dirty="0">
                <a:solidFill>
                  <a:srgbClr val="FF4C00"/>
                </a:solidFill>
                <a:latin typeface="Arial"/>
                <a:cs typeface="Arial"/>
              </a:rPr>
              <a:t>must find a nonempty queue –</a:t>
            </a:r>
            <a:r>
              <a:rPr sz="2800" spc="-110" dirty="0">
                <a:solidFill>
                  <a:srgbClr val="FF4C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4C00"/>
                </a:solidFill>
                <a:latin typeface="Arial"/>
                <a:cs typeface="Arial"/>
              </a:rPr>
              <a:t>O(p)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612140">
              <a:lnSpc>
                <a:spcPct val="100000"/>
              </a:lnSpc>
              <a:tabLst>
                <a:tab pos="2390140" algn="l"/>
                <a:tab pos="4523740" algn="l"/>
                <a:tab pos="5930265" algn="l"/>
              </a:tabLst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first</a:t>
            </a:r>
            <a:r>
              <a:rPr sz="2400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class	many miles	paying	frequent</a:t>
            </a:r>
            <a:r>
              <a:rPr sz="2400" spc="-10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flier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5065" y="5469774"/>
            <a:ext cx="220287" cy="115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4527" y="54864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799"/>
                </a:lnTo>
              </a:path>
            </a:pathLst>
          </a:custGeom>
          <a:ln w="12699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9062" y="5469774"/>
            <a:ext cx="216131" cy="115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7127" y="54864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1" y="1066799"/>
                </a:lnTo>
              </a:path>
            </a:pathLst>
          </a:custGeom>
          <a:ln w="12699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82665" y="5469774"/>
            <a:ext cx="220287" cy="115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2127" y="54864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1" y="1066799"/>
                </a:lnTo>
              </a:path>
            </a:pathLst>
          </a:custGeom>
          <a:ln w="12699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36663" y="5469774"/>
            <a:ext cx="216131" cy="115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4727" y="54864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-63499" y="533399"/>
                </a:moveTo>
                <a:lnTo>
                  <a:pt x="63500" y="533399"/>
                </a:lnTo>
              </a:path>
            </a:pathLst>
          </a:custGeom>
          <a:ln w="106679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8102" y="3241675"/>
            <a:ext cx="53530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0402" y="32400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739" y="43449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21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6214" y="43449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45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8639" y="54403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1389" y="5440362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5252" y="54403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847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002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27600" y="2822575"/>
            <a:ext cx="1541145" cy="386080"/>
          </a:xfrm>
          <a:custGeom>
            <a:avLst/>
            <a:gdLst/>
            <a:ahLst/>
            <a:cxnLst/>
            <a:rect l="l" t="t" r="r" b="b"/>
            <a:pathLst>
              <a:path w="1541145" h="386080">
                <a:moveTo>
                  <a:pt x="1540638" y="0"/>
                </a:moveTo>
                <a:lnTo>
                  <a:pt x="0" y="38594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2964" y="315921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4655" y="0"/>
                </a:moveTo>
                <a:lnTo>
                  <a:pt x="0" y="55473"/>
                </a:lnTo>
                <a:lnTo>
                  <a:pt x="83172" y="73913"/>
                </a:lnTo>
                <a:lnTo>
                  <a:pt x="64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8239" y="2822575"/>
            <a:ext cx="1684020" cy="387985"/>
          </a:xfrm>
          <a:custGeom>
            <a:avLst/>
            <a:gdLst/>
            <a:ahLst/>
            <a:cxnLst/>
            <a:rect l="l" t="t" r="r" b="b"/>
            <a:pathLst>
              <a:path w="1684020" h="387985">
                <a:moveTo>
                  <a:pt x="0" y="0"/>
                </a:moveTo>
                <a:lnTo>
                  <a:pt x="1683398" y="38799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3572" y="316203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4">
                <a:moveTo>
                  <a:pt x="17119" y="0"/>
                </a:moveTo>
                <a:lnTo>
                  <a:pt x="0" y="74256"/>
                </a:lnTo>
                <a:lnTo>
                  <a:pt x="82816" y="54241"/>
                </a:lnTo>
                <a:lnTo>
                  <a:pt x="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8309" y="3706812"/>
            <a:ext cx="864869" cy="573405"/>
          </a:xfrm>
          <a:custGeom>
            <a:avLst/>
            <a:gdLst/>
            <a:ahLst/>
            <a:cxnLst/>
            <a:rect l="l" t="t" r="r" b="b"/>
            <a:pathLst>
              <a:path w="864870" h="573404">
                <a:moveTo>
                  <a:pt x="864655" y="0"/>
                </a:moveTo>
                <a:lnTo>
                  <a:pt x="0" y="5733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7139" y="422032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443" y="0"/>
                </a:moveTo>
                <a:lnTo>
                  <a:pt x="0" y="73863"/>
                </a:lnTo>
                <a:lnTo>
                  <a:pt x="84556" y="63512"/>
                </a:lnTo>
                <a:lnTo>
                  <a:pt x="42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2964" y="3706812"/>
            <a:ext cx="765810" cy="572770"/>
          </a:xfrm>
          <a:custGeom>
            <a:avLst/>
            <a:gdLst/>
            <a:ahLst/>
            <a:cxnLst/>
            <a:rect l="l" t="t" r="r" b="b"/>
            <a:pathLst>
              <a:path w="765810" h="572770">
                <a:moveTo>
                  <a:pt x="0" y="0"/>
                </a:moveTo>
                <a:lnTo>
                  <a:pt x="765467" y="5721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4931" y="4218051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45618" y="0"/>
                </a:moveTo>
                <a:lnTo>
                  <a:pt x="0" y="61036"/>
                </a:lnTo>
                <a:lnTo>
                  <a:pt x="83845" y="76136"/>
                </a:lnTo>
                <a:lnTo>
                  <a:pt x="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84794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691594" y="0"/>
                </a:moveTo>
                <a:lnTo>
                  <a:pt x="0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65189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594" y="0"/>
                </a:moveTo>
                <a:lnTo>
                  <a:pt x="0" y="77850"/>
                </a:lnTo>
                <a:lnTo>
                  <a:pt x="83032" y="58813"/>
                </a:lnTo>
                <a:lnTo>
                  <a:pt x="3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76389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0" y="0"/>
                </a:moveTo>
                <a:lnTo>
                  <a:pt x="691593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04544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450" y="0"/>
                </a:moveTo>
                <a:lnTo>
                  <a:pt x="0" y="58813"/>
                </a:lnTo>
                <a:lnTo>
                  <a:pt x="83045" y="77850"/>
                </a:lnTo>
                <a:lnTo>
                  <a:pt x="4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3169" y="4811712"/>
            <a:ext cx="404495" cy="544830"/>
          </a:xfrm>
          <a:custGeom>
            <a:avLst/>
            <a:gdLst/>
            <a:ahLst/>
            <a:cxnLst/>
            <a:rect l="l" t="t" r="r" b="b"/>
            <a:pathLst>
              <a:path w="404494" h="544829">
                <a:moveTo>
                  <a:pt x="403969" y="0"/>
                </a:moveTo>
                <a:lnTo>
                  <a:pt x="0" y="5447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98039" y="529296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782" y="0"/>
                </a:moveTo>
                <a:lnTo>
                  <a:pt x="0" y="83896"/>
                </a:lnTo>
                <a:lnTo>
                  <a:pt x="75984" y="45389"/>
                </a:lnTo>
                <a:lnTo>
                  <a:pt x="1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7139" y="4811712"/>
            <a:ext cx="405765" cy="544830"/>
          </a:xfrm>
          <a:custGeom>
            <a:avLst/>
            <a:gdLst/>
            <a:ahLst/>
            <a:cxnLst/>
            <a:rect l="l" t="t" r="r" b="b"/>
            <a:pathLst>
              <a:path w="405764" h="544829">
                <a:moveTo>
                  <a:pt x="0" y="0"/>
                </a:moveTo>
                <a:lnTo>
                  <a:pt x="405520" y="54477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1766" y="5292991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112" y="0"/>
                </a:moveTo>
                <a:lnTo>
                  <a:pt x="0" y="45491"/>
                </a:lnTo>
                <a:lnTo>
                  <a:pt x="76060" y="83870"/>
                </a:lnTo>
                <a:lnTo>
                  <a:pt x="61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89458" y="4811712"/>
            <a:ext cx="399415" cy="544830"/>
          </a:xfrm>
          <a:custGeom>
            <a:avLst/>
            <a:gdLst/>
            <a:ahLst/>
            <a:cxnLst/>
            <a:rect l="l" t="t" r="r" b="b"/>
            <a:pathLst>
              <a:path w="399414" h="544829">
                <a:moveTo>
                  <a:pt x="399318" y="0"/>
                </a:moveTo>
                <a:lnTo>
                  <a:pt x="0" y="5446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4439" y="529287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325" y="0"/>
                </a:moveTo>
                <a:lnTo>
                  <a:pt x="0" y="83985"/>
                </a:lnTo>
                <a:lnTo>
                  <a:pt x="75780" y="45059"/>
                </a:lnTo>
                <a:lnTo>
                  <a:pt x="1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88777" y="4811712"/>
            <a:ext cx="398145" cy="544830"/>
          </a:xfrm>
          <a:custGeom>
            <a:avLst/>
            <a:gdLst/>
            <a:ahLst/>
            <a:cxnLst/>
            <a:rect l="l" t="t" r="r" b="b"/>
            <a:pathLst>
              <a:path w="398145" h="544829">
                <a:moveTo>
                  <a:pt x="0" y="0"/>
                </a:moveTo>
                <a:lnTo>
                  <a:pt x="397769" y="5446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5809" y="5292852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544" y="0"/>
                </a:moveTo>
                <a:lnTo>
                  <a:pt x="0" y="44945"/>
                </a:lnTo>
                <a:lnTo>
                  <a:pt x="75717" y="84010"/>
                </a:lnTo>
                <a:lnTo>
                  <a:pt x="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87556" y="4811712"/>
            <a:ext cx="377825" cy="544830"/>
          </a:xfrm>
          <a:custGeom>
            <a:avLst/>
            <a:gdLst/>
            <a:ahLst/>
            <a:cxnLst/>
            <a:rect l="l" t="t" r="r" b="b"/>
            <a:pathLst>
              <a:path w="377825" h="544829">
                <a:moveTo>
                  <a:pt x="377633" y="0"/>
                </a:moveTo>
                <a:lnTo>
                  <a:pt x="0" y="54428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73077" y="5292534"/>
            <a:ext cx="74930" cy="84455"/>
          </a:xfrm>
          <a:custGeom>
            <a:avLst/>
            <a:gdLst/>
            <a:ahLst/>
            <a:cxnLst/>
            <a:rect l="l" t="t" r="r" b="b"/>
            <a:pathLst>
              <a:path w="74929" h="84454">
                <a:moveTo>
                  <a:pt x="12128" y="0"/>
                </a:moveTo>
                <a:lnTo>
                  <a:pt x="0" y="84327"/>
                </a:lnTo>
                <a:lnTo>
                  <a:pt x="74739" y="43446"/>
                </a:lnTo>
                <a:lnTo>
                  <a:pt x="12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355689" y="5432425"/>
            <a:ext cx="5842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65189" y="4811712"/>
            <a:ext cx="447675" cy="537845"/>
          </a:xfrm>
          <a:custGeom>
            <a:avLst/>
            <a:gdLst/>
            <a:ahLst/>
            <a:cxnLst/>
            <a:rect l="l" t="t" r="r" b="b"/>
            <a:pathLst>
              <a:path w="447675" h="537845">
                <a:moveTo>
                  <a:pt x="0" y="0"/>
                </a:moveTo>
                <a:lnTo>
                  <a:pt x="447305" y="53768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0711" y="5285981"/>
            <a:ext cx="78105" cy="83185"/>
          </a:xfrm>
          <a:custGeom>
            <a:avLst/>
            <a:gdLst/>
            <a:ahLst/>
            <a:cxnLst/>
            <a:rect l="l" t="t" r="r" b="b"/>
            <a:pathLst>
              <a:path w="78104" h="83185">
                <a:moveTo>
                  <a:pt x="58585" y="0"/>
                </a:moveTo>
                <a:lnTo>
                  <a:pt x="0" y="48729"/>
                </a:lnTo>
                <a:lnTo>
                  <a:pt x="78028" y="82943"/>
                </a:lnTo>
                <a:lnTo>
                  <a:pt x="58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01375" y="234315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03139" y="2343150"/>
            <a:ext cx="330200" cy="466725"/>
          </a:xfrm>
          <a:custGeom>
            <a:avLst/>
            <a:gdLst/>
            <a:ahLst/>
            <a:cxnLst/>
            <a:rect l="l" t="t" r="r" b="b"/>
            <a:pathLst>
              <a:path w="330200" h="466725">
                <a:moveTo>
                  <a:pt x="0" y="0"/>
                </a:moveTo>
                <a:lnTo>
                  <a:pt x="330200" y="0"/>
                </a:lnTo>
                <a:lnTo>
                  <a:pt x="33020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solidFill>
            <a:srgbClr val="A1D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03139" y="2343150"/>
            <a:ext cx="330200" cy="466725"/>
          </a:xfrm>
          <a:custGeom>
            <a:avLst/>
            <a:gdLst/>
            <a:ahLst/>
            <a:cxnLst/>
            <a:rect l="l" t="t" r="r" b="b"/>
            <a:pathLst>
              <a:path w="330200" h="466725">
                <a:moveTo>
                  <a:pt x="0" y="0"/>
                </a:moveTo>
                <a:lnTo>
                  <a:pt x="330199" y="0"/>
                </a:lnTo>
                <a:lnTo>
                  <a:pt x="330199" y="466724"/>
                </a:lnTo>
                <a:lnTo>
                  <a:pt x="0" y="46672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8102" y="3241675"/>
            <a:ext cx="53530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0402" y="32400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739" y="43449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21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6214" y="43449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45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8639" y="54403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1389" y="5440362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5252" y="54403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847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002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27600" y="2822575"/>
            <a:ext cx="1541145" cy="386080"/>
          </a:xfrm>
          <a:custGeom>
            <a:avLst/>
            <a:gdLst/>
            <a:ahLst/>
            <a:cxnLst/>
            <a:rect l="l" t="t" r="r" b="b"/>
            <a:pathLst>
              <a:path w="1541145" h="386080">
                <a:moveTo>
                  <a:pt x="1540638" y="0"/>
                </a:moveTo>
                <a:lnTo>
                  <a:pt x="0" y="38594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2964" y="315921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4655" y="0"/>
                </a:moveTo>
                <a:lnTo>
                  <a:pt x="0" y="55473"/>
                </a:lnTo>
                <a:lnTo>
                  <a:pt x="83172" y="73913"/>
                </a:lnTo>
                <a:lnTo>
                  <a:pt x="64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8239" y="2822575"/>
            <a:ext cx="1684020" cy="387985"/>
          </a:xfrm>
          <a:custGeom>
            <a:avLst/>
            <a:gdLst/>
            <a:ahLst/>
            <a:cxnLst/>
            <a:rect l="l" t="t" r="r" b="b"/>
            <a:pathLst>
              <a:path w="1684020" h="387985">
                <a:moveTo>
                  <a:pt x="0" y="0"/>
                </a:moveTo>
                <a:lnTo>
                  <a:pt x="1683398" y="38799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3572" y="316203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4">
                <a:moveTo>
                  <a:pt x="17119" y="0"/>
                </a:moveTo>
                <a:lnTo>
                  <a:pt x="0" y="74256"/>
                </a:lnTo>
                <a:lnTo>
                  <a:pt x="82816" y="54241"/>
                </a:lnTo>
                <a:lnTo>
                  <a:pt x="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8309" y="3706812"/>
            <a:ext cx="864869" cy="573405"/>
          </a:xfrm>
          <a:custGeom>
            <a:avLst/>
            <a:gdLst/>
            <a:ahLst/>
            <a:cxnLst/>
            <a:rect l="l" t="t" r="r" b="b"/>
            <a:pathLst>
              <a:path w="864870" h="573404">
                <a:moveTo>
                  <a:pt x="864655" y="0"/>
                </a:moveTo>
                <a:lnTo>
                  <a:pt x="0" y="5733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7139" y="422032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443" y="0"/>
                </a:moveTo>
                <a:lnTo>
                  <a:pt x="0" y="73863"/>
                </a:lnTo>
                <a:lnTo>
                  <a:pt x="84556" y="63512"/>
                </a:lnTo>
                <a:lnTo>
                  <a:pt x="42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2964" y="3706812"/>
            <a:ext cx="765810" cy="572770"/>
          </a:xfrm>
          <a:custGeom>
            <a:avLst/>
            <a:gdLst/>
            <a:ahLst/>
            <a:cxnLst/>
            <a:rect l="l" t="t" r="r" b="b"/>
            <a:pathLst>
              <a:path w="765810" h="572770">
                <a:moveTo>
                  <a:pt x="0" y="0"/>
                </a:moveTo>
                <a:lnTo>
                  <a:pt x="765467" y="5721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4931" y="4218051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45618" y="0"/>
                </a:moveTo>
                <a:lnTo>
                  <a:pt x="0" y="61036"/>
                </a:lnTo>
                <a:lnTo>
                  <a:pt x="83845" y="76136"/>
                </a:lnTo>
                <a:lnTo>
                  <a:pt x="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84794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691594" y="0"/>
                </a:moveTo>
                <a:lnTo>
                  <a:pt x="0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65189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594" y="0"/>
                </a:moveTo>
                <a:lnTo>
                  <a:pt x="0" y="77850"/>
                </a:lnTo>
                <a:lnTo>
                  <a:pt x="83032" y="58813"/>
                </a:lnTo>
                <a:lnTo>
                  <a:pt x="3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76389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0" y="0"/>
                </a:moveTo>
                <a:lnTo>
                  <a:pt x="691593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04544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450" y="0"/>
                </a:moveTo>
                <a:lnTo>
                  <a:pt x="0" y="58813"/>
                </a:lnTo>
                <a:lnTo>
                  <a:pt x="83045" y="77850"/>
                </a:lnTo>
                <a:lnTo>
                  <a:pt x="4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3169" y="4811712"/>
            <a:ext cx="404495" cy="544830"/>
          </a:xfrm>
          <a:custGeom>
            <a:avLst/>
            <a:gdLst/>
            <a:ahLst/>
            <a:cxnLst/>
            <a:rect l="l" t="t" r="r" b="b"/>
            <a:pathLst>
              <a:path w="404494" h="544829">
                <a:moveTo>
                  <a:pt x="403969" y="0"/>
                </a:moveTo>
                <a:lnTo>
                  <a:pt x="0" y="5447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98039" y="529296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782" y="0"/>
                </a:moveTo>
                <a:lnTo>
                  <a:pt x="0" y="83896"/>
                </a:lnTo>
                <a:lnTo>
                  <a:pt x="75984" y="45389"/>
                </a:lnTo>
                <a:lnTo>
                  <a:pt x="1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7139" y="4811712"/>
            <a:ext cx="405765" cy="544830"/>
          </a:xfrm>
          <a:custGeom>
            <a:avLst/>
            <a:gdLst/>
            <a:ahLst/>
            <a:cxnLst/>
            <a:rect l="l" t="t" r="r" b="b"/>
            <a:pathLst>
              <a:path w="405764" h="544829">
                <a:moveTo>
                  <a:pt x="0" y="0"/>
                </a:moveTo>
                <a:lnTo>
                  <a:pt x="405520" y="54477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1766" y="5292991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112" y="0"/>
                </a:moveTo>
                <a:lnTo>
                  <a:pt x="0" y="45491"/>
                </a:lnTo>
                <a:lnTo>
                  <a:pt x="76060" y="83870"/>
                </a:lnTo>
                <a:lnTo>
                  <a:pt x="61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89458" y="4811712"/>
            <a:ext cx="399415" cy="544830"/>
          </a:xfrm>
          <a:custGeom>
            <a:avLst/>
            <a:gdLst/>
            <a:ahLst/>
            <a:cxnLst/>
            <a:rect l="l" t="t" r="r" b="b"/>
            <a:pathLst>
              <a:path w="399414" h="544829">
                <a:moveTo>
                  <a:pt x="399318" y="0"/>
                </a:moveTo>
                <a:lnTo>
                  <a:pt x="0" y="5446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4439" y="529287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325" y="0"/>
                </a:moveTo>
                <a:lnTo>
                  <a:pt x="0" y="83985"/>
                </a:lnTo>
                <a:lnTo>
                  <a:pt x="75780" y="45059"/>
                </a:lnTo>
                <a:lnTo>
                  <a:pt x="1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88777" y="4811712"/>
            <a:ext cx="398145" cy="544830"/>
          </a:xfrm>
          <a:custGeom>
            <a:avLst/>
            <a:gdLst/>
            <a:ahLst/>
            <a:cxnLst/>
            <a:rect l="l" t="t" r="r" b="b"/>
            <a:pathLst>
              <a:path w="398145" h="544829">
                <a:moveTo>
                  <a:pt x="0" y="0"/>
                </a:moveTo>
                <a:lnTo>
                  <a:pt x="397769" y="5446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5809" y="5292852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544" y="0"/>
                </a:moveTo>
                <a:lnTo>
                  <a:pt x="0" y="44945"/>
                </a:lnTo>
                <a:lnTo>
                  <a:pt x="75717" y="84010"/>
                </a:lnTo>
                <a:lnTo>
                  <a:pt x="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87556" y="4811712"/>
            <a:ext cx="377825" cy="544830"/>
          </a:xfrm>
          <a:custGeom>
            <a:avLst/>
            <a:gdLst/>
            <a:ahLst/>
            <a:cxnLst/>
            <a:rect l="l" t="t" r="r" b="b"/>
            <a:pathLst>
              <a:path w="377825" h="544829">
                <a:moveTo>
                  <a:pt x="377633" y="0"/>
                </a:moveTo>
                <a:lnTo>
                  <a:pt x="0" y="54428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73077" y="5292534"/>
            <a:ext cx="74930" cy="84455"/>
          </a:xfrm>
          <a:custGeom>
            <a:avLst/>
            <a:gdLst/>
            <a:ahLst/>
            <a:cxnLst/>
            <a:rect l="l" t="t" r="r" b="b"/>
            <a:pathLst>
              <a:path w="74929" h="84454">
                <a:moveTo>
                  <a:pt x="12128" y="0"/>
                </a:moveTo>
                <a:lnTo>
                  <a:pt x="0" y="84327"/>
                </a:lnTo>
                <a:lnTo>
                  <a:pt x="74739" y="43446"/>
                </a:lnTo>
                <a:lnTo>
                  <a:pt x="12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355689" y="5432425"/>
            <a:ext cx="584200" cy="469900"/>
          </a:xfrm>
          <a:prstGeom prst="rect">
            <a:avLst/>
          </a:prstGeom>
          <a:solidFill>
            <a:srgbClr val="74A7FE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65189" y="4811712"/>
            <a:ext cx="447675" cy="537845"/>
          </a:xfrm>
          <a:custGeom>
            <a:avLst/>
            <a:gdLst/>
            <a:ahLst/>
            <a:cxnLst/>
            <a:rect l="l" t="t" r="r" b="b"/>
            <a:pathLst>
              <a:path w="447675" h="537845">
                <a:moveTo>
                  <a:pt x="0" y="0"/>
                </a:moveTo>
                <a:lnTo>
                  <a:pt x="447305" y="53768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0711" y="5285981"/>
            <a:ext cx="78105" cy="83185"/>
          </a:xfrm>
          <a:custGeom>
            <a:avLst/>
            <a:gdLst/>
            <a:ahLst/>
            <a:cxnLst/>
            <a:rect l="l" t="t" r="r" b="b"/>
            <a:pathLst>
              <a:path w="78104" h="83185">
                <a:moveTo>
                  <a:pt x="58585" y="0"/>
                </a:moveTo>
                <a:lnTo>
                  <a:pt x="0" y="48729"/>
                </a:lnTo>
                <a:lnTo>
                  <a:pt x="78028" y="82943"/>
                </a:lnTo>
                <a:lnTo>
                  <a:pt x="58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01375" y="234315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03139" y="2343150"/>
            <a:ext cx="330200" cy="466725"/>
          </a:xfrm>
          <a:custGeom>
            <a:avLst/>
            <a:gdLst/>
            <a:ahLst/>
            <a:cxnLst/>
            <a:rect l="l" t="t" r="r" b="b"/>
            <a:pathLst>
              <a:path w="330200" h="466725">
                <a:moveTo>
                  <a:pt x="0" y="0"/>
                </a:moveTo>
                <a:lnTo>
                  <a:pt x="330200" y="0"/>
                </a:lnTo>
                <a:lnTo>
                  <a:pt x="33020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solidFill>
            <a:srgbClr val="A1D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03139" y="2343150"/>
            <a:ext cx="330200" cy="466725"/>
          </a:xfrm>
          <a:custGeom>
            <a:avLst/>
            <a:gdLst/>
            <a:ahLst/>
            <a:cxnLst/>
            <a:rect l="l" t="t" r="r" b="b"/>
            <a:pathLst>
              <a:path w="330200" h="466725">
                <a:moveTo>
                  <a:pt x="0" y="0"/>
                </a:moveTo>
                <a:lnTo>
                  <a:pt x="330199" y="0"/>
                </a:lnTo>
                <a:lnTo>
                  <a:pt x="330199" y="466724"/>
                </a:lnTo>
                <a:lnTo>
                  <a:pt x="0" y="46672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8102" y="3241675"/>
            <a:ext cx="53530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0402" y="32400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739" y="43449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21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6214" y="43449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45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8639" y="54403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1389" y="5440362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5252" y="54403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847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002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27600" y="2822575"/>
            <a:ext cx="1541145" cy="386080"/>
          </a:xfrm>
          <a:custGeom>
            <a:avLst/>
            <a:gdLst/>
            <a:ahLst/>
            <a:cxnLst/>
            <a:rect l="l" t="t" r="r" b="b"/>
            <a:pathLst>
              <a:path w="1541145" h="386080">
                <a:moveTo>
                  <a:pt x="1540638" y="0"/>
                </a:moveTo>
                <a:lnTo>
                  <a:pt x="0" y="38594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2964" y="315921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4655" y="0"/>
                </a:moveTo>
                <a:lnTo>
                  <a:pt x="0" y="55473"/>
                </a:lnTo>
                <a:lnTo>
                  <a:pt x="83172" y="73913"/>
                </a:lnTo>
                <a:lnTo>
                  <a:pt x="64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8239" y="2822575"/>
            <a:ext cx="1684020" cy="387985"/>
          </a:xfrm>
          <a:custGeom>
            <a:avLst/>
            <a:gdLst/>
            <a:ahLst/>
            <a:cxnLst/>
            <a:rect l="l" t="t" r="r" b="b"/>
            <a:pathLst>
              <a:path w="1684020" h="387985">
                <a:moveTo>
                  <a:pt x="0" y="0"/>
                </a:moveTo>
                <a:lnTo>
                  <a:pt x="1683398" y="38799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3572" y="316203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4">
                <a:moveTo>
                  <a:pt x="17119" y="0"/>
                </a:moveTo>
                <a:lnTo>
                  <a:pt x="0" y="74256"/>
                </a:lnTo>
                <a:lnTo>
                  <a:pt x="82816" y="54241"/>
                </a:lnTo>
                <a:lnTo>
                  <a:pt x="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8309" y="3706812"/>
            <a:ext cx="864869" cy="573405"/>
          </a:xfrm>
          <a:custGeom>
            <a:avLst/>
            <a:gdLst/>
            <a:ahLst/>
            <a:cxnLst/>
            <a:rect l="l" t="t" r="r" b="b"/>
            <a:pathLst>
              <a:path w="864870" h="573404">
                <a:moveTo>
                  <a:pt x="864655" y="0"/>
                </a:moveTo>
                <a:lnTo>
                  <a:pt x="0" y="5733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7139" y="422032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443" y="0"/>
                </a:moveTo>
                <a:lnTo>
                  <a:pt x="0" y="73863"/>
                </a:lnTo>
                <a:lnTo>
                  <a:pt x="84556" y="63512"/>
                </a:lnTo>
                <a:lnTo>
                  <a:pt x="42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2964" y="3706812"/>
            <a:ext cx="765810" cy="572770"/>
          </a:xfrm>
          <a:custGeom>
            <a:avLst/>
            <a:gdLst/>
            <a:ahLst/>
            <a:cxnLst/>
            <a:rect l="l" t="t" r="r" b="b"/>
            <a:pathLst>
              <a:path w="765810" h="572770">
                <a:moveTo>
                  <a:pt x="0" y="0"/>
                </a:moveTo>
                <a:lnTo>
                  <a:pt x="765467" y="5721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4931" y="4218051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45618" y="0"/>
                </a:moveTo>
                <a:lnTo>
                  <a:pt x="0" y="61036"/>
                </a:lnTo>
                <a:lnTo>
                  <a:pt x="83845" y="76136"/>
                </a:lnTo>
                <a:lnTo>
                  <a:pt x="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84794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691594" y="0"/>
                </a:moveTo>
                <a:lnTo>
                  <a:pt x="0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65189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594" y="0"/>
                </a:moveTo>
                <a:lnTo>
                  <a:pt x="0" y="77850"/>
                </a:lnTo>
                <a:lnTo>
                  <a:pt x="83032" y="58813"/>
                </a:lnTo>
                <a:lnTo>
                  <a:pt x="3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76389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0" y="0"/>
                </a:moveTo>
                <a:lnTo>
                  <a:pt x="691593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04544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450" y="0"/>
                </a:moveTo>
                <a:lnTo>
                  <a:pt x="0" y="58813"/>
                </a:lnTo>
                <a:lnTo>
                  <a:pt x="83045" y="77850"/>
                </a:lnTo>
                <a:lnTo>
                  <a:pt x="4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3169" y="4811712"/>
            <a:ext cx="404495" cy="544830"/>
          </a:xfrm>
          <a:custGeom>
            <a:avLst/>
            <a:gdLst/>
            <a:ahLst/>
            <a:cxnLst/>
            <a:rect l="l" t="t" r="r" b="b"/>
            <a:pathLst>
              <a:path w="404494" h="544829">
                <a:moveTo>
                  <a:pt x="403969" y="0"/>
                </a:moveTo>
                <a:lnTo>
                  <a:pt x="0" y="5447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98039" y="529296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782" y="0"/>
                </a:moveTo>
                <a:lnTo>
                  <a:pt x="0" y="83896"/>
                </a:lnTo>
                <a:lnTo>
                  <a:pt x="75984" y="45389"/>
                </a:lnTo>
                <a:lnTo>
                  <a:pt x="1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7139" y="4811712"/>
            <a:ext cx="405765" cy="544830"/>
          </a:xfrm>
          <a:custGeom>
            <a:avLst/>
            <a:gdLst/>
            <a:ahLst/>
            <a:cxnLst/>
            <a:rect l="l" t="t" r="r" b="b"/>
            <a:pathLst>
              <a:path w="405764" h="544829">
                <a:moveTo>
                  <a:pt x="0" y="0"/>
                </a:moveTo>
                <a:lnTo>
                  <a:pt x="405520" y="54477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1766" y="5292991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112" y="0"/>
                </a:moveTo>
                <a:lnTo>
                  <a:pt x="0" y="45491"/>
                </a:lnTo>
                <a:lnTo>
                  <a:pt x="76060" y="83870"/>
                </a:lnTo>
                <a:lnTo>
                  <a:pt x="61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89458" y="4811712"/>
            <a:ext cx="399415" cy="544830"/>
          </a:xfrm>
          <a:custGeom>
            <a:avLst/>
            <a:gdLst/>
            <a:ahLst/>
            <a:cxnLst/>
            <a:rect l="l" t="t" r="r" b="b"/>
            <a:pathLst>
              <a:path w="399414" h="544829">
                <a:moveTo>
                  <a:pt x="399318" y="0"/>
                </a:moveTo>
                <a:lnTo>
                  <a:pt x="0" y="5446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4439" y="529287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325" y="0"/>
                </a:moveTo>
                <a:lnTo>
                  <a:pt x="0" y="83985"/>
                </a:lnTo>
                <a:lnTo>
                  <a:pt x="75780" y="45059"/>
                </a:lnTo>
                <a:lnTo>
                  <a:pt x="1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88777" y="4811712"/>
            <a:ext cx="398145" cy="544830"/>
          </a:xfrm>
          <a:custGeom>
            <a:avLst/>
            <a:gdLst/>
            <a:ahLst/>
            <a:cxnLst/>
            <a:rect l="l" t="t" r="r" b="b"/>
            <a:pathLst>
              <a:path w="398145" h="544829">
                <a:moveTo>
                  <a:pt x="0" y="0"/>
                </a:moveTo>
                <a:lnTo>
                  <a:pt x="397769" y="5446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5809" y="5292852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544" y="0"/>
                </a:moveTo>
                <a:lnTo>
                  <a:pt x="0" y="44945"/>
                </a:lnTo>
                <a:lnTo>
                  <a:pt x="75717" y="84010"/>
                </a:lnTo>
                <a:lnTo>
                  <a:pt x="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87556" y="4811712"/>
            <a:ext cx="377825" cy="544830"/>
          </a:xfrm>
          <a:custGeom>
            <a:avLst/>
            <a:gdLst/>
            <a:ahLst/>
            <a:cxnLst/>
            <a:rect l="l" t="t" r="r" b="b"/>
            <a:pathLst>
              <a:path w="377825" h="544829">
                <a:moveTo>
                  <a:pt x="377633" y="0"/>
                </a:moveTo>
                <a:lnTo>
                  <a:pt x="0" y="54428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73077" y="5292534"/>
            <a:ext cx="74930" cy="84455"/>
          </a:xfrm>
          <a:custGeom>
            <a:avLst/>
            <a:gdLst/>
            <a:ahLst/>
            <a:cxnLst/>
            <a:rect l="l" t="t" r="r" b="b"/>
            <a:pathLst>
              <a:path w="74929" h="84454">
                <a:moveTo>
                  <a:pt x="12128" y="0"/>
                </a:moveTo>
                <a:lnTo>
                  <a:pt x="0" y="84327"/>
                </a:lnTo>
                <a:lnTo>
                  <a:pt x="74739" y="43446"/>
                </a:lnTo>
                <a:lnTo>
                  <a:pt x="12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57089" y="2346325"/>
            <a:ext cx="584200" cy="469900"/>
          </a:xfrm>
          <a:prstGeom prst="rect">
            <a:avLst/>
          </a:prstGeom>
          <a:solidFill>
            <a:srgbClr val="74A7FE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01375" y="234315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dirty="0">
                <a:latin typeface="Courier New"/>
                <a:cs typeface="Courier New"/>
              </a:rPr>
              <a:t>poll</a:t>
            </a:r>
            <a:r>
              <a:rPr b="1" spc="-5" dirty="0">
                <a:solidFill>
                  <a:srgbClr val="775F55"/>
                </a:solidFill>
                <a:latin typeface="Courier New"/>
                <a:cs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7102" y="2338387"/>
            <a:ext cx="4191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0402" y="32400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739" y="43449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21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6214" y="43449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45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8639" y="54403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1389" y="5440362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5252" y="54403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847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002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27600" y="2822575"/>
            <a:ext cx="1541145" cy="386080"/>
          </a:xfrm>
          <a:custGeom>
            <a:avLst/>
            <a:gdLst/>
            <a:ahLst/>
            <a:cxnLst/>
            <a:rect l="l" t="t" r="r" b="b"/>
            <a:pathLst>
              <a:path w="1541145" h="386080">
                <a:moveTo>
                  <a:pt x="1540638" y="0"/>
                </a:moveTo>
                <a:lnTo>
                  <a:pt x="0" y="38594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2964" y="315921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4655" y="0"/>
                </a:moveTo>
                <a:lnTo>
                  <a:pt x="0" y="55473"/>
                </a:lnTo>
                <a:lnTo>
                  <a:pt x="83172" y="73913"/>
                </a:lnTo>
                <a:lnTo>
                  <a:pt x="64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8239" y="2822575"/>
            <a:ext cx="1684020" cy="387985"/>
          </a:xfrm>
          <a:custGeom>
            <a:avLst/>
            <a:gdLst/>
            <a:ahLst/>
            <a:cxnLst/>
            <a:rect l="l" t="t" r="r" b="b"/>
            <a:pathLst>
              <a:path w="1684020" h="387985">
                <a:moveTo>
                  <a:pt x="0" y="0"/>
                </a:moveTo>
                <a:lnTo>
                  <a:pt x="1683398" y="38799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3572" y="316203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4">
                <a:moveTo>
                  <a:pt x="17119" y="0"/>
                </a:moveTo>
                <a:lnTo>
                  <a:pt x="0" y="74256"/>
                </a:lnTo>
                <a:lnTo>
                  <a:pt x="82816" y="54241"/>
                </a:lnTo>
                <a:lnTo>
                  <a:pt x="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8309" y="3706812"/>
            <a:ext cx="864869" cy="573405"/>
          </a:xfrm>
          <a:custGeom>
            <a:avLst/>
            <a:gdLst/>
            <a:ahLst/>
            <a:cxnLst/>
            <a:rect l="l" t="t" r="r" b="b"/>
            <a:pathLst>
              <a:path w="864870" h="573404">
                <a:moveTo>
                  <a:pt x="864655" y="0"/>
                </a:moveTo>
                <a:lnTo>
                  <a:pt x="0" y="5733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7139" y="422032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443" y="0"/>
                </a:moveTo>
                <a:lnTo>
                  <a:pt x="0" y="73863"/>
                </a:lnTo>
                <a:lnTo>
                  <a:pt x="84556" y="63512"/>
                </a:lnTo>
                <a:lnTo>
                  <a:pt x="42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2964" y="3706812"/>
            <a:ext cx="765810" cy="572770"/>
          </a:xfrm>
          <a:custGeom>
            <a:avLst/>
            <a:gdLst/>
            <a:ahLst/>
            <a:cxnLst/>
            <a:rect l="l" t="t" r="r" b="b"/>
            <a:pathLst>
              <a:path w="765810" h="572770">
                <a:moveTo>
                  <a:pt x="0" y="0"/>
                </a:moveTo>
                <a:lnTo>
                  <a:pt x="765467" y="5721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4931" y="4218051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45618" y="0"/>
                </a:moveTo>
                <a:lnTo>
                  <a:pt x="0" y="61036"/>
                </a:lnTo>
                <a:lnTo>
                  <a:pt x="83845" y="76136"/>
                </a:lnTo>
                <a:lnTo>
                  <a:pt x="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84794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691594" y="0"/>
                </a:moveTo>
                <a:lnTo>
                  <a:pt x="0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65189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594" y="0"/>
                </a:moveTo>
                <a:lnTo>
                  <a:pt x="0" y="77850"/>
                </a:lnTo>
                <a:lnTo>
                  <a:pt x="83032" y="58813"/>
                </a:lnTo>
                <a:lnTo>
                  <a:pt x="3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76389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0" y="0"/>
                </a:moveTo>
                <a:lnTo>
                  <a:pt x="691593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04544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450" y="0"/>
                </a:moveTo>
                <a:lnTo>
                  <a:pt x="0" y="58813"/>
                </a:lnTo>
                <a:lnTo>
                  <a:pt x="83045" y="77850"/>
                </a:lnTo>
                <a:lnTo>
                  <a:pt x="4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3169" y="4811712"/>
            <a:ext cx="404495" cy="544830"/>
          </a:xfrm>
          <a:custGeom>
            <a:avLst/>
            <a:gdLst/>
            <a:ahLst/>
            <a:cxnLst/>
            <a:rect l="l" t="t" r="r" b="b"/>
            <a:pathLst>
              <a:path w="404494" h="544829">
                <a:moveTo>
                  <a:pt x="403969" y="0"/>
                </a:moveTo>
                <a:lnTo>
                  <a:pt x="0" y="5447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98039" y="529296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782" y="0"/>
                </a:moveTo>
                <a:lnTo>
                  <a:pt x="0" y="83896"/>
                </a:lnTo>
                <a:lnTo>
                  <a:pt x="75984" y="45389"/>
                </a:lnTo>
                <a:lnTo>
                  <a:pt x="1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7139" y="4811712"/>
            <a:ext cx="405765" cy="544830"/>
          </a:xfrm>
          <a:custGeom>
            <a:avLst/>
            <a:gdLst/>
            <a:ahLst/>
            <a:cxnLst/>
            <a:rect l="l" t="t" r="r" b="b"/>
            <a:pathLst>
              <a:path w="405764" h="544829">
                <a:moveTo>
                  <a:pt x="0" y="0"/>
                </a:moveTo>
                <a:lnTo>
                  <a:pt x="405520" y="54477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1766" y="5292991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112" y="0"/>
                </a:moveTo>
                <a:lnTo>
                  <a:pt x="0" y="45491"/>
                </a:lnTo>
                <a:lnTo>
                  <a:pt x="76060" y="83870"/>
                </a:lnTo>
                <a:lnTo>
                  <a:pt x="61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89458" y="4811712"/>
            <a:ext cx="399415" cy="544830"/>
          </a:xfrm>
          <a:custGeom>
            <a:avLst/>
            <a:gdLst/>
            <a:ahLst/>
            <a:cxnLst/>
            <a:rect l="l" t="t" r="r" b="b"/>
            <a:pathLst>
              <a:path w="399414" h="544829">
                <a:moveTo>
                  <a:pt x="399318" y="0"/>
                </a:moveTo>
                <a:lnTo>
                  <a:pt x="0" y="5446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4439" y="529287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325" y="0"/>
                </a:moveTo>
                <a:lnTo>
                  <a:pt x="0" y="83985"/>
                </a:lnTo>
                <a:lnTo>
                  <a:pt x="75780" y="45059"/>
                </a:lnTo>
                <a:lnTo>
                  <a:pt x="1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88777" y="4811712"/>
            <a:ext cx="398145" cy="544830"/>
          </a:xfrm>
          <a:custGeom>
            <a:avLst/>
            <a:gdLst/>
            <a:ahLst/>
            <a:cxnLst/>
            <a:rect l="l" t="t" r="r" b="b"/>
            <a:pathLst>
              <a:path w="398145" h="544829">
                <a:moveTo>
                  <a:pt x="0" y="0"/>
                </a:moveTo>
                <a:lnTo>
                  <a:pt x="397769" y="5446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5809" y="5292852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544" y="0"/>
                </a:moveTo>
                <a:lnTo>
                  <a:pt x="0" y="44945"/>
                </a:lnTo>
                <a:lnTo>
                  <a:pt x="75717" y="84010"/>
                </a:lnTo>
                <a:lnTo>
                  <a:pt x="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87556" y="4811712"/>
            <a:ext cx="377825" cy="544830"/>
          </a:xfrm>
          <a:custGeom>
            <a:avLst/>
            <a:gdLst/>
            <a:ahLst/>
            <a:cxnLst/>
            <a:rect l="l" t="t" r="r" b="b"/>
            <a:pathLst>
              <a:path w="377825" h="544829">
                <a:moveTo>
                  <a:pt x="377633" y="0"/>
                </a:moveTo>
                <a:lnTo>
                  <a:pt x="0" y="54428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73077" y="5292534"/>
            <a:ext cx="74930" cy="84455"/>
          </a:xfrm>
          <a:custGeom>
            <a:avLst/>
            <a:gdLst/>
            <a:ahLst/>
            <a:cxnLst/>
            <a:rect l="l" t="t" r="r" b="b"/>
            <a:pathLst>
              <a:path w="74929" h="84454">
                <a:moveTo>
                  <a:pt x="12128" y="0"/>
                </a:moveTo>
                <a:lnTo>
                  <a:pt x="0" y="84327"/>
                </a:lnTo>
                <a:lnTo>
                  <a:pt x="74739" y="43446"/>
                </a:lnTo>
                <a:lnTo>
                  <a:pt x="12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71589" y="3248025"/>
            <a:ext cx="584200" cy="469900"/>
          </a:xfrm>
          <a:prstGeom prst="rect">
            <a:avLst/>
          </a:prstGeom>
          <a:solidFill>
            <a:srgbClr val="74A7FE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01375" y="234315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7102" y="2338387"/>
            <a:ext cx="4191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0402" y="32400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739" y="43449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0639" y="32400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6214" y="43449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45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8639" y="54403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1389" y="5440362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5252" y="54403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847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002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27600" y="2822575"/>
            <a:ext cx="1541145" cy="386080"/>
          </a:xfrm>
          <a:custGeom>
            <a:avLst/>
            <a:gdLst/>
            <a:ahLst/>
            <a:cxnLst/>
            <a:rect l="l" t="t" r="r" b="b"/>
            <a:pathLst>
              <a:path w="1541145" h="386080">
                <a:moveTo>
                  <a:pt x="1540638" y="0"/>
                </a:moveTo>
                <a:lnTo>
                  <a:pt x="0" y="38594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2964" y="315921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4655" y="0"/>
                </a:moveTo>
                <a:lnTo>
                  <a:pt x="0" y="55473"/>
                </a:lnTo>
                <a:lnTo>
                  <a:pt x="83172" y="73913"/>
                </a:lnTo>
                <a:lnTo>
                  <a:pt x="64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8239" y="2822575"/>
            <a:ext cx="1684020" cy="387985"/>
          </a:xfrm>
          <a:custGeom>
            <a:avLst/>
            <a:gdLst/>
            <a:ahLst/>
            <a:cxnLst/>
            <a:rect l="l" t="t" r="r" b="b"/>
            <a:pathLst>
              <a:path w="1684020" h="387985">
                <a:moveTo>
                  <a:pt x="0" y="0"/>
                </a:moveTo>
                <a:lnTo>
                  <a:pt x="1683398" y="38799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3572" y="316203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4">
                <a:moveTo>
                  <a:pt x="17119" y="0"/>
                </a:moveTo>
                <a:lnTo>
                  <a:pt x="0" y="74256"/>
                </a:lnTo>
                <a:lnTo>
                  <a:pt x="82816" y="54241"/>
                </a:lnTo>
                <a:lnTo>
                  <a:pt x="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8309" y="3706812"/>
            <a:ext cx="864869" cy="573405"/>
          </a:xfrm>
          <a:custGeom>
            <a:avLst/>
            <a:gdLst/>
            <a:ahLst/>
            <a:cxnLst/>
            <a:rect l="l" t="t" r="r" b="b"/>
            <a:pathLst>
              <a:path w="864870" h="573404">
                <a:moveTo>
                  <a:pt x="864655" y="0"/>
                </a:moveTo>
                <a:lnTo>
                  <a:pt x="0" y="5733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7139" y="422032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443" y="0"/>
                </a:moveTo>
                <a:lnTo>
                  <a:pt x="0" y="73863"/>
                </a:lnTo>
                <a:lnTo>
                  <a:pt x="84556" y="63512"/>
                </a:lnTo>
                <a:lnTo>
                  <a:pt x="42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2964" y="3706812"/>
            <a:ext cx="765810" cy="572770"/>
          </a:xfrm>
          <a:custGeom>
            <a:avLst/>
            <a:gdLst/>
            <a:ahLst/>
            <a:cxnLst/>
            <a:rect l="l" t="t" r="r" b="b"/>
            <a:pathLst>
              <a:path w="765810" h="572770">
                <a:moveTo>
                  <a:pt x="0" y="0"/>
                </a:moveTo>
                <a:lnTo>
                  <a:pt x="765467" y="5721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4931" y="4218051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45618" y="0"/>
                </a:moveTo>
                <a:lnTo>
                  <a:pt x="0" y="61036"/>
                </a:lnTo>
                <a:lnTo>
                  <a:pt x="83845" y="76136"/>
                </a:lnTo>
                <a:lnTo>
                  <a:pt x="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84794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691594" y="0"/>
                </a:moveTo>
                <a:lnTo>
                  <a:pt x="0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65189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594" y="0"/>
                </a:moveTo>
                <a:lnTo>
                  <a:pt x="0" y="77850"/>
                </a:lnTo>
                <a:lnTo>
                  <a:pt x="83032" y="58813"/>
                </a:lnTo>
                <a:lnTo>
                  <a:pt x="3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76389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0" y="0"/>
                </a:moveTo>
                <a:lnTo>
                  <a:pt x="691593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04544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450" y="0"/>
                </a:moveTo>
                <a:lnTo>
                  <a:pt x="0" y="58813"/>
                </a:lnTo>
                <a:lnTo>
                  <a:pt x="83045" y="77850"/>
                </a:lnTo>
                <a:lnTo>
                  <a:pt x="4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3169" y="4811712"/>
            <a:ext cx="404495" cy="544830"/>
          </a:xfrm>
          <a:custGeom>
            <a:avLst/>
            <a:gdLst/>
            <a:ahLst/>
            <a:cxnLst/>
            <a:rect l="l" t="t" r="r" b="b"/>
            <a:pathLst>
              <a:path w="404494" h="544829">
                <a:moveTo>
                  <a:pt x="403969" y="0"/>
                </a:moveTo>
                <a:lnTo>
                  <a:pt x="0" y="5447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98039" y="529296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782" y="0"/>
                </a:moveTo>
                <a:lnTo>
                  <a:pt x="0" y="83896"/>
                </a:lnTo>
                <a:lnTo>
                  <a:pt x="75984" y="45389"/>
                </a:lnTo>
                <a:lnTo>
                  <a:pt x="1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7139" y="4811712"/>
            <a:ext cx="405765" cy="544830"/>
          </a:xfrm>
          <a:custGeom>
            <a:avLst/>
            <a:gdLst/>
            <a:ahLst/>
            <a:cxnLst/>
            <a:rect l="l" t="t" r="r" b="b"/>
            <a:pathLst>
              <a:path w="405764" h="544829">
                <a:moveTo>
                  <a:pt x="0" y="0"/>
                </a:moveTo>
                <a:lnTo>
                  <a:pt x="405520" y="54477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1766" y="5292991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112" y="0"/>
                </a:moveTo>
                <a:lnTo>
                  <a:pt x="0" y="45491"/>
                </a:lnTo>
                <a:lnTo>
                  <a:pt x="76060" y="83870"/>
                </a:lnTo>
                <a:lnTo>
                  <a:pt x="61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89458" y="4811712"/>
            <a:ext cx="399415" cy="544830"/>
          </a:xfrm>
          <a:custGeom>
            <a:avLst/>
            <a:gdLst/>
            <a:ahLst/>
            <a:cxnLst/>
            <a:rect l="l" t="t" r="r" b="b"/>
            <a:pathLst>
              <a:path w="399414" h="544829">
                <a:moveTo>
                  <a:pt x="399318" y="0"/>
                </a:moveTo>
                <a:lnTo>
                  <a:pt x="0" y="5446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4439" y="529287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325" y="0"/>
                </a:moveTo>
                <a:lnTo>
                  <a:pt x="0" y="83985"/>
                </a:lnTo>
                <a:lnTo>
                  <a:pt x="75780" y="45059"/>
                </a:lnTo>
                <a:lnTo>
                  <a:pt x="1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88777" y="4811712"/>
            <a:ext cx="398145" cy="544830"/>
          </a:xfrm>
          <a:custGeom>
            <a:avLst/>
            <a:gdLst/>
            <a:ahLst/>
            <a:cxnLst/>
            <a:rect l="l" t="t" r="r" b="b"/>
            <a:pathLst>
              <a:path w="398145" h="544829">
                <a:moveTo>
                  <a:pt x="0" y="0"/>
                </a:moveTo>
                <a:lnTo>
                  <a:pt x="397769" y="5446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5809" y="5292852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544" y="0"/>
                </a:moveTo>
                <a:lnTo>
                  <a:pt x="0" y="44945"/>
                </a:lnTo>
                <a:lnTo>
                  <a:pt x="75717" y="84010"/>
                </a:lnTo>
                <a:lnTo>
                  <a:pt x="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87556" y="4811712"/>
            <a:ext cx="377825" cy="544830"/>
          </a:xfrm>
          <a:custGeom>
            <a:avLst/>
            <a:gdLst/>
            <a:ahLst/>
            <a:cxnLst/>
            <a:rect l="l" t="t" r="r" b="b"/>
            <a:pathLst>
              <a:path w="377825" h="544829">
                <a:moveTo>
                  <a:pt x="377633" y="0"/>
                </a:moveTo>
                <a:lnTo>
                  <a:pt x="0" y="54428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73077" y="5292534"/>
            <a:ext cx="74930" cy="84455"/>
          </a:xfrm>
          <a:custGeom>
            <a:avLst/>
            <a:gdLst/>
            <a:ahLst/>
            <a:cxnLst/>
            <a:rect l="l" t="t" r="r" b="b"/>
            <a:pathLst>
              <a:path w="74929" h="84454">
                <a:moveTo>
                  <a:pt x="12128" y="0"/>
                </a:moveTo>
                <a:lnTo>
                  <a:pt x="0" y="84327"/>
                </a:lnTo>
                <a:lnTo>
                  <a:pt x="74739" y="43446"/>
                </a:lnTo>
                <a:lnTo>
                  <a:pt x="12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60389" y="4352925"/>
            <a:ext cx="584200" cy="469900"/>
          </a:xfrm>
          <a:prstGeom prst="rect">
            <a:avLst/>
          </a:prstGeom>
          <a:solidFill>
            <a:srgbClr val="74A7FE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01375" y="234315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7102" y="2338387"/>
            <a:ext cx="4191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0402" y="32400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739" y="43449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0639" y="32400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6214" y="43449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45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8639" y="54403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1389" y="5440362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5252" y="54403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847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002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27600" y="2822575"/>
            <a:ext cx="1541145" cy="386080"/>
          </a:xfrm>
          <a:custGeom>
            <a:avLst/>
            <a:gdLst/>
            <a:ahLst/>
            <a:cxnLst/>
            <a:rect l="l" t="t" r="r" b="b"/>
            <a:pathLst>
              <a:path w="1541145" h="386080">
                <a:moveTo>
                  <a:pt x="1540638" y="0"/>
                </a:moveTo>
                <a:lnTo>
                  <a:pt x="0" y="38594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2964" y="315921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4655" y="0"/>
                </a:moveTo>
                <a:lnTo>
                  <a:pt x="0" y="55473"/>
                </a:lnTo>
                <a:lnTo>
                  <a:pt x="83172" y="73913"/>
                </a:lnTo>
                <a:lnTo>
                  <a:pt x="64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8239" y="2822575"/>
            <a:ext cx="1684020" cy="387985"/>
          </a:xfrm>
          <a:custGeom>
            <a:avLst/>
            <a:gdLst/>
            <a:ahLst/>
            <a:cxnLst/>
            <a:rect l="l" t="t" r="r" b="b"/>
            <a:pathLst>
              <a:path w="1684020" h="387985">
                <a:moveTo>
                  <a:pt x="0" y="0"/>
                </a:moveTo>
                <a:lnTo>
                  <a:pt x="1683398" y="38799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3572" y="316203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4">
                <a:moveTo>
                  <a:pt x="17119" y="0"/>
                </a:moveTo>
                <a:lnTo>
                  <a:pt x="0" y="74256"/>
                </a:lnTo>
                <a:lnTo>
                  <a:pt x="82816" y="54241"/>
                </a:lnTo>
                <a:lnTo>
                  <a:pt x="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8309" y="3706812"/>
            <a:ext cx="864869" cy="573405"/>
          </a:xfrm>
          <a:custGeom>
            <a:avLst/>
            <a:gdLst/>
            <a:ahLst/>
            <a:cxnLst/>
            <a:rect l="l" t="t" r="r" b="b"/>
            <a:pathLst>
              <a:path w="864870" h="573404">
                <a:moveTo>
                  <a:pt x="864655" y="0"/>
                </a:moveTo>
                <a:lnTo>
                  <a:pt x="0" y="5733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7139" y="422032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443" y="0"/>
                </a:moveTo>
                <a:lnTo>
                  <a:pt x="0" y="73863"/>
                </a:lnTo>
                <a:lnTo>
                  <a:pt x="84556" y="63512"/>
                </a:lnTo>
                <a:lnTo>
                  <a:pt x="42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2964" y="3706812"/>
            <a:ext cx="765810" cy="572770"/>
          </a:xfrm>
          <a:custGeom>
            <a:avLst/>
            <a:gdLst/>
            <a:ahLst/>
            <a:cxnLst/>
            <a:rect l="l" t="t" r="r" b="b"/>
            <a:pathLst>
              <a:path w="765810" h="572770">
                <a:moveTo>
                  <a:pt x="0" y="0"/>
                </a:moveTo>
                <a:lnTo>
                  <a:pt x="765467" y="5721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4931" y="4218051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45618" y="0"/>
                </a:moveTo>
                <a:lnTo>
                  <a:pt x="0" y="61036"/>
                </a:lnTo>
                <a:lnTo>
                  <a:pt x="83845" y="76136"/>
                </a:lnTo>
                <a:lnTo>
                  <a:pt x="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84794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691594" y="0"/>
                </a:moveTo>
                <a:lnTo>
                  <a:pt x="0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65189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594" y="0"/>
                </a:moveTo>
                <a:lnTo>
                  <a:pt x="0" y="77850"/>
                </a:lnTo>
                <a:lnTo>
                  <a:pt x="83032" y="58813"/>
                </a:lnTo>
                <a:lnTo>
                  <a:pt x="3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76389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0" y="0"/>
                </a:moveTo>
                <a:lnTo>
                  <a:pt x="691593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04544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450" y="0"/>
                </a:moveTo>
                <a:lnTo>
                  <a:pt x="0" y="58813"/>
                </a:lnTo>
                <a:lnTo>
                  <a:pt x="83045" y="77850"/>
                </a:lnTo>
                <a:lnTo>
                  <a:pt x="4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3169" y="4811712"/>
            <a:ext cx="404495" cy="544830"/>
          </a:xfrm>
          <a:custGeom>
            <a:avLst/>
            <a:gdLst/>
            <a:ahLst/>
            <a:cxnLst/>
            <a:rect l="l" t="t" r="r" b="b"/>
            <a:pathLst>
              <a:path w="404494" h="544829">
                <a:moveTo>
                  <a:pt x="403969" y="0"/>
                </a:moveTo>
                <a:lnTo>
                  <a:pt x="0" y="5447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98039" y="529296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782" y="0"/>
                </a:moveTo>
                <a:lnTo>
                  <a:pt x="0" y="83896"/>
                </a:lnTo>
                <a:lnTo>
                  <a:pt x="75984" y="45389"/>
                </a:lnTo>
                <a:lnTo>
                  <a:pt x="1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7139" y="4811712"/>
            <a:ext cx="405765" cy="544830"/>
          </a:xfrm>
          <a:custGeom>
            <a:avLst/>
            <a:gdLst/>
            <a:ahLst/>
            <a:cxnLst/>
            <a:rect l="l" t="t" r="r" b="b"/>
            <a:pathLst>
              <a:path w="405764" h="544829">
                <a:moveTo>
                  <a:pt x="0" y="0"/>
                </a:moveTo>
                <a:lnTo>
                  <a:pt x="405520" y="54477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1766" y="5292991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112" y="0"/>
                </a:moveTo>
                <a:lnTo>
                  <a:pt x="0" y="45491"/>
                </a:lnTo>
                <a:lnTo>
                  <a:pt x="76060" y="83870"/>
                </a:lnTo>
                <a:lnTo>
                  <a:pt x="61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89458" y="4811712"/>
            <a:ext cx="399415" cy="544830"/>
          </a:xfrm>
          <a:custGeom>
            <a:avLst/>
            <a:gdLst/>
            <a:ahLst/>
            <a:cxnLst/>
            <a:rect l="l" t="t" r="r" b="b"/>
            <a:pathLst>
              <a:path w="399414" h="544829">
                <a:moveTo>
                  <a:pt x="399318" y="0"/>
                </a:moveTo>
                <a:lnTo>
                  <a:pt x="0" y="5446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4439" y="529287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325" y="0"/>
                </a:moveTo>
                <a:lnTo>
                  <a:pt x="0" y="83985"/>
                </a:lnTo>
                <a:lnTo>
                  <a:pt x="75780" y="45059"/>
                </a:lnTo>
                <a:lnTo>
                  <a:pt x="1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88777" y="4811712"/>
            <a:ext cx="398145" cy="544830"/>
          </a:xfrm>
          <a:custGeom>
            <a:avLst/>
            <a:gdLst/>
            <a:ahLst/>
            <a:cxnLst/>
            <a:rect l="l" t="t" r="r" b="b"/>
            <a:pathLst>
              <a:path w="398145" h="544829">
                <a:moveTo>
                  <a:pt x="0" y="0"/>
                </a:moveTo>
                <a:lnTo>
                  <a:pt x="397769" y="5446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5809" y="5292852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544" y="0"/>
                </a:moveTo>
                <a:lnTo>
                  <a:pt x="0" y="44945"/>
                </a:lnTo>
                <a:lnTo>
                  <a:pt x="75717" y="84010"/>
                </a:lnTo>
                <a:lnTo>
                  <a:pt x="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87556" y="4811712"/>
            <a:ext cx="377825" cy="544830"/>
          </a:xfrm>
          <a:custGeom>
            <a:avLst/>
            <a:gdLst/>
            <a:ahLst/>
            <a:cxnLst/>
            <a:rect l="l" t="t" r="r" b="b"/>
            <a:pathLst>
              <a:path w="377825" h="544829">
                <a:moveTo>
                  <a:pt x="377633" y="0"/>
                </a:moveTo>
                <a:lnTo>
                  <a:pt x="0" y="54428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73077" y="5292534"/>
            <a:ext cx="74930" cy="84455"/>
          </a:xfrm>
          <a:custGeom>
            <a:avLst/>
            <a:gdLst/>
            <a:ahLst/>
            <a:cxnLst/>
            <a:rect l="l" t="t" r="r" b="b"/>
            <a:pathLst>
              <a:path w="74929" h="84454">
                <a:moveTo>
                  <a:pt x="12128" y="0"/>
                </a:moveTo>
                <a:lnTo>
                  <a:pt x="0" y="84327"/>
                </a:lnTo>
                <a:lnTo>
                  <a:pt x="74739" y="43446"/>
                </a:lnTo>
                <a:lnTo>
                  <a:pt x="12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01375" y="234315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68326" y="43481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102" y="2338387"/>
            <a:ext cx="419100" cy="469900"/>
          </a:xfrm>
          <a:custGeom>
            <a:avLst/>
            <a:gdLst/>
            <a:ahLst/>
            <a:cxnLst/>
            <a:rect l="l" t="t" r="r" b="b"/>
            <a:pathLst>
              <a:path w="419100" h="469900">
                <a:moveTo>
                  <a:pt x="0" y="0"/>
                </a:moveTo>
                <a:lnTo>
                  <a:pt x="419100" y="0"/>
                </a:lnTo>
                <a:lnTo>
                  <a:pt x="419100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solidFill>
            <a:srgbClr val="A1D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57102" y="2338387"/>
            <a:ext cx="419100" cy="469900"/>
          </a:xfrm>
          <a:custGeom>
            <a:avLst/>
            <a:gdLst/>
            <a:ahLst/>
            <a:cxnLst/>
            <a:rect l="l" t="t" r="r" b="b"/>
            <a:pathLst>
              <a:path w="419100" h="469900">
                <a:moveTo>
                  <a:pt x="0" y="0"/>
                </a:moveTo>
                <a:lnTo>
                  <a:pt x="419099" y="0"/>
                </a:lnTo>
                <a:lnTo>
                  <a:pt x="419099" y="469899"/>
                </a:lnTo>
                <a:lnTo>
                  <a:pt x="0" y="4698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20402" y="32400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7739" y="43449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0639" y="32400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6214" y="43449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45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8639" y="54403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1389" y="5440362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5252" y="54403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847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002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27600" y="2822575"/>
            <a:ext cx="1541145" cy="386080"/>
          </a:xfrm>
          <a:custGeom>
            <a:avLst/>
            <a:gdLst/>
            <a:ahLst/>
            <a:cxnLst/>
            <a:rect l="l" t="t" r="r" b="b"/>
            <a:pathLst>
              <a:path w="1541145" h="386080">
                <a:moveTo>
                  <a:pt x="1540638" y="0"/>
                </a:moveTo>
                <a:lnTo>
                  <a:pt x="0" y="38594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2964" y="315921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4655" y="0"/>
                </a:moveTo>
                <a:lnTo>
                  <a:pt x="0" y="55473"/>
                </a:lnTo>
                <a:lnTo>
                  <a:pt x="83172" y="73913"/>
                </a:lnTo>
                <a:lnTo>
                  <a:pt x="64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68239" y="2822575"/>
            <a:ext cx="1684020" cy="387985"/>
          </a:xfrm>
          <a:custGeom>
            <a:avLst/>
            <a:gdLst/>
            <a:ahLst/>
            <a:cxnLst/>
            <a:rect l="l" t="t" r="r" b="b"/>
            <a:pathLst>
              <a:path w="1684020" h="387985">
                <a:moveTo>
                  <a:pt x="0" y="0"/>
                </a:moveTo>
                <a:lnTo>
                  <a:pt x="1683398" y="38799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3572" y="316203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4">
                <a:moveTo>
                  <a:pt x="17119" y="0"/>
                </a:moveTo>
                <a:lnTo>
                  <a:pt x="0" y="74256"/>
                </a:lnTo>
                <a:lnTo>
                  <a:pt x="82816" y="54241"/>
                </a:lnTo>
                <a:lnTo>
                  <a:pt x="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8309" y="3706812"/>
            <a:ext cx="864869" cy="573405"/>
          </a:xfrm>
          <a:custGeom>
            <a:avLst/>
            <a:gdLst/>
            <a:ahLst/>
            <a:cxnLst/>
            <a:rect l="l" t="t" r="r" b="b"/>
            <a:pathLst>
              <a:path w="864870" h="573404">
                <a:moveTo>
                  <a:pt x="864655" y="0"/>
                </a:moveTo>
                <a:lnTo>
                  <a:pt x="0" y="5733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7139" y="422032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443" y="0"/>
                </a:moveTo>
                <a:lnTo>
                  <a:pt x="0" y="73863"/>
                </a:lnTo>
                <a:lnTo>
                  <a:pt x="84556" y="63512"/>
                </a:lnTo>
                <a:lnTo>
                  <a:pt x="42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2964" y="3706812"/>
            <a:ext cx="765810" cy="572770"/>
          </a:xfrm>
          <a:custGeom>
            <a:avLst/>
            <a:gdLst/>
            <a:ahLst/>
            <a:cxnLst/>
            <a:rect l="l" t="t" r="r" b="b"/>
            <a:pathLst>
              <a:path w="765810" h="572770">
                <a:moveTo>
                  <a:pt x="0" y="0"/>
                </a:moveTo>
                <a:lnTo>
                  <a:pt x="765467" y="5721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4931" y="4218051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45618" y="0"/>
                </a:moveTo>
                <a:lnTo>
                  <a:pt x="0" y="61036"/>
                </a:lnTo>
                <a:lnTo>
                  <a:pt x="83845" y="76136"/>
                </a:lnTo>
                <a:lnTo>
                  <a:pt x="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84794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691594" y="0"/>
                </a:moveTo>
                <a:lnTo>
                  <a:pt x="0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65189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594" y="0"/>
                </a:moveTo>
                <a:lnTo>
                  <a:pt x="0" y="77850"/>
                </a:lnTo>
                <a:lnTo>
                  <a:pt x="83032" y="58813"/>
                </a:lnTo>
                <a:lnTo>
                  <a:pt x="3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76389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0" y="0"/>
                </a:moveTo>
                <a:lnTo>
                  <a:pt x="691593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04544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450" y="0"/>
                </a:moveTo>
                <a:lnTo>
                  <a:pt x="0" y="58813"/>
                </a:lnTo>
                <a:lnTo>
                  <a:pt x="83045" y="77850"/>
                </a:lnTo>
                <a:lnTo>
                  <a:pt x="4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3169" y="4811712"/>
            <a:ext cx="404495" cy="544830"/>
          </a:xfrm>
          <a:custGeom>
            <a:avLst/>
            <a:gdLst/>
            <a:ahLst/>
            <a:cxnLst/>
            <a:rect l="l" t="t" r="r" b="b"/>
            <a:pathLst>
              <a:path w="404494" h="544829">
                <a:moveTo>
                  <a:pt x="403969" y="0"/>
                </a:moveTo>
                <a:lnTo>
                  <a:pt x="0" y="5447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8039" y="529296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782" y="0"/>
                </a:moveTo>
                <a:lnTo>
                  <a:pt x="0" y="83896"/>
                </a:lnTo>
                <a:lnTo>
                  <a:pt x="75984" y="45389"/>
                </a:lnTo>
                <a:lnTo>
                  <a:pt x="1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7139" y="4811712"/>
            <a:ext cx="405765" cy="544830"/>
          </a:xfrm>
          <a:custGeom>
            <a:avLst/>
            <a:gdLst/>
            <a:ahLst/>
            <a:cxnLst/>
            <a:rect l="l" t="t" r="r" b="b"/>
            <a:pathLst>
              <a:path w="405764" h="544829">
                <a:moveTo>
                  <a:pt x="0" y="0"/>
                </a:moveTo>
                <a:lnTo>
                  <a:pt x="405520" y="54477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61766" y="5292991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112" y="0"/>
                </a:moveTo>
                <a:lnTo>
                  <a:pt x="0" y="45491"/>
                </a:lnTo>
                <a:lnTo>
                  <a:pt x="76060" y="83870"/>
                </a:lnTo>
                <a:lnTo>
                  <a:pt x="61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89458" y="4811712"/>
            <a:ext cx="399415" cy="544830"/>
          </a:xfrm>
          <a:custGeom>
            <a:avLst/>
            <a:gdLst/>
            <a:ahLst/>
            <a:cxnLst/>
            <a:rect l="l" t="t" r="r" b="b"/>
            <a:pathLst>
              <a:path w="399414" h="544829">
                <a:moveTo>
                  <a:pt x="399318" y="0"/>
                </a:moveTo>
                <a:lnTo>
                  <a:pt x="0" y="5446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74439" y="529287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325" y="0"/>
                </a:moveTo>
                <a:lnTo>
                  <a:pt x="0" y="83985"/>
                </a:lnTo>
                <a:lnTo>
                  <a:pt x="75780" y="45059"/>
                </a:lnTo>
                <a:lnTo>
                  <a:pt x="1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88777" y="4811712"/>
            <a:ext cx="398145" cy="544830"/>
          </a:xfrm>
          <a:custGeom>
            <a:avLst/>
            <a:gdLst/>
            <a:ahLst/>
            <a:cxnLst/>
            <a:rect l="l" t="t" r="r" b="b"/>
            <a:pathLst>
              <a:path w="398145" h="544829">
                <a:moveTo>
                  <a:pt x="0" y="0"/>
                </a:moveTo>
                <a:lnTo>
                  <a:pt x="397769" y="5446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25809" y="5292852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544" y="0"/>
                </a:moveTo>
                <a:lnTo>
                  <a:pt x="0" y="44945"/>
                </a:lnTo>
                <a:lnTo>
                  <a:pt x="75717" y="84010"/>
                </a:lnTo>
                <a:lnTo>
                  <a:pt x="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87556" y="4811712"/>
            <a:ext cx="377825" cy="544830"/>
          </a:xfrm>
          <a:custGeom>
            <a:avLst/>
            <a:gdLst/>
            <a:ahLst/>
            <a:cxnLst/>
            <a:rect l="l" t="t" r="r" b="b"/>
            <a:pathLst>
              <a:path w="377825" h="544829">
                <a:moveTo>
                  <a:pt x="377633" y="0"/>
                </a:moveTo>
                <a:lnTo>
                  <a:pt x="0" y="54428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73077" y="5292534"/>
            <a:ext cx="74930" cy="84455"/>
          </a:xfrm>
          <a:custGeom>
            <a:avLst/>
            <a:gdLst/>
            <a:ahLst/>
            <a:cxnLst/>
            <a:rect l="l" t="t" r="r" b="b"/>
            <a:pathLst>
              <a:path w="74929" h="84454">
                <a:moveTo>
                  <a:pt x="12128" y="0"/>
                </a:moveTo>
                <a:lnTo>
                  <a:pt x="0" y="84327"/>
                </a:lnTo>
                <a:lnTo>
                  <a:pt x="74739" y="43446"/>
                </a:lnTo>
                <a:lnTo>
                  <a:pt x="12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197034" y="2343150"/>
            <a:ext cx="5340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1155" algn="l"/>
              </a:tabLst>
            </a:pPr>
            <a:r>
              <a:rPr sz="2400" dirty="0">
                <a:latin typeface="Arial"/>
                <a:cs typeface="Arial"/>
              </a:rPr>
              <a:t>4	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68326" y="43481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102" y="2338387"/>
            <a:ext cx="419100" cy="469900"/>
          </a:xfrm>
          <a:custGeom>
            <a:avLst/>
            <a:gdLst/>
            <a:ahLst/>
            <a:cxnLst/>
            <a:rect l="l" t="t" r="r" b="b"/>
            <a:pathLst>
              <a:path w="419100" h="469900">
                <a:moveTo>
                  <a:pt x="0" y="0"/>
                </a:moveTo>
                <a:lnTo>
                  <a:pt x="419100" y="0"/>
                </a:lnTo>
                <a:lnTo>
                  <a:pt x="419100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solidFill>
            <a:srgbClr val="A1D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57102" y="2338387"/>
            <a:ext cx="419100" cy="469900"/>
          </a:xfrm>
          <a:custGeom>
            <a:avLst/>
            <a:gdLst/>
            <a:ahLst/>
            <a:cxnLst/>
            <a:rect l="l" t="t" r="r" b="b"/>
            <a:pathLst>
              <a:path w="419100" h="469900">
                <a:moveTo>
                  <a:pt x="0" y="0"/>
                </a:moveTo>
                <a:lnTo>
                  <a:pt x="419099" y="0"/>
                </a:lnTo>
                <a:lnTo>
                  <a:pt x="419099" y="469899"/>
                </a:lnTo>
                <a:lnTo>
                  <a:pt x="0" y="4698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20402" y="32400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7739" y="43449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0639" y="32400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6214" y="43449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45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8639" y="54403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1389" y="5440362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5252" y="54403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847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0027" y="5440362"/>
            <a:ext cx="571500" cy="469900"/>
          </a:xfrm>
          <a:prstGeom prst="rect">
            <a:avLst/>
          </a:prstGeom>
          <a:solidFill>
            <a:srgbClr val="74A7FE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27600" y="2822575"/>
            <a:ext cx="1541145" cy="386080"/>
          </a:xfrm>
          <a:custGeom>
            <a:avLst/>
            <a:gdLst/>
            <a:ahLst/>
            <a:cxnLst/>
            <a:rect l="l" t="t" r="r" b="b"/>
            <a:pathLst>
              <a:path w="1541145" h="386080">
                <a:moveTo>
                  <a:pt x="1540638" y="0"/>
                </a:moveTo>
                <a:lnTo>
                  <a:pt x="0" y="38594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2964" y="315921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4655" y="0"/>
                </a:moveTo>
                <a:lnTo>
                  <a:pt x="0" y="55473"/>
                </a:lnTo>
                <a:lnTo>
                  <a:pt x="83172" y="73913"/>
                </a:lnTo>
                <a:lnTo>
                  <a:pt x="64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68239" y="2822575"/>
            <a:ext cx="1684020" cy="387985"/>
          </a:xfrm>
          <a:custGeom>
            <a:avLst/>
            <a:gdLst/>
            <a:ahLst/>
            <a:cxnLst/>
            <a:rect l="l" t="t" r="r" b="b"/>
            <a:pathLst>
              <a:path w="1684020" h="387985">
                <a:moveTo>
                  <a:pt x="0" y="0"/>
                </a:moveTo>
                <a:lnTo>
                  <a:pt x="1683398" y="38799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3572" y="316203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4">
                <a:moveTo>
                  <a:pt x="17119" y="0"/>
                </a:moveTo>
                <a:lnTo>
                  <a:pt x="0" y="74256"/>
                </a:lnTo>
                <a:lnTo>
                  <a:pt x="82816" y="54241"/>
                </a:lnTo>
                <a:lnTo>
                  <a:pt x="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8309" y="3706812"/>
            <a:ext cx="864869" cy="573405"/>
          </a:xfrm>
          <a:custGeom>
            <a:avLst/>
            <a:gdLst/>
            <a:ahLst/>
            <a:cxnLst/>
            <a:rect l="l" t="t" r="r" b="b"/>
            <a:pathLst>
              <a:path w="864870" h="573404">
                <a:moveTo>
                  <a:pt x="864655" y="0"/>
                </a:moveTo>
                <a:lnTo>
                  <a:pt x="0" y="5733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7139" y="422032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443" y="0"/>
                </a:moveTo>
                <a:lnTo>
                  <a:pt x="0" y="73863"/>
                </a:lnTo>
                <a:lnTo>
                  <a:pt x="84556" y="63512"/>
                </a:lnTo>
                <a:lnTo>
                  <a:pt x="42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2964" y="3706812"/>
            <a:ext cx="765810" cy="572770"/>
          </a:xfrm>
          <a:custGeom>
            <a:avLst/>
            <a:gdLst/>
            <a:ahLst/>
            <a:cxnLst/>
            <a:rect l="l" t="t" r="r" b="b"/>
            <a:pathLst>
              <a:path w="765810" h="572770">
                <a:moveTo>
                  <a:pt x="0" y="0"/>
                </a:moveTo>
                <a:lnTo>
                  <a:pt x="765467" y="5721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4931" y="4218051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45618" y="0"/>
                </a:moveTo>
                <a:lnTo>
                  <a:pt x="0" y="61036"/>
                </a:lnTo>
                <a:lnTo>
                  <a:pt x="83845" y="76136"/>
                </a:lnTo>
                <a:lnTo>
                  <a:pt x="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84794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691594" y="0"/>
                </a:moveTo>
                <a:lnTo>
                  <a:pt x="0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65189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594" y="0"/>
                </a:moveTo>
                <a:lnTo>
                  <a:pt x="0" y="77850"/>
                </a:lnTo>
                <a:lnTo>
                  <a:pt x="83032" y="58813"/>
                </a:lnTo>
                <a:lnTo>
                  <a:pt x="3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76389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0" y="0"/>
                </a:moveTo>
                <a:lnTo>
                  <a:pt x="691593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04544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450" y="0"/>
                </a:moveTo>
                <a:lnTo>
                  <a:pt x="0" y="58813"/>
                </a:lnTo>
                <a:lnTo>
                  <a:pt x="83045" y="77850"/>
                </a:lnTo>
                <a:lnTo>
                  <a:pt x="4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3169" y="4811712"/>
            <a:ext cx="404495" cy="544830"/>
          </a:xfrm>
          <a:custGeom>
            <a:avLst/>
            <a:gdLst/>
            <a:ahLst/>
            <a:cxnLst/>
            <a:rect l="l" t="t" r="r" b="b"/>
            <a:pathLst>
              <a:path w="404494" h="544829">
                <a:moveTo>
                  <a:pt x="403969" y="0"/>
                </a:moveTo>
                <a:lnTo>
                  <a:pt x="0" y="5447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8039" y="529296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782" y="0"/>
                </a:moveTo>
                <a:lnTo>
                  <a:pt x="0" y="83896"/>
                </a:lnTo>
                <a:lnTo>
                  <a:pt x="75984" y="45389"/>
                </a:lnTo>
                <a:lnTo>
                  <a:pt x="1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7139" y="4811712"/>
            <a:ext cx="405765" cy="544830"/>
          </a:xfrm>
          <a:custGeom>
            <a:avLst/>
            <a:gdLst/>
            <a:ahLst/>
            <a:cxnLst/>
            <a:rect l="l" t="t" r="r" b="b"/>
            <a:pathLst>
              <a:path w="405764" h="544829">
                <a:moveTo>
                  <a:pt x="0" y="0"/>
                </a:moveTo>
                <a:lnTo>
                  <a:pt x="405520" y="54477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61766" y="5292991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112" y="0"/>
                </a:moveTo>
                <a:lnTo>
                  <a:pt x="0" y="45491"/>
                </a:lnTo>
                <a:lnTo>
                  <a:pt x="76060" y="83870"/>
                </a:lnTo>
                <a:lnTo>
                  <a:pt x="61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89458" y="4811712"/>
            <a:ext cx="399415" cy="544830"/>
          </a:xfrm>
          <a:custGeom>
            <a:avLst/>
            <a:gdLst/>
            <a:ahLst/>
            <a:cxnLst/>
            <a:rect l="l" t="t" r="r" b="b"/>
            <a:pathLst>
              <a:path w="399414" h="544829">
                <a:moveTo>
                  <a:pt x="399318" y="0"/>
                </a:moveTo>
                <a:lnTo>
                  <a:pt x="0" y="5446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74439" y="529287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325" y="0"/>
                </a:moveTo>
                <a:lnTo>
                  <a:pt x="0" y="83985"/>
                </a:lnTo>
                <a:lnTo>
                  <a:pt x="75780" y="45059"/>
                </a:lnTo>
                <a:lnTo>
                  <a:pt x="1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88777" y="4811712"/>
            <a:ext cx="398145" cy="544830"/>
          </a:xfrm>
          <a:custGeom>
            <a:avLst/>
            <a:gdLst/>
            <a:ahLst/>
            <a:cxnLst/>
            <a:rect l="l" t="t" r="r" b="b"/>
            <a:pathLst>
              <a:path w="398145" h="544829">
                <a:moveTo>
                  <a:pt x="0" y="0"/>
                </a:moveTo>
                <a:lnTo>
                  <a:pt x="397769" y="5446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25809" y="5292852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544" y="0"/>
                </a:moveTo>
                <a:lnTo>
                  <a:pt x="0" y="44945"/>
                </a:lnTo>
                <a:lnTo>
                  <a:pt x="75717" y="84010"/>
                </a:lnTo>
                <a:lnTo>
                  <a:pt x="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87556" y="4811712"/>
            <a:ext cx="377825" cy="544830"/>
          </a:xfrm>
          <a:custGeom>
            <a:avLst/>
            <a:gdLst/>
            <a:ahLst/>
            <a:cxnLst/>
            <a:rect l="l" t="t" r="r" b="b"/>
            <a:pathLst>
              <a:path w="377825" h="544829">
                <a:moveTo>
                  <a:pt x="377633" y="0"/>
                </a:moveTo>
                <a:lnTo>
                  <a:pt x="0" y="54428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73077" y="5292534"/>
            <a:ext cx="74930" cy="84455"/>
          </a:xfrm>
          <a:custGeom>
            <a:avLst/>
            <a:gdLst/>
            <a:ahLst/>
            <a:cxnLst/>
            <a:rect l="l" t="t" r="r" b="b"/>
            <a:pathLst>
              <a:path w="74929" h="84454">
                <a:moveTo>
                  <a:pt x="12128" y="0"/>
                </a:moveTo>
                <a:lnTo>
                  <a:pt x="0" y="84327"/>
                </a:lnTo>
                <a:lnTo>
                  <a:pt x="74739" y="43446"/>
                </a:lnTo>
                <a:lnTo>
                  <a:pt x="12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68326" y="43481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97034" y="2343150"/>
            <a:ext cx="5340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1155" algn="l"/>
              </a:tabLst>
            </a:pPr>
            <a:r>
              <a:rPr sz="2400" dirty="0">
                <a:latin typeface="Arial"/>
                <a:cs typeface="Arial"/>
              </a:rPr>
              <a:t>4	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0402" y="32400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7739" y="43449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639" y="32400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6214" y="43449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45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8639" y="54403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1389" y="5440362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5252" y="54403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847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7727" y="2341562"/>
            <a:ext cx="571500" cy="469900"/>
          </a:xfrm>
          <a:prstGeom prst="rect">
            <a:avLst/>
          </a:prstGeom>
          <a:solidFill>
            <a:srgbClr val="74A7FE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27600" y="2822575"/>
            <a:ext cx="1541145" cy="386080"/>
          </a:xfrm>
          <a:custGeom>
            <a:avLst/>
            <a:gdLst/>
            <a:ahLst/>
            <a:cxnLst/>
            <a:rect l="l" t="t" r="r" b="b"/>
            <a:pathLst>
              <a:path w="1541145" h="386080">
                <a:moveTo>
                  <a:pt x="1540638" y="0"/>
                </a:moveTo>
                <a:lnTo>
                  <a:pt x="0" y="38594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2964" y="315921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4655" y="0"/>
                </a:moveTo>
                <a:lnTo>
                  <a:pt x="0" y="55473"/>
                </a:lnTo>
                <a:lnTo>
                  <a:pt x="83172" y="73913"/>
                </a:lnTo>
                <a:lnTo>
                  <a:pt x="64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8239" y="2822575"/>
            <a:ext cx="1684020" cy="387985"/>
          </a:xfrm>
          <a:custGeom>
            <a:avLst/>
            <a:gdLst/>
            <a:ahLst/>
            <a:cxnLst/>
            <a:rect l="l" t="t" r="r" b="b"/>
            <a:pathLst>
              <a:path w="1684020" h="387985">
                <a:moveTo>
                  <a:pt x="0" y="0"/>
                </a:moveTo>
                <a:lnTo>
                  <a:pt x="1683398" y="38799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93572" y="316203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4">
                <a:moveTo>
                  <a:pt x="17119" y="0"/>
                </a:moveTo>
                <a:lnTo>
                  <a:pt x="0" y="74256"/>
                </a:lnTo>
                <a:lnTo>
                  <a:pt x="82816" y="54241"/>
                </a:lnTo>
                <a:lnTo>
                  <a:pt x="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8309" y="3706812"/>
            <a:ext cx="864869" cy="573405"/>
          </a:xfrm>
          <a:custGeom>
            <a:avLst/>
            <a:gdLst/>
            <a:ahLst/>
            <a:cxnLst/>
            <a:rect l="l" t="t" r="r" b="b"/>
            <a:pathLst>
              <a:path w="864870" h="573404">
                <a:moveTo>
                  <a:pt x="864655" y="0"/>
                </a:moveTo>
                <a:lnTo>
                  <a:pt x="0" y="5733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17139" y="422032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443" y="0"/>
                </a:moveTo>
                <a:lnTo>
                  <a:pt x="0" y="73863"/>
                </a:lnTo>
                <a:lnTo>
                  <a:pt x="84556" y="63512"/>
                </a:lnTo>
                <a:lnTo>
                  <a:pt x="42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2964" y="3706812"/>
            <a:ext cx="765810" cy="572770"/>
          </a:xfrm>
          <a:custGeom>
            <a:avLst/>
            <a:gdLst/>
            <a:ahLst/>
            <a:cxnLst/>
            <a:rect l="l" t="t" r="r" b="b"/>
            <a:pathLst>
              <a:path w="765810" h="572770">
                <a:moveTo>
                  <a:pt x="0" y="0"/>
                </a:moveTo>
                <a:lnTo>
                  <a:pt x="765467" y="5721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4931" y="4218051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45618" y="0"/>
                </a:moveTo>
                <a:lnTo>
                  <a:pt x="0" y="61036"/>
                </a:lnTo>
                <a:lnTo>
                  <a:pt x="83845" y="76136"/>
                </a:lnTo>
                <a:lnTo>
                  <a:pt x="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84794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691594" y="0"/>
                </a:moveTo>
                <a:lnTo>
                  <a:pt x="0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65189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594" y="0"/>
                </a:moveTo>
                <a:lnTo>
                  <a:pt x="0" y="77850"/>
                </a:lnTo>
                <a:lnTo>
                  <a:pt x="83032" y="58813"/>
                </a:lnTo>
                <a:lnTo>
                  <a:pt x="3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6389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0" y="0"/>
                </a:moveTo>
                <a:lnTo>
                  <a:pt x="691593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4544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450" y="0"/>
                </a:moveTo>
                <a:lnTo>
                  <a:pt x="0" y="58813"/>
                </a:lnTo>
                <a:lnTo>
                  <a:pt x="83045" y="77850"/>
                </a:lnTo>
                <a:lnTo>
                  <a:pt x="4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3169" y="4811712"/>
            <a:ext cx="404495" cy="544830"/>
          </a:xfrm>
          <a:custGeom>
            <a:avLst/>
            <a:gdLst/>
            <a:ahLst/>
            <a:cxnLst/>
            <a:rect l="l" t="t" r="r" b="b"/>
            <a:pathLst>
              <a:path w="404494" h="544829">
                <a:moveTo>
                  <a:pt x="403969" y="0"/>
                </a:moveTo>
                <a:lnTo>
                  <a:pt x="0" y="5447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98039" y="529296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782" y="0"/>
                </a:moveTo>
                <a:lnTo>
                  <a:pt x="0" y="83896"/>
                </a:lnTo>
                <a:lnTo>
                  <a:pt x="75984" y="45389"/>
                </a:lnTo>
                <a:lnTo>
                  <a:pt x="1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7139" y="4811712"/>
            <a:ext cx="405765" cy="544830"/>
          </a:xfrm>
          <a:custGeom>
            <a:avLst/>
            <a:gdLst/>
            <a:ahLst/>
            <a:cxnLst/>
            <a:rect l="l" t="t" r="r" b="b"/>
            <a:pathLst>
              <a:path w="405764" h="544829">
                <a:moveTo>
                  <a:pt x="0" y="0"/>
                </a:moveTo>
                <a:lnTo>
                  <a:pt x="405520" y="54477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1766" y="5292991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112" y="0"/>
                </a:moveTo>
                <a:lnTo>
                  <a:pt x="0" y="45491"/>
                </a:lnTo>
                <a:lnTo>
                  <a:pt x="76060" y="83870"/>
                </a:lnTo>
                <a:lnTo>
                  <a:pt x="61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89458" y="4811712"/>
            <a:ext cx="399415" cy="544830"/>
          </a:xfrm>
          <a:custGeom>
            <a:avLst/>
            <a:gdLst/>
            <a:ahLst/>
            <a:cxnLst/>
            <a:rect l="l" t="t" r="r" b="b"/>
            <a:pathLst>
              <a:path w="399414" h="544829">
                <a:moveTo>
                  <a:pt x="399318" y="0"/>
                </a:moveTo>
                <a:lnTo>
                  <a:pt x="0" y="5446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74439" y="529287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325" y="0"/>
                </a:moveTo>
                <a:lnTo>
                  <a:pt x="0" y="83985"/>
                </a:lnTo>
                <a:lnTo>
                  <a:pt x="75780" y="45059"/>
                </a:lnTo>
                <a:lnTo>
                  <a:pt x="1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88777" y="4811712"/>
            <a:ext cx="398145" cy="544830"/>
          </a:xfrm>
          <a:custGeom>
            <a:avLst/>
            <a:gdLst/>
            <a:ahLst/>
            <a:cxnLst/>
            <a:rect l="l" t="t" r="r" b="b"/>
            <a:pathLst>
              <a:path w="398145" h="544829">
                <a:moveTo>
                  <a:pt x="0" y="0"/>
                </a:moveTo>
                <a:lnTo>
                  <a:pt x="397769" y="5446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25809" y="5292852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544" y="0"/>
                </a:moveTo>
                <a:lnTo>
                  <a:pt x="0" y="44945"/>
                </a:lnTo>
                <a:lnTo>
                  <a:pt x="75717" y="84010"/>
                </a:lnTo>
                <a:lnTo>
                  <a:pt x="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68326" y="43481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97034" y="2343150"/>
            <a:ext cx="5340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1155" algn="l"/>
              </a:tabLst>
            </a:pPr>
            <a:r>
              <a:rPr sz="2400" dirty="0">
                <a:latin typeface="Arial"/>
                <a:cs typeface="Arial"/>
              </a:rPr>
              <a:t>4	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2502" y="23383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7739" y="43449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639" y="32400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6214" y="43449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45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8639" y="54403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1389" y="5440362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5252" y="54403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847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2927" y="3243262"/>
            <a:ext cx="571500" cy="469900"/>
          </a:xfrm>
          <a:prstGeom prst="rect">
            <a:avLst/>
          </a:prstGeom>
          <a:solidFill>
            <a:srgbClr val="74A7FE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27600" y="2822575"/>
            <a:ext cx="1541145" cy="386080"/>
          </a:xfrm>
          <a:custGeom>
            <a:avLst/>
            <a:gdLst/>
            <a:ahLst/>
            <a:cxnLst/>
            <a:rect l="l" t="t" r="r" b="b"/>
            <a:pathLst>
              <a:path w="1541145" h="386080">
                <a:moveTo>
                  <a:pt x="1540638" y="0"/>
                </a:moveTo>
                <a:lnTo>
                  <a:pt x="0" y="38594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2964" y="315921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4655" y="0"/>
                </a:moveTo>
                <a:lnTo>
                  <a:pt x="0" y="55473"/>
                </a:lnTo>
                <a:lnTo>
                  <a:pt x="83172" y="73913"/>
                </a:lnTo>
                <a:lnTo>
                  <a:pt x="64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8239" y="2822575"/>
            <a:ext cx="1684020" cy="387985"/>
          </a:xfrm>
          <a:custGeom>
            <a:avLst/>
            <a:gdLst/>
            <a:ahLst/>
            <a:cxnLst/>
            <a:rect l="l" t="t" r="r" b="b"/>
            <a:pathLst>
              <a:path w="1684020" h="387985">
                <a:moveTo>
                  <a:pt x="0" y="0"/>
                </a:moveTo>
                <a:lnTo>
                  <a:pt x="1683398" y="38799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93572" y="316203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4">
                <a:moveTo>
                  <a:pt x="17119" y="0"/>
                </a:moveTo>
                <a:lnTo>
                  <a:pt x="0" y="74256"/>
                </a:lnTo>
                <a:lnTo>
                  <a:pt x="82816" y="54241"/>
                </a:lnTo>
                <a:lnTo>
                  <a:pt x="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8309" y="3706812"/>
            <a:ext cx="864869" cy="573405"/>
          </a:xfrm>
          <a:custGeom>
            <a:avLst/>
            <a:gdLst/>
            <a:ahLst/>
            <a:cxnLst/>
            <a:rect l="l" t="t" r="r" b="b"/>
            <a:pathLst>
              <a:path w="864870" h="573404">
                <a:moveTo>
                  <a:pt x="864655" y="0"/>
                </a:moveTo>
                <a:lnTo>
                  <a:pt x="0" y="5733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17139" y="422032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443" y="0"/>
                </a:moveTo>
                <a:lnTo>
                  <a:pt x="0" y="73863"/>
                </a:lnTo>
                <a:lnTo>
                  <a:pt x="84556" y="63512"/>
                </a:lnTo>
                <a:lnTo>
                  <a:pt x="42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2964" y="3706812"/>
            <a:ext cx="765810" cy="572770"/>
          </a:xfrm>
          <a:custGeom>
            <a:avLst/>
            <a:gdLst/>
            <a:ahLst/>
            <a:cxnLst/>
            <a:rect l="l" t="t" r="r" b="b"/>
            <a:pathLst>
              <a:path w="765810" h="572770">
                <a:moveTo>
                  <a:pt x="0" y="0"/>
                </a:moveTo>
                <a:lnTo>
                  <a:pt x="765467" y="5721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4931" y="4218051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45618" y="0"/>
                </a:moveTo>
                <a:lnTo>
                  <a:pt x="0" y="61036"/>
                </a:lnTo>
                <a:lnTo>
                  <a:pt x="83845" y="76136"/>
                </a:lnTo>
                <a:lnTo>
                  <a:pt x="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84794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691594" y="0"/>
                </a:moveTo>
                <a:lnTo>
                  <a:pt x="0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65189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594" y="0"/>
                </a:moveTo>
                <a:lnTo>
                  <a:pt x="0" y="77850"/>
                </a:lnTo>
                <a:lnTo>
                  <a:pt x="83032" y="58813"/>
                </a:lnTo>
                <a:lnTo>
                  <a:pt x="3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6389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0" y="0"/>
                </a:moveTo>
                <a:lnTo>
                  <a:pt x="691593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4544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450" y="0"/>
                </a:moveTo>
                <a:lnTo>
                  <a:pt x="0" y="58813"/>
                </a:lnTo>
                <a:lnTo>
                  <a:pt x="83045" y="77850"/>
                </a:lnTo>
                <a:lnTo>
                  <a:pt x="4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3169" y="4811712"/>
            <a:ext cx="404495" cy="544830"/>
          </a:xfrm>
          <a:custGeom>
            <a:avLst/>
            <a:gdLst/>
            <a:ahLst/>
            <a:cxnLst/>
            <a:rect l="l" t="t" r="r" b="b"/>
            <a:pathLst>
              <a:path w="404494" h="544829">
                <a:moveTo>
                  <a:pt x="403969" y="0"/>
                </a:moveTo>
                <a:lnTo>
                  <a:pt x="0" y="5447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98039" y="529296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782" y="0"/>
                </a:moveTo>
                <a:lnTo>
                  <a:pt x="0" y="83896"/>
                </a:lnTo>
                <a:lnTo>
                  <a:pt x="75984" y="45389"/>
                </a:lnTo>
                <a:lnTo>
                  <a:pt x="1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7139" y="4811712"/>
            <a:ext cx="405765" cy="544830"/>
          </a:xfrm>
          <a:custGeom>
            <a:avLst/>
            <a:gdLst/>
            <a:ahLst/>
            <a:cxnLst/>
            <a:rect l="l" t="t" r="r" b="b"/>
            <a:pathLst>
              <a:path w="405764" h="544829">
                <a:moveTo>
                  <a:pt x="0" y="0"/>
                </a:moveTo>
                <a:lnTo>
                  <a:pt x="405520" y="54477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1766" y="5292991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112" y="0"/>
                </a:moveTo>
                <a:lnTo>
                  <a:pt x="0" y="45491"/>
                </a:lnTo>
                <a:lnTo>
                  <a:pt x="76060" y="83870"/>
                </a:lnTo>
                <a:lnTo>
                  <a:pt x="61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89458" y="4811712"/>
            <a:ext cx="399415" cy="544830"/>
          </a:xfrm>
          <a:custGeom>
            <a:avLst/>
            <a:gdLst/>
            <a:ahLst/>
            <a:cxnLst/>
            <a:rect l="l" t="t" r="r" b="b"/>
            <a:pathLst>
              <a:path w="399414" h="544829">
                <a:moveTo>
                  <a:pt x="399318" y="0"/>
                </a:moveTo>
                <a:lnTo>
                  <a:pt x="0" y="5446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74439" y="529287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325" y="0"/>
                </a:moveTo>
                <a:lnTo>
                  <a:pt x="0" y="83985"/>
                </a:lnTo>
                <a:lnTo>
                  <a:pt x="75780" y="45059"/>
                </a:lnTo>
                <a:lnTo>
                  <a:pt x="1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88777" y="4811712"/>
            <a:ext cx="398145" cy="544830"/>
          </a:xfrm>
          <a:custGeom>
            <a:avLst/>
            <a:gdLst/>
            <a:ahLst/>
            <a:cxnLst/>
            <a:rect l="l" t="t" r="r" b="b"/>
            <a:pathLst>
              <a:path w="398145" h="544829">
                <a:moveTo>
                  <a:pt x="0" y="0"/>
                </a:moveTo>
                <a:lnTo>
                  <a:pt x="397769" y="5446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25809" y="5292852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544" y="0"/>
                </a:moveTo>
                <a:lnTo>
                  <a:pt x="0" y="44945"/>
                </a:lnTo>
                <a:lnTo>
                  <a:pt x="75717" y="84010"/>
                </a:lnTo>
                <a:lnTo>
                  <a:pt x="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68326" y="43481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97034" y="2343150"/>
            <a:ext cx="5340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1155" algn="l"/>
              </a:tabLst>
            </a:pPr>
            <a:r>
              <a:rPr sz="2400" dirty="0">
                <a:latin typeface="Arial"/>
                <a:cs typeface="Arial"/>
              </a:rPr>
              <a:t>4	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6" y="2209800"/>
            <a:ext cx="9939807" cy="43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92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2502" y="23383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7739" y="43449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639" y="32400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8814" y="32400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45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8639" y="54403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1389" y="5440362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5252" y="54403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847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0327" y="4348162"/>
            <a:ext cx="571500" cy="469900"/>
          </a:xfrm>
          <a:prstGeom prst="rect">
            <a:avLst/>
          </a:prstGeom>
          <a:solidFill>
            <a:srgbClr val="74A7FE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27600" y="2822575"/>
            <a:ext cx="1541145" cy="386080"/>
          </a:xfrm>
          <a:custGeom>
            <a:avLst/>
            <a:gdLst/>
            <a:ahLst/>
            <a:cxnLst/>
            <a:rect l="l" t="t" r="r" b="b"/>
            <a:pathLst>
              <a:path w="1541145" h="386080">
                <a:moveTo>
                  <a:pt x="1540638" y="0"/>
                </a:moveTo>
                <a:lnTo>
                  <a:pt x="0" y="38594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2964" y="315921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4655" y="0"/>
                </a:moveTo>
                <a:lnTo>
                  <a:pt x="0" y="55473"/>
                </a:lnTo>
                <a:lnTo>
                  <a:pt x="83172" y="73913"/>
                </a:lnTo>
                <a:lnTo>
                  <a:pt x="64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8239" y="2822575"/>
            <a:ext cx="1684020" cy="387985"/>
          </a:xfrm>
          <a:custGeom>
            <a:avLst/>
            <a:gdLst/>
            <a:ahLst/>
            <a:cxnLst/>
            <a:rect l="l" t="t" r="r" b="b"/>
            <a:pathLst>
              <a:path w="1684020" h="387985">
                <a:moveTo>
                  <a:pt x="0" y="0"/>
                </a:moveTo>
                <a:lnTo>
                  <a:pt x="1683398" y="38799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93572" y="316203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4">
                <a:moveTo>
                  <a:pt x="17119" y="0"/>
                </a:moveTo>
                <a:lnTo>
                  <a:pt x="0" y="74256"/>
                </a:lnTo>
                <a:lnTo>
                  <a:pt x="82816" y="54241"/>
                </a:lnTo>
                <a:lnTo>
                  <a:pt x="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8309" y="3706812"/>
            <a:ext cx="864869" cy="573405"/>
          </a:xfrm>
          <a:custGeom>
            <a:avLst/>
            <a:gdLst/>
            <a:ahLst/>
            <a:cxnLst/>
            <a:rect l="l" t="t" r="r" b="b"/>
            <a:pathLst>
              <a:path w="864870" h="573404">
                <a:moveTo>
                  <a:pt x="864655" y="0"/>
                </a:moveTo>
                <a:lnTo>
                  <a:pt x="0" y="5733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17139" y="422032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443" y="0"/>
                </a:moveTo>
                <a:lnTo>
                  <a:pt x="0" y="73863"/>
                </a:lnTo>
                <a:lnTo>
                  <a:pt x="84556" y="63512"/>
                </a:lnTo>
                <a:lnTo>
                  <a:pt x="42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2964" y="3706812"/>
            <a:ext cx="765810" cy="572770"/>
          </a:xfrm>
          <a:custGeom>
            <a:avLst/>
            <a:gdLst/>
            <a:ahLst/>
            <a:cxnLst/>
            <a:rect l="l" t="t" r="r" b="b"/>
            <a:pathLst>
              <a:path w="765810" h="572770">
                <a:moveTo>
                  <a:pt x="0" y="0"/>
                </a:moveTo>
                <a:lnTo>
                  <a:pt x="765467" y="5721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4931" y="4218051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45618" y="0"/>
                </a:moveTo>
                <a:lnTo>
                  <a:pt x="0" y="61036"/>
                </a:lnTo>
                <a:lnTo>
                  <a:pt x="83845" y="76136"/>
                </a:lnTo>
                <a:lnTo>
                  <a:pt x="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84794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691594" y="0"/>
                </a:moveTo>
                <a:lnTo>
                  <a:pt x="0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65189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594" y="0"/>
                </a:moveTo>
                <a:lnTo>
                  <a:pt x="0" y="77850"/>
                </a:lnTo>
                <a:lnTo>
                  <a:pt x="83032" y="58813"/>
                </a:lnTo>
                <a:lnTo>
                  <a:pt x="3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6389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0" y="0"/>
                </a:moveTo>
                <a:lnTo>
                  <a:pt x="691593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4544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450" y="0"/>
                </a:moveTo>
                <a:lnTo>
                  <a:pt x="0" y="58813"/>
                </a:lnTo>
                <a:lnTo>
                  <a:pt x="83045" y="77850"/>
                </a:lnTo>
                <a:lnTo>
                  <a:pt x="4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3169" y="4811712"/>
            <a:ext cx="404495" cy="544830"/>
          </a:xfrm>
          <a:custGeom>
            <a:avLst/>
            <a:gdLst/>
            <a:ahLst/>
            <a:cxnLst/>
            <a:rect l="l" t="t" r="r" b="b"/>
            <a:pathLst>
              <a:path w="404494" h="544829">
                <a:moveTo>
                  <a:pt x="403969" y="0"/>
                </a:moveTo>
                <a:lnTo>
                  <a:pt x="0" y="5447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98039" y="529296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782" y="0"/>
                </a:moveTo>
                <a:lnTo>
                  <a:pt x="0" y="83896"/>
                </a:lnTo>
                <a:lnTo>
                  <a:pt x="75984" y="45389"/>
                </a:lnTo>
                <a:lnTo>
                  <a:pt x="1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7139" y="4811712"/>
            <a:ext cx="405765" cy="544830"/>
          </a:xfrm>
          <a:custGeom>
            <a:avLst/>
            <a:gdLst/>
            <a:ahLst/>
            <a:cxnLst/>
            <a:rect l="l" t="t" r="r" b="b"/>
            <a:pathLst>
              <a:path w="405764" h="544829">
                <a:moveTo>
                  <a:pt x="0" y="0"/>
                </a:moveTo>
                <a:lnTo>
                  <a:pt x="405520" y="54477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1766" y="5292991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112" y="0"/>
                </a:moveTo>
                <a:lnTo>
                  <a:pt x="0" y="45491"/>
                </a:lnTo>
                <a:lnTo>
                  <a:pt x="76060" y="83870"/>
                </a:lnTo>
                <a:lnTo>
                  <a:pt x="61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89458" y="4811712"/>
            <a:ext cx="399415" cy="544830"/>
          </a:xfrm>
          <a:custGeom>
            <a:avLst/>
            <a:gdLst/>
            <a:ahLst/>
            <a:cxnLst/>
            <a:rect l="l" t="t" r="r" b="b"/>
            <a:pathLst>
              <a:path w="399414" h="544829">
                <a:moveTo>
                  <a:pt x="399318" y="0"/>
                </a:moveTo>
                <a:lnTo>
                  <a:pt x="0" y="5446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74439" y="529287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325" y="0"/>
                </a:moveTo>
                <a:lnTo>
                  <a:pt x="0" y="83985"/>
                </a:lnTo>
                <a:lnTo>
                  <a:pt x="75780" y="45059"/>
                </a:lnTo>
                <a:lnTo>
                  <a:pt x="1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88777" y="4811712"/>
            <a:ext cx="398145" cy="544830"/>
          </a:xfrm>
          <a:custGeom>
            <a:avLst/>
            <a:gdLst/>
            <a:ahLst/>
            <a:cxnLst/>
            <a:rect l="l" t="t" r="r" b="b"/>
            <a:pathLst>
              <a:path w="398145" h="544829">
                <a:moveTo>
                  <a:pt x="0" y="0"/>
                </a:moveTo>
                <a:lnTo>
                  <a:pt x="397769" y="5446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25809" y="5292852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544" y="0"/>
                </a:moveTo>
                <a:lnTo>
                  <a:pt x="0" y="44945"/>
                </a:lnTo>
                <a:lnTo>
                  <a:pt x="75717" y="84010"/>
                </a:lnTo>
                <a:lnTo>
                  <a:pt x="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68326" y="43481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97034" y="2343150"/>
            <a:ext cx="5340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1155" algn="l"/>
              </a:tabLst>
            </a:pPr>
            <a:r>
              <a:rPr sz="2400" dirty="0">
                <a:latin typeface="Arial"/>
                <a:cs typeface="Arial"/>
              </a:rPr>
              <a:t>4	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2502" y="23383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7739" y="43449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639" y="32400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8814" y="32400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45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8639" y="54403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1389" y="5440362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5252" y="54403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6677" y="43481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4827" y="5440362"/>
            <a:ext cx="571500" cy="469900"/>
          </a:xfrm>
          <a:prstGeom prst="rect">
            <a:avLst/>
          </a:prstGeom>
          <a:solidFill>
            <a:srgbClr val="74A7FE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27600" y="2822575"/>
            <a:ext cx="1541145" cy="386080"/>
          </a:xfrm>
          <a:custGeom>
            <a:avLst/>
            <a:gdLst/>
            <a:ahLst/>
            <a:cxnLst/>
            <a:rect l="l" t="t" r="r" b="b"/>
            <a:pathLst>
              <a:path w="1541145" h="386080">
                <a:moveTo>
                  <a:pt x="1540638" y="0"/>
                </a:moveTo>
                <a:lnTo>
                  <a:pt x="0" y="38594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2964" y="315921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4655" y="0"/>
                </a:moveTo>
                <a:lnTo>
                  <a:pt x="0" y="55473"/>
                </a:lnTo>
                <a:lnTo>
                  <a:pt x="83172" y="73913"/>
                </a:lnTo>
                <a:lnTo>
                  <a:pt x="64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8239" y="2822575"/>
            <a:ext cx="1684020" cy="387985"/>
          </a:xfrm>
          <a:custGeom>
            <a:avLst/>
            <a:gdLst/>
            <a:ahLst/>
            <a:cxnLst/>
            <a:rect l="l" t="t" r="r" b="b"/>
            <a:pathLst>
              <a:path w="1684020" h="387985">
                <a:moveTo>
                  <a:pt x="0" y="0"/>
                </a:moveTo>
                <a:lnTo>
                  <a:pt x="1683398" y="38799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93572" y="316203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4">
                <a:moveTo>
                  <a:pt x="17119" y="0"/>
                </a:moveTo>
                <a:lnTo>
                  <a:pt x="0" y="74256"/>
                </a:lnTo>
                <a:lnTo>
                  <a:pt x="82816" y="54241"/>
                </a:lnTo>
                <a:lnTo>
                  <a:pt x="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8309" y="3706812"/>
            <a:ext cx="864869" cy="573405"/>
          </a:xfrm>
          <a:custGeom>
            <a:avLst/>
            <a:gdLst/>
            <a:ahLst/>
            <a:cxnLst/>
            <a:rect l="l" t="t" r="r" b="b"/>
            <a:pathLst>
              <a:path w="864870" h="573404">
                <a:moveTo>
                  <a:pt x="864655" y="0"/>
                </a:moveTo>
                <a:lnTo>
                  <a:pt x="0" y="5733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17139" y="422032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443" y="0"/>
                </a:moveTo>
                <a:lnTo>
                  <a:pt x="0" y="73863"/>
                </a:lnTo>
                <a:lnTo>
                  <a:pt x="84556" y="63512"/>
                </a:lnTo>
                <a:lnTo>
                  <a:pt x="42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2964" y="3706812"/>
            <a:ext cx="765810" cy="572770"/>
          </a:xfrm>
          <a:custGeom>
            <a:avLst/>
            <a:gdLst/>
            <a:ahLst/>
            <a:cxnLst/>
            <a:rect l="l" t="t" r="r" b="b"/>
            <a:pathLst>
              <a:path w="765810" h="572770">
                <a:moveTo>
                  <a:pt x="0" y="0"/>
                </a:moveTo>
                <a:lnTo>
                  <a:pt x="765467" y="5721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4931" y="4218051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45618" y="0"/>
                </a:moveTo>
                <a:lnTo>
                  <a:pt x="0" y="61036"/>
                </a:lnTo>
                <a:lnTo>
                  <a:pt x="83845" y="76136"/>
                </a:lnTo>
                <a:lnTo>
                  <a:pt x="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84794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691594" y="0"/>
                </a:moveTo>
                <a:lnTo>
                  <a:pt x="0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65189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594" y="0"/>
                </a:moveTo>
                <a:lnTo>
                  <a:pt x="0" y="77850"/>
                </a:lnTo>
                <a:lnTo>
                  <a:pt x="83032" y="58813"/>
                </a:lnTo>
                <a:lnTo>
                  <a:pt x="3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6389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0" y="0"/>
                </a:moveTo>
                <a:lnTo>
                  <a:pt x="691593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4544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450" y="0"/>
                </a:moveTo>
                <a:lnTo>
                  <a:pt x="0" y="58813"/>
                </a:lnTo>
                <a:lnTo>
                  <a:pt x="83045" y="77850"/>
                </a:lnTo>
                <a:lnTo>
                  <a:pt x="4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3169" y="4811712"/>
            <a:ext cx="404495" cy="544830"/>
          </a:xfrm>
          <a:custGeom>
            <a:avLst/>
            <a:gdLst/>
            <a:ahLst/>
            <a:cxnLst/>
            <a:rect l="l" t="t" r="r" b="b"/>
            <a:pathLst>
              <a:path w="404494" h="544829">
                <a:moveTo>
                  <a:pt x="403969" y="0"/>
                </a:moveTo>
                <a:lnTo>
                  <a:pt x="0" y="5447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98039" y="529296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782" y="0"/>
                </a:moveTo>
                <a:lnTo>
                  <a:pt x="0" y="83896"/>
                </a:lnTo>
                <a:lnTo>
                  <a:pt x="75984" y="45389"/>
                </a:lnTo>
                <a:lnTo>
                  <a:pt x="1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7139" y="4811712"/>
            <a:ext cx="405765" cy="544830"/>
          </a:xfrm>
          <a:custGeom>
            <a:avLst/>
            <a:gdLst/>
            <a:ahLst/>
            <a:cxnLst/>
            <a:rect l="l" t="t" r="r" b="b"/>
            <a:pathLst>
              <a:path w="405764" h="544829">
                <a:moveTo>
                  <a:pt x="0" y="0"/>
                </a:moveTo>
                <a:lnTo>
                  <a:pt x="405520" y="54477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1766" y="5292991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112" y="0"/>
                </a:moveTo>
                <a:lnTo>
                  <a:pt x="0" y="45491"/>
                </a:lnTo>
                <a:lnTo>
                  <a:pt x="76060" y="83870"/>
                </a:lnTo>
                <a:lnTo>
                  <a:pt x="61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89458" y="4811712"/>
            <a:ext cx="399415" cy="544830"/>
          </a:xfrm>
          <a:custGeom>
            <a:avLst/>
            <a:gdLst/>
            <a:ahLst/>
            <a:cxnLst/>
            <a:rect l="l" t="t" r="r" b="b"/>
            <a:pathLst>
              <a:path w="399414" h="544829">
                <a:moveTo>
                  <a:pt x="399318" y="0"/>
                </a:moveTo>
                <a:lnTo>
                  <a:pt x="0" y="5446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74439" y="529287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325" y="0"/>
                </a:moveTo>
                <a:lnTo>
                  <a:pt x="0" y="83985"/>
                </a:lnTo>
                <a:lnTo>
                  <a:pt x="75780" y="45059"/>
                </a:lnTo>
                <a:lnTo>
                  <a:pt x="1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88777" y="4811712"/>
            <a:ext cx="398145" cy="544830"/>
          </a:xfrm>
          <a:custGeom>
            <a:avLst/>
            <a:gdLst/>
            <a:ahLst/>
            <a:cxnLst/>
            <a:rect l="l" t="t" r="r" b="b"/>
            <a:pathLst>
              <a:path w="398145" h="544829">
                <a:moveTo>
                  <a:pt x="0" y="0"/>
                </a:moveTo>
                <a:lnTo>
                  <a:pt x="397769" y="5446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25809" y="5292852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544" y="0"/>
                </a:moveTo>
                <a:lnTo>
                  <a:pt x="0" y="44945"/>
                </a:lnTo>
                <a:lnTo>
                  <a:pt x="75717" y="84010"/>
                </a:lnTo>
                <a:lnTo>
                  <a:pt x="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68326" y="43481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97034" y="2343150"/>
            <a:ext cx="5340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1155" algn="l"/>
              </a:tabLst>
            </a:pPr>
            <a:r>
              <a:rPr sz="2400" dirty="0">
                <a:latin typeface="Arial"/>
                <a:cs typeface="Arial"/>
              </a:rPr>
              <a:t>4	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2502" y="23383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7739" y="43449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639" y="32400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8814" y="32400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4539" y="43449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8639" y="54403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1389" y="5440362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5252" y="54403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6677" y="43481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27600" y="2822575"/>
            <a:ext cx="1541145" cy="386080"/>
          </a:xfrm>
          <a:custGeom>
            <a:avLst/>
            <a:gdLst/>
            <a:ahLst/>
            <a:cxnLst/>
            <a:rect l="l" t="t" r="r" b="b"/>
            <a:pathLst>
              <a:path w="1541145" h="386080">
                <a:moveTo>
                  <a:pt x="1540638" y="0"/>
                </a:moveTo>
                <a:lnTo>
                  <a:pt x="0" y="38594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02964" y="315921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4655" y="0"/>
                </a:moveTo>
                <a:lnTo>
                  <a:pt x="0" y="55473"/>
                </a:lnTo>
                <a:lnTo>
                  <a:pt x="83172" y="73913"/>
                </a:lnTo>
                <a:lnTo>
                  <a:pt x="64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68239" y="2822575"/>
            <a:ext cx="1684020" cy="387985"/>
          </a:xfrm>
          <a:custGeom>
            <a:avLst/>
            <a:gdLst/>
            <a:ahLst/>
            <a:cxnLst/>
            <a:rect l="l" t="t" r="r" b="b"/>
            <a:pathLst>
              <a:path w="1684020" h="387985">
                <a:moveTo>
                  <a:pt x="0" y="0"/>
                </a:moveTo>
                <a:lnTo>
                  <a:pt x="1683398" y="38799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93572" y="316203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4">
                <a:moveTo>
                  <a:pt x="17119" y="0"/>
                </a:moveTo>
                <a:lnTo>
                  <a:pt x="0" y="74256"/>
                </a:lnTo>
                <a:lnTo>
                  <a:pt x="82816" y="54241"/>
                </a:lnTo>
                <a:lnTo>
                  <a:pt x="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38309" y="3706812"/>
            <a:ext cx="864869" cy="573405"/>
          </a:xfrm>
          <a:custGeom>
            <a:avLst/>
            <a:gdLst/>
            <a:ahLst/>
            <a:cxnLst/>
            <a:rect l="l" t="t" r="r" b="b"/>
            <a:pathLst>
              <a:path w="864870" h="573404">
                <a:moveTo>
                  <a:pt x="864655" y="0"/>
                </a:moveTo>
                <a:lnTo>
                  <a:pt x="0" y="5733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7139" y="4220324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443" y="0"/>
                </a:moveTo>
                <a:lnTo>
                  <a:pt x="0" y="73863"/>
                </a:lnTo>
                <a:lnTo>
                  <a:pt x="84556" y="63512"/>
                </a:lnTo>
                <a:lnTo>
                  <a:pt x="42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2964" y="3706812"/>
            <a:ext cx="765810" cy="572770"/>
          </a:xfrm>
          <a:custGeom>
            <a:avLst/>
            <a:gdLst/>
            <a:ahLst/>
            <a:cxnLst/>
            <a:rect l="l" t="t" r="r" b="b"/>
            <a:pathLst>
              <a:path w="765810" h="572770">
                <a:moveTo>
                  <a:pt x="0" y="0"/>
                </a:moveTo>
                <a:lnTo>
                  <a:pt x="765467" y="5721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04931" y="4218051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45618" y="0"/>
                </a:moveTo>
                <a:lnTo>
                  <a:pt x="0" y="61036"/>
                </a:lnTo>
                <a:lnTo>
                  <a:pt x="83845" y="76136"/>
                </a:lnTo>
                <a:lnTo>
                  <a:pt x="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84794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691594" y="0"/>
                </a:moveTo>
                <a:lnTo>
                  <a:pt x="0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5189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594" y="0"/>
                </a:moveTo>
                <a:lnTo>
                  <a:pt x="0" y="77850"/>
                </a:lnTo>
                <a:lnTo>
                  <a:pt x="83032" y="58813"/>
                </a:lnTo>
                <a:lnTo>
                  <a:pt x="3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76389" y="3708400"/>
            <a:ext cx="692150" cy="570230"/>
          </a:xfrm>
          <a:custGeom>
            <a:avLst/>
            <a:gdLst/>
            <a:ahLst/>
            <a:cxnLst/>
            <a:rect l="l" t="t" r="r" b="b"/>
            <a:pathLst>
              <a:path w="692150" h="570229">
                <a:moveTo>
                  <a:pt x="0" y="0"/>
                </a:moveTo>
                <a:lnTo>
                  <a:pt x="691593" y="5696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04544" y="4216336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450" y="0"/>
                </a:moveTo>
                <a:lnTo>
                  <a:pt x="0" y="58813"/>
                </a:lnTo>
                <a:lnTo>
                  <a:pt x="83045" y="77850"/>
                </a:lnTo>
                <a:lnTo>
                  <a:pt x="4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3169" y="4811712"/>
            <a:ext cx="404495" cy="544830"/>
          </a:xfrm>
          <a:custGeom>
            <a:avLst/>
            <a:gdLst/>
            <a:ahLst/>
            <a:cxnLst/>
            <a:rect l="l" t="t" r="r" b="b"/>
            <a:pathLst>
              <a:path w="404494" h="544829">
                <a:moveTo>
                  <a:pt x="403969" y="0"/>
                </a:moveTo>
                <a:lnTo>
                  <a:pt x="0" y="5447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98039" y="529296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782" y="0"/>
                </a:moveTo>
                <a:lnTo>
                  <a:pt x="0" y="83896"/>
                </a:lnTo>
                <a:lnTo>
                  <a:pt x="75984" y="45389"/>
                </a:lnTo>
                <a:lnTo>
                  <a:pt x="1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17139" y="4811712"/>
            <a:ext cx="405765" cy="544830"/>
          </a:xfrm>
          <a:custGeom>
            <a:avLst/>
            <a:gdLst/>
            <a:ahLst/>
            <a:cxnLst/>
            <a:rect l="l" t="t" r="r" b="b"/>
            <a:pathLst>
              <a:path w="405764" h="544829">
                <a:moveTo>
                  <a:pt x="0" y="0"/>
                </a:moveTo>
                <a:lnTo>
                  <a:pt x="405520" y="54477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61766" y="5292991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112" y="0"/>
                </a:moveTo>
                <a:lnTo>
                  <a:pt x="0" y="45491"/>
                </a:lnTo>
                <a:lnTo>
                  <a:pt x="76060" y="83870"/>
                </a:lnTo>
                <a:lnTo>
                  <a:pt x="61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89458" y="4811712"/>
            <a:ext cx="399415" cy="544830"/>
          </a:xfrm>
          <a:custGeom>
            <a:avLst/>
            <a:gdLst/>
            <a:ahLst/>
            <a:cxnLst/>
            <a:rect l="l" t="t" r="r" b="b"/>
            <a:pathLst>
              <a:path w="399414" h="544829">
                <a:moveTo>
                  <a:pt x="399318" y="0"/>
                </a:moveTo>
                <a:lnTo>
                  <a:pt x="0" y="5446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74439" y="5292877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325" y="0"/>
                </a:moveTo>
                <a:lnTo>
                  <a:pt x="0" y="83985"/>
                </a:lnTo>
                <a:lnTo>
                  <a:pt x="75780" y="45059"/>
                </a:lnTo>
                <a:lnTo>
                  <a:pt x="1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88777" y="4811712"/>
            <a:ext cx="398145" cy="544830"/>
          </a:xfrm>
          <a:custGeom>
            <a:avLst/>
            <a:gdLst/>
            <a:ahLst/>
            <a:cxnLst/>
            <a:rect l="l" t="t" r="r" b="b"/>
            <a:pathLst>
              <a:path w="398145" h="544829">
                <a:moveTo>
                  <a:pt x="0" y="0"/>
                </a:moveTo>
                <a:lnTo>
                  <a:pt x="397769" y="54463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5809" y="5292852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61544" y="0"/>
                </a:moveTo>
                <a:lnTo>
                  <a:pt x="0" y="44945"/>
                </a:lnTo>
                <a:lnTo>
                  <a:pt x="75717" y="84010"/>
                </a:lnTo>
                <a:lnTo>
                  <a:pt x="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68326" y="43481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41177" y="54403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97034" y="2343150"/>
            <a:ext cx="5340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1155" algn="l"/>
              </a:tabLst>
            </a:pPr>
            <a:r>
              <a:rPr sz="2400" dirty="0">
                <a:latin typeface="Arial"/>
                <a:cs typeface="Arial"/>
              </a:rPr>
              <a:t>4	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927" y="2657475"/>
            <a:ext cx="58083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3333CC"/>
                </a:solidFill>
                <a:latin typeface="Arial"/>
                <a:cs typeface="Arial"/>
              </a:rPr>
              <a:t>Time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is O(log n), since the tree is</a:t>
            </a:r>
            <a:r>
              <a:rPr sz="2400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balanced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123" y="2133600"/>
            <a:ext cx="8382000" cy="4651375"/>
          </a:xfrm>
          <a:custGeom>
            <a:avLst/>
            <a:gdLst/>
            <a:ahLst/>
            <a:cxnLst/>
            <a:rect l="l" t="t" r="r" b="b"/>
            <a:pathLst>
              <a:path w="8382000" h="4651375">
                <a:moveTo>
                  <a:pt x="0" y="0"/>
                </a:moveTo>
                <a:lnTo>
                  <a:pt x="8382003" y="0"/>
                </a:lnTo>
                <a:lnTo>
                  <a:pt x="8382003" y="4651375"/>
                </a:lnTo>
                <a:lnTo>
                  <a:pt x="0" y="4651375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123" y="2133600"/>
            <a:ext cx="8382000" cy="4651375"/>
          </a:xfrm>
          <a:custGeom>
            <a:avLst/>
            <a:gdLst/>
            <a:ahLst/>
            <a:cxnLst/>
            <a:rect l="l" t="t" r="r" b="b"/>
            <a:pathLst>
              <a:path w="8382000" h="4651375">
                <a:moveTo>
                  <a:pt x="0" y="0"/>
                </a:moveTo>
                <a:lnTo>
                  <a:pt x="8381993" y="0"/>
                </a:lnTo>
                <a:lnTo>
                  <a:pt x="8381993" y="4651366"/>
                </a:lnTo>
                <a:lnTo>
                  <a:pt x="0" y="465136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poll(). </a:t>
            </a:r>
            <a:r>
              <a:rPr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Remember,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heap is in</a:t>
            </a:r>
            <a:r>
              <a:rPr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b[0..n-1]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/** Remove and return the smallest</a:t>
            </a:r>
            <a:r>
              <a:rPr spc="-130" dirty="0"/>
              <a:t> </a:t>
            </a:r>
            <a:r>
              <a:rPr dirty="0"/>
              <a:t>element</a:t>
            </a:r>
          </a:p>
          <a:p>
            <a:pPr marR="831215" indent="334645">
              <a:lnSpc>
                <a:spcPts val="3500"/>
              </a:lnSpc>
              <a:spcBef>
                <a:spcPts val="120"/>
              </a:spcBef>
              <a:tabLst>
                <a:tab pos="669925" algn="l"/>
                <a:tab pos="1508125" algn="l"/>
              </a:tabLst>
            </a:pPr>
            <a:r>
              <a:rPr dirty="0"/>
              <a:t>*	(return null if list is</a:t>
            </a:r>
            <a:r>
              <a:rPr spc="-110" dirty="0"/>
              <a:t> </a:t>
            </a:r>
            <a:r>
              <a:rPr dirty="0"/>
              <a:t>empty)</a:t>
            </a:r>
            <a:r>
              <a:rPr spc="-25" dirty="0"/>
              <a:t> </a:t>
            </a:r>
            <a:r>
              <a:rPr dirty="0"/>
              <a:t>*/  </a:t>
            </a:r>
            <a:r>
              <a:rPr dirty="0">
                <a:solidFill>
                  <a:srgbClr val="000000"/>
                </a:solidFill>
              </a:rPr>
              <a:t>public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	poll()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{</a:t>
            </a:r>
          </a:p>
          <a:p>
            <a:pPr marL="669925">
              <a:lnSpc>
                <a:spcPct val="100000"/>
              </a:lnSpc>
              <a:spcBef>
                <a:spcPts val="400"/>
              </a:spcBef>
            </a:pPr>
            <a:r>
              <a:rPr dirty="0">
                <a:solidFill>
                  <a:srgbClr val="000000"/>
                </a:solidFill>
              </a:rPr>
              <a:t>if (n == 0) return</a:t>
            </a:r>
            <a:r>
              <a:rPr spc="-1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null;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8318" y="3898900"/>
            <a:ext cx="4189729" cy="82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// smallest value at</a:t>
            </a:r>
            <a:r>
              <a:rPr sz="2400" spc="-1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root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20"/>
              </a:spcBef>
              <a:tabLst>
                <a:tab pos="2848610" algn="l"/>
              </a:tabLst>
            </a:pP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// move</a:t>
            </a:r>
            <a:r>
              <a:rPr sz="24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last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elt	to</a:t>
            </a:r>
            <a:r>
              <a:rPr sz="2400" spc="-10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root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018" y="3820261"/>
            <a:ext cx="2346960" cy="2227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9385">
              <a:lnSpc>
                <a:spcPct val="121500"/>
              </a:lnSpc>
              <a:tabLst>
                <a:tab pos="334645" algn="l"/>
                <a:tab pos="1005205" algn="l"/>
              </a:tabLst>
            </a:pPr>
            <a:r>
              <a:rPr sz="2400" dirty="0">
                <a:latin typeface="Consolas"/>
                <a:cs typeface="Consolas"/>
              </a:rPr>
              <a:t>E	v=	b[0];  b[0]=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b[n-1];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ts val="3500"/>
              </a:lnSpc>
              <a:spcBef>
                <a:spcPts val="120"/>
              </a:spcBef>
              <a:tabLst>
                <a:tab pos="837565" algn="l"/>
                <a:tab pos="1172845" algn="l"/>
              </a:tabLst>
            </a:pPr>
            <a:r>
              <a:rPr sz="2400" dirty="0">
                <a:latin typeface="Consolas"/>
                <a:cs typeface="Consolas"/>
              </a:rPr>
              <a:t>n=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n	-	1;  bubbleDown(0);  return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v;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702" y="6108700"/>
            <a:ext cx="16764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723" y="914400"/>
            <a:ext cx="7552690" cy="572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0"/>
              </a:lnSpc>
            </a:pP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/** Bubble root down to its heap</a:t>
            </a:r>
            <a:r>
              <a:rPr sz="2200" spc="-1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position.</a:t>
            </a:r>
            <a:endParaRPr sz="2200">
              <a:latin typeface="Consolas"/>
              <a:cs typeface="Consolas"/>
            </a:endParaRPr>
          </a:p>
          <a:p>
            <a:pPr marL="12700" marR="5080" indent="614045">
              <a:lnSpc>
                <a:spcPts val="2600"/>
              </a:lnSpc>
              <a:spcBef>
                <a:spcPts val="100"/>
              </a:spcBef>
              <a:tabLst>
                <a:tab pos="3698875" algn="l"/>
              </a:tabLst>
            </a:pP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Pre: b[0..n-1]</a:t>
            </a:r>
            <a:r>
              <a:rPr sz="22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is</a:t>
            </a:r>
            <a:r>
              <a:rPr sz="2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a	heap except maybe</a:t>
            </a:r>
            <a:r>
              <a:rPr sz="2200" spc="-9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b[0]</a:t>
            </a:r>
            <a:r>
              <a:rPr sz="22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*/  </a:t>
            </a:r>
            <a:r>
              <a:rPr sz="2200" dirty="0">
                <a:latin typeface="Consolas"/>
                <a:cs typeface="Consolas"/>
              </a:rPr>
              <a:t>private void bubbleDown()</a:t>
            </a:r>
            <a:r>
              <a:rPr sz="2200" spc="-114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00"/>
              </a:lnSpc>
              <a:tabLst>
                <a:tab pos="934085" algn="l"/>
              </a:tabLst>
            </a:pPr>
            <a:r>
              <a:rPr sz="2200" dirty="0">
                <a:latin typeface="Consolas"/>
                <a:cs typeface="Consolas"/>
              </a:rPr>
              <a:t>int	k=</a:t>
            </a:r>
            <a:r>
              <a:rPr sz="2200" spc="-10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0;</a:t>
            </a:r>
            <a:endParaRPr sz="2200">
              <a:latin typeface="Consolas"/>
              <a:cs typeface="Consolas"/>
            </a:endParaRPr>
          </a:p>
          <a:p>
            <a:pPr marL="319405" marR="1386840">
              <a:lnSpc>
                <a:spcPts val="2700"/>
              </a:lnSpc>
              <a:spcBef>
                <a:spcPts val="20"/>
              </a:spcBef>
              <a:tabLst>
                <a:tab pos="934085" algn="l"/>
                <a:tab pos="1701800" algn="l"/>
                <a:tab pos="2316480" algn="l"/>
                <a:tab pos="3392170" algn="l"/>
              </a:tabLst>
            </a:pP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Set</a:t>
            </a:r>
            <a:r>
              <a:rPr sz="2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c	to smaller of</a:t>
            </a:r>
            <a:r>
              <a:rPr sz="2200" spc="-9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k’s</a:t>
            </a:r>
            <a:r>
              <a:rPr sz="22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children  </a:t>
            </a:r>
            <a:r>
              <a:rPr sz="2200" dirty="0">
                <a:latin typeface="Consolas"/>
                <a:cs typeface="Consolas"/>
              </a:rPr>
              <a:t>int	c=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2*k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+	2;	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// k’s right</a:t>
            </a:r>
            <a:r>
              <a:rPr sz="2200" spc="-114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child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480"/>
              </a:lnSpc>
              <a:tabLst>
                <a:tab pos="780415" algn="l"/>
                <a:tab pos="1241425" algn="l"/>
                <a:tab pos="2009139" algn="l"/>
                <a:tab pos="6310630" algn="l"/>
              </a:tabLst>
            </a:pPr>
            <a:r>
              <a:rPr sz="2200" dirty="0">
                <a:latin typeface="Consolas"/>
                <a:cs typeface="Consolas"/>
              </a:rPr>
              <a:t>if	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sz="2200" dirty="0">
                <a:latin typeface="Consolas"/>
                <a:cs typeface="Consolas"/>
              </a:rPr>
              <a:t>c	&gt;=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n	||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b[c-1].compareTo(b[c])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&lt;	0)</a:t>
            </a:r>
            <a:endParaRPr sz="2200">
              <a:latin typeface="Consolas"/>
              <a:cs typeface="Consolas"/>
            </a:endParaRPr>
          </a:p>
          <a:p>
            <a:pPr marL="626745">
              <a:lnSpc>
                <a:spcPts val="2620"/>
              </a:lnSpc>
            </a:pPr>
            <a:r>
              <a:rPr sz="2200" dirty="0">
                <a:latin typeface="Consolas"/>
                <a:cs typeface="Consolas"/>
              </a:rPr>
              <a:t>c=</a:t>
            </a:r>
            <a:r>
              <a:rPr sz="2200" spc="-10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c-1;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0"/>
              </a:lnSpc>
              <a:spcBef>
                <a:spcPts val="60"/>
              </a:spcBef>
              <a:tabLst>
                <a:tab pos="1548765" algn="l"/>
                <a:tab pos="3852545" algn="l"/>
              </a:tabLst>
            </a:pP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inv:	b[0..n-1]</a:t>
            </a:r>
            <a:r>
              <a:rPr sz="2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is</a:t>
            </a:r>
            <a:r>
              <a:rPr sz="2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a	heap except maybe</a:t>
            </a:r>
            <a:r>
              <a:rPr sz="2200" spc="-114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b[k]</a:t>
            </a:r>
            <a:endParaRPr sz="2200">
              <a:latin typeface="Consolas"/>
              <a:cs typeface="Consolas"/>
            </a:endParaRPr>
          </a:p>
          <a:p>
            <a:pPr marL="319405" marR="465455">
              <a:lnSpc>
                <a:spcPts val="2600"/>
              </a:lnSpc>
              <a:spcBef>
                <a:spcPts val="100"/>
              </a:spcBef>
              <a:tabLst>
                <a:tab pos="2009139" algn="l"/>
                <a:tab pos="2316480" algn="l"/>
                <a:tab pos="2931160" algn="l"/>
                <a:tab pos="6464300" algn="l"/>
              </a:tabLst>
            </a:pP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// Also, b[c] is b[k]’s smallest child  </a:t>
            </a:r>
            <a:r>
              <a:rPr sz="2200" dirty="0">
                <a:latin typeface="Consolas"/>
                <a:cs typeface="Consolas"/>
              </a:rPr>
              <a:t>while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(c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&lt;	n	&amp;&amp;	b[k].compareTo(b[c])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&gt;	0)</a:t>
            </a:r>
            <a:r>
              <a:rPr sz="2200" spc="-10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745" marR="4305935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Consolas"/>
                <a:cs typeface="Consolas"/>
              </a:rPr>
              <a:t>swap(b[k],</a:t>
            </a:r>
            <a:r>
              <a:rPr sz="2200" spc="-10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b[c]);  k=</a:t>
            </a:r>
            <a:r>
              <a:rPr sz="2200" spc="-10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c;</a:t>
            </a:r>
            <a:endParaRPr sz="2200">
              <a:latin typeface="Consolas"/>
              <a:cs typeface="Consolas"/>
            </a:endParaRPr>
          </a:p>
          <a:p>
            <a:pPr marL="626745">
              <a:lnSpc>
                <a:spcPts val="2600"/>
              </a:lnSpc>
              <a:tabLst>
                <a:tab pos="2009139" algn="l"/>
              </a:tabLst>
            </a:pPr>
            <a:r>
              <a:rPr sz="2200" dirty="0">
                <a:latin typeface="Consolas"/>
                <a:cs typeface="Consolas"/>
              </a:rPr>
              <a:t>c=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2*k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+	2;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// k’s right</a:t>
            </a:r>
            <a:r>
              <a:rPr sz="2200" spc="-1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8000"/>
                </a:solidFill>
                <a:latin typeface="Consolas"/>
                <a:cs typeface="Consolas"/>
              </a:rPr>
              <a:t>child</a:t>
            </a:r>
            <a:endParaRPr sz="2200">
              <a:latin typeface="Consolas"/>
              <a:cs typeface="Consolas"/>
            </a:endParaRPr>
          </a:p>
          <a:p>
            <a:pPr marL="934085" marR="619125" indent="-307340">
              <a:lnSpc>
                <a:spcPts val="2600"/>
              </a:lnSpc>
              <a:spcBef>
                <a:spcPts val="100"/>
              </a:spcBef>
              <a:tabLst>
                <a:tab pos="2316480" algn="l"/>
                <a:tab pos="6617970" algn="l"/>
              </a:tabLst>
            </a:pPr>
            <a:r>
              <a:rPr sz="2200" dirty="0">
                <a:latin typeface="Consolas"/>
                <a:cs typeface="Consolas"/>
              </a:rPr>
              <a:t>if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(c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&gt;=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n	||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b[c-1].compareTo(b[c])</a:t>
            </a:r>
            <a:r>
              <a:rPr sz="2200" spc="-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&lt;	0)  c=</a:t>
            </a:r>
            <a:r>
              <a:rPr sz="2200" spc="-10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c-1;</a:t>
            </a:r>
            <a:endParaRPr sz="2200">
              <a:latin typeface="Consolas"/>
              <a:cs typeface="Consolas"/>
            </a:endParaRPr>
          </a:p>
          <a:p>
            <a:pPr marL="473075">
              <a:lnSpc>
                <a:spcPts val="2620"/>
              </a:lnSpc>
            </a:pPr>
            <a:r>
              <a:rPr sz="2200" dirty="0"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0723" y="6604000"/>
            <a:ext cx="17907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123" y="1736725"/>
            <a:ext cx="4572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ct val="100000"/>
              </a:lnSpc>
            </a:pPr>
            <a:r>
              <a:rPr spc="-35" dirty="0"/>
              <a:t>Trouble </a:t>
            </a:r>
            <a:r>
              <a:rPr spc="15" dirty="0"/>
              <a:t>changing </a:t>
            </a:r>
            <a:r>
              <a:rPr dirty="0"/>
              <a:t>heap </a:t>
            </a:r>
            <a:r>
              <a:rPr spc="-5" dirty="0"/>
              <a:t>behaviour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bit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663" y="2103120"/>
            <a:ext cx="8090534" cy="394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400" spc="-5" dirty="0">
                <a:latin typeface="Tw Cen MT"/>
                <a:cs typeface="Tw Cen MT"/>
              </a:rPr>
              <a:t>Separate priority </a:t>
            </a:r>
            <a:r>
              <a:rPr sz="2400" spc="-15" dirty="0">
                <a:latin typeface="Tw Cen MT"/>
                <a:cs typeface="Tw Cen MT"/>
              </a:rPr>
              <a:t>from </a:t>
            </a:r>
            <a:r>
              <a:rPr sz="2400" spc="-10" dirty="0">
                <a:latin typeface="Tw Cen MT"/>
                <a:cs typeface="Tw Cen MT"/>
              </a:rPr>
              <a:t>value </a:t>
            </a:r>
            <a:r>
              <a:rPr sz="2400" dirty="0">
                <a:latin typeface="Tw Cen MT"/>
                <a:cs typeface="Tw Cen MT"/>
              </a:rPr>
              <a:t>and do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this:</a:t>
            </a:r>
            <a:endParaRPr sz="2400">
              <a:latin typeface="Tw Cen MT"/>
              <a:cs typeface="Tw Cen MT"/>
            </a:endParaRPr>
          </a:p>
          <a:p>
            <a:pPr marL="340995">
              <a:lnSpc>
                <a:spcPct val="100000"/>
              </a:lnSpc>
              <a:spcBef>
                <a:spcPts val="620"/>
              </a:spcBef>
              <a:tabLst>
                <a:tab pos="1720850" algn="l"/>
              </a:tabLst>
            </a:pPr>
            <a:r>
              <a:rPr sz="2400" spc="-20" dirty="0">
                <a:solidFill>
                  <a:srgbClr val="800000"/>
                </a:solidFill>
                <a:latin typeface="Tw Cen MT"/>
                <a:cs typeface="Tw Cen MT"/>
              </a:rPr>
              <a:t>add(e,</a:t>
            </a:r>
            <a:r>
              <a:rPr sz="2400" spc="5" dirty="0">
                <a:solidFill>
                  <a:srgbClr val="800000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800000"/>
                </a:solidFill>
                <a:latin typeface="Tw Cen MT"/>
                <a:cs typeface="Tw Cen MT"/>
              </a:rPr>
              <a:t>p);	</a:t>
            </a:r>
            <a:r>
              <a:rPr sz="2400" dirty="0">
                <a:solidFill>
                  <a:srgbClr val="008000"/>
                </a:solidFill>
                <a:latin typeface="Tw Cen MT"/>
                <a:cs typeface="Tw Cen MT"/>
              </a:rPr>
              <a:t>//add element e with </a:t>
            </a:r>
            <a:r>
              <a:rPr sz="2400" spc="-5" dirty="0">
                <a:solidFill>
                  <a:srgbClr val="008000"/>
                </a:solidFill>
                <a:latin typeface="Tw Cen MT"/>
                <a:cs typeface="Tw Cen MT"/>
              </a:rPr>
              <a:t>priority </a:t>
            </a:r>
            <a:r>
              <a:rPr sz="2400" dirty="0">
                <a:solidFill>
                  <a:srgbClr val="008000"/>
                </a:solidFill>
                <a:latin typeface="Tw Cen MT"/>
                <a:cs typeface="Tw Cen MT"/>
              </a:rPr>
              <a:t>p (a</a:t>
            </a:r>
            <a:r>
              <a:rPr sz="2400" spc="-60" dirty="0">
                <a:solidFill>
                  <a:srgbClr val="008000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008000"/>
                </a:solidFill>
                <a:latin typeface="Tw Cen MT"/>
                <a:cs typeface="Tw Cen MT"/>
              </a:rPr>
              <a:t>double)</a:t>
            </a:r>
            <a:endParaRPr sz="2400">
              <a:latin typeface="Tw Cen MT"/>
              <a:cs typeface="Tw Cen MT"/>
            </a:endParaRPr>
          </a:p>
          <a:p>
            <a:pPr marL="3470910" algn="ctr">
              <a:lnSpc>
                <a:spcPts val="2690"/>
              </a:lnSpc>
              <a:spcBef>
                <a:spcPts val="720"/>
              </a:spcBef>
            </a:pP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THIS 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IS</a:t>
            </a:r>
            <a:r>
              <a:rPr sz="2400" spc="-8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EASY!</a:t>
            </a:r>
            <a:endParaRPr sz="2400">
              <a:latin typeface="Tw Cen MT"/>
              <a:cs typeface="Tw Cen MT"/>
            </a:endParaRPr>
          </a:p>
          <a:p>
            <a:pPr marL="12700">
              <a:lnSpc>
                <a:spcPts val="2690"/>
              </a:lnSpc>
            </a:pPr>
            <a:r>
              <a:rPr sz="2400" dirty="0">
                <a:latin typeface="Tw Cen MT"/>
                <a:cs typeface="Tw Cen MT"/>
              </a:rPr>
              <a:t>Be able to </a:t>
            </a:r>
            <a:r>
              <a:rPr sz="2400" spc="5" dirty="0">
                <a:latin typeface="Tw Cen MT"/>
                <a:cs typeface="Tw Cen MT"/>
              </a:rPr>
              <a:t>change</a:t>
            </a:r>
            <a:r>
              <a:rPr sz="2400" spc="-50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priority</a:t>
            </a:r>
            <a:endParaRPr sz="2400">
              <a:latin typeface="Tw Cen MT"/>
              <a:cs typeface="Tw Cen MT"/>
            </a:endParaRPr>
          </a:p>
          <a:p>
            <a:pPr marL="264795">
              <a:lnSpc>
                <a:spcPct val="100000"/>
              </a:lnSpc>
              <a:spcBef>
                <a:spcPts val="620"/>
              </a:spcBef>
              <a:tabLst>
                <a:tab pos="2019300" algn="l"/>
              </a:tabLst>
            </a:pPr>
            <a:r>
              <a:rPr sz="2400" spc="-10" dirty="0">
                <a:solidFill>
                  <a:srgbClr val="800000"/>
                </a:solidFill>
                <a:latin typeface="Tw Cen MT"/>
                <a:cs typeface="Tw Cen MT"/>
              </a:rPr>
              <a:t>change(e,</a:t>
            </a:r>
            <a:r>
              <a:rPr sz="2400" spc="10" dirty="0">
                <a:solidFill>
                  <a:srgbClr val="800000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800000"/>
                </a:solidFill>
                <a:latin typeface="Tw Cen MT"/>
                <a:cs typeface="Tw Cen MT"/>
              </a:rPr>
              <a:t>p);	</a:t>
            </a:r>
            <a:r>
              <a:rPr sz="2400" spc="5" dirty="0">
                <a:solidFill>
                  <a:srgbClr val="008000"/>
                </a:solidFill>
                <a:latin typeface="Tw Cen MT"/>
                <a:cs typeface="Tw Cen MT"/>
              </a:rPr>
              <a:t>//change </a:t>
            </a:r>
            <a:r>
              <a:rPr sz="2400" spc="-5" dirty="0">
                <a:solidFill>
                  <a:srgbClr val="008000"/>
                </a:solidFill>
                <a:latin typeface="Tw Cen MT"/>
                <a:cs typeface="Tw Cen MT"/>
              </a:rPr>
              <a:t>priority </a:t>
            </a:r>
            <a:r>
              <a:rPr sz="2400" dirty="0">
                <a:solidFill>
                  <a:srgbClr val="008000"/>
                </a:solidFill>
                <a:latin typeface="Tw Cen MT"/>
                <a:cs typeface="Tw Cen MT"/>
              </a:rPr>
              <a:t>of e to</a:t>
            </a:r>
            <a:r>
              <a:rPr sz="2400" spc="5" dirty="0">
                <a:solidFill>
                  <a:srgbClr val="008000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008000"/>
                </a:solidFill>
                <a:latin typeface="Tw Cen MT"/>
                <a:cs typeface="Tw Cen MT"/>
              </a:rPr>
              <a:t>p</a:t>
            </a:r>
            <a:endParaRPr sz="2400">
              <a:latin typeface="Tw Cen MT"/>
              <a:cs typeface="Tw Cen MT"/>
            </a:endParaRPr>
          </a:p>
          <a:p>
            <a:pPr marL="3384550" algn="ctr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F0000"/>
                </a:solidFill>
                <a:latin typeface="Tw Cen MT"/>
                <a:cs typeface="Tw Cen MT"/>
              </a:rPr>
              <a:t>THIS 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IS</a:t>
            </a:r>
            <a:r>
              <a:rPr sz="2400" spc="-8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HARD!</a:t>
            </a:r>
            <a:endParaRPr sz="2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Big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question</a:t>
            </a:r>
            <a:r>
              <a:rPr sz="2400" spc="-5" dirty="0">
                <a:latin typeface="Arial"/>
                <a:cs typeface="Arial"/>
              </a:rPr>
              <a:t>: How do we </a:t>
            </a:r>
            <a:r>
              <a:rPr sz="2400" dirty="0">
                <a:latin typeface="Arial"/>
                <a:cs typeface="Arial"/>
              </a:rPr>
              <a:t>find 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heap?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900"/>
              </a:lnSpc>
              <a:spcBef>
                <a:spcPts val="40"/>
              </a:spcBef>
            </a:pPr>
            <a:r>
              <a:rPr sz="2400" dirty="0">
                <a:latin typeface="Arial"/>
                <a:cs typeface="Arial"/>
              </a:rPr>
              <a:t>Searching heap takes time proportional to its size!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good!  </a:t>
            </a:r>
            <a:r>
              <a:rPr sz="2400" dirty="0">
                <a:latin typeface="Arial"/>
                <a:cs typeface="Arial"/>
              </a:rPr>
              <a:t>Once found, change priority and bubble up or down.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OKAY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pc="-10" dirty="0"/>
              <a:t>HeapSort(b,</a:t>
            </a:r>
            <a:r>
              <a:rPr spc="-65" dirty="0"/>
              <a:t> </a:t>
            </a:r>
            <a:r>
              <a:rPr dirty="0"/>
              <a:t>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410" y="937259"/>
            <a:ext cx="258889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800000"/>
                </a:solidFill>
                <a:latin typeface="Tw Cen MT"/>
                <a:cs typeface="Tw Cen MT"/>
              </a:rPr>
              <a:t>—Sort</a:t>
            </a:r>
            <a:r>
              <a:rPr sz="3200" spc="-55" dirty="0">
                <a:solidFill>
                  <a:srgbClr val="800000"/>
                </a:solidFill>
                <a:latin typeface="Tw Cen MT"/>
                <a:cs typeface="Tw Cen MT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Tw Cen MT"/>
                <a:cs typeface="Tw Cen MT"/>
              </a:rPr>
              <a:t>b[0..n-1]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9327" y="6172200"/>
            <a:ext cx="4878705" cy="462280"/>
          </a:xfrm>
          <a:prstGeom prst="rect">
            <a:avLst/>
          </a:prstGeom>
          <a:ln w="9524">
            <a:solidFill>
              <a:srgbClr val="9411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max</a:t>
            </a:r>
            <a:r>
              <a:rPr sz="2400" spc="-5" dirty="0">
                <a:latin typeface="Arial"/>
                <a:cs typeface="Arial"/>
              </a:rPr>
              <a:t>-heap </a:t>
            </a:r>
            <a:r>
              <a:rPr sz="2400" dirty="0">
                <a:latin typeface="Arial"/>
                <a:cs typeface="Arial"/>
              </a:rPr>
              <a:t>has max value at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663" y="2199640"/>
            <a:ext cx="7299959" cy="283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6685">
              <a:lnSpc>
                <a:spcPts val="28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Whet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your appetite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use heap to get exactly n log n  in-place sorting algorithm. 2 steps, each is O(n log</a:t>
            </a:r>
            <a:r>
              <a:rPr sz="24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  <a:p>
            <a:pPr marL="111760" marR="1165860">
              <a:lnSpc>
                <a:spcPts val="5700"/>
              </a:lnSpc>
              <a:spcBef>
                <a:spcPts val="120"/>
              </a:spcBef>
              <a:tabLst>
                <a:tab pos="568325" algn="l"/>
              </a:tabLst>
            </a:pPr>
            <a:r>
              <a:rPr sz="2400" dirty="0">
                <a:latin typeface="Arial"/>
                <a:cs typeface="Arial"/>
              </a:rPr>
              <a:t>1.	Make b[0..n-1] into 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max</a:t>
            </a:r>
            <a:r>
              <a:rPr sz="2400" dirty="0">
                <a:latin typeface="Arial"/>
                <a:cs typeface="Arial"/>
              </a:rPr>
              <a:t>-heap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place)  2.	for (k= n-1; k &gt; 0; k= k-1)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12215">
              <a:lnSpc>
                <a:spcPts val="2240"/>
              </a:lnSpc>
            </a:pPr>
            <a:r>
              <a:rPr sz="2400" dirty="0">
                <a:latin typeface="Arial"/>
                <a:cs typeface="Arial"/>
              </a:rPr>
              <a:t>b[k]= poll –i.e. take max element out 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heap.</a:t>
            </a:r>
            <a:endParaRPr sz="2400">
              <a:latin typeface="Arial"/>
              <a:cs typeface="Arial"/>
            </a:endParaRPr>
          </a:p>
          <a:p>
            <a:pPr marL="6197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927" y="5410200"/>
            <a:ext cx="5995670" cy="462280"/>
          </a:xfrm>
          <a:prstGeom prst="rect">
            <a:avLst/>
          </a:prstGeom>
          <a:solidFill>
            <a:srgbClr val="F1F1EB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2400" spc="-10" dirty="0">
                <a:latin typeface="Arial"/>
                <a:cs typeface="Arial"/>
              </a:rPr>
              <a:t>We’ll </a:t>
            </a:r>
            <a:r>
              <a:rPr sz="2400" dirty="0">
                <a:latin typeface="Arial"/>
                <a:cs typeface="Arial"/>
              </a:rPr>
              <a:t>post this algorithm on course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ct val="100000"/>
              </a:lnSpc>
            </a:pPr>
            <a:r>
              <a:rPr spc="-25" dirty="0"/>
              <a:t>Many </a:t>
            </a:r>
            <a:r>
              <a:rPr dirty="0"/>
              <a:t>uses of </a:t>
            </a:r>
            <a:r>
              <a:rPr spc="-5" dirty="0"/>
              <a:t>priority </a:t>
            </a:r>
            <a:r>
              <a:rPr dirty="0"/>
              <a:t>queues &amp;</a:t>
            </a:r>
            <a:r>
              <a:rPr spc="45" dirty="0"/>
              <a:t> </a:t>
            </a:r>
            <a:r>
              <a:rPr dirty="0"/>
              <a:t>heaps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263" y="3169920"/>
            <a:ext cx="60655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1470" indent="-318770">
              <a:lnSpc>
                <a:spcPct val="100000"/>
              </a:lnSpc>
              <a:buClr>
                <a:srgbClr val="DD8047"/>
              </a:buClr>
              <a:buSzPct val="59090"/>
              <a:buFont typeface="Arial"/>
              <a:buChar char="¨"/>
              <a:tabLst>
                <a:tab pos="332105" algn="l"/>
              </a:tabLst>
            </a:pPr>
            <a:r>
              <a:rPr sz="2200" dirty="0">
                <a:latin typeface="Tw Cen MT"/>
                <a:cs typeface="Tw Cen MT"/>
              </a:rPr>
              <a:t>Mesh compression: quadric </a:t>
            </a:r>
            <a:r>
              <a:rPr sz="2200" spc="-10" dirty="0">
                <a:latin typeface="Tw Cen MT"/>
                <a:cs typeface="Tw Cen MT"/>
              </a:rPr>
              <a:t>error </a:t>
            </a:r>
            <a:r>
              <a:rPr sz="2200" dirty="0">
                <a:latin typeface="Tw Cen MT"/>
                <a:cs typeface="Tw Cen MT"/>
              </a:rPr>
              <a:t>mesh</a:t>
            </a:r>
            <a:r>
              <a:rPr sz="2200" spc="-85" dirty="0">
                <a:latin typeface="Tw Cen MT"/>
                <a:cs typeface="Tw Cen MT"/>
              </a:rPr>
              <a:t> </a:t>
            </a:r>
            <a:r>
              <a:rPr sz="2200" dirty="0">
                <a:latin typeface="Tw Cen MT"/>
                <a:cs typeface="Tw Cen MT"/>
              </a:rPr>
              <a:t>simplification</a:t>
            </a:r>
            <a:endParaRPr sz="2200">
              <a:latin typeface="Tw Cen MT"/>
              <a:cs typeface="Tw Cen MT"/>
            </a:endParaRPr>
          </a:p>
          <a:p>
            <a:pPr marL="331470" indent="-318770">
              <a:lnSpc>
                <a:spcPct val="100000"/>
              </a:lnSpc>
              <a:spcBef>
                <a:spcPts val="660"/>
              </a:spcBef>
              <a:buClr>
                <a:srgbClr val="DD8047"/>
              </a:buClr>
              <a:buSzPct val="59090"/>
              <a:buFont typeface="Arial"/>
              <a:buChar char="¨"/>
              <a:tabLst>
                <a:tab pos="332105" algn="l"/>
              </a:tabLst>
            </a:pPr>
            <a:r>
              <a:rPr sz="2200" spc="-10" dirty="0">
                <a:latin typeface="Tw Cen MT"/>
                <a:cs typeface="Tw Cen MT"/>
              </a:rPr>
              <a:t>Event-driven </a:t>
            </a:r>
            <a:r>
              <a:rPr sz="2200" dirty="0">
                <a:latin typeface="Tw Cen MT"/>
                <a:cs typeface="Tw Cen MT"/>
              </a:rPr>
              <a:t>simulation: customers in a</a:t>
            </a:r>
            <a:r>
              <a:rPr sz="2200" spc="-25" dirty="0">
                <a:latin typeface="Tw Cen MT"/>
                <a:cs typeface="Tw Cen MT"/>
              </a:rPr>
              <a:t> </a:t>
            </a:r>
            <a:r>
              <a:rPr sz="2200" dirty="0">
                <a:latin typeface="Tw Cen MT"/>
                <a:cs typeface="Tw Cen MT"/>
              </a:rPr>
              <a:t>line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263" y="4008120"/>
            <a:ext cx="7086600" cy="332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1470" indent="-318770">
              <a:lnSpc>
                <a:spcPct val="100000"/>
              </a:lnSpc>
              <a:buClr>
                <a:srgbClr val="DD8047"/>
              </a:buClr>
              <a:buSzPct val="59090"/>
              <a:buFont typeface="Arial"/>
              <a:buChar char="¨"/>
              <a:tabLst>
                <a:tab pos="332105" algn="l"/>
              </a:tabLst>
            </a:pPr>
            <a:r>
              <a:rPr sz="2200" dirty="0">
                <a:latin typeface="Tw Cen MT"/>
                <a:cs typeface="Tw Cen MT"/>
              </a:rPr>
              <a:t>Collision detection: </a:t>
            </a:r>
            <a:r>
              <a:rPr sz="2200" spc="-15" dirty="0">
                <a:latin typeface="Tw Cen MT"/>
                <a:cs typeface="Tw Cen MT"/>
              </a:rPr>
              <a:t>"next </a:t>
            </a:r>
            <a:r>
              <a:rPr sz="2200" dirty="0">
                <a:latin typeface="Tw Cen MT"/>
                <a:cs typeface="Tw Cen MT"/>
              </a:rPr>
              <a:t>time of contact" </a:t>
            </a:r>
            <a:r>
              <a:rPr sz="2200" spc="-15" dirty="0">
                <a:latin typeface="Tw Cen MT"/>
                <a:cs typeface="Tw Cen MT"/>
              </a:rPr>
              <a:t>for </a:t>
            </a:r>
            <a:r>
              <a:rPr sz="2200" dirty="0">
                <a:latin typeface="Tw Cen MT"/>
                <a:cs typeface="Tw Cen MT"/>
              </a:rPr>
              <a:t>colliding bodies</a:t>
            </a:r>
            <a:endParaRPr sz="2200">
              <a:latin typeface="Tw Cen MT"/>
              <a:cs typeface="Tw Cen MT"/>
            </a:endParaRPr>
          </a:p>
          <a:p>
            <a:pPr marL="331470" indent="-318770">
              <a:lnSpc>
                <a:spcPct val="100000"/>
              </a:lnSpc>
              <a:spcBef>
                <a:spcPts val="760"/>
              </a:spcBef>
              <a:buClr>
                <a:srgbClr val="DD8047"/>
              </a:buClr>
              <a:buSzPct val="59090"/>
              <a:buFont typeface="Arial"/>
              <a:buChar char="¨"/>
              <a:tabLst>
                <a:tab pos="332105" algn="l"/>
              </a:tabLst>
            </a:pPr>
            <a:r>
              <a:rPr sz="2200" dirty="0">
                <a:latin typeface="Tw Cen MT"/>
                <a:cs typeface="Tw Cen MT"/>
              </a:rPr>
              <a:t>Data compression: Huffman</a:t>
            </a:r>
            <a:r>
              <a:rPr sz="2200" spc="-100" dirty="0">
                <a:latin typeface="Tw Cen MT"/>
                <a:cs typeface="Tw Cen MT"/>
              </a:rPr>
              <a:t> </a:t>
            </a:r>
            <a:r>
              <a:rPr sz="2200" dirty="0">
                <a:latin typeface="Tw Cen MT"/>
                <a:cs typeface="Tw Cen MT"/>
              </a:rPr>
              <a:t>coding</a:t>
            </a:r>
            <a:endParaRPr sz="2200">
              <a:latin typeface="Tw Cen MT"/>
              <a:cs typeface="Tw Cen MT"/>
            </a:endParaRPr>
          </a:p>
          <a:p>
            <a:pPr marL="331470" indent="-318770">
              <a:lnSpc>
                <a:spcPct val="100000"/>
              </a:lnSpc>
              <a:spcBef>
                <a:spcPts val="660"/>
              </a:spcBef>
              <a:buClr>
                <a:srgbClr val="DD8047"/>
              </a:buClr>
              <a:buSzPct val="59090"/>
              <a:buFont typeface="Arial"/>
              <a:buChar char="¨"/>
              <a:tabLst>
                <a:tab pos="332105" algn="l"/>
              </a:tabLst>
            </a:pPr>
            <a:r>
              <a:rPr sz="2200" spc="-5" dirty="0">
                <a:latin typeface="Tw Cen MT"/>
                <a:cs typeface="Tw Cen MT"/>
              </a:rPr>
              <a:t>Graph </a:t>
            </a:r>
            <a:r>
              <a:rPr sz="2200" spc="5" dirty="0">
                <a:latin typeface="Tw Cen MT"/>
                <a:cs typeface="Tw Cen MT"/>
              </a:rPr>
              <a:t>searching: </a:t>
            </a:r>
            <a:r>
              <a:rPr sz="2200" spc="-5" dirty="0">
                <a:latin typeface="Tw Cen MT"/>
                <a:cs typeface="Tw Cen MT"/>
              </a:rPr>
              <a:t>Dijkstra's algorithm, Prim's</a:t>
            </a:r>
            <a:r>
              <a:rPr sz="2200" spc="75" dirty="0">
                <a:latin typeface="Tw Cen MT"/>
                <a:cs typeface="Tw Cen MT"/>
              </a:rPr>
              <a:t> </a:t>
            </a:r>
            <a:r>
              <a:rPr sz="2200" spc="-5" dirty="0">
                <a:latin typeface="Tw Cen MT"/>
                <a:cs typeface="Tw Cen MT"/>
              </a:rPr>
              <a:t>algorithm</a:t>
            </a:r>
            <a:endParaRPr sz="2200">
              <a:latin typeface="Tw Cen MT"/>
              <a:cs typeface="Tw Cen MT"/>
            </a:endParaRPr>
          </a:p>
          <a:p>
            <a:pPr marL="331470" indent="-318770">
              <a:lnSpc>
                <a:spcPct val="100000"/>
              </a:lnSpc>
              <a:spcBef>
                <a:spcPts val="760"/>
              </a:spcBef>
              <a:buClr>
                <a:srgbClr val="DD8047"/>
              </a:buClr>
              <a:buSzPct val="59090"/>
              <a:buFont typeface="Arial"/>
              <a:buChar char="¨"/>
              <a:tabLst>
                <a:tab pos="332105" algn="l"/>
              </a:tabLst>
            </a:pPr>
            <a:r>
              <a:rPr sz="2200" dirty="0">
                <a:latin typeface="Tw Cen MT"/>
                <a:cs typeface="Tw Cen MT"/>
              </a:rPr>
              <a:t>AI </a:t>
            </a:r>
            <a:r>
              <a:rPr sz="2200" spc="-35" dirty="0">
                <a:latin typeface="Tw Cen MT"/>
                <a:cs typeface="Tw Cen MT"/>
              </a:rPr>
              <a:t>Path </a:t>
            </a:r>
            <a:r>
              <a:rPr sz="2200" dirty="0">
                <a:latin typeface="Tw Cen MT"/>
                <a:cs typeface="Tw Cen MT"/>
              </a:rPr>
              <a:t>Planning: A*</a:t>
            </a:r>
            <a:r>
              <a:rPr sz="2200" spc="-35" dirty="0">
                <a:latin typeface="Tw Cen MT"/>
                <a:cs typeface="Tw Cen MT"/>
              </a:rPr>
              <a:t> </a:t>
            </a:r>
            <a:r>
              <a:rPr sz="2200" spc="10" dirty="0">
                <a:latin typeface="Tw Cen MT"/>
                <a:cs typeface="Tw Cen MT"/>
              </a:rPr>
              <a:t>search</a:t>
            </a:r>
            <a:endParaRPr sz="2200">
              <a:latin typeface="Tw Cen MT"/>
              <a:cs typeface="Tw Cen MT"/>
            </a:endParaRPr>
          </a:p>
          <a:p>
            <a:pPr marL="331470" indent="-318770">
              <a:lnSpc>
                <a:spcPct val="100000"/>
              </a:lnSpc>
              <a:spcBef>
                <a:spcPts val="660"/>
              </a:spcBef>
              <a:buClr>
                <a:srgbClr val="DD8047"/>
              </a:buClr>
              <a:buSzPct val="59090"/>
              <a:buFont typeface="Arial"/>
              <a:buChar char="¨"/>
              <a:tabLst>
                <a:tab pos="332105" algn="l"/>
              </a:tabLst>
            </a:pPr>
            <a:r>
              <a:rPr sz="2200" dirty="0">
                <a:latin typeface="Tw Cen MT"/>
                <a:cs typeface="Tw Cen MT"/>
              </a:rPr>
              <a:t>Statistics: maintain </a:t>
            </a:r>
            <a:r>
              <a:rPr sz="2200" spc="-10" dirty="0">
                <a:latin typeface="Tw Cen MT"/>
                <a:cs typeface="Tw Cen MT"/>
              </a:rPr>
              <a:t>largest </a:t>
            </a:r>
            <a:r>
              <a:rPr sz="2200" dirty="0">
                <a:latin typeface="Tw Cen MT"/>
                <a:cs typeface="Tw Cen MT"/>
              </a:rPr>
              <a:t>M </a:t>
            </a:r>
            <a:r>
              <a:rPr sz="2200" spc="-10" dirty="0">
                <a:latin typeface="Tw Cen MT"/>
                <a:cs typeface="Tw Cen MT"/>
              </a:rPr>
              <a:t>values </a:t>
            </a:r>
            <a:r>
              <a:rPr sz="2200" dirty="0">
                <a:latin typeface="Tw Cen MT"/>
                <a:cs typeface="Tw Cen MT"/>
              </a:rPr>
              <a:t>in a</a:t>
            </a:r>
            <a:r>
              <a:rPr sz="2200" spc="-40" dirty="0">
                <a:latin typeface="Tw Cen MT"/>
                <a:cs typeface="Tw Cen MT"/>
              </a:rPr>
              <a:t> </a:t>
            </a:r>
            <a:r>
              <a:rPr sz="2200" dirty="0">
                <a:latin typeface="Tw Cen MT"/>
                <a:cs typeface="Tw Cen MT"/>
              </a:rPr>
              <a:t>sequence</a:t>
            </a:r>
            <a:endParaRPr sz="2200">
              <a:latin typeface="Tw Cen MT"/>
              <a:cs typeface="Tw Cen MT"/>
            </a:endParaRPr>
          </a:p>
          <a:p>
            <a:pPr marL="331470" indent="-318770">
              <a:lnSpc>
                <a:spcPct val="100000"/>
              </a:lnSpc>
              <a:spcBef>
                <a:spcPts val="660"/>
              </a:spcBef>
              <a:buClr>
                <a:srgbClr val="DD8047"/>
              </a:buClr>
              <a:buSzPct val="59090"/>
              <a:buFont typeface="Arial"/>
              <a:buChar char="¨"/>
              <a:tabLst>
                <a:tab pos="332105" algn="l"/>
              </a:tabLst>
            </a:pPr>
            <a:r>
              <a:rPr sz="2200" spc="-5" dirty="0">
                <a:latin typeface="Tw Cen MT"/>
                <a:cs typeface="Tw Cen MT"/>
              </a:rPr>
              <a:t>Operating </a:t>
            </a:r>
            <a:r>
              <a:rPr sz="2200" dirty="0">
                <a:latin typeface="Tw Cen MT"/>
                <a:cs typeface="Tw Cen MT"/>
              </a:rPr>
              <a:t>systems: load </a:t>
            </a:r>
            <a:r>
              <a:rPr sz="2200" spc="-5" dirty="0">
                <a:latin typeface="Tw Cen MT"/>
                <a:cs typeface="Tw Cen MT"/>
              </a:rPr>
              <a:t>balancing, </a:t>
            </a:r>
            <a:r>
              <a:rPr sz="2200" dirty="0">
                <a:latin typeface="Tw Cen MT"/>
                <a:cs typeface="Tw Cen MT"/>
              </a:rPr>
              <a:t>interrupt</a:t>
            </a:r>
            <a:r>
              <a:rPr sz="2200" spc="-25" dirty="0">
                <a:latin typeface="Tw Cen MT"/>
                <a:cs typeface="Tw Cen MT"/>
              </a:rPr>
              <a:t> </a:t>
            </a:r>
            <a:r>
              <a:rPr sz="2200" dirty="0">
                <a:latin typeface="Tw Cen MT"/>
                <a:cs typeface="Tw Cen MT"/>
              </a:rPr>
              <a:t>handling</a:t>
            </a:r>
            <a:endParaRPr sz="2200">
              <a:latin typeface="Tw Cen MT"/>
              <a:cs typeface="Tw Cen MT"/>
            </a:endParaRPr>
          </a:p>
          <a:p>
            <a:pPr marL="331470" indent="-318770">
              <a:lnSpc>
                <a:spcPct val="100000"/>
              </a:lnSpc>
              <a:spcBef>
                <a:spcPts val="760"/>
              </a:spcBef>
              <a:buClr>
                <a:srgbClr val="DD8047"/>
              </a:buClr>
              <a:buSzPct val="59090"/>
              <a:buFont typeface="Arial"/>
              <a:buChar char="¨"/>
              <a:tabLst>
                <a:tab pos="332105" algn="l"/>
              </a:tabLst>
            </a:pPr>
            <a:r>
              <a:rPr sz="2200" dirty="0">
                <a:latin typeface="Tw Cen MT"/>
                <a:cs typeface="Tw Cen MT"/>
              </a:rPr>
              <a:t>Discrete optimization: bin </a:t>
            </a:r>
            <a:r>
              <a:rPr sz="2200" spc="-5" dirty="0">
                <a:latin typeface="Tw Cen MT"/>
                <a:cs typeface="Tw Cen MT"/>
              </a:rPr>
              <a:t>packing,</a:t>
            </a:r>
            <a:r>
              <a:rPr sz="2200" spc="-30" dirty="0">
                <a:latin typeface="Tw Cen MT"/>
                <a:cs typeface="Tw Cen MT"/>
              </a:rPr>
              <a:t> </a:t>
            </a:r>
            <a:r>
              <a:rPr sz="2200" spc="5" dirty="0">
                <a:latin typeface="Tw Cen MT"/>
                <a:cs typeface="Tw Cen MT"/>
              </a:rPr>
              <a:t>scheduling</a:t>
            </a:r>
            <a:endParaRPr sz="2200">
              <a:latin typeface="Tw Cen MT"/>
              <a:cs typeface="Tw Cen MT"/>
            </a:endParaRPr>
          </a:p>
          <a:p>
            <a:pPr marL="331470" indent="-318770">
              <a:lnSpc>
                <a:spcPct val="100000"/>
              </a:lnSpc>
              <a:spcBef>
                <a:spcPts val="660"/>
              </a:spcBef>
              <a:buClr>
                <a:srgbClr val="DD8047"/>
              </a:buClr>
              <a:buSzPct val="59090"/>
              <a:buFont typeface="Arial"/>
              <a:buChar char="¨"/>
              <a:tabLst>
                <a:tab pos="332105" algn="l"/>
              </a:tabLst>
            </a:pPr>
            <a:r>
              <a:rPr sz="2200" dirty="0">
                <a:latin typeface="Tw Cen MT"/>
                <a:cs typeface="Tw Cen MT"/>
              </a:rPr>
              <a:t>Spam </a:t>
            </a:r>
            <a:r>
              <a:rPr sz="2200" spc="-5" dirty="0">
                <a:latin typeface="Tw Cen MT"/>
                <a:cs typeface="Tw Cen MT"/>
              </a:rPr>
              <a:t>filtering: </a:t>
            </a:r>
            <a:r>
              <a:rPr sz="2200" spc="-15" dirty="0">
                <a:latin typeface="Tw Cen MT"/>
                <a:cs typeface="Tw Cen MT"/>
              </a:rPr>
              <a:t>Bayesian </a:t>
            </a:r>
            <a:r>
              <a:rPr sz="2200" dirty="0">
                <a:latin typeface="Tw Cen MT"/>
                <a:cs typeface="Tw Cen MT"/>
              </a:rPr>
              <a:t>spam</a:t>
            </a:r>
            <a:r>
              <a:rPr sz="2200" spc="-10" dirty="0">
                <a:latin typeface="Tw Cen MT"/>
                <a:cs typeface="Tw Cen MT"/>
              </a:rPr>
              <a:t> </a:t>
            </a:r>
            <a:r>
              <a:rPr sz="2200" dirty="0">
                <a:latin typeface="Tw Cen MT"/>
                <a:cs typeface="Tw Cen MT"/>
              </a:rPr>
              <a:t>filter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0123" y="2057406"/>
            <a:ext cx="7651750" cy="1131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28585" y="3090748"/>
            <a:ext cx="40379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Surface simplification [Garland and Heckbert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1997]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pc="-5" dirty="0"/>
              <a:t>Priority </a:t>
            </a:r>
            <a:r>
              <a:rPr dirty="0"/>
              <a:t>queues as</a:t>
            </a:r>
            <a:r>
              <a:rPr spc="-55" dirty="0"/>
              <a:t> </a:t>
            </a:r>
            <a:r>
              <a:rPr spc="-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123" y="1736725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vert="horz" wrap="square" lIns="0" tIns="76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6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4739" y="2225675"/>
            <a:ext cx="374586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Maintain as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unordered</a:t>
            </a:r>
            <a:r>
              <a:rPr sz="2400" spc="-1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4739" y="2581275"/>
            <a:ext cx="1170305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buClr>
                <a:srgbClr val="008000"/>
              </a:buClr>
              <a:buFont typeface="Courier New"/>
              <a:buChar char="–"/>
              <a:tabLst>
                <a:tab pos="243204" algn="l"/>
              </a:tabLst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add()</a:t>
            </a:r>
            <a:endParaRPr sz="2400">
              <a:latin typeface="Courier New"/>
              <a:cs typeface="Courier New"/>
            </a:endParaRPr>
          </a:p>
          <a:p>
            <a:pPr marL="242570" indent="-229870">
              <a:lnSpc>
                <a:spcPct val="100000"/>
              </a:lnSpc>
              <a:spcBef>
                <a:spcPts val="20"/>
              </a:spcBef>
              <a:buClr>
                <a:srgbClr val="008000"/>
              </a:buClr>
              <a:buFont typeface="Courier New"/>
              <a:buChar char="–"/>
              <a:tabLst>
                <a:tab pos="243204" algn="l"/>
              </a:tabLst>
            </a:pPr>
            <a:r>
              <a:rPr sz="2400" b="1" dirty="0">
                <a:solidFill>
                  <a:srgbClr val="008F00"/>
                </a:solidFill>
                <a:latin typeface="Arial"/>
                <a:cs typeface="Arial"/>
              </a:rPr>
              <a:t>poll()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20"/>
              </a:spcBef>
              <a:buClr>
                <a:srgbClr val="008000"/>
              </a:buClr>
              <a:buFont typeface="Courier New"/>
              <a:buChar char="–"/>
              <a:tabLst>
                <a:tab pos="243204" algn="l"/>
              </a:tabLst>
            </a:pPr>
            <a:r>
              <a:rPr sz="2400" b="1" dirty="0">
                <a:solidFill>
                  <a:srgbClr val="008F00"/>
                </a:solidFill>
                <a:latin typeface="Arial"/>
                <a:cs typeface="Arial"/>
              </a:rPr>
              <a:t>peek()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7051" y="2578714"/>
            <a:ext cx="4244975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put new element at front –</a:t>
            </a:r>
            <a:r>
              <a:rPr sz="2400" spc="-1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O(1)  must search the list – O(n)  must search the list –</a:t>
            </a:r>
            <a:r>
              <a:rPr sz="2400" spc="-1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O(n)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4739" y="4054475"/>
            <a:ext cx="34067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Maintain as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ordered</a:t>
            </a:r>
            <a:r>
              <a:rPr sz="2400" spc="-1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4739" y="4410075"/>
            <a:ext cx="1170305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buClr>
                <a:srgbClr val="008000"/>
              </a:buClr>
              <a:buFont typeface="Courier New"/>
              <a:buChar char="–"/>
              <a:tabLst>
                <a:tab pos="243204" algn="l"/>
              </a:tabLst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add()</a:t>
            </a:r>
            <a:endParaRPr sz="2400">
              <a:latin typeface="Courier New"/>
              <a:cs typeface="Courier New"/>
            </a:endParaRPr>
          </a:p>
          <a:p>
            <a:pPr marL="242570" indent="-229870">
              <a:lnSpc>
                <a:spcPct val="100000"/>
              </a:lnSpc>
              <a:spcBef>
                <a:spcPts val="20"/>
              </a:spcBef>
              <a:buClr>
                <a:srgbClr val="008000"/>
              </a:buClr>
              <a:buFont typeface="Courier New"/>
              <a:buChar char="–"/>
              <a:tabLst>
                <a:tab pos="243204" algn="l"/>
              </a:tabLst>
            </a:pPr>
            <a:r>
              <a:rPr sz="2400" b="1" dirty="0">
                <a:solidFill>
                  <a:srgbClr val="008F00"/>
                </a:solidFill>
                <a:latin typeface="Arial"/>
                <a:cs typeface="Arial"/>
              </a:rPr>
              <a:t>poll()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20"/>
              </a:spcBef>
              <a:buClr>
                <a:srgbClr val="008000"/>
              </a:buClr>
              <a:buFont typeface="Courier New"/>
              <a:buChar char="–"/>
              <a:tabLst>
                <a:tab pos="243204" algn="l"/>
              </a:tabLst>
            </a:pPr>
            <a:r>
              <a:rPr sz="2400" b="1" dirty="0">
                <a:solidFill>
                  <a:srgbClr val="008F00"/>
                </a:solidFill>
                <a:latin typeface="Arial"/>
                <a:cs typeface="Arial"/>
              </a:rPr>
              <a:t>peek()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5437" y="4407514"/>
            <a:ext cx="3701415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965" algn="just">
              <a:lnSpc>
                <a:spcPct val="100699"/>
              </a:lnSpc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must search the list –</a:t>
            </a:r>
            <a:r>
              <a:rPr sz="2400" spc="-1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O(n)  must search the list – O(n)  O(1)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3939" y="5883275"/>
            <a:ext cx="25165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Can we do</a:t>
            </a:r>
            <a:r>
              <a:rPr sz="2400" spc="-10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better?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Heap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8389" y="2133282"/>
            <a:ext cx="7415530" cy="421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15570" indent="-228600">
              <a:lnSpc>
                <a:spcPts val="2800"/>
              </a:lnSpc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i="1" dirty="0">
                <a:solidFill>
                  <a:srgbClr val="FF3300"/>
                </a:solidFill>
                <a:latin typeface="Arial"/>
                <a:cs typeface="Arial"/>
              </a:rPr>
              <a:t>heap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is a </a:t>
            </a:r>
            <a:r>
              <a:rPr lang="en-US" sz="2400" dirty="0">
                <a:solidFill>
                  <a:srgbClr val="3333CC"/>
                </a:solidFill>
                <a:latin typeface="Arial"/>
                <a:cs typeface="Arial"/>
              </a:rPr>
              <a:t>specialized tree-based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 data structure that can be</a:t>
            </a:r>
            <a:r>
              <a:rPr sz="2400" spc="-2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used  to implement priority</a:t>
            </a:r>
            <a:r>
              <a:rPr sz="2400" spc="-10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queues</a:t>
            </a:r>
            <a:endParaRPr sz="2400" dirty="0">
              <a:latin typeface="Arial"/>
              <a:cs typeface="Arial"/>
            </a:endParaRPr>
          </a:p>
          <a:p>
            <a:pPr marL="241300" marR="980440" indent="-228600">
              <a:lnSpc>
                <a:spcPct val="100699"/>
              </a:lnSpc>
              <a:spcBef>
                <a:spcPts val="820"/>
              </a:spcBef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Gives better complexity than either ordered</a:t>
            </a:r>
            <a:r>
              <a:rPr sz="2400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or  unordered list</a:t>
            </a:r>
            <a:r>
              <a:rPr sz="2400" spc="-10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implementation:</a:t>
            </a:r>
            <a:endParaRPr sz="2400" dirty="0">
              <a:latin typeface="Arial"/>
              <a:cs typeface="Arial"/>
            </a:endParaRPr>
          </a:p>
          <a:p>
            <a:pPr marL="699770" lvl="1" indent="-229870">
              <a:lnSpc>
                <a:spcPct val="100000"/>
              </a:lnSpc>
              <a:spcBef>
                <a:spcPts val="920"/>
              </a:spcBef>
              <a:buClr>
                <a:srgbClr val="008000"/>
              </a:buClr>
              <a:buFont typeface="Courier New"/>
              <a:buChar char="–"/>
              <a:tabLst>
                <a:tab pos="700405" algn="l"/>
                <a:tab pos="2162810" algn="l"/>
              </a:tabLst>
            </a:pPr>
            <a:r>
              <a:rPr sz="2400" b="1" spc="-5" dirty="0">
                <a:solidFill>
                  <a:srgbClr val="008F00"/>
                </a:solidFill>
                <a:latin typeface="Courier New"/>
                <a:cs typeface="Courier New"/>
              </a:rPr>
              <a:t>add():	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O(log</a:t>
            </a:r>
            <a:r>
              <a:rPr sz="24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n)</a:t>
            </a:r>
            <a:endParaRPr sz="2400" dirty="0">
              <a:latin typeface="Arial"/>
              <a:cs typeface="Arial"/>
            </a:endParaRPr>
          </a:p>
          <a:p>
            <a:pPr marL="699770" lvl="1" indent="-229870">
              <a:lnSpc>
                <a:spcPct val="100000"/>
              </a:lnSpc>
              <a:spcBef>
                <a:spcPts val="920"/>
              </a:spcBef>
              <a:buClr>
                <a:srgbClr val="008000"/>
              </a:buClr>
              <a:buFont typeface="Courier New"/>
              <a:buChar char="–"/>
              <a:tabLst>
                <a:tab pos="700405" algn="l"/>
              </a:tabLst>
            </a:pPr>
            <a:r>
              <a:rPr sz="2400" b="1" spc="-5" dirty="0">
                <a:solidFill>
                  <a:srgbClr val="008F00"/>
                </a:solidFill>
                <a:latin typeface="Courier New"/>
                <a:cs typeface="Courier New"/>
              </a:rPr>
              <a:t>poll():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O(log</a:t>
            </a:r>
            <a:r>
              <a:rPr sz="2400" spc="-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n)</a:t>
            </a:r>
            <a:endParaRPr sz="2400" dirty="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820"/>
              </a:spcBef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O(n log n) to process n</a:t>
            </a:r>
            <a:r>
              <a:rPr sz="2400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elements</a:t>
            </a:r>
            <a:endParaRPr sz="2400" dirty="0">
              <a:latin typeface="Arial"/>
              <a:cs typeface="Arial"/>
            </a:endParaRPr>
          </a:p>
          <a:p>
            <a:pPr marL="241300" marR="5080" indent="-228600">
              <a:lnSpc>
                <a:spcPct val="100699"/>
              </a:lnSpc>
              <a:spcBef>
                <a:spcPts val="900"/>
              </a:spcBef>
              <a:buChar char="•"/>
              <a:tabLst>
                <a:tab pos="243204" algn="l"/>
              </a:tabLst>
            </a:pPr>
            <a:r>
              <a:rPr sz="2400" dirty="0">
                <a:latin typeface="Arial"/>
                <a:cs typeface="Arial"/>
              </a:rPr>
              <a:t>Do not confuse with </a:t>
            </a:r>
            <a:r>
              <a:rPr sz="2400" i="1" dirty="0">
                <a:solidFill>
                  <a:srgbClr val="FF3300"/>
                </a:solidFill>
                <a:latin typeface="Arial"/>
                <a:cs typeface="Arial"/>
              </a:rPr>
              <a:t>heap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memory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where the Java  virtual machine allocates space for objects –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different  </a:t>
            </a:r>
            <a:r>
              <a:rPr sz="2400" dirty="0">
                <a:latin typeface="Arial"/>
                <a:cs typeface="Arial"/>
              </a:rPr>
              <a:t>usage of the word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heap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Heap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5523" y="1981200"/>
            <a:ext cx="4932045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Binary tree with data at each</a:t>
            </a:r>
            <a:r>
              <a:rPr sz="2400" spc="-10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node</a:t>
            </a:r>
            <a:endParaRPr sz="2400" dirty="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520"/>
              </a:spcBef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Satisfies the </a:t>
            </a:r>
            <a:r>
              <a:rPr sz="2400" i="1" dirty="0">
                <a:solidFill>
                  <a:srgbClr val="FF3300"/>
                </a:solidFill>
                <a:latin typeface="Arial"/>
                <a:cs typeface="Arial"/>
              </a:rPr>
              <a:t>Heap Order</a:t>
            </a:r>
            <a:r>
              <a:rPr sz="2400" i="1" spc="-6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Invariant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523" y="4241800"/>
            <a:ext cx="479615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buChar char="•"/>
              <a:tabLst>
                <a:tab pos="243204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Binary tree is complete (no</a:t>
            </a:r>
            <a:r>
              <a:rPr sz="2400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holes)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2127" y="3124200"/>
            <a:ext cx="6705600" cy="8382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31750" marR="627380">
              <a:lnSpc>
                <a:spcPts val="2800"/>
              </a:lnSpc>
              <a:spcBef>
                <a:spcPts val="110"/>
              </a:spcBef>
              <a:tabLst>
                <a:tab pos="449580" algn="l"/>
              </a:tabLst>
            </a:pPr>
            <a:r>
              <a:rPr sz="2400" dirty="0">
                <a:latin typeface="Arial"/>
                <a:cs typeface="Arial"/>
              </a:rPr>
              <a:t>1.	The least (highest priority) element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any  subtree is at the root of that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subtree.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2127" y="4800600"/>
            <a:ext cx="6705600" cy="8382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31750" marR="62230">
              <a:lnSpc>
                <a:spcPts val="2800"/>
              </a:lnSpc>
              <a:spcBef>
                <a:spcPts val="110"/>
              </a:spcBef>
            </a:pPr>
            <a:r>
              <a:rPr sz="2400" dirty="0">
                <a:latin typeface="Arial"/>
                <a:cs typeface="Arial"/>
              </a:rPr>
              <a:t>2. Every level (except last) completely filled.  Nodes on bottom level are as far left as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possible.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339" y="2584450"/>
            <a:ext cx="3302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302" y="3444875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6602" y="34432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3939" y="44973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8339" y="44973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2414" y="44973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0739" y="44973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4839" y="55292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7589" y="55292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1451" y="5529262"/>
            <a:ext cx="56515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4677" y="55292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76227" y="5529262"/>
            <a:ext cx="558800" cy="469900"/>
          </a:xfrm>
          <a:custGeom>
            <a:avLst/>
            <a:gdLst/>
            <a:ahLst/>
            <a:cxnLst/>
            <a:rect l="l" t="t" r="r" b="b"/>
            <a:pathLst>
              <a:path w="558800" h="469900">
                <a:moveTo>
                  <a:pt x="0" y="0"/>
                </a:moveTo>
                <a:lnTo>
                  <a:pt x="558800" y="0"/>
                </a:lnTo>
                <a:lnTo>
                  <a:pt x="558800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76227" y="5529262"/>
            <a:ext cx="558800" cy="46990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05473" y="3051175"/>
            <a:ext cx="1537970" cy="362585"/>
          </a:xfrm>
          <a:custGeom>
            <a:avLst/>
            <a:gdLst/>
            <a:ahLst/>
            <a:cxnLst/>
            <a:rect l="l" t="t" r="r" b="b"/>
            <a:pathLst>
              <a:path w="1537970" h="362585">
                <a:moveTo>
                  <a:pt x="1537379" y="0"/>
                </a:moveTo>
                <a:lnTo>
                  <a:pt x="0" y="3624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80752" y="336490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5">
                <a:moveTo>
                  <a:pt x="65417" y="0"/>
                </a:moveTo>
                <a:lnTo>
                  <a:pt x="0" y="54571"/>
                </a:lnTo>
                <a:lnTo>
                  <a:pt x="82905" y="74168"/>
                </a:lnTo>
                <a:lnTo>
                  <a:pt x="6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41264" y="3051175"/>
            <a:ext cx="1689735" cy="363220"/>
          </a:xfrm>
          <a:custGeom>
            <a:avLst/>
            <a:gdLst/>
            <a:ahLst/>
            <a:cxnLst/>
            <a:rect l="l" t="t" r="r" b="b"/>
            <a:pathLst>
              <a:path w="1689734" h="363220">
                <a:moveTo>
                  <a:pt x="0" y="0"/>
                </a:moveTo>
                <a:lnTo>
                  <a:pt x="1689668" y="3629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3265" y="3366223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16001" y="0"/>
                </a:moveTo>
                <a:lnTo>
                  <a:pt x="0" y="74498"/>
                </a:lnTo>
                <a:lnTo>
                  <a:pt x="82499" y="53251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13395" y="3910012"/>
            <a:ext cx="867410" cy="533400"/>
          </a:xfrm>
          <a:custGeom>
            <a:avLst/>
            <a:gdLst/>
            <a:ahLst/>
            <a:cxnLst/>
            <a:rect l="l" t="t" r="r" b="b"/>
            <a:pathLst>
              <a:path w="867410" h="533400">
                <a:moveTo>
                  <a:pt x="867356" y="0"/>
                </a:moveTo>
                <a:lnTo>
                  <a:pt x="0" y="5328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1752" y="4383760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4983" y="0"/>
                </a:moveTo>
                <a:lnTo>
                  <a:pt x="0" y="72351"/>
                </a:lnTo>
                <a:lnTo>
                  <a:pt x="84861" y="64935"/>
                </a:lnTo>
                <a:lnTo>
                  <a:pt x="44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77577" y="3910012"/>
            <a:ext cx="766445" cy="519430"/>
          </a:xfrm>
          <a:custGeom>
            <a:avLst/>
            <a:gdLst/>
            <a:ahLst/>
            <a:cxnLst/>
            <a:rect l="l" t="t" r="r" b="b"/>
            <a:pathLst>
              <a:path w="766445" h="519429">
                <a:moveTo>
                  <a:pt x="0" y="0"/>
                </a:moveTo>
                <a:lnTo>
                  <a:pt x="766370" y="51915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80522" y="4369130"/>
            <a:ext cx="84455" cy="74295"/>
          </a:xfrm>
          <a:custGeom>
            <a:avLst/>
            <a:gdLst/>
            <a:ahLst/>
            <a:cxnLst/>
            <a:rect l="l" t="t" r="r" b="b"/>
            <a:pathLst>
              <a:path w="84454" h="74295">
                <a:moveTo>
                  <a:pt x="42735" y="0"/>
                </a:moveTo>
                <a:lnTo>
                  <a:pt x="0" y="63093"/>
                </a:lnTo>
                <a:lnTo>
                  <a:pt x="84454" y="74282"/>
                </a:lnTo>
                <a:lnTo>
                  <a:pt x="42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61710" y="3911600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690879" y="0"/>
                </a:moveTo>
                <a:lnTo>
                  <a:pt x="0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1389" y="4368800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38100" y="0"/>
                </a:moveTo>
                <a:lnTo>
                  <a:pt x="0" y="76200"/>
                </a:lnTo>
                <a:lnTo>
                  <a:pt x="83820" y="6096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52589" y="3911600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0" y="0"/>
                </a:moveTo>
                <a:lnTo>
                  <a:pt x="690879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79969" y="4368800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90646" y="4964112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4239" y="5376633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308" y="49225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93339" y="4964112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34131" y="5376633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5" y="0"/>
                </a:moveTo>
                <a:lnTo>
                  <a:pt x="0" y="49225"/>
                </a:lnTo>
                <a:lnTo>
                  <a:pt x="78308" y="82778"/>
                </a:lnTo>
                <a:lnTo>
                  <a:pt x="5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3871" y="4964112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47464" y="5376633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295" y="49225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61802" y="4964112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2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02594" y="5376633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6" y="0"/>
                </a:moveTo>
                <a:lnTo>
                  <a:pt x="0" y="49225"/>
                </a:lnTo>
                <a:lnTo>
                  <a:pt x="78308" y="82778"/>
                </a:lnTo>
                <a:lnTo>
                  <a:pt x="58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63494" y="4964112"/>
            <a:ext cx="378460" cy="475615"/>
          </a:xfrm>
          <a:custGeom>
            <a:avLst/>
            <a:gdLst/>
            <a:ahLst/>
            <a:cxnLst/>
            <a:rect l="l" t="t" r="r" b="b"/>
            <a:pathLst>
              <a:path w="378460" h="475614">
                <a:moveTo>
                  <a:pt x="377894" y="0"/>
                </a:moveTo>
                <a:lnTo>
                  <a:pt x="0" y="4754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47689" y="5376049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17589" y="0"/>
                </a:moveTo>
                <a:lnTo>
                  <a:pt x="0" y="83362"/>
                </a:lnTo>
                <a:lnTo>
                  <a:pt x="77241" y="47421"/>
                </a:lnTo>
                <a:lnTo>
                  <a:pt x="17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4523" y="2133600"/>
            <a:ext cx="43630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Smallest element in any</a:t>
            </a:r>
            <a:r>
              <a:rPr sz="2400" spc="-114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subtree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4523" y="2486639"/>
            <a:ext cx="356679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is always found at the</a:t>
            </a:r>
            <a:r>
              <a:rPr sz="2400" spc="-10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root  </a:t>
            </a:r>
            <a:r>
              <a:rPr sz="2400" spc="-5" dirty="0">
                <a:solidFill>
                  <a:srgbClr val="008000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that</a:t>
            </a:r>
            <a:r>
              <a:rPr sz="24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subtree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77323" y="6344920"/>
            <a:ext cx="489712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Note: 19, 20 &lt; 35: Smaller</a:t>
            </a:r>
            <a:r>
              <a:rPr sz="2400" spc="-114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elements  can be deeper in the</a:t>
            </a:r>
            <a:r>
              <a:rPr sz="24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tree!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11127" y="6041580"/>
            <a:ext cx="215900" cy="359410"/>
          </a:xfrm>
          <a:custGeom>
            <a:avLst/>
            <a:gdLst/>
            <a:ahLst/>
            <a:cxnLst/>
            <a:rect l="l" t="t" r="r" b="b"/>
            <a:pathLst>
              <a:path w="215900" h="359410">
                <a:moveTo>
                  <a:pt x="0" y="359219"/>
                </a:moveTo>
                <a:lnTo>
                  <a:pt x="215531" y="0"/>
                </a:lnTo>
              </a:path>
            </a:pathLst>
          </a:custGeom>
          <a:ln w="2539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67845" y="6019800"/>
            <a:ext cx="72390" cy="85090"/>
          </a:xfrm>
          <a:custGeom>
            <a:avLst/>
            <a:gdLst/>
            <a:ahLst/>
            <a:cxnLst/>
            <a:rect l="l" t="t" r="r" b="b"/>
            <a:pathLst>
              <a:path w="72389" h="85089">
                <a:moveTo>
                  <a:pt x="71881" y="0"/>
                </a:moveTo>
                <a:lnTo>
                  <a:pt x="0" y="45732"/>
                </a:lnTo>
                <a:lnTo>
                  <a:pt x="65341" y="84937"/>
                </a:lnTo>
                <a:lnTo>
                  <a:pt x="71881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20727" y="5046190"/>
            <a:ext cx="1505585" cy="1355090"/>
          </a:xfrm>
          <a:custGeom>
            <a:avLst/>
            <a:gdLst/>
            <a:ahLst/>
            <a:cxnLst/>
            <a:rect l="l" t="t" r="r" b="b"/>
            <a:pathLst>
              <a:path w="1505584" h="1355089">
                <a:moveTo>
                  <a:pt x="0" y="1354609"/>
                </a:moveTo>
                <a:lnTo>
                  <a:pt x="1505119" y="0"/>
                </a:lnTo>
              </a:path>
            </a:pathLst>
          </a:custGeom>
          <a:ln w="2539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62596" y="5029200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82130" y="0"/>
                </a:moveTo>
                <a:lnTo>
                  <a:pt x="0" y="22656"/>
                </a:lnTo>
                <a:lnTo>
                  <a:pt x="50977" y="79298"/>
                </a:lnTo>
                <a:lnTo>
                  <a:pt x="8213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dirty="0"/>
              <a:t>Heap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98539" y="2203450"/>
            <a:ext cx="3302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3502" y="3063875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5802" y="30622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3139" y="4116387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7539" y="4116387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1614" y="4116387"/>
            <a:ext cx="363855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30"/>
              </a:lnSpc>
            </a:pPr>
            <a:r>
              <a:rPr sz="2400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4039" y="5148262"/>
            <a:ext cx="558800" cy="466725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96789" y="5148262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0" y="0"/>
                </a:moveTo>
                <a:lnTo>
                  <a:pt x="571500" y="0"/>
                </a:lnTo>
                <a:lnTo>
                  <a:pt x="571500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96789" y="5148262"/>
            <a:ext cx="571500" cy="46990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3876" y="5148262"/>
            <a:ext cx="5715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95427" y="5148262"/>
            <a:ext cx="558800" cy="469900"/>
          </a:xfrm>
          <a:prstGeom prst="rect">
            <a:avLst/>
          </a:prstGeom>
          <a:solidFill>
            <a:srgbClr val="FFFED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24673" y="2670175"/>
            <a:ext cx="1537970" cy="362585"/>
          </a:xfrm>
          <a:custGeom>
            <a:avLst/>
            <a:gdLst/>
            <a:ahLst/>
            <a:cxnLst/>
            <a:rect l="l" t="t" r="r" b="b"/>
            <a:pathLst>
              <a:path w="1537970" h="362585">
                <a:moveTo>
                  <a:pt x="1537378" y="0"/>
                </a:moveTo>
                <a:lnTo>
                  <a:pt x="0" y="3624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9952" y="2983903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5417" y="0"/>
                </a:moveTo>
                <a:lnTo>
                  <a:pt x="0" y="54571"/>
                </a:lnTo>
                <a:lnTo>
                  <a:pt x="82905" y="74168"/>
                </a:lnTo>
                <a:lnTo>
                  <a:pt x="6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60464" y="2670175"/>
            <a:ext cx="1689735" cy="363220"/>
          </a:xfrm>
          <a:custGeom>
            <a:avLst/>
            <a:gdLst/>
            <a:ahLst/>
            <a:cxnLst/>
            <a:rect l="l" t="t" r="r" b="b"/>
            <a:pathLst>
              <a:path w="1689734" h="363219">
                <a:moveTo>
                  <a:pt x="0" y="0"/>
                </a:moveTo>
                <a:lnTo>
                  <a:pt x="1689669" y="36296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92465" y="2985223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30">
                <a:moveTo>
                  <a:pt x="16001" y="0"/>
                </a:moveTo>
                <a:lnTo>
                  <a:pt x="0" y="74498"/>
                </a:lnTo>
                <a:lnTo>
                  <a:pt x="82499" y="53251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32595" y="3529012"/>
            <a:ext cx="867410" cy="533400"/>
          </a:xfrm>
          <a:custGeom>
            <a:avLst/>
            <a:gdLst/>
            <a:ahLst/>
            <a:cxnLst/>
            <a:rect l="l" t="t" r="r" b="b"/>
            <a:pathLst>
              <a:path w="867410" h="533400">
                <a:moveTo>
                  <a:pt x="867356" y="0"/>
                </a:moveTo>
                <a:lnTo>
                  <a:pt x="0" y="5328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10952" y="4002760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4983" y="0"/>
                </a:moveTo>
                <a:lnTo>
                  <a:pt x="0" y="72351"/>
                </a:lnTo>
                <a:lnTo>
                  <a:pt x="84861" y="64935"/>
                </a:lnTo>
                <a:lnTo>
                  <a:pt x="44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96777" y="3529012"/>
            <a:ext cx="766445" cy="519430"/>
          </a:xfrm>
          <a:custGeom>
            <a:avLst/>
            <a:gdLst/>
            <a:ahLst/>
            <a:cxnLst/>
            <a:rect l="l" t="t" r="r" b="b"/>
            <a:pathLst>
              <a:path w="766445" h="519429">
                <a:moveTo>
                  <a:pt x="0" y="0"/>
                </a:moveTo>
                <a:lnTo>
                  <a:pt x="766370" y="51915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9722" y="3988130"/>
            <a:ext cx="84455" cy="74295"/>
          </a:xfrm>
          <a:custGeom>
            <a:avLst/>
            <a:gdLst/>
            <a:ahLst/>
            <a:cxnLst/>
            <a:rect l="l" t="t" r="r" b="b"/>
            <a:pathLst>
              <a:path w="84454" h="74295">
                <a:moveTo>
                  <a:pt x="42735" y="0"/>
                </a:moveTo>
                <a:lnTo>
                  <a:pt x="0" y="63093"/>
                </a:lnTo>
                <a:lnTo>
                  <a:pt x="84454" y="74282"/>
                </a:lnTo>
                <a:lnTo>
                  <a:pt x="42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80910" y="3530600"/>
            <a:ext cx="690880" cy="518159"/>
          </a:xfrm>
          <a:custGeom>
            <a:avLst/>
            <a:gdLst/>
            <a:ahLst/>
            <a:cxnLst/>
            <a:rect l="l" t="t" r="r" b="b"/>
            <a:pathLst>
              <a:path w="690879" h="518160">
                <a:moveTo>
                  <a:pt x="690879" y="0"/>
                </a:moveTo>
                <a:lnTo>
                  <a:pt x="0" y="5181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60589" y="3987800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38100" y="0"/>
                </a:moveTo>
                <a:lnTo>
                  <a:pt x="0" y="76200"/>
                </a:lnTo>
                <a:lnTo>
                  <a:pt x="83820" y="6096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09846" y="4583112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3439" y="4995633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295" y="49225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83071" y="4583112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402692" y="0"/>
                </a:moveTo>
                <a:lnTo>
                  <a:pt x="0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66664" y="4995633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129" y="0"/>
                </a:moveTo>
                <a:lnTo>
                  <a:pt x="0" y="82778"/>
                </a:lnTo>
                <a:lnTo>
                  <a:pt x="78295" y="49225"/>
                </a:lnTo>
                <a:lnTo>
                  <a:pt x="2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81001" y="4583112"/>
            <a:ext cx="403225" cy="476250"/>
          </a:xfrm>
          <a:custGeom>
            <a:avLst/>
            <a:gdLst/>
            <a:ahLst/>
            <a:cxnLst/>
            <a:rect l="l" t="t" r="r" b="b"/>
            <a:pathLst>
              <a:path w="403225" h="476250">
                <a:moveTo>
                  <a:pt x="0" y="0"/>
                </a:moveTo>
                <a:lnTo>
                  <a:pt x="402693" y="4759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21794" y="4995633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58166" y="0"/>
                </a:moveTo>
                <a:lnTo>
                  <a:pt x="0" y="49225"/>
                </a:lnTo>
                <a:lnTo>
                  <a:pt x="78308" y="82778"/>
                </a:lnTo>
                <a:lnTo>
                  <a:pt x="58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82694" y="4583112"/>
            <a:ext cx="378460" cy="475615"/>
          </a:xfrm>
          <a:custGeom>
            <a:avLst/>
            <a:gdLst/>
            <a:ahLst/>
            <a:cxnLst/>
            <a:rect l="l" t="t" r="r" b="b"/>
            <a:pathLst>
              <a:path w="378459" h="475614">
                <a:moveTo>
                  <a:pt x="377894" y="0"/>
                </a:moveTo>
                <a:lnTo>
                  <a:pt x="0" y="4754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66889" y="4995049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17589" y="0"/>
                </a:moveTo>
                <a:lnTo>
                  <a:pt x="0" y="83362"/>
                </a:lnTo>
                <a:lnTo>
                  <a:pt x="77241" y="47421"/>
                </a:lnTo>
                <a:lnTo>
                  <a:pt x="17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8323" y="2294585"/>
            <a:ext cx="2939415" cy="2642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Should be</a:t>
            </a:r>
            <a:r>
              <a:rPr sz="24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complete: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2400"/>
              </a:lnSpc>
              <a:spcBef>
                <a:spcPts val="1000"/>
              </a:spcBef>
              <a:buChar char="*"/>
              <a:tabLst>
                <a:tab pos="300355" algn="l"/>
                <a:tab pos="300990" algn="l"/>
              </a:tabLst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Every level (except  last) completely</a:t>
            </a:r>
            <a:r>
              <a:rPr sz="24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filled.</a:t>
            </a:r>
            <a:endParaRPr sz="2400">
              <a:latin typeface="Arial"/>
              <a:cs typeface="Arial"/>
            </a:endParaRPr>
          </a:p>
          <a:p>
            <a:pPr marL="12700" marR="309245">
              <a:lnSpc>
                <a:spcPct val="102400"/>
              </a:lnSpc>
              <a:spcBef>
                <a:spcPts val="1000"/>
              </a:spcBef>
              <a:buChar char="*"/>
              <a:tabLst>
                <a:tab pos="300355" algn="l"/>
                <a:tab pos="300990" algn="l"/>
              </a:tabLst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Nodes on</a:t>
            </a:r>
            <a:r>
              <a:rPr sz="24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bottom  level are as</a:t>
            </a:r>
            <a:r>
              <a:rPr sz="24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far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left as</a:t>
            </a:r>
            <a:r>
              <a:rPr sz="2400" spc="-10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possible.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88927" y="6019800"/>
            <a:ext cx="205867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14755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missing	nodes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146463" y="861059"/>
            <a:ext cx="455358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Not a heap —has </a:t>
            </a:r>
            <a:r>
              <a:rPr spc="-25" dirty="0"/>
              <a:t>two</a:t>
            </a:r>
            <a:r>
              <a:rPr spc="-70" dirty="0"/>
              <a:t> </a:t>
            </a:r>
            <a:r>
              <a:rPr spc="-5" dirty="0"/>
              <a:t>holes</a:t>
            </a:r>
          </a:p>
        </p:txBody>
      </p:sp>
      <p:sp>
        <p:nvSpPr>
          <p:cNvPr id="36" name="object 36"/>
          <p:cNvSpPr/>
          <p:nvPr/>
        </p:nvSpPr>
        <p:spPr>
          <a:xfrm>
            <a:off x="4616107" y="5518785"/>
            <a:ext cx="871219" cy="653415"/>
          </a:xfrm>
          <a:custGeom>
            <a:avLst/>
            <a:gdLst/>
            <a:ahLst/>
            <a:cxnLst/>
            <a:rect l="l" t="t" r="r" b="b"/>
            <a:pathLst>
              <a:path w="871220" h="653414">
                <a:moveTo>
                  <a:pt x="871219" y="653414"/>
                </a:moveTo>
                <a:lnTo>
                  <a:pt x="0" y="0"/>
                </a:lnTo>
              </a:path>
            </a:pathLst>
          </a:custGeom>
          <a:ln w="539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2927" y="5486400"/>
            <a:ext cx="178435" cy="161925"/>
          </a:xfrm>
          <a:custGeom>
            <a:avLst/>
            <a:gdLst/>
            <a:ahLst/>
            <a:cxnLst/>
            <a:rect l="l" t="t" r="r" b="b"/>
            <a:pathLst>
              <a:path w="178435" h="161925">
                <a:moveTo>
                  <a:pt x="0" y="0"/>
                </a:moveTo>
                <a:lnTo>
                  <a:pt x="80962" y="161925"/>
                </a:lnTo>
                <a:lnTo>
                  <a:pt x="178117" y="32385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73327" y="4467061"/>
            <a:ext cx="965200" cy="1781810"/>
          </a:xfrm>
          <a:custGeom>
            <a:avLst/>
            <a:gdLst/>
            <a:ahLst/>
            <a:cxnLst/>
            <a:rect l="l" t="t" r="r" b="b"/>
            <a:pathLst>
              <a:path w="965200" h="1781810">
                <a:moveTo>
                  <a:pt x="0" y="1781338"/>
                </a:moveTo>
                <a:lnTo>
                  <a:pt x="964892" y="0"/>
                </a:lnTo>
              </a:path>
            </a:pathLst>
          </a:custGeom>
          <a:ln w="539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15603" y="4419600"/>
            <a:ext cx="148590" cy="180975"/>
          </a:xfrm>
          <a:custGeom>
            <a:avLst/>
            <a:gdLst/>
            <a:ahLst/>
            <a:cxnLst/>
            <a:rect l="l" t="t" r="r" b="b"/>
            <a:pathLst>
              <a:path w="148590" h="180975">
                <a:moveTo>
                  <a:pt x="148323" y="0"/>
                </a:moveTo>
                <a:lnTo>
                  <a:pt x="0" y="103822"/>
                </a:lnTo>
                <a:lnTo>
                  <a:pt x="142392" y="180936"/>
                </a:lnTo>
                <a:lnTo>
                  <a:pt x="14832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2024</Words>
  <Application>Microsoft Office PowerPoint</Application>
  <PresentationFormat>Custom</PresentationFormat>
  <Paragraphs>597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Courier New</vt:lpstr>
      <vt:lpstr>Times New Roman</vt:lpstr>
      <vt:lpstr>Tw Cen MT</vt:lpstr>
      <vt:lpstr>Office Theme</vt:lpstr>
      <vt:lpstr>Priority queue</vt:lpstr>
      <vt:lpstr>Examples of Priority Queues</vt:lpstr>
      <vt:lpstr>Example: Airline check-in</vt:lpstr>
      <vt:lpstr>Priority Queue Methods</vt:lpstr>
      <vt:lpstr>Priority queues as lists</vt:lpstr>
      <vt:lpstr>Heap</vt:lpstr>
      <vt:lpstr>Heap</vt:lpstr>
      <vt:lpstr>Heap</vt:lpstr>
      <vt:lpstr>Not a heap —has two holes</vt:lpstr>
      <vt:lpstr>Heap: number nodes as shown</vt:lpstr>
      <vt:lpstr>We illustrate using an array b  (could also be ArrayList or Vector)</vt:lpstr>
      <vt:lpstr>Heap Exercises</vt:lpstr>
      <vt:lpstr>Solution</vt:lpstr>
      <vt:lpstr>add(e)</vt:lpstr>
      <vt:lpstr>add()</vt:lpstr>
      <vt:lpstr>add()</vt:lpstr>
      <vt:lpstr>add()</vt:lpstr>
      <vt:lpstr>add()</vt:lpstr>
      <vt:lpstr>add()</vt:lpstr>
      <vt:lpstr>add()</vt:lpstr>
      <vt:lpstr>add()</vt:lpstr>
      <vt:lpstr>add()</vt:lpstr>
      <vt:lpstr>add()</vt:lpstr>
      <vt:lpstr>add()</vt:lpstr>
      <vt:lpstr>add()</vt:lpstr>
      <vt:lpstr>add()</vt:lpstr>
      <vt:lpstr>add().</vt:lpstr>
      <vt:lpstr>poll()</vt:lpstr>
      <vt:lpstr>poll()</vt:lpstr>
      <vt:lpstr>poll()</vt:lpstr>
      <vt:lpstr>poll()</vt:lpstr>
      <vt:lpstr>poll()</vt:lpstr>
      <vt:lpstr>poll()</vt:lpstr>
      <vt:lpstr>poll()</vt:lpstr>
      <vt:lpstr>poll()</vt:lpstr>
      <vt:lpstr>poll()</vt:lpstr>
      <vt:lpstr>poll()</vt:lpstr>
      <vt:lpstr>poll()</vt:lpstr>
      <vt:lpstr>poll()</vt:lpstr>
      <vt:lpstr>poll()</vt:lpstr>
      <vt:lpstr>poll()</vt:lpstr>
      <vt:lpstr>poll()</vt:lpstr>
      <vt:lpstr>poll()</vt:lpstr>
      <vt:lpstr>poll(). Remember, heap is in b[0..n-1]</vt:lpstr>
      <vt:lpstr>PowerPoint Presentation</vt:lpstr>
      <vt:lpstr>Trouble changing heap behaviour a bit</vt:lpstr>
      <vt:lpstr>HeapSort(b, n)</vt:lpstr>
      <vt:lpstr>Many uses of priority queues &amp; heaps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Muhyieddin  Al-Tarawneh</cp:lastModifiedBy>
  <cp:revision>10</cp:revision>
  <dcterms:created xsi:type="dcterms:W3CDTF">2016-11-27T20:32:29Z</dcterms:created>
  <dcterms:modified xsi:type="dcterms:W3CDTF">2021-01-28T07:20:58Z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2016-11-27T00:00:00Z</vt:filetime>
  </property>
</Properties>
</file>