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72"/>
  </p:notesMasterIdLst>
  <p:sldIdLst>
    <p:sldId id="328" r:id="rId2"/>
    <p:sldId id="258" r:id="rId3"/>
    <p:sldId id="319" r:id="rId4"/>
    <p:sldId id="256" r:id="rId5"/>
    <p:sldId id="261" r:id="rId6"/>
    <p:sldId id="349" r:id="rId7"/>
    <p:sldId id="348" r:id="rId8"/>
    <p:sldId id="259" r:id="rId9"/>
    <p:sldId id="320" r:id="rId10"/>
    <p:sldId id="343" r:id="rId11"/>
    <p:sldId id="264" r:id="rId12"/>
    <p:sldId id="265" r:id="rId13"/>
    <p:sldId id="350" r:id="rId14"/>
    <p:sldId id="351" r:id="rId15"/>
    <p:sldId id="352" r:id="rId16"/>
    <p:sldId id="353" r:id="rId17"/>
    <p:sldId id="356" r:id="rId18"/>
    <p:sldId id="355" r:id="rId19"/>
    <p:sldId id="354"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25" r:id="rId42"/>
    <p:sldId id="344" r:id="rId43"/>
    <p:sldId id="303" r:id="rId44"/>
    <p:sldId id="304" r:id="rId45"/>
    <p:sldId id="379" r:id="rId46"/>
    <p:sldId id="380" r:id="rId47"/>
    <p:sldId id="381" r:id="rId48"/>
    <p:sldId id="382" r:id="rId49"/>
    <p:sldId id="378" r:id="rId50"/>
    <p:sldId id="383" r:id="rId51"/>
    <p:sldId id="305"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21" r:id="rId65"/>
    <p:sldId id="345" r:id="rId66"/>
    <p:sldId id="307" r:id="rId67"/>
    <p:sldId id="346" r:id="rId68"/>
    <p:sldId id="318" r:id="rId69"/>
    <p:sldId id="324" r:id="rId70"/>
    <p:sldId id="347" r:id="rId71"/>
  </p:sldIdLst>
  <p:sldSz cx="9144000" cy="6858000" type="screen4x3"/>
  <p:notesSz cx="6858000" cy="9144000"/>
  <p:defaultTextStyle>
    <a:defPPr>
      <a:defRPr lang="en-US"/>
    </a:defPPr>
    <a:lvl1pPr algn="l" rtl="0" eaLnBrk="0" fontAlgn="base" hangingPunct="0">
      <a:spcBef>
        <a:spcPct val="0"/>
      </a:spcBef>
      <a:spcAft>
        <a:spcPct val="0"/>
      </a:spcAft>
      <a:defRPr sz="2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ECFF"/>
    <a:srgbClr val="304878"/>
    <a:srgbClr val="324B7E"/>
    <a:srgbClr val="3A5792"/>
    <a:srgbClr val="233457"/>
    <a:srgbClr val="2A3F68"/>
    <a:srgbClr val="DD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2" autoAdjust="0"/>
    <p:restoredTop sz="94712" autoAdjust="0"/>
  </p:normalViewPr>
  <p:slideViewPr>
    <p:cSldViewPr>
      <p:cViewPr varScale="1">
        <p:scale>
          <a:sx n="95" d="100"/>
          <a:sy n="95" d="100"/>
        </p:scale>
        <p:origin x="109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3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8096F9A-1222-4EE3-A43F-85F0DE6419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1</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31</a:t>
            </a:fld>
            <a:endParaRPr lang="en-US"/>
          </a:p>
        </p:txBody>
      </p:sp>
    </p:spTree>
    <p:extLst>
      <p:ext uri="{BB962C8B-B14F-4D97-AF65-F5344CB8AC3E}">
        <p14:creationId xmlns:p14="http://schemas.microsoft.com/office/powerpoint/2010/main" val="3656951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32</a:t>
            </a:fld>
            <a:endParaRPr lang="en-US"/>
          </a:p>
        </p:txBody>
      </p:sp>
    </p:spTree>
    <p:extLst>
      <p:ext uri="{BB962C8B-B14F-4D97-AF65-F5344CB8AC3E}">
        <p14:creationId xmlns:p14="http://schemas.microsoft.com/office/powerpoint/2010/main" val="3187993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33</a:t>
            </a:fld>
            <a:endParaRPr lang="en-US"/>
          </a:p>
        </p:txBody>
      </p:sp>
    </p:spTree>
    <p:extLst>
      <p:ext uri="{BB962C8B-B14F-4D97-AF65-F5344CB8AC3E}">
        <p14:creationId xmlns:p14="http://schemas.microsoft.com/office/powerpoint/2010/main" val="1335850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34</a:t>
            </a:fld>
            <a:endParaRPr lang="en-US"/>
          </a:p>
        </p:txBody>
      </p:sp>
    </p:spTree>
    <p:extLst>
      <p:ext uri="{BB962C8B-B14F-4D97-AF65-F5344CB8AC3E}">
        <p14:creationId xmlns:p14="http://schemas.microsoft.com/office/powerpoint/2010/main" val="109255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35</a:t>
            </a:fld>
            <a:endParaRPr lang="en-US"/>
          </a:p>
        </p:txBody>
      </p:sp>
    </p:spTree>
    <p:extLst>
      <p:ext uri="{BB962C8B-B14F-4D97-AF65-F5344CB8AC3E}">
        <p14:creationId xmlns:p14="http://schemas.microsoft.com/office/powerpoint/2010/main" val="4109786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36</a:t>
            </a:fld>
            <a:endParaRPr lang="en-US"/>
          </a:p>
        </p:txBody>
      </p:sp>
    </p:spTree>
    <p:extLst>
      <p:ext uri="{BB962C8B-B14F-4D97-AF65-F5344CB8AC3E}">
        <p14:creationId xmlns:p14="http://schemas.microsoft.com/office/powerpoint/2010/main" val="810569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37</a:t>
            </a:fld>
            <a:endParaRPr lang="en-US"/>
          </a:p>
        </p:txBody>
      </p:sp>
    </p:spTree>
    <p:extLst>
      <p:ext uri="{BB962C8B-B14F-4D97-AF65-F5344CB8AC3E}">
        <p14:creationId xmlns:p14="http://schemas.microsoft.com/office/powerpoint/2010/main" val="1574211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38</a:t>
            </a:fld>
            <a:endParaRPr lang="en-US"/>
          </a:p>
        </p:txBody>
      </p:sp>
    </p:spTree>
    <p:extLst>
      <p:ext uri="{BB962C8B-B14F-4D97-AF65-F5344CB8AC3E}">
        <p14:creationId xmlns:p14="http://schemas.microsoft.com/office/powerpoint/2010/main" val="2732844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39</a:t>
            </a:fld>
            <a:endParaRPr lang="en-US"/>
          </a:p>
        </p:txBody>
      </p:sp>
    </p:spTree>
    <p:extLst>
      <p:ext uri="{BB962C8B-B14F-4D97-AF65-F5344CB8AC3E}">
        <p14:creationId xmlns:p14="http://schemas.microsoft.com/office/powerpoint/2010/main" val="3708950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40</a:t>
            </a:fld>
            <a:endParaRPr lang="en-US"/>
          </a:p>
        </p:txBody>
      </p:sp>
    </p:spTree>
    <p:extLst>
      <p:ext uri="{BB962C8B-B14F-4D97-AF65-F5344CB8AC3E}">
        <p14:creationId xmlns:p14="http://schemas.microsoft.com/office/powerpoint/2010/main" val="189065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5</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42</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2535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5403993-FEF4-48B0-824E-F6EB0F8CBE8A}" type="slidenum">
              <a:rPr lang="en-US" smtClean="0"/>
              <a:pPr/>
              <a:t>43</a:t>
            </a:fld>
            <a:endParaRPr lang="en-US"/>
          </a:p>
        </p:txBody>
      </p:sp>
      <p:sp>
        <p:nvSpPr>
          <p:cNvPr id="92163" name="Rectangle 2"/>
          <p:cNvSpPr>
            <a:spLocks noGrp="1" noRot="1" noChangeAspect="1" noChangeArrowheads="1" noTextEdit="1"/>
          </p:cNvSpPr>
          <p:nvPr>
            <p:ph type="sldImg"/>
          </p:nvPr>
        </p:nvSpPr>
        <p:spPr>
          <a:xfrm>
            <a:off x="1143000" y="685800"/>
            <a:ext cx="4572000" cy="3429000"/>
          </a:xfrm>
          <a:ln/>
        </p:spPr>
      </p:sp>
      <p:sp>
        <p:nvSpPr>
          <p:cNvPr id="921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E9B2AEA-FDBE-4923-B9AB-E680F0153563}" type="slidenum">
              <a:rPr lang="en-US" smtClean="0"/>
              <a:pPr/>
              <a:t>44</a:t>
            </a:fld>
            <a:endParaRPr lang="en-US"/>
          </a:p>
        </p:txBody>
      </p:sp>
      <p:sp>
        <p:nvSpPr>
          <p:cNvPr id="93187" name="Rectangle 2"/>
          <p:cNvSpPr>
            <a:spLocks noGrp="1" noRot="1" noChangeAspect="1" noChangeArrowheads="1" noTextEdit="1"/>
          </p:cNvSpPr>
          <p:nvPr>
            <p:ph type="sldImg"/>
          </p:nvPr>
        </p:nvSpPr>
        <p:spPr>
          <a:xfrm>
            <a:off x="1143000" y="685800"/>
            <a:ext cx="4572000" cy="3429000"/>
          </a:xfrm>
          <a:ln/>
        </p:spPr>
      </p:sp>
      <p:sp>
        <p:nvSpPr>
          <p:cNvPr id="931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E9B2AEA-FDBE-4923-B9AB-E680F0153563}" type="slidenum">
              <a:rPr lang="en-US" smtClean="0"/>
              <a:pPr/>
              <a:t>45</a:t>
            </a:fld>
            <a:endParaRPr lang="en-US"/>
          </a:p>
        </p:txBody>
      </p:sp>
      <p:sp>
        <p:nvSpPr>
          <p:cNvPr id="93187" name="Rectangle 2"/>
          <p:cNvSpPr>
            <a:spLocks noGrp="1" noRot="1" noChangeAspect="1" noChangeArrowheads="1" noTextEdit="1"/>
          </p:cNvSpPr>
          <p:nvPr>
            <p:ph type="sldImg"/>
          </p:nvPr>
        </p:nvSpPr>
        <p:spPr>
          <a:xfrm>
            <a:off x="1143000" y="685800"/>
            <a:ext cx="4572000" cy="3429000"/>
          </a:xfrm>
          <a:ln/>
        </p:spPr>
      </p:sp>
      <p:sp>
        <p:nvSpPr>
          <p:cNvPr id="931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8511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E9B2AEA-FDBE-4923-B9AB-E680F0153563}" type="slidenum">
              <a:rPr lang="en-US" smtClean="0"/>
              <a:pPr/>
              <a:t>46</a:t>
            </a:fld>
            <a:endParaRPr lang="en-US"/>
          </a:p>
        </p:txBody>
      </p:sp>
      <p:sp>
        <p:nvSpPr>
          <p:cNvPr id="93187" name="Rectangle 2"/>
          <p:cNvSpPr>
            <a:spLocks noGrp="1" noRot="1" noChangeAspect="1" noChangeArrowheads="1" noTextEdit="1"/>
          </p:cNvSpPr>
          <p:nvPr>
            <p:ph type="sldImg"/>
          </p:nvPr>
        </p:nvSpPr>
        <p:spPr>
          <a:xfrm>
            <a:off x="1143000" y="685800"/>
            <a:ext cx="4572000" cy="3429000"/>
          </a:xfrm>
          <a:ln/>
        </p:spPr>
      </p:sp>
      <p:sp>
        <p:nvSpPr>
          <p:cNvPr id="931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56021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E9B2AEA-FDBE-4923-B9AB-E680F0153563}" type="slidenum">
              <a:rPr lang="en-US" smtClean="0"/>
              <a:pPr/>
              <a:t>47</a:t>
            </a:fld>
            <a:endParaRPr lang="en-US"/>
          </a:p>
        </p:txBody>
      </p:sp>
      <p:sp>
        <p:nvSpPr>
          <p:cNvPr id="93187" name="Rectangle 2"/>
          <p:cNvSpPr>
            <a:spLocks noGrp="1" noRot="1" noChangeAspect="1" noChangeArrowheads="1" noTextEdit="1"/>
          </p:cNvSpPr>
          <p:nvPr>
            <p:ph type="sldImg"/>
          </p:nvPr>
        </p:nvSpPr>
        <p:spPr>
          <a:xfrm>
            <a:off x="1143000" y="685800"/>
            <a:ext cx="4572000" cy="3429000"/>
          </a:xfrm>
          <a:ln/>
        </p:spPr>
      </p:sp>
      <p:sp>
        <p:nvSpPr>
          <p:cNvPr id="931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95897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E9B2AEA-FDBE-4923-B9AB-E680F0153563}" type="slidenum">
              <a:rPr lang="en-US" smtClean="0"/>
              <a:pPr/>
              <a:t>48</a:t>
            </a:fld>
            <a:endParaRPr lang="en-US"/>
          </a:p>
        </p:txBody>
      </p:sp>
      <p:sp>
        <p:nvSpPr>
          <p:cNvPr id="93187" name="Rectangle 2"/>
          <p:cNvSpPr>
            <a:spLocks noGrp="1" noRot="1" noChangeAspect="1" noChangeArrowheads="1" noTextEdit="1"/>
          </p:cNvSpPr>
          <p:nvPr>
            <p:ph type="sldImg"/>
          </p:nvPr>
        </p:nvSpPr>
        <p:spPr>
          <a:xfrm>
            <a:off x="1143000" y="685800"/>
            <a:ext cx="4572000" cy="3429000"/>
          </a:xfrm>
          <a:ln/>
        </p:spPr>
      </p:sp>
      <p:sp>
        <p:nvSpPr>
          <p:cNvPr id="931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033382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49</a:t>
            </a:fld>
            <a:endParaRPr lang="en-US"/>
          </a:p>
        </p:txBody>
      </p:sp>
    </p:spTree>
    <p:extLst>
      <p:ext uri="{BB962C8B-B14F-4D97-AF65-F5344CB8AC3E}">
        <p14:creationId xmlns:p14="http://schemas.microsoft.com/office/powerpoint/2010/main" val="3562911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50</a:t>
            </a:fld>
            <a:endParaRPr lang="en-US"/>
          </a:p>
        </p:txBody>
      </p:sp>
    </p:spTree>
    <p:extLst>
      <p:ext uri="{BB962C8B-B14F-4D97-AF65-F5344CB8AC3E}">
        <p14:creationId xmlns:p14="http://schemas.microsoft.com/office/powerpoint/2010/main" val="277543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51</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6</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20643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52</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43408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53</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76637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54</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688964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55</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519433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56</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93209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57</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44888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58</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008041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59</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16540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60</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430893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61</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582534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0F7C62-FDC2-42A6-8941-F50EBB70CEBE}" type="slidenum">
              <a:rPr lang="en-US" smtClean="0"/>
              <a:pPr/>
              <a:t>7</a:t>
            </a:fld>
            <a:endParaRPr lang="en-US"/>
          </a:p>
        </p:txBody>
      </p:sp>
      <p:sp>
        <p:nvSpPr>
          <p:cNvPr id="67587" name="Rectangle 2"/>
          <p:cNvSpPr>
            <a:spLocks noGrp="1" noRot="1" noChangeAspect="1" noChangeArrowheads="1" noTextEdit="1"/>
          </p:cNvSpPr>
          <p:nvPr>
            <p:ph type="sldImg"/>
          </p:nvPr>
        </p:nvSpPr>
        <p:spPr>
          <a:xfrm>
            <a:off x="1143000" y="685800"/>
            <a:ext cx="4572000" cy="3429000"/>
          </a:xfrm>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014295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62</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804181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E755CF1-527C-4533-8C5A-4A04F8D0A3A3}" type="slidenum">
              <a:rPr lang="en-US" smtClean="0"/>
              <a:pPr/>
              <a:t>63</a:t>
            </a:fld>
            <a:endParaRPr lang="en-US"/>
          </a:p>
        </p:txBody>
      </p:sp>
      <p:sp>
        <p:nvSpPr>
          <p:cNvPr id="94211" name="Rectangle 2"/>
          <p:cNvSpPr>
            <a:spLocks noGrp="1" noRot="1" noChangeAspect="1" noChangeArrowheads="1" noTextEdit="1"/>
          </p:cNvSpPr>
          <p:nvPr>
            <p:ph type="sldImg"/>
          </p:nvPr>
        </p:nvSpPr>
        <p:spPr>
          <a:xfrm>
            <a:off x="1143000" y="685800"/>
            <a:ext cx="4572000" cy="3429000"/>
          </a:xfrm>
          <a:ln/>
        </p:spPr>
      </p:sp>
      <p:sp>
        <p:nvSpPr>
          <p:cNvPr id="942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979907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65</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05666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3B04376-C67D-4AFA-AF8F-CC2AD6FF5FC6}" type="slidenum">
              <a:rPr lang="en-US" smtClean="0"/>
              <a:pPr/>
              <a:t>66</a:t>
            </a:fld>
            <a:endParaRPr lang="en-US"/>
          </a:p>
        </p:txBody>
      </p:sp>
      <p:sp>
        <p:nvSpPr>
          <p:cNvPr id="96259" name="Rectangle 2"/>
          <p:cNvSpPr>
            <a:spLocks noGrp="1" noRot="1" noChangeAspect="1" noChangeArrowheads="1" noTextEdit="1"/>
          </p:cNvSpPr>
          <p:nvPr>
            <p:ph type="sldImg"/>
          </p:nvPr>
        </p:nvSpPr>
        <p:spPr>
          <a:xfrm>
            <a:off x="1143000" y="685800"/>
            <a:ext cx="4572000" cy="3429000"/>
          </a:xfrm>
          <a:ln/>
        </p:spPr>
      </p:sp>
      <p:sp>
        <p:nvSpPr>
          <p:cNvPr id="962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67</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45341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55AB61A2-7B08-47A9-951B-0A8EDB9D50D3}" type="slidenum">
              <a:rPr lang="en-US" smtClean="0"/>
              <a:pPr/>
              <a:t>68</a:t>
            </a:fld>
            <a:endParaRPr lang="en-US"/>
          </a:p>
        </p:txBody>
      </p:sp>
      <p:sp>
        <p:nvSpPr>
          <p:cNvPr id="107523" name="Rectangle 2"/>
          <p:cNvSpPr>
            <a:spLocks noGrp="1" noRot="1" noChangeAspect="1" noChangeArrowheads="1" noTextEdit="1"/>
          </p:cNvSpPr>
          <p:nvPr>
            <p:ph type="sldImg"/>
          </p:nvPr>
        </p:nvSpPr>
        <p:spPr>
          <a:xfrm>
            <a:off x="1143000" y="685800"/>
            <a:ext cx="4572000" cy="3429000"/>
          </a:xfrm>
          <a:ln/>
        </p:spPr>
      </p:sp>
      <p:sp>
        <p:nvSpPr>
          <p:cNvPr id="1075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70</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155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C6F01FF-F52E-45AC-A2A2-703F2B6579D7}" type="slidenum">
              <a:rPr lang="en-US" smtClean="0"/>
              <a:pPr/>
              <a:t>8</a:t>
            </a:fld>
            <a:endParaRPr lang="en-US"/>
          </a:p>
        </p:txBody>
      </p:sp>
      <p:sp>
        <p:nvSpPr>
          <p:cNvPr id="68611" name="Rectangle 2"/>
          <p:cNvSpPr>
            <a:spLocks noGrp="1" noRot="1" noChangeAspect="1" noChangeArrowheads="1" noTextEdit="1"/>
          </p:cNvSpPr>
          <p:nvPr>
            <p:ph type="sldImg"/>
          </p:nvPr>
        </p:nvSpPr>
        <p:spPr>
          <a:xfrm>
            <a:off x="1143000" y="685800"/>
            <a:ext cx="4572000" cy="3429000"/>
          </a:xfrm>
          <a:ln/>
        </p:spPr>
      </p:sp>
      <p:sp>
        <p:nvSpPr>
          <p:cNvPr id="686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10</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9805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CFFF138-7BD8-4F73-8BB3-D69F7BEE6A8F}" type="slidenum">
              <a:rPr lang="en-US" smtClean="0"/>
              <a:pPr/>
              <a:t>11</a:t>
            </a:fld>
            <a:endParaRPr lang="en-US"/>
          </a:p>
        </p:txBody>
      </p:sp>
      <p:sp>
        <p:nvSpPr>
          <p:cNvPr id="69635" name="Rectangle 2"/>
          <p:cNvSpPr>
            <a:spLocks noGrp="1" noRot="1" noChangeAspect="1" noChangeArrowheads="1" noTextEdit="1"/>
          </p:cNvSpPr>
          <p:nvPr>
            <p:ph type="sldImg"/>
          </p:nvPr>
        </p:nvSpPr>
        <p:spPr>
          <a:xfrm>
            <a:off x="1143000" y="685800"/>
            <a:ext cx="4572000" cy="3429000"/>
          </a:xfrm>
          <a:ln/>
        </p:spPr>
      </p:sp>
      <p:sp>
        <p:nvSpPr>
          <p:cNvPr id="696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29</a:t>
            </a:fld>
            <a:endParaRPr lang="en-US"/>
          </a:p>
        </p:txBody>
      </p:sp>
    </p:spTree>
    <p:extLst>
      <p:ext uri="{BB962C8B-B14F-4D97-AF65-F5344CB8AC3E}">
        <p14:creationId xmlns:p14="http://schemas.microsoft.com/office/powerpoint/2010/main" val="3760625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can sometimes be referred to as “Data modeling”</a:t>
            </a:r>
          </a:p>
        </p:txBody>
      </p:sp>
      <p:sp>
        <p:nvSpPr>
          <p:cNvPr id="4" name="Slide Number Placeholder 3"/>
          <p:cNvSpPr>
            <a:spLocks noGrp="1"/>
          </p:cNvSpPr>
          <p:nvPr>
            <p:ph type="sldNum" sz="quarter" idx="5"/>
          </p:nvPr>
        </p:nvSpPr>
        <p:spPr/>
        <p:txBody>
          <a:bodyPr/>
          <a:lstStyle/>
          <a:p>
            <a:pPr>
              <a:defRPr/>
            </a:pPr>
            <a:fld id="{98096F9A-1222-4EE3-A43F-85F0DE641925}" type="slidenum">
              <a:rPr lang="en-US" smtClean="0"/>
              <a:pPr>
                <a:defRPr/>
              </a:pPr>
              <a:t>30</a:t>
            </a:fld>
            <a:endParaRPr lang="en-US"/>
          </a:p>
        </p:txBody>
      </p:sp>
    </p:spTree>
    <p:extLst>
      <p:ext uri="{BB962C8B-B14F-4D97-AF65-F5344CB8AC3E}">
        <p14:creationId xmlns:p14="http://schemas.microsoft.com/office/powerpoint/2010/main" val="111562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F9794-990E-4438-BEA4-57AF660266F5}" type="datetime1">
              <a:rPr lang="en-US" smtClean="0">
                <a:solidFill>
                  <a:prstClr val="black">
                    <a:tint val="75000"/>
                  </a:prstClr>
                </a:solidFill>
              </a:rPr>
              <a:pPr/>
              <a:t>7/19/2021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CDF627-F4CC-4346-87B1-81D576987F46}" type="datetime1">
              <a:rPr lang="en-US" smtClean="0">
                <a:solidFill>
                  <a:prstClr val="black">
                    <a:tint val="75000"/>
                  </a:prstClr>
                </a:solidFill>
              </a:rPr>
              <a:pPr/>
              <a:t>7/19/2021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73CEA-DC82-4DF7-A8EA-1B2BB6C30672}" type="datetime1">
              <a:rPr lang="en-US" smtClean="0">
                <a:solidFill>
                  <a:prstClr val="black">
                    <a:tint val="75000"/>
                  </a:prstClr>
                </a:solidFill>
              </a:rPr>
              <a:pPr/>
              <a:t>7/19/2021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1"/>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335B09D4-EE4C-46F1-8E5D-F64FE95B82CE}" type="datetime1">
              <a:rPr lang="en-US" smtClean="0">
                <a:solidFill>
                  <a:prstClr val="black">
                    <a:tint val="75000"/>
                  </a:prstClr>
                </a:solidFill>
              </a:rPr>
              <a:pPr>
                <a:defRPr/>
              </a:pPr>
              <a:t>7/19/2021</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BC1BFA-AB3C-4E6B-B9F4-7A2BAAAFE2D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A64327-E3D5-4AE2-B1C2-0F35AC12CA2B}" type="datetime1">
              <a:rPr lang="en-US" smtClean="0">
                <a:solidFill>
                  <a:prstClr val="black">
                    <a:tint val="75000"/>
                  </a:prstClr>
                </a:solidFill>
              </a:rPr>
              <a:pPr/>
              <a:t>7/19/2021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12EFD2-0B95-44C6-8DA0-873BFC97FA36}" type="datetime1">
              <a:rPr lang="en-US" smtClean="0">
                <a:solidFill>
                  <a:prstClr val="black">
                    <a:tint val="75000"/>
                  </a:prstClr>
                </a:solidFill>
              </a:rPr>
              <a:pPr/>
              <a:t>7/19/2021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3D36E4-C7BE-4C94-8EF5-C2BC69351959}" type="datetime1">
              <a:rPr lang="en-US" smtClean="0">
                <a:solidFill>
                  <a:prstClr val="black">
                    <a:tint val="75000"/>
                  </a:prstClr>
                </a:solidFill>
              </a:rPr>
              <a:pPr/>
              <a:t>7/19/2021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830321-D80F-4899-8BB9-13E9575DB8F8}" type="datetime1">
              <a:rPr lang="en-US" smtClean="0">
                <a:solidFill>
                  <a:prstClr val="black">
                    <a:tint val="75000"/>
                  </a:prstClr>
                </a:solidFill>
              </a:rPr>
              <a:pPr/>
              <a:t>7/19/2021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C1E88E-20D7-43F5-8F62-F547A17F65C1}" type="datetime1">
              <a:rPr lang="en-US" smtClean="0">
                <a:solidFill>
                  <a:prstClr val="black">
                    <a:tint val="75000"/>
                  </a:prstClr>
                </a:solidFill>
              </a:rPr>
              <a:pPr/>
              <a:t>7/19/2021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08618-5210-4A7A-9405-A25725D29020}" type="datetime1">
              <a:rPr lang="en-US" smtClean="0">
                <a:solidFill>
                  <a:prstClr val="black">
                    <a:tint val="75000"/>
                  </a:prstClr>
                </a:solidFill>
              </a:rPr>
              <a:pPr/>
              <a:t>7/19/2021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8F98DE-070D-42EF-B05A-C4FBC7896AB2}" type="datetime1">
              <a:rPr lang="en-US" smtClean="0">
                <a:solidFill>
                  <a:prstClr val="black">
                    <a:tint val="75000"/>
                  </a:prstClr>
                </a:solidFill>
              </a:rPr>
              <a:pPr/>
              <a:t>7/19/2021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B0EDC8-BAB2-4439-8039-1229AD0A1921}" type="datetime1">
              <a:rPr lang="en-US" smtClean="0">
                <a:solidFill>
                  <a:prstClr val="black">
                    <a:tint val="75000"/>
                  </a:prstClr>
                </a:solidFill>
              </a:rPr>
              <a:pPr/>
              <a:t>7/19/2021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145452E4-860F-4F1A-AEA1-15D229FA2BA4}" type="datetime1">
              <a:rPr lang="en-US" smtClean="0">
                <a:solidFill>
                  <a:prstClr val="black">
                    <a:tint val="75000"/>
                  </a:prstClr>
                </a:solidFill>
                <a:latin typeface="Calibri"/>
              </a:rPr>
              <a:pPr eaLnBrk="1" fontAlgn="auto" hangingPunct="1">
                <a:spcBef>
                  <a:spcPts val="0"/>
                </a:spcBef>
                <a:spcAft>
                  <a:spcPts val="0"/>
                </a:spcAft>
              </a:pPr>
              <a:t>7/19/2021</a:t>
            </a:fld>
            <a:endParaRPr lang="en-US" dirty="0">
              <a:solidFill>
                <a:srgbClr val="1F497D">
                  <a:shade val="90000"/>
                </a:srgbClr>
              </a:solidFill>
              <a:latin typeface="Calibri"/>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fontAlgn="auto" hangingPunct="1">
              <a:spcBef>
                <a:spcPts val="0"/>
              </a:spcBef>
              <a:spcAft>
                <a:spcPts val="0"/>
              </a:spcAft>
            </a:pPr>
            <a:endParaRPr lang="en-US" dirty="0">
              <a:solidFill>
                <a:srgbClr val="1F497D">
                  <a:shade val="90000"/>
                </a:srgbClr>
              </a:solidFill>
              <a:latin typeface="Calibri"/>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042AED99-7FB4-404E-8A97-64753DCE42EC}" type="slidenum">
              <a:rPr lang="en-US" smtClean="0">
                <a:solidFill>
                  <a:prstClr val="black">
                    <a:tint val="75000"/>
                  </a:prstClr>
                </a:solidFill>
                <a:latin typeface="Calibri"/>
              </a:rPr>
              <a:pPr eaLnBrk="1" fontAlgn="auto" hangingPunct="1">
                <a:spcBef>
                  <a:spcPts val="0"/>
                </a:spcBef>
                <a:spcAft>
                  <a:spcPts val="0"/>
                </a:spcAft>
              </a:pPr>
              <a:t>‹#›</a:t>
            </a:fld>
            <a:endParaRPr lang="en-US" dirty="0">
              <a:solidFill>
                <a:srgbClr val="1F497D">
                  <a:shade val="90000"/>
                </a:srgb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hyperlink" Target="https://dev.mysql.com/"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CS415:</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CS415:</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10</a:t>
            </a:fld>
            <a:endParaRPr lang="en-US"/>
          </a:p>
        </p:txBody>
      </p:sp>
    </p:spTree>
    <p:extLst>
      <p:ext uri="{BB962C8B-B14F-4D97-AF65-F5344CB8AC3E}">
        <p14:creationId xmlns:p14="http://schemas.microsoft.com/office/powerpoint/2010/main" val="114052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447800" y="228600"/>
            <a:ext cx="6248400" cy="547688"/>
          </a:xfrm>
          <a:noFill/>
        </p:spPr>
        <p:txBody>
          <a:bodyPr>
            <a:normAutofit fontScale="90000"/>
          </a:bodyPr>
          <a:lstStyle/>
          <a:p>
            <a:r>
              <a:rPr lang="en-US" dirty="0">
                <a:solidFill>
                  <a:schemeClr val="tx1"/>
                </a:solidFill>
              </a:rPr>
              <a:t>1.2 Evolution of Databases</a:t>
            </a:r>
          </a:p>
        </p:txBody>
      </p:sp>
      <p:sp>
        <p:nvSpPr>
          <p:cNvPr id="7172" name="Rectangle 3"/>
          <p:cNvSpPr>
            <a:spLocks noGrp="1" noChangeArrowheads="1"/>
          </p:cNvSpPr>
          <p:nvPr>
            <p:ph idx="1"/>
          </p:nvPr>
        </p:nvSpPr>
        <p:spPr>
          <a:xfrm>
            <a:off x="609600" y="1295399"/>
            <a:ext cx="8001000" cy="5060951"/>
          </a:xfrm>
          <a:noFill/>
        </p:spPr>
        <p:txBody>
          <a:bodyPr/>
          <a:lstStyle/>
          <a:p>
            <a:pPr>
              <a:spcBef>
                <a:spcPct val="40000"/>
              </a:spcBef>
            </a:pPr>
            <a:r>
              <a:rPr lang="en-US" dirty="0">
                <a:solidFill>
                  <a:schemeClr val="tx1"/>
                </a:solidFill>
              </a:rPr>
              <a:t>To appreciate the history of Database systems, it is helpful to consider a short review of its predecessor – the File-based system – and the problems it had.</a:t>
            </a:r>
          </a:p>
          <a:p>
            <a:pPr>
              <a:spcBef>
                <a:spcPct val="40000"/>
              </a:spcBef>
            </a:pPr>
            <a:r>
              <a:rPr lang="en-US" dirty="0"/>
              <a:t>Traditional File-based system: was a system consisting of one or more application programs where-by each program defined and managed its own data.</a:t>
            </a:r>
          </a:p>
        </p:txBody>
      </p:sp>
      <p:sp>
        <p:nvSpPr>
          <p:cNvPr id="7170" name="Slide Number Placeholder 5"/>
          <p:cNvSpPr>
            <a:spLocks noGrp="1"/>
          </p:cNvSpPr>
          <p:nvPr>
            <p:ph type="sldNum" sz="quarter" idx="12"/>
          </p:nvPr>
        </p:nvSpPr>
        <p:spPr>
          <a:noFill/>
        </p:spPr>
        <p:txBody>
          <a:bodyPr/>
          <a:lstStyle/>
          <a:p>
            <a:fld id="{17F9FAFC-D87C-46CD-9090-825D3F93F88F}" type="slidenum">
              <a:rPr lang="en-US" smtClean="0"/>
              <a:pPr/>
              <a:t>11</a:t>
            </a:fld>
            <a:endParaRPr lang="en-US"/>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lstStyle/>
          <a:p>
            <a:r>
              <a:rPr lang="en-US" dirty="0">
                <a:solidFill>
                  <a:schemeClr val="tx1"/>
                </a:solidFill>
              </a:rPr>
              <a:t>File-based system:</a:t>
            </a:r>
          </a:p>
          <a:p>
            <a:pPr lvl="1"/>
            <a:r>
              <a:rPr lang="en-US" dirty="0">
                <a:solidFill>
                  <a:schemeClr val="tx1"/>
                </a:solidFill>
              </a:rPr>
              <a:t>Were an early attempt at computerizing the manual filing system.</a:t>
            </a:r>
          </a:p>
          <a:p>
            <a:pPr lvl="1"/>
            <a:r>
              <a:rPr lang="en-US" dirty="0"/>
              <a:t>For example, an organization might have physical files set up to hold data relating to a project, product, task, client or employee etc.</a:t>
            </a:r>
          </a:p>
          <a:p>
            <a:pPr lvl="1"/>
            <a:r>
              <a:rPr lang="en-US" dirty="0">
                <a:solidFill>
                  <a:schemeClr val="tx1"/>
                </a:solidFill>
              </a:rPr>
              <a:t>The files are labeled and stored in one or more filing cabinets and with locks for security.</a:t>
            </a:r>
          </a:p>
          <a:p>
            <a:pPr lvl="1"/>
            <a:r>
              <a:rPr lang="en-US" dirty="0"/>
              <a:t>When some information is needed the user goes to the filing system &amp; searches through.</a:t>
            </a: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lnSpcReduction="10000"/>
          </a:bodyPr>
          <a:lstStyle/>
          <a:p>
            <a:r>
              <a:rPr lang="en-US" dirty="0">
                <a:solidFill>
                  <a:schemeClr val="tx1"/>
                </a:solidFill>
              </a:rPr>
              <a:t>File-based system – a case study: </a:t>
            </a:r>
            <a:r>
              <a:rPr lang="en-US" i="1" dirty="0" err="1">
                <a:solidFill>
                  <a:schemeClr val="tx1"/>
                </a:solidFill>
              </a:rPr>
              <a:t>DreamHome</a:t>
            </a:r>
            <a:r>
              <a:rPr lang="en-US" i="1" dirty="0">
                <a:solidFill>
                  <a:schemeClr val="tx1"/>
                </a:solidFill>
              </a:rPr>
              <a:t> </a:t>
            </a:r>
            <a:r>
              <a:rPr lang="en-US" i="1" dirty="0"/>
              <a:t>R</a:t>
            </a:r>
            <a:r>
              <a:rPr lang="en-US" i="1" dirty="0">
                <a:solidFill>
                  <a:schemeClr val="tx1"/>
                </a:solidFill>
              </a:rPr>
              <a:t>ental Agency</a:t>
            </a:r>
          </a:p>
          <a:p>
            <a:pPr marL="457200" lvl="1" indent="0">
              <a:buNone/>
            </a:pPr>
            <a:r>
              <a:rPr lang="en-US" i="1" dirty="0" err="1"/>
              <a:t>DreamHome</a:t>
            </a:r>
            <a:r>
              <a:rPr lang="en-US" dirty="0"/>
              <a:t> is a property rental agency that has two departments – Sales and Contracts.</a:t>
            </a:r>
          </a:p>
          <a:p>
            <a:pPr marL="457200" lvl="1" indent="0">
              <a:buNone/>
            </a:pPr>
            <a:r>
              <a:rPr lang="en-US" dirty="0"/>
              <a:t>The Sales department is responsible for the selling and renting of properties.</a:t>
            </a:r>
          </a:p>
          <a:p>
            <a:pPr marL="457200" lvl="1" indent="0">
              <a:buNone/>
            </a:pPr>
            <a:r>
              <a:rPr lang="en-US" dirty="0"/>
              <a:t>For example, whenever a client who wishes to offer his or her property as a rental</a:t>
            </a:r>
          </a:p>
          <a:p>
            <a:pPr marL="457200" lvl="1" indent="0">
              <a:buNone/>
            </a:pPr>
            <a:r>
              <a:rPr lang="en-US" dirty="0"/>
              <a:t>approaches the Sales Department, a form similar to the one shown in Figure 1.2(a)</a:t>
            </a:r>
          </a:p>
          <a:p>
            <a:pPr marL="457200" lvl="1" indent="0">
              <a:buNone/>
            </a:pPr>
            <a:r>
              <a:rPr lang="en-US" dirty="0"/>
              <a:t>is completed. </a:t>
            </a: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13</a:t>
            </a:fld>
            <a:endParaRPr lang="en-US"/>
          </a:p>
        </p:txBody>
      </p:sp>
    </p:spTree>
    <p:extLst>
      <p:ext uri="{BB962C8B-B14F-4D97-AF65-F5344CB8AC3E}">
        <p14:creationId xmlns:p14="http://schemas.microsoft.com/office/powerpoint/2010/main" val="4275803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a:bodyPr>
          <a:lstStyle/>
          <a:p>
            <a:r>
              <a:rPr lang="en-US" dirty="0">
                <a:solidFill>
                  <a:schemeClr val="tx1"/>
                </a:solidFill>
              </a:rPr>
              <a:t>File-based system – a case study: </a:t>
            </a:r>
            <a:r>
              <a:rPr lang="en-US" i="1" dirty="0" err="1">
                <a:solidFill>
                  <a:schemeClr val="tx1"/>
                </a:solidFill>
              </a:rPr>
              <a:t>DreamHome</a:t>
            </a:r>
            <a:r>
              <a:rPr lang="en-US" i="1" dirty="0">
                <a:solidFill>
                  <a:schemeClr val="tx1"/>
                </a:solidFill>
              </a:rPr>
              <a:t> </a:t>
            </a:r>
            <a:r>
              <a:rPr lang="en-US" i="1" dirty="0"/>
              <a:t>R</a:t>
            </a:r>
            <a:r>
              <a:rPr lang="en-US" i="1" dirty="0">
                <a:solidFill>
                  <a:schemeClr val="tx1"/>
                </a:solidFill>
              </a:rPr>
              <a:t>ental Agency</a:t>
            </a:r>
          </a:p>
          <a:p>
            <a:pPr marL="0" indent="0">
              <a:buNone/>
            </a:pPr>
            <a:endParaRPr lang="en-US" i="1"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14</a:t>
            </a:fld>
            <a:endParaRPr lang="en-US"/>
          </a:p>
        </p:txBody>
      </p:sp>
      <p:pic>
        <p:nvPicPr>
          <p:cNvPr id="3" name="Picture 2" descr="Graphical user interface&#10;&#10;Description automatically generated">
            <a:extLst>
              <a:ext uri="{FF2B5EF4-FFF2-40B4-BE49-F238E27FC236}">
                <a16:creationId xmlns:a16="http://schemas.microsoft.com/office/drawing/2014/main" id="{B6E683ED-7282-4803-9421-D47693F86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133600"/>
            <a:ext cx="3352800" cy="4004298"/>
          </a:xfrm>
          <a:prstGeom prst="rect">
            <a:avLst/>
          </a:prstGeom>
        </p:spPr>
      </p:pic>
      <p:sp>
        <p:nvSpPr>
          <p:cNvPr id="4" name="TextBox 3">
            <a:extLst>
              <a:ext uri="{FF2B5EF4-FFF2-40B4-BE49-F238E27FC236}">
                <a16:creationId xmlns:a16="http://schemas.microsoft.com/office/drawing/2014/main" id="{400AD244-618A-4B39-BA6E-01A792FECB08}"/>
              </a:ext>
            </a:extLst>
          </p:cNvPr>
          <p:cNvSpPr txBox="1"/>
          <p:nvPr/>
        </p:nvSpPr>
        <p:spPr>
          <a:xfrm>
            <a:off x="4876800" y="2286000"/>
            <a:ext cx="3276600" cy="1107996"/>
          </a:xfrm>
          <a:prstGeom prst="rect">
            <a:avLst/>
          </a:prstGeom>
          <a:noFill/>
        </p:spPr>
        <p:txBody>
          <a:bodyPr wrap="square" rtlCol="0">
            <a:spAutoFit/>
          </a:bodyPr>
          <a:lstStyle/>
          <a:p>
            <a:r>
              <a:rPr lang="en-US" dirty="0"/>
              <a:t>Fig 1.2a – Sales department: Property for rent details form</a:t>
            </a:r>
          </a:p>
        </p:txBody>
      </p:sp>
    </p:spTree>
    <p:extLst>
      <p:ext uri="{BB962C8B-B14F-4D97-AF65-F5344CB8AC3E}">
        <p14:creationId xmlns:p14="http://schemas.microsoft.com/office/powerpoint/2010/main" val="106584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a:bodyPr>
          <a:lstStyle/>
          <a:p>
            <a:r>
              <a:rPr lang="en-US" dirty="0">
                <a:solidFill>
                  <a:schemeClr val="tx1"/>
                </a:solidFill>
              </a:rPr>
              <a:t>File-based system – a case study: </a:t>
            </a:r>
            <a:r>
              <a:rPr lang="en-US" i="1" dirty="0" err="1">
                <a:solidFill>
                  <a:schemeClr val="tx1"/>
                </a:solidFill>
              </a:rPr>
              <a:t>DreamHome</a:t>
            </a:r>
            <a:r>
              <a:rPr lang="en-US" i="1" dirty="0">
                <a:solidFill>
                  <a:schemeClr val="tx1"/>
                </a:solidFill>
              </a:rPr>
              <a:t> </a:t>
            </a:r>
            <a:r>
              <a:rPr lang="en-US" i="1" dirty="0"/>
              <a:t>R</a:t>
            </a:r>
            <a:r>
              <a:rPr lang="en-US" i="1" dirty="0">
                <a:solidFill>
                  <a:schemeClr val="tx1"/>
                </a:solidFill>
              </a:rPr>
              <a:t>ental Agency</a:t>
            </a:r>
          </a:p>
          <a:p>
            <a:pPr marL="0" indent="0">
              <a:buNone/>
            </a:pPr>
            <a:endParaRPr lang="en-US" i="1"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15</a:t>
            </a:fld>
            <a:endParaRPr lang="en-US"/>
          </a:p>
        </p:txBody>
      </p:sp>
      <p:sp>
        <p:nvSpPr>
          <p:cNvPr id="4" name="TextBox 3">
            <a:extLst>
              <a:ext uri="{FF2B5EF4-FFF2-40B4-BE49-F238E27FC236}">
                <a16:creationId xmlns:a16="http://schemas.microsoft.com/office/drawing/2014/main" id="{400AD244-618A-4B39-BA6E-01A792FECB08}"/>
              </a:ext>
            </a:extLst>
          </p:cNvPr>
          <p:cNvSpPr txBox="1"/>
          <p:nvPr/>
        </p:nvSpPr>
        <p:spPr>
          <a:xfrm>
            <a:off x="4876800" y="2286000"/>
            <a:ext cx="3276600" cy="3477875"/>
          </a:xfrm>
          <a:prstGeom prst="rect">
            <a:avLst/>
          </a:prstGeom>
          <a:noFill/>
        </p:spPr>
        <p:txBody>
          <a:bodyPr wrap="square" rtlCol="0">
            <a:spAutoFit/>
          </a:bodyPr>
          <a:lstStyle/>
          <a:p>
            <a:r>
              <a:rPr lang="en-US" dirty="0"/>
              <a:t>The Sales Department also handles inquiries from clients, and a form similar to the one shown in Figure l.2 (b) is completed for each one.</a:t>
            </a:r>
          </a:p>
          <a:p>
            <a:endParaRPr lang="en-US" dirty="0"/>
          </a:p>
          <a:p>
            <a:r>
              <a:rPr lang="en-US" dirty="0"/>
              <a:t>Fig 1.2b – Sales department: Client details form</a:t>
            </a:r>
          </a:p>
        </p:txBody>
      </p:sp>
      <p:pic>
        <p:nvPicPr>
          <p:cNvPr id="5" name="Picture 4" descr="Graphical user interface, application&#10;&#10;Description automatically generated">
            <a:extLst>
              <a:ext uri="{FF2B5EF4-FFF2-40B4-BE49-F238E27FC236}">
                <a16:creationId xmlns:a16="http://schemas.microsoft.com/office/drawing/2014/main" id="{5A7EB960-695D-4252-A207-74D06C560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66" y="2209800"/>
            <a:ext cx="3850433" cy="4231900"/>
          </a:xfrm>
          <a:prstGeom prst="rect">
            <a:avLst/>
          </a:prstGeom>
        </p:spPr>
      </p:pic>
    </p:spTree>
    <p:extLst>
      <p:ext uri="{BB962C8B-B14F-4D97-AF65-F5344CB8AC3E}">
        <p14:creationId xmlns:p14="http://schemas.microsoft.com/office/powerpoint/2010/main" val="342182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a:bodyPr>
          <a:lstStyle/>
          <a:p>
            <a:r>
              <a:rPr lang="en-US" dirty="0">
                <a:solidFill>
                  <a:schemeClr val="tx1"/>
                </a:solidFill>
              </a:rPr>
              <a:t>File-based system – a case study: </a:t>
            </a:r>
            <a:r>
              <a:rPr lang="en-US" i="1" dirty="0" err="1">
                <a:solidFill>
                  <a:schemeClr val="tx1"/>
                </a:solidFill>
              </a:rPr>
              <a:t>DreamHome</a:t>
            </a:r>
            <a:r>
              <a:rPr lang="en-US" i="1" dirty="0">
                <a:solidFill>
                  <a:schemeClr val="tx1"/>
                </a:solidFill>
              </a:rPr>
              <a:t> </a:t>
            </a:r>
            <a:r>
              <a:rPr lang="en-US" i="1" dirty="0"/>
              <a:t>R</a:t>
            </a:r>
            <a:r>
              <a:rPr lang="en-US" i="1" dirty="0">
                <a:solidFill>
                  <a:schemeClr val="tx1"/>
                </a:solidFill>
              </a:rPr>
              <a:t>ental Agency</a:t>
            </a:r>
          </a:p>
          <a:p>
            <a:pPr marL="457200" lvl="1" indent="0">
              <a:buNone/>
            </a:pPr>
            <a:r>
              <a:rPr lang="en-US" dirty="0"/>
              <a:t>The Sales department's File-based system will consists of three files containing </a:t>
            </a:r>
            <a:r>
              <a:rPr lang="en-US" b="1" dirty="0"/>
              <a:t>property</a:t>
            </a:r>
            <a:r>
              <a:rPr lang="en-US" dirty="0"/>
              <a:t>, </a:t>
            </a:r>
            <a:r>
              <a:rPr lang="en-US" b="1" dirty="0"/>
              <a:t>owner</a:t>
            </a:r>
            <a:r>
              <a:rPr lang="en-US" dirty="0"/>
              <a:t>, and </a:t>
            </a:r>
            <a:r>
              <a:rPr lang="en-US" b="1" dirty="0"/>
              <a:t>client</a:t>
            </a:r>
            <a:r>
              <a:rPr lang="en-US" dirty="0"/>
              <a:t> details, as illustrated in Figure 1.2c </a:t>
            </a: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16</a:t>
            </a:fld>
            <a:endParaRPr lang="en-US"/>
          </a:p>
        </p:txBody>
      </p:sp>
    </p:spTree>
    <p:extLst>
      <p:ext uri="{BB962C8B-B14F-4D97-AF65-F5344CB8AC3E}">
        <p14:creationId xmlns:p14="http://schemas.microsoft.com/office/powerpoint/2010/main" val="1356653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96200" cy="5334001"/>
          </a:xfrm>
          <a:noFill/>
        </p:spPr>
        <p:txBody>
          <a:bodyPr>
            <a:normAutofit/>
          </a:bodyPr>
          <a:lstStyle/>
          <a:p>
            <a:r>
              <a:rPr lang="en-US" dirty="0">
                <a:solidFill>
                  <a:schemeClr val="tx1"/>
                </a:solidFill>
              </a:rPr>
              <a:t>File-based system – a case study: </a:t>
            </a:r>
            <a:r>
              <a:rPr lang="en-US" i="1" dirty="0" err="1">
                <a:solidFill>
                  <a:schemeClr val="tx1"/>
                </a:solidFill>
              </a:rPr>
              <a:t>DreamHome</a:t>
            </a:r>
            <a:r>
              <a:rPr lang="en-US" i="1" dirty="0">
                <a:solidFill>
                  <a:schemeClr val="tx1"/>
                </a:solidFill>
              </a:rPr>
              <a:t> </a:t>
            </a:r>
            <a:r>
              <a:rPr lang="en-US" i="1" dirty="0"/>
              <a:t>R</a:t>
            </a:r>
            <a:r>
              <a:rPr lang="en-US" i="1" dirty="0">
                <a:solidFill>
                  <a:schemeClr val="tx1"/>
                </a:solidFill>
              </a:rPr>
              <a:t>ental Agency</a:t>
            </a:r>
          </a:p>
          <a:p>
            <a:pPr marL="457200" lvl="1" indent="0">
              <a:buNone/>
            </a:pPr>
            <a:r>
              <a:rPr lang="en-US" dirty="0"/>
              <a:t> </a:t>
            </a: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17</a:t>
            </a:fld>
            <a:endParaRPr lang="en-US"/>
          </a:p>
        </p:txBody>
      </p:sp>
      <p:pic>
        <p:nvPicPr>
          <p:cNvPr id="2" name="Picture 1">
            <a:extLst>
              <a:ext uri="{FF2B5EF4-FFF2-40B4-BE49-F238E27FC236}">
                <a16:creationId xmlns:a16="http://schemas.microsoft.com/office/drawing/2014/main" id="{70E920FE-8BDA-4AA2-B52C-03A5E18F25EE}"/>
              </a:ext>
            </a:extLst>
          </p:cNvPr>
          <p:cNvPicPr>
            <a:picLocks noChangeAspect="1"/>
          </p:cNvPicPr>
          <p:nvPr/>
        </p:nvPicPr>
        <p:blipFill>
          <a:blip r:embed="rId2"/>
          <a:stretch>
            <a:fillRect/>
          </a:stretch>
        </p:blipFill>
        <p:spPr>
          <a:xfrm>
            <a:off x="990600" y="2240709"/>
            <a:ext cx="5715000" cy="4241093"/>
          </a:xfrm>
          <a:prstGeom prst="rect">
            <a:avLst/>
          </a:prstGeom>
        </p:spPr>
      </p:pic>
      <p:sp>
        <p:nvSpPr>
          <p:cNvPr id="3" name="TextBox 2">
            <a:extLst>
              <a:ext uri="{FF2B5EF4-FFF2-40B4-BE49-F238E27FC236}">
                <a16:creationId xmlns:a16="http://schemas.microsoft.com/office/drawing/2014/main" id="{96594F01-F481-4612-968A-AE246C2DABFA}"/>
              </a:ext>
            </a:extLst>
          </p:cNvPr>
          <p:cNvSpPr txBox="1"/>
          <p:nvPr/>
        </p:nvSpPr>
        <p:spPr>
          <a:xfrm>
            <a:off x="6019800" y="2590800"/>
            <a:ext cx="2209800" cy="1107996"/>
          </a:xfrm>
          <a:prstGeom prst="rect">
            <a:avLst/>
          </a:prstGeom>
          <a:noFill/>
        </p:spPr>
        <p:txBody>
          <a:bodyPr wrap="square" rtlCol="0">
            <a:spAutoFit/>
          </a:bodyPr>
          <a:lstStyle/>
          <a:p>
            <a:r>
              <a:rPr lang="en-US" dirty="0"/>
              <a:t>Fig. 1.2c – Sales department data files</a:t>
            </a:r>
          </a:p>
        </p:txBody>
      </p:sp>
    </p:spTree>
    <p:extLst>
      <p:ext uri="{BB962C8B-B14F-4D97-AF65-F5344CB8AC3E}">
        <p14:creationId xmlns:p14="http://schemas.microsoft.com/office/powerpoint/2010/main" val="264193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fontScale="92500"/>
          </a:bodyPr>
          <a:lstStyle/>
          <a:p>
            <a:r>
              <a:rPr lang="en-US" dirty="0">
                <a:solidFill>
                  <a:schemeClr val="tx1"/>
                </a:solidFill>
              </a:rPr>
              <a:t>File-based system – a case study: </a:t>
            </a:r>
            <a:r>
              <a:rPr lang="en-US" i="1" dirty="0" err="1">
                <a:solidFill>
                  <a:schemeClr val="tx1"/>
                </a:solidFill>
              </a:rPr>
              <a:t>DreamHome</a:t>
            </a:r>
            <a:r>
              <a:rPr lang="en-US" i="1" dirty="0">
                <a:solidFill>
                  <a:schemeClr val="tx1"/>
                </a:solidFill>
              </a:rPr>
              <a:t> </a:t>
            </a:r>
            <a:r>
              <a:rPr lang="en-US" i="1" dirty="0"/>
              <a:t>R</a:t>
            </a:r>
            <a:r>
              <a:rPr lang="en-US" i="1" dirty="0">
                <a:solidFill>
                  <a:schemeClr val="tx1"/>
                </a:solidFill>
              </a:rPr>
              <a:t>ental Agency</a:t>
            </a:r>
          </a:p>
          <a:p>
            <a:pPr marL="457200" lvl="1" indent="0">
              <a:buNone/>
            </a:pPr>
            <a:r>
              <a:rPr lang="en-US" i="1" dirty="0" err="1"/>
              <a:t>DreamHome</a:t>
            </a:r>
            <a:r>
              <a:rPr lang="en-US" dirty="0"/>
              <a:t> is a property rental agency that has two departments – Sales and Contracts.</a:t>
            </a:r>
          </a:p>
          <a:p>
            <a:pPr marL="457200" lvl="1" indent="0">
              <a:buNone/>
            </a:pPr>
            <a:r>
              <a:rPr lang="en-US" dirty="0"/>
              <a:t>The Contracts Department is responsible for handling the lease agreements associated with properties for rent. Whenever a client agrees to rent a property, a form with the client and property details is filled in by one of the sales staff, as shown in Figure 1.2d. This form is passed to the Contracts Department, which allocates a lease number and completes the payment and rental period details. </a:t>
            </a: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18</a:t>
            </a:fld>
            <a:endParaRPr lang="en-US"/>
          </a:p>
        </p:txBody>
      </p:sp>
    </p:spTree>
    <p:extLst>
      <p:ext uri="{BB962C8B-B14F-4D97-AF65-F5344CB8AC3E}">
        <p14:creationId xmlns:p14="http://schemas.microsoft.com/office/powerpoint/2010/main" val="2994877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a:bodyPr>
          <a:lstStyle/>
          <a:p>
            <a:r>
              <a:rPr lang="en-US" dirty="0">
                <a:solidFill>
                  <a:schemeClr val="tx1"/>
                </a:solidFill>
              </a:rPr>
              <a:t>File-based system – a case study: </a:t>
            </a:r>
            <a:r>
              <a:rPr lang="en-US" i="1" dirty="0" err="1">
                <a:solidFill>
                  <a:schemeClr val="tx1"/>
                </a:solidFill>
              </a:rPr>
              <a:t>DreamHome</a:t>
            </a:r>
            <a:r>
              <a:rPr lang="en-US" i="1" dirty="0">
                <a:solidFill>
                  <a:schemeClr val="tx1"/>
                </a:solidFill>
              </a:rPr>
              <a:t> </a:t>
            </a:r>
            <a:r>
              <a:rPr lang="en-US" i="1" dirty="0"/>
              <a:t>R</a:t>
            </a:r>
            <a:r>
              <a:rPr lang="en-US" i="1" dirty="0">
                <a:solidFill>
                  <a:schemeClr val="tx1"/>
                </a:solidFill>
              </a:rPr>
              <a:t>ental Agency</a:t>
            </a:r>
          </a:p>
          <a:p>
            <a:pPr marL="0" indent="0">
              <a:buNone/>
            </a:pPr>
            <a:endParaRPr lang="en-US" i="1"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19</a:t>
            </a:fld>
            <a:endParaRPr lang="en-US"/>
          </a:p>
        </p:txBody>
      </p:sp>
      <p:sp>
        <p:nvSpPr>
          <p:cNvPr id="4" name="TextBox 3">
            <a:extLst>
              <a:ext uri="{FF2B5EF4-FFF2-40B4-BE49-F238E27FC236}">
                <a16:creationId xmlns:a16="http://schemas.microsoft.com/office/drawing/2014/main" id="{400AD244-618A-4B39-BA6E-01A792FECB08}"/>
              </a:ext>
            </a:extLst>
          </p:cNvPr>
          <p:cNvSpPr txBox="1"/>
          <p:nvPr/>
        </p:nvSpPr>
        <p:spPr>
          <a:xfrm>
            <a:off x="5105400" y="2286000"/>
            <a:ext cx="3276600" cy="1107996"/>
          </a:xfrm>
          <a:prstGeom prst="rect">
            <a:avLst/>
          </a:prstGeom>
          <a:noFill/>
        </p:spPr>
        <p:txBody>
          <a:bodyPr wrap="square" rtlCol="0">
            <a:spAutoFit/>
          </a:bodyPr>
          <a:lstStyle/>
          <a:p>
            <a:r>
              <a:rPr lang="en-US" dirty="0"/>
              <a:t>Fig 1.2d – Contracts department: Lease details form</a:t>
            </a:r>
          </a:p>
        </p:txBody>
      </p:sp>
      <p:pic>
        <p:nvPicPr>
          <p:cNvPr id="2" name="Picture 1">
            <a:extLst>
              <a:ext uri="{FF2B5EF4-FFF2-40B4-BE49-F238E27FC236}">
                <a16:creationId xmlns:a16="http://schemas.microsoft.com/office/drawing/2014/main" id="{4D73E43F-4AA6-41AB-8AAB-E4161FCF0C8A}"/>
              </a:ext>
            </a:extLst>
          </p:cNvPr>
          <p:cNvPicPr>
            <a:picLocks noChangeAspect="1"/>
          </p:cNvPicPr>
          <p:nvPr/>
        </p:nvPicPr>
        <p:blipFill>
          <a:blip r:embed="rId2"/>
          <a:stretch>
            <a:fillRect/>
          </a:stretch>
        </p:blipFill>
        <p:spPr>
          <a:xfrm>
            <a:off x="978353" y="2286000"/>
            <a:ext cx="4018617" cy="3962400"/>
          </a:xfrm>
          <a:prstGeom prst="rect">
            <a:avLst/>
          </a:prstGeom>
        </p:spPr>
      </p:pic>
    </p:spTree>
    <p:extLst>
      <p:ext uri="{BB962C8B-B14F-4D97-AF65-F5344CB8AC3E}">
        <p14:creationId xmlns:p14="http://schemas.microsoft.com/office/powerpoint/2010/main" val="81439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1"/>
            <a:ext cx="8249304"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1027"/>
          <p:cNvSpPr>
            <a:spLocks noGrp="1" noChangeArrowheads="1"/>
          </p:cNvSpPr>
          <p:nvPr>
            <p:ph type="ctrTitle"/>
          </p:nvPr>
        </p:nvSpPr>
        <p:spPr>
          <a:xfrm>
            <a:off x="1143000" y="1248587"/>
            <a:ext cx="6858000" cy="2387600"/>
          </a:xfrm>
        </p:spPr>
        <p:txBody>
          <a:bodyPr>
            <a:normAutofit/>
          </a:bodyPr>
          <a:lstStyle/>
          <a:p>
            <a:r>
              <a:rPr lang="en-US" sz="5600" dirty="0"/>
              <a:t>Lesson 1</a:t>
            </a:r>
          </a:p>
        </p:txBody>
      </p:sp>
      <p:sp>
        <p:nvSpPr>
          <p:cNvPr id="2051" name="Rectangle 1028"/>
          <p:cNvSpPr>
            <a:spLocks noGrp="1" noChangeArrowheads="1"/>
          </p:cNvSpPr>
          <p:nvPr>
            <p:ph type="subTitle" idx="1"/>
          </p:nvPr>
        </p:nvSpPr>
        <p:spPr>
          <a:xfrm>
            <a:off x="1143000" y="3820338"/>
            <a:ext cx="6858000" cy="1563686"/>
          </a:xfrm>
        </p:spPr>
        <p:txBody>
          <a:bodyPr>
            <a:normAutofit/>
          </a:bodyPr>
          <a:lstStyle/>
          <a:p>
            <a:r>
              <a:rPr lang="en-US" b="1" dirty="0"/>
              <a:t>Course Overview: Introduction to Databases and MySQL</a:t>
            </a:r>
          </a:p>
        </p:txBody>
      </p:sp>
      <p:cxnSp>
        <p:nvCxnSpPr>
          <p:cNvPr id="78" name="Straight Connector 7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29769"/>
            <a:ext cx="825017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a:bodyPr>
          <a:lstStyle/>
          <a:p>
            <a:r>
              <a:rPr lang="en-US" dirty="0">
                <a:solidFill>
                  <a:schemeClr val="tx1"/>
                </a:solidFill>
              </a:rPr>
              <a:t>File-based system – a case study: </a:t>
            </a:r>
            <a:r>
              <a:rPr lang="en-US" i="1" dirty="0" err="1">
                <a:solidFill>
                  <a:schemeClr val="tx1"/>
                </a:solidFill>
              </a:rPr>
              <a:t>DreamHome</a:t>
            </a:r>
            <a:r>
              <a:rPr lang="en-US" i="1" dirty="0">
                <a:solidFill>
                  <a:schemeClr val="tx1"/>
                </a:solidFill>
              </a:rPr>
              <a:t> </a:t>
            </a:r>
            <a:r>
              <a:rPr lang="en-US" i="1" dirty="0"/>
              <a:t>R</a:t>
            </a:r>
            <a:r>
              <a:rPr lang="en-US" i="1" dirty="0">
                <a:solidFill>
                  <a:schemeClr val="tx1"/>
                </a:solidFill>
              </a:rPr>
              <a:t>ental Agency</a:t>
            </a:r>
          </a:p>
          <a:p>
            <a:pPr marL="457200" lvl="1" indent="0">
              <a:buNone/>
            </a:pPr>
            <a:r>
              <a:rPr lang="en-US" dirty="0"/>
              <a:t>The Contracts department’s file-based system will consists of three files that store </a:t>
            </a:r>
            <a:r>
              <a:rPr lang="en-US" b="1" dirty="0"/>
              <a:t>lease</a:t>
            </a:r>
            <a:r>
              <a:rPr lang="en-US" dirty="0"/>
              <a:t>, </a:t>
            </a:r>
            <a:r>
              <a:rPr lang="en-US" b="1" dirty="0"/>
              <a:t>property</a:t>
            </a:r>
            <a:r>
              <a:rPr lang="en-US" dirty="0"/>
              <a:t>, and </a:t>
            </a:r>
            <a:r>
              <a:rPr lang="en-US" b="1" dirty="0"/>
              <a:t>client </a:t>
            </a:r>
            <a:r>
              <a:rPr lang="en-US" dirty="0"/>
              <a:t>details, and that contain similar data to that held by the Sales Department, as illustrated in Figure 1.2e </a:t>
            </a: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20</a:t>
            </a:fld>
            <a:endParaRPr lang="en-US"/>
          </a:p>
        </p:txBody>
      </p:sp>
    </p:spTree>
    <p:extLst>
      <p:ext uri="{BB962C8B-B14F-4D97-AF65-F5344CB8AC3E}">
        <p14:creationId xmlns:p14="http://schemas.microsoft.com/office/powerpoint/2010/main" val="881345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96200" cy="5334001"/>
          </a:xfrm>
          <a:noFill/>
        </p:spPr>
        <p:txBody>
          <a:bodyPr>
            <a:normAutofit/>
          </a:bodyPr>
          <a:lstStyle/>
          <a:p>
            <a:r>
              <a:rPr lang="en-US" dirty="0">
                <a:solidFill>
                  <a:schemeClr val="tx1"/>
                </a:solidFill>
              </a:rPr>
              <a:t>File-based system – a case study: </a:t>
            </a:r>
            <a:r>
              <a:rPr lang="en-US" i="1" dirty="0" err="1">
                <a:solidFill>
                  <a:schemeClr val="tx1"/>
                </a:solidFill>
              </a:rPr>
              <a:t>DreamHome</a:t>
            </a:r>
            <a:r>
              <a:rPr lang="en-US" i="1" dirty="0">
                <a:solidFill>
                  <a:schemeClr val="tx1"/>
                </a:solidFill>
              </a:rPr>
              <a:t> </a:t>
            </a:r>
            <a:r>
              <a:rPr lang="en-US" i="1" dirty="0"/>
              <a:t>R</a:t>
            </a:r>
            <a:r>
              <a:rPr lang="en-US" i="1" dirty="0">
                <a:solidFill>
                  <a:schemeClr val="tx1"/>
                </a:solidFill>
              </a:rPr>
              <a:t>ental Agency</a:t>
            </a:r>
          </a:p>
          <a:p>
            <a:pPr marL="457200" lvl="1" indent="0">
              <a:buNone/>
            </a:pPr>
            <a:r>
              <a:rPr lang="en-US" dirty="0"/>
              <a:t> </a:t>
            </a: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21</a:t>
            </a:fld>
            <a:endParaRPr lang="en-US"/>
          </a:p>
        </p:txBody>
      </p:sp>
      <p:sp>
        <p:nvSpPr>
          <p:cNvPr id="3" name="TextBox 2">
            <a:extLst>
              <a:ext uri="{FF2B5EF4-FFF2-40B4-BE49-F238E27FC236}">
                <a16:creationId xmlns:a16="http://schemas.microsoft.com/office/drawing/2014/main" id="{96594F01-F481-4612-968A-AE246C2DABFA}"/>
              </a:ext>
            </a:extLst>
          </p:cNvPr>
          <p:cNvSpPr txBox="1"/>
          <p:nvPr/>
        </p:nvSpPr>
        <p:spPr>
          <a:xfrm>
            <a:off x="6248400" y="2369669"/>
            <a:ext cx="2209800" cy="1446550"/>
          </a:xfrm>
          <a:prstGeom prst="rect">
            <a:avLst/>
          </a:prstGeom>
          <a:noFill/>
        </p:spPr>
        <p:txBody>
          <a:bodyPr wrap="square" rtlCol="0">
            <a:spAutoFit/>
          </a:bodyPr>
          <a:lstStyle/>
          <a:p>
            <a:r>
              <a:rPr lang="en-US" dirty="0"/>
              <a:t>Fig. 1.2e – Contracts department data files</a:t>
            </a:r>
          </a:p>
        </p:txBody>
      </p:sp>
      <p:pic>
        <p:nvPicPr>
          <p:cNvPr id="4" name="Picture 3">
            <a:extLst>
              <a:ext uri="{FF2B5EF4-FFF2-40B4-BE49-F238E27FC236}">
                <a16:creationId xmlns:a16="http://schemas.microsoft.com/office/drawing/2014/main" id="{FFD0B172-3CB1-41E3-BEA5-85CD70FAEC9C}"/>
              </a:ext>
            </a:extLst>
          </p:cNvPr>
          <p:cNvPicPr>
            <a:picLocks noChangeAspect="1"/>
          </p:cNvPicPr>
          <p:nvPr/>
        </p:nvPicPr>
        <p:blipFill>
          <a:blip r:embed="rId2"/>
          <a:stretch>
            <a:fillRect/>
          </a:stretch>
        </p:blipFill>
        <p:spPr>
          <a:xfrm>
            <a:off x="914400" y="2173710"/>
            <a:ext cx="5334000" cy="4074690"/>
          </a:xfrm>
          <a:prstGeom prst="rect">
            <a:avLst/>
          </a:prstGeom>
        </p:spPr>
      </p:pic>
    </p:spTree>
    <p:extLst>
      <p:ext uri="{BB962C8B-B14F-4D97-AF65-F5344CB8AC3E}">
        <p14:creationId xmlns:p14="http://schemas.microsoft.com/office/powerpoint/2010/main" val="4174928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838201"/>
            <a:ext cx="7696200" cy="5638800"/>
          </a:xfrm>
          <a:noFill/>
        </p:spPr>
        <p:txBody>
          <a:bodyPr>
            <a:normAutofit/>
          </a:bodyPr>
          <a:lstStyle/>
          <a:p>
            <a:r>
              <a:rPr lang="en-US" dirty="0">
                <a:solidFill>
                  <a:schemeClr val="tx1"/>
                </a:solidFill>
              </a:rPr>
              <a:t>File-based system – a case study: </a:t>
            </a:r>
            <a:r>
              <a:rPr lang="en-US" i="1" dirty="0" err="1">
                <a:solidFill>
                  <a:schemeClr val="tx1"/>
                </a:solidFill>
              </a:rPr>
              <a:t>DreamHome</a:t>
            </a:r>
            <a:r>
              <a:rPr lang="en-US" i="1" dirty="0">
                <a:solidFill>
                  <a:schemeClr val="tx1"/>
                </a:solidFill>
              </a:rPr>
              <a:t> </a:t>
            </a:r>
            <a:r>
              <a:rPr lang="en-US" i="1" dirty="0"/>
              <a:t>R</a:t>
            </a:r>
            <a:r>
              <a:rPr lang="en-US" i="1" dirty="0">
                <a:solidFill>
                  <a:schemeClr val="tx1"/>
                </a:solidFill>
              </a:rPr>
              <a:t>ental Agency</a:t>
            </a:r>
          </a:p>
          <a:p>
            <a:pPr marL="457200" lvl="1" indent="0">
              <a:buNone/>
            </a:pPr>
            <a:r>
              <a:rPr lang="en-US" dirty="0"/>
              <a:t> </a:t>
            </a: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22</a:t>
            </a:fld>
            <a:endParaRPr lang="en-US"/>
          </a:p>
        </p:txBody>
      </p:sp>
      <p:sp>
        <p:nvSpPr>
          <p:cNvPr id="3" name="TextBox 2">
            <a:extLst>
              <a:ext uri="{FF2B5EF4-FFF2-40B4-BE49-F238E27FC236}">
                <a16:creationId xmlns:a16="http://schemas.microsoft.com/office/drawing/2014/main" id="{96594F01-F481-4612-968A-AE246C2DABFA}"/>
              </a:ext>
            </a:extLst>
          </p:cNvPr>
          <p:cNvSpPr txBox="1"/>
          <p:nvPr/>
        </p:nvSpPr>
        <p:spPr>
          <a:xfrm>
            <a:off x="838199" y="1878450"/>
            <a:ext cx="7581900" cy="1169551"/>
          </a:xfrm>
          <a:prstGeom prst="rect">
            <a:avLst/>
          </a:prstGeom>
          <a:noFill/>
        </p:spPr>
        <p:txBody>
          <a:bodyPr wrap="square" rtlCol="0">
            <a:spAutoFit/>
          </a:bodyPr>
          <a:lstStyle/>
          <a:p>
            <a:r>
              <a:rPr lang="en-US" sz="1400" dirty="0"/>
              <a:t>Fig. 1.2f – File-based processing system - shows each department accessing</a:t>
            </a:r>
          </a:p>
          <a:p>
            <a:r>
              <a:rPr lang="en-US" sz="1400" dirty="0"/>
              <a:t>their own files through application programs written especially for them. Each</a:t>
            </a:r>
          </a:p>
          <a:p>
            <a:r>
              <a:rPr lang="en-US" sz="1400" dirty="0"/>
              <a:t>set of departmental application programs handles data entry, file maintenance,</a:t>
            </a:r>
          </a:p>
          <a:p>
            <a:r>
              <a:rPr lang="en-US" sz="1400" dirty="0"/>
              <a:t>and the generation of a fixed set of specific reports. More important, the physical structure and storage of the data files and records are defined in the application code.</a:t>
            </a:r>
          </a:p>
        </p:txBody>
      </p:sp>
      <p:pic>
        <p:nvPicPr>
          <p:cNvPr id="2" name="Picture 1">
            <a:extLst>
              <a:ext uri="{FF2B5EF4-FFF2-40B4-BE49-F238E27FC236}">
                <a16:creationId xmlns:a16="http://schemas.microsoft.com/office/drawing/2014/main" id="{30D18A78-F2C1-41D1-9CA8-F4400B36635C}"/>
              </a:ext>
            </a:extLst>
          </p:cNvPr>
          <p:cNvPicPr>
            <a:picLocks noChangeAspect="1"/>
          </p:cNvPicPr>
          <p:nvPr/>
        </p:nvPicPr>
        <p:blipFill>
          <a:blip r:embed="rId2"/>
          <a:stretch>
            <a:fillRect/>
          </a:stretch>
        </p:blipFill>
        <p:spPr>
          <a:xfrm>
            <a:off x="838199" y="3200400"/>
            <a:ext cx="5715001" cy="3276601"/>
          </a:xfrm>
          <a:prstGeom prst="rect">
            <a:avLst/>
          </a:prstGeom>
        </p:spPr>
      </p:pic>
    </p:spTree>
    <p:extLst>
      <p:ext uri="{BB962C8B-B14F-4D97-AF65-F5344CB8AC3E}">
        <p14:creationId xmlns:p14="http://schemas.microsoft.com/office/powerpoint/2010/main" val="618465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a:bodyPr>
          <a:lstStyle/>
          <a:p>
            <a:r>
              <a:rPr lang="en-US" dirty="0">
                <a:solidFill>
                  <a:schemeClr val="tx1"/>
                </a:solidFill>
              </a:rPr>
              <a:t>File-based system – analysis</a:t>
            </a:r>
          </a:p>
          <a:p>
            <a:pPr lvl="1"/>
            <a:r>
              <a:rPr lang="en-US" dirty="0"/>
              <a:t>It can be seen quite clearly that there is a significant amount of duplication of data in these departments, and this is generally true of file-based systems.</a:t>
            </a:r>
          </a:p>
          <a:p>
            <a:pPr lvl="1"/>
            <a:r>
              <a:rPr lang="en-US" dirty="0"/>
              <a:t>To proceed in considering the limitations of this File-based approach, it may be useful to understand the terminology used in file-based systems.</a:t>
            </a:r>
            <a:endParaRPr lang="en-US"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23</a:t>
            </a:fld>
            <a:endParaRPr lang="en-US"/>
          </a:p>
        </p:txBody>
      </p:sp>
    </p:spTree>
    <p:extLst>
      <p:ext uri="{BB962C8B-B14F-4D97-AF65-F5344CB8AC3E}">
        <p14:creationId xmlns:p14="http://schemas.microsoft.com/office/powerpoint/2010/main" val="730225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a:bodyPr>
          <a:lstStyle/>
          <a:p>
            <a:r>
              <a:rPr lang="en-US" dirty="0">
                <a:solidFill>
                  <a:schemeClr val="tx1"/>
                </a:solidFill>
              </a:rPr>
              <a:t>File-based system – analysis</a:t>
            </a:r>
          </a:p>
          <a:p>
            <a:pPr lvl="1"/>
            <a:r>
              <a:rPr lang="en-US" b="1" dirty="0"/>
              <a:t>A file is simply a collection of records, which contains logically related data.</a:t>
            </a:r>
          </a:p>
          <a:p>
            <a:pPr marL="857250" lvl="2" indent="0">
              <a:buNone/>
            </a:pPr>
            <a:r>
              <a:rPr lang="en-US" sz="2600" dirty="0"/>
              <a:t>For example, the </a:t>
            </a:r>
            <a:r>
              <a:rPr lang="en-US" sz="2600" b="1" dirty="0" err="1"/>
              <a:t>PropertyForRent</a:t>
            </a:r>
            <a:r>
              <a:rPr lang="en-US" sz="2600" dirty="0"/>
              <a:t> file in Figure 1.2c contains six records, one for each property. Each record contains a logically connected set of one or more fields, where each field represents some characteristic of the real-world object that is being modeled. In Figure 1.2c, the fields of the </a:t>
            </a:r>
            <a:r>
              <a:rPr lang="en-US" sz="2600" b="1" dirty="0" err="1"/>
              <a:t>PropertyForRent</a:t>
            </a:r>
            <a:r>
              <a:rPr lang="en-US" sz="2600" dirty="0"/>
              <a:t> file represent characteristics of properties, such as address, property type, and number of rooms.</a:t>
            </a: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24</a:t>
            </a:fld>
            <a:endParaRPr lang="en-US"/>
          </a:p>
        </p:txBody>
      </p:sp>
    </p:spTree>
    <p:extLst>
      <p:ext uri="{BB962C8B-B14F-4D97-AF65-F5344CB8AC3E}">
        <p14:creationId xmlns:p14="http://schemas.microsoft.com/office/powerpoint/2010/main" val="2655689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fontScale="92500" lnSpcReduction="20000"/>
          </a:bodyPr>
          <a:lstStyle/>
          <a:p>
            <a:r>
              <a:rPr lang="en-US" dirty="0">
                <a:solidFill>
                  <a:schemeClr val="tx1"/>
                </a:solidFill>
              </a:rPr>
              <a:t>Limitations of File-based approach</a:t>
            </a:r>
          </a:p>
          <a:p>
            <a:pPr lvl="1"/>
            <a:r>
              <a:rPr lang="en-US" b="1" dirty="0"/>
              <a:t>Separation and Isolation of data.</a:t>
            </a:r>
          </a:p>
          <a:p>
            <a:pPr marL="857250" lvl="2" indent="0">
              <a:buNone/>
            </a:pPr>
            <a:r>
              <a:rPr lang="en-US" sz="2600" dirty="0"/>
              <a:t>When data is isolated in separate files, it is more difficult to access data that should be available.</a:t>
            </a:r>
          </a:p>
          <a:p>
            <a:pPr marL="857250" lvl="2" indent="0">
              <a:buNone/>
            </a:pPr>
            <a:r>
              <a:rPr lang="en-US" sz="2600" dirty="0"/>
              <a:t>For example, if we want to produce a list of all houses that match the requirements of clients, we first need to create a temporary file of those clients who have “house” as the preferred type. We then search the </a:t>
            </a:r>
            <a:r>
              <a:rPr lang="en-US" sz="2600" b="1" dirty="0" err="1"/>
              <a:t>PropertyForRent</a:t>
            </a:r>
            <a:r>
              <a:rPr lang="en-US" sz="2600" dirty="0"/>
              <a:t> file for those properties where the property type is “house” and the rent is less than the client’s maximum rent. With file systems, such processing is difficult. The application developer must synchronize the processing of two files to ensure that the correct data is extracted. This difficulty is compounded if we require data from more than two files.</a:t>
            </a: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25</a:t>
            </a:fld>
            <a:endParaRPr lang="en-US"/>
          </a:p>
        </p:txBody>
      </p:sp>
    </p:spTree>
    <p:extLst>
      <p:ext uri="{BB962C8B-B14F-4D97-AF65-F5344CB8AC3E}">
        <p14:creationId xmlns:p14="http://schemas.microsoft.com/office/powerpoint/2010/main" val="2511081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lnSpcReduction="10000"/>
          </a:bodyPr>
          <a:lstStyle/>
          <a:p>
            <a:r>
              <a:rPr lang="en-US" dirty="0">
                <a:solidFill>
                  <a:schemeClr val="tx1"/>
                </a:solidFill>
              </a:rPr>
              <a:t>Limitations of File-based approach</a:t>
            </a:r>
          </a:p>
          <a:p>
            <a:pPr lvl="1"/>
            <a:r>
              <a:rPr lang="en-US" b="1" dirty="0"/>
              <a:t>Duplication of data.</a:t>
            </a:r>
          </a:p>
          <a:p>
            <a:pPr marL="857250" lvl="2" indent="0">
              <a:buNone/>
            </a:pPr>
            <a:r>
              <a:rPr lang="en-US" sz="2600" dirty="0"/>
              <a:t>Due to the decentralized approach taken by each department, the file-based</a:t>
            </a:r>
          </a:p>
          <a:p>
            <a:pPr marL="857250" lvl="2" indent="0">
              <a:buNone/>
            </a:pPr>
            <a:r>
              <a:rPr lang="en-US" sz="2600" dirty="0"/>
              <a:t>approach encouraged, if not necessitated, the uncontrolled duplication of data. For example, in Figure 1.2x we can clearly see that there is duplication of both property and client details in the Sales and Contracts Departments. </a:t>
            </a:r>
          </a:p>
          <a:p>
            <a:pPr marL="857250" lvl="2" indent="0">
              <a:buNone/>
            </a:pPr>
            <a:r>
              <a:rPr lang="en-US" sz="2600" dirty="0">
                <a:solidFill>
                  <a:schemeClr val="tx1"/>
                </a:solidFill>
              </a:rPr>
              <a:t>This results in waste, with higher cost in time and money for entering data more than once. And the unnecessary additional data storage space being required.</a:t>
            </a: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26</a:t>
            </a:fld>
            <a:endParaRPr lang="en-US"/>
          </a:p>
        </p:txBody>
      </p:sp>
    </p:spTree>
    <p:extLst>
      <p:ext uri="{BB962C8B-B14F-4D97-AF65-F5344CB8AC3E}">
        <p14:creationId xmlns:p14="http://schemas.microsoft.com/office/powerpoint/2010/main" val="3014395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lnSpcReduction="10000"/>
          </a:bodyPr>
          <a:lstStyle/>
          <a:p>
            <a:r>
              <a:rPr lang="en-US" dirty="0">
                <a:solidFill>
                  <a:schemeClr val="tx1"/>
                </a:solidFill>
              </a:rPr>
              <a:t>Database approach</a:t>
            </a:r>
          </a:p>
          <a:p>
            <a:pPr lvl="1"/>
            <a:r>
              <a:rPr lang="en-US" dirty="0"/>
              <a:t>A Database and Database Management system offers a more effective solution to the above limitations posed by the traditional file-based systems.</a:t>
            </a:r>
          </a:p>
          <a:p>
            <a:pPr lvl="1"/>
            <a:r>
              <a:rPr lang="en-US" dirty="0"/>
              <a:t>A Database, more formally, can be defined as a shared collection of logically related data and its description, designed to meet the information needs of an organization.</a:t>
            </a:r>
          </a:p>
          <a:p>
            <a:pPr lvl="1"/>
            <a:r>
              <a:rPr lang="en-US" dirty="0"/>
              <a:t>It is a single, usually large repository of data that can be used by many departments and users </a:t>
            </a:r>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27</a:t>
            </a:fld>
            <a:endParaRPr lang="en-US"/>
          </a:p>
        </p:txBody>
      </p:sp>
    </p:spTree>
    <p:extLst>
      <p:ext uri="{BB962C8B-B14F-4D97-AF65-F5344CB8AC3E}">
        <p14:creationId xmlns:p14="http://schemas.microsoft.com/office/powerpoint/2010/main" val="413340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fontScale="92500" lnSpcReduction="20000"/>
          </a:bodyPr>
          <a:lstStyle/>
          <a:p>
            <a:r>
              <a:rPr lang="en-US" dirty="0">
                <a:solidFill>
                  <a:schemeClr val="tx1"/>
                </a:solidFill>
              </a:rPr>
              <a:t>Database approach</a:t>
            </a:r>
          </a:p>
          <a:p>
            <a:pPr lvl="1"/>
            <a:r>
              <a:rPr lang="en-US" dirty="0"/>
              <a:t>Instead of disconnected files with redundant data, all data items are integrated with a minimum amount of duplication.</a:t>
            </a:r>
          </a:p>
          <a:p>
            <a:pPr lvl="1"/>
            <a:r>
              <a:rPr lang="en-US" dirty="0"/>
              <a:t>The database is no longer owned by one department but is a shared corporate resource.</a:t>
            </a:r>
          </a:p>
          <a:p>
            <a:pPr lvl="1"/>
            <a:r>
              <a:rPr lang="en-US" dirty="0"/>
              <a:t>The database holds not only the organization’s operational data, but also a description of this data. For this reason, a database is also defined as </a:t>
            </a:r>
            <a:r>
              <a:rPr lang="en-US" b="1" dirty="0"/>
              <a:t>a self-describing collection of integrated records</a:t>
            </a:r>
            <a:r>
              <a:rPr lang="en-US" dirty="0"/>
              <a:t>. The description of the data is known as the </a:t>
            </a:r>
            <a:r>
              <a:rPr lang="en-US" b="1" dirty="0"/>
              <a:t>system catalog</a:t>
            </a:r>
            <a:r>
              <a:rPr lang="en-US" dirty="0"/>
              <a:t> (or </a:t>
            </a:r>
            <a:r>
              <a:rPr lang="en-US" b="1" dirty="0"/>
              <a:t>data dictionary</a:t>
            </a:r>
            <a:r>
              <a:rPr lang="en-US" dirty="0"/>
              <a:t> or </a:t>
            </a:r>
            <a:r>
              <a:rPr lang="en-US" b="1" dirty="0"/>
              <a:t>metadata</a:t>
            </a:r>
            <a:r>
              <a:rPr lang="en-US" dirty="0"/>
              <a:t>—the “data about data”). It is the self-describing nature of a database that provides program–data independence. </a:t>
            </a:r>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28</a:t>
            </a:fld>
            <a:endParaRPr lang="en-US"/>
          </a:p>
        </p:txBody>
      </p:sp>
    </p:spTree>
    <p:extLst>
      <p:ext uri="{BB962C8B-B14F-4D97-AF65-F5344CB8AC3E}">
        <p14:creationId xmlns:p14="http://schemas.microsoft.com/office/powerpoint/2010/main" val="2698148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a:bodyPr>
          <a:lstStyle/>
          <a:p>
            <a:r>
              <a:rPr lang="en-US" dirty="0">
                <a:solidFill>
                  <a:schemeClr val="tx1"/>
                </a:solidFill>
              </a:rPr>
              <a:t>Database approach</a:t>
            </a:r>
          </a:p>
          <a:p>
            <a:pPr lvl="1"/>
            <a:r>
              <a:rPr lang="en-US" dirty="0"/>
              <a:t>Question: What do we mean by, “logically related”?</a:t>
            </a:r>
          </a:p>
          <a:p>
            <a:pPr lvl="1"/>
            <a:r>
              <a:rPr lang="en-US" dirty="0"/>
              <a:t>To design and implement a computerized system for an organization, we first need to perform some </a:t>
            </a:r>
            <a:r>
              <a:rPr lang="en-US" b="1" dirty="0"/>
              <a:t>Data analysis</a:t>
            </a:r>
            <a:r>
              <a:rPr lang="en-US" dirty="0"/>
              <a:t>, where-by we analyze the data needs of the organization.</a:t>
            </a:r>
          </a:p>
          <a:p>
            <a:pPr lvl="1"/>
            <a:r>
              <a:rPr lang="en-US" dirty="0"/>
              <a:t>During this Data analysis task, we attempt to identify </a:t>
            </a:r>
            <a:r>
              <a:rPr lang="en-US" b="1" dirty="0"/>
              <a:t>Entities</a:t>
            </a:r>
            <a:r>
              <a:rPr lang="en-US" dirty="0"/>
              <a:t>, </a:t>
            </a:r>
            <a:r>
              <a:rPr lang="en-US" b="1" dirty="0"/>
              <a:t>Attributes</a:t>
            </a:r>
            <a:r>
              <a:rPr lang="en-US" dirty="0"/>
              <a:t>, and </a:t>
            </a:r>
            <a:r>
              <a:rPr lang="en-US" b="1" dirty="0"/>
              <a:t>Relationships</a:t>
            </a:r>
            <a:r>
              <a:rPr lang="en-US" dirty="0"/>
              <a:t>. </a:t>
            </a:r>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29</a:t>
            </a:fld>
            <a:endParaRPr lang="en-US"/>
          </a:p>
        </p:txBody>
      </p:sp>
    </p:spTree>
    <p:extLst>
      <p:ext uri="{BB962C8B-B14F-4D97-AF65-F5344CB8AC3E}">
        <p14:creationId xmlns:p14="http://schemas.microsoft.com/office/powerpoint/2010/main" val="307178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solidFill>
            <a:srgbClr val="FFC000"/>
          </a:solidFill>
          <a:ln>
            <a:solidFill>
              <a:schemeClr val="tx1"/>
            </a:solidFill>
          </a:ln>
        </p:spPr>
        <p:txBody>
          <a:bodyPr/>
          <a:lstStyle/>
          <a:p>
            <a:r>
              <a:rPr lang="en-US"/>
              <a:t>Wholeness</a:t>
            </a:r>
          </a:p>
        </p:txBody>
      </p:sp>
      <p:sp>
        <p:nvSpPr>
          <p:cNvPr id="3075" name="Content Placeholder 2"/>
          <p:cNvSpPr>
            <a:spLocks noGrp="1"/>
          </p:cNvSpPr>
          <p:nvPr>
            <p:ph idx="1"/>
          </p:nvPr>
        </p:nvSpPr>
        <p:spPr/>
        <p:txBody>
          <a:bodyPr>
            <a:normAutofit fontScale="92500" lnSpcReduction="10000"/>
          </a:bodyPr>
          <a:lstStyle/>
          <a:p>
            <a:r>
              <a:rPr lang="en-US" dirty="0"/>
              <a:t>This lecture focuses on giving an overview of what Databases are, by reviewing their history and the important role they play in a typical data-driven Software solution.</a:t>
            </a:r>
            <a:endParaRPr lang="en-US" i="1" dirty="0"/>
          </a:p>
          <a:p>
            <a:r>
              <a:rPr lang="en-US" dirty="0"/>
              <a:t>A Database is an organized, structured collection of data that is useful to an enterprise. </a:t>
            </a:r>
            <a:r>
              <a:rPr lang="en-US" i="1" dirty="0"/>
              <a:t>Throughout this lesson, we will find that order is present everywhere; it is only our lack of understanding of the natural order of life that causes problems to arise.</a:t>
            </a:r>
            <a:endParaRPr lang="en-US" dirty="0"/>
          </a:p>
        </p:txBody>
      </p:sp>
      <p:sp>
        <p:nvSpPr>
          <p:cNvPr id="3076" name="Slide Number Placeholder 3"/>
          <p:cNvSpPr>
            <a:spLocks noGrp="1"/>
          </p:cNvSpPr>
          <p:nvPr>
            <p:ph type="sldNum" sz="quarter" idx="12"/>
          </p:nvPr>
        </p:nvSpPr>
        <p:spPr>
          <a:noFill/>
        </p:spPr>
        <p:txBody>
          <a:bodyPr/>
          <a:lstStyle/>
          <a:p>
            <a:fld id="{088D60C4-3A16-4A57-A1B7-E5C5D1848EDC}"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a:bodyPr>
          <a:lstStyle/>
          <a:p>
            <a:r>
              <a:rPr lang="en-US" dirty="0">
                <a:solidFill>
                  <a:schemeClr val="tx1"/>
                </a:solidFill>
              </a:rPr>
              <a:t>Database approach</a:t>
            </a:r>
          </a:p>
          <a:p>
            <a:pPr lvl="1"/>
            <a:r>
              <a:rPr lang="en-US" dirty="0"/>
              <a:t>An Entity is a distinct object (a person, place, thing, concept, or event) in the organization that is to be represented in the database.</a:t>
            </a:r>
          </a:p>
          <a:p>
            <a:pPr lvl="1"/>
            <a:r>
              <a:rPr lang="en-US" dirty="0"/>
              <a:t>An Attribute is a property that describes some aspect of the object (entity) that we wish to record.</a:t>
            </a:r>
          </a:p>
          <a:p>
            <a:pPr lvl="1"/>
            <a:r>
              <a:rPr lang="en-US" dirty="0"/>
              <a:t>A relationship is an association between entities. </a:t>
            </a:r>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30</a:t>
            </a:fld>
            <a:endParaRPr lang="en-US"/>
          </a:p>
        </p:txBody>
      </p:sp>
    </p:spTree>
    <p:extLst>
      <p:ext uri="{BB962C8B-B14F-4D97-AF65-F5344CB8AC3E}">
        <p14:creationId xmlns:p14="http://schemas.microsoft.com/office/powerpoint/2010/main" val="1533174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a:bodyPr>
          <a:lstStyle/>
          <a:p>
            <a:r>
              <a:rPr lang="en-US" dirty="0">
                <a:solidFill>
                  <a:schemeClr val="tx1"/>
                </a:solidFill>
              </a:rPr>
              <a:t>Database approach</a:t>
            </a:r>
          </a:p>
          <a:p>
            <a:pPr marL="457200" lvl="1" indent="0">
              <a:buNone/>
            </a:pPr>
            <a:r>
              <a:rPr lang="en-US" dirty="0"/>
              <a:t>Figure 1.2g shows an Entity–Relationship (ER) diagram for part of the </a:t>
            </a:r>
            <a:r>
              <a:rPr lang="en-US" i="1" dirty="0" err="1"/>
              <a:t>DreamHome</a:t>
            </a:r>
            <a:r>
              <a:rPr lang="en-US" dirty="0"/>
              <a:t> case study. </a:t>
            </a: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31</a:t>
            </a:fld>
            <a:endParaRPr lang="en-US"/>
          </a:p>
        </p:txBody>
      </p:sp>
      <p:pic>
        <p:nvPicPr>
          <p:cNvPr id="2" name="Picture 1">
            <a:extLst>
              <a:ext uri="{FF2B5EF4-FFF2-40B4-BE49-F238E27FC236}">
                <a16:creationId xmlns:a16="http://schemas.microsoft.com/office/drawing/2014/main" id="{377DE890-54BC-46D0-B70B-4A37B3B42C68}"/>
              </a:ext>
            </a:extLst>
          </p:cNvPr>
          <p:cNvPicPr>
            <a:picLocks noChangeAspect="1"/>
          </p:cNvPicPr>
          <p:nvPr/>
        </p:nvPicPr>
        <p:blipFill>
          <a:blip r:embed="rId3"/>
          <a:stretch>
            <a:fillRect/>
          </a:stretch>
        </p:blipFill>
        <p:spPr>
          <a:xfrm>
            <a:off x="914400" y="2743199"/>
            <a:ext cx="6553200" cy="3478859"/>
          </a:xfrm>
          <a:prstGeom prst="rect">
            <a:avLst/>
          </a:prstGeom>
        </p:spPr>
      </p:pic>
    </p:spTree>
    <p:extLst>
      <p:ext uri="{BB962C8B-B14F-4D97-AF65-F5344CB8AC3E}">
        <p14:creationId xmlns:p14="http://schemas.microsoft.com/office/powerpoint/2010/main" val="2671435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a:bodyPr>
          <a:lstStyle/>
          <a:p>
            <a:r>
              <a:rPr lang="en-US" dirty="0">
                <a:solidFill>
                  <a:schemeClr val="tx1"/>
                </a:solidFill>
              </a:rPr>
              <a:t>Database approach</a:t>
            </a:r>
          </a:p>
          <a:p>
            <a:pPr marL="457200" lvl="1" indent="0">
              <a:buNone/>
            </a:pPr>
            <a:r>
              <a:rPr lang="en-US" dirty="0"/>
              <a:t>The E-R diagram consists of:</a:t>
            </a:r>
          </a:p>
          <a:p>
            <a:pPr lvl="1"/>
            <a:r>
              <a:rPr lang="en-US" dirty="0"/>
              <a:t>six entities (the boxes/rectangles): Branch, Staff, </a:t>
            </a:r>
            <a:r>
              <a:rPr lang="en-US" dirty="0" err="1"/>
              <a:t>PropertyForRent</a:t>
            </a:r>
            <a:r>
              <a:rPr lang="en-US" dirty="0"/>
              <a:t>, Client, </a:t>
            </a:r>
            <a:r>
              <a:rPr lang="en-US" dirty="0" err="1"/>
              <a:t>PrivateOwner</a:t>
            </a:r>
            <a:r>
              <a:rPr lang="en-US" dirty="0"/>
              <a:t>, and Lease.</a:t>
            </a:r>
          </a:p>
          <a:p>
            <a:pPr lvl="1"/>
            <a:r>
              <a:rPr lang="en-US" dirty="0"/>
              <a:t>seven relationships (the names adjacent to the lines): Has, Offers, Oversees, Views, Owns, </a:t>
            </a:r>
            <a:r>
              <a:rPr lang="en-US" dirty="0" err="1"/>
              <a:t>LeasedBy</a:t>
            </a:r>
            <a:r>
              <a:rPr lang="en-US" dirty="0"/>
              <a:t>, and Holds.</a:t>
            </a:r>
          </a:p>
          <a:p>
            <a:pPr lvl="1"/>
            <a:r>
              <a:rPr lang="en-US" dirty="0"/>
              <a:t>six attributes, one for each entity: </a:t>
            </a:r>
            <a:r>
              <a:rPr lang="en-US" dirty="0" err="1"/>
              <a:t>branchNo</a:t>
            </a:r>
            <a:r>
              <a:rPr lang="en-US" dirty="0"/>
              <a:t>, </a:t>
            </a:r>
            <a:r>
              <a:rPr lang="en-US" dirty="0" err="1"/>
              <a:t>staffNo</a:t>
            </a:r>
            <a:r>
              <a:rPr lang="en-US" dirty="0"/>
              <a:t>, </a:t>
            </a:r>
            <a:r>
              <a:rPr lang="en-US" dirty="0" err="1"/>
              <a:t>propertyNo</a:t>
            </a:r>
            <a:r>
              <a:rPr lang="en-US" dirty="0"/>
              <a:t>, </a:t>
            </a:r>
            <a:r>
              <a:rPr lang="en-US" dirty="0" err="1"/>
              <a:t>clientNo</a:t>
            </a:r>
            <a:r>
              <a:rPr lang="en-US" dirty="0"/>
              <a:t>, </a:t>
            </a:r>
            <a:r>
              <a:rPr lang="en-US" dirty="0" err="1"/>
              <a:t>ownerNo</a:t>
            </a:r>
            <a:r>
              <a:rPr lang="en-US" dirty="0"/>
              <a:t>, and </a:t>
            </a:r>
            <a:r>
              <a:rPr lang="en-US" dirty="0" err="1"/>
              <a:t>leaseNo</a:t>
            </a:r>
            <a:r>
              <a:rPr lang="en-US" dirty="0"/>
              <a:t>. </a:t>
            </a:r>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32</a:t>
            </a:fld>
            <a:endParaRPr lang="en-US"/>
          </a:p>
        </p:txBody>
      </p:sp>
    </p:spTree>
    <p:extLst>
      <p:ext uri="{BB962C8B-B14F-4D97-AF65-F5344CB8AC3E}">
        <p14:creationId xmlns:p14="http://schemas.microsoft.com/office/powerpoint/2010/main" val="2970053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620000" cy="5213351"/>
          </a:xfrm>
          <a:noFill/>
        </p:spPr>
        <p:txBody>
          <a:bodyPr>
            <a:normAutofit/>
          </a:bodyPr>
          <a:lstStyle/>
          <a:p>
            <a:r>
              <a:rPr lang="en-US" dirty="0">
                <a:solidFill>
                  <a:schemeClr val="tx1"/>
                </a:solidFill>
              </a:rPr>
              <a:t>The Database</a:t>
            </a:r>
          </a:p>
          <a:p>
            <a:pPr lvl="1"/>
            <a:r>
              <a:rPr lang="en-US" dirty="0"/>
              <a:t>The database represents the entities, the attributes, and the logical relationships between the entities. In other words, the database holds data that is logically related.</a:t>
            </a:r>
          </a:p>
          <a:p>
            <a:pPr lvl="1"/>
            <a:r>
              <a:rPr lang="en-US" dirty="0"/>
              <a:t>We will examine/study the E-R diagrams and E-R modeling in further detail in Lesson 3. </a:t>
            </a:r>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33</a:t>
            </a:fld>
            <a:endParaRPr lang="en-US"/>
          </a:p>
        </p:txBody>
      </p:sp>
    </p:spTree>
    <p:extLst>
      <p:ext uri="{BB962C8B-B14F-4D97-AF65-F5344CB8AC3E}">
        <p14:creationId xmlns:p14="http://schemas.microsoft.com/office/powerpoint/2010/main" val="3085115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848600" cy="5213351"/>
          </a:xfrm>
          <a:noFill/>
        </p:spPr>
        <p:txBody>
          <a:bodyPr>
            <a:normAutofit/>
          </a:bodyPr>
          <a:lstStyle/>
          <a:p>
            <a:r>
              <a:rPr lang="en-US" dirty="0">
                <a:solidFill>
                  <a:schemeClr val="tx1"/>
                </a:solidFill>
              </a:rPr>
              <a:t>The Database Management system (DBMS)</a:t>
            </a:r>
          </a:p>
          <a:p>
            <a:pPr lvl="1"/>
            <a:r>
              <a:rPr lang="en-US" dirty="0"/>
              <a:t>The DBMS is the software that interacts with the users’ application programs and the database.</a:t>
            </a:r>
          </a:p>
          <a:p>
            <a:pPr lvl="1"/>
            <a:r>
              <a:rPr lang="en-US" dirty="0"/>
              <a:t>It is a software system that enables users to define, create, maintain, and control access to the database. </a:t>
            </a:r>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34</a:t>
            </a:fld>
            <a:endParaRPr lang="en-US"/>
          </a:p>
        </p:txBody>
      </p:sp>
    </p:spTree>
    <p:extLst>
      <p:ext uri="{BB962C8B-B14F-4D97-AF65-F5344CB8AC3E}">
        <p14:creationId xmlns:p14="http://schemas.microsoft.com/office/powerpoint/2010/main" val="3137862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848600" cy="5213351"/>
          </a:xfrm>
          <a:noFill/>
        </p:spPr>
        <p:txBody>
          <a:bodyPr>
            <a:normAutofit/>
          </a:bodyPr>
          <a:lstStyle/>
          <a:p>
            <a:r>
              <a:rPr lang="en-US" dirty="0">
                <a:solidFill>
                  <a:schemeClr val="tx1"/>
                </a:solidFill>
              </a:rPr>
              <a:t>Features of a Database Management system (DBMS)</a:t>
            </a:r>
          </a:p>
          <a:p>
            <a:pPr lvl="1"/>
            <a:r>
              <a:rPr lang="en-US" dirty="0"/>
              <a:t>It allows users to define the database and its constituent objects, usually through a </a:t>
            </a:r>
            <a:r>
              <a:rPr lang="en-US" b="1" dirty="0"/>
              <a:t>Data Definition Language (DDL)</a:t>
            </a:r>
            <a:r>
              <a:rPr lang="en-US" dirty="0"/>
              <a:t>. The DDL allows users to specify the data types and structures and the constraints on the data to be stored in the database.</a:t>
            </a:r>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35</a:t>
            </a:fld>
            <a:endParaRPr lang="en-US"/>
          </a:p>
        </p:txBody>
      </p:sp>
    </p:spTree>
    <p:extLst>
      <p:ext uri="{BB962C8B-B14F-4D97-AF65-F5344CB8AC3E}">
        <p14:creationId xmlns:p14="http://schemas.microsoft.com/office/powerpoint/2010/main" val="2604594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848600" cy="5213351"/>
          </a:xfrm>
          <a:noFill/>
        </p:spPr>
        <p:txBody>
          <a:bodyPr>
            <a:normAutofit fontScale="92500" lnSpcReduction="10000"/>
          </a:bodyPr>
          <a:lstStyle/>
          <a:p>
            <a:r>
              <a:rPr lang="en-US" dirty="0">
                <a:solidFill>
                  <a:schemeClr val="tx1"/>
                </a:solidFill>
              </a:rPr>
              <a:t>Features of a Database Management system (DBMS)</a:t>
            </a:r>
          </a:p>
          <a:p>
            <a:pPr lvl="1"/>
            <a:r>
              <a:rPr lang="en-US" dirty="0"/>
              <a:t>It allows users to insert, update, delete, and retrieve data from the database, usually through a </a:t>
            </a:r>
            <a:r>
              <a:rPr lang="en-US" b="1" dirty="0"/>
              <a:t>Data Manipulation Language (DML)</a:t>
            </a:r>
            <a:r>
              <a:rPr lang="en-US" dirty="0"/>
              <a:t>. Having a central repository for all data and data descriptions allows the DML to provide a general inquiry facility to this data, called a query language.</a:t>
            </a:r>
          </a:p>
          <a:p>
            <a:pPr lvl="1"/>
            <a:r>
              <a:rPr lang="en-US" dirty="0"/>
              <a:t>The most common query language is the Structured Query Language (SQL, pronounced “S-Q-L”, or sometimes “See-</a:t>
            </a:r>
            <a:r>
              <a:rPr lang="en-US" dirty="0" err="1"/>
              <a:t>Quel</a:t>
            </a:r>
            <a:r>
              <a:rPr lang="en-US" dirty="0"/>
              <a:t>”), which is now both the formal and de-facto standard language for relational DBMSs. We study SQL in Lesson 2.</a:t>
            </a:r>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36</a:t>
            </a:fld>
            <a:endParaRPr lang="en-US"/>
          </a:p>
        </p:txBody>
      </p:sp>
    </p:spTree>
    <p:extLst>
      <p:ext uri="{BB962C8B-B14F-4D97-AF65-F5344CB8AC3E}">
        <p14:creationId xmlns:p14="http://schemas.microsoft.com/office/powerpoint/2010/main" val="3853655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848600" cy="5213351"/>
          </a:xfrm>
          <a:noFill/>
        </p:spPr>
        <p:txBody>
          <a:bodyPr>
            <a:normAutofit lnSpcReduction="10000"/>
          </a:bodyPr>
          <a:lstStyle/>
          <a:p>
            <a:r>
              <a:rPr lang="en-US" dirty="0">
                <a:solidFill>
                  <a:schemeClr val="tx1"/>
                </a:solidFill>
              </a:rPr>
              <a:t>Features of a Database Management system (DBMS)</a:t>
            </a:r>
          </a:p>
          <a:p>
            <a:pPr lvl="1"/>
            <a:r>
              <a:rPr lang="en-US" dirty="0"/>
              <a:t>It provides controlled access to the database; which includes:</a:t>
            </a:r>
          </a:p>
          <a:p>
            <a:pPr lvl="2"/>
            <a:r>
              <a:rPr lang="en-US" dirty="0"/>
              <a:t>a security system, which prevents unauthorized users accessing the database.</a:t>
            </a:r>
          </a:p>
          <a:p>
            <a:pPr lvl="2"/>
            <a:r>
              <a:rPr lang="en-US" dirty="0"/>
              <a:t>an integrity system, which maintains the consistency of stored data.</a:t>
            </a:r>
          </a:p>
          <a:p>
            <a:pPr lvl="2"/>
            <a:r>
              <a:rPr lang="en-US" dirty="0"/>
              <a:t>a concurrency control system, which allows shared access of the database.</a:t>
            </a:r>
          </a:p>
          <a:p>
            <a:pPr lvl="2"/>
            <a:r>
              <a:rPr lang="en-US" dirty="0"/>
              <a:t>a recovery control system, which restores the database to a previous consistent state following a hardware or software failure.</a:t>
            </a:r>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37</a:t>
            </a:fld>
            <a:endParaRPr lang="en-US"/>
          </a:p>
        </p:txBody>
      </p:sp>
    </p:spTree>
    <p:extLst>
      <p:ext uri="{BB962C8B-B14F-4D97-AF65-F5344CB8AC3E}">
        <p14:creationId xmlns:p14="http://schemas.microsoft.com/office/powerpoint/2010/main" val="3719036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848600" cy="5213351"/>
          </a:xfrm>
          <a:noFill/>
        </p:spPr>
        <p:txBody>
          <a:bodyPr>
            <a:normAutofit/>
          </a:bodyPr>
          <a:lstStyle/>
          <a:p>
            <a:r>
              <a:rPr lang="en-US" dirty="0">
                <a:solidFill>
                  <a:schemeClr val="tx1"/>
                </a:solidFill>
              </a:rPr>
              <a:t>Features of a Database Management system (DBMS)</a:t>
            </a:r>
          </a:p>
          <a:p>
            <a:pPr lvl="1"/>
            <a:r>
              <a:rPr lang="en-US" dirty="0"/>
              <a:t>It provides controlled access to the database; which includes:</a:t>
            </a:r>
          </a:p>
          <a:p>
            <a:pPr lvl="2"/>
            <a:r>
              <a:rPr lang="en-US" dirty="0"/>
              <a:t>a user-accessible catalog (aka the database schema or data dictionary), which contains descriptions of the data in the database.</a:t>
            </a:r>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38</a:t>
            </a:fld>
            <a:endParaRPr lang="en-US"/>
          </a:p>
        </p:txBody>
      </p:sp>
    </p:spTree>
    <p:extLst>
      <p:ext uri="{BB962C8B-B14F-4D97-AF65-F5344CB8AC3E}">
        <p14:creationId xmlns:p14="http://schemas.microsoft.com/office/powerpoint/2010/main" val="530814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1142999"/>
            <a:ext cx="7848600" cy="5213351"/>
          </a:xfrm>
          <a:noFill/>
        </p:spPr>
        <p:txBody>
          <a:bodyPr>
            <a:normAutofit/>
          </a:bodyPr>
          <a:lstStyle/>
          <a:p>
            <a:r>
              <a:rPr lang="en-US" dirty="0">
                <a:solidFill>
                  <a:schemeClr val="tx1"/>
                </a:solidFill>
              </a:rPr>
              <a:t>Database Application Program</a:t>
            </a:r>
          </a:p>
          <a:p>
            <a:pPr lvl="1"/>
            <a:r>
              <a:rPr lang="en-US" dirty="0"/>
              <a:t>Is a computer program that interacts with the database by issuing an appropriate request (typically an SQL statement) to the DBMS.</a:t>
            </a:r>
          </a:p>
          <a:p>
            <a:pPr lvl="1"/>
            <a:r>
              <a:rPr lang="en-US" dirty="0"/>
              <a:t>Users interact with the database through a number of application programs that are used to create and maintain the database and to generate information.</a:t>
            </a:r>
          </a:p>
          <a:p>
            <a:pPr lvl="1"/>
            <a:r>
              <a:rPr lang="en-US" dirty="0"/>
              <a:t>Application programs can be command line interface app, Desktop GUI app, a batch application or an online/web app.</a:t>
            </a:r>
          </a:p>
          <a:p>
            <a:pPr marL="0" indent="0">
              <a:buNone/>
            </a:pPr>
            <a:endParaRPr lang="en-US" dirty="0"/>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39</a:t>
            </a:fld>
            <a:endParaRPr lang="en-US"/>
          </a:p>
        </p:txBody>
      </p:sp>
    </p:spTree>
    <p:extLst>
      <p:ext uri="{BB962C8B-B14F-4D97-AF65-F5344CB8AC3E}">
        <p14:creationId xmlns:p14="http://schemas.microsoft.com/office/powerpoint/2010/main" val="252996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714500" y="228600"/>
            <a:ext cx="5715000" cy="547688"/>
          </a:xfrm>
        </p:spPr>
        <p:txBody>
          <a:bodyPr/>
          <a:lstStyle/>
          <a:p>
            <a:r>
              <a:rPr lang="en-US" sz="2600" dirty="0">
                <a:solidFill>
                  <a:schemeClr val="tx1"/>
                </a:solidFill>
              </a:rPr>
              <a:t>Lesson 1 Objectives</a:t>
            </a:r>
          </a:p>
        </p:txBody>
      </p:sp>
      <p:sp>
        <p:nvSpPr>
          <p:cNvPr id="4100" name="Rectangle 4"/>
          <p:cNvSpPr>
            <a:spLocks noGrp="1" noChangeArrowheads="1"/>
          </p:cNvSpPr>
          <p:nvPr>
            <p:ph idx="1"/>
          </p:nvPr>
        </p:nvSpPr>
        <p:spPr>
          <a:xfrm>
            <a:off x="533400" y="914401"/>
            <a:ext cx="8001000" cy="5562600"/>
          </a:xfrm>
          <a:noFill/>
        </p:spPr>
        <p:txBody>
          <a:bodyPr>
            <a:noAutofit/>
          </a:bodyPr>
          <a:lstStyle/>
          <a:p>
            <a:pPr>
              <a:lnSpc>
                <a:spcPct val="120000"/>
              </a:lnSpc>
              <a:spcBef>
                <a:spcPct val="30000"/>
              </a:spcBef>
            </a:pPr>
            <a:r>
              <a:rPr lang="en-US" sz="2290" dirty="0"/>
              <a:t>Learn and understand the meanings of the terms – </a:t>
            </a:r>
            <a:r>
              <a:rPr lang="en-US" sz="2290" dirty="0">
                <a:highlight>
                  <a:srgbClr val="FFFF00"/>
                </a:highlight>
              </a:rPr>
              <a:t>Data</a:t>
            </a:r>
            <a:r>
              <a:rPr lang="en-US" sz="2290" dirty="0"/>
              <a:t>, </a:t>
            </a:r>
            <a:r>
              <a:rPr lang="en-US" sz="2290" dirty="0">
                <a:highlight>
                  <a:srgbClr val="FFFF00"/>
                </a:highlight>
              </a:rPr>
              <a:t>Information</a:t>
            </a:r>
            <a:r>
              <a:rPr lang="en-US" sz="2290" dirty="0"/>
              <a:t>, </a:t>
            </a:r>
            <a:r>
              <a:rPr lang="en-US" sz="2290" dirty="0">
                <a:highlight>
                  <a:srgbClr val="FFFF00"/>
                </a:highlight>
              </a:rPr>
              <a:t>Database</a:t>
            </a:r>
            <a:r>
              <a:rPr lang="en-US" sz="2290" dirty="0"/>
              <a:t>, </a:t>
            </a:r>
            <a:r>
              <a:rPr lang="en-US" sz="2290" dirty="0">
                <a:highlight>
                  <a:srgbClr val="FFFF00"/>
                </a:highlight>
              </a:rPr>
              <a:t>Database Management system (DBMS)</a:t>
            </a:r>
            <a:r>
              <a:rPr lang="en-US" sz="2290" dirty="0"/>
              <a:t>.</a:t>
            </a:r>
          </a:p>
          <a:p>
            <a:pPr>
              <a:lnSpc>
                <a:spcPct val="120000"/>
              </a:lnSpc>
              <a:spcBef>
                <a:spcPct val="30000"/>
              </a:spcBef>
            </a:pPr>
            <a:r>
              <a:rPr lang="en-US" sz="2290" dirty="0"/>
              <a:t>Appreciate the importance of database systems and some of their common uses in real-world.</a:t>
            </a:r>
          </a:p>
          <a:p>
            <a:pPr>
              <a:lnSpc>
                <a:spcPct val="120000"/>
              </a:lnSpc>
              <a:spcBef>
                <a:spcPct val="30000"/>
              </a:spcBef>
            </a:pPr>
            <a:r>
              <a:rPr lang="en-US" sz="2290" dirty="0"/>
              <a:t>Appreciate the evolution and development of DBMSs and consider the various types (RDBMS e.g. MySQL versus Non-Relational DBs e.g. MongoDB).</a:t>
            </a:r>
          </a:p>
          <a:p>
            <a:pPr>
              <a:lnSpc>
                <a:spcPct val="120000"/>
              </a:lnSpc>
              <a:spcBef>
                <a:spcPct val="30000"/>
              </a:spcBef>
            </a:pPr>
            <a:r>
              <a:rPr lang="en-US" sz="2290" dirty="0"/>
              <a:t>Learn the typical functions of a DBMS.</a:t>
            </a:r>
          </a:p>
          <a:p>
            <a:pPr>
              <a:lnSpc>
                <a:spcPct val="120000"/>
              </a:lnSpc>
              <a:spcBef>
                <a:spcPct val="30000"/>
              </a:spcBef>
            </a:pPr>
            <a:r>
              <a:rPr lang="en-US" sz="2290" dirty="0"/>
              <a:t>Identify and understand the major components of the DBMS environment and the roles involved.</a:t>
            </a:r>
          </a:p>
          <a:p>
            <a:pPr>
              <a:lnSpc>
                <a:spcPct val="120000"/>
              </a:lnSpc>
              <a:spcBef>
                <a:spcPct val="30000"/>
              </a:spcBef>
            </a:pPr>
            <a:r>
              <a:rPr lang="en-US" sz="2290" dirty="0"/>
              <a:t>Examine the advantages of having DBMSs as well as some of their disadvantages/limitations</a:t>
            </a:r>
            <a:r>
              <a:rPr lang="en-US" sz="2290" dirty="0">
                <a:solidFill>
                  <a:schemeClr val="tx1"/>
                </a:solidFill>
              </a:rPr>
              <a:t>.</a:t>
            </a:r>
          </a:p>
        </p:txBody>
      </p:sp>
      <p:sp>
        <p:nvSpPr>
          <p:cNvPr id="4098" name="Slide Number Placeholder 5"/>
          <p:cNvSpPr>
            <a:spLocks noGrp="1"/>
          </p:cNvSpPr>
          <p:nvPr>
            <p:ph type="sldNum" sz="quarter" idx="12"/>
          </p:nvPr>
        </p:nvSpPr>
        <p:spPr>
          <a:noFill/>
        </p:spPr>
        <p:txBody>
          <a:bodyPr/>
          <a:lstStyle/>
          <a:p>
            <a:fld id="{9E4AD0D3-461A-4A25-BE93-1B6ABF620207}"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lstStyle/>
          <a:p>
            <a:r>
              <a:rPr lang="en-US" dirty="0">
                <a:solidFill>
                  <a:schemeClr val="tx1"/>
                </a:solidFill>
              </a:rPr>
              <a:t>1</a:t>
            </a:r>
            <a:r>
              <a:rPr lang="en-US" dirty="0"/>
              <a:t>.2 Evolution of Databases</a:t>
            </a:r>
            <a:endParaRPr lang="en-US" dirty="0">
              <a:solidFill>
                <a:schemeClr val="tx1"/>
              </a:solidFill>
            </a:endParaRPr>
          </a:p>
        </p:txBody>
      </p:sp>
      <p:sp>
        <p:nvSpPr>
          <p:cNvPr id="8195" name="Rectangle 3"/>
          <p:cNvSpPr>
            <a:spLocks noGrp="1" noChangeArrowheads="1"/>
          </p:cNvSpPr>
          <p:nvPr>
            <p:ph idx="1"/>
          </p:nvPr>
        </p:nvSpPr>
        <p:spPr>
          <a:xfrm>
            <a:off x="609600" y="990601"/>
            <a:ext cx="8229600" cy="5365750"/>
          </a:xfrm>
          <a:noFill/>
        </p:spPr>
        <p:txBody>
          <a:bodyPr>
            <a:normAutofit/>
          </a:bodyPr>
          <a:lstStyle/>
          <a:p>
            <a:r>
              <a:rPr lang="en-US" sz="2400" dirty="0"/>
              <a:t>Fig 1.2h</a:t>
            </a:r>
            <a:r>
              <a:rPr lang="en-US" sz="2400" dirty="0">
                <a:solidFill>
                  <a:schemeClr val="tx1"/>
                </a:solidFill>
              </a:rPr>
              <a:t> – the Database approach applied to the </a:t>
            </a:r>
            <a:r>
              <a:rPr lang="en-US" sz="2400" i="1" dirty="0" err="1">
                <a:solidFill>
                  <a:schemeClr val="tx1"/>
                </a:solidFill>
              </a:rPr>
              <a:t>DreamHome</a:t>
            </a:r>
            <a:r>
              <a:rPr lang="en-US" sz="2400" i="1" dirty="0">
                <a:solidFill>
                  <a:schemeClr val="tx1"/>
                </a:solidFill>
              </a:rPr>
              <a:t> </a:t>
            </a:r>
            <a:r>
              <a:rPr lang="en-US" sz="2400" dirty="0">
                <a:solidFill>
                  <a:schemeClr val="tx1"/>
                </a:solidFill>
              </a:rPr>
              <a:t>case study</a:t>
            </a:r>
          </a:p>
          <a:p>
            <a:pPr marL="0" indent="0">
              <a:buNone/>
            </a:pPr>
            <a:endParaRPr lang="en-US" dirty="0"/>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40</a:t>
            </a:fld>
            <a:endParaRPr lang="en-US"/>
          </a:p>
        </p:txBody>
      </p:sp>
      <p:pic>
        <p:nvPicPr>
          <p:cNvPr id="2" name="Picture 1">
            <a:extLst>
              <a:ext uri="{FF2B5EF4-FFF2-40B4-BE49-F238E27FC236}">
                <a16:creationId xmlns:a16="http://schemas.microsoft.com/office/drawing/2014/main" id="{9BF85AC8-EF5C-4DBF-804B-F191A9FB640F}"/>
              </a:ext>
            </a:extLst>
          </p:cNvPr>
          <p:cNvPicPr>
            <a:picLocks noChangeAspect="1"/>
          </p:cNvPicPr>
          <p:nvPr/>
        </p:nvPicPr>
        <p:blipFill>
          <a:blip r:embed="rId3"/>
          <a:stretch>
            <a:fillRect/>
          </a:stretch>
        </p:blipFill>
        <p:spPr>
          <a:xfrm>
            <a:off x="864476" y="1905000"/>
            <a:ext cx="7454072" cy="4114800"/>
          </a:xfrm>
          <a:prstGeom prst="rect">
            <a:avLst/>
          </a:prstGeom>
        </p:spPr>
      </p:pic>
    </p:spTree>
    <p:extLst>
      <p:ext uri="{BB962C8B-B14F-4D97-AF65-F5344CB8AC3E}">
        <p14:creationId xmlns:p14="http://schemas.microsoft.com/office/powerpoint/2010/main" val="3124794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solidFill>
            <a:srgbClr val="FFC000"/>
          </a:solidFill>
          <a:ln>
            <a:solidFill>
              <a:schemeClr val="tx1"/>
            </a:solidFill>
          </a:ln>
        </p:spPr>
        <p:txBody>
          <a:bodyPr/>
          <a:lstStyle/>
          <a:p>
            <a:r>
              <a:rPr lang="en-US"/>
              <a:t>Main Point 2</a:t>
            </a:r>
          </a:p>
        </p:txBody>
      </p:sp>
      <p:sp>
        <p:nvSpPr>
          <p:cNvPr id="41987" name="Content Placeholder 2"/>
          <p:cNvSpPr>
            <a:spLocks noGrp="1"/>
          </p:cNvSpPr>
          <p:nvPr>
            <p:ph idx="1"/>
          </p:nvPr>
        </p:nvSpPr>
        <p:spPr/>
        <p:txBody>
          <a:bodyPr/>
          <a:lstStyle/>
          <a:p>
            <a:r>
              <a:rPr lang="en-US" dirty="0"/>
              <a:t>Database systems have evolved over the years, changing from traditional File-based systems to what is the predominant technology today, the Database Management systems (DBMSs). </a:t>
            </a:r>
            <a:r>
              <a:rPr lang="en-US" i="1" dirty="0"/>
              <a:t>The Nature of life is to grow!</a:t>
            </a:r>
          </a:p>
        </p:txBody>
      </p:sp>
      <p:sp>
        <p:nvSpPr>
          <p:cNvPr id="41988" name="Slide Number Placeholder 3"/>
          <p:cNvSpPr>
            <a:spLocks noGrp="1"/>
          </p:cNvSpPr>
          <p:nvPr>
            <p:ph type="sldNum" sz="quarter" idx="12"/>
          </p:nvPr>
        </p:nvSpPr>
        <p:spPr>
          <a:noFill/>
        </p:spPr>
        <p:txBody>
          <a:bodyPr/>
          <a:lstStyle/>
          <a:p>
            <a:fld id="{D8516F40-8096-4888-93EC-650DEA574A9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CS415:</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42</a:t>
            </a:fld>
            <a:endParaRPr lang="en-US"/>
          </a:p>
        </p:txBody>
      </p:sp>
    </p:spTree>
    <p:extLst>
      <p:ext uri="{BB962C8B-B14F-4D97-AF65-F5344CB8AC3E}">
        <p14:creationId xmlns:p14="http://schemas.microsoft.com/office/powerpoint/2010/main" val="266188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14"/>
          <p:cNvSpPr>
            <a:spLocks noGrp="1" noChangeArrowheads="1"/>
          </p:cNvSpPr>
          <p:nvPr>
            <p:ph type="title"/>
          </p:nvPr>
        </p:nvSpPr>
        <p:spPr>
          <a:xfrm>
            <a:off x="1333500" y="304800"/>
            <a:ext cx="6477000" cy="838200"/>
          </a:xfrm>
          <a:noFill/>
        </p:spPr>
        <p:txBody>
          <a:bodyPr>
            <a:normAutofit fontScale="90000"/>
          </a:bodyPr>
          <a:lstStyle/>
          <a:p>
            <a:r>
              <a:rPr lang="en-US" dirty="0">
                <a:solidFill>
                  <a:schemeClr val="tx1"/>
                </a:solidFill>
              </a:rPr>
              <a:t>1.3 Components of the DBMS Environment</a:t>
            </a:r>
          </a:p>
        </p:txBody>
      </p:sp>
      <p:sp>
        <p:nvSpPr>
          <p:cNvPr id="46083" name="Rectangle 2"/>
          <p:cNvSpPr>
            <a:spLocks noGrp="1" noChangeArrowheads="1"/>
          </p:cNvSpPr>
          <p:nvPr>
            <p:ph sz="half" idx="1"/>
          </p:nvPr>
        </p:nvSpPr>
        <p:spPr>
          <a:xfrm>
            <a:off x="609600" y="1295400"/>
            <a:ext cx="7543800" cy="4419600"/>
          </a:xfrm>
          <a:noFill/>
        </p:spPr>
        <p:txBody>
          <a:bodyPr>
            <a:normAutofit/>
          </a:bodyPr>
          <a:lstStyle/>
          <a:p>
            <a:pPr>
              <a:spcBef>
                <a:spcPct val="40000"/>
              </a:spcBef>
            </a:pPr>
            <a:r>
              <a:rPr lang="en-US" sz="2600" dirty="0">
                <a:solidFill>
                  <a:schemeClr val="tx1"/>
                </a:solidFill>
              </a:rPr>
              <a:t>The following 5 major components can be identified in the DBMS environment:</a:t>
            </a:r>
          </a:p>
          <a:p>
            <a:pPr lvl="1">
              <a:spcBef>
                <a:spcPct val="40000"/>
              </a:spcBef>
            </a:pPr>
            <a:r>
              <a:rPr lang="en-US" sz="2600" dirty="0">
                <a:solidFill>
                  <a:schemeClr val="tx1"/>
                </a:solidFill>
                <a:latin typeface="Times New Roman" pitchFamily="18" charset="0"/>
              </a:rPr>
              <a:t>Hardware</a:t>
            </a:r>
          </a:p>
          <a:p>
            <a:pPr lvl="1">
              <a:spcBef>
                <a:spcPct val="40000"/>
              </a:spcBef>
            </a:pPr>
            <a:r>
              <a:rPr lang="en-US" sz="2200" dirty="0">
                <a:solidFill>
                  <a:schemeClr val="tx1"/>
                </a:solidFill>
              </a:rPr>
              <a:t>Software</a:t>
            </a:r>
          </a:p>
          <a:p>
            <a:pPr lvl="1"/>
            <a:r>
              <a:rPr lang="en-US" sz="2600" dirty="0">
                <a:solidFill>
                  <a:schemeClr val="tx1"/>
                </a:solidFill>
                <a:latin typeface="Times New Roman" pitchFamily="18" charset="0"/>
              </a:rPr>
              <a:t>Data</a:t>
            </a:r>
          </a:p>
          <a:p>
            <a:pPr lvl="1"/>
            <a:r>
              <a:rPr lang="en-US" sz="2600" dirty="0">
                <a:solidFill>
                  <a:schemeClr val="tx1"/>
                </a:solidFill>
                <a:latin typeface="Times New Roman" pitchFamily="18" charset="0"/>
              </a:rPr>
              <a:t>Procedures</a:t>
            </a:r>
          </a:p>
          <a:p>
            <a:pPr lvl="1"/>
            <a:r>
              <a:rPr lang="en-US" sz="2600" dirty="0">
                <a:solidFill>
                  <a:schemeClr val="tx1"/>
                </a:solidFill>
                <a:latin typeface="Times New Roman" pitchFamily="18" charset="0"/>
              </a:rPr>
              <a:t>People</a:t>
            </a:r>
            <a:endParaRPr lang="en-US" sz="2600" dirty="0">
              <a:latin typeface="Times New Roman" pitchFamily="18" charset="0"/>
            </a:endParaRPr>
          </a:p>
          <a:p>
            <a:pPr marL="457200" lvl="1" indent="0">
              <a:buNone/>
            </a:pPr>
            <a:endParaRPr lang="en-US" sz="2600" dirty="0">
              <a:latin typeface="Times New Roman" pitchFamily="18" charset="0"/>
            </a:endParaRPr>
          </a:p>
        </p:txBody>
      </p:sp>
      <p:sp>
        <p:nvSpPr>
          <p:cNvPr id="46082" name="Slide Number Placeholder 6"/>
          <p:cNvSpPr>
            <a:spLocks noGrp="1"/>
          </p:cNvSpPr>
          <p:nvPr>
            <p:ph type="sldNum" sz="quarter" idx="12"/>
          </p:nvPr>
        </p:nvSpPr>
        <p:spPr>
          <a:noFill/>
        </p:spPr>
        <p:txBody>
          <a:bodyPr/>
          <a:lstStyle/>
          <a:p>
            <a:fld id="{358249BD-91C4-415C-881B-7273E11F93A4}" type="slidenum">
              <a:rPr lang="en-US" smtClean="0"/>
              <a:pPr/>
              <a:t>43</a:t>
            </a:fld>
            <a:endParaRPr lang="en-US"/>
          </a:p>
        </p:txBody>
      </p:sp>
      <p:pic>
        <p:nvPicPr>
          <p:cNvPr id="2" name="Picture 1">
            <a:extLst>
              <a:ext uri="{FF2B5EF4-FFF2-40B4-BE49-F238E27FC236}">
                <a16:creationId xmlns:a16="http://schemas.microsoft.com/office/drawing/2014/main" id="{C1FCA92D-F19A-4DEB-ADA6-34ED98C71D9C}"/>
              </a:ext>
            </a:extLst>
          </p:cNvPr>
          <p:cNvPicPr>
            <a:picLocks noChangeAspect="1"/>
          </p:cNvPicPr>
          <p:nvPr/>
        </p:nvPicPr>
        <p:blipFill>
          <a:blip r:embed="rId3"/>
          <a:stretch>
            <a:fillRect/>
          </a:stretch>
        </p:blipFill>
        <p:spPr>
          <a:xfrm>
            <a:off x="1143000" y="4572000"/>
            <a:ext cx="6324600" cy="1735774"/>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5"/>
          <p:cNvSpPr>
            <a:spLocks noGrp="1" noChangeArrowheads="1"/>
          </p:cNvSpPr>
          <p:nvPr>
            <p:ph type="title"/>
          </p:nvPr>
        </p:nvSpPr>
        <p:spPr>
          <a:xfrm>
            <a:off x="1333500" y="366712"/>
            <a:ext cx="6477000" cy="547688"/>
          </a:xfrm>
          <a:noFill/>
        </p:spPr>
        <p:txBody>
          <a:bodyPr>
            <a:normAutofit fontScale="90000"/>
          </a:bodyPr>
          <a:lstStyle/>
          <a:p>
            <a:r>
              <a:rPr lang="en-US" dirty="0"/>
              <a:t>1.3 Components of the DBMS Environment</a:t>
            </a:r>
            <a:endParaRPr lang="en-US" dirty="0">
              <a:solidFill>
                <a:schemeClr val="tx1"/>
              </a:solidFill>
            </a:endParaRPr>
          </a:p>
        </p:txBody>
      </p:sp>
      <p:sp>
        <p:nvSpPr>
          <p:cNvPr id="47107" name="Rectangle 2"/>
          <p:cNvSpPr>
            <a:spLocks noGrp="1" noChangeArrowheads="1"/>
          </p:cNvSpPr>
          <p:nvPr>
            <p:ph sz="half" idx="1"/>
          </p:nvPr>
        </p:nvSpPr>
        <p:spPr>
          <a:xfrm>
            <a:off x="609600" y="1447800"/>
            <a:ext cx="7467600" cy="4419600"/>
          </a:xfrm>
          <a:noFill/>
        </p:spPr>
        <p:txBody>
          <a:bodyPr/>
          <a:lstStyle/>
          <a:p>
            <a:pPr>
              <a:spcBef>
                <a:spcPct val="40000"/>
              </a:spcBef>
            </a:pPr>
            <a:r>
              <a:rPr lang="en-US" sz="2600" dirty="0">
                <a:solidFill>
                  <a:schemeClr val="tx1"/>
                </a:solidFill>
              </a:rPr>
              <a:t>Hardware: the DBMS require hardware to run. This can be a single personal computer or a large Mainframe computer or a network of servers.</a:t>
            </a:r>
          </a:p>
          <a:p>
            <a:pPr marL="457200" lvl="1" indent="0">
              <a:spcBef>
                <a:spcPct val="40000"/>
              </a:spcBef>
              <a:buNone/>
            </a:pPr>
            <a:endParaRPr lang="en-US" sz="2600" dirty="0">
              <a:solidFill>
                <a:schemeClr val="tx1"/>
              </a:solidFill>
              <a:latin typeface="Times New Roman" pitchFamily="18" charset="0"/>
            </a:endParaRPr>
          </a:p>
          <a:p>
            <a:endParaRPr lang="en-US" sz="2600" dirty="0">
              <a:solidFill>
                <a:schemeClr val="tx1"/>
              </a:solidFill>
              <a:latin typeface="Times New Roman" pitchFamily="18" charset="0"/>
            </a:endParaRPr>
          </a:p>
          <a:p>
            <a:pPr lvl="1">
              <a:spcBef>
                <a:spcPct val="40000"/>
              </a:spcBef>
            </a:pPr>
            <a:endParaRPr lang="en-US" sz="2600" dirty="0">
              <a:solidFill>
                <a:schemeClr val="tx1"/>
              </a:solidFill>
            </a:endParaRPr>
          </a:p>
        </p:txBody>
      </p:sp>
      <p:sp>
        <p:nvSpPr>
          <p:cNvPr id="47106" name="Slide Number Placeholder 6"/>
          <p:cNvSpPr>
            <a:spLocks noGrp="1"/>
          </p:cNvSpPr>
          <p:nvPr>
            <p:ph type="sldNum" sz="quarter" idx="12"/>
          </p:nvPr>
        </p:nvSpPr>
        <p:spPr>
          <a:noFill/>
        </p:spPr>
        <p:txBody>
          <a:bodyPr/>
          <a:lstStyle/>
          <a:p>
            <a:fld id="{C9F12D1F-9DCA-4D81-99BD-FB17A10289C0}" type="slidenum">
              <a:rPr lang="en-US" smtClean="0"/>
              <a:pPr/>
              <a:t>44</a:t>
            </a:fld>
            <a:endParaRPr lang="en-US"/>
          </a:p>
        </p:txBody>
      </p:sp>
      <p:pic>
        <p:nvPicPr>
          <p:cNvPr id="2" name="Picture 1">
            <a:extLst>
              <a:ext uri="{FF2B5EF4-FFF2-40B4-BE49-F238E27FC236}">
                <a16:creationId xmlns:a16="http://schemas.microsoft.com/office/drawing/2014/main" id="{B8D585DC-227E-46CC-AE20-8294525B660A}"/>
              </a:ext>
            </a:extLst>
          </p:cNvPr>
          <p:cNvPicPr>
            <a:picLocks noChangeAspect="1"/>
          </p:cNvPicPr>
          <p:nvPr/>
        </p:nvPicPr>
        <p:blipFill>
          <a:blip r:embed="rId3"/>
          <a:stretch>
            <a:fillRect/>
          </a:stretch>
        </p:blipFill>
        <p:spPr>
          <a:xfrm>
            <a:off x="1060580" y="2667000"/>
            <a:ext cx="4273420" cy="388804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5"/>
          <p:cNvSpPr>
            <a:spLocks noGrp="1" noChangeArrowheads="1"/>
          </p:cNvSpPr>
          <p:nvPr>
            <p:ph type="title"/>
          </p:nvPr>
        </p:nvSpPr>
        <p:spPr>
          <a:xfrm>
            <a:off x="1333500" y="366712"/>
            <a:ext cx="6477000" cy="547688"/>
          </a:xfrm>
          <a:noFill/>
        </p:spPr>
        <p:txBody>
          <a:bodyPr>
            <a:normAutofit fontScale="90000"/>
          </a:bodyPr>
          <a:lstStyle/>
          <a:p>
            <a:r>
              <a:rPr lang="en-US" dirty="0"/>
              <a:t>1.3 Components of the DBMS Environment</a:t>
            </a:r>
            <a:endParaRPr lang="en-US" dirty="0">
              <a:solidFill>
                <a:schemeClr val="tx1"/>
              </a:solidFill>
            </a:endParaRPr>
          </a:p>
        </p:txBody>
      </p:sp>
      <p:sp>
        <p:nvSpPr>
          <p:cNvPr id="47107" name="Rectangle 2"/>
          <p:cNvSpPr>
            <a:spLocks noGrp="1" noChangeArrowheads="1"/>
          </p:cNvSpPr>
          <p:nvPr>
            <p:ph sz="half" idx="1"/>
          </p:nvPr>
        </p:nvSpPr>
        <p:spPr>
          <a:xfrm>
            <a:off x="609600" y="1447799"/>
            <a:ext cx="7848600" cy="4908551"/>
          </a:xfrm>
          <a:noFill/>
        </p:spPr>
        <p:txBody>
          <a:bodyPr>
            <a:normAutofit/>
          </a:bodyPr>
          <a:lstStyle/>
          <a:p>
            <a:pPr>
              <a:spcBef>
                <a:spcPct val="40000"/>
              </a:spcBef>
            </a:pPr>
            <a:r>
              <a:rPr lang="en-US" sz="2600" dirty="0">
                <a:solidFill>
                  <a:schemeClr val="tx1"/>
                </a:solidFill>
              </a:rPr>
              <a:t>Software</a:t>
            </a:r>
            <a:r>
              <a:rPr lang="en-US" sz="2600" dirty="0"/>
              <a:t>: The software component comprises the DBMS software itself and the application programs, together with the operating system, including network software if the DBMS is being used over a network.</a:t>
            </a:r>
          </a:p>
          <a:p>
            <a:pPr>
              <a:spcBef>
                <a:spcPct val="40000"/>
              </a:spcBef>
            </a:pPr>
            <a:r>
              <a:rPr lang="en-US" sz="2600" dirty="0"/>
              <a:t>Data: This is quite easily the most important component of the DBMS, from the end-users’ point of view</a:t>
            </a:r>
          </a:p>
          <a:p>
            <a:pPr lvl="1">
              <a:spcBef>
                <a:spcPct val="40000"/>
              </a:spcBef>
            </a:pPr>
            <a:r>
              <a:rPr lang="en-US" sz="2200" dirty="0"/>
              <a:t>the data acts as a bridge between the machine components and the human components.</a:t>
            </a:r>
          </a:p>
          <a:p>
            <a:pPr lvl="1">
              <a:spcBef>
                <a:spcPct val="40000"/>
              </a:spcBef>
            </a:pPr>
            <a:r>
              <a:rPr lang="en-US" sz="2200" dirty="0"/>
              <a:t>The database contains both the operational data and the metadata, the “data about the data”.</a:t>
            </a:r>
          </a:p>
          <a:p>
            <a:pPr>
              <a:spcBef>
                <a:spcPct val="40000"/>
              </a:spcBef>
            </a:pPr>
            <a:endParaRPr lang="en-US" sz="2600" dirty="0">
              <a:solidFill>
                <a:schemeClr val="tx1"/>
              </a:solidFill>
            </a:endParaRPr>
          </a:p>
          <a:p>
            <a:pPr marL="457200" lvl="1" indent="0">
              <a:spcBef>
                <a:spcPct val="40000"/>
              </a:spcBef>
              <a:buNone/>
            </a:pPr>
            <a:endParaRPr lang="en-US" sz="2600" dirty="0">
              <a:solidFill>
                <a:schemeClr val="tx1"/>
              </a:solidFill>
              <a:latin typeface="Times New Roman" pitchFamily="18" charset="0"/>
            </a:endParaRPr>
          </a:p>
          <a:p>
            <a:endParaRPr lang="en-US" sz="2600" dirty="0">
              <a:solidFill>
                <a:schemeClr val="tx1"/>
              </a:solidFill>
              <a:latin typeface="Times New Roman" pitchFamily="18" charset="0"/>
            </a:endParaRPr>
          </a:p>
          <a:p>
            <a:pPr lvl="1">
              <a:spcBef>
                <a:spcPct val="40000"/>
              </a:spcBef>
            </a:pPr>
            <a:endParaRPr lang="en-US" sz="2600" dirty="0">
              <a:solidFill>
                <a:schemeClr val="tx1"/>
              </a:solidFill>
            </a:endParaRPr>
          </a:p>
        </p:txBody>
      </p:sp>
      <p:sp>
        <p:nvSpPr>
          <p:cNvPr id="47106" name="Slide Number Placeholder 6"/>
          <p:cNvSpPr>
            <a:spLocks noGrp="1"/>
          </p:cNvSpPr>
          <p:nvPr>
            <p:ph type="sldNum" sz="quarter" idx="12"/>
          </p:nvPr>
        </p:nvSpPr>
        <p:spPr>
          <a:noFill/>
        </p:spPr>
        <p:txBody>
          <a:bodyPr/>
          <a:lstStyle/>
          <a:p>
            <a:fld id="{C9F12D1F-9DCA-4D81-99BD-FB17A10289C0}" type="slidenum">
              <a:rPr lang="en-US" smtClean="0"/>
              <a:pPr/>
              <a:t>45</a:t>
            </a:fld>
            <a:endParaRPr lang="en-US"/>
          </a:p>
        </p:txBody>
      </p:sp>
    </p:spTree>
    <p:extLst>
      <p:ext uri="{BB962C8B-B14F-4D97-AF65-F5344CB8AC3E}">
        <p14:creationId xmlns:p14="http://schemas.microsoft.com/office/powerpoint/2010/main" val="3831258345"/>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5"/>
          <p:cNvSpPr>
            <a:spLocks noGrp="1" noChangeArrowheads="1"/>
          </p:cNvSpPr>
          <p:nvPr>
            <p:ph type="title"/>
          </p:nvPr>
        </p:nvSpPr>
        <p:spPr>
          <a:xfrm>
            <a:off x="1333500" y="366712"/>
            <a:ext cx="6477000" cy="547688"/>
          </a:xfrm>
          <a:noFill/>
        </p:spPr>
        <p:txBody>
          <a:bodyPr>
            <a:normAutofit fontScale="90000"/>
          </a:bodyPr>
          <a:lstStyle/>
          <a:p>
            <a:r>
              <a:rPr lang="en-US" dirty="0"/>
              <a:t>1.3 Components of the DBMS Environment</a:t>
            </a:r>
            <a:endParaRPr lang="en-US" dirty="0">
              <a:solidFill>
                <a:schemeClr val="tx1"/>
              </a:solidFill>
            </a:endParaRPr>
          </a:p>
        </p:txBody>
      </p:sp>
      <p:sp>
        <p:nvSpPr>
          <p:cNvPr id="47107" name="Rectangle 2"/>
          <p:cNvSpPr>
            <a:spLocks noGrp="1" noChangeArrowheads="1"/>
          </p:cNvSpPr>
          <p:nvPr>
            <p:ph sz="half" idx="1"/>
          </p:nvPr>
        </p:nvSpPr>
        <p:spPr>
          <a:xfrm>
            <a:off x="609600" y="1447799"/>
            <a:ext cx="7848600" cy="4908551"/>
          </a:xfrm>
          <a:noFill/>
        </p:spPr>
        <p:txBody>
          <a:bodyPr>
            <a:normAutofit lnSpcReduction="10000"/>
          </a:bodyPr>
          <a:lstStyle/>
          <a:p>
            <a:pPr>
              <a:spcBef>
                <a:spcPct val="40000"/>
              </a:spcBef>
            </a:pPr>
            <a:r>
              <a:rPr lang="en-US" sz="2600" dirty="0"/>
              <a:t>Data:</a:t>
            </a:r>
          </a:p>
          <a:p>
            <a:pPr lvl="1">
              <a:spcBef>
                <a:spcPct val="40000"/>
              </a:spcBef>
            </a:pPr>
            <a:r>
              <a:rPr lang="en-US" sz="2200" dirty="0"/>
              <a:t>The structure of the database is called the schema.</a:t>
            </a:r>
          </a:p>
          <a:p>
            <a:pPr lvl="1">
              <a:spcBef>
                <a:spcPct val="40000"/>
              </a:spcBef>
            </a:pPr>
            <a:r>
              <a:rPr lang="en-US" sz="2200" dirty="0"/>
              <a:t>For example, in Figure 1.2h, the schema consists of four files, or tables, namely: </a:t>
            </a:r>
            <a:r>
              <a:rPr lang="en-US" sz="2200" dirty="0" err="1"/>
              <a:t>PropertyForRent</a:t>
            </a:r>
            <a:r>
              <a:rPr lang="en-US" sz="2200" dirty="0"/>
              <a:t>, </a:t>
            </a:r>
            <a:r>
              <a:rPr lang="en-US" sz="2200" dirty="0" err="1"/>
              <a:t>PrivateOwner</a:t>
            </a:r>
            <a:r>
              <a:rPr lang="en-US" sz="2200" dirty="0"/>
              <a:t>, Client, and Lease.</a:t>
            </a:r>
          </a:p>
          <a:p>
            <a:pPr lvl="1">
              <a:spcBef>
                <a:spcPct val="40000"/>
              </a:spcBef>
            </a:pPr>
            <a:r>
              <a:rPr lang="en-US" sz="2200" dirty="0"/>
              <a:t>The </a:t>
            </a:r>
            <a:r>
              <a:rPr lang="en-US" sz="2200" dirty="0" err="1"/>
              <a:t>PropertyForRent</a:t>
            </a:r>
            <a:r>
              <a:rPr lang="en-US" sz="2200" dirty="0"/>
              <a:t> table has eight fields, or attributes, namely: </a:t>
            </a:r>
            <a:r>
              <a:rPr lang="en-US" sz="2200" dirty="0" err="1"/>
              <a:t>propertyNo</a:t>
            </a:r>
            <a:r>
              <a:rPr lang="en-US" sz="2200" dirty="0"/>
              <a:t>, street, city, </a:t>
            </a:r>
            <a:r>
              <a:rPr lang="en-US" sz="2200" dirty="0" err="1"/>
              <a:t>zipCode</a:t>
            </a:r>
            <a:r>
              <a:rPr lang="en-US" sz="2200" dirty="0"/>
              <a:t>, type (the property type), rooms (the number of rooms), rent (the monthly rent), and </a:t>
            </a:r>
            <a:r>
              <a:rPr lang="en-US" sz="2200" dirty="0" err="1"/>
              <a:t>ownerNo</a:t>
            </a:r>
            <a:r>
              <a:rPr lang="en-US" sz="2200" dirty="0"/>
              <a:t>.</a:t>
            </a:r>
          </a:p>
          <a:p>
            <a:pPr lvl="1">
              <a:spcBef>
                <a:spcPct val="40000"/>
              </a:spcBef>
            </a:pPr>
            <a:r>
              <a:rPr lang="en-US" sz="2200" dirty="0"/>
              <a:t>The </a:t>
            </a:r>
            <a:r>
              <a:rPr lang="en-US" sz="2200" dirty="0" err="1"/>
              <a:t>ownerNo</a:t>
            </a:r>
            <a:r>
              <a:rPr lang="en-US" sz="2200" dirty="0"/>
              <a:t> attribute models the relationship between </a:t>
            </a:r>
            <a:r>
              <a:rPr lang="en-US" sz="2200" dirty="0" err="1"/>
              <a:t>PropertyForRent</a:t>
            </a:r>
            <a:r>
              <a:rPr lang="en-US" sz="2200" dirty="0"/>
              <a:t> and </a:t>
            </a:r>
            <a:r>
              <a:rPr lang="en-US" sz="2200" dirty="0" err="1"/>
              <a:t>PrivateOwner</a:t>
            </a:r>
            <a:r>
              <a:rPr lang="en-US" sz="2200" dirty="0"/>
              <a:t>: that is, an owner Owns a property for rent, as depicted in the ER diagram of Figure 1.2g. For example, in Figure 1.2c we observe that owner CO46, Joe Keogh, owns property PA14.</a:t>
            </a:r>
          </a:p>
          <a:p>
            <a:pPr>
              <a:spcBef>
                <a:spcPct val="40000"/>
              </a:spcBef>
            </a:pPr>
            <a:endParaRPr lang="en-US" sz="2600" dirty="0">
              <a:solidFill>
                <a:schemeClr val="tx1"/>
              </a:solidFill>
            </a:endParaRPr>
          </a:p>
          <a:p>
            <a:pPr marL="457200" lvl="1" indent="0">
              <a:spcBef>
                <a:spcPct val="40000"/>
              </a:spcBef>
              <a:buNone/>
            </a:pPr>
            <a:endParaRPr lang="en-US" sz="2600" dirty="0">
              <a:solidFill>
                <a:schemeClr val="tx1"/>
              </a:solidFill>
              <a:latin typeface="Times New Roman" pitchFamily="18" charset="0"/>
            </a:endParaRPr>
          </a:p>
          <a:p>
            <a:endParaRPr lang="en-US" sz="2600" dirty="0">
              <a:solidFill>
                <a:schemeClr val="tx1"/>
              </a:solidFill>
              <a:latin typeface="Times New Roman" pitchFamily="18" charset="0"/>
            </a:endParaRPr>
          </a:p>
          <a:p>
            <a:pPr lvl="1">
              <a:spcBef>
                <a:spcPct val="40000"/>
              </a:spcBef>
            </a:pPr>
            <a:endParaRPr lang="en-US" sz="2600" dirty="0">
              <a:solidFill>
                <a:schemeClr val="tx1"/>
              </a:solidFill>
            </a:endParaRPr>
          </a:p>
        </p:txBody>
      </p:sp>
      <p:sp>
        <p:nvSpPr>
          <p:cNvPr id="47106" name="Slide Number Placeholder 6"/>
          <p:cNvSpPr>
            <a:spLocks noGrp="1"/>
          </p:cNvSpPr>
          <p:nvPr>
            <p:ph type="sldNum" sz="quarter" idx="12"/>
          </p:nvPr>
        </p:nvSpPr>
        <p:spPr>
          <a:noFill/>
        </p:spPr>
        <p:txBody>
          <a:bodyPr/>
          <a:lstStyle/>
          <a:p>
            <a:fld id="{C9F12D1F-9DCA-4D81-99BD-FB17A10289C0}" type="slidenum">
              <a:rPr lang="en-US" smtClean="0"/>
              <a:pPr/>
              <a:t>46</a:t>
            </a:fld>
            <a:endParaRPr lang="en-US"/>
          </a:p>
        </p:txBody>
      </p:sp>
    </p:spTree>
    <p:extLst>
      <p:ext uri="{BB962C8B-B14F-4D97-AF65-F5344CB8AC3E}">
        <p14:creationId xmlns:p14="http://schemas.microsoft.com/office/powerpoint/2010/main" val="4020922351"/>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5"/>
          <p:cNvSpPr>
            <a:spLocks noGrp="1" noChangeArrowheads="1"/>
          </p:cNvSpPr>
          <p:nvPr>
            <p:ph type="title"/>
          </p:nvPr>
        </p:nvSpPr>
        <p:spPr>
          <a:xfrm>
            <a:off x="1333500" y="366712"/>
            <a:ext cx="6477000" cy="547688"/>
          </a:xfrm>
          <a:noFill/>
        </p:spPr>
        <p:txBody>
          <a:bodyPr>
            <a:normAutofit fontScale="90000"/>
          </a:bodyPr>
          <a:lstStyle/>
          <a:p>
            <a:r>
              <a:rPr lang="en-US" dirty="0"/>
              <a:t>1.3 Components of the DBMS Environment</a:t>
            </a:r>
            <a:endParaRPr lang="en-US" dirty="0">
              <a:solidFill>
                <a:schemeClr val="tx1"/>
              </a:solidFill>
            </a:endParaRPr>
          </a:p>
        </p:txBody>
      </p:sp>
      <p:sp>
        <p:nvSpPr>
          <p:cNvPr id="47107" name="Rectangle 2"/>
          <p:cNvSpPr>
            <a:spLocks noGrp="1" noChangeArrowheads="1"/>
          </p:cNvSpPr>
          <p:nvPr>
            <p:ph sz="half" idx="1"/>
          </p:nvPr>
        </p:nvSpPr>
        <p:spPr>
          <a:xfrm>
            <a:off x="609600" y="1219200"/>
            <a:ext cx="7848600" cy="5272087"/>
          </a:xfrm>
          <a:noFill/>
        </p:spPr>
        <p:txBody>
          <a:bodyPr>
            <a:normAutofit fontScale="92500" lnSpcReduction="10000"/>
          </a:bodyPr>
          <a:lstStyle/>
          <a:p>
            <a:pPr>
              <a:spcBef>
                <a:spcPct val="40000"/>
              </a:spcBef>
            </a:pPr>
            <a:r>
              <a:rPr lang="en-US" sz="2600" dirty="0">
                <a:solidFill>
                  <a:schemeClr val="tx1"/>
                </a:solidFill>
              </a:rPr>
              <a:t>Procedures</a:t>
            </a:r>
            <a:r>
              <a:rPr lang="en-US" sz="2600" dirty="0"/>
              <a:t>: This refers to the instructions and rules that govern the design and use of the database. The users of the system and the staff who manage the database require documented procedures on how to use or run the system. These may consist of instructions on how to:</a:t>
            </a:r>
          </a:p>
          <a:p>
            <a:pPr lvl="1">
              <a:spcBef>
                <a:spcPct val="40000"/>
              </a:spcBef>
            </a:pPr>
            <a:r>
              <a:rPr lang="en-US" sz="2200" dirty="0"/>
              <a:t>Log on to the DBMS</a:t>
            </a:r>
          </a:p>
          <a:p>
            <a:pPr lvl="1">
              <a:spcBef>
                <a:spcPct val="40000"/>
              </a:spcBef>
            </a:pPr>
            <a:r>
              <a:rPr lang="en-US" sz="2200" dirty="0"/>
              <a:t>Use a particular DBMS facility or application program</a:t>
            </a:r>
          </a:p>
          <a:p>
            <a:pPr lvl="1">
              <a:spcBef>
                <a:spcPct val="40000"/>
              </a:spcBef>
            </a:pPr>
            <a:r>
              <a:rPr lang="en-US" sz="2200" dirty="0"/>
              <a:t>Start and stop the DBMS</a:t>
            </a:r>
          </a:p>
          <a:p>
            <a:pPr lvl="1">
              <a:spcBef>
                <a:spcPct val="40000"/>
              </a:spcBef>
            </a:pPr>
            <a:r>
              <a:rPr lang="en-US" sz="2200" dirty="0"/>
              <a:t>Make backup copies of the database</a:t>
            </a:r>
          </a:p>
          <a:p>
            <a:pPr lvl="1">
              <a:spcBef>
                <a:spcPct val="40000"/>
              </a:spcBef>
            </a:pPr>
            <a:r>
              <a:rPr lang="en-US" sz="2200" dirty="0"/>
              <a:t>Handle hardware or software failures</a:t>
            </a:r>
          </a:p>
          <a:p>
            <a:pPr>
              <a:spcBef>
                <a:spcPct val="40000"/>
              </a:spcBef>
            </a:pPr>
            <a:r>
              <a:rPr lang="en-US" sz="2600" dirty="0"/>
              <a:t>People: This means the people or roles involved with the Database system; which will be the next topic in Section 1.4</a:t>
            </a:r>
          </a:p>
          <a:p>
            <a:pPr>
              <a:spcBef>
                <a:spcPct val="40000"/>
              </a:spcBef>
            </a:pPr>
            <a:endParaRPr lang="en-US" sz="2600" dirty="0">
              <a:solidFill>
                <a:schemeClr val="tx1"/>
              </a:solidFill>
            </a:endParaRPr>
          </a:p>
          <a:p>
            <a:pPr marL="457200" lvl="1" indent="0">
              <a:spcBef>
                <a:spcPct val="40000"/>
              </a:spcBef>
              <a:buNone/>
            </a:pPr>
            <a:endParaRPr lang="en-US" sz="2600" dirty="0">
              <a:solidFill>
                <a:schemeClr val="tx1"/>
              </a:solidFill>
              <a:latin typeface="Times New Roman" pitchFamily="18" charset="0"/>
            </a:endParaRPr>
          </a:p>
          <a:p>
            <a:endParaRPr lang="en-US" sz="2600" dirty="0">
              <a:solidFill>
                <a:schemeClr val="tx1"/>
              </a:solidFill>
              <a:latin typeface="Times New Roman" pitchFamily="18" charset="0"/>
            </a:endParaRPr>
          </a:p>
          <a:p>
            <a:pPr lvl="1">
              <a:spcBef>
                <a:spcPct val="40000"/>
              </a:spcBef>
            </a:pPr>
            <a:endParaRPr lang="en-US" sz="2600" dirty="0">
              <a:solidFill>
                <a:schemeClr val="tx1"/>
              </a:solidFill>
            </a:endParaRPr>
          </a:p>
        </p:txBody>
      </p:sp>
      <p:sp>
        <p:nvSpPr>
          <p:cNvPr id="47106" name="Slide Number Placeholder 6"/>
          <p:cNvSpPr>
            <a:spLocks noGrp="1"/>
          </p:cNvSpPr>
          <p:nvPr>
            <p:ph type="sldNum" sz="quarter" idx="12"/>
          </p:nvPr>
        </p:nvSpPr>
        <p:spPr>
          <a:noFill/>
        </p:spPr>
        <p:txBody>
          <a:bodyPr/>
          <a:lstStyle/>
          <a:p>
            <a:fld id="{C9F12D1F-9DCA-4D81-99BD-FB17A10289C0}" type="slidenum">
              <a:rPr lang="en-US" smtClean="0"/>
              <a:pPr/>
              <a:t>47</a:t>
            </a:fld>
            <a:endParaRPr lang="en-US"/>
          </a:p>
        </p:txBody>
      </p:sp>
    </p:spTree>
    <p:extLst>
      <p:ext uri="{BB962C8B-B14F-4D97-AF65-F5344CB8AC3E}">
        <p14:creationId xmlns:p14="http://schemas.microsoft.com/office/powerpoint/2010/main" val="631331937"/>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5"/>
          <p:cNvSpPr>
            <a:spLocks noGrp="1" noChangeArrowheads="1"/>
          </p:cNvSpPr>
          <p:nvPr>
            <p:ph type="title"/>
          </p:nvPr>
        </p:nvSpPr>
        <p:spPr>
          <a:xfrm>
            <a:off x="1333500" y="366712"/>
            <a:ext cx="6477000" cy="547688"/>
          </a:xfrm>
          <a:noFill/>
        </p:spPr>
        <p:txBody>
          <a:bodyPr>
            <a:normAutofit fontScale="90000"/>
          </a:bodyPr>
          <a:lstStyle/>
          <a:p>
            <a:r>
              <a:rPr lang="en-US" dirty="0"/>
              <a:t>1.4 Roles in the Database Environment</a:t>
            </a:r>
            <a:endParaRPr lang="en-US" dirty="0">
              <a:solidFill>
                <a:schemeClr val="tx1"/>
              </a:solidFill>
            </a:endParaRPr>
          </a:p>
        </p:txBody>
      </p:sp>
      <p:sp>
        <p:nvSpPr>
          <p:cNvPr id="47107" name="Rectangle 2"/>
          <p:cNvSpPr>
            <a:spLocks noGrp="1" noChangeArrowheads="1"/>
          </p:cNvSpPr>
          <p:nvPr>
            <p:ph sz="half" idx="1"/>
          </p:nvPr>
        </p:nvSpPr>
        <p:spPr>
          <a:xfrm>
            <a:off x="609600" y="1447799"/>
            <a:ext cx="7924800" cy="5043489"/>
          </a:xfrm>
          <a:noFill/>
        </p:spPr>
        <p:txBody>
          <a:bodyPr>
            <a:normAutofit/>
          </a:bodyPr>
          <a:lstStyle/>
          <a:p>
            <a:pPr>
              <a:spcBef>
                <a:spcPct val="40000"/>
              </a:spcBef>
            </a:pPr>
            <a:r>
              <a:rPr lang="en-US" sz="2600" dirty="0">
                <a:solidFill>
                  <a:schemeClr val="tx1"/>
                </a:solidFill>
              </a:rPr>
              <a:t>Four (4) distinct types of people (roles) who participate in a DBMS environment, can be identified: </a:t>
            </a:r>
          </a:p>
          <a:p>
            <a:pPr lvl="1">
              <a:spcBef>
                <a:spcPct val="40000"/>
              </a:spcBef>
            </a:pPr>
            <a:r>
              <a:rPr lang="en-US" sz="2200" dirty="0">
                <a:solidFill>
                  <a:schemeClr val="tx1"/>
                </a:solidFill>
              </a:rPr>
              <a:t>Data and Database Administrators (Das &amp; DBAs): Responsible for management and control of the DBMS and its data</a:t>
            </a:r>
            <a:endParaRPr lang="en-US" sz="2200" dirty="0"/>
          </a:p>
          <a:p>
            <a:pPr lvl="1">
              <a:spcBef>
                <a:spcPct val="40000"/>
              </a:spcBef>
            </a:pPr>
            <a:r>
              <a:rPr lang="en-US" sz="2200" dirty="0"/>
              <a:t>Database designers: These has the Logical Database designers (identify data entities, attributes and constrains – business rules) and the Physical Database designers (plans and decides how the Logical DB is to be physically implemented)</a:t>
            </a:r>
          </a:p>
          <a:p>
            <a:pPr lvl="1">
              <a:spcBef>
                <a:spcPct val="40000"/>
              </a:spcBef>
            </a:pPr>
            <a:r>
              <a:rPr lang="en-US" sz="2200" dirty="0"/>
              <a:t>Application Developers: Responsible for developing the application programs which will make use of the Database.</a:t>
            </a:r>
          </a:p>
          <a:p>
            <a:pPr lvl="1">
              <a:spcBef>
                <a:spcPct val="40000"/>
              </a:spcBef>
            </a:pPr>
            <a:r>
              <a:rPr lang="en-US" sz="2200" dirty="0"/>
              <a:t>End-users: these are the users of the database, whose information needs are to be served.</a:t>
            </a:r>
          </a:p>
          <a:p>
            <a:pPr>
              <a:spcBef>
                <a:spcPct val="40000"/>
              </a:spcBef>
            </a:pPr>
            <a:endParaRPr lang="en-US" sz="2600" dirty="0">
              <a:solidFill>
                <a:schemeClr val="tx1"/>
              </a:solidFill>
            </a:endParaRPr>
          </a:p>
          <a:p>
            <a:pPr marL="457200" lvl="1" indent="0">
              <a:spcBef>
                <a:spcPct val="40000"/>
              </a:spcBef>
              <a:buNone/>
            </a:pPr>
            <a:endParaRPr lang="en-US" sz="2600" dirty="0">
              <a:solidFill>
                <a:schemeClr val="tx1"/>
              </a:solidFill>
              <a:latin typeface="Times New Roman" pitchFamily="18" charset="0"/>
            </a:endParaRPr>
          </a:p>
          <a:p>
            <a:endParaRPr lang="en-US" sz="2600" dirty="0">
              <a:solidFill>
                <a:schemeClr val="tx1"/>
              </a:solidFill>
              <a:latin typeface="Times New Roman" pitchFamily="18" charset="0"/>
            </a:endParaRPr>
          </a:p>
          <a:p>
            <a:pPr lvl="1">
              <a:spcBef>
                <a:spcPct val="40000"/>
              </a:spcBef>
            </a:pPr>
            <a:endParaRPr lang="en-US" sz="2600" dirty="0">
              <a:solidFill>
                <a:schemeClr val="tx1"/>
              </a:solidFill>
            </a:endParaRPr>
          </a:p>
        </p:txBody>
      </p:sp>
      <p:sp>
        <p:nvSpPr>
          <p:cNvPr id="47106" name="Slide Number Placeholder 6"/>
          <p:cNvSpPr>
            <a:spLocks noGrp="1"/>
          </p:cNvSpPr>
          <p:nvPr>
            <p:ph type="sldNum" sz="quarter" idx="12"/>
          </p:nvPr>
        </p:nvSpPr>
        <p:spPr>
          <a:noFill/>
        </p:spPr>
        <p:txBody>
          <a:bodyPr/>
          <a:lstStyle/>
          <a:p>
            <a:fld id="{C9F12D1F-9DCA-4D81-99BD-FB17A10289C0}" type="slidenum">
              <a:rPr lang="en-US" smtClean="0"/>
              <a:pPr/>
              <a:t>48</a:t>
            </a:fld>
            <a:endParaRPr lang="en-US"/>
          </a:p>
        </p:txBody>
      </p:sp>
    </p:spTree>
    <p:extLst>
      <p:ext uri="{BB962C8B-B14F-4D97-AF65-F5344CB8AC3E}">
        <p14:creationId xmlns:p14="http://schemas.microsoft.com/office/powerpoint/2010/main" val="1554398869"/>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normAutofit fontScale="90000"/>
          </a:bodyPr>
          <a:lstStyle/>
          <a:p>
            <a:r>
              <a:rPr lang="en-US" dirty="0">
                <a:solidFill>
                  <a:schemeClr val="tx1"/>
                </a:solidFill>
              </a:rPr>
              <a:t>1</a:t>
            </a:r>
            <a:r>
              <a:rPr lang="en-US" dirty="0"/>
              <a:t>.5 Advantages and disadvantages of DBMSs</a:t>
            </a:r>
            <a:endParaRPr lang="en-US" dirty="0">
              <a:solidFill>
                <a:schemeClr val="tx1"/>
              </a:solidFill>
            </a:endParaRPr>
          </a:p>
        </p:txBody>
      </p:sp>
      <p:sp>
        <p:nvSpPr>
          <p:cNvPr id="8195" name="Rectangle 3"/>
          <p:cNvSpPr>
            <a:spLocks noGrp="1" noChangeArrowheads="1"/>
          </p:cNvSpPr>
          <p:nvPr>
            <p:ph idx="1"/>
          </p:nvPr>
        </p:nvSpPr>
        <p:spPr>
          <a:xfrm>
            <a:off x="609600" y="1142999"/>
            <a:ext cx="7848600" cy="5213351"/>
          </a:xfrm>
          <a:noFill/>
        </p:spPr>
        <p:txBody>
          <a:bodyPr>
            <a:normAutofit/>
          </a:bodyPr>
          <a:lstStyle/>
          <a:p>
            <a:r>
              <a:rPr lang="en-US" dirty="0">
                <a:solidFill>
                  <a:schemeClr val="tx1"/>
                </a:solidFill>
              </a:rPr>
              <a:t>Advantages:</a:t>
            </a:r>
          </a:p>
          <a:p>
            <a:pPr lvl="1"/>
            <a:r>
              <a:rPr lang="en-US" dirty="0"/>
              <a:t>Control of data redundancy.</a:t>
            </a:r>
          </a:p>
          <a:p>
            <a:pPr lvl="1"/>
            <a:r>
              <a:rPr lang="en-US" dirty="0"/>
              <a:t>Greater guarantee of Data consistency.</a:t>
            </a:r>
          </a:p>
          <a:p>
            <a:pPr lvl="1"/>
            <a:r>
              <a:rPr lang="en-US" dirty="0"/>
              <a:t>Access to more information for the same amount of data</a:t>
            </a:r>
          </a:p>
          <a:p>
            <a:pPr lvl="1"/>
            <a:r>
              <a:rPr lang="en-US" dirty="0"/>
              <a:t>Sharing of data</a:t>
            </a:r>
          </a:p>
          <a:p>
            <a:pPr lvl="1"/>
            <a:r>
              <a:rPr lang="en-US" dirty="0"/>
              <a:t>Improved data integrity</a:t>
            </a:r>
          </a:p>
          <a:p>
            <a:pPr lvl="1"/>
            <a:r>
              <a:rPr lang="en-US" dirty="0"/>
              <a:t>Improved security</a:t>
            </a:r>
          </a:p>
          <a:p>
            <a:pPr lvl="1"/>
            <a:r>
              <a:rPr lang="en-US" dirty="0"/>
              <a:t>Lower cost of building and maintaining enterprise information systems</a:t>
            </a:r>
          </a:p>
          <a:p>
            <a:pPr marL="0" indent="0">
              <a:buNone/>
            </a:pPr>
            <a:endParaRPr lang="en-US" dirty="0"/>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49</a:t>
            </a:fld>
            <a:endParaRPr lang="en-US"/>
          </a:p>
        </p:txBody>
      </p:sp>
    </p:spTree>
    <p:extLst>
      <p:ext uri="{BB962C8B-B14F-4D97-AF65-F5344CB8AC3E}">
        <p14:creationId xmlns:p14="http://schemas.microsoft.com/office/powerpoint/2010/main" val="223090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152400"/>
            <a:ext cx="5943600" cy="547688"/>
          </a:xfrm>
          <a:noFill/>
        </p:spPr>
        <p:txBody>
          <a:bodyPr>
            <a:normAutofit fontScale="90000"/>
          </a:bodyPr>
          <a:lstStyle/>
          <a:p>
            <a:r>
              <a:rPr lang="en-US" dirty="0">
                <a:solidFill>
                  <a:schemeClr val="tx1"/>
                </a:solidFill>
              </a:rPr>
              <a:t>1.1 Overview</a:t>
            </a:r>
          </a:p>
        </p:txBody>
      </p:sp>
      <p:sp>
        <p:nvSpPr>
          <p:cNvPr id="5123" name="Rectangle 3"/>
          <p:cNvSpPr>
            <a:spLocks noGrp="1" noChangeArrowheads="1"/>
          </p:cNvSpPr>
          <p:nvPr>
            <p:ph idx="1"/>
          </p:nvPr>
        </p:nvSpPr>
        <p:spPr>
          <a:xfrm>
            <a:off x="609600" y="1295399"/>
            <a:ext cx="7696200" cy="5060951"/>
          </a:xfrm>
          <a:noFill/>
        </p:spPr>
        <p:txBody>
          <a:bodyPr>
            <a:normAutofit fontScale="92500" lnSpcReduction="10000"/>
          </a:bodyPr>
          <a:lstStyle/>
          <a:p>
            <a:pPr>
              <a:spcBef>
                <a:spcPct val="40000"/>
              </a:spcBef>
              <a:buFontTx/>
              <a:buNone/>
            </a:pPr>
            <a:r>
              <a:rPr lang="en-US" sz="2800" dirty="0">
                <a:solidFill>
                  <a:schemeClr val="tx1"/>
                </a:solidFill>
              </a:rPr>
              <a:t>   Meaning of essentials terms:</a:t>
            </a:r>
          </a:p>
          <a:p>
            <a:pPr lvl="1">
              <a:spcBef>
                <a:spcPct val="40000"/>
              </a:spcBef>
            </a:pPr>
            <a:r>
              <a:rPr lang="en-US" dirty="0">
                <a:solidFill>
                  <a:schemeClr val="tx1"/>
                </a:solidFill>
              </a:rPr>
              <a:t>Data: is facts or figures collected together through observation or measurement, for the purpose of referencing or analysis.</a:t>
            </a:r>
          </a:p>
          <a:p>
            <a:pPr lvl="1">
              <a:spcBef>
                <a:spcPct val="40000"/>
              </a:spcBef>
            </a:pPr>
            <a:r>
              <a:rPr lang="en-US" dirty="0">
                <a:solidFill>
                  <a:schemeClr val="tx1"/>
                </a:solidFill>
              </a:rPr>
              <a:t>Information: is what is derived</a:t>
            </a:r>
            <a:r>
              <a:rPr lang="en-US" dirty="0"/>
              <a:t>, when data has been made to become meaningful or useful through processing, interpreting or presenting.</a:t>
            </a:r>
            <a:endParaRPr lang="en-US" dirty="0">
              <a:solidFill>
                <a:schemeClr val="tx1"/>
              </a:solidFill>
            </a:endParaRPr>
          </a:p>
          <a:p>
            <a:pPr lvl="1">
              <a:spcBef>
                <a:spcPct val="40000"/>
              </a:spcBef>
            </a:pPr>
            <a:r>
              <a:rPr lang="en-US" dirty="0">
                <a:solidFill>
                  <a:schemeClr val="tx1"/>
                </a:solidFill>
              </a:rPr>
              <a:t>Database: is a structured collection of related data.</a:t>
            </a:r>
          </a:p>
          <a:p>
            <a:pPr lvl="1">
              <a:spcBef>
                <a:spcPct val="40000"/>
              </a:spcBef>
            </a:pPr>
            <a:r>
              <a:rPr lang="en-US" dirty="0">
                <a:solidFill>
                  <a:schemeClr val="tx1"/>
                </a:solidFill>
              </a:rPr>
              <a:t>Database Management system (DBMS): is software that manages and controls access to and operation of, a database.</a:t>
            </a: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5</a:t>
            </a:fld>
            <a:endParaRPr lang="en-US"/>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p:nvPr>
        </p:nvSpPr>
        <p:spPr>
          <a:xfrm>
            <a:off x="457200" y="152400"/>
            <a:ext cx="7772400" cy="762000"/>
          </a:xfrm>
          <a:noFill/>
        </p:spPr>
        <p:txBody>
          <a:bodyPr>
            <a:normAutofit fontScale="90000"/>
          </a:bodyPr>
          <a:lstStyle/>
          <a:p>
            <a:r>
              <a:rPr lang="en-US" dirty="0">
                <a:solidFill>
                  <a:schemeClr val="tx1"/>
                </a:solidFill>
              </a:rPr>
              <a:t>1</a:t>
            </a:r>
            <a:r>
              <a:rPr lang="en-US" dirty="0"/>
              <a:t>.5 Advantages and disadvantages of DBMSs</a:t>
            </a:r>
            <a:endParaRPr lang="en-US" dirty="0">
              <a:solidFill>
                <a:schemeClr val="tx1"/>
              </a:solidFill>
            </a:endParaRPr>
          </a:p>
        </p:txBody>
      </p:sp>
      <p:sp>
        <p:nvSpPr>
          <p:cNvPr id="8195" name="Rectangle 3"/>
          <p:cNvSpPr>
            <a:spLocks noGrp="1" noChangeArrowheads="1"/>
          </p:cNvSpPr>
          <p:nvPr>
            <p:ph idx="1"/>
          </p:nvPr>
        </p:nvSpPr>
        <p:spPr>
          <a:xfrm>
            <a:off x="609600" y="1142999"/>
            <a:ext cx="7848600" cy="5213351"/>
          </a:xfrm>
          <a:noFill/>
        </p:spPr>
        <p:txBody>
          <a:bodyPr>
            <a:normAutofit/>
          </a:bodyPr>
          <a:lstStyle/>
          <a:p>
            <a:r>
              <a:rPr lang="en-US" dirty="0"/>
              <a:t>Disa</a:t>
            </a:r>
            <a:r>
              <a:rPr lang="en-US" dirty="0">
                <a:solidFill>
                  <a:schemeClr val="tx1"/>
                </a:solidFill>
              </a:rPr>
              <a:t>dvantages:</a:t>
            </a:r>
          </a:p>
          <a:p>
            <a:pPr lvl="1"/>
            <a:r>
              <a:rPr lang="en-US" dirty="0"/>
              <a:t>Complexity</a:t>
            </a:r>
          </a:p>
          <a:p>
            <a:pPr lvl="1"/>
            <a:r>
              <a:rPr lang="en-US" dirty="0"/>
              <a:t>Need for larger size of storage resources</a:t>
            </a:r>
          </a:p>
          <a:p>
            <a:pPr lvl="1"/>
            <a:r>
              <a:rPr lang="en-US" dirty="0"/>
              <a:t>Cost of DBMSs</a:t>
            </a:r>
          </a:p>
          <a:p>
            <a:pPr lvl="1"/>
            <a:r>
              <a:rPr lang="en-US" dirty="0"/>
              <a:t>Additional hardware cost</a:t>
            </a:r>
          </a:p>
          <a:p>
            <a:pPr lvl="1"/>
            <a:r>
              <a:rPr lang="en-US" dirty="0"/>
              <a:t>Cost of converting from non-DBMS to DBMS</a:t>
            </a:r>
          </a:p>
          <a:p>
            <a:pPr lvl="1"/>
            <a:r>
              <a:rPr lang="en-US" dirty="0"/>
              <a:t>Some Performance degradation</a:t>
            </a:r>
          </a:p>
          <a:p>
            <a:pPr lvl="1"/>
            <a:r>
              <a:rPr lang="en-US" dirty="0"/>
              <a:t>Greater impact of failure*</a:t>
            </a:r>
          </a:p>
          <a:p>
            <a:pPr marL="457200" lvl="1" indent="0">
              <a:buNone/>
            </a:pPr>
            <a:endParaRPr lang="en-US" dirty="0"/>
          </a:p>
          <a:p>
            <a:pPr marL="457200" lvl="1" indent="0">
              <a:buNone/>
            </a:pPr>
            <a:r>
              <a:rPr lang="en-US" sz="2400" i="1" dirty="0"/>
              <a:t>* It depends on the architecture. Can be avoided.</a:t>
            </a:r>
          </a:p>
          <a:p>
            <a:pPr marL="0" indent="0">
              <a:buNone/>
            </a:pPr>
            <a:endParaRPr lang="en-US" dirty="0"/>
          </a:p>
          <a:p>
            <a:pPr marL="857250" lvl="2" indent="0">
              <a:buNone/>
            </a:pPr>
            <a:endParaRPr lang="en-US" sz="2600" dirty="0">
              <a:solidFill>
                <a:schemeClr val="tx1"/>
              </a:solidFill>
            </a:endParaRPr>
          </a:p>
          <a:p>
            <a:pPr marL="457200" lvl="1" indent="0">
              <a:buNone/>
            </a:pPr>
            <a:endParaRPr lang="en-US" dirty="0">
              <a:solidFill>
                <a:schemeClr val="tx1"/>
              </a:solidFill>
            </a:endParaRPr>
          </a:p>
        </p:txBody>
      </p:sp>
      <p:sp>
        <p:nvSpPr>
          <p:cNvPr id="8194" name="Slide Number Placeholder 5"/>
          <p:cNvSpPr>
            <a:spLocks noGrp="1"/>
          </p:cNvSpPr>
          <p:nvPr>
            <p:ph type="sldNum" sz="quarter" idx="12"/>
          </p:nvPr>
        </p:nvSpPr>
        <p:spPr>
          <a:noFill/>
        </p:spPr>
        <p:txBody>
          <a:bodyPr/>
          <a:lstStyle/>
          <a:p>
            <a:fld id="{E286EAC2-9BEA-4702-B96F-26DF203EB7D2}" type="slidenum">
              <a:rPr lang="en-US" smtClean="0"/>
              <a:pPr/>
              <a:t>50</a:t>
            </a:fld>
            <a:endParaRPr lang="en-US"/>
          </a:p>
        </p:txBody>
      </p:sp>
    </p:spTree>
    <p:extLst>
      <p:ext uri="{BB962C8B-B14F-4D97-AF65-F5344CB8AC3E}">
        <p14:creationId xmlns:p14="http://schemas.microsoft.com/office/powerpoint/2010/main" val="605459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1.6 Data Models and Conceptual Modeling</a:t>
            </a:r>
          </a:p>
        </p:txBody>
      </p:sp>
      <p:sp>
        <p:nvSpPr>
          <p:cNvPr id="48131" name="Rectangle 2"/>
          <p:cNvSpPr>
            <a:spLocks noGrp="1" noChangeArrowheads="1"/>
          </p:cNvSpPr>
          <p:nvPr>
            <p:ph sz="half" idx="1"/>
          </p:nvPr>
        </p:nvSpPr>
        <p:spPr>
          <a:xfrm>
            <a:off x="609600" y="1295399"/>
            <a:ext cx="7924800" cy="5060951"/>
          </a:xfrm>
          <a:noFill/>
        </p:spPr>
        <p:txBody>
          <a:bodyPr>
            <a:normAutofit/>
          </a:bodyPr>
          <a:lstStyle/>
          <a:p>
            <a:r>
              <a:rPr lang="en-US" sz="2600" dirty="0"/>
              <a:t>A model is a representation of real-world objects and events, and their associations.</a:t>
            </a:r>
          </a:p>
          <a:p>
            <a:r>
              <a:rPr lang="en-US" sz="2600" dirty="0"/>
              <a:t>A Data model is an integrated collection of concepts for describing and manipulating data, relationships between data, and constraints on the data in an organization.</a:t>
            </a:r>
          </a:p>
          <a:p>
            <a:r>
              <a:rPr lang="en-US" sz="2600" dirty="0">
                <a:solidFill>
                  <a:schemeClr val="tx1"/>
                </a:solidFill>
              </a:rPr>
              <a:t>A Conceptual data model is one that is </a:t>
            </a:r>
            <a:r>
              <a:rPr lang="en-US" sz="2600" dirty="0"/>
              <a:t>used to represent the logical view of an organization’s data, which is DBMS-independent.</a:t>
            </a:r>
          </a:p>
          <a:p>
            <a:r>
              <a:rPr lang="en-US" sz="2600" dirty="0">
                <a:solidFill>
                  <a:schemeClr val="tx1"/>
                </a:solidFill>
              </a:rPr>
              <a:t>Two of the broad categories of data models that exist are: </a:t>
            </a:r>
            <a:r>
              <a:rPr lang="en-US" sz="2600" b="1" dirty="0">
                <a:solidFill>
                  <a:schemeClr val="tx1"/>
                </a:solidFill>
              </a:rPr>
              <a:t>Object-based</a:t>
            </a:r>
            <a:r>
              <a:rPr lang="en-US" sz="2600" dirty="0">
                <a:solidFill>
                  <a:schemeClr val="tx1"/>
                </a:solidFill>
              </a:rPr>
              <a:t> and </a:t>
            </a:r>
            <a:r>
              <a:rPr lang="en-US" sz="2600" b="1" dirty="0">
                <a:solidFill>
                  <a:schemeClr val="tx1"/>
                </a:solidFill>
              </a:rPr>
              <a:t>Physical</a:t>
            </a:r>
            <a:r>
              <a:rPr lang="en-US" sz="2600" dirty="0">
                <a:solidFill>
                  <a:schemeClr val="tx1"/>
                </a:solidFill>
              </a:rPr>
              <a:t> model.</a:t>
            </a:r>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51</a:t>
            </a:fld>
            <a:endParaRPr lang="en-US"/>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1.6 Data Models and Conceptual Modeling</a:t>
            </a:r>
          </a:p>
        </p:txBody>
      </p:sp>
      <p:sp>
        <p:nvSpPr>
          <p:cNvPr id="48131" name="Rectangle 2"/>
          <p:cNvSpPr>
            <a:spLocks noGrp="1" noChangeArrowheads="1"/>
          </p:cNvSpPr>
          <p:nvPr>
            <p:ph sz="half" idx="1"/>
          </p:nvPr>
        </p:nvSpPr>
        <p:spPr>
          <a:xfrm>
            <a:off x="609600" y="1219200"/>
            <a:ext cx="7924800" cy="5137151"/>
          </a:xfrm>
          <a:noFill/>
        </p:spPr>
        <p:txBody>
          <a:bodyPr>
            <a:normAutofit/>
          </a:bodyPr>
          <a:lstStyle/>
          <a:p>
            <a:r>
              <a:rPr lang="en-US" sz="2600" b="1" dirty="0">
                <a:solidFill>
                  <a:schemeClr val="tx1"/>
                </a:solidFill>
              </a:rPr>
              <a:t>Object-based data model </a:t>
            </a:r>
            <a:r>
              <a:rPr lang="en-US" sz="2600" dirty="0">
                <a:solidFill>
                  <a:schemeClr val="tx1"/>
                </a:solidFill>
              </a:rPr>
              <a:t>is used to describe data at the conceptual level</a:t>
            </a:r>
          </a:p>
          <a:p>
            <a:r>
              <a:rPr lang="en-US" sz="2600" dirty="0"/>
              <a:t>Object-based data models use concepts such as </a:t>
            </a:r>
            <a:r>
              <a:rPr lang="en-US" sz="2600" b="1" dirty="0"/>
              <a:t>entities</a:t>
            </a:r>
            <a:r>
              <a:rPr lang="en-US" sz="2600" dirty="0"/>
              <a:t>, </a:t>
            </a:r>
            <a:r>
              <a:rPr lang="en-US" sz="2600" b="1" dirty="0"/>
              <a:t>attributes</a:t>
            </a:r>
            <a:r>
              <a:rPr lang="en-US" sz="2600" dirty="0"/>
              <a:t>, and </a:t>
            </a:r>
            <a:r>
              <a:rPr lang="en-US" sz="2600" b="1" dirty="0"/>
              <a:t>relationships</a:t>
            </a:r>
            <a:r>
              <a:rPr lang="en-US" sz="2600" dirty="0"/>
              <a:t>. </a:t>
            </a:r>
          </a:p>
          <a:p>
            <a:pPr lvl="1"/>
            <a:r>
              <a:rPr lang="en-US" sz="2200" dirty="0"/>
              <a:t>An entity is a distinct object (a person, place, thing, concept, event) in the organization that is to be represented in the database.</a:t>
            </a:r>
          </a:p>
          <a:p>
            <a:pPr lvl="1"/>
            <a:r>
              <a:rPr lang="en-US" sz="2200" dirty="0"/>
              <a:t>An attribute is a property that describes some aspect of the object that we wish to record.</a:t>
            </a:r>
          </a:p>
          <a:p>
            <a:pPr lvl="1"/>
            <a:r>
              <a:rPr lang="en-US" sz="2200" dirty="0"/>
              <a:t>A relationship is an association between entities.</a:t>
            </a:r>
            <a:endParaRPr lang="en-US" sz="2200" dirty="0">
              <a:solidFill>
                <a:schemeClr val="tx1"/>
              </a:solidFill>
            </a:endParaRPr>
          </a:p>
          <a:p>
            <a:r>
              <a:rPr lang="en-US" sz="2600" dirty="0">
                <a:solidFill>
                  <a:schemeClr val="tx1"/>
                </a:solidFill>
              </a:rPr>
              <a:t>An example of an Object-based data model is the Entity-Relationship (ER) model</a:t>
            </a:r>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52</a:t>
            </a:fld>
            <a:endParaRPr lang="en-US"/>
          </a:p>
        </p:txBody>
      </p:sp>
    </p:spTree>
    <p:extLst>
      <p:ext uri="{BB962C8B-B14F-4D97-AF65-F5344CB8AC3E}">
        <p14:creationId xmlns:p14="http://schemas.microsoft.com/office/powerpoint/2010/main" val="1925367297"/>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1.6 Data Models and Conceptual Modeling</a:t>
            </a:r>
          </a:p>
        </p:txBody>
      </p:sp>
      <p:sp>
        <p:nvSpPr>
          <p:cNvPr id="48131" name="Rectangle 2"/>
          <p:cNvSpPr>
            <a:spLocks noGrp="1" noChangeArrowheads="1"/>
          </p:cNvSpPr>
          <p:nvPr>
            <p:ph sz="half" idx="1"/>
          </p:nvPr>
        </p:nvSpPr>
        <p:spPr>
          <a:xfrm>
            <a:off x="609600" y="1219200"/>
            <a:ext cx="7924800" cy="5137151"/>
          </a:xfrm>
          <a:noFill/>
        </p:spPr>
        <p:txBody>
          <a:bodyPr>
            <a:normAutofit/>
          </a:bodyPr>
          <a:lstStyle/>
          <a:p>
            <a:r>
              <a:rPr lang="en-US" sz="2600" dirty="0">
                <a:solidFill>
                  <a:schemeClr val="tx1"/>
                </a:solidFill>
              </a:rPr>
              <a:t>The </a:t>
            </a:r>
            <a:r>
              <a:rPr lang="en-US" sz="2600" b="1" dirty="0">
                <a:solidFill>
                  <a:schemeClr val="tx1"/>
                </a:solidFill>
              </a:rPr>
              <a:t>Entity-Relationship (ER) </a:t>
            </a:r>
            <a:r>
              <a:rPr lang="en-US" sz="2600" b="1" dirty="0"/>
              <a:t>model </a:t>
            </a:r>
            <a:r>
              <a:rPr lang="en-US" sz="2600" dirty="0"/>
              <a:t>has emerged as one of the main techniques for database design and forms the basis for the database design methodology we study in this course.</a:t>
            </a:r>
          </a:p>
          <a:p>
            <a:r>
              <a:rPr lang="en-US" sz="2600" b="1" dirty="0"/>
              <a:t>Conceptual modeling or conceptual database design</a:t>
            </a:r>
            <a:r>
              <a:rPr lang="en-US" sz="2600" dirty="0"/>
              <a:t> is the process of constructing a model of the information use in an enterprise that is independent of implementation details, such as the target DBMS, application programs, programming languages, or any other physical considerations. This model is called a conceptual data model.</a:t>
            </a:r>
            <a:endParaRPr lang="en-US" sz="2600" dirty="0">
              <a:solidFill>
                <a:schemeClr val="tx1"/>
              </a:solidFill>
            </a:endParaRPr>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53</a:t>
            </a:fld>
            <a:endParaRPr lang="en-US"/>
          </a:p>
        </p:txBody>
      </p:sp>
    </p:spTree>
    <p:extLst>
      <p:ext uri="{BB962C8B-B14F-4D97-AF65-F5344CB8AC3E}">
        <p14:creationId xmlns:p14="http://schemas.microsoft.com/office/powerpoint/2010/main" val="1330694497"/>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1.7 Functions of a DBMS</a:t>
            </a:r>
          </a:p>
        </p:txBody>
      </p:sp>
      <p:sp>
        <p:nvSpPr>
          <p:cNvPr id="48131" name="Rectangle 2"/>
          <p:cNvSpPr>
            <a:spLocks noGrp="1" noChangeArrowheads="1"/>
          </p:cNvSpPr>
          <p:nvPr>
            <p:ph sz="half" idx="1"/>
          </p:nvPr>
        </p:nvSpPr>
        <p:spPr>
          <a:xfrm>
            <a:off x="609600" y="1219200"/>
            <a:ext cx="7924800" cy="5137151"/>
          </a:xfrm>
          <a:noFill/>
        </p:spPr>
        <p:txBody>
          <a:bodyPr>
            <a:normAutofit/>
          </a:bodyPr>
          <a:lstStyle/>
          <a:p>
            <a:r>
              <a:rPr lang="en-US" sz="2600" dirty="0">
                <a:solidFill>
                  <a:schemeClr val="tx1"/>
                </a:solidFill>
              </a:rPr>
              <a:t>A typical DBMS can be expected to provide the following functions and services:</a:t>
            </a:r>
          </a:p>
          <a:p>
            <a:pPr lvl="1"/>
            <a:r>
              <a:rPr lang="en-US" sz="2200" dirty="0"/>
              <a:t>Data storage, retrieval and update capabilities</a:t>
            </a:r>
          </a:p>
          <a:p>
            <a:pPr lvl="1"/>
            <a:r>
              <a:rPr lang="en-US" sz="2200" dirty="0"/>
              <a:t>A User-accessible catalog</a:t>
            </a:r>
          </a:p>
          <a:p>
            <a:pPr lvl="1"/>
            <a:r>
              <a:rPr lang="en-US" sz="2200" dirty="0"/>
              <a:t>Transaction support: Most DBMSs will ensure ACID properties in their transaction management capabilities (A: Atomicity, C: Consistency, I: Isolation, D: Durability)</a:t>
            </a:r>
          </a:p>
          <a:p>
            <a:pPr lvl="1"/>
            <a:r>
              <a:rPr lang="en-US" sz="2200" dirty="0"/>
              <a:t>Concurrency control services: multiuser support with various locking mechanisms to ensure data integrity and consistency</a:t>
            </a:r>
          </a:p>
          <a:p>
            <a:pPr lvl="1"/>
            <a:r>
              <a:rPr lang="en-US" sz="2200" dirty="0"/>
              <a:t>Recovery services</a:t>
            </a:r>
          </a:p>
          <a:p>
            <a:pPr lvl="1"/>
            <a:r>
              <a:rPr lang="en-US" sz="2200" dirty="0"/>
              <a:t>Authorization services</a:t>
            </a:r>
          </a:p>
          <a:p>
            <a:pPr lvl="1"/>
            <a:r>
              <a:rPr lang="en-US" sz="2200" dirty="0"/>
              <a:t>Support for data communication</a:t>
            </a:r>
          </a:p>
          <a:p>
            <a:pPr lvl="1"/>
            <a:r>
              <a:rPr lang="en-US" sz="2200" dirty="0"/>
              <a:t>Integrity services</a:t>
            </a:r>
          </a:p>
          <a:p>
            <a:pPr lvl="1"/>
            <a:endParaRPr lang="en-US" sz="2200" dirty="0"/>
          </a:p>
          <a:p>
            <a:pPr lvl="1"/>
            <a:endParaRPr lang="en-US" sz="2200" dirty="0"/>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54</a:t>
            </a:fld>
            <a:endParaRPr lang="en-US"/>
          </a:p>
        </p:txBody>
      </p:sp>
    </p:spTree>
    <p:extLst>
      <p:ext uri="{BB962C8B-B14F-4D97-AF65-F5344CB8AC3E}">
        <p14:creationId xmlns:p14="http://schemas.microsoft.com/office/powerpoint/2010/main" val="3692532397"/>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1.7 Functions of a DBMS</a:t>
            </a:r>
          </a:p>
        </p:txBody>
      </p:sp>
      <p:sp>
        <p:nvSpPr>
          <p:cNvPr id="48131" name="Rectangle 2"/>
          <p:cNvSpPr>
            <a:spLocks noGrp="1" noChangeArrowheads="1"/>
          </p:cNvSpPr>
          <p:nvPr>
            <p:ph sz="half" idx="1"/>
          </p:nvPr>
        </p:nvSpPr>
        <p:spPr>
          <a:xfrm>
            <a:off x="609600" y="1219200"/>
            <a:ext cx="7924800" cy="5137151"/>
          </a:xfrm>
          <a:noFill/>
        </p:spPr>
        <p:txBody>
          <a:bodyPr>
            <a:normAutofit/>
          </a:bodyPr>
          <a:lstStyle/>
          <a:p>
            <a:r>
              <a:rPr lang="en-US" sz="2600" dirty="0">
                <a:solidFill>
                  <a:schemeClr val="tx1"/>
                </a:solidFill>
              </a:rPr>
              <a:t>A typical DBMS can be expected to provide the following functions and services:</a:t>
            </a:r>
          </a:p>
          <a:p>
            <a:pPr lvl="1"/>
            <a:r>
              <a:rPr lang="en-US" sz="2200" dirty="0"/>
              <a:t>Services to promote data independence</a:t>
            </a:r>
          </a:p>
          <a:p>
            <a:pPr lvl="1"/>
            <a:r>
              <a:rPr lang="en-US" sz="2200" dirty="0"/>
              <a:t>Utility services – most DBMSs provide a set of utility programs and tools for the DBAs and </a:t>
            </a:r>
            <a:r>
              <a:rPr lang="en-US" sz="2200" dirty="0" err="1"/>
              <a:t>AppDevs</a:t>
            </a:r>
            <a:endParaRPr lang="en-US" sz="2200" dirty="0"/>
          </a:p>
          <a:p>
            <a:pPr marL="457200" lvl="1" indent="0">
              <a:buNone/>
            </a:pPr>
            <a:endParaRPr lang="en-US" sz="2200" dirty="0"/>
          </a:p>
          <a:p>
            <a:pPr lvl="1"/>
            <a:endParaRPr lang="en-US" sz="2200" dirty="0"/>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55</a:t>
            </a:fld>
            <a:endParaRPr lang="en-US"/>
          </a:p>
        </p:txBody>
      </p:sp>
    </p:spTree>
    <p:extLst>
      <p:ext uri="{BB962C8B-B14F-4D97-AF65-F5344CB8AC3E}">
        <p14:creationId xmlns:p14="http://schemas.microsoft.com/office/powerpoint/2010/main" val="1793001564"/>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1.8 Database Application Architectures</a:t>
            </a:r>
          </a:p>
        </p:txBody>
      </p:sp>
      <p:sp>
        <p:nvSpPr>
          <p:cNvPr id="48131" name="Rectangle 2"/>
          <p:cNvSpPr>
            <a:spLocks noGrp="1" noChangeArrowheads="1"/>
          </p:cNvSpPr>
          <p:nvPr>
            <p:ph sz="half" idx="1"/>
          </p:nvPr>
        </p:nvSpPr>
        <p:spPr>
          <a:xfrm>
            <a:off x="609600" y="1219200"/>
            <a:ext cx="7924800" cy="5137151"/>
          </a:xfrm>
          <a:noFill/>
        </p:spPr>
        <p:txBody>
          <a:bodyPr>
            <a:normAutofit/>
          </a:bodyPr>
          <a:lstStyle/>
          <a:p>
            <a:r>
              <a:rPr lang="en-US" sz="2600" dirty="0">
                <a:solidFill>
                  <a:schemeClr val="tx1"/>
                </a:solidFill>
              </a:rPr>
              <a:t>Multi-user DBMS Architectures:</a:t>
            </a:r>
          </a:p>
          <a:p>
            <a:pPr lvl="1"/>
            <a:r>
              <a:rPr lang="en-US" dirty="0"/>
              <a:t>Teleprocessing</a:t>
            </a:r>
          </a:p>
          <a:p>
            <a:pPr marL="457200" lvl="1" indent="0">
              <a:buNone/>
            </a:pPr>
            <a:endParaRPr lang="en-US" sz="2200" dirty="0"/>
          </a:p>
          <a:p>
            <a:pPr lvl="1"/>
            <a:endParaRPr lang="en-US" sz="2200" dirty="0"/>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56</a:t>
            </a:fld>
            <a:endParaRPr lang="en-US"/>
          </a:p>
        </p:txBody>
      </p:sp>
      <p:pic>
        <p:nvPicPr>
          <p:cNvPr id="2" name="Picture 1">
            <a:extLst>
              <a:ext uri="{FF2B5EF4-FFF2-40B4-BE49-F238E27FC236}">
                <a16:creationId xmlns:a16="http://schemas.microsoft.com/office/drawing/2014/main" id="{61F5997F-093F-4593-8C6E-AA0D7B62D0C0}"/>
              </a:ext>
            </a:extLst>
          </p:cNvPr>
          <p:cNvPicPr>
            <a:picLocks noChangeAspect="1"/>
          </p:cNvPicPr>
          <p:nvPr/>
        </p:nvPicPr>
        <p:blipFill>
          <a:blip r:embed="rId3"/>
          <a:stretch>
            <a:fillRect/>
          </a:stretch>
        </p:blipFill>
        <p:spPr>
          <a:xfrm>
            <a:off x="1066800" y="2286000"/>
            <a:ext cx="5217240" cy="3775076"/>
          </a:xfrm>
          <a:prstGeom prst="rect">
            <a:avLst/>
          </a:prstGeom>
        </p:spPr>
      </p:pic>
      <p:sp>
        <p:nvSpPr>
          <p:cNvPr id="3" name="TextBox 2">
            <a:extLst>
              <a:ext uri="{FF2B5EF4-FFF2-40B4-BE49-F238E27FC236}">
                <a16:creationId xmlns:a16="http://schemas.microsoft.com/office/drawing/2014/main" id="{D52516A4-6C6A-492B-BC7E-D25520ED7929}"/>
              </a:ext>
            </a:extLst>
          </p:cNvPr>
          <p:cNvSpPr txBox="1"/>
          <p:nvPr/>
        </p:nvSpPr>
        <p:spPr>
          <a:xfrm>
            <a:off x="5410200" y="1447800"/>
            <a:ext cx="3124200" cy="2462213"/>
          </a:xfrm>
          <a:prstGeom prst="rect">
            <a:avLst/>
          </a:prstGeom>
          <a:noFill/>
        </p:spPr>
        <p:txBody>
          <a:bodyPr wrap="square" rtlCol="0">
            <a:spAutoFit/>
          </a:bodyPr>
          <a:lstStyle/>
          <a:p>
            <a:r>
              <a:rPr lang="en-US" dirty="0"/>
              <a:t>This was the traditional architecture for multi-user systems, where there</a:t>
            </a:r>
          </a:p>
          <a:p>
            <a:r>
              <a:rPr lang="en-US" dirty="0"/>
              <a:t>is one computer with a single central processing unit (CPU) and a number of dumb terminals</a:t>
            </a:r>
          </a:p>
        </p:txBody>
      </p:sp>
    </p:spTree>
    <p:extLst>
      <p:ext uri="{BB962C8B-B14F-4D97-AF65-F5344CB8AC3E}">
        <p14:creationId xmlns:p14="http://schemas.microsoft.com/office/powerpoint/2010/main" val="2272626015"/>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1.8 Database Application Architectures</a:t>
            </a:r>
          </a:p>
        </p:txBody>
      </p:sp>
      <p:sp>
        <p:nvSpPr>
          <p:cNvPr id="48131" name="Rectangle 2"/>
          <p:cNvSpPr>
            <a:spLocks noGrp="1" noChangeArrowheads="1"/>
          </p:cNvSpPr>
          <p:nvPr>
            <p:ph sz="half" idx="1"/>
          </p:nvPr>
        </p:nvSpPr>
        <p:spPr>
          <a:xfrm>
            <a:off x="609600" y="1219200"/>
            <a:ext cx="7924800" cy="5137151"/>
          </a:xfrm>
          <a:noFill/>
        </p:spPr>
        <p:txBody>
          <a:bodyPr>
            <a:normAutofit/>
          </a:bodyPr>
          <a:lstStyle/>
          <a:p>
            <a:r>
              <a:rPr lang="en-US" sz="2600" dirty="0">
                <a:solidFill>
                  <a:schemeClr val="tx1"/>
                </a:solidFill>
              </a:rPr>
              <a:t>Multi-user DBMS Architectures:</a:t>
            </a:r>
          </a:p>
          <a:p>
            <a:pPr lvl="1"/>
            <a:r>
              <a:rPr lang="en-US" dirty="0"/>
              <a:t>File-Server Architecture</a:t>
            </a:r>
          </a:p>
          <a:p>
            <a:pPr marL="457200" lvl="1" indent="0">
              <a:buNone/>
            </a:pPr>
            <a:endParaRPr lang="en-US" sz="2200" dirty="0"/>
          </a:p>
          <a:p>
            <a:pPr lvl="1"/>
            <a:endParaRPr lang="en-US" sz="2200" dirty="0"/>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57</a:t>
            </a:fld>
            <a:endParaRPr lang="en-US"/>
          </a:p>
        </p:txBody>
      </p:sp>
      <p:sp>
        <p:nvSpPr>
          <p:cNvPr id="3" name="TextBox 2">
            <a:extLst>
              <a:ext uri="{FF2B5EF4-FFF2-40B4-BE49-F238E27FC236}">
                <a16:creationId xmlns:a16="http://schemas.microsoft.com/office/drawing/2014/main" id="{D52516A4-6C6A-492B-BC7E-D25520ED7929}"/>
              </a:ext>
            </a:extLst>
          </p:cNvPr>
          <p:cNvSpPr txBox="1"/>
          <p:nvPr/>
        </p:nvSpPr>
        <p:spPr>
          <a:xfrm>
            <a:off x="5410200" y="1447800"/>
            <a:ext cx="3124200" cy="4154984"/>
          </a:xfrm>
          <a:prstGeom prst="rect">
            <a:avLst/>
          </a:prstGeom>
          <a:noFill/>
        </p:spPr>
        <p:txBody>
          <a:bodyPr wrap="square" rtlCol="0">
            <a:spAutoFit/>
          </a:bodyPr>
          <a:lstStyle/>
          <a:p>
            <a:r>
              <a:rPr lang="en-US" dirty="0"/>
              <a:t>In this architecture, the processing is distributed about the network (LAN). The file-server holds the files required by the applications and the DBMS. However, the applications and the DBMS run on each workstation, requesting files from the file-server when necessary</a:t>
            </a:r>
          </a:p>
        </p:txBody>
      </p:sp>
      <p:pic>
        <p:nvPicPr>
          <p:cNvPr id="4" name="Picture 3">
            <a:extLst>
              <a:ext uri="{FF2B5EF4-FFF2-40B4-BE49-F238E27FC236}">
                <a16:creationId xmlns:a16="http://schemas.microsoft.com/office/drawing/2014/main" id="{2A3D67F7-0058-48ED-B9E5-2FBEC2A0DC2D}"/>
              </a:ext>
            </a:extLst>
          </p:cNvPr>
          <p:cNvPicPr>
            <a:picLocks noChangeAspect="1"/>
          </p:cNvPicPr>
          <p:nvPr/>
        </p:nvPicPr>
        <p:blipFill>
          <a:blip r:embed="rId3"/>
          <a:stretch>
            <a:fillRect/>
          </a:stretch>
        </p:blipFill>
        <p:spPr>
          <a:xfrm>
            <a:off x="990600" y="2133600"/>
            <a:ext cx="4038600" cy="4121020"/>
          </a:xfrm>
          <a:prstGeom prst="rect">
            <a:avLst/>
          </a:prstGeom>
        </p:spPr>
      </p:pic>
    </p:spTree>
    <p:extLst>
      <p:ext uri="{BB962C8B-B14F-4D97-AF65-F5344CB8AC3E}">
        <p14:creationId xmlns:p14="http://schemas.microsoft.com/office/powerpoint/2010/main" val="930414650"/>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1.8 Database Application Architectures</a:t>
            </a:r>
          </a:p>
        </p:txBody>
      </p:sp>
      <p:sp>
        <p:nvSpPr>
          <p:cNvPr id="48131" name="Rectangle 2"/>
          <p:cNvSpPr>
            <a:spLocks noGrp="1" noChangeArrowheads="1"/>
          </p:cNvSpPr>
          <p:nvPr>
            <p:ph sz="half" idx="1"/>
          </p:nvPr>
        </p:nvSpPr>
        <p:spPr>
          <a:xfrm>
            <a:off x="609600" y="1219200"/>
            <a:ext cx="7924800" cy="5137151"/>
          </a:xfrm>
          <a:noFill/>
        </p:spPr>
        <p:txBody>
          <a:bodyPr>
            <a:normAutofit/>
          </a:bodyPr>
          <a:lstStyle/>
          <a:p>
            <a:r>
              <a:rPr lang="en-US" sz="2600" dirty="0">
                <a:solidFill>
                  <a:schemeClr val="tx1"/>
                </a:solidFill>
              </a:rPr>
              <a:t>Multi-user DBMS Architectures:</a:t>
            </a:r>
          </a:p>
          <a:p>
            <a:pPr lvl="1"/>
            <a:r>
              <a:rPr lang="en-US" dirty="0"/>
              <a:t>Traditional 2-tier Client-Server </a:t>
            </a:r>
          </a:p>
          <a:p>
            <a:pPr marL="457200" lvl="1" indent="0">
              <a:buNone/>
            </a:pPr>
            <a:r>
              <a:rPr lang="en-US" dirty="0"/>
              <a:t>Architecture</a:t>
            </a:r>
          </a:p>
          <a:p>
            <a:pPr marL="457200" lvl="1" indent="0">
              <a:buNone/>
            </a:pPr>
            <a:endParaRPr lang="en-US" sz="2200" dirty="0"/>
          </a:p>
          <a:p>
            <a:pPr lvl="1"/>
            <a:endParaRPr lang="en-US" sz="2200" dirty="0"/>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58</a:t>
            </a:fld>
            <a:endParaRPr lang="en-US"/>
          </a:p>
        </p:txBody>
      </p:sp>
      <p:sp>
        <p:nvSpPr>
          <p:cNvPr id="3" name="TextBox 2">
            <a:extLst>
              <a:ext uri="{FF2B5EF4-FFF2-40B4-BE49-F238E27FC236}">
                <a16:creationId xmlns:a16="http://schemas.microsoft.com/office/drawing/2014/main" id="{D52516A4-6C6A-492B-BC7E-D25520ED7929}"/>
              </a:ext>
            </a:extLst>
          </p:cNvPr>
          <p:cNvSpPr txBox="1"/>
          <p:nvPr/>
        </p:nvSpPr>
        <p:spPr>
          <a:xfrm>
            <a:off x="5410200" y="1447800"/>
            <a:ext cx="3124200" cy="4832092"/>
          </a:xfrm>
          <a:prstGeom prst="rect">
            <a:avLst/>
          </a:prstGeom>
          <a:noFill/>
        </p:spPr>
        <p:txBody>
          <a:bodyPr wrap="square" rtlCol="0">
            <a:spAutoFit/>
          </a:bodyPr>
          <a:lstStyle/>
          <a:p>
            <a:r>
              <a:rPr lang="en-US" dirty="0"/>
              <a:t>Client–server refers to the way in which software components interact to</a:t>
            </a:r>
          </a:p>
          <a:p>
            <a:r>
              <a:rPr lang="en-US" dirty="0"/>
              <a:t>form a system.</a:t>
            </a:r>
          </a:p>
          <a:p>
            <a:endParaRPr lang="en-US" dirty="0"/>
          </a:p>
          <a:p>
            <a:r>
              <a:rPr lang="en-US" dirty="0"/>
              <a:t>There is a client process, which requires some resource, and a server, which provides the resource. There is no requirement that the client and server must reside on the same machine.</a:t>
            </a:r>
          </a:p>
        </p:txBody>
      </p:sp>
      <p:pic>
        <p:nvPicPr>
          <p:cNvPr id="2" name="Picture 1">
            <a:extLst>
              <a:ext uri="{FF2B5EF4-FFF2-40B4-BE49-F238E27FC236}">
                <a16:creationId xmlns:a16="http://schemas.microsoft.com/office/drawing/2014/main" id="{1649EF7D-2799-401F-8404-4266CF129AE3}"/>
              </a:ext>
            </a:extLst>
          </p:cNvPr>
          <p:cNvPicPr>
            <a:picLocks noChangeAspect="1"/>
          </p:cNvPicPr>
          <p:nvPr/>
        </p:nvPicPr>
        <p:blipFill>
          <a:blip r:embed="rId3"/>
          <a:stretch>
            <a:fillRect/>
          </a:stretch>
        </p:blipFill>
        <p:spPr>
          <a:xfrm>
            <a:off x="1219200" y="2667000"/>
            <a:ext cx="3429000" cy="3490582"/>
          </a:xfrm>
          <a:prstGeom prst="rect">
            <a:avLst/>
          </a:prstGeom>
        </p:spPr>
      </p:pic>
    </p:spTree>
    <p:extLst>
      <p:ext uri="{BB962C8B-B14F-4D97-AF65-F5344CB8AC3E}">
        <p14:creationId xmlns:p14="http://schemas.microsoft.com/office/powerpoint/2010/main" val="1641997976"/>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1.8 Database Application Architectures</a:t>
            </a:r>
          </a:p>
        </p:txBody>
      </p:sp>
      <p:sp>
        <p:nvSpPr>
          <p:cNvPr id="48131" name="Rectangle 2"/>
          <p:cNvSpPr>
            <a:spLocks noGrp="1" noChangeArrowheads="1"/>
          </p:cNvSpPr>
          <p:nvPr>
            <p:ph sz="half" idx="1"/>
          </p:nvPr>
        </p:nvSpPr>
        <p:spPr>
          <a:xfrm>
            <a:off x="609600" y="1219200"/>
            <a:ext cx="7924800" cy="5137151"/>
          </a:xfrm>
          <a:noFill/>
        </p:spPr>
        <p:txBody>
          <a:bodyPr>
            <a:normAutofit/>
          </a:bodyPr>
          <a:lstStyle/>
          <a:p>
            <a:r>
              <a:rPr lang="en-US" sz="2600" dirty="0">
                <a:solidFill>
                  <a:schemeClr val="tx1"/>
                </a:solidFill>
              </a:rPr>
              <a:t>Multi-user DBMS Architectures:</a:t>
            </a:r>
          </a:p>
          <a:p>
            <a:pPr lvl="1"/>
            <a:r>
              <a:rPr lang="en-US" dirty="0"/>
              <a:t>3-tier Client-Server </a:t>
            </a:r>
          </a:p>
          <a:p>
            <a:pPr marL="457200" lvl="1" indent="0">
              <a:buNone/>
            </a:pPr>
            <a:r>
              <a:rPr lang="en-US" dirty="0"/>
              <a:t>Architecture</a:t>
            </a:r>
          </a:p>
          <a:p>
            <a:pPr marL="457200" lvl="1" indent="0">
              <a:buNone/>
            </a:pPr>
            <a:endParaRPr lang="en-US" sz="2200" dirty="0"/>
          </a:p>
          <a:p>
            <a:pPr lvl="1"/>
            <a:endParaRPr lang="en-US" sz="2200" dirty="0"/>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59</a:t>
            </a:fld>
            <a:endParaRPr lang="en-US"/>
          </a:p>
        </p:txBody>
      </p:sp>
      <p:sp>
        <p:nvSpPr>
          <p:cNvPr id="3" name="TextBox 2">
            <a:extLst>
              <a:ext uri="{FF2B5EF4-FFF2-40B4-BE49-F238E27FC236}">
                <a16:creationId xmlns:a16="http://schemas.microsoft.com/office/drawing/2014/main" id="{D52516A4-6C6A-492B-BC7E-D25520ED7929}"/>
              </a:ext>
            </a:extLst>
          </p:cNvPr>
          <p:cNvSpPr txBox="1"/>
          <p:nvPr/>
        </p:nvSpPr>
        <p:spPr>
          <a:xfrm>
            <a:off x="5410200" y="1447800"/>
            <a:ext cx="3124200" cy="5324535"/>
          </a:xfrm>
          <a:prstGeom prst="rect">
            <a:avLst/>
          </a:prstGeom>
          <a:noFill/>
        </p:spPr>
        <p:txBody>
          <a:bodyPr wrap="square" rtlCol="0">
            <a:spAutoFit/>
          </a:bodyPr>
          <a:lstStyle/>
          <a:p>
            <a:r>
              <a:rPr lang="en-US" sz="2000" dirty="0"/>
              <a:t>This architecture proposed three layers, each potentially running on a different platform:</a:t>
            </a:r>
          </a:p>
          <a:p>
            <a:r>
              <a:rPr lang="en-US" sz="2000" dirty="0"/>
              <a:t>The user interface layer, which runs on the end-user’s computer (the client).</a:t>
            </a:r>
          </a:p>
          <a:p>
            <a:r>
              <a:rPr lang="en-US" sz="2000" dirty="0"/>
              <a:t>The business logic and data processing layer. This middle tier runs on a server and is often called the application server.</a:t>
            </a:r>
          </a:p>
          <a:p>
            <a:r>
              <a:rPr lang="en-US" sz="2000" dirty="0"/>
              <a:t>A DBMS, which stores the data required by the middle tier. This tier may run</a:t>
            </a:r>
          </a:p>
          <a:p>
            <a:r>
              <a:rPr lang="en-US" sz="2000" dirty="0"/>
              <a:t>on a separate server called the database server.</a:t>
            </a:r>
          </a:p>
        </p:txBody>
      </p:sp>
      <p:pic>
        <p:nvPicPr>
          <p:cNvPr id="4" name="Picture 3">
            <a:extLst>
              <a:ext uri="{FF2B5EF4-FFF2-40B4-BE49-F238E27FC236}">
                <a16:creationId xmlns:a16="http://schemas.microsoft.com/office/drawing/2014/main" id="{9051377C-B9A1-4240-8A4B-42EB91982DF7}"/>
              </a:ext>
            </a:extLst>
          </p:cNvPr>
          <p:cNvPicPr>
            <a:picLocks noChangeAspect="1"/>
          </p:cNvPicPr>
          <p:nvPr/>
        </p:nvPicPr>
        <p:blipFill>
          <a:blip r:embed="rId3"/>
          <a:stretch>
            <a:fillRect/>
          </a:stretch>
        </p:blipFill>
        <p:spPr>
          <a:xfrm>
            <a:off x="1066800" y="2666999"/>
            <a:ext cx="3886200" cy="3704389"/>
          </a:xfrm>
          <a:prstGeom prst="rect">
            <a:avLst/>
          </a:prstGeom>
        </p:spPr>
      </p:pic>
    </p:spTree>
    <p:extLst>
      <p:ext uri="{BB962C8B-B14F-4D97-AF65-F5344CB8AC3E}">
        <p14:creationId xmlns:p14="http://schemas.microsoft.com/office/powerpoint/2010/main" val="245498557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152400"/>
            <a:ext cx="5943600" cy="547688"/>
          </a:xfrm>
          <a:noFill/>
        </p:spPr>
        <p:txBody>
          <a:bodyPr>
            <a:normAutofit fontScale="90000"/>
          </a:bodyPr>
          <a:lstStyle/>
          <a:p>
            <a:r>
              <a:rPr lang="en-US" dirty="0">
                <a:solidFill>
                  <a:schemeClr val="tx1"/>
                </a:solidFill>
              </a:rPr>
              <a:t>1.1 Overview</a:t>
            </a:r>
          </a:p>
        </p:txBody>
      </p:sp>
      <p:sp>
        <p:nvSpPr>
          <p:cNvPr id="5123" name="Rectangle 3"/>
          <p:cNvSpPr>
            <a:spLocks noGrp="1" noChangeArrowheads="1"/>
          </p:cNvSpPr>
          <p:nvPr>
            <p:ph idx="1"/>
          </p:nvPr>
        </p:nvSpPr>
        <p:spPr>
          <a:xfrm>
            <a:off x="609600" y="1295399"/>
            <a:ext cx="7696200" cy="5060951"/>
          </a:xfrm>
          <a:noFill/>
        </p:spPr>
        <p:txBody>
          <a:bodyPr>
            <a:normAutofit/>
          </a:bodyPr>
          <a:lstStyle/>
          <a:p>
            <a:pPr lvl="1">
              <a:spcBef>
                <a:spcPct val="40000"/>
              </a:spcBef>
            </a:pPr>
            <a:r>
              <a:rPr lang="en-US" dirty="0">
                <a:solidFill>
                  <a:schemeClr val="tx1"/>
                </a:solidFill>
              </a:rPr>
              <a:t>Database Application: is any computer program that interacts with a database at some point during its execution.</a:t>
            </a:r>
          </a:p>
          <a:p>
            <a:pPr lvl="1">
              <a:spcBef>
                <a:spcPct val="40000"/>
              </a:spcBef>
            </a:pPr>
            <a:r>
              <a:rPr lang="en-US" dirty="0">
                <a:solidFill>
                  <a:schemeClr val="tx1"/>
                </a:solidFill>
              </a:rPr>
              <a:t>Database system: is </a:t>
            </a:r>
            <a:r>
              <a:rPr lang="en-US" dirty="0"/>
              <a:t>the</a:t>
            </a:r>
            <a:r>
              <a:rPr lang="en-US" dirty="0">
                <a:solidFill>
                  <a:schemeClr val="tx1"/>
                </a:solidFill>
              </a:rPr>
              <a:t> collection of application programs that interact with the database, together with the DBMS and the database itself</a:t>
            </a:r>
            <a:r>
              <a:rPr lang="en-US" dirty="0"/>
              <a:t>.</a:t>
            </a:r>
          </a:p>
          <a:p>
            <a:pPr marL="457200" lvl="1" indent="0">
              <a:spcBef>
                <a:spcPct val="40000"/>
              </a:spcBef>
              <a:buNone/>
            </a:pPr>
            <a:r>
              <a:rPr lang="en-US" dirty="0">
                <a:solidFill>
                  <a:schemeClr val="tx1"/>
                </a:solidFill>
              </a:rPr>
              <a:t>Note: All access to the Database is through the DBMS.</a:t>
            </a: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6</a:t>
            </a:fld>
            <a:endParaRPr lang="en-US"/>
          </a:p>
        </p:txBody>
      </p:sp>
    </p:spTree>
    <p:extLst>
      <p:ext uri="{BB962C8B-B14F-4D97-AF65-F5344CB8AC3E}">
        <p14:creationId xmlns:p14="http://schemas.microsoft.com/office/powerpoint/2010/main" val="2442263994"/>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1.8 Database Application Architectures</a:t>
            </a:r>
          </a:p>
        </p:txBody>
      </p:sp>
      <p:sp>
        <p:nvSpPr>
          <p:cNvPr id="48131" name="Rectangle 2"/>
          <p:cNvSpPr>
            <a:spLocks noGrp="1" noChangeArrowheads="1"/>
          </p:cNvSpPr>
          <p:nvPr>
            <p:ph sz="half" idx="1"/>
          </p:nvPr>
        </p:nvSpPr>
        <p:spPr>
          <a:xfrm>
            <a:off x="609600" y="1219200"/>
            <a:ext cx="7924800" cy="5137151"/>
          </a:xfrm>
          <a:noFill/>
        </p:spPr>
        <p:txBody>
          <a:bodyPr>
            <a:normAutofit/>
          </a:bodyPr>
          <a:lstStyle/>
          <a:p>
            <a:r>
              <a:rPr lang="en-US" sz="2600" dirty="0">
                <a:solidFill>
                  <a:schemeClr val="tx1"/>
                </a:solidFill>
              </a:rPr>
              <a:t>Multi-user DBMS Architectures:</a:t>
            </a:r>
          </a:p>
          <a:p>
            <a:pPr lvl="1"/>
            <a:r>
              <a:rPr lang="en-US" dirty="0"/>
              <a:t>N-tier Client-Server </a:t>
            </a:r>
          </a:p>
          <a:p>
            <a:pPr marL="457200" lvl="1" indent="0">
              <a:buNone/>
            </a:pPr>
            <a:r>
              <a:rPr lang="en-US" dirty="0"/>
              <a:t>Architecture</a:t>
            </a:r>
          </a:p>
          <a:p>
            <a:pPr marL="457200" lvl="1" indent="0">
              <a:buNone/>
            </a:pPr>
            <a:endParaRPr lang="en-US" sz="2200" dirty="0"/>
          </a:p>
          <a:p>
            <a:pPr lvl="1"/>
            <a:endParaRPr lang="en-US" sz="2200" dirty="0"/>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60</a:t>
            </a:fld>
            <a:endParaRPr lang="en-US"/>
          </a:p>
        </p:txBody>
      </p:sp>
      <p:sp>
        <p:nvSpPr>
          <p:cNvPr id="3" name="TextBox 2">
            <a:extLst>
              <a:ext uri="{FF2B5EF4-FFF2-40B4-BE49-F238E27FC236}">
                <a16:creationId xmlns:a16="http://schemas.microsoft.com/office/drawing/2014/main" id="{D52516A4-6C6A-492B-BC7E-D25520ED7929}"/>
              </a:ext>
            </a:extLst>
          </p:cNvPr>
          <p:cNvSpPr txBox="1"/>
          <p:nvPr/>
        </p:nvSpPr>
        <p:spPr>
          <a:xfrm>
            <a:off x="4572000" y="1706850"/>
            <a:ext cx="3962400" cy="4093428"/>
          </a:xfrm>
          <a:prstGeom prst="rect">
            <a:avLst/>
          </a:prstGeom>
          <a:noFill/>
        </p:spPr>
        <p:txBody>
          <a:bodyPr wrap="square" rtlCol="0">
            <a:spAutoFit/>
          </a:bodyPr>
          <a:lstStyle/>
          <a:p>
            <a:r>
              <a:rPr lang="en-US" sz="2000" dirty="0"/>
              <a:t>The three-tier architecture can be expanded to n tiers, with additional tiers providing more flexibility and scalability.</a:t>
            </a:r>
          </a:p>
          <a:p>
            <a:r>
              <a:rPr lang="en-US" sz="2000" dirty="0"/>
              <a:t>The middle tier of the architecture could be split into two, with one tier for the Web server and another tier for the application server. In environments with a high volume of throughput, the single Web server could be replaced by a set of Web servers (or a Web farm) to achieve efficient load balancing.</a:t>
            </a:r>
          </a:p>
        </p:txBody>
      </p:sp>
      <p:pic>
        <p:nvPicPr>
          <p:cNvPr id="2" name="Picture 1">
            <a:extLst>
              <a:ext uri="{FF2B5EF4-FFF2-40B4-BE49-F238E27FC236}">
                <a16:creationId xmlns:a16="http://schemas.microsoft.com/office/drawing/2014/main" id="{687C29F6-08B9-4E3E-8812-635702673B4C}"/>
              </a:ext>
            </a:extLst>
          </p:cNvPr>
          <p:cNvPicPr>
            <a:picLocks noChangeAspect="1"/>
          </p:cNvPicPr>
          <p:nvPr/>
        </p:nvPicPr>
        <p:blipFill>
          <a:blip r:embed="rId3"/>
          <a:stretch>
            <a:fillRect/>
          </a:stretch>
        </p:blipFill>
        <p:spPr>
          <a:xfrm>
            <a:off x="1143000" y="2212587"/>
            <a:ext cx="3200400" cy="4162425"/>
          </a:xfrm>
          <a:prstGeom prst="rect">
            <a:avLst/>
          </a:prstGeom>
        </p:spPr>
      </p:pic>
    </p:spTree>
    <p:extLst>
      <p:ext uri="{BB962C8B-B14F-4D97-AF65-F5344CB8AC3E}">
        <p14:creationId xmlns:p14="http://schemas.microsoft.com/office/powerpoint/2010/main" val="2394391704"/>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1.9 Cloud Computing and Cloud-hosted Databases</a:t>
            </a:r>
          </a:p>
        </p:txBody>
      </p:sp>
      <p:sp>
        <p:nvSpPr>
          <p:cNvPr id="48131" name="Rectangle 2"/>
          <p:cNvSpPr>
            <a:spLocks noGrp="1" noChangeArrowheads="1"/>
          </p:cNvSpPr>
          <p:nvPr>
            <p:ph sz="half" idx="1"/>
          </p:nvPr>
        </p:nvSpPr>
        <p:spPr>
          <a:xfrm>
            <a:off x="609600" y="1219200"/>
            <a:ext cx="7924800" cy="5334000"/>
          </a:xfrm>
          <a:noFill/>
        </p:spPr>
        <p:txBody>
          <a:bodyPr>
            <a:normAutofit lnSpcReduction="10000"/>
          </a:bodyPr>
          <a:lstStyle/>
          <a:p>
            <a:r>
              <a:rPr lang="en-US" sz="2600" dirty="0"/>
              <a:t>Cloud computing is the term given to the use of multiple servers over a digital network (such as the Internet) as if they were one computer.</a:t>
            </a:r>
          </a:p>
          <a:p>
            <a:r>
              <a:rPr lang="en-US" sz="2600" dirty="0"/>
              <a:t>It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p>
          <a:p>
            <a:r>
              <a:rPr lang="en-US" sz="2600" dirty="0">
                <a:solidFill>
                  <a:schemeClr val="tx1"/>
                </a:solidFill>
              </a:rPr>
              <a:t>The following 3 service models are exist: </a:t>
            </a:r>
          </a:p>
          <a:p>
            <a:pPr lvl="1"/>
            <a:r>
              <a:rPr lang="en-US" sz="2200" dirty="0"/>
              <a:t>Infrastructure as a Service (IaaS)</a:t>
            </a:r>
            <a:endParaRPr lang="en-US" sz="2200" dirty="0">
              <a:solidFill>
                <a:schemeClr val="tx1"/>
              </a:solidFill>
            </a:endParaRPr>
          </a:p>
          <a:p>
            <a:pPr lvl="1"/>
            <a:r>
              <a:rPr lang="en-US" sz="2200" dirty="0"/>
              <a:t>Platform as a Service (PaaS)</a:t>
            </a:r>
          </a:p>
          <a:p>
            <a:pPr lvl="1"/>
            <a:r>
              <a:rPr lang="en-US" sz="2200" dirty="0"/>
              <a:t>Software as a Service (SaaS)</a:t>
            </a:r>
          </a:p>
          <a:p>
            <a:pPr lvl="1"/>
            <a:endParaRPr lang="en-US" sz="2200" dirty="0"/>
          </a:p>
          <a:p>
            <a:pPr lvl="1"/>
            <a:endParaRPr lang="en-US" sz="2200" dirty="0"/>
          </a:p>
          <a:p>
            <a:pPr lvl="1"/>
            <a:endParaRPr lang="en-US" sz="2200" dirty="0"/>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61</a:t>
            </a:fld>
            <a:endParaRPr lang="en-US"/>
          </a:p>
        </p:txBody>
      </p:sp>
    </p:spTree>
    <p:extLst>
      <p:ext uri="{BB962C8B-B14F-4D97-AF65-F5344CB8AC3E}">
        <p14:creationId xmlns:p14="http://schemas.microsoft.com/office/powerpoint/2010/main" val="2549210043"/>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1.9 Cloud Computing and Cloud-hosted Databases</a:t>
            </a:r>
          </a:p>
        </p:txBody>
      </p:sp>
      <p:sp>
        <p:nvSpPr>
          <p:cNvPr id="48131" name="Rectangle 2"/>
          <p:cNvSpPr>
            <a:spLocks noGrp="1" noChangeArrowheads="1"/>
          </p:cNvSpPr>
          <p:nvPr>
            <p:ph sz="half" idx="1"/>
          </p:nvPr>
        </p:nvSpPr>
        <p:spPr>
          <a:xfrm>
            <a:off x="609600" y="1219200"/>
            <a:ext cx="7924800" cy="5334000"/>
          </a:xfrm>
          <a:noFill/>
        </p:spPr>
        <p:txBody>
          <a:bodyPr>
            <a:normAutofit/>
          </a:bodyPr>
          <a:lstStyle/>
          <a:p>
            <a:r>
              <a:rPr lang="en-US" sz="2600" dirty="0"/>
              <a:t>Cloud-based Database Solutions: As a type of SaaS, cloud-based database solutions fall into two basic categories: Data as a Service (</a:t>
            </a:r>
            <a:r>
              <a:rPr lang="en-US" sz="2600" dirty="0" err="1"/>
              <a:t>DaaS</a:t>
            </a:r>
            <a:r>
              <a:rPr lang="en-US" sz="2600" dirty="0"/>
              <a:t>) and Database as a Service (DBaaS)</a:t>
            </a:r>
            <a:r>
              <a:rPr lang="en-US" sz="2600" dirty="0">
                <a:solidFill>
                  <a:schemeClr val="tx1"/>
                </a:solidFill>
              </a:rPr>
              <a:t>: </a:t>
            </a:r>
          </a:p>
          <a:p>
            <a:pPr lvl="1"/>
            <a:r>
              <a:rPr lang="en-US" sz="2200" dirty="0" err="1"/>
              <a:t>Daas</a:t>
            </a:r>
            <a:r>
              <a:rPr lang="en-US" sz="2200" dirty="0"/>
              <a:t> offers the ability to define data in the cloud and subsequently query that data on demand. Unlike traditional database solutions, </a:t>
            </a:r>
            <a:r>
              <a:rPr lang="en-US" sz="2200" dirty="0" err="1"/>
              <a:t>DaaS</a:t>
            </a:r>
            <a:r>
              <a:rPr lang="en-US" sz="2200" dirty="0"/>
              <a:t> does not implement typical DBMS interfaces such as SQL. Instead, the data is accessed via a common set of APIs. e.g. Urban Mapping, a geography data service.</a:t>
            </a:r>
            <a:endParaRPr lang="en-US" sz="2200" dirty="0">
              <a:solidFill>
                <a:schemeClr val="tx1"/>
              </a:solidFill>
            </a:endParaRPr>
          </a:p>
          <a:p>
            <a:pPr lvl="1"/>
            <a:r>
              <a:rPr lang="en-US" sz="2200" dirty="0"/>
              <a:t>DBaaS offers full database functionality to application developers.</a:t>
            </a:r>
          </a:p>
          <a:p>
            <a:pPr lvl="1"/>
            <a:endParaRPr lang="en-US" sz="2200" dirty="0"/>
          </a:p>
          <a:p>
            <a:pPr lvl="1"/>
            <a:endParaRPr lang="en-US" sz="2200" dirty="0"/>
          </a:p>
          <a:p>
            <a:pPr lvl="1"/>
            <a:endParaRPr lang="en-US" sz="2200" dirty="0"/>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62</a:t>
            </a:fld>
            <a:endParaRPr lang="en-US"/>
          </a:p>
        </p:txBody>
      </p:sp>
    </p:spTree>
    <p:extLst>
      <p:ext uri="{BB962C8B-B14F-4D97-AF65-F5344CB8AC3E}">
        <p14:creationId xmlns:p14="http://schemas.microsoft.com/office/powerpoint/2010/main" val="1128693408"/>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1333500" y="366712"/>
            <a:ext cx="6477000" cy="547688"/>
          </a:xfrm>
          <a:noFill/>
        </p:spPr>
        <p:txBody>
          <a:bodyPr>
            <a:normAutofit fontScale="90000"/>
          </a:bodyPr>
          <a:lstStyle/>
          <a:p>
            <a:r>
              <a:rPr lang="en-US" dirty="0">
                <a:solidFill>
                  <a:schemeClr val="tx1"/>
                </a:solidFill>
              </a:rPr>
              <a:t>1.9 Cloud Computing and Cloud-hosted Databases</a:t>
            </a:r>
          </a:p>
        </p:txBody>
      </p:sp>
      <p:sp>
        <p:nvSpPr>
          <p:cNvPr id="48131" name="Rectangle 2"/>
          <p:cNvSpPr>
            <a:spLocks noGrp="1" noChangeArrowheads="1"/>
          </p:cNvSpPr>
          <p:nvPr>
            <p:ph sz="half" idx="1"/>
          </p:nvPr>
        </p:nvSpPr>
        <p:spPr>
          <a:xfrm>
            <a:off x="609600" y="1219200"/>
            <a:ext cx="7924800" cy="5334000"/>
          </a:xfrm>
          <a:noFill/>
        </p:spPr>
        <p:txBody>
          <a:bodyPr>
            <a:normAutofit/>
          </a:bodyPr>
          <a:lstStyle/>
          <a:p>
            <a:r>
              <a:rPr lang="en-US" sz="2600" dirty="0"/>
              <a:t>Cloud-based Database Solutions: As a type of SaaS, cloud-based database solutions fall into two basic categories: Data as a Service (</a:t>
            </a:r>
            <a:r>
              <a:rPr lang="en-US" sz="2600" dirty="0" err="1"/>
              <a:t>DaaS</a:t>
            </a:r>
            <a:r>
              <a:rPr lang="en-US" sz="2600" dirty="0"/>
              <a:t>) and Database as a Service (DBaaS)</a:t>
            </a:r>
            <a:r>
              <a:rPr lang="en-US" sz="2600" dirty="0">
                <a:solidFill>
                  <a:schemeClr val="tx1"/>
                </a:solidFill>
              </a:rPr>
              <a:t>: </a:t>
            </a:r>
          </a:p>
          <a:p>
            <a:pPr lvl="1"/>
            <a:r>
              <a:rPr lang="en-US" sz="2200" dirty="0"/>
              <a:t>In DBaaS, a management layer is responsible for the continuous monitoring and configuring of the database to achieve optimized scaling, high availability, multi-tenancy (that is, serving multiple client organizations), and effective resource allocation in the cloud, thereby sparing the application developer from ongoing database administration tasks. Examples include: Amazon's RDS, Google's </a:t>
            </a:r>
            <a:r>
              <a:rPr lang="en-US" sz="2200" dirty="0" err="1"/>
              <a:t>BigQuery</a:t>
            </a:r>
            <a:r>
              <a:rPr lang="en-US" sz="2200" dirty="0"/>
              <a:t>, Microsoft Azure DB etc.</a:t>
            </a:r>
          </a:p>
          <a:p>
            <a:pPr lvl="1"/>
            <a:endParaRPr lang="en-US" sz="2200" dirty="0"/>
          </a:p>
          <a:p>
            <a:pPr marL="457200" lvl="1" indent="0">
              <a:buNone/>
            </a:pPr>
            <a:endParaRPr lang="en-US" sz="2200" dirty="0">
              <a:solidFill>
                <a:schemeClr val="tx1"/>
              </a:solidFill>
            </a:endParaRPr>
          </a:p>
          <a:p>
            <a:pPr lvl="1"/>
            <a:endParaRPr lang="en-US" sz="2600" dirty="0">
              <a:solidFill>
                <a:schemeClr val="tx1"/>
              </a:solidFill>
              <a:latin typeface="Times New Roman" pitchFamily="18" charset="0"/>
            </a:endParaRPr>
          </a:p>
        </p:txBody>
      </p:sp>
      <p:sp>
        <p:nvSpPr>
          <p:cNvPr id="48130" name="Slide Number Placeholder 6"/>
          <p:cNvSpPr>
            <a:spLocks noGrp="1"/>
          </p:cNvSpPr>
          <p:nvPr>
            <p:ph type="sldNum" sz="quarter" idx="12"/>
          </p:nvPr>
        </p:nvSpPr>
        <p:spPr>
          <a:noFill/>
        </p:spPr>
        <p:txBody>
          <a:bodyPr/>
          <a:lstStyle/>
          <a:p>
            <a:fld id="{FF9331A4-0480-498F-96CD-353D4BBAC7C2}" type="slidenum">
              <a:rPr lang="en-US" smtClean="0"/>
              <a:pPr/>
              <a:t>63</a:t>
            </a:fld>
            <a:endParaRPr lang="en-US"/>
          </a:p>
        </p:txBody>
      </p:sp>
    </p:spTree>
    <p:extLst>
      <p:ext uri="{BB962C8B-B14F-4D97-AF65-F5344CB8AC3E}">
        <p14:creationId xmlns:p14="http://schemas.microsoft.com/office/powerpoint/2010/main" val="2319867027"/>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solidFill>
            <a:srgbClr val="FFC000"/>
          </a:solidFill>
          <a:ln>
            <a:solidFill>
              <a:schemeClr val="tx1"/>
            </a:solidFill>
          </a:ln>
        </p:spPr>
        <p:txBody>
          <a:bodyPr/>
          <a:lstStyle/>
          <a:p>
            <a:r>
              <a:rPr lang="en-US"/>
              <a:t>Main Point 3</a:t>
            </a:r>
          </a:p>
        </p:txBody>
      </p:sp>
      <p:sp>
        <p:nvSpPr>
          <p:cNvPr id="50179" name="Content Placeholder 2"/>
          <p:cNvSpPr>
            <a:spLocks noGrp="1"/>
          </p:cNvSpPr>
          <p:nvPr>
            <p:ph idx="1"/>
          </p:nvPr>
        </p:nvSpPr>
        <p:spPr/>
        <p:txBody>
          <a:bodyPr/>
          <a:lstStyle/>
          <a:p>
            <a:r>
              <a:rPr lang="en-US" dirty="0"/>
              <a:t>DBMS environment has 5 major components: Hardware, Software, Data, Procedures and People. </a:t>
            </a:r>
          </a:p>
          <a:p>
            <a:r>
              <a:rPr lang="en-US" dirty="0"/>
              <a:t>Database Application architecture are typically structured in layers/tiers which demonstrates that </a:t>
            </a:r>
            <a:r>
              <a:rPr lang="en-US" i="1" dirty="0"/>
              <a:t>‘Life is found in layers’, </a:t>
            </a:r>
            <a:r>
              <a:rPr lang="en-US" dirty="0"/>
              <a:t>and that  ‘</a:t>
            </a:r>
            <a:r>
              <a:rPr lang="en-US" i="1" dirty="0"/>
              <a:t>lower layers have more power’.</a:t>
            </a:r>
          </a:p>
        </p:txBody>
      </p:sp>
      <p:sp>
        <p:nvSpPr>
          <p:cNvPr id="50180" name="Slide Number Placeholder 3"/>
          <p:cNvSpPr>
            <a:spLocks noGrp="1"/>
          </p:cNvSpPr>
          <p:nvPr>
            <p:ph type="sldNum" sz="quarter" idx="12"/>
          </p:nvPr>
        </p:nvSpPr>
        <p:spPr>
          <a:noFill/>
        </p:spPr>
        <p:txBody>
          <a:bodyPr/>
          <a:lstStyle/>
          <a:p>
            <a:fld id="{88BBD4E3-DDCB-4880-8148-45BD62E65C4E}"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CS415:</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65</a:t>
            </a:fld>
            <a:endParaRPr lang="en-US"/>
          </a:p>
        </p:txBody>
      </p:sp>
    </p:spTree>
    <p:extLst>
      <p:ext uri="{BB962C8B-B14F-4D97-AF65-F5344CB8AC3E}">
        <p14:creationId xmlns:p14="http://schemas.microsoft.com/office/powerpoint/2010/main" val="39349040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type="title"/>
          </p:nvPr>
        </p:nvSpPr>
        <p:spPr>
          <a:xfrm>
            <a:off x="1485900" y="228600"/>
            <a:ext cx="6172200" cy="547688"/>
          </a:xfrm>
          <a:noFill/>
        </p:spPr>
        <p:txBody>
          <a:bodyPr>
            <a:normAutofit fontScale="90000"/>
          </a:bodyPr>
          <a:lstStyle/>
          <a:p>
            <a:r>
              <a:rPr lang="en-US" dirty="0">
                <a:solidFill>
                  <a:schemeClr val="tx1"/>
                </a:solidFill>
              </a:rPr>
              <a:t>1.10 Introduction to MySQL</a:t>
            </a:r>
          </a:p>
        </p:txBody>
      </p:sp>
      <p:sp>
        <p:nvSpPr>
          <p:cNvPr id="51203" name="Rectangle 2"/>
          <p:cNvSpPr>
            <a:spLocks noGrp="1" noChangeArrowheads="1"/>
          </p:cNvSpPr>
          <p:nvPr>
            <p:ph sz="half" idx="1"/>
          </p:nvPr>
        </p:nvSpPr>
        <p:spPr>
          <a:xfrm>
            <a:off x="609600" y="1066799"/>
            <a:ext cx="7543800" cy="4155547"/>
          </a:xfrm>
          <a:noFill/>
        </p:spPr>
        <p:txBody>
          <a:bodyPr>
            <a:normAutofit lnSpcReduction="10000"/>
          </a:bodyPr>
          <a:lstStyle/>
          <a:p>
            <a:pPr>
              <a:spcBef>
                <a:spcPct val="40000"/>
              </a:spcBef>
            </a:pPr>
            <a:r>
              <a:rPr lang="en-US" sz="2600" dirty="0"/>
              <a:t>MySQL is an open-source relational database management system (RDBMS)</a:t>
            </a:r>
          </a:p>
          <a:p>
            <a:pPr>
              <a:spcBef>
                <a:spcPct val="40000"/>
              </a:spcBef>
            </a:pPr>
            <a:r>
              <a:rPr lang="en-US" sz="2600" dirty="0">
                <a:solidFill>
                  <a:schemeClr val="tx1"/>
                </a:solidFill>
              </a:rPr>
              <a:t>In this course we will be studying and implementing the various Database Management system concepts and techniques using a MySQL instance</a:t>
            </a:r>
          </a:p>
          <a:p>
            <a:pPr>
              <a:spcBef>
                <a:spcPct val="40000"/>
              </a:spcBef>
            </a:pPr>
            <a:r>
              <a:rPr lang="en-US" sz="2600" dirty="0"/>
              <a:t>Therefore, you are required to download and install a MySQL Database server on your local machine (if you do not already have it).*</a:t>
            </a:r>
          </a:p>
          <a:p>
            <a:pPr>
              <a:spcBef>
                <a:spcPct val="40000"/>
              </a:spcBef>
            </a:pPr>
            <a:r>
              <a:rPr lang="en-US" sz="2600" dirty="0">
                <a:solidFill>
                  <a:schemeClr val="tx1"/>
                </a:solidFill>
              </a:rPr>
              <a:t>MySQL can be obtained from </a:t>
            </a:r>
            <a:r>
              <a:rPr lang="en-US" sz="2600" dirty="0">
                <a:hlinkClick r:id="rId3"/>
              </a:rPr>
              <a:t>https://dev.mysql.com/</a:t>
            </a:r>
            <a:r>
              <a:rPr lang="en-US" sz="2600" dirty="0"/>
              <a:t> </a:t>
            </a:r>
            <a:endParaRPr lang="en-US" sz="2600" dirty="0">
              <a:solidFill>
                <a:schemeClr val="tx1"/>
              </a:solidFill>
            </a:endParaRPr>
          </a:p>
        </p:txBody>
      </p:sp>
      <p:sp>
        <p:nvSpPr>
          <p:cNvPr id="51202" name="Slide Number Placeholder 6"/>
          <p:cNvSpPr>
            <a:spLocks noGrp="1"/>
          </p:cNvSpPr>
          <p:nvPr>
            <p:ph type="sldNum" sz="quarter" idx="12"/>
          </p:nvPr>
        </p:nvSpPr>
        <p:spPr>
          <a:noFill/>
        </p:spPr>
        <p:txBody>
          <a:bodyPr/>
          <a:lstStyle/>
          <a:p>
            <a:fld id="{2E7F35B1-EC23-4229-B20E-4306AA4F906F}" type="slidenum">
              <a:rPr lang="en-US" smtClean="0"/>
              <a:pPr/>
              <a:t>66</a:t>
            </a:fld>
            <a:endParaRPr lang="en-US"/>
          </a:p>
        </p:txBody>
      </p:sp>
      <p:sp>
        <p:nvSpPr>
          <p:cNvPr id="51205" name="Text Box 5"/>
          <p:cNvSpPr txBox="1">
            <a:spLocks noChangeArrowheads="1"/>
          </p:cNvSpPr>
          <p:nvPr/>
        </p:nvSpPr>
        <p:spPr bwMode="auto">
          <a:xfrm>
            <a:off x="1039586" y="5435406"/>
            <a:ext cx="6629400" cy="707886"/>
          </a:xfrm>
          <a:prstGeom prst="rect">
            <a:avLst/>
          </a:prstGeom>
          <a:solidFill>
            <a:schemeClr val="bg1"/>
          </a:solidFill>
          <a:ln w="9525">
            <a:noFill/>
            <a:miter lim="800000"/>
            <a:headEnd/>
            <a:tailEnd/>
          </a:ln>
        </p:spPr>
        <p:txBody>
          <a:bodyPr anchor="ctr">
            <a:spAutoFit/>
          </a:bodyPr>
          <a:lstStyle/>
          <a:p>
            <a:pPr>
              <a:spcBef>
                <a:spcPct val="20000"/>
              </a:spcBef>
            </a:pPr>
            <a:r>
              <a:rPr lang="en-US" sz="2000" b="1" dirty="0">
                <a:solidFill>
                  <a:srgbClr val="CC3300"/>
                </a:solidFill>
                <a:latin typeface="Arial" charset="0"/>
              </a:rPr>
              <a:t>*Note: A demonstration of how to obtain and install MySQL will be given.</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CS415:</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67</a:t>
            </a:fld>
            <a:endParaRPr lang="en-US"/>
          </a:p>
        </p:txBody>
      </p:sp>
    </p:spTree>
    <p:extLst>
      <p:ext uri="{BB962C8B-B14F-4D97-AF65-F5344CB8AC3E}">
        <p14:creationId xmlns:p14="http://schemas.microsoft.com/office/powerpoint/2010/main" val="1960450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p:cNvSpPr>
            <a:spLocks noGrp="1" noChangeArrowheads="1"/>
          </p:cNvSpPr>
          <p:nvPr>
            <p:ph type="title"/>
          </p:nvPr>
        </p:nvSpPr>
        <p:spPr>
          <a:xfrm>
            <a:off x="1333500" y="228600"/>
            <a:ext cx="6477000" cy="547688"/>
          </a:xfrm>
          <a:noFill/>
        </p:spPr>
        <p:txBody>
          <a:bodyPr>
            <a:normAutofit fontScale="90000"/>
          </a:bodyPr>
          <a:lstStyle/>
          <a:p>
            <a:r>
              <a:rPr lang="en-US">
                <a:solidFill>
                  <a:schemeClr val="tx1"/>
                </a:solidFill>
              </a:rPr>
              <a:t>Conclusion</a:t>
            </a:r>
          </a:p>
        </p:txBody>
      </p:sp>
      <p:sp>
        <p:nvSpPr>
          <p:cNvPr id="63491" name="Rectangle 2"/>
          <p:cNvSpPr>
            <a:spLocks noGrp="1" noChangeArrowheads="1"/>
          </p:cNvSpPr>
          <p:nvPr>
            <p:ph sz="half" idx="1"/>
          </p:nvPr>
        </p:nvSpPr>
        <p:spPr>
          <a:xfrm>
            <a:off x="1066800" y="1295400"/>
            <a:ext cx="7315200" cy="3352800"/>
          </a:xfrm>
          <a:noFill/>
        </p:spPr>
        <p:txBody>
          <a:bodyPr/>
          <a:lstStyle/>
          <a:p>
            <a:pPr>
              <a:spcBef>
                <a:spcPct val="40000"/>
              </a:spcBef>
            </a:pPr>
            <a:r>
              <a:rPr lang="en-US" sz="2400" dirty="0">
                <a:solidFill>
                  <a:schemeClr val="tx1"/>
                </a:solidFill>
              </a:rPr>
              <a:t>This lesson 1 has given you an overview of the Databases and Database Management systems.</a:t>
            </a:r>
          </a:p>
          <a:p>
            <a:pPr>
              <a:spcBef>
                <a:spcPct val="40000"/>
              </a:spcBef>
            </a:pPr>
            <a:r>
              <a:rPr lang="en-US" sz="2400" dirty="0">
                <a:solidFill>
                  <a:schemeClr val="tx1"/>
                </a:solidFill>
              </a:rPr>
              <a:t>You should now be sufficiently familiar with general idea of what a Database is. Your understanding of these will guide the rest of our studies throughout the remainder of this course.</a:t>
            </a:r>
          </a:p>
          <a:p>
            <a:pPr>
              <a:spcBef>
                <a:spcPct val="40000"/>
              </a:spcBef>
            </a:pPr>
            <a:r>
              <a:rPr lang="en-US" sz="2400" dirty="0">
                <a:solidFill>
                  <a:schemeClr val="tx1"/>
                </a:solidFill>
              </a:rPr>
              <a:t>The subsequent lessons will explore these topics in greater detail.</a:t>
            </a:r>
          </a:p>
        </p:txBody>
      </p:sp>
      <p:sp>
        <p:nvSpPr>
          <p:cNvPr id="63490" name="Slide Number Placeholder 6"/>
          <p:cNvSpPr>
            <a:spLocks noGrp="1"/>
          </p:cNvSpPr>
          <p:nvPr>
            <p:ph type="sldNum" sz="quarter" idx="12"/>
          </p:nvPr>
        </p:nvSpPr>
        <p:spPr>
          <a:noFill/>
        </p:spPr>
        <p:txBody>
          <a:bodyPr/>
          <a:lstStyle/>
          <a:p>
            <a:fld id="{578427C7-B5B8-4942-9A02-208229067968}" type="slidenum">
              <a:rPr lang="en-US" smtClean="0"/>
              <a:pPr/>
              <a:t>68</a:t>
            </a:fld>
            <a:endParaRPr lang="en-US"/>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85800" y="152400"/>
            <a:ext cx="7772400" cy="1143000"/>
          </a:xfrm>
          <a:solidFill>
            <a:srgbClr val="FFC000"/>
          </a:solidFill>
          <a:ln>
            <a:solidFill>
              <a:schemeClr val="tx1"/>
            </a:solidFill>
          </a:ln>
        </p:spPr>
        <p:txBody>
          <a:bodyPr>
            <a:normAutofit fontScale="90000"/>
          </a:bodyPr>
          <a:lstStyle/>
          <a:p>
            <a:r>
              <a:rPr lang="en-US"/>
              <a:t>Connecting the Parts of Knowledge</a:t>
            </a:r>
            <a:br>
              <a:rPr lang="en-US"/>
            </a:br>
            <a:r>
              <a:rPr lang="en-US"/>
              <a:t>With the Wholeness of Knowledge</a:t>
            </a:r>
          </a:p>
        </p:txBody>
      </p:sp>
      <p:sp>
        <p:nvSpPr>
          <p:cNvPr id="64515" name="Content Placeholder 2"/>
          <p:cNvSpPr>
            <a:spLocks noGrp="1"/>
          </p:cNvSpPr>
          <p:nvPr>
            <p:ph idx="1"/>
          </p:nvPr>
        </p:nvSpPr>
        <p:spPr>
          <a:xfrm>
            <a:off x="457200" y="1798637"/>
            <a:ext cx="8229600" cy="4525963"/>
          </a:xfrm>
        </p:spPr>
        <p:txBody>
          <a:bodyPr/>
          <a:lstStyle/>
          <a:p>
            <a:pPr>
              <a:buFontTx/>
              <a:buNone/>
            </a:pPr>
            <a:r>
              <a:rPr lang="en-US" sz="1800" dirty="0"/>
              <a:t>1. A Database is a shared collection of logically related data and its description, designed to meet the information needs of an organization</a:t>
            </a:r>
          </a:p>
          <a:p>
            <a:pPr>
              <a:buFontTx/>
              <a:buNone/>
            </a:pPr>
            <a:r>
              <a:rPr lang="en-US" sz="1800" dirty="0"/>
              <a:t>2. Database Management system (DBMS) is a software system that enables users to define, create, maintain, and control access to the database.</a:t>
            </a:r>
          </a:p>
          <a:p>
            <a:pPr>
              <a:buFontTx/>
              <a:buNone/>
            </a:pPr>
            <a:r>
              <a:rPr lang="en-US" sz="1800" dirty="0"/>
              <a:t>___________________________________________________________</a:t>
            </a:r>
          </a:p>
          <a:p>
            <a:pPr>
              <a:buFontTx/>
              <a:buNone/>
            </a:pPr>
            <a:endParaRPr lang="en-US" sz="1800" dirty="0"/>
          </a:p>
          <a:p>
            <a:pPr>
              <a:buFontTx/>
              <a:buNone/>
            </a:pPr>
            <a:r>
              <a:rPr lang="en-US" sz="1800" dirty="0"/>
              <a:t>3.</a:t>
            </a:r>
            <a:r>
              <a:rPr lang="en-US" sz="1800" b="1" dirty="0"/>
              <a:t> Transcendental consciousness </a:t>
            </a:r>
            <a:r>
              <a:rPr lang="en-US" sz="1800" dirty="0"/>
              <a:t>is the underlying basis of all levels of creation.</a:t>
            </a:r>
          </a:p>
          <a:p>
            <a:pPr>
              <a:buFontTx/>
              <a:buNone/>
            </a:pPr>
            <a:r>
              <a:rPr lang="en-US" sz="1800" dirty="0"/>
              <a:t>4. </a:t>
            </a:r>
            <a:r>
              <a:rPr lang="en-US" sz="1800" b="1" dirty="0"/>
              <a:t>Impulses within the Transcendental Field: </a:t>
            </a:r>
            <a:r>
              <a:rPr lang="en-US" sz="1800" dirty="0"/>
              <a:t>The well-designed Database which forms the basis of an elegant software solution, arises as an impulse of the Transcendental Field.</a:t>
            </a:r>
          </a:p>
          <a:p>
            <a:pPr>
              <a:buFontTx/>
              <a:buNone/>
            </a:pPr>
            <a:r>
              <a:rPr lang="en-US" sz="1800" dirty="0"/>
              <a:t>5. </a:t>
            </a:r>
            <a:r>
              <a:rPr lang="en-US" sz="1800" b="1" dirty="0"/>
              <a:t>Wholeness moving within itself</a:t>
            </a:r>
            <a:r>
              <a:rPr lang="en-US" sz="1800" dirty="0"/>
              <a:t>:  In Unity Consciousness, one directly perceives that all expressions and levels of creation are nothing more than one’s own Self – pure consciousness.</a:t>
            </a:r>
          </a:p>
          <a:p>
            <a:endParaRPr lang="en-US" dirty="0"/>
          </a:p>
        </p:txBody>
      </p:sp>
      <p:sp>
        <p:nvSpPr>
          <p:cNvPr id="64516" name="Slide Number Placeholder 3"/>
          <p:cNvSpPr>
            <a:spLocks noGrp="1"/>
          </p:cNvSpPr>
          <p:nvPr>
            <p:ph type="sldNum" sz="quarter" idx="12"/>
          </p:nvPr>
        </p:nvSpPr>
        <p:spPr>
          <a:noFill/>
        </p:spPr>
        <p:txBody>
          <a:bodyPr/>
          <a:lstStyle/>
          <a:p>
            <a:fld id="{70E9C81D-B837-4914-B343-B8D23177C13A}" type="slidenum">
              <a:rPr lang="en-US" smtClean="0"/>
              <a:pPr/>
              <a:t>69</a:t>
            </a:fld>
            <a:endParaRPr lang="en-US"/>
          </a:p>
        </p:txBody>
      </p:sp>
      <p:sp>
        <p:nvSpPr>
          <p:cNvPr id="64517" name="AutoShape 2"/>
          <p:cNvSpPr>
            <a:spLocks noChangeArrowheads="1"/>
          </p:cNvSpPr>
          <p:nvPr/>
        </p:nvSpPr>
        <p:spPr bwMode="auto">
          <a:xfrm rot="-5462464">
            <a:off x="6969919" y="3350419"/>
            <a:ext cx="3205163" cy="628650"/>
          </a:xfrm>
          <a:prstGeom prst="curvedUpArrow">
            <a:avLst>
              <a:gd name="adj1" fmla="val 63943"/>
              <a:gd name="adj2" fmla="val 127911"/>
              <a:gd name="adj3" fmla="val 33333"/>
            </a:avLst>
          </a:prstGeom>
          <a:solidFill>
            <a:srgbClr val="FFFF00"/>
          </a:solidFill>
          <a:ln w="9525">
            <a:solidFill>
              <a:srgbClr val="000000"/>
            </a:solidFill>
            <a:miter lim="800000"/>
            <a:headEnd/>
            <a:tailEnd/>
          </a:ln>
        </p:spPr>
        <p:txBody>
          <a:bodyPr/>
          <a:lstStyle/>
          <a:p>
            <a:endParaRPr lang="en-US"/>
          </a:p>
        </p:txBody>
      </p:sp>
      <p:sp>
        <p:nvSpPr>
          <p:cNvPr id="6" name="TextBox 5"/>
          <p:cNvSpPr txBox="1"/>
          <p:nvPr/>
        </p:nvSpPr>
        <p:spPr>
          <a:xfrm>
            <a:off x="1524000" y="1295402"/>
            <a:ext cx="7047695" cy="430887"/>
          </a:xfrm>
          <a:prstGeom prst="rect">
            <a:avLst/>
          </a:prstGeom>
          <a:noFill/>
        </p:spPr>
        <p:txBody>
          <a:bodyPr wrap="square" rtlCol="0">
            <a:spAutoFit/>
          </a:bodyPr>
          <a:lstStyle/>
          <a:p>
            <a:r>
              <a:rPr lang="en-US" dirty="0"/>
              <a:t>Overview and Introduction  of Databases and DBMSs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9"/>
          <p:cNvSpPr>
            <a:spLocks noGrp="1" noChangeArrowheads="1"/>
          </p:cNvSpPr>
          <p:nvPr>
            <p:ph type="title"/>
          </p:nvPr>
        </p:nvSpPr>
        <p:spPr>
          <a:xfrm>
            <a:off x="1600200" y="152400"/>
            <a:ext cx="5943600" cy="547688"/>
          </a:xfrm>
          <a:noFill/>
        </p:spPr>
        <p:txBody>
          <a:bodyPr>
            <a:normAutofit fontScale="90000"/>
          </a:bodyPr>
          <a:lstStyle/>
          <a:p>
            <a:r>
              <a:rPr lang="en-US" dirty="0">
                <a:solidFill>
                  <a:schemeClr val="tx1"/>
                </a:solidFill>
              </a:rPr>
              <a:t>1.1 Overview</a:t>
            </a:r>
          </a:p>
        </p:txBody>
      </p:sp>
      <p:sp>
        <p:nvSpPr>
          <p:cNvPr id="5123" name="Rectangle 3"/>
          <p:cNvSpPr>
            <a:spLocks noGrp="1" noChangeArrowheads="1"/>
          </p:cNvSpPr>
          <p:nvPr>
            <p:ph idx="1"/>
          </p:nvPr>
        </p:nvSpPr>
        <p:spPr>
          <a:xfrm>
            <a:off x="609600" y="1295399"/>
            <a:ext cx="7696200" cy="5060951"/>
          </a:xfrm>
          <a:noFill/>
        </p:spPr>
        <p:txBody>
          <a:bodyPr>
            <a:normAutofit fontScale="92500" lnSpcReduction="20000"/>
          </a:bodyPr>
          <a:lstStyle/>
          <a:p>
            <a:pPr>
              <a:spcBef>
                <a:spcPct val="40000"/>
              </a:spcBef>
              <a:buFontTx/>
              <a:buNone/>
            </a:pPr>
            <a:r>
              <a:rPr lang="en-US" sz="2800" dirty="0">
                <a:solidFill>
                  <a:schemeClr val="tx1"/>
                </a:solidFill>
              </a:rPr>
              <a:t>   Why study Databases?</a:t>
            </a:r>
          </a:p>
          <a:p>
            <a:pPr lvl="1">
              <a:spcBef>
                <a:spcPct val="40000"/>
              </a:spcBef>
            </a:pPr>
            <a:r>
              <a:rPr lang="en-US" dirty="0">
                <a:solidFill>
                  <a:schemeClr val="tx1"/>
                </a:solidFill>
              </a:rPr>
              <a:t>The Database system is perhaps the most important development in the field of software engineering.</a:t>
            </a:r>
          </a:p>
          <a:p>
            <a:pPr lvl="1">
              <a:spcBef>
                <a:spcPct val="40000"/>
              </a:spcBef>
            </a:pPr>
            <a:r>
              <a:rPr lang="en-US" dirty="0"/>
              <a:t>A Database typically forms the underlying framework of the information system on which most organizations operate.</a:t>
            </a:r>
          </a:p>
          <a:p>
            <a:pPr lvl="1">
              <a:spcBef>
                <a:spcPct val="40000"/>
              </a:spcBef>
            </a:pPr>
            <a:r>
              <a:rPr lang="en-US" dirty="0">
                <a:solidFill>
                  <a:schemeClr val="tx1"/>
                </a:solidFill>
              </a:rPr>
              <a:t>The importance of database systems keeps increasing, driven by significant developments in hardware capability/capacity and data communication and the emergence of the Internet, eCommerce, Business Intelligence and network/grid computing.</a:t>
            </a:r>
          </a:p>
        </p:txBody>
      </p:sp>
      <p:sp>
        <p:nvSpPr>
          <p:cNvPr id="5122" name="Slide Number Placeholder 5"/>
          <p:cNvSpPr>
            <a:spLocks noGrp="1"/>
          </p:cNvSpPr>
          <p:nvPr>
            <p:ph type="sldNum" sz="quarter" idx="12"/>
          </p:nvPr>
        </p:nvSpPr>
        <p:spPr>
          <a:noFill/>
        </p:spPr>
        <p:txBody>
          <a:bodyPr/>
          <a:lstStyle/>
          <a:p>
            <a:fld id="{2FCD6462-B042-475B-A022-7914F3FA983C}" type="slidenum">
              <a:rPr lang="en-US" smtClean="0"/>
              <a:pPr/>
              <a:t>7</a:t>
            </a:fld>
            <a:endParaRPr lang="en-US"/>
          </a:p>
        </p:txBody>
      </p:sp>
    </p:spTree>
    <p:extLst>
      <p:ext uri="{BB962C8B-B14F-4D97-AF65-F5344CB8AC3E}">
        <p14:creationId xmlns:p14="http://schemas.microsoft.com/office/powerpoint/2010/main" val="3738181384"/>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12" name="Rectangle 8"/>
          <p:cNvSpPr>
            <a:spLocks noGrp="1" noChangeArrowheads="1"/>
          </p:cNvSpPr>
          <p:nvPr>
            <p:ph type="ctrTitle"/>
          </p:nvPr>
        </p:nvSpPr>
        <p:spPr>
          <a:xfrm>
            <a:off x="566927" y="3340411"/>
            <a:ext cx="7980565" cy="1231589"/>
          </a:xfrm>
        </p:spPr>
        <p:txBody>
          <a:bodyPr anchor="b">
            <a:noAutofit/>
          </a:bodyPr>
          <a:lstStyle/>
          <a:p>
            <a:pPr>
              <a:lnSpc>
                <a:spcPct val="90000"/>
              </a:lnSpc>
            </a:pPr>
            <a:r>
              <a:rPr lang="en-US" sz="4000" b="1" dirty="0">
                <a:solidFill>
                  <a:schemeClr val="tx2"/>
                </a:solidFill>
                <a:effectLst/>
                <a:latin typeface="Arial" pitchFamily="34" charset="0"/>
                <a:cs typeface="Arial" pitchFamily="34" charset="0"/>
              </a:rPr>
              <a:t>CS418:</a:t>
            </a:r>
            <a:br>
              <a:rPr lang="en-US" sz="4000" b="1" dirty="0">
                <a:solidFill>
                  <a:schemeClr val="tx2"/>
                </a:solidFill>
                <a:effectLst/>
                <a:latin typeface="Arial" pitchFamily="34" charset="0"/>
                <a:cs typeface="Arial" pitchFamily="34" charset="0"/>
              </a:rPr>
            </a:br>
            <a:r>
              <a:rPr lang="en-US" sz="4000" b="1" dirty="0">
                <a:solidFill>
                  <a:schemeClr val="tx2"/>
                </a:solidFill>
                <a:effectLst/>
                <a:latin typeface="Arial" pitchFamily="34" charset="0"/>
                <a:cs typeface="Arial" pitchFamily="34" charset="0"/>
              </a:rPr>
              <a:t>Databases &amp; Software Development</a:t>
            </a:r>
          </a:p>
        </p:txBody>
      </p:sp>
      <p:grpSp>
        <p:nvGrpSpPr>
          <p:cNvPr id="81" name="Group 8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82" name="Freeform: Shape 8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5" name="Freeform: Shape 8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226756" y="971325"/>
            <a:ext cx="8644398" cy="1534379"/>
          </a:xfrm>
          <a:prstGeom prst="rect">
            <a:avLst/>
          </a:prstGeom>
        </p:spPr>
      </p:pic>
      <p:grpSp>
        <p:nvGrpSpPr>
          <p:cNvPr id="87" name="Group 8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88" name="Freeform: Shape 8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6457950" y="6356350"/>
            <a:ext cx="2057400" cy="365125"/>
          </a:xfrm>
        </p:spPr>
        <p:txBody>
          <a:bodyPr>
            <a:normAutofit/>
          </a:bodyPr>
          <a:lstStyle/>
          <a:p>
            <a:pPr>
              <a:spcAft>
                <a:spcPts val="600"/>
              </a:spcAft>
            </a:pPr>
            <a:fld id="{042AED99-7FB4-404E-8A97-64753DCE42EC}" type="slidenum">
              <a:rPr lang="en-US" smtClean="0"/>
              <a:pPr>
                <a:spcAft>
                  <a:spcPts val="600"/>
                </a:spcAft>
              </a:pPr>
              <a:t>70</a:t>
            </a:fld>
            <a:endParaRPr lang="en-US"/>
          </a:p>
        </p:txBody>
      </p:sp>
    </p:spTree>
    <p:extLst>
      <p:ext uri="{BB962C8B-B14F-4D97-AF65-F5344CB8AC3E}">
        <p14:creationId xmlns:p14="http://schemas.microsoft.com/office/powerpoint/2010/main" val="264365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600200" y="152400"/>
            <a:ext cx="5943600" cy="547688"/>
          </a:xfrm>
          <a:noFill/>
        </p:spPr>
        <p:txBody>
          <a:bodyPr>
            <a:normAutofit fontScale="90000"/>
          </a:bodyPr>
          <a:lstStyle/>
          <a:p>
            <a:r>
              <a:rPr lang="en-US" dirty="0">
                <a:solidFill>
                  <a:schemeClr val="tx1"/>
                </a:solidFill>
              </a:rPr>
              <a:t>1.1 Overview</a:t>
            </a:r>
          </a:p>
        </p:txBody>
      </p:sp>
      <p:sp>
        <p:nvSpPr>
          <p:cNvPr id="6148" name="Rectangle 3"/>
          <p:cNvSpPr>
            <a:spLocks noGrp="1" noChangeArrowheads="1"/>
          </p:cNvSpPr>
          <p:nvPr>
            <p:ph idx="1"/>
          </p:nvPr>
        </p:nvSpPr>
        <p:spPr>
          <a:xfrm>
            <a:off x="609600" y="990601"/>
            <a:ext cx="7848600" cy="5365750"/>
          </a:xfrm>
          <a:noFill/>
        </p:spPr>
        <p:txBody>
          <a:bodyPr>
            <a:normAutofit/>
          </a:bodyPr>
          <a:lstStyle/>
          <a:p>
            <a:r>
              <a:rPr lang="en-US" sz="2800" dirty="0"/>
              <a:t>Some a</a:t>
            </a:r>
            <a:r>
              <a:rPr lang="en-US" sz="2800" dirty="0">
                <a:solidFill>
                  <a:schemeClr val="tx1"/>
                </a:solidFill>
              </a:rPr>
              <a:t>reas of application of Database systems:</a:t>
            </a:r>
          </a:p>
          <a:p>
            <a:pPr lvl="1"/>
            <a:r>
              <a:rPr lang="en-US" dirty="0">
                <a:solidFill>
                  <a:schemeClr val="tx1"/>
                </a:solidFill>
              </a:rPr>
              <a:t>Purchases from the supermarket.</a:t>
            </a:r>
          </a:p>
          <a:p>
            <a:pPr lvl="1"/>
            <a:r>
              <a:rPr lang="en-US" dirty="0">
                <a:solidFill>
                  <a:schemeClr val="tx1"/>
                </a:solidFill>
              </a:rPr>
              <a:t>Online purchases using your credit card.</a:t>
            </a:r>
          </a:p>
          <a:p>
            <a:pPr lvl="1"/>
            <a:r>
              <a:rPr lang="en-US" dirty="0"/>
              <a:t>Booking a vacation with a travel agency</a:t>
            </a:r>
          </a:p>
          <a:p>
            <a:pPr lvl="1"/>
            <a:r>
              <a:rPr lang="en-US" dirty="0"/>
              <a:t>Using the local/school library</a:t>
            </a:r>
          </a:p>
          <a:p>
            <a:pPr lvl="1"/>
            <a:r>
              <a:rPr lang="en-US" dirty="0"/>
              <a:t>Taking out insurance</a:t>
            </a:r>
          </a:p>
          <a:p>
            <a:pPr lvl="1"/>
            <a:r>
              <a:rPr lang="en-US" dirty="0"/>
              <a:t>Finding and watch a movie</a:t>
            </a:r>
          </a:p>
          <a:p>
            <a:pPr lvl="1"/>
            <a:r>
              <a:rPr lang="en-US" dirty="0"/>
              <a:t>Conducting online or traditional banking</a:t>
            </a:r>
          </a:p>
          <a:p>
            <a:pPr lvl="1"/>
            <a:r>
              <a:rPr lang="en-US" dirty="0"/>
              <a:t>Studying at a college or university</a:t>
            </a:r>
          </a:p>
          <a:p>
            <a:pPr lvl="1"/>
            <a:r>
              <a:rPr lang="en-US" dirty="0"/>
              <a:t>Using the Internet/World-wide websites</a:t>
            </a:r>
          </a:p>
        </p:txBody>
      </p:sp>
      <p:sp>
        <p:nvSpPr>
          <p:cNvPr id="6146" name="Slide Number Placeholder 5"/>
          <p:cNvSpPr>
            <a:spLocks noGrp="1"/>
          </p:cNvSpPr>
          <p:nvPr>
            <p:ph type="sldNum" sz="quarter" idx="12"/>
          </p:nvPr>
        </p:nvSpPr>
        <p:spPr>
          <a:noFill/>
        </p:spPr>
        <p:txBody>
          <a:bodyPr/>
          <a:lstStyle/>
          <a:p>
            <a:fld id="{1EFCF131-3F0B-412E-BF20-2D3E297EC7CB}" type="slidenum">
              <a:rPr lang="en-US" smtClean="0"/>
              <a:pPr/>
              <a:t>8</a:t>
            </a:fld>
            <a:endParaRPr lang="en-US"/>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solidFill>
            <a:srgbClr val="FFC000"/>
          </a:solidFill>
          <a:ln>
            <a:solidFill>
              <a:schemeClr val="tx1"/>
            </a:solidFill>
          </a:ln>
        </p:spPr>
        <p:txBody>
          <a:bodyPr/>
          <a:lstStyle/>
          <a:p>
            <a:r>
              <a:rPr lang="en-US"/>
              <a:t>Main Point 1</a:t>
            </a:r>
          </a:p>
        </p:txBody>
      </p:sp>
      <p:sp>
        <p:nvSpPr>
          <p:cNvPr id="29699" name="Content Placeholder 2"/>
          <p:cNvSpPr>
            <a:spLocks noGrp="1"/>
          </p:cNvSpPr>
          <p:nvPr>
            <p:ph idx="1"/>
          </p:nvPr>
        </p:nvSpPr>
        <p:spPr/>
        <p:txBody>
          <a:bodyPr>
            <a:normAutofit/>
          </a:bodyPr>
          <a:lstStyle/>
          <a:p>
            <a:r>
              <a:rPr lang="en-US" dirty="0"/>
              <a:t>It is important that we understand what Databases are, their usefulness within the context of an overall enterprise information system and the related terminologies surrounding the study of Database systems. </a:t>
            </a:r>
            <a:r>
              <a:rPr lang="en-US" i="1" dirty="0"/>
              <a:t>Knowledge is different in different states of consciousness.</a:t>
            </a:r>
          </a:p>
        </p:txBody>
      </p:sp>
      <p:sp>
        <p:nvSpPr>
          <p:cNvPr id="29700" name="Slide Number Placeholder 3"/>
          <p:cNvSpPr>
            <a:spLocks noGrp="1"/>
          </p:cNvSpPr>
          <p:nvPr>
            <p:ph type="sldNum" sz="quarter" idx="12"/>
          </p:nvPr>
        </p:nvSpPr>
        <p:spPr>
          <a:noFill/>
        </p:spPr>
        <p:txBody>
          <a:bodyPr/>
          <a:lstStyle/>
          <a:p>
            <a:fld id="{3B2C03BF-BCFF-4974-A482-12C705AA0385}"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3145</TotalTime>
  <Words>4875</Words>
  <Application>Microsoft Office PowerPoint</Application>
  <PresentationFormat>On-screen Show (4:3)</PresentationFormat>
  <Paragraphs>495</Paragraphs>
  <Slides>70</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Times New Roman</vt:lpstr>
      <vt:lpstr>Office Theme</vt:lpstr>
      <vt:lpstr>CS415: Databases</vt:lpstr>
      <vt:lpstr>Lesson 1</vt:lpstr>
      <vt:lpstr>Wholeness</vt:lpstr>
      <vt:lpstr>Lesson 1 Objectives</vt:lpstr>
      <vt:lpstr>1.1 Overview</vt:lpstr>
      <vt:lpstr>1.1 Overview</vt:lpstr>
      <vt:lpstr>1.1 Overview</vt:lpstr>
      <vt:lpstr>1.1 Overview</vt:lpstr>
      <vt:lpstr>Main Point 1</vt:lpstr>
      <vt:lpstr>CS415: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1.2 Evolution of Databases</vt:lpstr>
      <vt:lpstr>Main Point 2</vt:lpstr>
      <vt:lpstr>CS415: Databases</vt:lpstr>
      <vt:lpstr>1.3 Components of the DBMS Environment</vt:lpstr>
      <vt:lpstr>1.3 Components of the DBMS Environment</vt:lpstr>
      <vt:lpstr>1.3 Components of the DBMS Environment</vt:lpstr>
      <vt:lpstr>1.3 Components of the DBMS Environment</vt:lpstr>
      <vt:lpstr>1.3 Components of the DBMS Environment</vt:lpstr>
      <vt:lpstr>1.4 Roles in the Database Environment</vt:lpstr>
      <vt:lpstr>1.5 Advantages and disadvantages of DBMSs</vt:lpstr>
      <vt:lpstr>1.5 Advantages and disadvantages of DBMSs</vt:lpstr>
      <vt:lpstr>1.6 Data Models and Conceptual Modeling</vt:lpstr>
      <vt:lpstr>1.6 Data Models and Conceptual Modeling</vt:lpstr>
      <vt:lpstr>1.6 Data Models and Conceptual Modeling</vt:lpstr>
      <vt:lpstr>1.7 Functions of a DBMS</vt:lpstr>
      <vt:lpstr>1.7 Functions of a DBMS</vt:lpstr>
      <vt:lpstr>1.8 Database Application Architectures</vt:lpstr>
      <vt:lpstr>1.8 Database Application Architectures</vt:lpstr>
      <vt:lpstr>1.8 Database Application Architectures</vt:lpstr>
      <vt:lpstr>1.8 Database Application Architectures</vt:lpstr>
      <vt:lpstr>1.8 Database Application Architectures</vt:lpstr>
      <vt:lpstr>1.9 Cloud Computing and Cloud-hosted Databases</vt:lpstr>
      <vt:lpstr>1.9 Cloud Computing and Cloud-hosted Databases</vt:lpstr>
      <vt:lpstr>1.9 Cloud Computing and Cloud-hosted Databases</vt:lpstr>
      <vt:lpstr>Main Point 3</vt:lpstr>
      <vt:lpstr>CS415: Databases</vt:lpstr>
      <vt:lpstr>1.10 Introduction to MySQL</vt:lpstr>
      <vt:lpstr>CS415: Databases</vt:lpstr>
      <vt:lpstr>Conclusion</vt:lpstr>
      <vt:lpstr>Connecting the Parts of Knowledge With the Wholeness of Knowledge</vt:lpstr>
      <vt:lpstr>CS418: Databases &amp; Software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CS418: Databases &amp; Software Development</dc:title>
  <dc:creator>Obinna Kalu</dc:creator>
  <cp:lastModifiedBy>Obinna Kalu</cp:lastModifiedBy>
  <cp:revision>177</cp:revision>
  <dcterms:created xsi:type="dcterms:W3CDTF">2021-01-07T21:32:26Z</dcterms:created>
  <dcterms:modified xsi:type="dcterms:W3CDTF">2021-07-19T13:42:50Z</dcterms:modified>
</cp:coreProperties>
</file>