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12" r:id="rId2"/>
    <p:sldId id="411" r:id="rId3"/>
    <p:sldId id="358" r:id="rId4"/>
    <p:sldId id="360" r:id="rId5"/>
    <p:sldId id="361" r:id="rId6"/>
    <p:sldId id="359" r:id="rId7"/>
    <p:sldId id="362" r:id="rId8"/>
    <p:sldId id="363" r:id="rId9"/>
    <p:sldId id="364" r:id="rId10"/>
    <p:sldId id="366" r:id="rId11"/>
    <p:sldId id="418" r:id="rId12"/>
    <p:sldId id="365" r:id="rId13"/>
    <p:sldId id="367" r:id="rId14"/>
    <p:sldId id="370" r:id="rId15"/>
    <p:sldId id="369" r:id="rId16"/>
    <p:sldId id="413" r:id="rId17"/>
    <p:sldId id="371" r:id="rId18"/>
    <p:sldId id="374" r:id="rId19"/>
    <p:sldId id="422" r:id="rId20"/>
    <p:sldId id="419" r:id="rId21"/>
    <p:sldId id="373" r:id="rId22"/>
    <p:sldId id="375" r:id="rId23"/>
    <p:sldId id="415" r:id="rId24"/>
    <p:sldId id="417"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binna Kalu" initials="OK" lastIdx="1" clrIdx="0">
    <p:extLst>
      <p:ext uri="{19B8F6BF-5375-455C-9EA6-DF929625EA0E}">
        <p15:presenceInfo xmlns:p15="http://schemas.microsoft.com/office/powerpoint/2012/main" userId="Obinna Ka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85502" autoAdjust="0"/>
  </p:normalViewPr>
  <p:slideViewPr>
    <p:cSldViewPr snapToGrid="0">
      <p:cViewPr varScale="1">
        <p:scale>
          <a:sx n="93" d="100"/>
          <a:sy n="93" d="100"/>
        </p:scale>
        <p:origin x="55" y="12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6T12:01:30.572" idx="1">
    <p:pos x="6437" y="1173"/>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5A35-CCBF-41E5-8C68-DE35283ED896}"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4D8B7-AF8D-4076-B508-1822F4A0FD73}" type="slidenum">
              <a:rPr lang="en-US" smtClean="0"/>
              <a:t>‹#›</a:t>
            </a:fld>
            <a:endParaRPr lang="en-US"/>
          </a:p>
        </p:txBody>
      </p:sp>
    </p:spTree>
    <p:extLst>
      <p:ext uri="{BB962C8B-B14F-4D97-AF65-F5344CB8AC3E}">
        <p14:creationId xmlns:p14="http://schemas.microsoft.com/office/powerpoint/2010/main" val="58396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ongodb.com/ecosystem/tools/hadoo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ongodb.com/manual/reference/method/db.collection.count/#db.collection.cou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ocs.mongodb.com/manual/reference/method/db.collection.distinct/#db.collection.distinct" TargetMode="External"/><Relationship Id="rId4" Type="http://schemas.openxmlformats.org/officeDocument/2006/relationships/hyperlink" Target="https://docs.mongodb.com/manual/reference/method/db.collection.group/#db.collection.grou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1</a:t>
            </a:fld>
            <a:endParaRPr lang="en-US"/>
          </a:p>
        </p:txBody>
      </p:sp>
    </p:spTree>
    <p:extLst>
      <p:ext uri="{BB962C8B-B14F-4D97-AF65-F5344CB8AC3E}">
        <p14:creationId xmlns:p14="http://schemas.microsoft.com/office/powerpoint/2010/main" val="241459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229173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11</a:t>
            </a:fld>
            <a:endParaRPr lang="en-US"/>
          </a:p>
        </p:txBody>
      </p:sp>
    </p:spTree>
    <p:extLst>
      <p:ext uri="{BB962C8B-B14F-4D97-AF65-F5344CB8AC3E}">
        <p14:creationId xmlns:p14="http://schemas.microsoft.com/office/powerpoint/2010/main" val="21083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38753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13</a:t>
            </a:fld>
            <a:endParaRPr lang="en-US"/>
          </a:p>
        </p:txBody>
      </p:sp>
    </p:spTree>
    <p:extLst>
      <p:ext uri="{BB962C8B-B14F-4D97-AF65-F5344CB8AC3E}">
        <p14:creationId xmlns:p14="http://schemas.microsoft.com/office/powerpoint/2010/main" val="1654963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ourier New" panose="02070309020205020404" pitchFamily="49" charset="0"/>
              </a:rPr>
              <a:t>Probably</a:t>
            </a:r>
            <a:r>
              <a:rPr lang="en-US" sz="1200" baseline="0" dirty="0">
                <a:solidFill>
                  <a:srgbClr val="000000"/>
                </a:solidFill>
                <a:latin typeface="Courier New" panose="02070309020205020404" pitchFamily="49" charset="0"/>
              </a:rPr>
              <a:t> we want to $group and $sort the results, then $sort will not use the index.. Better to $sort then $group and we will achieve the same results while we get the benefit of $sort using the index and the operation will be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rgbClr val="000000"/>
              </a:solidFill>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ourier New" panose="02070309020205020404" pitchFamily="49" charset="0"/>
              </a:rPr>
              <a:t>You may want to sort on disk if your memory space</a:t>
            </a:r>
            <a:r>
              <a:rPr lang="en-US" sz="1200" baseline="0" dirty="0">
                <a:solidFill>
                  <a:srgbClr val="000000"/>
                </a:solidFill>
                <a:latin typeface="Courier New" panose="02070309020205020404" pitchFamily="49" charset="0"/>
              </a:rPr>
              <a:t> is critical and you want to save it for something more important.</a:t>
            </a:r>
            <a:endParaRPr lang="en-US" sz="1200" dirty="0">
              <a:solidFill>
                <a:srgbClr val="000000"/>
              </a:solidFill>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223130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the largest city in every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will not work without $first as </a:t>
            </a:r>
            <a:r>
              <a:rPr lang="en-US" sz="1200" b="1" dirty="0"/>
              <a:t>Every field must be an accumulator object</a:t>
            </a:r>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229472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417608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423071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onsolas" panose="020B0609020204030204" pitchFamily="49" charset="0"/>
              </a:rPr>
              <a:t>db</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inventory</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aggregate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$unwind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$unwind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re-create the color array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$group</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 </a:t>
            </a:r>
            <a:r>
              <a:rPr lang="en-US" sz="1200" dirty="0">
                <a:solidFill>
                  <a:srgbClr val="00000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$push</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re-create the size array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$group</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"$_id.name"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$push</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"$_id.size"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reshape for beauty */</a:t>
            </a:r>
            <a:r>
              <a:rPr lang="en-US" sz="1200" dirty="0">
                <a:solidFill>
                  <a:srgbClr val="000000"/>
                </a:solidFill>
                <a:latin typeface="Consolas" panose="020B0609020204030204" pitchFamily="49" charset="0"/>
              </a:rPr>
              <a:t> </a:t>
            </a:r>
          </a:p>
          <a:p>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$project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_id</a:t>
            </a:r>
            <a:r>
              <a:rPr lang="en-US" sz="1200" b="1" dirty="0">
                <a:solidFill>
                  <a:srgbClr val="000080"/>
                </a:solidFill>
                <a:latin typeface="Consolas" panose="020B0609020204030204" pitchFamily="49" charset="0"/>
              </a:rPr>
              <a:t>:</a:t>
            </a:r>
            <a:r>
              <a:rPr lang="en-US" sz="1200" dirty="0">
                <a:solidFill>
                  <a:srgbClr val="FF8000"/>
                </a:solidFill>
                <a:latin typeface="Consolas" panose="020B0609020204030204" pitchFamily="49" charset="0"/>
              </a:rPr>
              <a:t>0</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"name"</a:t>
            </a:r>
            <a:r>
              <a:rPr lang="en-US" sz="1200" b="1" dirty="0">
                <a:solidFill>
                  <a:srgbClr val="000080"/>
                </a:solidFill>
                <a:latin typeface="Consolas" panose="020B0609020204030204" pitchFamily="49" charset="0"/>
              </a:rPr>
              <a:t>:</a:t>
            </a:r>
            <a:r>
              <a:rPr lang="en-US" sz="1200" dirty="0">
                <a:solidFill>
                  <a:srgbClr val="808080"/>
                </a:solidFill>
                <a:latin typeface="Consolas" panose="020B0609020204030204" pitchFamily="49" charset="0"/>
              </a:rPr>
              <a:t>"$_id.name"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"sizes"</a:t>
            </a:r>
            <a:r>
              <a:rPr lang="en-US" sz="1200" b="1" dirty="0">
                <a:solidFill>
                  <a:srgbClr val="000080"/>
                </a:solidFill>
                <a:latin typeface="Consolas" panose="020B0609020204030204" pitchFamily="49" charset="0"/>
              </a:rPr>
              <a:t>:</a:t>
            </a:r>
            <a:r>
              <a:rPr lang="en-US" sz="1200" dirty="0">
                <a:solidFill>
                  <a:srgbClr val="FF8000"/>
                </a:solidFill>
                <a:latin typeface="Consolas" panose="020B0609020204030204" pitchFamily="49" charset="0"/>
              </a:rPr>
              <a:t>1</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"colors"</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"$_id.colors"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80"/>
                </a:solidFill>
                <a:latin typeface="Consolas" panose="020B0609020204030204" pitchFamily="49" charset="0"/>
              </a:rPr>
              <a:t>])</a:t>
            </a:r>
            <a:endParaRPr lang="en-US" sz="1200" dirty="0">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973920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Linking =&gt; Embedding</a:t>
            </a:r>
          </a:p>
          <a:p>
            <a:r>
              <a:rPr lang="en-US" dirty="0"/>
              <a:t>However, no real join is there in term of checking fields dependencies and when deleting the primary document the secondary document will not be deleted</a:t>
            </a:r>
          </a:p>
        </p:txBody>
      </p:sp>
      <p:sp>
        <p:nvSpPr>
          <p:cNvPr id="4" name="Slide Number Placeholder 3"/>
          <p:cNvSpPr>
            <a:spLocks noGrp="1"/>
          </p:cNvSpPr>
          <p:nvPr>
            <p:ph type="sldNum" sz="quarter" idx="10"/>
          </p:nvPr>
        </p:nvSpPr>
        <p:spPr/>
        <p:txBody>
          <a:bodyPr/>
          <a:lstStyle/>
          <a:p>
            <a:fld id="{AAC4D8B7-AF8D-4076-B508-1822F4A0FD73}" type="slidenum">
              <a:rPr lang="en-US" smtClean="0"/>
              <a:t>19</a:t>
            </a:fld>
            <a:endParaRPr lang="en-US"/>
          </a:p>
        </p:txBody>
      </p:sp>
    </p:spTree>
    <p:extLst>
      <p:ext uri="{BB962C8B-B14F-4D97-AF65-F5344CB8AC3E}">
        <p14:creationId xmlns:p14="http://schemas.microsoft.com/office/powerpoint/2010/main" val="377478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2</a:t>
            </a:fld>
            <a:endParaRPr lang="en-US"/>
          </a:p>
        </p:txBody>
      </p:sp>
    </p:spTree>
    <p:extLst>
      <p:ext uri="{BB962C8B-B14F-4D97-AF65-F5344CB8AC3E}">
        <p14:creationId xmlns:p14="http://schemas.microsoft.com/office/powerpoint/2010/main" val="1091725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20</a:t>
            </a:fld>
            <a:endParaRPr lang="en-US"/>
          </a:p>
        </p:txBody>
      </p:sp>
    </p:spTree>
    <p:extLst>
      <p:ext uri="{BB962C8B-B14F-4D97-AF65-F5344CB8AC3E}">
        <p14:creationId xmlns:p14="http://schemas.microsoft.com/office/powerpoint/2010/main" val="2836073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21</a:t>
            </a:fld>
            <a:endParaRPr lang="en-US"/>
          </a:p>
        </p:txBody>
      </p:sp>
    </p:spTree>
    <p:extLst>
      <p:ext uri="{BB962C8B-B14F-4D97-AF65-F5344CB8AC3E}">
        <p14:creationId xmlns:p14="http://schemas.microsoft.com/office/powerpoint/2010/main" val="381269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recommended to use Map/Reduce functionalities in MongoDB, use Aggregation Framework. Hadoop is better at handling Map/Reduce tasks, you may want to consider using </a:t>
            </a:r>
            <a:r>
              <a:rPr lang="en-US" dirty="0">
                <a:hlinkClick r:id="rId3"/>
              </a:rPr>
              <a:t>Hadoop Connector</a:t>
            </a:r>
            <a:endParaRPr lang="en-US" dirty="0"/>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22</a:t>
            </a:fld>
            <a:endParaRPr lang="en-US"/>
          </a:p>
        </p:txBody>
      </p:sp>
    </p:spTree>
    <p:extLst>
      <p:ext uri="{BB962C8B-B14F-4D97-AF65-F5344CB8AC3E}">
        <p14:creationId xmlns:p14="http://schemas.microsoft.com/office/powerpoint/2010/main" val="1610720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23</a:t>
            </a:fld>
            <a:endParaRPr lang="en-US"/>
          </a:p>
        </p:txBody>
      </p:sp>
    </p:spTree>
    <p:extLst>
      <p:ext uri="{BB962C8B-B14F-4D97-AF65-F5344CB8AC3E}">
        <p14:creationId xmlns:p14="http://schemas.microsoft.com/office/powerpoint/2010/main" val="2520900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24</a:t>
            </a:fld>
            <a:endParaRPr lang="en-US"/>
          </a:p>
        </p:txBody>
      </p:sp>
    </p:spTree>
    <p:extLst>
      <p:ext uri="{BB962C8B-B14F-4D97-AF65-F5344CB8AC3E}">
        <p14:creationId xmlns:p14="http://schemas.microsoft.com/office/powerpoint/2010/main" val="260205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Single Purpose Aggregation Operations</a:t>
            </a:r>
          </a:p>
          <a:p>
            <a:r>
              <a:rPr lang="en-US" sz="1200" b="0" i="0" kern="1200" dirty="0">
                <a:solidFill>
                  <a:schemeClr val="tx1"/>
                </a:solidFill>
                <a:effectLst/>
                <a:latin typeface="+mn-lt"/>
                <a:ea typeface="+mn-ea"/>
                <a:cs typeface="+mn-cs"/>
              </a:rPr>
              <a:t>MongoDB also provides </a:t>
            </a:r>
            <a:r>
              <a:rPr lang="en-US" sz="1200" b="0" i="0" u="none" strike="noStrike" kern="1200" dirty="0" err="1">
                <a:solidFill>
                  <a:schemeClr val="tx1"/>
                </a:solidFill>
                <a:effectLst/>
                <a:latin typeface="+mn-lt"/>
                <a:ea typeface="+mn-ea"/>
                <a:cs typeface="+mn-cs"/>
                <a:hlinkClick r:id="rId3" tooltip="db.collection.count()"/>
              </a:rPr>
              <a:t>db.collection.count</a:t>
            </a:r>
            <a:r>
              <a:rPr lang="en-US" sz="1200" b="0" i="0" u="none" strike="noStrike" kern="1200" dirty="0">
                <a:solidFill>
                  <a:schemeClr val="tx1"/>
                </a:solidFill>
                <a:effectLst/>
                <a:latin typeface="+mn-lt"/>
                <a:ea typeface="+mn-ea"/>
                <a:cs typeface="+mn-cs"/>
                <a:hlinkClick r:id="rId3" tooltip="db.collection.count()"/>
              </a:rPr>
              <a:t>()</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4" tooltip="db.collection.group()"/>
              </a:rPr>
              <a:t>db.collection.group</a:t>
            </a:r>
            <a:r>
              <a:rPr lang="en-US" sz="1200" b="0" i="0" u="none" strike="noStrike" kern="1200" dirty="0">
                <a:solidFill>
                  <a:schemeClr val="tx1"/>
                </a:solidFill>
                <a:effectLst/>
                <a:latin typeface="+mn-lt"/>
                <a:ea typeface="+mn-ea"/>
                <a:cs typeface="+mn-cs"/>
                <a:hlinkClick r:id="rId4" tooltip="db.collection.group()"/>
              </a:rPr>
              <a:t>()</a:t>
            </a:r>
            <a:r>
              <a:rPr lang="en-US" sz="1200" b="0" i="0"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hlinkClick r:id="rId5" tooltip="db.collection.distinct()"/>
              </a:rPr>
              <a:t>db.collection.distinct</a:t>
            </a:r>
            <a:r>
              <a:rPr lang="en-US" sz="1200" b="0" i="0" u="none" strike="noStrike" kern="1200" dirty="0">
                <a:solidFill>
                  <a:schemeClr val="tx1"/>
                </a:solidFill>
                <a:effectLst/>
                <a:latin typeface="+mn-lt"/>
                <a:ea typeface="+mn-ea"/>
                <a:cs typeface="+mn-cs"/>
                <a:hlinkClick r:id="rId5" tooltip="db.collection.distinct()"/>
              </a:rPr>
              <a:t>()</a:t>
            </a:r>
            <a:r>
              <a:rPr lang="en-US" sz="1200" b="0" i="0" kern="1200" dirty="0">
                <a:solidFill>
                  <a:schemeClr val="tx1"/>
                </a:solidFill>
                <a:effectLst/>
                <a:latin typeface="+mn-lt"/>
                <a:ea typeface="+mn-ea"/>
                <a:cs typeface="+mn-cs"/>
              </a:rPr>
              <a:t>. special purpose database commands.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3</a:t>
            </a:fld>
            <a:endParaRPr lang="en-US"/>
          </a:p>
        </p:txBody>
      </p:sp>
    </p:spTree>
    <p:extLst>
      <p:ext uri="{BB962C8B-B14F-4D97-AF65-F5344CB8AC3E}">
        <p14:creationId xmlns:p14="http://schemas.microsoft.com/office/powerpoint/2010/main" val="261386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4</a:t>
            </a:fld>
            <a:endParaRPr lang="en-US"/>
          </a:p>
        </p:txBody>
      </p:sp>
    </p:spTree>
    <p:extLst>
      <p:ext uri="{BB962C8B-B14F-4D97-AF65-F5344CB8AC3E}">
        <p14:creationId xmlns:p14="http://schemas.microsoft.com/office/powerpoint/2010/main" val="336922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$lookup - New in version 3.2.</a:t>
            </a:r>
          </a:p>
          <a:p>
            <a:r>
              <a:rPr lang="en-US" dirty="0"/>
              <a:t>Performs a left outer join to an </a:t>
            </a:r>
            <a:r>
              <a:rPr lang="en-US" dirty="0" err="1"/>
              <a:t>unsharded</a:t>
            </a:r>
            <a:r>
              <a:rPr lang="en-US" dirty="0"/>
              <a:t> collection in the same database to filter in documents from the “joined” collection for processing. The $lookup stage does an equality match between a field from the input documents with a field from the documents of the “joined” collection.</a:t>
            </a:r>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194051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SQL query will give me: </a:t>
            </a:r>
          </a:p>
          <a:p>
            <a:r>
              <a:rPr lang="en-US" dirty="0"/>
              <a:t>Apple 3</a:t>
            </a:r>
          </a:p>
          <a:p>
            <a:r>
              <a:rPr lang="en-US" dirty="0"/>
              <a:t>Google 1</a:t>
            </a:r>
          </a:p>
          <a:p>
            <a:endParaRPr lang="en-US" dirty="0"/>
          </a:p>
          <a:p>
            <a:r>
              <a:rPr lang="en-US" dirty="0"/>
              <a:t>The aggregate method</a:t>
            </a:r>
            <a:r>
              <a:rPr lang="en-US" baseline="0" dirty="0"/>
              <a:t> will result to:</a:t>
            </a:r>
          </a:p>
          <a:p>
            <a:r>
              <a:rPr lang="en-US" baseline="0" dirty="0"/>
              <a:t>{ _id: Apple, </a:t>
            </a:r>
            <a:r>
              <a:rPr lang="en-US" baseline="0" dirty="0" err="1"/>
              <a:t>num_products</a:t>
            </a:r>
            <a:r>
              <a:rPr lang="en-US" baseline="0" dirty="0"/>
              <a:t>: 3}</a:t>
            </a:r>
          </a:p>
          <a:p>
            <a:r>
              <a:rPr lang="en-US" baseline="0" dirty="0"/>
              <a:t>{_id: Google, </a:t>
            </a:r>
            <a:r>
              <a:rPr lang="en-US" baseline="0" dirty="0" err="1"/>
              <a:t>num_products</a:t>
            </a:r>
            <a:r>
              <a:rPr lang="en-US" baseline="0" dirty="0"/>
              <a:t>: 1}</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6</a:t>
            </a:fld>
            <a:endParaRPr lang="en-US"/>
          </a:p>
        </p:txBody>
      </p:sp>
    </p:spTree>
    <p:extLst>
      <p:ext uri="{BB962C8B-B14F-4D97-AF65-F5344CB8AC3E}">
        <p14:creationId xmlns:p14="http://schemas.microsoft.com/office/powerpoint/2010/main" val="100959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7</a:t>
            </a:fld>
            <a:endParaRPr lang="en-US"/>
          </a:p>
        </p:txBody>
      </p:sp>
    </p:spTree>
    <p:extLst>
      <p:ext uri="{BB962C8B-B14F-4D97-AF65-F5344CB8AC3E}">
        <p14:creationId xmlns:p14="http://schemas.microsoft.com/office/powerpoint/2010/main" val="342860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Notice</a:t>
            </a:r>
            <a:r>
              <a:rPr lang="en-US" sz="1200" dirty="0"/>
              <a:t> that </a:t>
            </a:r>
            <a:r>
              <a:rPr lang="en-US" sz="1100" dirty="0">
                <a:latin typeface="Courier New" panose="02070309020205020404" pitchFamily="49" charset="0"/>
                <a:cs typeface="Courier New" panose="02070309020205020404" pitchFamily="49" charset="0"/>
              </a:rPr>
              <a:t>$max</a:t>
            </a:r>
            <a:r>
              <a:rPr lang="en-US" sz="1200" dirty="0"/>
              <a:t> and </a:t>
            </a:r>
            <a:r>
              <a:rPr lang="en-US" sz="1100" dirty="0">
                <a:latin typeface="Courier New" panose="02070309020205020404" pitchFamily="49" charset="0"/>
                <a:cs typeface="Courier New" panose="02070309020205020404" pitchFamily="49" charset="0"/>
              </a:rPr>
              <a:t>$min</a:t>
            </a:r>
            <a:r>
              <a:rPr lang="en-US" sz="1200" dirty="0"/>
              <a:t> do not give us much information about the document. To solve this, we can sort the results on one stage and then retrieve </a:t>
            </a:r>
            <a:r>
              <a:rPr lang="en-US" sz="1100" dirty="0">
                <a:latin typeface="Courier New" panose="02070309020205020404" pitchFamily="49" charset="0"/>
                <a:cs typeface="Courier New" panose="02070309020205020404" pitchFamily="49" charset="0"/>
              </a:rPr>
              <a:t>$first</a:t>
            </a:r>
            <a:r>
              <a:rPr lang="en-US" sz="1200" dirty="0"/>
              <a:t> or </a:t>
            </a:r>
            <a:r>
              <a:rPr lang="en-US" sz="1100" dirty="0">
                <a:latin typeface="Courier New" panose="02070309020205020404" pitchFamily="49" charset="0"/>
                <a:cs typeface="Courier New" panose="02070309020205020404" pitchFamily="49" charset="0"/>
              </a:rPr>
              <a:t>$last </a:t>
            </a:r>
            <a:r>
              <a:rPr lang="en-US" sz="1200" dirty="0"/>
              <a:t>in second stage. (refer to the example with </a:t>
            </a:r>
            <a:r>
              <a:rPr lang="en-US" sz="1100" dirty="0">
                <a:latin typeface="Courier New" panose="02070309020205020404" pitchFamily="49" charset="0"/>
                <a:cs typeface="Courier New" panose="02070309020205020404" pitchFamily="49" charset="0"/>
              </a:rPr>
              <a:t>$sort</a:t>
            </a:r>
            <a:r>
              <a:rPr lang="en-US" sz="1200" dirty="0"/>
              <a:t>)</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8</a:t>
            </a:fld>
            <a:endParaRPr lang="en-US"/>
          </a:p>
        </p:txBody>
      </p:sp>
    </p:spTree>
    <p:extLst>
      <p:ext uri="{BB962C8B-B14F-4D97-AF65-F5344CB8AC3E}">
        <p14:creationId xmlns:p14="http://schemas.microsoft.com/office/powerpoint/2010/main" val="392249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9</a:t>
            </a:fld>
            <a:endParaRPr lang="en-US"/>
          </a:p>
        </p:txBody>
      </p:sp>
    </p:spTree>
    <p:extLst>
      <p:ext uri="{BB962C8B-B14F-4D97-AF65-F5344CB8AC3E}">
        <p14:creationId xmlns:p14="http://schemas.microsoft.com/office/powerpoint/2010/main" val="157757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706643-8E8C-47B7-8FD8-E9A2BA3E9748}"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3137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E5FBC-99FC-484C-833D-ED65588BD108}"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1814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1BF7B-4A27-4563-A993-DF6901D32F00}"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38582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4C7BD-210A-452C-8930-0B0C5CEC7B7C}"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57711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A1777-401B-4BDD-9166-249AFF170047}" type="datetime1">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44454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C95305-46DE-4AC0-9641-D882B1D8A95C}"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73334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4319FF-7F79-4E24-91E1-FE33C21A3691}" type="datetime1">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68097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E8A98B-BC9D-4F10-9CE1-EC361A7EAB28}" type="datetime1">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371328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95165-8BC2-447A-BE48-B062DD51A9D7}" type="datetime1">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197249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0446DB-DAF3-421F-9725-D538D73E3DFE}"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212187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B7E269-E819-4039-A617-C84B20F7B486}" type="datetime1">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EC3F-F59C-4A00-A211-B90099679317}" type="slidenum">
              <a:rPr lang="en-US" smtClean="0"/>
              <a:t>‹#›</a:t>
            </a:fld>
            <a:endParaRPr lang="en-US"/>
          </a:p>
        </p:txBody>
      </p:sp>
    </p:spTree>
    <p:extLst>
      <p:ext uri="{BB962C8B-B14F-4D97-AF65-F5344CB8AC3E}">
        <p14:creationId xmlns:p14="http://schemas.microsoft.com/office/powerpoint/2010/main" val="8315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96E83-A5F7-4D1A-B31B-80A016819A7C}" type="datetime1">
              <a:rPr lang="en-US" smtClean="0"/>
              <a:t>8/3/2021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FEC3F-F59C-4A00-A211-B90099679317}" type="slidenum">
              <a:rPr lang="en-US" smtClean="0"/>
              <a:t>‹#›</a:t>
            </a:fld>
            <a:endParaRPr lang="en-US"/>
          </a:p>
        </p:txBody>
      </p:sp>
    </p:spTree>
    <p:extLst>
      <p:ext uri="{BB962C8B-B14F-4D97-AF65-F5344CB8AC3E}">
        <p14:creationId xmlns:p14="http://schemas.microsoft.com/office/powerpoint/2010/main" val="427621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ongodb.com/manual/reference/sql-aggregation-compariso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CS415 Databases</a:t>
            </a:r>
          </a:p>
          <a:p>
            <a:r>
              <a:rPr lang="en-US" b="1" dirty="0"/>
              <a:t>Maharishi International University</a:t>
            </a:r>
          </a:p>
          <a:p>
            <a:r>
              <a:rPr lang="en-US" b="1" dirty="0"/>
              <a:t>Department of Computer Science</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3AE37CE4-BF9C-448B-8F54-2D7CA39B80E9}"/>
              </a:ext>
            </a:extLst>
          </p:cNvPr>
          <p:cNvSpPr>
            <a:spLocks noGrp="1"/>
          </p:cNvSpPr>
          <p:nvPr>
            <p:ph type="sldNum" sz="quarter" idx="12"/>
          </p:nvPr>
        </p:nvSpPr>
        <p:spPr/>
        <p:txBody>
          <a:bodyPr/>
          <a:lstStyle/>
          <a:p>
            <a:fld id="{624FEC3F-F59C-4A00-A211-B90099679317}" type="slidenum">
              <a:rPr lang="en-US" smtClean="0"/>
              <a:t>1</a:t>
            </a:fld>
            <a:endParaRPr lang="en-US"/>
          </a:p>
        </p:txBody>
      </p:sp>
    </p:spTree>
    <p:extLst>
      <p:ext uri="{BB962C8B-B14F-4D97-AF65-F5344CB8AC3E}">
        <p14:creationId xmlns:p14="http://schemas.microsoft.com/office/powerpoint/2010/main" val="231162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Double Grouping</a:t>
            </a:r>
          </a:p>
        </p:txBody>
      </p:sp>
      <p:sp>
        <p:nvSpPr>
          <p:cNvPr id="5" name="Rectangle 4"/>
          <p:cNvSpPr/>
          <p:nvPr/>
        </p:nvSpPr>
        <p:spPr>
          <a:xfrm>
            <a:off x="838196" y="3970358"/>
            <a:ext cx="10515601" cy="1569660"/>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grades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_id</a:t>
            </a:r>
            <a:r>
              <a:rPr lang="en-US" sz="1600" b="1"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class_id</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class_id</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student_id</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student_id</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'average'</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"$grade"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_id</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"$_</a:t>
            </a:r>
            <a:r>
              <a:rPr lang="en-US" sz="1600" dirty="0" err="1">
                <a:solidFill>
                  <a:srgbClr val="808080"/>
                </a:solidFill>
                <a:latin typeface="Consolas" panose="020B0609020204030204" pitchFamily="49" charset="0"/>
              </a:rPr>
              <a:t>id.class_id</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'average'</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avg</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"$average"</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sz="1600" dirty="0">
              <a:latin typeface="Consolas" panose="020B0609020204030204" pitchFamily="49" charset="0"/>
            </a:endParaRPr>
          </a:p>
        </p:txBody>
      </p:sp>
      <p:sp>
        <p:nvSpPr>
          <p:cNvPr id="6" name="Rectangle 5"/>
          <p:cNvSpPr/>
          <p:nvPr/>
        </p:nvSpPr>
        <p:spPr>
          <a:xfrm>
            <a:off x="838197" y="1690688"/>
            <a:ext cx="10515601" cy="1015663"/>
          </a:xfrm>
          <a:prstGeom prst="rect">
            <a:avLst/>
          </a:prstGeom>
          <a:solidFill>
            <a:schemeClr val="bg1">
              <a:lumMod val="95000"/>
            </a:schemeClr>
          </a:solidFill>
          <a:ln>
            <a:noFill/>
          </a:ln>
        </p:spPr>
        <p:txBody>
          <a:bodyPr wrap="square">
            <a:spAutoFit/>
          </a:bodyPr>
          <a:lstStyle/>
          <a:p>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"_id"</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1</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class_id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6"/>
                </a:solidFill>
                <a:latin typeface="Consolas" panose="020B0609020204030204" pitchFamily="49" charset="0"/>
              </a:rPr>
              <a:t>11</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student_id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1"/>
                </a:solidFill>
                <a:latin typeface="Consolas" panose="020B0609020204030204" pitchFamily="49" charset="0"/>
              </a:rPr>
              <a:t>123456</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"type"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"quiz"</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"grade"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95</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p>
          <a:p>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"_id"</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2</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class_id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6"/>
                </a:solidFill>
                <a:latin typeface="Consolas" panose="020B0609020204030204" pitchFamily="49" charset="0"/>
              </a:rPr>
              <a:t>11</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student_id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1"/>
                </a:solidFill>
                <a:latin typeface="Consolas" panose="020B0609020204030204" pitchFamily="49" charset="0"/>
              </a:rPr>
              <a:t>123456</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"type"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"assignment"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"grade"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100</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p>
          <a:p>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"_id"</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3</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class_id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6"/>
                </a:solidFill>
                <a:latin typeface="Consolas" panose="020B0609020204030204" pitchFamily="49" charset="0"/>
              </a:rPr>
              <a:t>11</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student_id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1"/>
                </a:solidFill>
                <a:latin typeface="Consolas" panose="020B0609020204030204" pitchFamily="49" charset="0"/>
              </a:rPr>
              <a:t>234456</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"type"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"assignment"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"grade"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85</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p>
          <a:p>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"_id"</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4</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class_id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6"/>
                </a:solidFill>
                <a:latin typeface="Consolas" panose="020B0609020204030204" pitchFamily="49" charset="0"/>
              </a:rPr>
              <a:t>22</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err="1">
                <a:solidFill>
                  <a:srgbClr val="808080"/>
                </a:solidFill>
                <a:latin typeface="Consolas" panose="020B0609020204030204" pitchFamily="49" charset="0"/>
              </a:rPr>
              <a:t>student_id</a:t>
            </a:r>
            <a:r>
              <a:rPr lang="en-US" sz="1500" dirty="0">
                <a:solidFill>
                  <a:srgbClr val="808080"/>
                </a:solidFill>
                <a:latin typeface="Consolas" panose="020B0609020204030204" pitchFamily="49" charset="0"/>
              </a:rPr>
              <a:t>"</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chemeClr val="accent1"/>
                </a:solidFill>
                <a:latin typeface="Consolas" panose="020B0609020204030204" pitchFamily="49" charset="0"/>
              </a:rPr>
              <a:t>123456</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"type"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"quiz"</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"grade"</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90</a:t>
            </a:r>
            <a:r>
              <a:rPr lang="en-US" sz="1500" dirty="0">
                <a:solidFill>
                  <a:srgbClr val="000000"/>
                </a:solidFill>
                <a:latin typeface="Consolas" panose="020B0609020204030204" pitchFamily="49" charset="0"/>
              </a:rPr>
              <a:t> </a:t>
            </a:r>
            <a:r>
              <a:rPr lang="en-US" sz="1500" b="1" dirty="0">
                <a:solidFill>
                  <a:srgbClr val="000000"/>
                </a:solidFill>
                <a:latin typeface="Consolas" panose="020B0609020204030204" pitchFamily="49" charset="0"/>
              </a:rPr>
              <a:t>}</a:t>
            </a:r>
            <a:r>
              <a:rPr lang="en-US" sz="1500" dirty="0">
                <a:solidFill>
                  <a:srgbClr val="000000"/>
                </a:solidFill>
                <a:latin typeface="Consolas" panose="020B0609020204030204" pitchFamily="49" charset="0"/>
              </a:rPr>
              <a:t> </a:t>
            </a:r>
            <a:endParaRPr lang="en-US" sz="1500" dirty="0">
              <a:effectLst/>
              <a:latin typeface="Consolas" panose="020B0609020204030204" pitchFamily="49" charset="0"/>
            </a:endParaRPr>
          </a:p>
        </p:txBody>
      </p:sp>
      <p:sp>
        <p:nvSpPr>
          <p:cNvPr id="7" name="TextBox 6"/>
          <p:cNvSpPr txBox="1"/>
          <p:nvPr/>
        </p:nvSpPr>
        <p:spPr>
          <a:xfrm>
            <a:off x="998621" y="2971800"/>
            <a:ext cx="10355176" cy="646331"/>
          </a:xfrm>
          <a:prstGeom prst="rect">
            <a:avLst/>
          </a:prstGeom>
          <a:noFill/>
        </p:spPr>
        <p:txBody>
          <a:bodyPr wrap="square" rtlCol="0">
            <a:spAutoFit/>
          </a:bodyPr>
          <a:lstStyle/>
          <a:p>
            <a:r>
              <a:rPr lang="en-US" dirty="0"/>
              <a:t>We want to find out the </a:t>
            </a:r>
            <a:r>
              <a:rPr lang="en-US" b="1" dirty="0"/>
              <a:t>average grade per class</a:t>
            </a:r>
            <a:r>
              <a:rPr lang="en-US" dirty="0"/>
              <a:t>. We assume that there are different number of grades per assignments for each student. The only way to do that is by using </a:t>
            </a:r>
            <a:r>
              <a:rPr lang="en-US" b="1" dirty="0"/>
              <a:t>two stages </a:t>
            </a:r>
            <a:r>
              <a:rPr lang="en-US" dirty="0"/>
              <a:t>of </a:t>
            </a:r>
            <a:r>
              <a:rPr lang="en-US" sz="1600" dirty="0">
                <a:latin typeface="Courier New" panose="02070309020205020404" pitchFamily="49" charset="0"/>
                <a:cs typeface="Courier New" panose="02070309020205020404" pitchFamily="49" charset="0"/>
              </a:rPr>
              <a:t>$group</a:t>
            </a:r>
            <a:r>
              <a:rPr lang="en-US" dirty="0"/>
              <a:t> aggregation.</a:t>
            </a:r>
          </a:p>
        </p:txBody>
      </p:sp>
      <p:sp>
        <p:nvSpPr>
          <p:cNvPr id="8" name="TextBox 7"/>
          <p:cNvSpPr txBox="1"/>
          <p:nvPr/>
        </p:nvSpPr>
        <p:spPr>
          <a:xfrm>
            <a:off x="7688179" y="4882138"/>
            <a:ext cx="3665618" cy="830997"/>
          </a:xfrm>
          <a:prstGeom prst="rect">
            <a:avLst/>
          </a:prstGeom>
          <a:solidFill>
            <a:schemeClr val="bg1">
              <a:lumMod val="95000"/>
            </a:schemeClr>
          </a:solidFill>
        </p:spPr>
        <p:txBody>
          <a:bodyPr wrap="square" rtlCol="0">
            <a:spAutoFit/>
          </a:bodyPr>
          <a:lstStyle/>
          <a:p>
            <a:pPr marL="342900" indent="-342900">
              <a:buFont typeface="+mj-lt"/>
              <a:buAutoNum type="arabicPeriod"/>
            </a:pPr>
            <a:r>
              <a:rPr lang="en-US" sz="1600" dirty="0"/>
              <a:t>Calculate the average grade per student in every class.</a:t>
            </a:r>
          </a:p>
          <a:p>
            <a:pPr marL="342900" indent="-342900">
              <a:buFont typeface="+mj-lt"/>
              <a:buAutoNum type="arabicPeriod"/>
            </a:pPr>
            <a:r>
              <a:rPr lang="en-US" sz="1600" dirty="0"/>
              <a:t>Calculate the average grade per class.</a:t>
            </a:r>
          </a:p>
        </p:txBody>
      </p:sp>
      <p:sp>
        <p:nvSpPr>
          <p:cNvPr id="3" name="Slide Number Placeholder 2">
            <a:extLst>
              <a:ext uri="{FF2B5EF4-FFF2-40B4-BE49-F238E27FC236}">
                <a16:creationId xmlns:a16="http://schemas.microsoft.com/office/drawing/2014/main" id="{A5403DC2-4215-45BD-AF6F-D63E8E1FFCFA}"/>
              </a:ext>
            </a:extLst>
          </p:cNvPr>
          <p:cNvSpPr>
            <a:spLocks noGrp="1"/>
          </p:cNvSpPr>
          <p:nvPr>
            <p:ph type="sldNum" sz="quarter" idx="12"/>
          </p:nvPr>
        </p:nvSpPr>
        <p:spPr/>
        <p:txBody>
          <a:bodyPr/>
          <a:lstStyle/>
          <a:p>
            <a:fld id="{624FEC3F-F59C-4A00-A211-B90099679317}" type="slidenum">
              <a:rPr lang="en-US" smtClean="0"/>
              <a:t>10</a:t>
            </a:fld>
            <a:endParaRPr lang="en-US"/>
          </a:p>
        </p:txBody>
      </p:sp>
    </p:spTree>
    <p:extLst>
      <p:ext uri="{BB962C8B-B14F-4D97-AF65-F5344CB8AC3E}">
        <p14:creationId xmlns:p14="http://schemas.microsoft.com/office/powerpoint/2010/main" val="178679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The aggregation pipeline can use indexes to improve its performance during some of its stages if it’s been used at the beginning of the aggregation pipeline. </a:t>
            </a:r>
          </a:p>
          <a:p>
            <a:pPr marL="0" indent="0">
              <a:buNone/>
            </a:pPr>
            <a:r>
              <a:rPr lang="en-US" b="1"/>
              <a:t>Actions </a:t>
            </a:r>
            <a:r>
              <a:rPr lang="en-US" b="1" dirty="0"/>
              <a:t>are spontaneously right because they are in accord with the laws of nature governing successful performance of that action.</a:t>
            </a:r>
          </a:p>
          <a:p>
            <a:pPr marL="0" indent="0">
              <a:buNone/>
            </a:pPr>
            <a:r>
              <a:rPr lang="en-US" b="1" dirty="0"/>
              <a:t>Science of Consciousness:</a:t>
            </a:r>
            <a:r>
              <a:rPr lang="en-US" dirty="0"/>
              <a:t> </a:t>
            </a:r>
            <a:r>
              <a:rPr lang="en-US" i="1" dirty="0"/>
              <a:t>Seek the highest first, by starting with a good foundation and building upon that.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94C0666-62F3-404C-B245-C709773AAC52}"/>
              </a:ext>
            </a:extLst>
          </p:cNvPr>
          <p:cNvSpPr>
            <a:spLocks noGrp="1"/>
          </p:cNvSpPr>
          <p:nvPr>
            <p:ph type="sldNum" sz="quarter" idx="12"/>
          </p:nvPr>
        </p:nvSpPr>
        <p:spPr/>
        <p:txBody>
          <a:bodyPr/>
          <a:lstStyle/>
          <a:p>
            <a:fld id="{624FEC3F-F59C-4A00-A211-B90099679317}" type="slidenum">
              <a:rPr lang="en-US" smtClean="0"/>
              <a:t>11</a:t>
            </a:fld>
            <a:endParaRPr lang="en-US"/>
          </a:p>
        </p:txBody>
      </p:sp>
    </p:spTree>
    <p:extLst>
      <p:ext uri="{BB962C8B-B14F-4D97-AF65-F5344CB8AC3E}">
        <p14:creationId xmlns:p14="http://schemas.microsoft.com/office/powerpoint/2010/main" val="345640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$project</a:t>
            </a:r>
          </a:p>
        </p:txBody>
      </p:sp>
      <p:sp>
        <p:nvSpPr>
          <p:cNvPr id="3" name="Content Placeholder 2"/>
          <p:cNvSpPr>
            <a:spLocks noGrp="1"/>
          </p:cNvSpPr>
          <p:nvPr>
            <p:ph idx="1"/>
          </p:nvPr>
        </p:nvSpPr>
        <p:spPr>
          <a:xfrm>
            <a:off x="838200" y="1609057"/>
            <a:ext cx="10515600" cy="845386"/>
          </a:xfrm>
        </p:spPr>
        <p:txBody>
          <a:bodyPr>
            <a:normAutofit/>
          </a:bodyPr>
          <a:lstStyle/>
          <a:p>
            <a:pPr marL="0" indent="0">
              <a:buNone/>
            </a:pPr>
            <a:r>
              <a:rPr lang="en-US" sz="2400" dirty="0"/>
              <a:t>Use it to remove a key, add new key, rephrase a key or with some simple functions: </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toUpper</a:t>
            </a:r>
            <a:r>
              <a:rPr lang="en-US" sz="2400" dirty="0"/>
              <a:t> and </a:t>
            </a:r>
            <a:r>
              <a:rPr lang="en-US" sz="2000" b="1" dirty="0">
                <a:latin typeface="Consolas" panose="020B0609020204030204" pitchFamily="49" charset="0"/>
                <a:cs typeface="Courier New" panose="02070309020205020404" pitchFamily="49" charset="0"/>
              </a:rPr>
              <a:t>$</a:t>
            </a:r>
            <a:r>
              <a:rPr lang="en-US" sz="2000" b="1" dirty="0" err="1">
                <a:latin typeface="Consolas" panose="020B0609020204030204" pitchFamily="49" charset="0"/>
                <a:cs typeface="Courier New" panose="02070309020205020404" pitchFamily="49" charset="0"/>
              </a:rPr>
              <a:t>toLower</a:t>
            </a:r>
            <a:r>
              <a:rPr lang="en-US" sz="2400" dirty="0"/>
              <a:t> for strings, </a:t>
            </a:r>
            <a:r>
              <a:rPr lang="en-US" sz="2000" b="1" dirty="0">
                <a:latin typeface="Consolas" panose="020B0609020204030204" pitchFamily="49" charset="0"/>
                <a:cs typeface="Courier New" panose="02070309020205020404" pitchFamily="49" charset="0"/>
              </a:rPr>
              <a:t>$add</a:t>
            </a:r>
            <a:r>
              <a:rPr lang="en-US" sz="2400" dirty="0"/>
              <a:t> and </a:t>
            </a:r>
            <a:r>
              <a:rPr lang="en-US" sz="2000" b="1" dirty="0">
                <a:latin typeface="Consolas" panose="020B0609020204030204" pitchFamily="49" charset="0"/>
                <a:cs typeface="Courier New" panose="02070309020205020404" pitchFamily="49" charset="0"/>
              </a:rPr>
              <a:t>$multiply</a:t>
            </a:r>
            <a:r>
              <a:rPr lang="en-US" sz="2400" dirty="0"/>
              <a:t> for numbers.</a:t>
            </a:r>
          </a:p>
        </p:txBody>
      </p:sp>
      <p:sp>
        <p:nvSpPr>
          <p:cNvPr id="4" name="Rectangle 3"/>
          <p:cNvSpPr/>
          <p:nvPr/>
        </p:nvSpPr>
        <p:spPr>
          <a:xfrm>
            <a:off x="838200" y="3555716"/>
            <a:ext cx="10515600" cy="1569660"/>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$project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toLower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'details'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$multiply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10</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'item'</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sz="1600" dirty="0">
              <a:effectLst/>
              <a:latin typeface="Consolas" panose="020B0609020204030204" pitchFamily="49" charset="0"/>
            </a:endParaRPr>
          </a:p>
        </p:txBody>
      </p:sp>
      <p:sp>
        <p:nvSpPr>
          <p:cNvPr id="5" name="Rectangle 4"/>
          <p:cNvSpPr/>
          <p:nvPr/>
        </p:nvSpPr>
        <p:spPr>
          <a:xfrm>
            <a:off x="838200" y="5308517"/>
            <a:ext cx="10515600"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maker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details</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category</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price</a:t>
            </a:r>
            <a:r>
              <a:rPr lang="en-US" sz="1600" b="1"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9000</a:t>
            </a:r>
            <a:r>
              <a:rPr lang="en-US" sz="1600" b="1" dirty="0">
                <a:solidFill>
                  <a:srgbClr val="000000"/>
                </a:solidFill>
                <a:latin typeface="Consolas" panose="020B0609020204030204" pitchFamily="49" charset="0"/>
              </a:rPr>
              <a:t> }, </a:t>
            </a:r>
            <a:r>
              <a:rPr lang="en-US" sz="1600" dirty="0">
                <a:solidFill>
                  <a:srgbClr val="000000"/>
                </a:solidFill>
                <a:latin typeface="Consolas" panose="020B0609020204030204" pitchFamily="49" charset="0"/>
              </a:rPr>
              <a:t>item</a:t>
            </a:r>
            <a:r>
              <a:rPr lang="en-US" sz="1600" b="1"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6" name="Rectangle 5"/>
          <p:cNvSpPr/>
          <p:nvPr/>
        </p:nvSpPr>
        <p:spPr>
          <a:xfrm>
            <a:off x="838200" y="2478498"/>
            <a:ext cx="10318416"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7" name="Slide Number Placeholder 6">
            <a:extLst>
              <a:ext uri="{FF2B5EF4-FFF2-40B4-BE49-F238E27FC236}">
                <a16:creationId xmlns:a16="http://schemas.microsoft.com/office/drawing/2014/main" id="{5D53B609-4BA0-46C4-A854-FC890A6175EE}"/>
              </a:ext>
            </a:extLst>
          </p:cNvPr>
          <p:cNvSpPr>
            <a:spLocks noGrp="1"/>
          </p:cNvSpPr>
          <p:nvPr>
            <p:ph type="sldNum" sz="quarter" idx="12"/>
          </p:nvPr>
        </p:nvSpPr>
        <p:spPr/>
        <p:txBody>
          <a:bodyPr/>
          <a:lstStyle/>
          <a:p>
            <a:fld id="{624FEC3F-F59C-4A00-A211-B90099679317}" type="slidenum">
              <a:rPr lang="en-US" smtClean="0"/>
              <a:t>12</a:t>
            </a:fld>
            <a:endParaRPr lang="en-US"/>
          </a:p>
        </p:txBody>
      </p:sp>
    </p:spTree>
    <p:extLst>
      <p:ext uri="{BB962C8B-B14F-4D97-AF65-F5344CB8AC3E}">
        <p14:creationId xmlns:p14="http://schemas.microsoft.com/office/powerpoint/2010/main" val="194517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anose="020B0609020204030204" pitchFamily="49" charset="0"/>
                <a:cs typeface="Courier New" panose="02070309020205020404" pitchFamily="49" charset="0"/>
              </a:rPr>
              <a:t>$match</a:t>
            </a:r>
          </a:p>
        </p:txBody>
      </p:sp>
      <p:sp>
        <p:nvSpPr>
          <p:cNvPr id="5" name="Rectangle 4"/>
          <p:cNvSpPr/>
          <p:nvPr/>
        </p:nvSpPr>
        <p:spPr>
          <a:xfrm>
            <a:off x="838200" y="1817077"/>
            <a:ext cx="10515600" cy="1277273"/>
          </a:xfrm>
          <a:prstGeom prst="rect">
            <a:avLst/>
          </a:prstGeom>
        </p:spPr>
        <p:txBody>
          <a:bodyPr wrap="square">
            <a:spAutoFit/>
          </a:bodyPr>
          <a:lstStyle/>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"52556"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"FAIRFIELD"</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91.957611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41.003943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12147</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"BURLINGTON"</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91.116972</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40.808665</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30564</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"MOUNT PLEASANT"</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91.56142699999999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40.964573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11113</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"CORALVILLE"</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91.590608</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41.693666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12646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91.51119199999999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41.654899</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25049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"52245"</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91.51506999999999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41.664916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21140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91.56688200000001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41.643813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22869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endParaRPr lang="en-US" sz="1100" dirty="0">
              <a:effectLst/>
              <a:latin typeface="Consolas" panose="020B0609020204030204" pitchFamily="49" charset="0"/>
            </a:endParaRPr>
          </a:p>
        </p:txBody>
      </p:sp>
      <p:sp>
        <p:nvSpPr>
          <p:cNvPr id="6" name="Content Placeholder 2"/>
          <p:cNvSpPr>
            <a:spLocks noGrp="1"/>
          </p:cNvSpPr>
          <p:nvPr>
            <p:ph idx="1"/>
          </p:nvPr>
        </p:nvSpPr>
        <p:spPr>
          <a:xfrm>
            <a:off x="838200" y="1415309"/>
            <a:ext cx="10515600" cy="401768"/>
          </a:xfrm>
        </p:spPr>
        <p:txBody>
          <a:bodyPr>
            <a:normAutofit lnSpcReduction="10000"/>
          </a:bodyPr>
          <a:lstStyle/>
          <a:p>
            <a:pPr marL="0" indent="0">
              <a:buNone/>
            </a:pPr>
            <a:r>
              <a:rPr lang="en-US" sz="2400" dirty="0"/>
              <a:t>Use it to </a:t>
            </a:r>
            <a:r>
              <a:rPr lang="en-US" sz="2400" b="1" dirty="0"/>
              <a:t>filter</a:t>
            </a:r>
            <a:r>
              <a:rPr lang="en-US" sz="2400" dirty="0"/>
              <a:t> the collection. </a:t>
            </a:r>
          </a:p>
        </p:txBody>
      </p:sp>
      <p:sp>
        <p:nvSpPr>
          <p:cNvPr id="7" name="Rectangle 6"/>
          <p:cNvSpPr/>
          <p:nvPr/>
        </p:nvSpPr>
        <p:spPr>
          <a:xfrm>
            <a:off x="838200" y="3220739"/>
            <a:ext cx="10515600" cy="2616101"/>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zips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$match</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state</a:t>
            </a:r>
            <a:r>
              <a:rPr lang="en-US" sz="1600" b="1" dirty="0" err="1">
                <a:solidFill>
                  <a:srgbClr val="000080"/>
                </a:solidFill>
                <a:latin typeface="Consolas" panose="020B0609020204030204" pitchFamily="49" charset="0"/>
              </a:rPr>
              <a:t>:</a:t>
            </a:r>
            <a:r>
              <a:rPr lang="en-US" sz="1600" dirty="0" err="1">
                <a:solidFill>
                  <a:srgbClr val="808080"/>
                </a:solidFill>
                <a:latin typeface="Consolas" panose="020B0609020204030204" pitchFamily="49" charset="0"/>
              </a:rPr>
              <a:t>"IA</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"$pop"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zip_codes</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addToSet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$project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0</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8000"/>
                </a:solidFill>
                <a:latin typeface="Consolas" panose="020B0609020204030204" pitchFamily="49" charset="0"/>
              </a:rPr>
              <a:t>1</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zip_codes</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8" name="TextBox 7"/>
          <p:cNvSpPr txBox="1"/>
          <p:nvPr/>
        </p:nvSpPr>
        <p:spPr>
          <a:xfrm>
            <a:off x="8053754" y="3583584"/>
            <a:ext cx="3182815" cy="1877437"/>
          </a:xfrm>
          <a:prstGeom prst="rect">
            <a:avLst/>
          </a:prstGeom>
          <a:solidFill>
            <a:schemeClr val="bg1">
              <a:lumMod val="95000"/>
            </a:schemeClr>
          </a:solidFill>
        </p:spPr>
        <p:txBody>
          <a:bodyPr wrap="square" rtlCol="0">
            <a:spAutoFit/>
          </a:bodyPr>
          <a:lstStyle/>
          <a:p>
            <a:r>
              <a:rPr lang="en-US" sz="1600" dirty="0"/>
              <a:t>1. Filter the </a:t>
            </a:r>
            <a:r>
              <a:rPr lang="en-US" sz="1600" dirty="0" err="1"/>
              <a:t>zipcode</a:t>
            </a:r>
            <a:r>
              <a:rPr lang="en-US" sz="1600" dirty="0"/>
              <a:t> collection and leave Iowa state entries</a:t>
            </a:r>
          </a:p>
          <a:p>
            <a:r>
              <a:rPr lang="en-US" sz="1600" dirty="0"/>
              <a:t>2. Group results by city, calculate the population, and add new field contains </a:t>
            </a:r>
            <a:r>
              <a:rPr lang="en-US" sz="1600" dirty="0" err="1"/>
              <a:t>zipcode</a:t>
            </a:r>
            <a:r>
              <a:rPr lang="en-US" sz="1600" dirty="0"/>
              <a:t> array for each city</a:t>
            </a:r>
          </a:p>
          <a:p>
            <a:r>
              <a:rPr lang="en-US" sz="1600" dirty="0"/>
              <a:t>3. Remove _id, project only city name, population and </a:t>
            </a:r>
            <a:r>
              <a:rPr lang="en-US" sz="1600" dirty="0" err="1"/>
              <a:t>zipcodes</a:t>
            </a:r>
            <a:r>
              <a:rPr lang="en-US" sz="1600" dirty="0"/>
              <a:t>.</a:t>
            </a:r>
          </a:p>
        </p:txBody>
      </p:sp>
      <p:sp>
        <p:nvSpPr>
          <p:cNvPr id="9" name="Rectangle 8"/>
          <p:cNvSpPr/>
          <p:nvPr/>
        </p:nvSpPr>
        <p:spPr>
          <a:xfrm>
            <a:off x="838200" y="5823865"/>
            <a:ext cx="10515600" cy="938719"/>
          </a:xfrm>
          <a:prstGeom prst="rect">
            <a:avLst/>
          </a:prstGeom>
        </p:spPr>
        <p:txBody>
          <a:bodyPr wrap="square">
            <a:spAutoFit/>
          </a:bodyPr>
          <a:lstStyle/>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"FAIRFIELD"</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12147</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"52556"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"BURLINGTON"</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30564</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"52601"</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"MOUNT PLEASANT"</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11113</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"52641"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"CORALVILLE"</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12646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"52241"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 population"</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69058</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zip_codes</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"52240"</a:t>
            </a:r>
            <a:r>
              <a:rPr lang="en-US" sz="1100" b="1" dirty="0">
                <a:solidFill>
                  <a:srgbClr val="000080"/>
                </a:solidFill>
                <a:latin typeface="Consolas" panose="020B0609020204030204" pitchFamily="49" charset="0"/>
              </a:rPr>
              <a:t>, </a:t>
            </a:r>
            <a:r>
              <a:rPr lang="en-US" sz="1100" dirty="0">
                <a:solidFill>
                  <a:srgbClr val="808080"/>
                </a:solidFill>
                <a:latin typeface="Consolas" panose="020B0609020204030204" pitchFamily="49" charset="0"/>
              </a:rPr>
              <a:t>"52245"</a:t>
            </a:r>
            <a:r>
              <a:rPr lang="en-US" sz="1100" b="1" dirty="0">
                <a:solidFill>
                  <a:srgbClr val="000080"/>
                </a:solidFill>
                <a:latin typeface="Consolas" panose="020B0609020204030204" pitchFamily="49" charset="0"/>
              </a:rPr>
              <a:t>,</a:t>
            </a:r>
            <a:r>
              <a:rPr lang="en-US" sz="1100" dirty="0">
                <a:solidFill>
                  <a:srgbClr val="808080"/>
                </a:solidFill>
                <a:latin typeface="Consolas" panose="020B0609020204030204" pitchFamily="49" charset="0"/>
              </a:rPr>
              <a:t> "52246"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p:txBody>
      </p:sp>
      <p:sp>
        <p:nvSpPr>
          <p:cNvPr id="10" name="Right Brace 9"/>
          <p:cNvSpPr/>
          <p:nvPr/>
        </p:nvSpPr>
        <p:spPr>
          <a:xfrm>
            <a:off x="7561385" y="3341077"/>
            <a:ext cx="375138" cy="2356399"/>
          </a:xfrm>
          <a:prstGeom prst="rightBrace">
            <a:avLst>
              <a:gd name="adj1" fmla="val 80208"/>
              <a:gd name="adj2" fmla="val 50000"/>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7D3185D-D739-4E47-9899-1E0A08A0143C}"/>
              </a:ext>
            </a:extLst>
          </p:cNvPr>
          <p:cNvSpPr>
            <a:spLocks noGrp="1"/>
          </p:cNvSpPr>
          <p:nvPr>
            <p:ph type="sldNum" sz="quarter" idx="12"/>
          </p:nvPr>
        </p:nvSpPr>
        <p:spPr/>
        <p:txBody>
          <a:bodyPr/>
          <a:lstStyle/>
          <a:p>
            <a:fld id="{624FEC3F-F59C-4A00-A211-B90099679317}" type="slidenum">
              <a:rPr lang="en-US" smtClean="0"/>
              <a:t>13</a:t>
            </a:fld>
            <a:endParaRPr lang="en-US"/>
          </a:p>
        </p:txBody>
      </p:sp>
    </p:spTree>
    <p:extLst>
      <p:ext uri="{BB962C8B-B14F-4D97-AF65-F5344CB8AC3E}">
        <p14:creationId xmlns:p14="http://schemas.microsoft.com/office/powerpoint/2010/main" val="223719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$sort, $skip</a:t>
            </a:r>
            <a:r>
              <a:rPr lang="en-US" b="1" dirty="0">
                <a:cs typeface="Courier New" panose="02070309020205020404" pitchFamily="49" charset="0"/>
              </a:rPr>
              <a:t> </a:t>
            </a:r>
            <a:r>
              <a:rPr lang="en-US" b="1" dirty="0">
                <a:latin typeface="+mn-lt"/>
              </a:rPr>
              <a:t>and</a:t>
            </a:r>
            <a:r>
              <a:rPr lang="en-US" b="1" dirty="0">
                <a:cs typeface="Courier New" panose="02070309020205020404" pitchFamily="49" charset="0"/>
              </a:rPr>
              <a:t> </a:t>
            </a:r>
            <a:r>
              <a:rPr lang="en-US" b="1" dirty="0">
                <a:latin typeface="Consolas" panose="020B0609020204030204" pitchFamily="49" charset="0"/>
                <a:cs typeface="Courier New" panose="02070309020205020404" pitchFamily="49" charset="0"/>
              </a:rPr>
              <a:t>$limit</a:t>
            </a:r>
          </a:p>
        </p:txBody>
      </p:sp>
      <p:sp>
        <p:nvSpPr>
          <p:cNvPr id="4" name="Content Placeholder 2"/>
          <p:cNvSpPr>
            <a:spLocks noGrp="1"/>
          </p:cNvSpPr>
          <p:nvPr>
            <p:ph idx="1"/>
          </p:nvPr>
        </p:nvSpPr>
        <p:spPr>
          <a:xfrm>
            <a:off x="943707" y="1498089"/>
            <a:ext cx="6813253" cy="1094042"/>
          </a:xfrm>
        </p:spPr>
        <p:txBody>
          <a:bodyPr>
            <a:normAutofit/>
          </a:bodyPr>
          <a:lstStyle/>
          <a:p>
            <a:pPr marL="0" indent="0">
              <a:buNone/>
            </a:pPr>
            <a:r>
              <a:rPr lang="en-US" sz="2400" dirty="0"/>
              <a:t>It's useful to use </a:t>
            </a:r>
            <a:r>
              <a:rPr lang="en-US" sz="2000" b="1" dirty="0">
                <a:latin typeface="Consolas" panose="020B0609020204030204" pitchFamily="49" charset="0"/>
                <a:cs typeface="Courier New" panose="02070309020205020404" pitchFamily="49" charset="0"/>
              </a:rPr>
              <a:t>$skip</a:t>
            </a:r>
            <a:r>
              <a:rPr lang="en-US" sz="2400" dirty="0"/>
              <a:t> and </a:t>
            </a:r>
            <a:r>
              <a:rPr lang="en-US" sz="2000" b="1" dirty="0">
                <a:latin typeface="Consolas" panose="020B0609020204030204" pitchFamily="49" charset="0"/>
                <a:cs typeface="Courier New" panose="02070309020205020404" pitchFamily="49" charset="0"/>
              </a:rPr>
              <a:t>$limit</a:t>
            </a:r>
            <a:r>
              <a:rPr lang="en-US" sz="2400" dirty="0"/>
              <a:t> after </a:t>
            </a:r>
            <a:r>
              <a:rPr lang="en-US" sz="2000" b="1" dirty="0">
                <a:latin typeface="Consolas" panose="020B0609020204030204" pitchFamily="49" charset="0"/>
                <a:cs typeface="Courier New" panose="02070309020205020404" pitchFamily="49" charset="0"/>
              </a:rPr>
              <a:t>$sort</a:t>
            </a:r>
            <a:r>
              <a:rPr lang="en-US" sz="2400" dirty="0"/>
              <a:t>, otherwise the result will be arbitrary.</a:t>
            </a:r>
          </a:p>
        </p:txBody>
      </p:sp>
      <p:sp>
        <p:nvSpPr>
          <p:cNvPr id="5" name="Rectangle 4"/>
          <p:cNvSpPr/>
          <p:nvPr/>
        </p:nvSpPr>
        <p:spPr>
          <a:xfrm>
            <a:off x="943707" y="2523809"/>
            <a:ext cx="8364415" cy="3139321"/>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zips</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aggregate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$match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state</a:t>
            </a:r>
            <a:r>
              <a:rPr lang="en-US" b="1" dirty="0" err="1">
                <a:solidFill>
                  <a:srgbClr val="000080"/>
                </a:solidFill>
                <a:latin typeface="Consolas" panose="020B0609020204030204" pitchFamily="49" charset="0"/>
              </a:rPr>
              <a:t>:</a:t>
            </a:r>
            <a:r>
              <a:rPr lang="en-US" dirty="0" err="1">
                <a:solidFill>
                  <a:srgbClr val="808080"/>
                </a:solidFill>
                <a:latin typeface="Consolas" panose="020B0609020204030204" pitchFamily="49" charset="0"/>
              </a:rPr>
              <a:t>"IA</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$group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$sum</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"$pop"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$project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city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$sort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population</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$skip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10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$limit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8000"/>
                </a:solidFill>
                <a:latin typeface="Consolas" panose="020B0609020204030204" pitchFamily="49" charset="0"/>
              </a:rPr>
              <a:t>5</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TextBox 5"/>
          <p:cNvSpPr txBox="1"/>
          <p:nvPr/>
        </p:nvSpPr>
        <p:spPr>
          <a:xfrm>
            <a:off x="943707" y="5779477"/>
            <a:ext cx="10410093" cy="584775"/>
          </a:xfrm>
          <a:prstGeom prst="rect">
            <a:avLst/>
          </a:prstGeom>
          <a:solidFill>
            <a:schemeClr val="bg1">
              <a:lumMod val="95000"/>
            </a:schemeClr>
          </a:solidFill>
        </p:spPr>
        <p:txBody>
          <a:bodyPr wrap="square" rtlCol="0">
            <a:spAutoFit/>
          </a:bodyPr>
          <a:lstStyle/>
          <a:p>
            <a:r>
              <a:rPr lang="en-US" sz="1600" b="1" dirty="0"/>
              <a:t>Note: </a:t>
            </a:r>
            <a:r>
              <a:rPr lang="en-US" sz="1600" dirty="0"/>
              <a:t>The order of </a:t>
            </a:r>
            <a:r>
              <a:rPr lang="en-US" sz="1400" dirty="0">
                <a:latin typeface="Courier New" panose="02070309020205020404" pitchFamily="49" charset="0"/>
                <a:cs typeface="Courier New" panose="02070309020205020404" pitchFamily="49" charset="0"/>
              </a:rPr>
              <a:t>.sort()</a:t>
            </a:r>
            <a:r>
              <a:rPr lang="en-US" sz="1600" dirty="0"/>
              <a:t>, </a:t>
            </a:r>
            <a:r>
              <a:rPr lang="en-US" sz="1400" dirty="0">
                <a:latin typeface="Courier New" panose="02070309020205020404" pitchFamily="49" charset="0"/>
                <a:cs typeface="Courier New" panose="02070309020205020404" pitchFamily="49" charset="0"/>
              </a:rPr>
              <a:t>.skip()</a:t>
            </a:r>
            <a:r>
              <a:rPr lang="en-US" sz="1600" dirty="0"/>
              <a:t> and </a:t>
            </a:r>
            <a:r>
              <a:rPr lang="en-US" sz="1400" dirty="0">
                <a:latin typeface="Courier New" panose="02070309020205020404" pitchFamily="49" charset="0"/>
                <a:cs typeface="Courier New" panose="02070309020205020404" pitchFamily="49" charset="0"/>
              </a:rPr>
              <a:t>.limit()</a:t>
            </a:r>
            <a:r>
              <a:rPr lang="en-US" sz="1600" dirty="0"/>
              <a:t> methods when applied to a collection cursor does not matter. While the order of </a:t>
            </a:r>
            <a:r>
              <a:rPr lang="en-US" sz="1400" dirty="0">
                <a:latin typeface="Courier New" panose="02070309020205020404" pitchFamily="49" charset="0"/>
                <a:cs typeface="Courier New" panose="02070309020205020404" pitchFamily="49" charset="0"/>
              </a:rPr>
              <a:t>$sort</a:t>
            </a:r>
            <a:r>
              <a:rPr lang="en-US" sz="1600" dirty="0"/>
              <a:t>, </a:t>
            </a:r>
            <a:r>
              <a:rPr lang="en-US" sz="1400" dirty="0">
                <a:latin typeface="Courier New" panose="02070309020205020404" pitchFamily="49" charset="0"/>
                <a:cs typeface="Courier New" panose="02070309020205020404" pitchFamily="49" charset="0"/>
              </a:rPr>
              <a:t>$skip</a:t>
            </a:r>
            <a:r>
              <a:rPr lang="en-US" sz="1600" dirty="0"/>
              <a:t> and </a:t>
            </a:r>
            <a:r>
              <a:rPr lang="en-US" sz="1400" dirty="0">
                <a:latin typeface="Courier New" panose="02070309020205020404" pitchFamily="49" charset="0"/>
                <a:cs typeface="Courier New" panose="02070309020205020404" pitchFamily="49" charset="0"/>
              </a:rPr>
              <a:t>$limit</a:t>
            </a:r>
            <a:r>
              <a:rPr lang="en-US" sz="1600" dirty="0"/>
              <a:t> aggregation stages matters.</a:t>
            </a:r>
          </a:p>
        </p:txBody>
      </p:sp>
      <p:sp>
        <p:nvSpPr>
          <p:cNvPr id="3" name="Slide Number Placeholder 2">
            <a:extLst>
              <a:ext uri="{FF2B5EF4-FFF2-40B4-BE49-F238E27FC236}">
                <a16:creationId xmlns:a16="http://schemas.microsoft.com/office/drawing/2014/main" id="{0B3D547C-25FC-47DC-9D64-B24893B45580}"/>
              </a:ext>
            </a:extLst>
          </p:cNvPr>
          <p:cNvSpPr>
            <a:spLocks noGrp="1"/>
          </p:cNvSpPr>
          <p:nvPr>
            <p:ph type="sldNum" sz="quarter" idx="12"/>
          </p:nvPr>
        </p:nvSpPr>
        <p:spPr/>
        <p:txBody>
          <a:bodyPr/>
          <a:lstStyle/>
          <a:p>
            <a:fld id="{624FEC3F-F59C-4A00-A211-B90099679317}" type="slidenum">
              <a:rPr lang="en-US" smtClean="0"/>
              <a:t>14</a:t>
            </a:fld>
            <a:endParaRPr lang="en-US"/>
          </a:p>
        </p:txBody>
      </p:sp>
      <p:sp>
        <p:nvSpPr>
          <p:cNvPr id="8" name="Content Placeholder 2">
            <a:extLst>
              <a:ext uri="{FF2B5EF4-FFF2-40B4-BE49-F238E27FC236}">
                <a16:creationId xmlns:a16="http://schemas.microsoft.com/office/drawing/2014/main" id="{209BFB23-BA90-5946-9F67-5B07BE025627}"/>
              </a:ext>
            </a:extLst>
          </p:cNvPr>
          <p:cNvSpPr txBox="1">
            <a:spLocks/>
          </p:cNvSpPr>
          <p:nvPr/>
        </p:nvSpPr>
        <p:spPr>
          <a:xfrm>
            <a:off x="8247607" y="2720205"/>
            <a:ext cx="3000686" cy="2034408"/>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Sorting can be done on Disk, or in Memory (default).</a:t>
            </a:r>
          </a:p>
          <a:p>
            <a:pPr marL="0" indent="0">
              <a:buFont typeface="Arial" panose="020B0604020202020204" pitchFamily="34" charset="0"/>
              <a:buNone/>
            </a:pPr>
            <a:r>
              <a:rPr lang="en-US" sz="1800" dirty="0"/>
              <a:t>When sort is an early stage it may use indexes. </a:t>
            </a:r>
          </a:p>
          <a:p>
            <a:pPr marL="0" indent="0">
              <a:buFont typeface="Arial" panose="020B0604020202020204" pitchFamily="34" charset="0"/>
              <a:buNone/>
            </a:pPr>
            <a:r>
              <a:rPr lang="en-US" sz="1800" dirty="0"/>
              <a:t>It can be used before/after grouping. </a:t>
            </a:r>
          </a:p>
        </p:txBody>
      </p:sp>
    </p:spTree>
    <p:extLst>
      <p:ext uri="{BB962C8B-B14F-4D97-AF65-F5344CB8AC3E}">
        <p14:creationId xmlns:p14="http://schemas.microsoft.com/office/powerpoint/2010/main" val="206928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a:t>
            </a:r>
            <a:endParaRPr lang="en-US" b="1" dirty="0">
              <a:latin typeface="Consolas" panose="020B0609020204030204" pitchFamily="49" charset="0"/>
              <a:cs typeface="Courier New" panose="02070309020205020404" pitchFamily="49" charset="0"/>
            </a:endParaRPr>
          </a:p>
        </p:txBody>
      </p:sp>
      <p:sp>
        <p:nvSpPr>
          <p:cNvPr id="4" name="Rectangle 3"/>
          <p:cNvSpPr/>
          <p:nvPr/>
        </p:nvSpPr>
        <p:spPr>
          <a:xfrm>
            <a:off x="943708" y="3849372"/>
            <a:ext cx="7110047" cy="2308324"/>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zips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state</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"$state"</a:t>
            </a:r>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city</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"$pop"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$sort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"_id.state"</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"population"</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"$_</a:t>
            </a:r>
            <a:r>
              <a:rPr lang="en-US" sz="1600" dirty="0" err="1">
                <a:solidFill>
                  <a:srgbClr val="808080"/>
                </a:solidFill>
                <a:latin typeface="Consolas" panose="020B0609020204030204" pitchFamily="49" charset="0"/>
              </a:rPr>
              <a:t>id.state</a:t>
            </a:r>
            <a:r>
              <a:rPr lang="en-US" sz="1600" dirty="0">
                <a:solidFill>
                  <a:srgbClr val="808080"/>
                </a:solidFill>
                <a:latin typeface="Consolas" panose="020B0609020204030204" pitchFamily="49" charset="0"/>
              </a:rPr>
              <a: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city</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$first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"$_</a:t>
            </a:r>
            <a:r>
              <a:rPr lang="en-US" sz="1600" dirty="0" err="1">
                <a:solidFill>
                  <a:srgbClr val="808080"/>
                </a:solidFill>
                <a:latin typeface="Consolas" panose="020B0609020204030204" pitchFamily="49" charset="0"/>
              </a:rPr>
              <a:t>id.city</a:t>
            </a:r>
            <a:r>
              <a:rPr lang="en-US" sz="1600" dirty="0">
                <a:solidFill>
                  <a:srgbClr val="808080"/>
                </a:solidFill>
                <a:latin typeface="Consolas" panose="020B0609020204030204" pitchFamily="49" charset="0"/>
              </a:rPr>
              <a: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$first</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"$population"</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$sort</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1</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5" name="Rectangle 4"/>
          <p:cNvSpPr/>
          <p:nvPr/>
        </p:nvSpPr>
        <p:spPr>
          <a:xfrm>
            <a:off x="8053755" y="4000493"/>
            <a:ext cx="3405553" cy="2062103"/>
          </a:xfrm>
          <a:prstGeom prst="rect">
            <a:avLst/>
          </a:prstGeom>
          <a:solidFill>
            <a:schemeClr val="bg1">
              <a:lumMod val="95000"/>
            </a:schemeClr>
          </a:solidFill>
        </p:spPr>
        <p:txBody>
          <a:bodyPr wrap="square" rtlCol="0">
            <a:spAutoFit/>
          </a:bodyPr>
          <a:lstStyle/>
          <a:p>
            <a:r>
              <a:rPr lang="en-US" sz="1600" b="1" dirty="0"/>
              <a:t>Get the largest city in every state</a:t>
            </a:r>
            <a:r>
              <a:rPr lang="en-US" sz="1600" dirty="0"/>
              <a:t>:</a:t>
            </a:r>
          </a:p>
          <a:p>
            <a:pPr marL="342900" indent="-342900">
              <a:buFont typeface="+mj-lt"/>
              <a:buAutoNum type="arabicPeriod"/>
            </a:pPr>
            <a:r>
              <a:rPr lang="en-US" sz="1600" dirty="0"/>
              <a:t>Get the population of every city in every state</a:t>
            </a:r>
          </a:p>
          <a:p>
            <a:pPr marL="342900" indent="-342900">
              <a:buFont typeface="+mj-lt"/>
              <a:buAutoNum type="arabicPeriod"/>
            </a:pPr>
            <a:r>
              <a:rPr lang="en-US" sz="1600" dirty="0"/>
              <a:t>Sort by state, population</a:t>
            </a:r>
          </a:p>
          <a:p>
            <a:pPr marL="342900" indent="-342900">
              <a:buFont typeface="+mj-lt"/>
              <a:buAutoNum type="arabicPeriod"/>
            </a:pPr>
            <a:r>
              <a:rPr lang="en-US" sz="1600" dirty="0"/>
              <a:t>Group by state, get the first item in each group</a:t>
            </a:r>
          </a:p>
          <a:p>
            <a:pPr marL="342900" indent="-342900">
              <a:buFont typeface="+mj-lt"/>
              <a:buAutoNum type="arabicPeriod"/>
            </a:pPr>
            <a:r>
              <a:rPr lang="en-US" sz="1600" dirty="0"/>
              <a:t>Now sort by state again (Group might change the order)</a:t>
            </a:r>
          </a:p>
        </p:txBody>
      </p:sp>
      <p:sp>
        <p:nvSpPr>
          <p:cNvPr id="7" name="Content Placeholder 2"/>
          <p:cNvSpPr>
            <a:spLocks noGrp="1"/>
          </p:cNvSpPr>
          <p:nvPr>
            <p:ph idx="1"/>
          </p:nvPr>
        </p:nvSpPr>
        <p:spPr>
          <a:xfrm>
            <a:off x="943708" y="1690688"/>
            <a:ext cx="10515600" cy="833121"/>
          </a:xfrm>
        </p:spPr>
        <p:txBody>
          <a:bodyPr>
            <a:normAutofit/>
          </a:bodyPr>
          <a:lstStyle/>
          <a:p>
            <a:pPr marL="0" indent="0">
              <a:buNone/>
            </a:pPr>
            <a:r>
              <a:rPr lang="en-US" sz="2400" dirty="0"/>
              <a:t>Use the aggregation framework to get the largest city in every state using the </a:t>
            </a:r>
            <a:r>
              <a:rPr lang="en-US" sz="2400" dirty="0" err="1"/>
              <a:t>Zipcode</a:t>
            </a:r>
            <a:r>
              <a:rPr lang="en-US" sz="2400" dirty="0"/>
              <a:t> collection:</a:t>
            </a:r>
            <a:endParaRPr lang="en-US" sz="2400" i="1" dirty="0"/>
          </a:p>
        </p:txBody>
      </p:sp>
      <p:sp>
        <p:nvSpPr>
          <p:cNvPr id="6" name="Rectangle 5"/>
          <p:cNvSpPr/>
          <p:nvPr/>
        </p:nvSpPr>
        <p:spPr>
          <a:xfrm>
            <a:off x="947363" y="2496538"/>
            <a:ext cx="9350829" cy="1277273"/>
          </a:xfrm>
          <a:prstGeom prst="rect">
            <a:avLst/>
          </a:prstGeom>
        </p:spPr>
        <p:txBody>
          <a:bodyPr wrap="square">
            <a:spAutoFit/>
          </a:bodyPr>
          <a:lstStyle/>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"52556"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"FAIRFIELD"</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91.957611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41.003943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12147</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"BURLINGTON"</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91.116972</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40.808665</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30564</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"52641"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"MOUNT PLEASANT"</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91.56142699999999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40.964573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11113</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"CORALVILLE"</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91.590608</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41.693666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12646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91.51119199999999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41.654899</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25049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"52245"</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91.51506999999999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41.664916</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21140</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p>
          <a:p>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"_id"</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"52246"</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"city"</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"IOWA CITY"</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a:t>
            </a:r>
            <a:r>
              <a:rPr lang="en-US" sz="1100" dirty="0" err="1">
                <a:solidFill>
                  <a:srgbClr val="808080"/>
                </a:solidFill>
                <a:latin typeface="Consolas" panose="020B0609020204030204" pitchFamily="49" charset="0"/>
              </a:rPr>
              <a:t>loc</a:t>
            </a:r>
            <a:r>
              <a:rPr lang="en-US" sz="1100" dirty="0">
                <a:solidFill>
                  <a:srgbClr val="808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FF8000"/>
                </a:solidFill>
                <a:latin typeface="Consolas" panose="020B0609020204030204" pitchFamily="49" charset="0"/>
              </a:rPr>
              <a:t>91.56688200000001</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41.643813</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"pop"</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FF8000"/>
                </a:solidFill>
                <a:latin typeface="Consolas" panose="020B0609020204030204" pitchFamily="49" charset="0"/>
              </a:rPr>
              <a:t>22869</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"state"</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"IA"</a:t>
            </a:r>
            <a:r>
              <a:rPr lang="en-US" sz="1100"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t>
            </a:r>
            <a:r>
              <a:rPr lang="en-US" sz="1100" dirty="0">
                <a:solidFill>
                  <a:srgbClr val="000000"/>
                </a:solidFill>
                <a:latin typeface="Consolas" panose="020B0609020204030204" pitchFamily="49" charset="0"/>
              </a:rPr>
              <a:t> </a:t>
            </a:r>
            <a:endParaRPr lang="en-US" sz="1100"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B2216085-0D72-4868-AD33-95FB975D2288}"/>
              </a:ext>
            </a:extLst>
          </p:cNvPr>
          <p:cNvSpPr>
            <a:spLocks noGrp="1"/>
          </p:cNvSpPr>
          <p:nvPr>
            <p:ph type="sldNum" sz="quarter" idx="12"/>
          </p:nvPr>
        </p:nvSpPr>
        <p:spPr/>
        <p:txBody>
          <a:bodyPr/>
          <a:lstStyle/>
          <a:p>
            <a:fld id="{624FEC3F-F59C-4A00-A211-B90099679317}" type="slidenum">
              <a:rPr lang="en-US" smtClean="0"/>
              <a:t>15</a:t>
            </a:fld>
            <a:endParaRPr lang="en-US"/>
          </a:p>
        </p:txBody>
      </p:sp>
    </p:spTree>
    <p:extLst>
      <p:ext uri="{BB962C8B-B14F-4D97-AF65-F5344CB8AC3E}">
        <p14:creationId xmlns:p14="http://schemas.microsoft.com/office/powerpoint/2010/main" val="201422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The operations $max and $min do not give us much information about the document. We can sort the results in one stage and then retrieve $first or $last in second stage. </a:t>
            </a:r>
            <a:r>
              <a:rPr lang="en-US" b="1" dirty="0"/>
              <a:t>Science of Consciousness:</a:t>
            </a:r>
            <a:r>
              <a:rPr lang="en-US" dirty="0"/>
              <a:t> </a:t>
            </a:r>
            <a:r>
              <a:rPr lang="en-US" i="1" dirty="0"/>
              <a:t>The benefit of TM is that it settles the mind so that it more easily becomes aware of the deeper layers affecting the relative.</a:t>
            </a:r>
            <a:endParaRPr lang="en-US" dirty="0"/>
          </a:p>
        </p:txBody>
      </p:sp>
      <p:sp>
        <p:nvSpPr>
          <p:cNvPr id="4" name="Slide Number Placeholder 3">
            <a:extLst>
              <a:ext uri="{FF2B5EF4-FFF2-40B4-BE49-F238E27FC236}">
                <a16:creationId xmlns:a16="http://schemas.microsoft.com/office/drawing/2014/main" id="{64A9278A-0774-4EA0-81DA-7E9EB725CE86}"/>
              </a:ext>
            </a:extLst>
          </p:cNvPr>
          <p:cNvSpPr>
            <a:spLocks noGrp="1"/>
          </p:cNvSpPr>
          <p:nvPr>
            <p:ph type="sldNum" sz="quarter" idx="12"/>
          </p:nvPr>
        </p:nvSpPr>
        <p:spPr/>
        <p:txBody>
          <a:bodyPr/>
          <a:lstStyle/>
          <a:p>
            <a:fld id="{624FEC3F-F59C-4A00-A211-B90099679317}" type="slidenum">
              <a:rPr lang="en-US" smtClean="0"/>
              <a:t>16</a:t>
            </a:fld>
            <a:endParaRPr lang="en-US"/>
          </a:p>
        </p:txBody>
      </p:sp>
    </p:spTree>
    <p:extLst>
      <p:ext uri="{BB962C8B-B14F-4D97-AF65-F5344CB8AC3E}">
        <p14:creationId xmlns:p14="http://schemas.microsoft.com/office/powerpoint/2010/main" val="217408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nsolas" panose="020B0609020204030204" pitchFamily="49" charset="0"/>
                <a:cs typeface="Courier New" panose="02070309020205020404" pitchFamily="49" charset="0"/>
              </a:rPr>
              <a:t>$unwind</a:t>
            </a:r>
          </a:p>
        </p:txBody>
      </p:sp>
      <p:sp>
        <p:nvSpPr>
          <p:cNvPr id="4" name="Rectangle 3"/>
          <p:cNvSpPr/>
          <p:nvPr/>
        </p:nvSpPr>
        <p:spPr>
          <a:xfrm>
            <a:off x="943708" y="2836985"/>
            <a:ext cx="7321061" cy="2308324"/>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drop</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insert</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a:t>
            </a:r>
            <a:r>
              <a:rPr lang="en-US" sz="1600" dirty="0">
                <a:solidFill>
                  <a:srgbClr val="FF8000"/>
                </a:solidFill>
                <a:latin typeface="Consolas" panose="020B0609020204030204" pitchFamily="49" charset="0"/>
              </a:rPr>
              <a:t> 1</a:t>
            </a:r>
            <a:r>
              <a:rPr lang="en-US" sz="1600" b="1" dirty="0">
                <a:solidFill>
                  <a:srgbClr val="000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'red'</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'blue'</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'size'</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'M'</a:t>
            </a:r>
            <a:r>
              <a:rPr lang="en-US" sz="1600" b="1" dirty="0">
                <a:solidFill>
                  <a:srgbClr val="000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"$size"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5" name="Content Placeholder 2"/>
          <p:cNvSpPr>
            <a:spLocks noGrp="1"/>
          </p:cNvSpPr>
          <p:nvPr>
            <p:ph idx="1"/>
          </p:nvPr>
        </p:nvSpPr>
        <p:spPr>
          <a:xfrm>
            <a:off x="943708" y="1690688"/>
            <a:ext cx="10515600" cy="1146297"/>
          </a:xfrm>
        </p:spPr>
        <p:txBody>
          <a:bodyPr>
            <a:normAutofit/>
          </a:bodyPr>
          <a:lstStyle/>
          <a:p>
            <a:pPr marL="0" indent="0">
              <a:buNone/>
            </a:pPr>
            <a:r>
              <a:rPr lang="en-US" sz="2400" dirty="0"/>
              <a:t>Deconstructs an array field from the input documents to output a document for each element. Each output document is the input document with the value of the array field replaced by the element.</a:t>
            </a:r>
          </a:p>
        </p:txBody>
      </p:sp>
      <p:sp>
        <p:nvSpPr>
          <p:cNvPr id="6" name="Rectangle 5"/>
          <p:cNvSpPr/>
          <p:nvPr/>
        </p:nvSpPr>
        <p:spPr>
          <a:xfrm>
            <a:off x="5650523" y="5145309"/>
            <a:ext cx="4331677" cy="984885"/>
          </a:xfrm>
          <a:prstGeom prst="rect">
            <a:avLst/>
          </a:prstGeom>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'M</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'M</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size</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p:txBody>
      </p:sp>
      <p:sp>
        <p:nvSpPr>
          <p:cNvPr id="13" name="Rectangle 12"/>
          <p:cNvSpPr/>
          <p:nvPr/>
        </p:nvSpPr>
        <p:spPr>
          <a:xfrm>
            <a:off x="5650523" y="4395933"/>
            <a:ext cx="4992661" cy="523220"/>
          </a:xfrm>
          <a:prstGeom prst="rect">
            <a:avLst/>
          </a:prstGeom>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'red</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size</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'M'</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'L'</a:t>
            </a:r>
            <a:r>
              <a:rPr lang="en-US" sz="1400" b="1" dirty="0">
                <a:solidFill>
                  <a:srgbClr val="000080"/>
                </a:solidFill>
                <a:latin typeface="Consolas" panose="020B0609020204030204" pitchFamily="49" charset="0"/>
              </a:rPr>
              <a:t>]}</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_id</a:t>
            </a:r>
            <a:r>
              <a:rPr lang="en-US" sz="1400" b="1" dirty="0">
                <a:solidFill>
                  <a:srgbClr val="000080"/>
                </a:solidFill>
                <a:latin typeface="Consolas" panose="020B0609020204030204" pitchFamily="49" charset="0"/>
              </a:rPr>
              <a:t>:</a:t>
            </a:r>
            <a:r>
              <a:rPr lang="en-US" sz="1400" dirty="0">
                <a:solidFill>
                  <a:srgbClr val="FF8000"/>
                </a:solidFill>
                <a:latin typeface="Consolas" panose="020B0609020204030204" pitchFamily="49" charset="0"/>
              </a:rPr>
              <a: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a:t>
            </a:r>
            <a:r>
              <a:rPr lang="en-US" sz="1400" b="1" dirty="0" err="1">
                <a:solidFill>
                  <a:srgbClr val="000080"/>
                </a:solidFill>
                <a:latin typeface="Consolas" panose="020B0609020204030204" pitchFamily="49" charset="0"/>
              </a:rPr>
              <a:t>:</a:t>
            </a:r>
            <a:r>
              <a:rPr lang="en-US" sz="1400" dirty="0" err="1">
                <a:solidFill>
                  <a:srgbClr val="808080"/>
                </a:solidFill>
                <a:latin typeface="Consolas" panose="020B0609020204030204" pitchFamily="49" charset="0"/>
              </a:rPr>
              <a:t>'blue</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size</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'M'</a:t>
            </a:r>
            <a:r>
              <a:rPr lang="en-US" sz="1400" b="1" dirty="0">
                <a:solidFill>
                  <a:srgbClr val="000080"/>
                </a:solidFill>
                <a:latin typeface="Consolas" panose="020B0609020204030204" pitchFamily="49" charset="0"/>
              </a:rPr>
              <a:t>,</a:t>
            </a:r>
            <a:r>
              <a:rPr lang="en-US" sz="1400" dirty="0">
                <a:solidFill>
                  <a:srgbClr val="808080"/>
                </a:solidFill>
                <a:latin typeface="Consolas" panose="020B0609020204030204" pitchFamily="49" charset="0"/>
              </a:rPr>
              <a:t>'L'</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FFD2846-3192-4F5A-A586-E9B7D1CE3413}"/>
              </a:ext>
            </a:extLst>
          </p:cNvPr>
          <p:cNvSpPr>
            <a:spLocks noGrp="1"/>
          </p:cNvSpPr>
          <p:nvPr>
            <p:ph type="sldNum" sz="quarter" idx="12"/>
          </p:nvPr>
        </p:nvSpPr>
        <p:spPr/>
        <p:txBody>
          <a:bodyPr/>
          <a:lstStyle/>
          <a:p>
            <a:fld id="{624FEC3F-F59C-4A00-A211-B90099679317}" type="slidenum">
              <a:rPr lang="en-US" smtClean="0"/>
              <a:t>17</a:t>
            </a:fld>
            <a:endParaRPr lang="en-US"/>
          </a:p>
        </p:txBody>
      </p:sp>
      <p:cxnSp>
        <p:nvCxnSpPr>
          <p:cNvPr id="8" name="Straight Arrow Connector 7">
            <a:extLst>
              <a:ext uri="{FF2B5EF4-FFF2-40B4-BE49-F238E27FC236}">
                <a16:creationId xmlns:a16="http://schemas.microsoft.com/office/drawing/2014/main" id="{9F15433C-1CFC-4883-A56E-DA65844A6D3D}"/>
              </a:ext>
            </a:extLst>
          </p:cNvPr>
          <p:cNvCxnSpPr/>
          <p:nvPr/>
        </p:nvCxnSpPr>
        <p:spPr>
          <a:xfrm>
            <a:off x="3746810" y="4516244"/>
            <a:ext cx="190371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2C5DC2-55EC-4858-8C96-8667DF70CD4B}"/>
              </a:ext>
            </a:extLst>
          </p:cNvPr>
          <p:cNvCxnSpPr/>
          <p:nvPr/>
        </p:nvCxnSpPr>
        <p:spPr>
          <a:xfrm>
            <a:off x="7326351" y="4919153"/>
            <a:ext cx="0" cy="22615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86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cs typeface="Courier New" panose="02070309020205020404" pitchFamily="49" charset="0"/>
              </a:rPr>
              <a:t>$push</a:t>
            </a:r>
            <a:r>
              <a:rPr lang="en-US" b="1" dirty="0"/>
              <a:t> </a:t>
            </a:r>
            <a:r>
              <a:rPr lang="en-US" b="1" dirty="0">
                <a:latin typeface="+mn-lt"/>
              </a:rPr>
              <a:t>vs.</a:t>
            </a:r>
            <a:r>
              <a:rPr lang="en-US" b="1" dirty="0"/>
              <a:t> </a:t>
            </a:r>
            <a:r>
              <a:rPr lang="en-US" b="1" dirty="0">
                <a:latin typeface="Consolas" panose="020B0609020204030204" pitchFamily="49" charset="0"/>
                <a:cs typeface="Courier New" panose="02070309020205020404" pitchFamily="49" charset="0"/>
              </a:rPr>
              <a:t>$unwind</a:t>
            </a:r>
          </a:p>
        </p:txBody>
      </p:sp>
      <p:sp>
        <p:nvSpPr>
          <p:cNvPr id="4" name="Rectangle 3"/>
          <p:cNvSpPr/>
          <p:nvPr/>
        </p:nvSpPr>
        <p:spPr>
          <a:xfrm>
            <a:off x="838200" y="2118476"/>
            <a:ext cx="10515600" cy="3785652"/>
          </a:xfrm>
          <a:prstGeom prst="rect">
            <a:avLst/>
          </a:prstGeom>
        </p:spPr>
        <p:txBody>
          <a:bodyPr wrap="square">
            <a:spAutoFit/>
          </a:bodyPr>
          <a:lstStyle/>
          <a:p>
            <a:endParaRPr lang="en-US" sz="1600" dirty="0">
              <a:effectLst/>
              <a:latin typeface="Consolas" panose="020B0609020204030204" pitchFamily="49" charset="0"/>
            </a:endParaRPr>
          </a:p>
        </p:txBody>
      </p:sp>
      <p:sp>
        <p:nvSpPr>
          <p:cNvPr id="6" name="TextBox 5"/>
          <p:cNvSpPr txBox="1"/>
          <p:nvPr/>
        </p:nvSpPr>
        <p:spPr>
          <a:xfrm>
            <a:off x="838200" y="1567517"/>
            <a:ext cx="6084358" cy="400110"/>
          </a:xfrm>
          <a:prstGeom prst="rect">
            <a:avLst/>
          </a:prstGeom>
          <a:noFill/>
        </p:spPr>
        <p:txBody>
          <a:bodyPr wrap="none" rtlCol="0">
            <a:spAutoFit/>
          </a:bodyPr>
          <a:lstStyle/>
          <a:p>
            <a:r>
              <a:rPr lang="en-US" sz="2000" b="1" dirty="0">
                <a:latin typeface="Consolas" panose="020B0609020204030204" pitchFamily="49" charset="0"/>
                <a:cs typeface="Courier New" panose="02070309020205020404" pitchFamily="49" charset="0"/>
              </a:rPr>
              <a:t>$push</a:t>
            </a:r>
            <a:r>
              <a:rPr lang="en-US" sz="1600" dirty="0">
                <a:latin typeface="+mj-lt"/>
                <a:cs typeface="Courier New" panose="02070309020205020404" pitchFamily="49" charset="0"/>
              </a:rPr>
              <a:t> </a:t>
            </a:r>
            <a:r>
              <a:rPr lang="en-US" sz="2000" dirty="0"/>
              <a:t>enables you to reverse the effects of an </a:t>
            </a:r>
            <a:r>
              <a:rPr lang="en-US" sz="2000" b="1" dirty="0">
                <a:latin typeface="Consolas" panose="020B0609020204030204" pitchFamily="49" charset="0"/>
                <a:cs typeface="Courier New" panose="02070309020205020404" pitchFamily="49" charset="0"/>
              </a:rPr>
              <a:t>$unwind</a:t>
            </a:r>
          </a:p>
        </p:txBody>
      </p:sp>
      <p:sp>
        <p:nvSpPr>
          <p:cNvPr id="3" name="Slide Number Placeholder 2">
            <a:extLst>
              <a:ext uri="{FF2B5EF4-FFF2-40B4-BE49-F238E27FC236}">
                <a16:creationId xmlns:a16="http://schemas.microsoft.com/office/drawing/2014/main" id="{C1263357-91CE-4664-B081-B8B9970293C4}"/>
              </a:ext>
            </a:extLst>
          </p:cNvPr>
          <p:cNvSpPr>
            <a:spLocks noGrp="1"/>
          </p:cNvSpPr>
          <p:nvPr>
            <p:ph type="sldNum" sz="quarter" idx="12"/>
          </p:nvPr>
        </p:nvSpPr>
        <p:spPr/>
        <p:txBody>
          <a:bodyPr/>
          <a:lstStyle/>
          <a:p>
            <a:fld id="{624FEC3F-F59C-4A00-A211-B90099679317}" type="slidenum">
              <a:rPr lang="en-US" smtClean="0"/>
              <a:t>18</a:t>
            </a:fld>
            <a:endParaRPr lang="en-US"/>
          </a:p>
        </p:txBody>
      </p:sp>
      <p:sp>
        <p:nvSpPr>
          <p:cNvPr id="5" name="Rectangle 4">
            <a:extLst>
              <a:ext uri="{FF2B5EF4-FFF2-40B4-BE49-F238E27FC236}">
                <a16:creationId xmlns:a16="http://schemas.microsoft.com/office/drawing/2014/main" id="{8AA0891A-FC9B-B041-8BD5-13C72A397FA4}"/>
              </a:ext>
            </a:extLst>
          </p:cNvPr>
          <p:cNvSpPr/>
          <p:nvPr/>
        </p:nvSpPr>
        <p:spPr>
          <a:xfrm>
            <a:off x="915651" y="3306513"/>
            <a:ext cx="7321061" cy="1323439"/>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items</a:t>
            </a:r>
            <a:r>
              <a:rPr lang="en-US" sz="1600" b="1" dirty="0" err="1">
                <a:solidFill>
                  <a:srgbClr val="00008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$unwind</a:t>
            </a:r>
            <a:r>
              <a:rPr lang="en-US" sz="1600" b="1" dirty="0">
                <a:solidFill>
                  <a:srgbClr val="000080"/>
                </a:solidFill>
                <a:latin typeface="Consolas" panose="020B0609020204030204" pitchFamily="49" charset="0"/>
              </a:rPr>
              <a:t>:</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_id</a:t>
            </a:r>
            <a:r>
              <a:rPr lang="en-US" sz="1600" dirty="0">
                <a:solidFill>
                  <a:srgbClr val="808080"/>
                </a:solidFill>
                <a:latin typeface="Consolas" panose="020B0609020204030204" pitchFamily="49" charset="0"/>
              </a:rPr>
              <a:t>'</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"$_id"</a:t>
            </a:r>
            <a:r>
              <a:rPr lang="en-US" sz="1600" b="1" dirty="0">
                <a:solidFill>
                  <a:srgbClr val="000080"/>
                </a:solidFill>
                <a:latin typeface="Consolas" panose="020B0609020204030204" pitchFamily="49" charset="0"/>
              </a:rPr>
              <a:t>}, </a:t>
            </a:r>
          </a:p>
          <a:p>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'colors'</a:t>
            </a:r>
            <a:r>
              <a:rPr lang="en-US" sz="1600" b="1" dirty="0">
                <a:solidFill>
                  <a:srgbClr val="000080"/>
                </a:solidFill>
                <a:latin typeface="Consolas" panose="020B0609020204030204" pitchFamily="49" charset="0"/>
              </a:rPr>
              <a:t>: {</a:t>
            </a:r>
            <a:r>
              <a:rPr lang="en-US" sz="1600" dirty="0">
                <a:solidFill>
                  <a:srgbClr val="000000"/>
                </a:solidFill>
                <a:latin typeface="Consolas" panose="020B0609020204030204" pitchFamily="49" charset="0"/>
              </a:rPr>
              <a:t>$push</a:t>
            </a:r>
            <a:r>
              <a:rPr lang="en-US" sz="1600" b="1" dirty="0">
                <a:solidFill>
                  <a:srgbClr val="000080"/>
                </a:solidFill>
                <a:latin typeface="Consolas" panose="020B0609020204030204" pitchFamily="49" charset="0"/>
              </a:rPr>
              <a:t>: </a:t>
            </a:r>
            <a:r>
              <a:rPr lang="en-US" sz="1600" dirty="0">
                <a:solidFill>
                  <a:srgbClr val="808080"/>
                </a:solidFill>
                <a:latin typeface="Consolas" panose="020B0609020204030204" pitchFamily="49" charset="0"/>
              </a:rPr>
              <a:t>"$color"</a:t>
            </a:r>
            <a:r>
              <a:rPr lang="en-US" sz="1600" b="1" dirty="0">
                <a:solidFill>
                  <a:srgbClr val="000080"/>
                </a:solidFill>
                <a:latin typeface="Consolas" panose="020B0609020204030204" pitchFamily="49" charset="0"/>
              </a:rPr>
              <a:t>}, }}</a:t>
            </a:r>
          </a:p>
          <a:p>
            <a:r>
              <a:rPr lang="en-US" sz="1600" b="1" dirty="0">
                <a:solidFill>
                  <a:srgbClr val="000080"/>
                </a:solidFill>
                <a:latin typeface="Consolas" panose="020B0609020204030204" pitchFamily="49" charset="0"/>
              </a:rPr>
              <a:t>]);</a:t>
            </a:r>
            <a:endParaRPr lang="en-US" sz="1600" dirty="0">
              <a:effectLst/>
              <a:latin typeface="Consolas" panose="020B0609020204030204" pitchFamily="49" charset="0"/>
            </a:endParaRPr>
          </a:p>
        </p:txBody>
      </p:sp>
      <p:sp>
        <p:nvSpPr>
          <p:cNvPr id="9" name="Rectangle 8">
            <a:extLst>
              <a:ext uri="{FF2B5EF4-FFF2-40B4-BE49-F238E27FC236}">
                <a16:creationId xmlns:a16="http://schemas.microsoft.com/office/drawing/2014/main" id="{D6106A1D-8F3A-244C-8CAA-28877AF86750}"/>
              </a:ext>
            </a:extLst>
          </p:cNvPr>
          <p:cNvSpPr/>
          <p:nvPr/>
        </p:nvSpPr>
        <p:spPr>
          <a:xfrm>
            <a:off x="7285336" y="3471517"/>
            <a:ext cx="3250142" cy="646331"/>
          </a:xfrm>
          <a:prstGeom prst="rect">
            <a:avLst/>
          </a:prstGeom>
        </p:spPr>
        <p:txBody>
          <a:bodyPr wrap="square">
            <a:spAutoFit/>
          </a:bodyPr>
          <a:lstStyle/>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88F450C0-9520-7C40-B8BD-D578D1D99A0F}"/>
              </a:ext>
            </a:extLst>
          </p:cNvPr>
          <p:cNvCxnSpPr>
            <a:cxnSpLocks/>
          </p:cNvCxnSpPr>
          <p:nvPr/>
        </p:nvCxnSpPr>
        <p:spPr>
          <a:xfrm>
            <a:off x="3746810" y="3779130"/>
            <a:ext cx="33961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522A6A1-430B-44C8-AF5E-6CBC840B7125}"/>
              </a:ext>
            </a:extLst>
          </p:cNvPr>
          <p:cNvSpPr/>
          <p:nvPr/>
        </p:nvSpPr>
        <p:spPr>
          <a:xfrm>
            <a:off x="6160118" y="2677091"/>
            <a:ext cx="4616970" cy="369332"/>
          </a:xfrm>
          <a:prstGeom prst="rect">
            <a:avLst/>
          </a:prstGeom>
        </p:spPr>
        <p:txBody>
          <a:bodyPr wrap="none">
            <a:spAutoFit/>
          </a:bodyPr>
          <a:lstStyle/>
          <a:p>
            <a:r>
              <a:rPr lang="en-US" b="1" dirty="0">
                <a:solidFill>
                  <a:srgbClr val="00008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sp>
        <p:nvSpPr>
          <p:cNvPr id="10" name="Rectangle 9">
            <a:extLst>
              <a:ext uri="{FF2B5EF4-FFF2-40B4-BE49-F238E27FC236}">
                <a16:creationId xmlns:a16="http://schemas.microsoft.com/office/drawing/2014/main" id="{5C932203-39E8-4083-A913-6E882A77B1C0}"/>
              </a:ext>
            </a:extLst>
          </p:cNvPr>
          <p:cNvSpPr/>
          <p:nvPr/>
        </p:nvSpPr>
        <p:spPr>
          <a:xfrm>
            <a:off x="6160118" y="4610290"/>
            <a:ext cx="4743606" cy="369332"/>
          </a:xfrm>
          <a:prstGeom prst="rect">
            <a:avLst/>
          </a:prstGeom>
        </p:spPr>
        <p:txBody>
          <a:bodyPr wrap="none">
            <a:spAutoFit/>
          </a:bodyPr>
          <a:lstStyle/>
          <a:p>
            <a:r>
              <a:rPr lang="en-US" b="1" dirty="0">
                <a:solidFill>
                  <a:srgbClr val="000080"/>
                </a:solidFill>
                <a:latin typeface="Consolas" panose="020B0609020204030204" pitchFamily="49" charset="0"/>
              </a:rPr>
              <a:t>{ </a:t>
            </a:r>
            <a:r>
              <a:rPr lang="en-US" dirty="0">
                <a:solidFill>
                  <a:srgbClr val="808080"/>
                </a:solidFill>
                <a:latin typeface="Consolas" panose="020B0609020204030204" pitchFamily="49" charset="0"/>
              </a:rPr>
              <a:t>_id</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 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'colors'</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'red'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'blue'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p:txBody>
      </p:sp>
      <p:cxnSp>
        <p:nvCxnSpPr>
          <p:cNvPr id="12" name="Straight Arrow Connector 11">
            <a:extLst>
              <a:ext uri="{FF2B5EF4-FFF2-40B4-BE49-F238E27FC236}">
                <a16:creationId xmlns:a16="http://schemas.microsoft.com/office/drawing/2014/main" id="{D0D1E696-56C2-49D0-8572-FDD1D7B19AE1}"/>
              </a:ext>
            </a:extLst>
          </p:cNvPr>
          <p:cNvCxnSpPr>
            <a:cxnSpLocks/>
          </p:cNvCxnSpPr>
          <p:nvPr/>
        </p:nvCxnSpPr>
        <p:spPr>
          <a:xfrm>
            <a:off x="8610600" y="3122306"/>
            <a:ext cx="0" cy="3492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A2DDE8-B603-4DC6-86AE-6F85DB25EFDD}"/>
              </a:ext>
            </a:extLst>
          </p:cNvPr>
          <p:cNvCxnSpPr>
            <a:cxnSpLocks/>
          </p:cNvCxnSpPr>
          <p:nvPr/>
        </p:nvCxnSpPr>
        <p:spPr>
          <a:xfrm>
            <a:off x="8610600" y="4170856"/>
            <a:ext cx="0" cy="3492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rPr>
              <a:t>$lookup</a:t>
            </a:r>
          </a:p>
        </p:txBody>
      </p:sp>
      <p:sp>
        <p:nvSpPr>
          <p:cNvPr id="3" name="Content Placeholder 2"/>
          <p:cNvSpPr>
            <a:spLocks noGrp="1"/>
          </p:cNvSpPr>
          <p:nvPr>
            <p:ph idx="1"/>
          </p:nvPr>
        </p:nvSpPr>
        <p:spPr>
          <a:xfrm>
            <a:off x="838200" y="1529278"/>
            <a:ext cx="10515600" cy="457756"/>
          </a:xfrm>
        </p:spPr>
        <p:txBody>
          <a:bodyPr>
            <a:normAutofit lnSpcReduction="10000"/>
          </a:bodyPr>
          <a:lstStyle/>
          <a:p>
            <a:pPr marL="0" indent="0">
              <a:buNone/>
            </a:pPr>
            <a:r>
              <a:rPr lang="en-US" dirty="0"/>
              <a:t>Performs a </a:t>
            </a:r>
            <a:r>
              <a:rPr lang="en-US" b="1" dirty="0"/>
              <a:t>left outer join </a:t>
            </a:r>
            <a:r>
              <a:rPr lang="en-US" dirty="0"/>
              <a:t>to an </a:t>
            </a:r>
            <a:r>
              <a:rPr lang="en-US" dirty="0" err="1"/>
              <a:t>unsharded</a:t>
            </a:r>
            <a:r>
              <a:rPr lang="en-US" dirty="0"/>
              <a:t> collection.</a:t>
            </a:r>
          </a:p>
          <a:p>
            <a:pPr marL="0" indent="0">
              <a:buNone/>
            </a:pPr>
            <a:endParaRPr lang="en-US" dirty="0"/>
          </a:p>
        </p:txBody>
      </p:sp>
      <p:sp>
        <p:nvSpPr>
          <p:cNvPr id="4" name="Rectangle 3"/>
          <p:cNvSpPr/>
          <p:nvPr/>
        </p:nvSpPr>
        <p:spPr>
          <a:xfrm>
            <a:off x="838200" y="1987034"/>
            <a:ext cx="10515600" cy="1815882"/>
          </a:xfrm>
          <a:prstGeom prst="rect">
            <a:avLst/>
          </a:prstGeom>
          <a:solidFill>
            <a:schemeClr val="bg1">
              <a:lumMod val="95000"/>
            </a:schemeClr>
          </a:solidFill>
          <a:ln>
            <a:solidFill>
              <a:schemeClr val="bg2">
                <a:lumMod val="90000"/>
              </a:schemeClr>
            </a:solidFill>
          </a:ln>
        </p:spPr>
        <p:txBody>
          <a:bodyPr wrap="square">
            <a:spAutoFit/>
          </a:bodyPr>
          <a:lstStyle/>
          <a:p>
            <a:r>
              <a:rPr lang="en-US" sz="1400" dirty="0">
                <a:solidFill>
                  <a:srgbClr val="008000"/>
                </a:solidFill>
                <a:latin typeface="Consolas" panose="020B0609020204030204" pitchFamily="49" charset="0"/>
              </a:rPr>
              <a:t>//orders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"pk"</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abc</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"price"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12</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"quantity"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"pk"</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jkl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"price"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20</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"quantity"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8000"/>
                </a:solidFill>
                <a:latin typeface="Consolas" panose="020B0609020204030204" pitchFamily="49" charset="0"/>
              </a:rPr>
              <a:t>//inventory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fk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abc</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description</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"product 1"</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instock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120</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fk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"def"</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description</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"product 2"</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instock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80</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3</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fk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abc</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description</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"product 3"</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instock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60</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4</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fk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jkl</a:t>
            </a:r>
            <a:r>
              <a:rPr lang="en-US" sz="1400" dirty="0">
                <a:solidFill>
                  <a:srgbClr val="808080"/>
                </a:solidFill>
                <a:latin typeface="Consolas" panose="020B0609020204030204" pitchFamily="49" charset="0"/>
              </a:rPr>
              <a:t>"</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description</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"product 4"</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instock</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70</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p>
        </p:txBody>
      </p:sp>
      <p:sp>
        <p:nvSpPr>
          <p:cNvPr id="5" name="Rectangle 4"/>
          <p:cNvSpPr/>
          <p:nvPr/>
        </p:nvSpPr>
        <p:spPr>
          <a:xfrm>
            <a:off x="838200" y="4099262"/>
            <a:ext cx="6096000" cy="2308324"/>
          </a:xfrm>
          <a:prstGeom prst="rect">
            <a:avLst/>
          </a:prstGeom>
        </p:spPr>
        <p:txBody>
          <a:bodyPr>
            <a:spAutoFit/>
          </a:bodyPr>
          <a:lstStyle/>
          <a:p>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orders</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aggregate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$lookup</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from</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"inventory"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localField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"pk"</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foreignField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fk</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808080"/>
                </a:solidFill>
                <a:latin typeface="Consolas" panose="020B0609020204030204" pitchFamily="49" charset="0"/>
              </a:rPr>
              <a:t>inventory_docs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6" name="Rectangle 5"/>
          <p:cNvSpPr/>
          <p:nvPr/>
        </p:nvSpPr>
        <p:spPr>
          <a:xfrm>
            <a:off x="6522720" y="4099262"/>
            <a:ext cx="4831080" cy="2492990"/>
          </a:xfrm>
          <a:prstGeom prst="rect">
            <a:avLst/>
          </a:prstGeom>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1</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808080"/>
                </a:solidFill>
                <a:latin typeface="Consolas" panose="020B0609020204030204" pitchFamily="49" charset="0"/>
              </a:rPr>
              <a:t>   "pk"</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abc</a:t>
            </a:r>
            <a:r>
              <a:rPr lang="en-US" sz="1200" dirty="0">
                <a:solidFill>
                  <a:srgbClr val="808080"/>
                </a:solidFill>
                <a:latin typeface="Consolas" panose="020B0609020204030204" pitchFamily="49" charset="0"/>
              </a:rPr>
              <a: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"price"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12</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"quantity"</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2</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inventory_docs</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1</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fk</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abc</a:t>
            </a:r>
            <a:r>
              <a:rPr lang="en-US" sz="1200" dirty="0">
                <a:solidFill>
                  <a:srgbClr val="808080"/>
                </a:solidFill>
                <a:latin typeface="Consolas" panose="020B0609020204030204" pitchFamily="49" charset="0"/>
              </a:rPr>
              <a: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"description"</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"product 1"</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instock</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120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3</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fk</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abc</a:t>
            </a:r>
            <a:r>
              <a:rPr lang="en-US" sz="1200" dirty="0">
                <a:solidFill>
                  <a:srgbClr val="808080"/>
                </a:solidFill>
                <a:latin typeface="Consolas" panose="020B0609020204030204" pitchFamily="49" charset="0"/>
              </a:rPr>
              <a: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"description"</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"product 3"</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instock</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60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p>
          <a:p>
            <a:r>
              <a:rPr lang="en-US" sz="1200" b="1" dirty="0">
                <a:solidFill>
                  <a:srgbClr val="000080"/>
                </a:solidFill>
                <a:latin typeface="Consolas" panose="020B0609020204030204" pitchFamily="49" charset="0"/>
              </a:rPr>
              <a:t>}</a:t>
            </a:r>
          </a:p>
          <a:p>
            <a:r>
              <a:rPr lang="en-US" sz="1200" b="1" dirty="0">
                <a:solidFill>
                  <a:srgbClr val="000080"/>
                </a:solidFill>
                <a:effectLst/>
                <a:latin typeface="Consolas" panose="020B0609020204030204" pitchFamily="49" charset="0"/>
              </a:rPr>
              <a:t>...</a:t>
            </a:r>
          </a:p>
          <a:p>
            <a:r>
              <a:rPr lang="en-US" sz="1200" b="1" dirty="0">
                <a:solidFill>
                  <a:srgbClr val="000080"/>
                </a:solidFill>
                <a:latin typeface="Consolas" panose="020B0609020204030204" pitchFamily="49" charset="0"/>
              </a:rPr>
              <a:t>...</a:t>
            </a:r>
            <a:endParaRPr lang="en-US" sz="1200" dirty="0">
              <a:effectLst/>
              <a:latin typeface="Consolas" panose="020B0609020204030204" pitchFamily="49" charset="0"/>
            </a:endParaRPr>
          </a:p>
        </p:txBody>
      </p:sp>
      <p:sp>
        <p:nvSpPr>
          <p:cNvPr id="7" name="Right Arrow 6"/>
          <p:cNvSpPr/>
          <p:nvPr/>
        </p:nvSpPr>
        <p:spPr>
          <a:xfrm>
            <a:off x="5974080" y="4922520"/>
            <a:ext cx="396240" cy="381000"/>
          </a:xfrm>
          <a:prstGeom prst="rightArrow">
            <a:avLst/>
          </a:prstGeom>
          <a:solidFill>
            <a:schemeClr val="bg1">
              <a:lumMod val="9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0DF8CC21-95E9-4A74-82F9-9ADF1C1CBF04}"/>
              </a:ext>
            </a:extLst>
          </p:cNvPr>
          <p:cNvSpPr>
            <a:spLocks noGrp="1"/>
          </p:cNvSpPr>
          <p:nvPr>
            <p:ph type="sldNum" sz="quarter" idx="12"/>
          </p:nvPr>
        </p:nvSpPr>
        <p:spPr/>
        <p:txBody>
          <a:bodyPr/>
          <a:lstStyle/>
          <a:p>
            <a:fld id="{624FEC3F-F59C-4A00-A211-B90099679317}" type="slidenum">
              <a:rPr lang="en-US" smtClean="0"/>
              <a:t>19</a:t>
            </a:fld>
            <a:endParaRPr lang="en-US"/>
          </a:p>
        </p:txBody>
      </p:sp>
    </p:spTree>
    <p:extLst>
      <p:ext uri="{BB962C8B-B14F-4D97-AF65-F5344CB8AC3E}">
        <p14:creationId xmlns:p14="http://schemas.microsoft.com/office/powerpoint/2010/main" val="219961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International University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International University.</a:t>
            </a:r>
          </a:p>
          <a:p>
            <a:pPr marL="0" indent="0">
              <a:buNone/>
            </a:pPr>
            <a:endParaRPr lang="en-US" dirty="0"/>
          </a:p>
        </p:txBody>
      </p:sp>
      <p:sp>
        <p:nvSpPr>
          <p:cNvPr id="4" name="Rectangle 3"/>
          <p:cNvSpPr/>
          <p:nvPr/>
        </p:nvSpPr>
        <p:spPr>
          <a:xfrm>
            <a:off x="9832201" y="1509296"/>
            <a:ext cx="898003" cy="369332"/>
          </a:xfrm>
          <a:prstGeom prst="rect">
            <a:avLst/>
          </a:prstGeom>
        </p:spPr>
        <p:txBody>
          <a:bodyPr wrap="none">
            <a:spAutoFit/>
          </a:bodyPr>
          <a:lstStyle/>
          <a:p>
            <a:r>
              <a:rPr lang="en-US" dirty="0"/>
              <a:t>© 2021</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78" y="2291753"/>
            <a:ext cx="2539432" cy="2418146"/>
          </a:xfrm>
          <a:prstGeom prst="rect">
            <a:avLst/>
          </a:prstGeom>
        </p:spPr>
      </p:pic>
      <p:sp>
        <p:nvSpPr>
          <p:cNvPr id="6" name="Slide Number Placeholder 5">
            <a:extLst>
              <a:ext uri="{FF2B5EF4-FFF2-40B4-BE49-F238E27FC236}">
                <a16:creationId xmlns:a16="http://schemas.microsoft.com/office/drawing/2014/main" id="{BF7D6548-0999-49A6-A312-652A1248B663}"/>
              </a:ext>
            </a:extLst>
          </p:cNvPr>
          <p:cNvSpPr>
            <a:spLocks noGrp="1"/>
          </p:cNvSpPr>
          <p:nvPr>
            <p:ph type="sldNum" sz="quarter" idx="12"/>
          </p:nvPr>
        </p:nvSpPr>
        <p:spPr/>
        <p:txBody>
          <a:bodyPr/>
          <a:lstStyle/>
          <a:p>
            <a:fld id="{624FEC3F-F59C-4A00-A211-B90099679317}" type="slidenum">
              <a:rPr lang="en-US" smtClean="0"/>
              <a:t>2</a:t>
            </a:fld>
            <a:endParaRPr lang="en-US"/>
          </a:p>
        </p:txBody>
      </p:sp>
    </p:spTree>
    <p:extLst>
      <p:ext uri="{BB962C8B-B14F-4D97-AF65-F5344CB8AC3E}">
        <p14:creationId xmlns:p14="http://schemas.microsoft.com/office/powerpoint/2010/main" val="123418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$unwind operation deconstructs an array field from the input documents to output a document for each element. Each output document is the input document with the value of the array field replaced by the element. </a:t>
            </a:r>
            <a:r>
              <a:rPr lang="en-US" b="1" dirty="0"/>
              <a:t>Science of Consciousness:</a:t>
            </a:r>
            <a:r>
              <a:rPr lang="en-US" dirty="0"/>
              <a:t> </a:t>
            </a:r>
            <a:r>
              <a:rPr lang="en-US" i="1" dirty="0"/>
              <a:t>The benefits of TM include a clearer understanding of deeper principles of life, allowing us to more easily take the right actions to achieve a desired result.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51F2E85-0115-4920-A504-957A36FC7985}"/>
              </a:ext>
            </a:extLst>
          </p:cNvPr>
          <p:cNvSpPr>
            <a:spLocks noGrp="1"/>
          </p:cNvSpPr>
          <p:nvPr>
            <p:ph type="sldNum" sz="quarter" idx="12"/>
          </p:nvPr>
        </p:nvSpPr>
        <p:spPr/>
        <p:txBody>
          <a:bodyPr/>
          <a:lstStyle/>
          <a:p>
            <a:fld id="{624FEC3F-F59C-4A00-A211-B90099679317}" type="slidenum">
              <a:rPr lang="en-US" smtClean="0"/>
              <a:t>20</a:t>
            </a:fld>
            <a:endParaRPr lang="en-US"/>
          </a:p>
        </p:txBody>
      </p:sp>
    </p:spTree>
    <p:extLst>
      <p:ext uri="{BB962C8B-B14F-4D97-AF65-F5344CB8AC3E}">
        <p14:creationId xmlns:p14="http://schemas.microsoft.com/office/powerpoint/2010/main" val="635508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SQL to Aggregation Mapping Chart</a:t>
            </a:r>
          </a:p>
        </p:txBody>
      </p:sp>
      <p:graphicFrame>
        <p:nvGraphicFramePr>
          <p:cNvPr id="4" name="Table 3"/>
          <p:cNvGraphicFramePr>
            <a:graphicFrameLocks noGrp="1"/>
          </p:cNvGraphicFramePr>
          <p:nvPr>
            <p:extLst>
              <p:ext uri="{D42A27DB-BD31-4B8C-83A1-F6EECF244321}">
                <p14:modId xmlns:p14="http://schemas.microsoft.com/office/powerpoint/2010/main" val="231383135"/>
              </p:ext>
            </p:extLst>
          </p:nvPr>
        </p:nvGraphicFramePr>
        <p:xfrm>
          <a:off x="943837" y="1800821"/>
          <a:ext cx="5168205" cy="4400946"/>
        </p:xfrm>
        <a:graphic>
          <a:graphicData uri="http://schemas.openxmlformats.org/drawingml/2006/table">
            <a:tbl>
              <a:tblPr>
                <a:tableStyleId>{F5AB1C69-6EDB-4FF4-983F-18BD219EF322}</a:tableStyleId>
              </a:tblPr>
              <a:tblGrid>
                <a:gridCol w="2569384">
                  <a:extLst>
                    <a:ext uri="{9D8B030D-6E8A-4147-A177-3AD203B41FA5}">
                      <a16:colId xmlns:a16="http://schemas.microsoft.com/office/drawing/2014/main" val="3595301913"/>
                    </a:ext>
                  </a:extLst>
                </a:gridCol>
                <a:gridCol w="2598821">
                  <a:extLst>
                    <a:ext uri="{9D8B030D-6E8A-4147-A177-3AD203B41FA5}">
                      <a16:colId xmlns:a16="http://schemas.microsoft.com/office/drawing/2014/main" val="1258328786"/>
                    </a:ext>
                  </a:extLst>
                </a:gridCol>
              </a:tblGrid>
              <a:tr h="483482">
                <a:tc>
                  <a:txBody>
                    <a:bodyPr/>
                    <a:lstStyle/>
                    <a:p>
                      <a:pPr algn="l"/>
                      <a:r>
                        <a:rPr lang="en-US" sz="1800" dirty="0">
                          <a:effectLst/>
                        </a:rPr>
                        <a:t>WHERE</a:t>
                      </a:r>
                    </a:p>
                  </a:txBody>
                  <a:tcPr marL="46668" marR="46668" marT="102670" marB="112004" anchor="ctr"/>
                </a:tc>
                <a:tc>
                  <a:txBody>
                    <a:bodyPr/>
                    <a:lstStyle/>
                    <a:p>
                      <a:pPr algn="l"/>
                      <a:r>
                        <a:rPr lang="en-US" sz="1800" kern="1200" dirty="0">
                          <a:effectLst/>
                        </a:rPr>
                        <a:t>$match</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395511722"/>
                  </a:ext>
                </a:extLst>
              </a:tr>
              <a:tr h="483482">
                <a:tc>
                  <a:txBody>
                    <a:bodyPr/>
                    <a:lstStyle/>
                    <a:p>
                      <a:pPr algn="l"/>
                      <a:r>
                        <a:rPr lang="en-US" sz="1800" dirty="0">
                          <a:effectLst/>
                        </a:rPr>
                        <a:t>GROUP BY</a:t>
                      </a:r>
                    </a:p>
                  </a:txBody>
                  <a:tcPr marL="46668" marR="46668" marT="102670" marB="112004" anchor="ctr"/>
                </a:tc>
                <a:tc>
                  <a:txBody>
                    <a:bodyPr/>
                    <a:lstStyle/>
                    <a:p>
                      <a:pPr algn="l"/>
                      <a:r>
                        <a:rPr lang="en-US" sz="1800" kern="1200" dirty="0">
                          <a:effectLst/>
                        </a:rPr>
                        <a:t>$group</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48075307"/>
                  </a:ext>
                </a:extLst>
              </a:tr>
              <a:tr h="483482">
                <a:tc>
                  <a:txBody>
                    <a:bodyPr/>
                    <a:lstStyle/>
                    <a:p>
                      <a:pPr algn="l"/>
                      <a:r>
                        <a:rPr lang="en-US" sz="1800" dirty="0">
                          <a:effectLst/>
                        </a:rPr>
                        <a:t>HAVING</a:t>
                      </a:r>
                    </a:p>
                  </a:txBody>
                  <a:tcPr marL="46668" marR="46668" marT="102670" marB="112004" anchor="ctr"/>
                </a:tc>
                <a:tc>
                  <a:txBody>
                    <a:bodyPr/>
                    <a:lstStyle/>
                    <a:p>
                      <a:pPr algn="l"/>
                      <a:r>
                        <a:rPr lang="en-US" sz="1800" kern="1200" dirty="0">
                          <a:effectLst/>
                        </a:rPr>
                        <a:t>$match</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69863919"/>
                  </a:ext>
                </a:extLst>
              </a:tr>
              <a:tr h="483482">
                <a:tc>
                  <a:txBody>
                    <a:bodyPr/>
                    <a:lstStyle/>
                    <a:p>
                      <a:pPr algn="l"/>
                      <a:r>
                        <a:rPr lang="en-US" sz="1800" dirty="0">
                          <a:effectLst/>
                        </a:rPr>
                        <a:t>SELECT</a:t>
                      </a:r>
                    </a:p>
                  </a:txBody>
                  <a:tcPr marL="46668" marR="46668" marT="102670" marB="112004" anchor="ctr"/>
                </a:tc>
                <a:tc>
                  <a:txBody>
                    <a:bodyPr/>
                    <a:lstStyle/>
                    <a:p>
                      <a:pPr algn="l"/>
                      <a:r>
                        <a:rPr lang="en-US" sz="1800" kern="1200" dirty="0">
                          <a:effectLst/>
                        </a:rPr>
                        <a:t>$project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1291786068"/>
                  </a:ext>
                </a:extLst>
              </a:tr>
              <a:tr h="483482">
                <a:tc>
                  <a:txBody>
                    <a:bodyPr/>
                    <a:lstStyle/>
                    <a:p>
                      <a:pPr algn="l"/>
                      <a:r>
                        <a:rPr lang="en-US" sz="1800" dirty="0">
                          <a:effectLst/>
                        </a:rPr>
                        <a:t>ORDER BY</a:t>
                      </a:r>
                    </a:p>
                  </a:txBody>
                  <a:tcPr marL="46668" marR="46668" marT="102670" marB="112004" anchor="ctr"/>
                </a:tc>
                <a:tc>
                  <a:txBody>
                    <a:bodyPr/>
                    <a:lstStyle/>
                    <a:p>
                      <a:pPr algn="l"/>
                      <a:r>
                        <a:rPr lang="en-US" sz="1800" kern="1200" dirty="0">
                          <a:effectLst/>
                        </a:rPr>
                        <a:t>$sort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100406453"/>
                  </a:ext>
                </a:extLst>
              </a:tr>
              <a:tr h="483482">
                <a:tc>
                  <a:txBody>
                    <a:bodyPr/>
                    <a:lstStyle/>
                    <a:p>
                      <a:pPr algn="l"/>
                      <a:r>
                        <a:rPr lang="en-US" sz="1800" dirty="0">
                          <a:effectLst/>
                        </a:rPr>
                        <a:t>LIMIT</a:t>
                      </a:r>
                    </a:p>
                  </a:txBody>
                  <a:tcPr marL="46668" marR="46668" marT="102670" marB="112004" anchor="ctr"/>
                </a:tc>
                <a:tc>
                  <a:txBody>
                    <a:bodyPr/>
                    <a:lstStyle/>
                    <a:p>
                      <a:pPr algn="l"/>
                      <a:r>
                        <a:rPr lang="en-US" sz="1800" kern="1200" dirty="0">
                          <a:effectLst/>
                        </a:rPr>
                        <a:t>$limit</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2141871186"/>
                  </a:ext>
                </a:extLst>
              </a:tr>
              <a:tr h="483482">
                <a:tc>
                  <a:txBody>
                    <a:bodyPr/>
                    <a:lstStyle/>
                    <a:p>
                      <a:pPr algn="l"/>
                      <a:r>
                        <a:rPr lang="en-US" sz="1800" dirty="0">
                          <a:effectLst/>
                        </a:rPr>
                        <a:t>SUM()</a:t>
                      </a:r>
                    </a:p>
                  </a:txBody>
                  <a:tcPr marL="46668" marR="46668" marT="102670" marB="112004" anchor="ctr"/>
                </a:tc>
                <a:tc>
                  <a:txBody>
                    <a:bodyPr/>
                    <a:lstStyle/>
                    <a:p>
                      <a:pPr algn="l"/>
                      <a:r>
                        <a:rPr lang="en-US" sz="1800" kern="1200" dirty="0">
                          <a:effectLst/>
                        </a:rPr>
                        <a:t>$sum</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3508174482"/>
                  </a:ext>
                </a:extLst>
              </a:tr>
              <a:tr h="483482">
                <a:tc>
                  <a:txBody>
                    <a:bodyPr/>
                    <a:lstStyle/>
                    <a:p>
                      <a:pPr algn="l"/>
                      <a:r>
                        <a:rPr lang="en-US" sz="1800" dirty="0">
                          <a:effectLst/>
                        </a:rPr>
                        <a:t>COUNT()</a:t>
                      </a:r>
                    </a:p>
                  </a:txBody>
                  <a:tcPr marL="46668" marR="46668" marT="102670" marB="112004" anchor="ctr"/>
                </a:tc>
                <a:tc>
                  <a:txBody>
                    <a:bodyPr/>
                    <a:lstStyle/>
                    <a:p>
                      <a:pPr algn="l"/>
                      <a:r>
                        <a:rPr lang="en-US" sz="1800" kern="1200" dirty="0">
                          <a:effectLst/>
                        </a:rPr>
                        <a:t>$sum</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1156172362"/>
                  </a:ext>
                </a:extLst>
              </a:tr>
              <a:tr h="483482">
                <a:tc>
                  <a:txBody>
                    <a:bodyPr/>
                    <a:lstStyle/>
                    <a:p>
                      <a:pPr algn="l"/>
                      <a:r>
                        <a:rPr lang="en-US" sz="1800" dirty="0">
                          <a:effectLst/>
                        </a:rPr>
                        <a:t>join</a:t>
                      </a:r>
                    </a:p>
                  </a:txBody>
                  <a:tcPr marL="46668" marR="46668" marT="102670" marB="112004" anchor="ctr"/>
                </a:tc>
                <a:tc>
                  <a:txBody>
                    <a:bodyPr/>
                    <a:lstStyle/>
                    <a:p>
                      <a:pPr algn="l"/>
                      <a:r>
                        <a:rPr lang="en-US" sz="1800" kern="1200" dirty="0">
                          <a:effectLst/>
                        </a:rPr>
                        <a:t>$lookup</a:t>
                      </a:r>
                      <a:endParaRPr lang="en-US" sz="1800" kern="1200" dirty="0">
                        <a:solidFill>
                          <a:schemeClr val="tx1"/>
                        </a:solidFill>
                        <a:effectLst/>
                        <a:latin typeface="Courier New" panose="02070309020205020404" pitchFamily="49" charset="0"/>
                        <a:ea typeface="+mn-ea"/>
                        <a:cs typeface="Courier New" panose="02070309020205020404" pitchFamily="49" charset="0"/>
                      </a:endParaRPr>
                    </a:p>
                  </a:txBody>
                  <a:tcPr marL="46668" marR="46668" marT="102670" marB="112004" anchor="ctr"/>
                </a:tc>
                <a:extLst>
                  <a:ext uri="{0D108BD9-81ED-4DB2-BD59-A6C34878D82A}">
                    <a16:rowId xmlns:a16="http://schemas.microsoft.com/office/drawing/2014/main" val="769520000"/>
                  </a:ext>
                </a:extLst>
              </a:tr>
            </a:tbl>
          </a:graphicData>
        </a:graphic>
      </p:graphicFrame>
      <p:sp>
        <p:nvSpPr>
          <p:cNvPr id="5" name="Rectangle 4"/>
          <p:cNvSpPr/>
          <p:nvPr/>
        </p:nvSpPr>
        <p:spPr>
          <a:xfrm>
            <a:off x="943837" y="6311900"/>
            <a:ext cx="4566009" cy="261610"/>
          </a:xfrm>
          <a:prstGeom prst="rect">
            <a:avLst/>
          </a:prstGeom>
        </p:spPr>
        <p:txBody>
          <a:bodyPr wrap="square">
            <a:spAutoFit/>
          </a:bodyPr>
          <a:lstStyle/>
          <a:p>
            <a:r>
              <a:rPr lang="en-US" sz="1100" dirty="0">
                <a:hlinkClick r:id="rId3"/>
              </a:rPr>
              <a:t>https://docs.mongodb.com/manual/reference/sql-aggregation-comparison/</a:t>
            </a:r>
            <a:r>
              <a:rPr lang="en-US" sz="1100" dirty="0"/>
              <a:t> </a:t>
            </a:r>
          </a:p>
        </p:txBody>
      </p:sp>
      <p:sp>
        <p:nvSpPr>
          <p:cNvPr id="6" name="Rectangle 5"/>
          <p:cNvSpPr/>
          <p:nvPr/>
        </p:nvSpPr>
        <p:spPr>
          <a:xfrm>
            <a:off x="6296526" y="3997736"/>
            <a:ext cx="4940969" cy="1077218"/>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null</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count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endParaRPr lang="en-US" sz="1600" dirty="0">
              <a:effectLst/>
              <a:latin typeface="Consolas" panose="020B0609020204030204" pitchFamily="49" charset="0"/>
            </a:endParaRPr>
          </a:p>
        </p:txBody>
      </p:sp>
      <p:sp>
        <p:nvSpPr>
          <p:cNvPr id="7" name="Rectangle 6"/>
          <p:cNvSpPr/>
          <p:nvPr/>
        </p:nvSpPr>
        <p:spPr>
          <a:xfrm>
            <a:off x="6206237" y="2606903"/>
            <a:ext cx="4743606" cy="369332"/>
          </a:xfrm>
          <a:prstGeom prst="rect">
            <a:avLst/>
          </a:prstGeom>
        </p:spPr>
        <p:txBody>
          <a:bodyPr wrap="none">
            <a:spAutoFit/>
          </a:bodyPr>
          <a:lstStyle/>
          <a:p>
            <a:r>
              <a:rPr lang="en-US" b="1"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orders</a:t>
            </a:r>
            <a:endParaRPr lang="en-US" dirty="0">
              <a:effectLst/>
              <a:latin typeface="Consolas" panose="020B0609020204030204" pitchFamily="49" charset="0"/>
            </a:endParaRPr>
          </a:p>
        </p:txBody>
      </p:sp>
      <p:sp>
        <p:nvSpPr>
          <p:cNvPr id="8" name="Down Arrow 7"/>
          <p:cNvSpPr/>
          <p:nvPr/>
        </p:nvSpPr>
        <p:spPr>
          <a:xfrm>
            <a:off x="8478252" y="3089550"/>
            <a:ext cx="553453" cy="607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06237" y="2180914"/>
            <a:ext cx="4535793" cy="307777"/>
          </a:xfrm>
          <a:prstGeom prst="rect">
            <a:avLst/>
          </a:prstGeom>
        </p:spPr>
        <p:txBody>
          <a:bodyPr wrap="none">
            <a:spAutoFit/>
          </a:bodyPr>
          <a:lstStyle/>
          <a:p>
            <a:r>
              <a:rPr lang="en-US" sz="1400" dirty="0"/>
              <a:t>Count all records from orders using aggregation framework:</a:t>
            </a:r>
          </a:p>
        </p:txBody>
      </p:sp>
      <p:sp>
        <p:nvSpPr>
          <p:cNvPr id="3" name="Slide Number Placeholder 2">
            <a:extLst>
              <a:ext uri="{FF2B5EF4-FFF2-40B4-BE49-F238E27FC236}">
                <a16:creationId xmlns:a16="http://schemas.microsoft.com/office/drawing/2014/main" id="{72C525B4-A8A4-4831-A0BF-491553413F79}"/>
              </a:ext>
            </a:extLst>
          </p:cNvPr>
          <p:cNvSpPr>
            <a:spLocks noGrp="1"/>
          </p:cNvSpPr>
          <p:nvPr>
            <p:ph type="sldNum" sz="quarter" idx="12"/>
          </p:nvPr>
        </p:nvSpPr>
        <p:spPr/>
        <p:txBody>
          <a:bodyPr/>
          <a:lstStyle/>
          <a:p>
            <a:fld id="{624FEC3F-F59C-4A00-A211-B90099679317}" type="slidenum">
              <a:rPr lang="en-US" smtClean="0"/>
              <a:t>21</a:t>
            </a:fld>
            <a:endParaRPr lang="en-US"/>
          </a:p>
        </p:txBody>
      </p:sp>
    </p:spTree>
    <p:extLst>
      <p:ext uri="{BB962C8B-B14F-4D97-AF65-F5344CB8AC3E}">
        <p14:creationId xmlns:p14="http://schemas.microsoft.com/office/powerpoint/2010/main" val="288008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Framework Implications</a:t>
            </a:r>
          </a:p>
        </p:txBody>
      </p:sp>
      <p:sp>
        <p:nvSpPr>
          <p:cNvPr id="3" name="Content Placeholder 2"/>
          <p:cNvSpPr>
            <a:spLocks noGrp="1"/>
          </p:cNvSpPr>
          <p:nvPr>
            <p:ph idx="1"/>
          </p:nvPr>
        </p:nvSpPr>
        <p:spPr/>
        <p:txBody>
          <a:bodyPr>
            <a:normAutofit/>
          </a:bodyPr>
          <a:lstStyle/>
          <a:p>
            <a:r>
              <a:rPr lang="en-US" dirty="0"/>
              <a:t>There is 100 MB RAM limit for every stage in the pipeline, If you want to work with bigger data use Disk instead</a:t>
            </a:r>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allowDiskUse</a:t>
            </a:r>
            <a:r>
              <a:rPr lang="en-US" sz="2400" b="1" dirty="0">
                <a:latin typeface="Consolas" panose="020B06090202040302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400" b="1" dirty="0">
                <a:latin typeface="Consolas" panose="020B0609020204030204" pitchFamily="49" charset="0"/>
                <a:cs typeface="Courier New" panose="02070309020205020404" pitchFamily="49" charset="0"/>
              </a:rPr>
              <a:t>true)</a:t>
            </a:r>
          </a:p>
          <a:p>
            <a:r>
              <a:rPr lang="en-US" dirty="0"/>
              <a:t>If you want to save the results to a collection using </a:t>
            </a:r>
            <a:r>
              <a:rPr lang="en-US" sz="2400" b="1" dirty="0">
                <a:latin typeface="Consolas" panose="020B0609020204030204" pitchFamily="49" charset="0"/>
                <a:cs typeface="Courier New" panose="02070309020205020404" pitchFamily="49" charset="0"/>
              </a:rPr>
              <a:t>$out</a:t>
            </a:r>
            <a:r>
              <a:rPr lang="en-US" dirty="0"/>
              <a:t>, remember that there is 16 MB limit size for every document (it's not recommended, better to return a cursor and work with it)</a:t>
            </a:r>
          </a:p>
          <a:p>
            <a:r>
              <a:rPr lang="en-US" dirty="0"/>
              <a:t>Aggregation will work fine in </a:t>
            </a:r>
            <a:r>
              <a:rPr lang="en-US" dirty="0" err="1"/>
              <a:t>sharded</a:t>
            </a:r>
            <a:r>
              <a:rPr lang="en-US" dirty="0"/>
              <a:t> environments and the results from </a:t>
            </a:r>
            <a:r>
              <a:rPr lang="en-US" sz="2400" b="1" dirty="0">
                <a:latin typeface="Consolas" panose="020B0609020204030204" pitchFamily="49" charset="0"/>
                <a:cs typeface="Courier New" panose="02070309020205020404" pitchFamily="49" charset="0"/>
              </a:rPr>
              <a:t>$group</a:t>
            </a:r>
            <a:r>
              <a:rPr lang="en-US" dirty="0"/>
              <a:t> and </a:t>
            </a:r>
            <a:r>
              <a:rPr lang="en-US" sz="2400" b="1" dirty="0">
                <a:latin typeface="Consolas" panose="020B0609020204030204" pitchFamily="49" charset="0"/>
                <a:cs typeface="Courier New" panose="02070309020205020404" pitchFamily="49" charset="0"/>
              </a:rPr>
              <a:t>$sort</a:t>
            </a:r>
            <a:r>
              <a:rPr lang="en-US" dirty="0"/>
              <a:t> will be sent back to the first </a:t>
            </a:r>
            <a:r>
              <a:rPr lang="en-US" dirty="0" err="1"/>
              <a:t>sharded</a:t>
            </a:r>
            <a:r>
              <a:rPr lang="en-US" dirty="0"/>
              <a:t> DB.</a:t>
            </a:r>
          </a:p>
        </p:txBody>
      </p:sp>
      <p:sp>
        <p:nvSpPr>
          <p:cNvPr id="4" name="Slide Number Placeholder 3">
            <a:extLst>
              <a:ext uri="{FF2B5EF4-FFF2-40B4-BE49-F238E27FC236}">
                <a16:creationId xmlns:a16="http://schemas.microsoft.com/office/drawing/2014/main" id="{F7360A4F-6911-4058-94CF-AD7132048E6D}"/>
              </a:ext>
            </a:extLst>
          </p:cNvPr>
          <p:cNvSpPr>
            <a:spLocks noGrp="1"/>
          </p:cNvSpPr>
          <p:nvPr>
            <p:ph type="sldNum" sz="quarter" idx="12"/>
          </p:nvPr>
        </p:nvSpPr>
        <p:spPr/>
        <p:txBody>
          <a:bodyPr/>
          <a:lstStyle/>
          <a:p>
            <a:fld id="{624FEC3F-F59C-4A00-A211-B90099679317}" type="slidenum">
              <a:rPr lang="en-US" smtClean="0"/>
              <a:t>22</a:t>
            </a:fld>
            <a:endParaRPr lang="en-US"/>
          </a:p>
        </p:txBody>
      </p:sp>
    </p:spTree>
    <p:extLst>
      <p:ext uri="{BB962C8B-B14F-4D97-AF65-F5344CB8AC3E}">
        <p14:creationId xmlns:p14="http://schemas.microsoft.com/office/powerpoint/2010/main" val="95815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Point</a:t>
            </a:r>
          </a:p>
        </p:txBody>
      </p:sp>
      <p:sp>
        <p:nvSpPr>
          <p:cNvPr id="3" name="Content Placeholder 2"/>
          <p:cNvSpPr>
            <a:spLocks noGrp="1"/>
          </p:cNvSpPr>
          <p:nvPr>
            <p:ph idx="1"/>
          </p:nvPr>
        </p:nvSpPr>
        <p:spPr/>
        <p:txBody>
          <a:bodyPr/>
          <a:lstStyle/>
          <a:p>
            <a:pPr marL="0" indent="0">
              <a:buNone/>
            </a:pPr>
            <a:r>
              <a:rPr lang="en-US" dirty="0"/>
              <a:t>The order of .sort(), .skip() and .limit() methods when applied to a collection's cursor does not matter. While the order of $sort, $skip and $limit aggregation stages matters. </a:t>
            </a:r>
            <a:r>
              <a:rPr lang="en-US" b="1" dirty="0"/>
              <a:t>Science of Consciousness:</a:t>
            </a:r>
            <a:r>
              <a:rPr lang="en-US" dirty="0"/>
              <a:t> </a:t>
            </a:r>
            <a:r>
              <a:rPr lang="en-US" i="1" dirty="0"/>
              <a:t>The nature of life is to grow.</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D687D24-32A4-4F2F-B78D-9D1A285A1AFF}"/>
              </a:ext>
            </a:extLst>
          </p:cNvPr>
          <p:cNvSpPr>
            <a:spLocks noGrp="1"/>
          </p:cNvSpPr>
          <p:nvPr>
            <p:ph type="sldNum" sz="quarter" idx="12"/>
          </p:nvPr>
        </p:nvSpPr>
        <p:spPr/>
        <p:txBody>
          <a:bodyPr/>
          <a:lstStyle/>
          <a:p>
            <a:fld id="{624FEC3F-F59C-4A00-A211-B90099679317}" type="slidenum">
              <a:rPr lang="en-US" smtClean="0"/>
              <a:t>23</a:t>
            </a:fld>
            <a:endParaRPr lang="en-US"/>
          </a:p>
        </p:txBody>
      </p:sp>
    </p:spTree>
    <p:extLst>
      <p:ext uri="{BB962C8B-B14F-4D97-AF65-F5344CB8AC3E}">
        <p14:creationId xmlns:p14="http://schemas.microsoft.com/office/powerpoint/2010/main" val="4875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cap="small" dirty="0">
                <a:latin typeface="+mn-lt"/>
              </a:rPr>
              <a:t>connecting the parts of knowledge </a:t>
            </a:r>
            <a:br>
              <a:rPr lang="en-US" b="1" cap="small" dirty="0">
                <a:latin typeface="+mn-lt"/>
              </a:rPr>
            </a:br>
            <a:r>
              <a:rPr lang="en-US" b="1" cap="small" dirty="0">
                <a:latin typeface="+mn-lt"/>
              </a:rPr>
              <a:t>with the wholeness of knowledge</a:t>
            </a:r>
            <a:endParaRPr lang="en-US" b="1" dirty="0">
              <a:latin typeface="+mn-lt"/>
            </a:endParaRPr>
          </a:p>
        </p:txBody>
      </p:sp>
      <p:sp>
        <p:nvSpPr>
          <p:cNvPr id="3" name="Content Placeholder 2"/>
          <p:cNvSpPr>
            <a:spLocks noGrp="1"/>
          </p:cNvSpPr>
          <p:nvPr>
            <p:ph idx="1"/>
          </p:nvPr>
        </p:nvSpPr>
        <p:spPr>
          <a:xfrm>
            <a:off x="838198" y="2120093"/>
            <a:ext cx="10515600" cy="4351338"/>
          </a:xfrm>
        </p:spPr>
        <p:txBody>
          <a:bodyPr>
            <a:normAutofit/>
          </a:bodyPr>
          <a:lstStyle/>
          <a:p>
            <a:pPr marL="514350" lvl="0" indent="-514350">
              <a:buFont typeface="+mj-lt"/>
              <a:buAutoNum type="arabicPeriod"/>
            </a:pPr>
            <a:r>
              <a:rPr lang="en-US" sz="2000" dirty="0"/>
              <a:t>The pipeline provides efficient data aggregation using native operations within MongoDB, and is the preferred method for data aggregation in MongoDB.</a:t>
            </a:r>
          </a:p>
          <a:p>
            <a:pPr marL="514350" lvl="0" indent="-514350">
              <a:buFont typeface="+mj-lt"/>
              <a:buAutoNum type="arabicPeriod"/>
            </a:pPr>
            <a:r>
              <a:rPr lang="en-US" sz="2000" dirty="0"/>
              <a:t>Aggregations operations process data records and return computed results. Aggregation operations group values from multiple documents together, and can perform a variety of operations on the grouped data to return a single result.</a:t>
            </a:r>
          </a:p>
          <a:p>
            <a:pPr marL="0" indent="0">
              <a:buNone/>
            </a:pPr>
            <a:r>
              <a:rPr lang="en-US" sz="2000" dirty="0"/>
              <a:t>________________________________________________________________________________</a:t>
            </a:r>
          </a:p>
          <a:p>
            <a:pPr marL="514350" lvl="0" indent="-514350">
              <a:buFont typeface="+mj-lt"/>
              <a:buAutoNum type="arabicPeriod" startAt="3"/>
            </a:pPr>
            <a:r>
              <a:rPr lang="en-US" sz="2000" b="1" dirty="0"/>
              <a:t>Transcendental consciousness </a:t>
            </a:r>
            <a:r>
              <a:rPr lang="en-US" sz="2000" dirty="0"/>
              <a:t>is when our mind is in contact with the deepest underlying reality, the unified field.</a:t>
            </a:r>
          </a:p>
          <a:p>
            <a:pPr marL="514350" lvl="0" indent="-514350">
              <a:buFont typeface="+mj-lt"/>
              <a:buAutoNum type="arabicPeriod" startAt="4"/>
            </a:pPr>
            <a:r>
              <a:rPr lang="en-US" sz="2000" b="1" dirty="0"/>
              <a:t>Impulses within the Transcendental field</a:t>
            </a:r>
            <a:r>
              <a:rPr lang="en-US" sz="2000" dirty="0"/>
              <a:t>: the infinitely dynamism of the unified field constantly expresses itself and becomes all aspects of the universe.</a:t>
            </a:r>
          </a:p>
          <a:p>
            <a:pPr marL="514350" lvl="0" indent="-514350">
              <a:buFont typeface="+mj-lt"/>
              <a:buAutoNum type="arabicPeriod" startAt="4"/>
            </a:pPr>
            <a:r>
              <a:rPr lang="en-US" sz="2000" b="1" dirty="0"/>
              <a:t>Wholeness moving within itself:  </a:t>
            </a:r>
            <a:r>
              <a:rPr lang="en-US" sz="2000" dirty="0"/>
              <a:t>In Unity Consciousness, one experiences that this infinite dynamism is nothing but the self.</a:t>
            </a:r>
          </a:p>
          <a:p>
            <a:endParaRPr lang="en-US" sz="2000" dirty="0"/>
          </a:p>
        </p:txBody>
      </p:sp>
      <p:sp>
        <p:nvSpPr>
          <p:cNvPr id="4" name="AutoShape 2"/>
          <p:cNvSpPr>
            <a:spLocks noChangeArrowheads="1"/>
          </p:cNvSpPr>
          <p:nvPr/>
        </p:nvSpPr>
        <p:spPr bwMode="auto">
          <a:xfrm rot="-5462464">
            <a:off x="10665091" y="3684539"/>
            <a:ext cx="1868487" cy="457200"/>
          </a:xfrm>
          <a:prstGeom prst="curvedUpArrow">
            <a:avLst>
              <a:gd name="adj1" fmla="val 81736"/>
              <a:gd name="adj2" fmla="val 163472"/>
              <a:gd name="adj3" fmla="val 33333"/>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564953" y="1690688"/>
            <a:ext cx="5062091" cy="400110"/>
          </a:xfrm>
          <a:prstGeom prst="rect">
            <a:avLst/>
          </a:prstGeom>
        </p:spPr>
        <p:txBody>
          <a:bodyPr wrap="none">
            <a:spAutoFit/>
          </a:bodyPr>
          <a:lstStyle/>
          <a:p>
            <a:pPr algn="ctr"/>
            <a:r>
              <a:rPr lang="en-US" sz="2000" b="1" dirty="0"/>
              <a:t>Processing data in the aggregation framework</a:t>
            </a:r>
          </a:p>
        </p:txBody>
      </p:sp>
      <p:sp>
        <p:nvSpPr>
          <p:cNvPr id="6" name="Slide Number Placeholder 5">
            <a:extLst>
              <a:ext uri="{FF2B5EF4-FFF2-40B4-BE49-F238E27FC236}">
                <a16:creationId xmlns:a16="http://schemas.microsoft.com/office/drawing/2014/main" id="{100D261F-AE19-4B9F-94A8-EBE7D0DCA6F9}"/>
              </a:ext>
            </a:extLst>
          </p:cNvPr>
          <p:cNvSpPr>
            <a:spLocks noGrp="1"/>
          </p:cNvSpPr>
          <p:nvPr>
            <p:ph type="sldNum" sz="quarter" idx="12"/>
          </p:nvPr>
        </p:nvSpPr>
        <p:spPr/>
        <p:txBody>
          <a:bodyPr/>
          <a:lstStyle/>
          <a:p>
            <a:fld id="{624FEC3F-F59C-4A00-A211-B90099679317}" type="slidenum">
              <a:rPr lang="en-US" smtClean="0"/>
              <a:t>24</a:t>
            </a:fld>
            <a:endParaRPr lang="en-US"/>
          </a:p>
        </p:txBody>
      </p:sp>
    </p:spTree>
    <p:extLst>
      <p:ext uri="{BB962C8B-B14F-4D97-AF65-F5344CB8AC3E}">
        <p14:creationId xmlns:p14="http://schemas.microsoft.com/office/powerpoint/2010/main" val="414419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Framework</a:t>
            </a:r>
          </a:p>
        </p:txBody>
      </p:sp>
      <p:sp>
        <p:nvSpPr>
          <p:cNvPr id="3" name="Content Placeholder 2"/>
          <p:cNvSpPr>
            <a:spLocks noGrp="1"/>
          </p:cNvSpPr>
          <p:nvPr>
            <p:ph idx="1"/>
          </p:nvPr>
        </p:nvSpPr>
        <p:spPr/>
        <p:txBody>
          <a:bodyPr/>
          <a:lstStyle/>
          <a:p>
            <a:pPr marL="0" indent="0">
              <a:buNone/>
            </a:pPr>
            <a:r>
              <a:rPr lang="en-US" dirty="0"/>
              <a:t>Aggregation operations process data records and return computed results. Aggregation operations </a:t>
            </a:r>
            <a:r>
              <a:rPr lang="en-US" b="1" dirty="0"/>
              <a:t>group values </a:t>
            </a:r>
            <a:r>
              <a:rPr lang="en-US" sz="2400" i="1" dirty="0"/>
              <a:t>(Similar to Group By in SQL) </a:t>
            </a:r>
            <a:r>
              <a:rPr lang="en-US" dirty="0"/>
              <a:t>from multiple documents together, and can perform a variety of operations on the grouped data to return a single result. </a:t>
            </a:r>
          </a:p>
          <a:p>
            <a:pPr marL="0" indent="0">
              <a:buNone/>
            </a:pPr>
            <a:r>
              <a:rPr lang="en-US" dirty="0"/>
              <a:t>MongoDB provides three ways to perform aggregation: </a:t>
            </a:r>
          </a:p>
          <a:p>
            <a:pPr lvl="1"/>
            <a:r>
              <a:rPr lang="en-US" dirty="0"/>
              <a:t>The aggregation pipeline</a:t>
            </a:r>
          </a:p>
          <a:p>
            <a:pPr lvl="1"/>
            <a:r>
              <a:rPr lang="en-US" dirty="0"/>
              <a:t>The map-reduce function</a:t>
            </a:r>
          </a:p>
          <a:p>
            <a:pPr lvl="1"/>
            <a:r>
              <a:rPr lang="en-US" dirty="0"/>
              <a:t>Single purpose aggregation methods (</a:t>
            </a:r>
            <a:r>
              <a:rPr lang="en-US" sz="1800" dirty="0" err="1">
                <a:latin typeface="Consolas" panose="020B0609020204030204" pitchFamily="49" charset="0"/>
              </a:rPr>
              <a:t>db.collection.count</a:t>
            </a:r>
            <a:r>
              <a:rPr lang="en-US" sz="1800" dirty="0">
                <a:latin typeface="Consolas" panose="020B0609020204030204" pitchFamily="49" charset="0"/>
              </a:rPr>
              <a:t>(), </a:t>
            </a:r>
            <a:r>
              <a:rPr lang="en-US" sz="1800" dirty="0" err="1">
                <a:latin typeface="Consolas" panose="020B0609020204030204" pitchFamily="49" charset="0"/>
              </a:rPr>
              <a:t>db.collection.group</a:t>
            </a:r>
            <a:r>
              <a:rPr lang="en-US" sz="1800" dirty="0">
                <a:latin typeface="Consolas" panose="020B0609020204030204" pitchFamily="49" charset="0"/>
              </a:rPr>
              <a:t>(),</a:t>
            </a:r>
            <a:r>
              <a:rPr lang="en-US" sz="1800" dirty="0" err="1">
                <a:latin typeface="Consolas" panose="020B0609020204030204" pitchFamily="49" charset="0"/>
              </a:rPr>
              <a:t>db.collection.distinct</a:t>
            </a:r>
            <a:r>
              <a:rPr lang="en-US" sz="1800" dirty="0">
                <a:latin typeface="Consolas" panose="020B0609020204030204" pitchFamily="49" charset="0"/>
              </a:rPr>
              <a:t>()</a:t>
            </a:r>
            <a:r>
              <a:rPr lang="en-US" dirty="0"/>
              <a:t>)</a:t>
            </a:r>
          </a:p>
        </p:txBody>
      </p:sp>
      <p:sp>
        <p:nvSpPr>
          <p:cNvPr id="4" name="Slide Number Placeholder 3">
            <a:extLst>
              <a:ext uri="{FF2B5EF4-FFF2-40B4-BE49-F238E27FC236}">
                <a16:creationId xmlns:a16="http://schemas.microsoft.com/office/drawing/2014/main" id="{5AADBE6B-BEDD-47E3-95EF-5014221E3D84}"/>
              </a:ext>
            </a:extLst>
          </p:cNvPr>
          <p:cNvSpPr>
            <a:spLocks noGrp="1"/>
          </p:cNvSpPr>
          <p:nvPr>
            <p:ph type="sldNum" sz="quarter" idx="12"/>
          </p:nvPr>
        </p:nvSpPr>
        <p:spPr/>
        <p:txBody>
          <a:bodyPr/>
          <a:lstStyle/>
          <a:p>
            <a:fld id="{624FEC3F-F59C-4A00-A211-B90099679317}" type="slidenum">
              <a:rPr lang="en-US" smtClean="0"/>
              <a:t>3</a:t>
            </a:fld>
            <a:endParaRPr lang="en-US"/>
          </a:p>
        </p:txBody>
      </p:sp>
    </p:spTree>
    <p:extLst>
      <p:ext uri="{BB962C8B-B14F-4D97-AF65-F5344CB8AC3E}">
        <p14:creationId xmlns:p14="http://schemas.microsoft.com/office/powerpoint/2010/main" val="217361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Pipeline</a:t>
            </a:r>
          </a:p>
        </p:txBody>
      </p:sp>
      <p:sp>
        <p:nvSpPr>
          <p:cNvPr id="3" name="Content Placeholder 2"/>
          <p:cNvSpPr>
            <a:spLocks noGrp="1"/>
          </p:cNvSpPr>
          <p:nvPr>
            <p:ph idx="1"/>
          </p:nvPr>
        </p:nvSpPr>
        <p:spPr>
          <a:xfrm>
            <a:off x="838200" y="1825625"/>
            <a:ext cx="10515600" cy="1471028"/>
          </a:xfrm>
        </p:spPr>
        <p:txBody>
          <a:bodyPr/>
          <a:lstStyle/>
          <a:p>
            <a:pPr marL="0" indent="0">
              <a:buNone/>
            </a:pPr>
            <a:r>
              <a:rPr lang="en-US" dirty="0"/>
              <a:t>The aggregation framework is built on the concept of </a:t>
            </a:r>
            <a:r>
              <a:rPr lang="en-US" b="1" dirty="0"/>
              <a:t>data processing pipelines</a:t>
            </a:r>
            <a:r>
              <a:rPr lang="en-US" dirty="0"/>
              <a:t>. Documents enter a multi-stage pipeline that transforms the documents into an </a:t>
            </a:r>
            <a:r>
              <a:rPr lang="en-US" b="1" dirty="0"/>
              <a:t>aggregated result</a:t>
            </a:r>
            <a:r>
              <a:rPr lang="en-US" dirty="0"/>
              <a:t>.</a:t>
            </a:r>
          </a:p>
        </p:txBody>
      </p:sp>
      <p:sp>
        <p:nvSpPr>
          <p:cNvPr id="22" name="Rectangle 21"/>
          <p:cNvSpPr/>
          <p:nvPr/>
        </p:nvSpPr>
        <p:spPr>
          <a:xfrm>
            <a:off x="769652" y="3214675"/>
            <a:ext cx="10652696" cy="3108543"/>
          </a:xfrm>
          <a:prstGeom prst="rect">
            <a:avLst/>
          </a:prstGeom>
        </p:spPr>
        <p:txBody>
          <a:bodyPr wrap="square">
            <a:spAutoFit/>
          </a:bodyPr>
          <a:lstStyle/>
          <a:p>
            <a:pPr marL="285750" indent="-285750">
              <a:buFont typeface="Arial" panose="020B0604020202020204" pitchFamily="34" charset="0"/>
              <a:buChar char="•"/>
            </a:pPr>
            <a:r>
              <a:rPr lang="en-US" sz="2800" dirty="0"/>
              <a:t>The pipeline provides efficient data aggregation using native operations within MongoDB.</a:t>
            </a:r>
          </a:p>
          <a:p>
            <a:pPr marL="285750" indent="-285750">
              <a:buFont typeface="Arial" panose="020B0604020202020204" pitchFamily="34" charset="0"/>
              <a:buChar char="•"/>
            </a:pPr>
            <a:r>
              <a:rPr lang="en-US" sz="2800" dirty="0"/>
              <a:t>The aggregation pipeline can operate on a </a:t>
            </a:r>
            <a:r>
              <a:rPr lang="en-US" sz="2800" dirty="0" err="1"/>
              <a:t>sharded</a:t>
            </a:r>
            <a:r>
              <a:rPr lang="en-US" sz="2800" dirty="0"/>
              <a:t> collection.</a:t>
            </a:r>
          </a:p>
          <a:p>
            <a:pPr marL="285750" indent="-285750">
              <a:buFont typeface="Arial" panose="020B0604020202020204" pitchFamily="34" charset="0"/>
              <a:buChar char="•"/>
            </a:pPr>
            <a:r>
              <a:rPr lang="en-US" sz="2800" dirty="0"/>
              <a:t>The aggregation pipeline can use indexes to improve its performance during some of its stages (only if it's done at the beginning of the aggregation pipeline).</a:t>
            </a:r>
          </a:p>
          <a:p>
            <a:pPr marL="285750" indent="-285750">
              <a:buFont typeface="Arial" panose="020B0604020202020204" pitchFamily="34" charset="0"/>
              <a:buChar char="•"/>
            </a:pPr>
            <a:r>
              <a:rPr lang="en-US" sz="2800" dirty="0"/>
              <a:t>Every step can appear multiple times in the pipeline.</a:t>
            </a:r>
          </a:p>
        </p:txBody>
      </p:sp>
      <p:sp>
        <p:nvSpPr>
          <p:cNvPr id="4" name="Slide Number Placeholder 3">
            <a:extLst>
              <a:ext uri="{FF2B5EF4-FFF2-40B4-BE49-F238E27FC236}">
                <a16:creationId xmlns:a16="http://schemas.microsoft.com/office/drawing/2014/main" id="{91660E68-FFD0-4430-8335-A460F50B0511}"/>
              </a:ext>
            </a:extLst>
          </p:cNvPr>
          <p:cNvSpPr>
            <a:spLocks noGrp="1"/>
          </p:cNvSpPr>
          <p:nvPr>
            <p:ph type="sldNum" sz="quarter" idx="12"/>
          </p:nvPr>
        </p:nvSpPr>
        <p:spPr/>
        <p:txBody>
          <a:bodyPr/>
          <a:lstStyle/>
          <a:p>
            <a:fld id="{624FEC3F-F59C-4A00-A211-B90099679317}" type="slidenum">
              <a:rPr lang="en-US" smtClean="0"/>
              <a:t>4</a:t>
            </a:fld>
            <a:endParaRPr lang="en-US"/>
          </a:p>
        </p:txBody>
      </p:sp>
    </p:spTree>
    <p:extLst>
      <p:ext uri="{BB962C8B-B14F-4D97-AF65-F5344CB8AC3E}">
        <p14:creationId xmlns:p14="http://schemas.microsoft.com/office/powerpoint/2010/main" val="43029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Aggregation Pipeline Stages</a:t>
            </a:r>
          </a:p>
        </p:txBody>
      </p:sp>
      <p:sp>
        <p:nvSpPr>
          <p:cNvPr id="3" name="Content Placeholder 2"/>
          <p:cNvSpPr>
            <a:spLocks noGrp="1"/>
          </p:cNvSpPr>
          <p:nvPr>
            <p:ph idx="1"/>
          </p:nvPr>
        </p:nvSpPr>
        <p:spPr>
          <a:xfrm>
            <a:off x="1314898" y="2042194"/>
            <a:ext cx="2482516" cy="4194483"/>
          </a:xfrm>
        </p:spPr>
        <p:txBody>
          <a:bodyPr>
            <a:normAutofit/>
          </a:bodyPr>
          <a:lstStyle/>
          <a:p>
            <a:pPr marL="457200" lvl="1" indent="0">
              <a:buNone/>
            </a:pPr>
            <a:r>
              <a:rPr lang="en-US" sz="2000" b="1" dirty="0">
                <a:latin typeface="Consolas" panose="020B0609020204030204" pitchFamily="49" charset="0"/>
                <a:cs typeface="Courier New" panose="02070309020205020404" pitchFamily="49" charset="0"/>
              </a:rPr>
              <a:t>$group	</a:t>
            </a:r>
          </a:p>
          <a:p>
            <a:pPr marL="457200" lvl="1" indent="0">
              <a:buNone/>
            </a:pPr>
            <a:r>
              <a:rPr lang="en-US" sz="2000" b="1" dirty="0">
                <a:latin typeface="Consolas" panose="020B0609020204030204" pitchFamily="49" charset="0"/>
                <a:cs typeface="Courier New" panose="02070309020205020404" pitchFamily="49" charset="0"/>
              </a:rPr>
              <a:t>$project</a:t>
            </a:r>
          </a:p>
          <a:p>
            <a:pPr marL="457200" lvl="1" indent="0">
              <a:buNone/>
            </a:pPr>
            <a:r>
              <a:rPr lang="en-US" sz="2000" b="1" dirty="0">
                <a:latin typeface="Consolas" panose="020B0609020204030204" pitchFamily="49" charset="0"/>
                <a:cs typeface="Courier New" panose="02070309020205020404" pitchFamily="49" charset="0"/>
              </a:rPr>
              <a:t>$match	</a:t>
            </a:r>
          </a:p>
          <a:p>
            <a:pPr marL="457200" lvl="1" indent="0">
              <a:buNone/>
            </a:pPr>
            <a:r>
              <a:rPr lang="en-US" sz="2000" b="1" dirty="0">
                <a:latin typeface="Consolas" panose="020B0609020204030204" pitchFamily="49" charset="0"/>
                <a:cs typeface="Courier New" panose="02070309020205020404" pitchFamily="49" charset="0"/>
              </a:rPr>
              <a:t>$sort	</a:t>
            </a:r>
          </a:p>
          <a:p>
            <a:pPr marL="457200" lvl="1" indent="0">
              <a:buNone/>
            </a:pPr>
            <a:r>
              <a:rPr lang="en-US" sz="2000" b="1" dirty="0">
                <a:latin typeface="Consolas" panose="020B0609020204030204" pitchFamily="49" charset="0"/>
                <a:cs typeface="Courier New" panose="02070309020205020404" pitchFamily="49" charset="0"/>
              </a:rPr>
              <a:t>$limit	</a:t>
            </a:r>
          </a:p>
          <a:p>
            <a:pPr marL="457200" lvl="1" indent="0">
              <a:buNone/>
            </a:pPr>
            <a:r>
              <a:rPr lang="en-US" sz="2000" b="1" dirty="0">
                <a:latin typeface="Consolas" panose="020B0609020204030204" pitchFamily="49" charset="0"/>
                <a:cs typeface="Courier New" panose="02070309020205020404" pitchFamily="49" charset="0"/>
              </a:rPr>
              <a:t>$skip	</a:t>
            </a:r>
          </a:p>
          <a:p>
            <a:pPr marL="457200" lvl="1" indent="0">
              <a:buNone/>
            </a:pPr>
            <a:r>
              <a:rPr lang="en-US" sz="2000" b="1" dirty="0">
                <a:latin typeface="Consolas" panose="020B0609020204030204" pitchFamily="49" charset="0"/>
                <a:cs typeface="Courier New" panose="02070309020205020404" pitchFamily="49" charset="0"/>
              </a:rPr>
              <a:t>$unwind	</a:t>
            </a:r>
          </a:p>
          <a:p>
            <a:pPr marL="457200" lvl="1" indent="0">
              <a:buNone/>
            </a:pPr>
            <a:r>
              <a:rPr lang="en-US" sz="2000" b="1" dirty="0">
                <a:latin typeface="Consolas" panose="020B0609020204030204" pitchFamily="49" charset="0"/>
                <a:cs typeface="Courier New" panose="02070309020205020404" pitchFamily="49" charset="0"/>
              </a:rPr>
              <a:t>$out</a:t>
            </a:r>
          </a:p>
          <a:p>
            <a:pPr marL="457200" lvl="1" indent="0">
              <a:buNone/>
            </a:pPr>
            <a:r>
              <a:rPr lang="en-US" sz="2000" b="1" dirty="0">
                <a:latin typeface="Consolas" panose="020B0609020204030204" pitchFamily="49" charset="0"/>
                <a:cs typeface="Courier New" panose="02070309020205020404" pitchFamily="49" charset="0"/>
              </a:rPr>
              <a:t>$lookup</a:t>
            </a:r>
          </a:p>
          <a:p>
            <a:pPr marL="457200" lvl="1" indent="0">
              <a:buNone/>
            </a:pPr>
            <a:r>
              <a:rPr lang="en-US" sz="2000" dirty="0">
                <a:latin typeface="Consolas" panose="020B0609020204030204" pitchFamily="49" charset="0"/>
                <a:cs typeface="Courier New" panose="02070309020205020404" pitchFamily="49" charset="0"/>
              </a:rPr>
              <a:t>$redact</a:t>
            </a:r>
          </a:p>
          <a:p>
            <a:pPr marL="457200" lvl="1" indent="0">
              <a:buNone/>
            </a:pPr>
            <a:r>
              <a:rPr lang="en-US" sz="2000" dirty="0">
                <a:latin typeface="Consolas" panose="020B0609020204030204" pitchFamily="49" charset="0"/>
                <a:cs typeface="Courier New" panose="02070309020205020404" pitchFamily="49" charset="0"/>
              </a:rPr>
              <a:t>$</a:t>
            </a:r>
            <a:r>
              <a:rPr lang="en-US" sz="2000" dirty="0" err="1">
                <a:latin typeface="Consolas" panose="020B0609020204030204" pitchFamily="49" charset="0"/>
                <a:cs typeface="Courier New" panose="02070309020205020404" pitchFamily="49" charset="0"/>
              </a:rPr>
              <a:t>geoNear</a:t>
            </a:r>
            <a:r>
              <a:rPr lang="en-US" sz="2000" dirty="0">
                <a:latin typeface="Consolas" panose="020B0609020204030204" pitchFamily="49" charset="0"/>
                <a:cs typeface="Courier New" panose="02070309020205020404" pitchFamily="49" charset="0"/>
              </a:rPr>
              <a:t>	</a:t>
            </a:r>
          </a:p>
        </p:txBody>
      </p:sp>
      <p:sp>
        <p:nvSpPr>
          <p:cNvPr id="13" name="Rectangle 12"/>
          <p:cNvSpPr/>
          <p:nvPr/>
        </p:nvSpPr>
        <p:spPr>
          <a:xfrm>
            <a:off x="5690936" y="2610852"/>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$project</a:t>
            </a:r>
          </a:p>
        </p:txBody>
      </p:sp>
      <p:sp>
        <p:nvSpPr>
          <p:cNvPr id="14" name="Rectangle 13"/>
          <p:cNvSpPr/>
          <p:nvPr/>
        </p:nvSpPr>
        <p:spPr>
          <a:xfrm>
            <a:off x="7611978" y="2610852"/>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$match</a:t>
            </a:r>
          </a:p>
        </p:txBody>
      </p:sp>
      <p:cxnSp>
        <p:nvCxnSpPr>
          <p:cNvPr id="17" name="Straight Arrow Connector 16"/>
          <p:cNvCxnSpPr>
            <a:stCxn id="13" idx="3"/>
            <a:endCxn id="14" idx="1"/>
          </p:cNvCxnSpPr>
          <p:nvPr/>
        </p:nvCxnSpPr>
        <p:spPr>
          <a:xfrm>
            <a:off x="7050505" y="2875547"/>
            <a:ext cx="561473"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07669" y="2883568"/>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67499" y="2626258"/>
            <a:ext cx="1110047" cy="646331"/>
          </a:xfrm>
          <a:prstGeom prst="rect">
            <a:avLst/>
          </a:prstGeom>
          <a:noFill/>
        </p:spPr>
        <p:txBody>
          <a:bodyPr wrap="none" rtlCol="0">
            <a:spAutoFit/>
          </a:bodyPr>
          <a:lstStyle/>
          <a:p>
            <a:pPr algn="ctr"/>
            <a:r>
              <a:rPr lang="en-US" b="1" dirty="0">
                <a:solidFill>
                  <a:schemeClr val="accent5">
                    <a:lumMod val="75000"/>
                  </a:schemeClr>
                </a:solidFill>
              </a:rPr>
              <a:t>DB </a:t>
            </a:r>
          </a:p>
          <a:p>
            <a:pPr algn="ctr"/>
            <a:r>
              <a:rPr lang="en-US" b="1" dirty="0">
                <a:solidFill>
                  <a:schemeClr val="accent5">
                    <a:lumMod val="75000"/>
                  </a:schemeClr>
                </a:solidFill>
              </a:rPr>
              <a:t>collection</a:t>
            </a:r>
          </a:p>
        </p:txBody>
      </p:sp>
      <p:sp>
        <p:nvSpPr>
          <p:cNvPr id="24" name="Rectangle 23"/>
          <p:cNvSpPr/>
          <p:nvPr/>
        </p:nvSpPr>
        <p:spPr>
          <a:xfrm>
            <a:off x="5690936" y="4102768"/>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$group</a:t>
            </a:r>
          </a:p>
        </p:txBody>
      </p:sp>
      <p:sp>
        <p:nvSpPr>
          <p:cNvPr id="25" name="Rectangle 24"/>
          <p:cNvSpPr/>
          <p:nvPr/>
        </p:nvSpPr>
        <p:spPr>
          <a:xfrm>
            <a:off x="7533772" y="4102768"/>
            <a:ext cx="1359569" cy="52939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$sort</a:t>
            </a:r>
          </a:p>
        </p:txBody>
      </p:sp>
      <p:cxnSp>
        <p:nvCxnSpPr>
          <p:cNvPr id="26" name="Straight Arrow Connector 25"/>
          <p:cNvCxnSpPr>
            <a:stCxn id="24" idx="3"/>
            <a:endCxn id="25" idx="1"/>
          </p:cNvCxnSpPr>
          <p:nvPr/>
        </p:nvCxnSpPr>
        <p:spPr>
          <a:xfrm>
            <a:off x="7050505" y="4367463"/>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93341" y="4367463"/>
            <a:ext cx="48326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31055" y="4052318"/>
            <a:ext cx="921855" cy="646331"/>
          </a:xfrm>
          <a:prstGeom prst="rect">
            <a:avLst/>
          </a:prstGeom>
          <a:noFill/>
        </p:spPr>
        <p:txBody>
          <a:bodyPr wrap="none" rtlCol="0">
            <a:spAutoFit/>
          </a:bodyPr>
          <a:lstStyle/>
          <a:p>
            <a:pPr algn="ctr"/>
            <a:r>
              <a:rPr lang="en-US" b="1" dirty="0">
                <a:solidFill>
                  <a:schemeClr val="accent5">
                    <a:lumMod val="75000"/>
                  </a:schemeClr>
                </a:solidFill>
              </a:rPr>
              <a:t>Results </a:t>
            </a:r>
          </a:p>
          <a:p>
            <a:pPr algn="ctr"/>
            <a:r>
              <a:rPr lang="en-US" b="1" dirty="0">
                <a:solidFill>
                  <a:schemeClr val="accent5">
                    <a:lumMod val="75000"/>
                  </a:schemeClr>
                </a:solidFill>
              </a:rPr>
              <a:t>Set</a:t>
            </a:r>
          </a:p>
        </p:txBody>
      </p:sp>
      <p:cxnSp>
        <p:nvCxnSpPr>
          <p:cNvPr id="30" name="Elbow Connector 29"/>
          <p:cNvCxnSpPr>
            <a:stCxn id="14" idx="3"/>
            <a:endCxn id="24" idx="1"/>
          </p:cNvCxnSpPr>
          <p:nvPr/>
        </p:nvCxnSpPr>
        <p:spPr>
          <a:xfrm flipH="1">
            <a:off x="5690936" y="2875547"/>
            <a:ext cx="3280611" cy="1491916"/>
          </a:xfrm>
          <a:prstGeom prst="bentConnector5">
            <a:avLst>
              <a:gd name="adj1" fmla="val -6968"/>
              <a:gd name="adj2" fmla="val 50000"/>
              <a:gd name="adj3" fmla="val 106968"/>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71547" y="4752184"/>
            <a:ext cx="1744577" cy="523220"/>
          </a:xfrm>
          <a:prstGeom prst="rect">
            <a:avLst/>
          </a:prstGeom>
          <a:noFill/>
        </p:spPr>
        <p:txBody>
          <a:bodyPr wrap="square" rtlCol="0">
            <a:spAutoFit/>
          </a:bodyPr>
          <a:lstStyle/>
          <a:p>
            <a:pPr algn="ctr"/>
            <a:r>
              <a:rPr lang="en-US" sz="1400" dirty="0"/>
              <a:t>A cursor (can be saved in a collection)</a:t>
            </a:r>
          </a:p>
        </p:txBody>
      </p:sp>
      <p:sp>
        <p:nvSpPr>
          <p:cNvPr id="4" name="Rectangle 3"/>
          <p:cNvSpPr/>
          <p:nvPr/>
        </p:nvSpPr>
        <p:spPr>
          <a:xfrm>
            <a:off x="4795849" y="1917796"/>
            <a:ext cx="4509311" cy="369332"/>
          </a:xfrm>
          <a:prstGeom prst="rect">
            <a:avLst/>
          </a:prstGeom>
          <a:solidFill>
            <a:schemeClr val="bg1">
              <a:lumMod val="95000"/>
            </a:schemeClr>
          </a:solidFill>
          <a:ln>
            <a:solidFill>
              <a:schemeClr val="bg2">
                <a:lumMod val="90000"/>
              </a:schemeClr>
            </a:solidFill>
          </a:ln>
        </p:spPr>
        <p:txBody>
          <a:bodyPr wrap="none">
            <a:spAutoFit/>
          </a:bodyPr>
          <a:lstStyle/>
          <a:p>
            <a:r>
              <a:rPr lang="en-US" dirty="0"/>
              <a:t>There is a 100 MB limit for any pipeline stage. </a:t>
            </a:r>
          </a:p>
        </p:txBody>
      </p:sp>
      <p:sp>
        <p:nvSpPr>
          <p:cNvPr id="5" name="Rectangle 4"/>
          <p:cNvSpPr/>
          <p:nvPr/>
        </p:nvSpPr>
        <p:spPr>
          <a:xfrm>
            <a:off x="3797414" y="4856020"/>
            <a:ext cx="3106252" cy="738664"/>
          </a:xfrm>
          <a:prstGeom prst="rect">
            <a:avLst/>
          </a:prstGeom>
          <a:solidFill>
            <a:schemeClr val="bg1">
              <a:lumMod val="95000"/>
            </a:schemeClr>
          </a:solidFill>
          <a:ln>
            <a:solidFill>
              <a:schemeClr val="bg2">
                <a:lumMod val="90000"/>
              </a:schemeClr>
            </a:solidFill>
          </a:ln>
        </p:spPr>
        <p:txBody>
          <a:bodyPr wrap="square">
            <a:spAutoFit/>
          </a:bodyPr>
          <a:lstStyle/>
          <a:p>
            <a:r>
              <a:rPr lang="en-US" sz="1400" dirty="0">
                <a:solidFill>
                  <a:srgbClr val="494747"/>
                </a:solidFill>
                <a:latin typeface="Akzidenz"/>
              </a:rPr>
              <a:t>Takes the documents returned by the aggregation pipeline and writes them to a specified collection</a:t>
            </a:r>
            <a:endParaRPr lang="en-US" sz="1400" dirty="0"/>
          </a:p>
        </p:txBody>
      </p:sp>
      <p:cxnSp>
        <p:nvCxnSpPr>
          <p:cNvPr id="7" name="Straight Arrow Connector 6"/>
          <p:cNvCxnSpPr/>
          <p:nvPr/>
        </p:nvCxnSpPr>
        <p:spPr>
          <a:xfrm flipH="1" flipV="1">
            <a:off x="2556156" y="4602266"/>
            <a:ext cx="1241258" cy="453971"/>
          </a:xfrm>
          <a:prstGeom prst="straightConnector1">
            <a:avLst/>
          </a:prstGeom>
          <a:ln>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2C0857-DDD7-442A-823E-F3B6CFD22A5D}"/>
              </a:ext>
            </a:extLst>
          </p:cNvPr>
          <p:cNvSpPr>
            <a:spLocks noGrp="1"/>
          </p:cNvSpPr>
          <p:nvPr>
            <p:ph type="sldNum" sz="quarter" idx="12"/>
          </p:nvPr>
        </p:nvSpPr>
        <p:spPr/>
        <p:txBody>
          <a:bodyPr/>
          <a:lstStyle/>
          <a:p>
            <a:fld id="{624FEC3F-F59C-4A00-A211-B90099679317}" type="slidenum">
              <a:rPr lang="en-US" smtClean="0"/>
              <a:t>5</a:t>
            </a:fld>
            <a:endParaRPr lang="en-US"/>
          </a:p>
        </p:txBody>
      </p:sp>
      <p:sp>
        <p:nvSpPr>
          <p:cNvPr id="8" name="TextBox 7">
            <a:extLst>
              <a:ext uri="{FF2B5EF4-FFF2-40B4-BE49-F238E27FC236}">
                <a16:creationId xmlns:a16="http://schemas.microsoft.com/office/drawing/2014/main" id="{F1E8EF52-3750-4AE5-AFAA-EFE3A991ED3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8F8F2"/>
                </a:solidFill>
                <a:latin typeface="Consolas"/>
              </a:rPr>
              <a:t>( </a:t>
            </a:r>
            <a:r>
              <a:rPr lang="en-US">
                <a:solidFill>
                  <a:srgbClr val="FF79C6"/>
                </a:solidFill>
                <a:latin typeface="Consolas"/>
              </a:rPr>
              <a:t>function</a:t>
            </a:r>
            <a:r>
              <a:rPr lang="en-US">
                <a:solidFill>
                  <a:srgbClr val="F8F8F2"/>
                </a:solidFill>
                <a:latin typeface="Consolas"/>
              </a:rPr>
              <a:t> {</a:t>
            </a:r>
          </a:p>
        </p:txBody>
      </p:sp>
    </p:spTree>
    <p:extLst>
      <p:ext uri="{BB962C8B-B14F-4D97-AF65-F5344CB8AC3E}">
        <p14:creationId xmlns:p14="http://schemas.microsoft.com/office/powerpoint/2010/main" val="411021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SQL vs Aggregate Example</a:t>
            </a:r>
          </a:p>
        </p:txBody>
      </p:sp>
      <p:sp>
        <p:nvSpPr>
          <p:cNvPr id="4" name="Rectangle 3"/>
          <p:cNvSpPr/>
          <p:nvPr/>
        </p:nvSpPr>
        <p:spPr>
          <a:xfrm>
            <a:off x="708525" y="4028376"/>
            <a:ext cx="11147927"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73313693"/>
              </p:ext>
            </p:extLst>
          </p:nvPr>
        </p:nvGraphicFramePr>
        <p:xfrm>
          <a:off x="835524" y="1686761"/>
          <a:ext cx="5890125" cy="1676400"/>
        </p:xfrm>
        <a:graphic>
          <a:graphicData uri="http://schemas.openxmlformats.org/drawingml/2006/table">
            <a:tbl>
              <a:tblPr firstRow="1" bandRow="1">
                <a:tableStyleId>{5C22544A-7EE6-4342-B048-85BDC9FD1C3A}</a:tableStyleId>
              </a:tblPr>
              <a:tblGrid>
                <a:gridCol w="524763">
                  <a:extLst>
                    <a:ext uri="{9D8B030D-6E8A-4147-A177-3AD203B41FA5}">
                      <a16:colId xmlns:a16="http://schemas.microsoft.com/office/drawing/2014/main" val="3487359352"/>
                    </a:ext>
                  </a:extLst>
                </a:gridCol>
                <a:gridCol w="1070819">
                  <a:extLst>
                    <a:ext uri="{9D8B030D-6E8A-4147-A177-3AD203B41FA5}">
                      <a16:colId xmlns:a16="http://schemas.microsoft.com/office/drawing/2014/main" val="4267727702"/>
                    </a:ext>
                  </a:extLst>
                </a:gridCol>
                <a:gridCol w="1454058">
                  <a:extLst>
                    <a:ext uri="{9D8B030D-6E8A-4147-A177-3AD203B41FA5}">
                      <a16:colId xmlns:a16="http://schemas.microsoft.com/office/drawing/2014/main" val="3775669260"/>
                    </a:ext>
                  </a:extLst>
                </a:gridCol>
                <a:gridCol w="1611863">
                  <a:extLst>
                    <a:ext uri="{9D8B030D-6E8A-4147-A177-3AD203B41FA5}">
                      <a16:colId xmlns:a16="http://schemas.microsoft.com/office/drawing/2014/main" val="3697264890"/>
                    </a:ext>
                  </a:extLst>
                </a:gridCol>
                <a:gridCol w="1228622">
                  <a:extLst>
                    <a:ext uri="{9D8B030D-6E8A-4147-A177-3AD203B41FA5}">
                      <a16:colId xmlns:a16="http://schemas.microsoft.com/office/drawing/2014/main" val="4097503403"/>
                    </a:ext>
                  </a:extLst>
                </a:gridCol>
              </a:tblGrid>
              <a:tr h="275456">
                <a:tc>
                  <a:txBody>
                    <a:bodyPr/>
                    <a:lstStyle/>
                    <a:p>
                      <a:pPr algn="ctr"/>
                      <a:r>
                        <a:rPr lang="en-US" sz="1600" dirty="0"/>
                        <a:t>id</a:t>
                      </a:r>
                    </a:p>
                  </a:txBody>
                  <a:tcPr/>
                </a:tc>
                <a:tc>
                  <a:txBody>
                    <a:bodyPr/>
                    <a:lstStyle/>
                    <a:p>
                      <a:r>
                        <a:rPr lang="en-US" sz="1600" dirty="0"/>
                        <a:t>name</a:t>
                      </a:r>
                    </a:p>
                  </a:txBody>
                  <a:tcPr/>
                </a:tc>
                <a:tc>
                  <a:txBody>
                    <a:bodyPr/>
                    <a:lstStyle/>
                    <a:p>
                      <a:r>
                        <a:rPr lang="en-US" sz="1600" dirty="0"/>
                        <a:t>category</a:t>
                      </a:r>
                    </a:p>
                  </a:txBody>
                  <a:tcPr/>
                </a:tc>
                <a:tc>
                  <a:txBody>
                    <a:bodyPr/>
                    <a:lstStyle/>
                    <a:p>
                      <a:r>
                        <a:rPr lang="en-US" sz="1600" dirty="0"/>
                        <a:t>manufacturer</a:t>
                      </a:r>
                    </a:p>
                  </a:txBody>
                  <a:tcPr/>
                </a:tc>
                <a:tc>
                  <a:txBody>
                    <a:bodyPr/>
                    <a:lstStyle/>
                    <a:p>
                      <a:r>
                        <a:rPr lang="en-US" sz="1600" dirty="0"/>
                        <a:t>price</a:t>
                      </a:r>
                    </a:p>
                  </a:txBody>
                  <a:tcPr/>
                </a:tc>
                <a:extLst>
                  <a:ext uri="{0D108BD9-81ED-4DB2-BD59-A6C34878D82A}">
                    <a16:rowId xmlns:a16="http://schemas.microsoft.com/office/drawing/2014/main" val="3087678136"/>
                  </a:ext>
                </a:extLst>
              </a:tr>
              <a:tr h="275456">
                <a:tc>
                  <a:txBody>
                    <a:bodyPr/>
                    <a:lstStyle/>
                    <a:p>
                      <a:pPr algn="ctr"/>
                      <a:r>
                        <a:rPr lang="en-US" sz="1600" dirty="0"/>
                        <a:t>1</a:t>
                      </a:r>
                    </a:p>
                  </a:txBody>
                  <a:tcPr/>
                </a:tc>
                <a:tc>
                  <a:txBody>
                    <a:bodyPr/>
                    <a:lstStyle/>
                    <a:p>
                      <a:r>
                        <a:rPr lang="en-US" sz="1600" dirty="0"/>
                        <a:t>iPad</a:t>
                      </a:r>
                    </a:p>
                  </a:txBody>
                  <a:tcPr/>
                </a:tc>
                <a:tc>
                  <a:txBody>
                    <a:bodyPr/>
                    <a:lstStyle/>
                    <a:p>
                      <a:r>
                        <a:rPr lang="en-US" sz="1600" dirty="0"/>
                        <a:t>Tablet</a:t>
                      </a:r>
                    </a:p>
                  </a:txBody>
                  <a:tcPr/>
                </a:tc>
                <a:tc>
                  <a:txBody>
                    <a:bodyPr/>
                    <a:lstStyle/>
                    <a:p>
                      <a:r>
                        <a:rPr lang="en-US" sz="1600" dirty="0"/>
                        <a:t>Apple</a:t>
                      </a:r>
                    </a:p>
                  </a:txBody>
                  <a:tcPr/>
                </a:tc>
                <a:tc>
                  <a:txBody>
                    <a:bodyPr/>
                    <a:lstStyle/>
                    <a:p>
                      <a:r>
                        <a:rPr lang="en-US" sz="1600" dirty="0"/>
                        <a:t>800</a:t>
                      </a:r>
                    </a:p>
                  </a:txBody>
                  <a:tcPr/>
                </a:tc>
                <a:extLst>
                  <a:ext uri="{0D108BD9-81ED-4DB2-BD59-A6C34878D82A}">
                    <a16:rowId xmlns:a16="http://schemas.microsoft.com/office/drawing/2014/main" val="298714297"/>
                  </a:ext>
                </a:extLst>
              </a:tr>
              <a:tr h="275456">
                <a:tc>
                  <a:txBody>
                    <a:bodyPr/>
                    <a:lstStyle/>
                    <a:p>
                      <a:pPr algn="ctr"/>
                      <a:r>
                        <a:rPr lang="en-US" sz="1600" dirty="0"/>
                        <a:t>2</a:t>
                      </a:r>
                    </a:p>
                  </a:txBody>
                  <a:tcPr/>
                </a:tc>
                <a:tc>
                  <a:txBody>
                    <a:bodyPr/>
                    <a:lstStyle/>
                    <a:p>
                      <a:r>
                        <a:rPr lang="en-US" sz="1600" dirty="0"/>
                        <a:t>Nexus</a:t>
                      </a:r>
                    </a:p>
                  </a:txBody>
                  <a:tcPr/>
                </a:tc>
                <a:tc>
                  <a:txBody>
                    <a:bodyPr/>
                    <a:lstStyle/>
                    <a:p>
                      <a:r>
                        <a:rPr lang="en-US" sz="1600" dirty="0"/>
                        <a:t>Phone</a:t>
                      </a:r>
                    </a:p>
                  </a:txBody>
                  <a:tcPr/>
                </a:tc>
                <a:tc>
                  <a:txBody>
                    <a:bodyPr/>
                    <a:lstStyle/>
                    <a:p>
                      <a:r>
                        <a:rPr lang="en-US" sz="1600" dirty="0"/>
                        <a:t>Google</a:t>
                      </a:r>
                    </a:p>
                  </a:txBody>
                  <a:tcPr/>
                </a:tc>
                <a:tc>
                  <a:txBody>
                    <a:bodyPr/>
                    <a:lstStyle/>
                    <a:p>
                      <a:r>
                        <a:rPr lang="en-US" sz="1600" dirty="0"/>
                        <a:t>500</a:t>
                      </a:r>
                    </a:p>
                  </a:txBody>
                  <a:tcPr/>
                </a:tc>
                <a:extLst>
                  <a:ext uri="{0D108BD9-81ED-4DB2-BD59-A6C34878D82A}">
                    <a16:rowId xmlns:a16="http://schemas.microsoft.com/office/drawing/2014/main" val="197889653"/>
                  </a:ext>
                </a:extLst>
              </a:tr>
              <a:tr h="275456">
                <a:tc>
                  <a:txBody>
                    <a:bodyPr/>
                    <a:lstStyle/>
                    <a:p>
                      <a:pPr algn="ctr"/>
                      <a:r>
                        <a:rPr lang="en-US" sz="1600" dirty="0"/>
                        <a:t>3</a:t>
                      </a:r>
                    </a:p>
                  </a:txBody>
                  <a:tcPr/>
                </a:tc>
                <a:tc>
                  <a:txBody>
                    <a:bodyPr/>
                    <a:lstStyle/>
                    <a:p>
                      <a:r>
                        <a:rPr lang="en-US" sz="1600" dirty="0"/>
                        <a:t>iPhone</a:t>
                      </a:r>
                    </a:p>
                  </a:txBody>
                  <a:tcPr/>
                </a:tc>
                <a:tc>
                  <a:txBody>
                    <a:bodyPr/>
                    <a:lstStyle/>
                    <a:p>
                      <a:r>
                        <a:rPr lang="en-US" sz="1600" dirty="0"/>
                        <a:t>Phone</a:t>
                      </a:r>
                    </a:p>
                  </a:txBody>
                  <a:tcPr/>
                </a:tc>
                <a:tc>
                  <a:txBody>
                    <a:bodyPr/>
                    <a:lstStyle/>
                    <a:p>
                      <a:r>
                        <a:rPr lang="en-US" sz="1600" dirty="0"/>
                        <a:t>Apple</a:t>
                      </a:r>
                    </a:p>
                  </a:txBody>
                  <a:tcPr/>
                </a:tc>
                <a:tc>
                  <a:txBody>
                    <a:bodyPr/>
                    <a:lstStyle/>
                    <a:p>
                      <a:r>
                        <a:rPr lang="en-US" sz="1600" dirty="0"/>
                        <a:t>600</a:t>
                      </a:r>
                    </a:p>
                  </a:txBody>
                  <a:tcPr/>
                </a:tc>
                <a:extLst>
                  <a:ext uri="{0D108BD9-81ED-4DB2-BD59-A6C34878D82A}">
                    <a16:rowId xmlns:a16="http://schemas.microsoft.com/office/drawing/2014/main" val="3031273967"/>
                  </a:ext>
                </a:extLst>
              </a:tr>
              <a:tr h="275456">
                <a:tc>
                  <a:txBody>
                    <a:bodyPr/>
                    <a:lstStyle/>
                    <a:p>
                      <a:pPr algn="ctr"/>
                      <a:r>
                        <a:rPr lang="en-US" sz="1600" dirty="0"/>
                        <a:t>4</a:t>
                      </a:r>
                    </a:p>
                  </a:txBody>
                  <a:tcPr/>
                </a:tc>
                <a:tc>
                  <a:txBody>
                    <a:bodyPr/>
                    <a:lstStyle/>
                    <a:p>
                      <a:r>
                        <a:rPr lang="en-US" sz="1600" dirty="0" err="1"/>
                        <a:t>iPadPro</a:t>
                      </a:r>
                      <a:endParaRPr lang="en-US" sz="1600" dirty="0"/>
                    </a:p>
                  </a:txBody>
                  <a:tcPr/>
                </a:tc>
                <a:tc>
                  <a:txBody>
                    <a:bodyPr/>
                    <a:lstStyle/>
                    <a:p>
                      <a:r>
                        <a:rPr lang="en-US" sz="1600" dirty="0"/>
                        <a:t>Tablet</a:t>
                      </a:r>
                    </a:p>
                  </a:txBody>
                  <a:tcPr/>
                </a:tc>
                <a:tc>
                  <a:txBody>
                    <a:bodyPr/>
                    <a:lstStyle/>
                    <a:p>
                      <a:r>
                        <a:rPr lang="en-US" sz="1600" dirty="0"/>
                        <a:t>Apple</a:t>
                      </a:r>
                    </a:p>
                  </a:txBody>
                  <a:tcPr/>
                </a:tc>
                <a:tc>
                  <a:txBody>
                    <a:bodyPr/>
                    <a:lstStyle/>
                    <a:p>
                      <a:r>
                        <a:rPr lang="en-US" sz="1600" dirty="0"/>
                        <a:t>900</a:t>
                      </a:r>
                    </a:p>
                  </a:txBody>
                  <a:tcPr/>
                </a:tc>
                <a:extLst>
                  <a:ext uri="{0D108BD9-81ED-4DB2-BD59-A6C34878D82A}">
                    <a16:rowId xmlns:a16="http://schemas.microsoft.com/office/drawing/2014/main" val="3794076084"/>
                  </a:ext>
                </a:extLst>
              </a:tr>
            </a:tbl>
          </a:graphicData>
        </a:graphic>
      </p:graphicFrame>
      <p:sp>
        <p:nvSpPr>
          <p:cNvPr id="6" name="Rectangle 5"/>
          <p:cNvSpPr/>
          <p:nvPr/>
        </p:nvSpPr>
        <p:spPr>
          <a:xfrm>
            <a:off x="835526" y="3476675"/>
            <a:ext cx="10518274" cy="369332"/>
          </a:xfrm>
          <a:prstGeom prst="rect">
            <a:avLst/>
          </a:prstGeom>
        </p:spPr>
        <p:txBody>
          <a:bodyPr wrap="square">
            <a:spAutoFit/>
          </a:bodyPr>
          <a:lstStyle/>
          <a:p>
            <a:r>
              <a:rPr lang="en-US" b="1"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manufacturer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count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products </a:t>
            </a:r>
            <a:r>
              <a:rPr lang="en-US" b="1"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manufacturer</a:t>
            </a:r>
            <a:endParaRPr lang="en-US" dirty="0">
              <a:effectLst/>
              <a:latin typeface="Consolas" panose="020B0609020204030204" pitchFamily="49" charset="0"/>
            </a:endParaRPr>
          </a:p>
        </p:txBody>
      </p:sp>
      <p:sp>
        <p:nvSpPr>
          <p:cNvPr id="7" name="Rectangle 6"/>
          <p:cNvSpPr/>
          <p:nvPr/>
        </p:nvSpPr>
        <p:spPr>
          <a:xfrm>
            <a:off x="835524" y="5109010"/>
            <a:ext cx="5446964" cy="1754326"/>
          </a:xfrm>
          <a:prstGeom prst="rect">
            <a:avLst/>
          </a:prstGeom>
        </p:spPr>
        <p:txBody>
          <a:bodyPr wrap="square">
            <a:spAutoFit/>
          </a:bodyPr>
          <a:lstStyle/>
          <a:p>
            <a:r>
              <a:rPr lang="en-US" dirty="0" err="1">
                <a:solidFill>
                  <a:srgbClr val="000000"/>
                </a:solidFill>
                <a:latin typeface="Consolas" panose="020B0609020204030204" pitchFamily="49" charset="0"/>
              </a:rPr>
              <a:t>db</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products</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aggregate</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latin typeface="Consolas" panose="020B0609020204030204" pitchFamily="49" charset="0"/>
              </a:rPr>
              <a:t>{</a:t>
            </a:r>
            <a:r>
              <a:rPr lang="en-US" dirty="0">
                <a:solidFill>
                  <a:srgbClr val="000000"/>
                </a:solidFill>
                <a:latin typeface="Consolas" panose="020B0609020204030204" pitchFamily="49" charset="0"/>
              </a:rPr>
              <a:t>$group</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"$manufacturer"</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$sum</a:t>
            </a:r>
            <a:r>
              <a:rPr lang="en-US" b="1"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b="1" dirty="0">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FF0000"/>
                </a:solidFill>
                <a:latin typeface="Consolas" panose="020B0609020204030204" pitchFamily="49" charset="0"/>
              </a:rPr>
              <a:t>]</a:t>
            </a:r>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61885438"/>
              </p:ext>
            </p:extLst>
          </p:nvPr>
        </p:nvGraphicFramePr>
        <p:xfrm>
          <a:off x="8321842" y="1993315"/>
          <a:ext cx="3031958" cy="1112520"/>
        </p:xfrm>
        <a:graphic>
          <a:graphicData uri="http://schemas.openxmlformats.org/drawingml/2006/table">
            <a:tbl>
              <a:tblPr firstRow="1" bandRow="1">
                <a:tableStyleId>{5C22544A-7EE6-4342-B048-85BDC9FD1C3A}</a:tableStyleId>
              </a:tblPr>
              <a:tblGrid>
                <a:gridCol w="1720516">
                  <a:extLst>
                    <a:ext uri="{9D8B030D-6E8A-4147-A177-3AD203B41FA5}">
                      <a16:colId xmlns:a16="http://schemas.microsoft.com/office/drawing/2014/main" val="3697264890"/>
                    </a:ext>
                  </a:extLst>
                </a:gridCol>
                <a:gridCol w="1311442">
                  <a:extLst>
                    <a:ext uri="{9D8B030D-6E8A-4147-A177-3AD203B41FA5}">
                      <a16:colId xmlns:a16="http://schemas.microsoft.com/office/drawing/2014/main" val="4097503403"/>
                    </a:ext>
                  </a:extLst>
                </a:gridCol>
              </a:tblGrid>
              <a:tr h="370840">
                <a:tc>
                  <a:txBody>
                    <a:bodyPr/>
                    <a:lstStyle/>
                    <a:p>
                      <a:r>
                        <a:rPr lang="en-US" sz="1600" dirty="0"/>
                        <a:t>manufacturer</a:t>
                      </a:r>
                    </a:p>
                  </a:txBody>
                  <a:tcPr/>
                </a:tc>
                <a:tc>
                  <a:txBody>
                    <a:bodyPr/>
                    <a:lstStyle/>
                    <a:p>
                      <a:r>
                        <a:rPr lang="en-US" sz="1600" dirty="0"/>
                        <a:t>count</a:t>
                      </a:r>
                    </a:p>
                  </a:txBody>
                  <a:tcPr/>
                </a:tc>
                <a:extLst>
                  <a:ext uri="{0D108BD9-81ED-4DB2-BD59-A6C34878D82A}">
                    <a16:rowId xmlns:a16="http://schemas.microsoft.com/office/drawing/2014/main" val="3087678136"/>
                  </a:ext>
                </a:extLst>
              </a:tr>
              <a:tr h="370840">
                <a:tc>
                  <a:txBody>
                    <a:bodyPr/>
                    <a:lstStyle/>
                    <a:p>
                      <a:r>
                        <a:rPr lang="en-US" sz="1600" dirty="0"/>
                        <a:t>Apple</a:t>
                      </a:r>
                    </a:p>
                  </a:txBody>
                  <a:tcPr/>
                </a:tc>
                <a:tc>
                  <a:txBody>
                    <a:bodyPr/>
                    <a:lstStyle/>
                    <a:p>
                      <a:r>
                        <a:rPr lang="en-US" sz="1600" dirty="0"/>
                        <a:t>3</a:t>
                      </a:r>
                    </a:p>
                  </a:txBody>
                  <a:tcPr/>
                </a:tc>
                <a:extLst>
                  <a:ext uri="{0D108BD9-81ED-4DB2-BD59-A6C34878D82A}">
                    <a16:rowId xmlns:a16="http://schemas.microsoft.com/office/drawing/2014/main" val="298714297"/>
                  </a:ext>
                </a:extLst>
              </a:tr>
              <a:tr h="370840">
                <a:tc>
                  <a:txBody>
                    <a:bodyPr/>
                    <a:lstStyle/>
                    <a:p>
                      <a:r>
                        <a:rPr lang="en-US" sz="1600" dirty="0"/>
                        <a:t>Google</a:t>
                      </a:r>
                    </a:p>
                  </a:txBody>
                  <a:tcPr/>
                </a:tc>
                <a:tc>
                  <a:txBody>
                    <a:bodyPr/>
                    <a:lstStyle/>
                    <a:p>
                      <a:r>
                        <a:rPr lang="en-US" sz="1600" dirty="0"/>
                        <a:t>1</a:t>
                      </a:r>
                    </a:p>
                  </a:txBody>
                  <a:tcPr/>
                </a:tc>
                <a:extLst>
                  <a:ext uri="{0D108BD9-81ED-4DB2-BD59-A6C34878D82A}">
                    <a16:rowId xmlns:a16="http://schemas.microsoft.com/office/drawing/2014/main" val="197889653"/>
                  </a:ext>
                </a:extLst>
              </a:tr>
            </a:tbl>
          </a:graphicData>
        </a:graphic>
      </p:graphicFrame>
      <p:sp>
        <p:nvSpPr>
          <p:cNvPr id="9" name="Right Arrow 8"/>
          <p:cNvSpPr/>
          <p:nvPr/>
        </p:nvSpPr>
        <p:spPr>
          <a:xfrm>
            <a:off x="7435516" y="2267454"/>
            <a:ext cx="685800" cy="535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282489" y="5448059"/>
            <a:ext cx="688415" cy="535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22695" y="5379416"/>
            <a:ext cx="4894180" cy="923330"/>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'Apple'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p>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'Google'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num_products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cxnSp>
        <p:nvCxnSpPr>
          <p:cNvPr id="15" name="Straight Connector 14"/>
          <p:cNvCxnSpPr/>
          <p:nvPr/>
        </p:nvCxnSpPr>
        <p:spPr>
          <a:xfrm>
            <a:off x="925093" y="3922295"/>
            <a:ext cx="10714790" cy="0"/>
          </a:xfrm>
          <a:prstGeom prst="line">
            <a:avLst/>
          </a:prstGeom>
          <a:ln>
            <a:solidFill>
              <a:schemeClr val="bg2">
                <a:lumMod val="9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D5941AD-80CC-43D6-9A71-DBBEE9B65907}"/>
              </a:ext>
            </a:extLst>
          </p:cNvPr>
          <p:cNvSpPr>
            <a:spLocks noGrp="1"/>
          </p:cNvSpPr>
          <p:nvPr>
            <p:ph type="sldNum" sz="quarter" idx="12"/>
          </p:nvPr>
        </p:nvSpPr>
        <p:spPr/>
        <p:txBody>
          <a:bodyPr/>
          <a:lstStyle/>
          <a:p>
            <a:fld id="{624FEC3F-F59C-4A00-A211-B90099679317}" type="slidenum">
              <a:rPr lang="en-US" smtClean="0"/>
              <a:t>6</a:t>
            </a:fld>
            <a:endParaRPr lang="en-US"/>
          </a:p>
        </p:txBody>
      </p:sp>
      <p:sp>
        <p:nvSpPr>
          <p:cNvPr id="12" name="Rectangle 11">
            <a:extLst>
              <a:ext uri="{FF2B5EF4-FFF2-40B4-BE49-F238E27FC236}">
                <a16:creationId xmlns:a16="http://schemas.microsoft.com/office/drawing/2014/main" id="{435DA3C2-AFD5-4EA7-BE05-DECE3BA67D48}"/>
              </a:ext>
            </a:extLst>
          </p:cNvPr>
          <p:cNvSpPr/>
          <p:nvPr/>
        </p:nvSpPr>
        <p:spPr>
          <a:xfrm>
            <a:off x="2573383" y="6385023"/>
            <a:ext cx="3248774" cy="307777"/>
          </a:xfrm>
          <a:prstGeom prst="rect">
            <a:avLst/>
          </a:prstGeom>
          <a:solidFill>
            <a:schemeClr val="bg1">
              <a:lumMod val="95000"/>
            </a:schemeClr>
          </a:solidFill>
          <a:ln>
            <a:solidFill>
              <a:schemeClr val="bg2">
                <a:lumMod val="90000"/>
              </a:schemeClr>
            </a:solidFill>
          </a:ln>
        </p:spPr>
        <p:txBody>
          <a:bodyPr wrap="none">
            <a:spAutoFit/>
          </a:bodyPr>
          <a:lstStyle/>
          <a:p>
            <a:r>
              <a:rPr lang="en-US" sz="1400" dirty="0"/>
              <a:t>Every field must be an accumulator object</a:t>
            </a:r>
          </a:p>
        </p:txBody>
      </p:sp>
    </p:spTree>
    <p:extLst>
      <p:ext uri="{BB962C8B-B14F-4D97-AF65-F5344CB8AC3E}">
        <p14:creationId xmlns:p14="http://schemas.microsoft.com/office/powerpoint/2010/main" val="231171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838"/>
            <a:ext cx="10515600" cy="1325563"/>
          </a:xfrm>
        </p:spPr>
        <p:txBody>
          <a:bodyPr/>
          <a:lstStyle/>
          <a:p>
            <a:r>
              <a:rPr lang="en-US" b="1" dirty="0">
                <a:latin typeface="Consolas" panose="020B0609020204030204" pitchFamily="49" charset="0"/>
                <a:cs typeface="Courier New" panose="02070309020205020404" pitchFamily="49" charset="0"/>
              </a:rPr>
              <a:t>$group</a:t>
            </a:r>
          </a:p>
        </p:txBody>
      </p:sp>
      <p:sp>
        <p:nvSpPr>
          <p:cNvPr id="4" name="Rectangle 3"/>
          <p:cNvSpPr/>
          <p:nvPr/>
        </p:nvSpPr>
        <p:spPr>
          <a:xfrm>
            <a:off x="838199" y="1796692"/>
            <a:ext cx="10515601" cy="3785652"/>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num_products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endParaRPr lang="en-US" sz="1600" dirty="0">
              <a:effectLst/>
              <a:latin typeface="Consolas" panose="020B0609020204030204" pitchFamily="49" charset="0"/>
            </a:endParaRPr>
          </a:p>
        </p:txBody>
      </p:sp>
      <p:sp>
        <p:nvSpPr>
          <p:cNvPr id="8" name="Right Arrow 7"/>
          <p:cNvSpPr/>
          <p:nvPr/>
        </p:nvSpPr>
        <p:spPr>
          <a:xfrm>
            <a:off x="7234598" y="1793177"/>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745087" y="3946282"/>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20777" y="5674555"/>
            <a:ext cx="517358" cy="4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p:cNvSpPr/>
          <p:nvPr/>
        </p:nvSpPr>
        <p:spPr>
          <a:xfrm rot="5400000">
            <a:off x="6473967" y="4124466"/>
            <a:ext cx="336884" cy="4607632"/>
          </a:xfrm>
          <a:prstGeom prst="rightBrace">
            <a:avLst>
              <a:gd name="adj1" fmla="val 547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rot="16200000">
            <a:off x="-507298" y="4955017"/>
            <a:ext cx="1709442" cy="307777"/>
          </a:xfrm>
          <a:prstGeom prst="rect">
            <a:avLst/>
          </a:prstGeom>
          <a:noFill/>
        </p:spPr>
        <p:txBody>
          <a:bodyPr wrap="none" rtlCol="0">
            <a:spAutoFit/>
          </a:bodyPr>
          <a:lstStyle/>
          <a:p>
            <a:r>
              <a:rPr lang="en-US" sz="1400" dirty="0">
                <a:solidFill>
                  <a:schemeClr val="accent1"/>
                </a:solidFill>
              </a:rPr>
              <a:t>Compound Grouping</a:t>
            </a:r>
          </a:p>
        </p:txBody>
      </p:sp>
      <p:sp>
        <p:nvSpPr>
          <p:cNvPr id="14" name="Right Brace 13"/>
          <p:cNvSpPr/>
          <p:nvPr/>
        </p:nvSpPr>
        <p:spPr>
          <a:xfrm rot="10800000">
            <a:off x="618978" y="4453324"/>
            <a:ext cx="219220" cy="1129019"/>
          </a:xfrm>
          <a:prstGeom prst="rightBrace">
            <a:avLst>
              <a:gd name="adj1" fmla="val 547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4219" y="6550223"/>
            <a:ext cx="1056379" cy="307777"/>
          </a:xfrm>
          <a:prstGeom prst="rect">
            <a:avLst/>
          </a:prstGeom>
          <a:noFill/>
        </p:spPr>
        <p:txBody>
          <a:bodyPr wrap="none" rtlCol="0">
            <a:spAutoFit/>
          </a:bodyPr>
          <a:lstStyle/>
          <a:p>
            <a:r>
              <a:rPr lang="en-US" sz="1400" dirty="0">
                <a:solidFill>
                  <a:schemeClr val="accent1"/>
                </a:solidFill>
              </a:rPr>
              <a:t>Primary Key</a:t>
            </a:r>
          </a:p>
        </p:txBody>
      </p:sp>
      <p:sp>
        <p:nvSpPr>
          <p:cNvPr id="16" name="TextBox 15"/>
          <p:cNvSpPr txBox="1"/>
          <p:nvPr/>
        </p:nvSpPr>
        <p:spPr>
          <a:xfrm>
            <a:off x="838198" y="1356562"/>
            <a:ext cx="9651553" cy="369332"/>
          </a:xfrm>
          <a:prstGeom prst="rect">
            <a:avLst/>
          </a:prstGeom>
          <a:noFill/>
        </p:spPr>
        <p:txBody>
          <a:bodyPr wrap="none" rtlCol="0">
            <a:spAutoFit/>
          </a:bodyPr>
          <a:lstStyle/>
          <a:p>
            <a:r>
              <a:rPr lang="en-US" dirty="0"/>
              <a:t>Think of </a:t>
            </a:r>
            <a:r>
              <a:rPr lang="en-US" sz="1600" b="1" dirty="0">
                <a:latin typeface="Consolas" panose="020B0609020204030204" pitchFamily="49" charset="0"/>
                <a:cs typeface="Courier New" panose="02070309020205020404" pitchFamily="49" charset="0"/>
              </a:rPr>
              <a:t>$group</a:t>
            </a:r>
            <a:r>
              <a:rPr lang="en-US" sz="1600" dirty="0">
                <a:latin typeface="Courier New" panose="02070309020205020404" pitchFamily="49" charset="0"/>
                <a:cs typeface="Courier New" panose="02070309020205020404" pitchFamily="49" charset="0"/>
              </a:rPr>
              <a:t> </a:t>
            </a:r>
            <a:r>
              <a:rPr lang="en-US" dirty="0"/>
              <a:t>as an </a:t>
            </a:r>
            <a:r>
              <a:rPr lang="en-US" b="1" dirty="0"/>
              <a:t>UPSERT</a:t>
            </a:r>
            <a:r>
              <a:rPr lang="en-US" dirty="0"/>
              <a:t> stage, where it'll insert if </a:t>
            </a:r>
            <a:r>
              <a:rPr lang="en-US" sz="1600" b="1" dirty="0">
                <a:latin typeface="Consolas" panose="020B0609020204030204" pitchFamily="49" charset="0"/>
                <a:cs typeface="Courier New" panose="02070309020205020404" pitchFamily="49" charset="0"/>
              </a:rPr>
              <a:t>_id</a:t>
            </a:r>
            <a:r>
              <a:rPr lang="en-US" sz="1600" dirty="0">
                <a:latin typeface="Courier New" panose="02070309020205020404" pitchFamily="49" charset="0"/>
                <a:cs typeface="Courier New" panose="02070309020205020404" pitchFamily="49" charset="0"/>
              </a:rPr>
              <a:t> </a:t>
            </a:r>
            <a:r>
              <a:rPr lang="en-US" dirty="0"/>
              <a:t>if not found, or update when available.</a:t>
            </a:r>
          </a:p>
        </p:txBody>
      </p:sp>
      <p:sp>
        <p:nvSpPr>
          <p:cNvPr id="17" name="TextBox 16"/>
          <p:cNvSpPr txBox="1"/>
          <p:nvPr/>
        </p:nvSpPr>
        <p:spPr>
          <a:xfrm>
            <a:off x="8572842" y="2594792"/>
            <a:ext cx="2979821" cy="1015663"/>
          </a:xfrm>
          <a:prstGeom prst="rect">
            <a:avLst/>
          </a:prstGeom>
          <a:solidFill>
            <a:schemeClr val="accent2">
              <a:lumMod val="20000"/>
              <a:lumOff val="80000"/>
            </a:schemeClr>
          </a:solidFill>
        </p:spPr>
        <p:txBody>
          <a:bodyPr wrap="square" rtlCol="0">
            <a:spAutoFit/>
          </a:bodyPr>
          <a:lstStyle/>
          <a:p>
            <a:r>
              <a:rPr lang="en-US" sz="1200" dirty="0"/>
              <a:t>When we want to use a key as </a:t>
            </a:r>
            <a:r>
              <a:rPr lang="en-US" sz="1200" b="1" dirty="0"/>
              <a:t>DATA </a:t>
            </a:r>
            <a:r>
              <a:rPr lang="en-US" sz="1200" dirty="0"/>
              <a:t>in the right side to read its value we must use </a:t>
            </a:r>
            <a:r>
              <a:rPr lang="en-US" sz="1200" b="1" dirty="0"/>
              <a:t>$ sign </a:t>
            </a:r>
            <a:r>
              <a:rPr lang="en-US" sz="1200" dirty="0"/>
              <a:t>with the name. We don't need to do that when using it at the left side as it is just a label.</a:t>
            </a:r>
          </a:p>
        </p:txBody>
      </p:sp>
      <p:cxnSp>
        <p:nvCxnSpPr>
          <p:cNvPr id="19" name="Straight Arrow Connector 18"/>
          <p:cNvCxnSpPr>
            <a:stCxn id="17" idx="1"/>
          </p:cNvCxnSpPr>
          <p:nvPr/>
        </p:nvCxnSpPr>
        <p:spPr>
          <a:xfrm flipH="1">
            <a:off x="7106800" y="3102624"/>
            <a:ext cx="1466042" cy="136992"/>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2EB52E1-D659-42AB-9178-C549A1A21CFD}"/>
              </a:ext>
            </a:extLst>
          </p:cNvPr>
          <p:cNvSpPr>
            <a:spLocks noGrp="1"/>
          </p:cNvSpPr>
          <p:nvPr>
            <p:ph type="sldNum" sz="quarter" idx="12"/>
          </p:nvPr>
        </p:nvSpPr>
        <p:spPr/>
        <p:txBody>
          <a:bodyPr/>
          <a:lstStyle/>
          <a:p>
            <a:fld id="{624FEC3F-F59C-4A00-A211-B90099679317}" type="slidenum">
              <a:rPr lang="en-US" smtClean="0"/>
              <a:t>7</a:t>
            </a:fld>
            <a:endParaRPr lang="en-US"/>
          </a:p>
        </p:txBody>
      </p:sp>
      <p:sp>
        <p:nvSpPr>
          <p:cNvPr id="9" name="Rectangle 8">
            <a:extLst>
              <a:ext uri="{FF2B5EF4-FFF2-40B4-BE49-F238E27FC236}">
                <a16:creationId xmlns:a16="http://schemas.microsoft.com/office/drawing/2014/main" id="{0BE5D6ED-D314-4756-9C43-8165C442B602}"/>
              </a:ext>
            </a:extLst>
          </p:cNvPr>
          <p:cNvSpPr/>
          <p:nvPr/>
        </p:nvSpPr>
        <p:spPr>
          <a:xfrm>
            <a:off x="5333782" y="3843415"/>
            <a:ext cx="6218881" cy="523220"/>
          </a:xfrm>
          <a:prstGeom prst="rect">
            <a:avLst/>
          </a:prstGeom>
          <a:solidFill>
            <a:schemeClr val="bg1">
              <a:lumMod val="95000"/>
            </a:schemeClr>
          </a:solidFill>
          <a:ln>
            <a:noFill/>
          </a:ln>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18" name="Rectangle 17">
            <a:extLst>
              <a:ext uri="{FF2B5EF4-FFF2-40B4-BE49-F238E27FC236}">
                <a16:creationId xmlns:a16="http://schemas.microsoft.com/office/drawing/2014/main" id="{E8C76C29-2425-4105-854C-531E8B7CE121}"/>
              </a:ext>
            </a:extLst>
          </p:cNvPr>
          <p:cNvSpPr/>
          <p:nvPr/>
        </p:nvSpPr>
        <p:spPr>
          <a:xfrm>
            <a:off x="3053233" y="5484243"/>
            <a:ext cx="8499430" cy="738664"/>
          </a:xfrm>
          <a:prstGeom prst="rect">
            <a:avLst/>
          </a:prstGeom>
          <a:solidFill>
            <a:schemeClr val="bg1">
              <a:lumMod val="95000"/>
            </a:schemeClr>
          </a:solidFill>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"Phone"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"Tablet"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2</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"_id"</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"manufacturer"</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"category"</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"Phone"</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808080"/>
                </a:solidFill>
                <a:latin typeface="Consolas" panose="020B0609020204030204" pitchFamily="49" charset="0"/>
              </a:rPr>
              <a:t>num_products</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endParaRPr lang="en-US" sz="1400" dirty="0">
              <a:effectLst/>
              <a:latin typeface="Consolas" panose="020B0609020204030204" pitchFamily="49" charset="0"/>
            </a:endParaRPr>
          </a:p>
        </p:txBody>
      </p:sp>
      <p:sp>
        <p:nvSpPr>
          <p:cNvPr id="20" name="Rectangle 19">
            <a:extLst>
              <a:ext uri="{FF2B5EF4-FFF2-40B4-BE49-F238E27FC236}">
                <a16:creationId xmlns:a16="http://schemas.microsoft.com/office/drawing/2014/main" id="{56AC1A7D-802A-42C6-A60E-A0CE5BA6F524}"/>
              </a:ext>
            </a:extLst>
          </p:cNvPr>
          <p:cNvSpPr/>
          <p:nvPr/>
        </p:nvSpPr>
        <p:spPr>
          <a:xfrm>
            <a:off x="7950819" y="1715501"/>
            <a:ext cx="3601843" cy="523220"/>
          </a:xfrm>
          <a:prstGeom prst="rect">
            <a:avLst/>
          </a:prstGeom>
          <a:solidFill>
            <a:schemeClr val="bg1">
              <a:lumMod val="95000"/>
            </a:schemeClr>
          </a:solidFill>
        </p:spPr>
        <p:txBody>
          <a:bodyPr wrap="square">
            <a:spAutoFit/>
          </a:bodyPr>
          <a:lstStyle/>
          <a:p>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_id</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'Apple'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num_products</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br>
              <a:rPr lang="en-US" sz="1400" dirty="0">
                <a:solidFill>
                  <a:srgbClr val="000000"/>
                </a:solidFill>
                <a:latin typeface="Consolas" panose="020B0609020204030204" pitchFamily="49" charset="0"/>
              </a:rPr>
            </a:b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_id</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'Google'</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num_products</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8000"/>
                </a:solidFill>
                <a:latin typeface="Consolas" panose="020B0609020204030204" pitchFamily="49" charset="0"/>
              </a:rPr>
              <a:t>1</a:t>
            </a:r>
            <a:r>
              <a:rPr lang="en-US" sz="1400" dirty="0">
                <a:solidFill>
                  <a:srgbClr val="000000"/>
                </a:solidFill>
                <a:latin typeface="Consolas" panose="020B0609020204030204" pitchFamily="49" charset="0"/>
              </a:rPr>
              <a:t> </a:t>
            </a:r>
            <a:r>
              <a:rPr lang="en-US" sz="1400" b="1" dirty="0">
                <a:solidFill>
                  <a:srgbClr val="000080"/>
                </a:solidFill>
                <a:latin typeface="Consolas" panose="020B0609020204030204" pitchFamily="49" charset="0"/>
              </a:rPr>
              <a:t>}</a:t>
            </a:r>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Tree>
    <p:extLst>
      <p:ext uri="{BB962C8B-B14F-4D97-AF65-F5344CB8AC3E}">
        <p14:creationId xmlns:p14="http://schemas.microsoft.com/office/powerpoint/2010/main" val="360138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752"/>
            <a:ext cx="10515600" cy="1325563"/>
          </a:xfrm>
        </p:spPr>
        <p:txBody>
          <a:bodyPr/>
          <a:lstStyle/>
          <a:p>
            <a:r>
              <a:rPr lang="en-US" b="1" dirty="0">
                <a:latin typeface="+mn-lt"/>
              </a:rPr>
              <a:t>Aggregation Expressions with </a:t>
            </a:r>
            <a:r>
              <a:rPr lang="en-US" b="1" dirty="0">
                <a:latin typeface="Consolas" panose="020B0609020204030204" pitchFamily="49" charset="0"/>
                <a:cs typeface="Courier New" panose="02070309020205020404" pitchFamily="49" charset="0"/>
              </a:rPr>
              <a:t>$group</a:t>
            </a:r>
          </a:p>
        </p:txBody>
      </p:sp>
      <p:sp>
        <p:nvSpPr>
          <p:cNvPr id="4" name="Content Placeholder 2"/>
          <p:cNvSpPr>
            <a:spLocks noGrp="1"/>
          </p:cNvSpPr>
          <p:nvPr>
            <p:ph idx="1"/>
          </p:nvPr>
        </p:nvSpPr>
        <p:spPr>
          <a:xfrm>
            <a:off x="934450" y="1314215"/>
            <a:ext cx="10515601" cy="508501"/>
          </a:xfrm>
        </p:spPr>
        <p:txBody>
          <a:bodyPr>
            <a:normAutofit/>
          </a:bodyPr>
          <a:lstStyle/>
          <a:p>
            <a:pPr marL="0" indent="0">
              <a:buNone/>
            </a:pPr>
            <a:r>
              <a:rPr lang="en-US" sz="2000" dirty="0">
                <a:solidFill>
                  <a:schemeClr val="bg1">
                    <a:lumMod val="50000"/>
                  </a:schemeClr>
                </a:solidFill>
                <a:latin typeface="Consolas" panose="020B0609020204030204" pitchFamily="49" charset="0"/>
                <a:cs typeface="Courier New" panose="02070309020205020404" pitchFamily="49" charset="0"/>
              </a:rPr>
              <a:t>$sum, $</a:t>
            </a:r>
            <a:r>
              <a:rPr lang="en-US" sz="2000" dirty="0" err="1">
                <a:solidFill>
                  <a:schemeClr val="bg1">
                    <a:lumMod val="50000"/>
                  </a:schemeClr>
                </a:solidFill>
                <a:latin typeface="Consolas" panose="020B0609020204030204" pitchFamily="49" charset="0"/>
                <a:cs typeface="Courier New" panose="02070309020205020404" pitchFamily="49" charset="0"/>
              </a:rPr>
              <a:t>avg</a:t>
            </a:r>
            <a:r>
              <a:rPr lang="en-US" sz="2000" dirty="0">
                <a:solidFill>
                  <a:schemeClr val="bg1">
                    <a:lumMod val="50000"/>
                  </a:schemeClr>
                </a:solidFill>
                <a:latin typeface="Consolas" panose="020B0609020204030204" pitchFamily="49" charset="0"/>
                <a:cs typeface="Courier New" panose="02070309020205020404" pitchFamily="49" charset="0"/>
              </a:rPr>
              <a:t>, $min, $max, $push, $</a:t>
            </a:r>
            <a:r>
              <a:rPr lang="en-US" sz="2000" dirty="0" err="1">
                <a:solidFill>
                  <a:schemeClr val="bg1">
                    <a:lumMod val="50000"/>
                  </a:schemeClr>
                </a:solidFill>
                <a:latin typeface="Consolas" panose="020B0609020204030204" pitchFamily="49" charset="0"/>
                <a:cs typeface="Courier New" panose="02070309020205020404" pitchFamily="49" charset="0"/>
              </a:rPr>
              <a:t>addToSet</a:t>
            </a:r>
            <a:r>
              <a:rPr lang="en-US" sz="2000" dirty="0">
                <a:solidFill>
                  <a:schemeClr val="bg1">
                    <a:lumMod val="50000"/>
                  </a:schemeClr>
                </a:solidFill>
                <a:latin typeface="Consolas" panose="020B0609020204030204" pitchFamily="49" charset="0"/>
                <a:cs typeface="Courier New" panose="02070309020205020404" pitchFamily="49" charset="0"/>
              </a:rPr>
              <a:t>, $first, $last	</a:t>
            </a:r>
          </a:p>
        </p:txBody>
      </p:sp>
      <p:sp>
        <p:nvSpPr>
          <p:cNvPr id="6" name="Rectangle 5"/>
          <p:cNvSpPr/>
          <p:nvPr/>
        </p:nvSpPr>
        <p:spPr>
          <a:xfrm>
            <a:off x="838200" y="3048877"/>
            <a:ext cx="7720263" cy="3046988"/>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sum_prices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$sum</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avg_price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avg</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$max</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endParaRPr lang="en-US" sz="1600" dirty="0">
              <a:effectLst/>
              <a:latin typeface="Consolas" panose="020B0609020204030204" pitchFamily="49" charset="0"/>
            </a:endParaRPr>
          </a:p>
        </p:txBody>
      </p:sp>
      <p:sp>
        <p:nvSpPr>
          <p:cNvPr id="7" name="Rectangle 6"/>
          <p:cNvSpPr/>
          <p:nvPr/>
        </p:nvSpPr>
        <p:spPr>
          <a:xfrm>
            <a:off x="6768790" y="3264990"/>
            <a:ext cx="515049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sum_prices</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sum_prices</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2300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8" name="Rectangle 7"/>
          <p:cNvSpPr/>
          <p:nvPr/>
        </p:nvSpPr>
        <p:spPr>
          <a:xfrm>
            <a:off x="6679581" y="4271632"/>
            <a:ext cx="5239704"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"category"</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avg_price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550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"category"</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avg_price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850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9" name="Rectangle 8"/>
          <p:cNvSpPr/>
          <p:nvPr/>
        </p:nvSpPr>
        <p:spPr>
          <a:xfrm>
            <a:off x="7315199" y="5196720"/>
            <a:ext cx="460408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maxprice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500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br>
              <a:rPr lang="en-US" sz="1200" b="1" dirty="0">
                <a:solidFill>
                  <a:srgbClr val="00008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err="1">
                <a:solidFill>
                  <a:srgbClr val="808080"/>
                </a:solidFill>
                <a:latin typeface="Consolas" panose="020B0609020204030204" pitchFamily="49" charset="0"/>
              </a:rPr>
              <a:t>maxprice</a:t>
            </a:r>
            <a:r>
              <a:rPr lang="en-US" sz="1200" dirty="0">
                <a:solidFill>
                  <a:srgbClr val="808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8000"/>
                </a:solidFill>
                <a:latin typeface="Consolas" panose="020B0609020204030204" pitchFamily="49" charset="0"/>
              </a:rPr>
              <a:t>900</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11" name="Rectangle 10"/>
          <p:cNvSpPr/>
          <p:nvPr/>
        </p:nvSpPr>
        <p:spPr>
          <a:xfrm>
            <a:off x="838200" y="1849330"/>
            <a:ext cx="11147927"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BF357D51-383D-4171-8657-B1AD06C5089C}"/>
              </a:ext>
            </a:extLst>
          </p:cNvPr>
          <p:cNvSpPr>
            <a:spLocks noGrp="1"/>
          </p:cNvSpPr>
          <p:nvPr>
            <p:ph type="sldNum" sz="quarter" idx="12"/>
          </p:nvPr>
        </p:nvSpPr>
        <p:spPr/>
        <p:txBody>
          <a:bodyPr/>
          <a:lstStyle/>
          <a:p>
            <a:fld id="{624FEC3F-F59C-4A00-A211-B90099679317}" type="slidenum">
              <a:rPr lang="en-US" smtClean="0"/>
              <a:t>8</a:t>
            </a:fld>
            <a:endParaRPr lang="en-US"/>
          </a:p>
        </p:txBody>
      </p:sp>
    </p:spTree>
    <p:extLst>
      <p:ext uri="{BB962C8B-B14F-4D97-AF65-F5344CB8AC3E}">
        <p14:creationId xmlns:p14="http://schemas.microsoft.com/office/powerpoint/2010/main" val="403078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4032" y="3102369"/>
            <a:ext cx="10499558" cy="2800767"/>
          </a:xfrm>
          <a:prstGeom prst="rect">
            <a:avLst/>
          </a:prstGeom>
        </p:spPr>
        <p:txBody>
          <a:bodyPr wrap="square">
            <a:spAutoFit/>
          </a:bodyPr>
          <a:lstStyle/>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categories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addToSet</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db</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products</a:t>
            </a:r>
            <a:r>
              <a:rPr lang="en-US" sz="1600" b="1" dirty="0" err="1">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aggregate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$group</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"maker"</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"$manufacturer"</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categories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$push</a:t>
            </a:r>
            <a:r>
              <a:rPr lang="en-US" sz="1600" b="1"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p>
        </p:txBody>
      </p:sp>
      <p:sp>
        <p:nvSpPr>
          <p:cNvPr id="11" name="Rectangle 10"/>
          <p:cNvSpPr/>
          <p:nvPr/>
        </p:nvSpPr>
        <p:spPr>
          <a:xfrm>
            <a:off x="774032" y="1690688"/>
            <a:ext cx="10318416" cy="1077218"/>
          </a:xfrm>
          <a:prstGeom prst="rect">
            <a:avLst/>
          </a:prstGeom>
          <a:solidFill>
            <a:schemeClr val="bg1">
              <a:lumMod val="95000"/>
            </a:schemeClr>
          </a:solidFill>
        </p:spPr>
        <p:txBody>
          <a:bodyPr wrap="square">
            <a:spAutoFit/>
          </a:bodyPr>
          <a:lstStyle/>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1</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'iPad'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800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'Nexus'</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'Google'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500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3</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'Phone'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600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a:p>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_id</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4</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name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808080"/>
                </a:solidFill>
                <a:latin typeface="Consolas" panose="020B0609020204030204" pitchFamily="49" charset="0"/>
              </a:rPr>
              <a:t>iPadPro</a:t>
            </a:r>
            <a:r>
              <a:rPr lang="en-US" sz="1600" dirty="0">
                <a:solidFill>
                  <a:srgbClr val="808080"/>
                </a:solidFill>
                <a:latin typeface="Consolas" panose="020B0609020204030204" pitchFamily="49" charset="0"/>
              </a:rPr>
              <a: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category</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'Tablet'</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manufacturer</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'Apple'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price</a:t>
            </a:r>
            <a:r>
              <a:rPr lang="en-US" sz="1600" b="1" dirty="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900</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sz="1600" dirty="0">
              <a:latin typeface="Consolas" panose="020B0609020204030204" pitchFamily="49" charset="0"/>
            </a:endParaRPr>
          </a:p>
        </p:txBody>
      </p:sp>
      <p:sp>
        <p:nvSpPr>
          <p:cNvPr id="12" name="Title 1"/>
          <p:cNvSpPr>
            <a:spLocks noGrp="1"/>
          </p:cNvSpPr>
          <p:nvPr>
            <p:ph type="title"/>
          </p:nvPr>
        </p:nvSpPr>
        <p:spPr>
          <a:xfrm>
            <a:off x="838200" y="365125"/>
            <a:ext cx="10515600" cy="1325563"/>
          </a:xfrm>
        </p:spPr>
        <p:txBody>
          <a:bodyPr/>
          <a:lstStyle/>
          <a:p>
            <a:r>
              <a:rPr lang="en-US" b="1" dirty="0">
                <a:latin typeface="+mn-lt"/>
              </a:rPr>
              <a:t>Aggregation Expressions with </a:t>
            </a:r>
            <a:r>
              <a:rPr lang="en-US" b="1" dirty="0">
                <a:latin typeface="Consolas" panose="020B0609020204030204" pitchFamily="49" charset="0"/>
                <a:cs typeface="Courier New" panose="02070309020205020404" pitchFamily="49" charset="0"/>
              </a:rPr>
              <a:t>$group</a:t>
            </a:r>
          </a:p>
        </p:txBody>
      </p:sp>
      <p:sp>
        <p:nvSpPr>
          <p:cNvPr id="13" name="Rectangle 12"/>
          <p:cNvSpPr/>
          <p:nvPr/>
        </p:nvSpPr>
        <p:spPr>
          <a:xfrm>
            <a:off x="3958682" y="5903136"/>
            <a:ext cx="7133765"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16" name="Rectangle 15"/>
          <p:cNvSpPr/>
          <p:nvPr/>
        </p:nvSpPr>
        <p:spPr>
          <a:xfrm>
            <a:off x="4611438" y="4093469"/>
            <a:ext cx="6481010" cy="461665"/>
          </a:xfrm>
          <a:prstGeom prst="rect">
            <a:avLst/>
          </a:prstGeom>
          <a:solidFill>
            <a:schemeClr val="bg1">
              <a:lumMod val="95000"/>
            </a:schemeClr>
          </a:solidFill>
        </p:spPr>
        <p:txBody>
          <a:bodyPr wrap="square">
            <a:spAutoFit/>
          </a:bodyPr>
          <a:lstStyle/>
          <a:p>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"Google"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"_id"</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"maker"</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"Apple"</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"categories"</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"Phone"</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"Tablet"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t>
            </a:r>
            <a:endParaRPr lang="en-US" sz="1200" dirty="0">
              <a:latin typeface="Consolas" panose="020B0609020204030204" pitchFamily="49" charset="0"/>
            </a:endParaRPr>
          </a:p>
        </p:txBody>
      </p:sp>
      <p:sp>
        <p:nvSpPr>
          <p:cNvPr id="2" name="Slide Number Placeholder 1">
            <a:extLst>
              <a:ext uri="{FF2B5EF4-FFF2-40B4-BE49-F238E27FC236}">
                <a16:creationId xmlns:a16="http://schemas.microsoft.com/office/drawing/2014/main" id="{40E3E2F1-CA75-491E-B102-987FB59C2A43}"/>
              </a:ext>
            </a:extLst>
          </p:cNvPr>
          <p:cNvSpPr>
            <a:spLocks noGrp="1"/>
          </p:cNvSpPr>
          <p:nvPr>
            <p:ph type="sldNum" sz="quarter" idx="12"/>
          </p:nvPr>
        </p:nvSpPr>
        <p:spPr/>
        <p:txBody>
          <a:bodyPr/>
          <a:lstStyle/>
          <a:p>
            <a:fld id="{624FEC3F-F59C-4A00-A211-B90099679317}" type="slidenum">
              <a:rPr lang="en-US" smtClean="0"/>
              <a:t>9</a:t>
            </a:fld>
            <a:endParaRPr lang="en-US"/>
          </a:p>
        </p:txBody>
      </p:sp>
    </p:spTree>
    <p:extLst>
      <p:ext uri="{BB962C8B-B14F-4D97-AF65-F5344CB8AC3E}">
        <p14:creationId xmlns:p14="http://schemas.microsoft.com/office/powerpoint/2010/main" val="3082832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GWYTE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ZhM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GWYTE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BlmEx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BlmEx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GWYTE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GWYTE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GWYTE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BlmEx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BlmExJ6APyfE0AAABrAAAAGwAAAHVuaXZlcnNhbC91bml2ZXJzYWwucG5nLnhtbLOxr8jNUShLLSrOzM+zVTLUM1Cyt+PlsikoSi3LTC1XqACKAQUhQEmh0lbJxAjBLc9MKckAqjAwMUEIZqRmpmeU2CqZWxjDBfWBZgIAUEsBAgAAFAACAAgAZZhMSQ5qJE5iBAAABREAAB0AAAAAAAAAAQAAAAAAAAAAAHVuaXZlcnNhbC9jb21tb25fbWVzc2FnZXMubG5nUEsBAgAAFAACAAgAZZhMSa3gdYhUBAAAcxMAACcAAAAAAAAAAQAAAAAAnQQAAHVuaXZlcnNhbC9mbGFzaF9wdWJsaXNoaW5nX3NldHRpbmdzLnhtbFBLAQIAABQAAgAIAGWYTElO4U4AuQIAAFwKAAAhAAAAAAAAAAEAAAAAADYJAAB1bml2ZXJzYWwvZmxhc2hfc2tpbl9zZXR0aW5ncy54bWxQSwECAAAUAAIACABlmExJ0SrfZT8EAAAEEwAAJgAAAAAAAAABAAAAAAAuDAAAdW5pdmVyc2FsL2h0bWxfcHVibGlzaGluZ19zZXR0aW5ncy54bWxQSwECAAAUAAIACABlmExJO/5+w5ABAAAWBgAAHwAAAAAAAAABAAAAAACxEAAAdW5pdmVyc2FsL2h0bWxfc2tpbl9zZXR0aW5ncy5qc1BLAQIAABQAAgAIAGWYTEk9PC/RwQAAAOUBAAAaAAAAAAAAAAEAAAAAAH4SAAB1bml2ZXJzYWwvaTE4bl9wcmVzZXRzLnhtbFBLAQIAABQAAgAIAGWYTEn3hdfVcQAAAHwAAAAcAAAAAAAAAAEAAAAAAHcTAAB1bml2ZXJzYWwvbG9jYWxfc2V0dGluZ3MueG1sUEsBAgAAFAACAAgAT5SVR6kBxHb7AgAAsAgAABQAAAAAAAAAAQAAAAAAIhQAAHVuaXZlcnNhbC9wbGF5ZXIueG1sUEsBAgAAFAACAAgAZZhMSeNUBXNFCAAAlyAAACkAAAAAAAAAAQAAAAAATxcAAHVuaXZlcnNhbC9za2luX2N1c3RvbWl6YXRpb25fc2V0dGluZ3MueG1sUEsBAgAAFAACAAgAZZhMSYTvS6pgLgAAHFkAABcAAAAAAAAAAAAAAAAA2x8AAHVuaXZlcnNhbC91bml2ZXJzYWwucG5nUEsBAgAAFAACAAgAZZhMSegD8nxNAAAAawAAABsAAAAAAAAAAQAAAAAAcE4AAHVuaXZlcnNhbC91bml2ZXJzYWwucG5nLnhtbFBLBQYAAAAACwALAEkDAAD2TgAAAAA="/>
  <p:tag name="ISPRING_ULTRA_SCORM_COURSE_ID" val="92F18B60-4250-4ED0-A903-842FCB1E7E9B"/>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J840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yfON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PJ840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PJ840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8nzj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yfON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GWYTE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8nzjTOKdk8oABQAAlxMAAB0AAAAAAAAAAQAAAAAALQMAAHVuaXZlcnNhbC9jb21tb25fbWVzc2FnZXMubG5nUEsBAgAAFAACAAgA8nzjTBUeYBujAAAAfwEAAC4AAAAAAAAAAQAAAAAAaAgAAHVuaXZlcnNhbC9wbGF5YmFja19hbmRfbmF2aWdhdGlvbl9zZXR0aW5ncy54bWxQSwECAAAUAAIACADyfONM5O164ZgEAABmFQAAJwAAAAAAAAABAAAAAABXCQAAdW5pdmVyc2FsL2ZsYXNoX3B1Ymxpc2hpbmdfc2V0dGluZ3MueG1sUEsBAgAAFAACAAgA8nzjTOL/wYVNAwAAUAwAACEAAAAAAAAAAQAAAAAANA4AAHVuaXZlcnNhbC9mbGFzaF9za2luX3NldHRpbmdzLnhtbFBLAQIAABQAAgAIAPJ840yVfSnEgwQAAPcUAAAmAAAAAAAAAAEAAAAAAMARAAB1bml2ZXJzYWwvaHRtbF9wdWJsaXNoaW5nX3NldHRpbmdzLnhtbFBLAQIAABQAAgAIAPJ840yH2y9slgEAADoGAAAfAAAAAAAAAAEAAAAAAIcWAAB1bml2ZXJzYWwvaHRtbF9za2luX3NldHRpbmdzLmpzUEsBAgAAFAACAAgAZZhM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4938</TotalTime>
  <Words>4979</Words>
  <Application>Microsoft Office PowerPoint</Application>
  <PresentationFormat>Widescreen</PresentationFormat>
  <Paragraphs>438</Paragraphs>
  <Slides>24</Slides>
  <Notes>24</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Akzidenz</vt:lpstr>
      <vt:lpstr>Arial</vt:lpstr>
      <vt:lpstr>Calibri</vt:lpstr>
      <vt:lpstr>Calibri Light</vt:lpstr>
      <vt:lpstr>Consolas</vt:lpstr>
      <vt:lpstr>Courier New</vt:lpstr>
      <vt:lpstr>Office Theme</vt:lpstr>
      <vt:lpstr>PowerPoint Presentation</vt:lpstr>
      <vt:lpstr>Maharishi International University - Fairfield, Iowa </vt:lpstr>
      <vt:lpstr>Aggregation Framework</vt:lpstr>
      <vt:lpstr>Aggregation Pipeline</vt:lpstr>
      <vt:lpstr>Aggregation Pipeline Stages</vt:lpstr>
      <vt:lpstr>SQL vs Aggregate Example</vt:lpstr>
      <vt:lpstr>$group</vt:lpstr>
      <vt:lpstr>Aggregation Expressions with $group</vt:lpstr>
      <vt:lpstr>Aggregation Expressions with $group</vt:lpstr>
      <vt:lpstr>Double Grouping</vt:lpstr>
      <vt:lpstr>Main Point</vt:lpstr>
      <vt:lpstr>$project</vt:lpstr>
      <vt:lpstr>$match</vt:lpstr>
      <vt:lpstr>$sort, $skip and $limit</vt:lpstr>
      <vt:lpstr>Exercise</vt:lpstr>
      <vt:lpstr>Main Point</vt:lpstr>
      <vt:lpstr>$unwind</vt:lpstr>
      <vt:lpstr>$push vs. $unwind</vt:lpstr>
      <vt:lpstr>$lookup</vt:lpstr>
      <vt:lpstr>Main Point</vt:lpstr>
      <vt:lpstr>SQL to Aggregation Mapping Chart</vt:lpstr>
      <vt:lpstr>Aggregation Framework Implications</vt:lpstr>
      <vt:lpstr>Main Point</vt:lpstr>
      <vt:lpstr>connecting the parts of knowledge  with the wholeness of 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413</cp:revision>
  <dcterms:created xsi:type="dcterms:W3CDTF">2016-05-03T00:55:19Z</dcterms:created>
  <dcterms:modified xsi:type="dcterms:W3CDTF">2021-08-03T14:18:37Z</dcterms:modified>
</cp:coreProperties>
</file>