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sldIdLst>
    <p:sldId id="322" r:id="rId2"/>
    <p:sldId id="345" r:id="rId3"/>
    <p:sldId id="346" r:id="rId4"/>
    <p:sldId id="347" r:id="rId5"/>
    <p:sldId id="348" r:id="rId6"/>
    <p:sldId id="319" r:id="rId7"/>
    <p:sldId id="320" r:id="rId8"/>
    <p:sldId id="356" r:id="rId9"/>
    <p:sldId id="367" r:id="rId10"/>
    <p:sldId id="358" r:id="rId11"/>
    <p:sldId id="359" r:id="rId12"/>
    <p:sldId id="360" r:id="rId13"/>
    <p:sldId id="363" r:id="rId14"/>
    <p:sldId id="366" r:id="rId15"/>
    <p:sldId id="34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05" autoAdjust="0"/>
    <p:restoredTop sz="78851" autoAdjust="0"/>
  </p:normalViewPr>
  <p:slideViewPr>
    <p:cSldViewPr>
      <p:cViewPr varScale="1">
        <p:scale>
          <a:sx n="89" d="100"/>
          <a:sy n="89" d="100"/>
        </p:scale>
        <p:origin x="346" y="48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982F0-CA04-4D27-B08E-E5A415C69B70}" type="datetimeFigureOut">
              <a:rPr lang="en-US" smtClean="0"/>
              <a:pPr/>
              <a:t>8/4/2021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0D455-935A-49A7-9AAE-6C975201DF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050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3AFCA-9F88-4901-B26C-398C7844979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356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4D8B7-AF8D-4076-B508-1822F4A0FD7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36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3AFCA-9F88-4901-B26C-398C7844979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677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4D8B7-AF8D-4076-B508-1822F4A0FD7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90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doc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'_id'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808080"/>
                </a:solidFill>
                <a:latin typeface="Courier New" panose="02070309020205020404" pitchFamily="49" charset="0"/>
              </a:rPr>
              <a:t>calvin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'age'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6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//</a:t>
            </a:r>
            <a:r>
              <a:rPr lang="en-US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OKAY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4D8B7-AF8D-4076-B508-1822F4A0FD7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31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000080"/>
                </a:solidFill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doc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'_id'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808080"/>
                </a:solidFill>
                <a:latin typeface="Courier New" panose="02070309020205020404" pitchFamily="49" charset="0"/>
              </a:rPr>
              <a:t>calvin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'age'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6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//</a:t>
            </a:r>
            <a:r>
              <a:rPr lang="en-US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OKAY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4D8B7-AF8D-4076-B508-1822F4A0FD7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887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Remember</a:t>
            </a:r>
            <a:r>
              <a:rPr lang="en-US" dirty="0"/>
              <a:t>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specified value in the $unset expression (i.e. "") does not impact the operation.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4D8B7-AF8D-4076-B508-1822F4A0FD7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635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3AFCA-9F88-4901-B26C-398C7844979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112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pPr>
              <a:defRPr/>
            </a:pPr>
            <a:fld id="{D19EF3AB-5C01-4FCA-A859-351D1AF245B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00F9E-B232-4B83-8AEA-250EA30423A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3F791D-3360-4D08-B5FB-B84D5CFA326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730567-0E75-49FB-AEC7-DB714A72D05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pPr>
              <a:defRPr/>
            </a:pPr>
            <a:fld id="{8AA52A42-A061-4A14-8DC8-76466DCE6A8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8601F6-219D-4C01-B09F-DF4E3DE96EF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17A468-8BF2-4DC7-BC02-EBC4B429D6E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DD4F8D-A5F9-4934-9523-1F33FF1E212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6F936B-2167-4C82-B8E5-F146A0DE1A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01C4FB-D32B-433C-95E7-E2D0B2AF24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CBCF18-148A-4C62-A376-122183967D3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856D275-8EF4-4A8C-BCB4-175F3E69A21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mongo/" TargetMode="External"/><Relationship Id="rId2" Type="http://schemas.openxmlformats.org/officeDocument/2006/relationships/hyperlink" Target="https://academind.com/learn/web-dev/sql-vs-nosql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ongodb.github.io/node-mongodb-native/3.5/api/" TargetMode="External"/><Relationship Id="rId4" Type="http://schemas.openxmlformats.org/officeDocument/2006/relationships/hyperlink" Target="https://docs.mongodb.com/manual/crud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MongoDB – Database Application Programming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730567-0E75-49FB-AEC7-DB714A72D05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823" y="379969"/>
            <a:ext cx="10515600" cy="763031"/>
          </a:xfrm>
        </p:spPr>
        <p:txBody>
          <a:bodyPr/>
          <a:lstStyle/>
          <a:p>
            <a:r>
              <a:rPr lang="en-US" dirty="0"/>
              <a:t>Example - Skip, Limit and Sort</a:t>
            </a:r>
          </a:p>
        </p:txBody>
      </p:sp>
      <p:sp>
        <p:nvSpPr>
          <p:cNvPr id="5" name="Rectangle 4"/>
          <p:cNvSpPr/>
          <p:nvPr/>
        </p:nvSpPr>
        <p:spPr>
          <a:xfrm>
            <a:off x="909452" y="6023516"/>
            <a:ext cx="10515600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b="1" dirty="0"/>
              <a:t>Note: </a:t>
            </a:r>
            <a:r>
              <a:rPr lang="en-US" dirty="0"/>
              <a:t>These will be implemented in the DB in a very specific order: </a:t>
            </a:r>
            <a:r>
              <a:rPr lang="en-US" b="1" dirty="0"/>
              <a:t>1. sort,  2. skip,  3. limit  </a:t>
            </a:r>
            <a:r>
              <a:rPr lang="en-US" dirty="0"/>
              <a:t>no matter how we put them in the code </a:t>
            </a:r>
            <a:r>
              <a:rPr lang="en-US" i="1" dirty="0"/>
              <a:t>(remember cursor object is being built and sent to the server only , to run call 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.each()</a:t>
            </a:r>
            <a:r>
              <a:rPr lang="en-US" i="1" dirty="0"/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D9AAB9-41C3-4249-B262-82149895C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C6CA-2201-4392-A031-34DB9679483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18850A-53DB-4FFF-AE12-5E163E06666C}"/>
              </a:ext>
            </a:extLst>
          </p:cNvPr>
          <p:cNvSpPr/>
          <p:nvPr/>
        </p:nvSpPr>
        <p:spPr>
          <a:xfrm>
            <a:off x="909452" y="1219200"/>
            <a:ext cx="1037309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MongoClient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require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mongodb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MongoClient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MongoClient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connect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mongodb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://localhost:27017'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{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useUnifiedTopology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},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err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client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err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throw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err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db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client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db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onlineshopping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query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{};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projection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{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title: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imageUrl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_id: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price: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db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collection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'products'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find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query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project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projection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.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skip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limit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sort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'price'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toArray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err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docArr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err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throw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err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docArr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forEach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doc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doc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});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client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close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586150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Using </a:t>
            </a:r>
            <a:r>
              <a:rPr lang="en-US" dirty="0" err="1"/>
              <a:t>insertOne</a:t>
            </a:r>
            <a:r>
              <a:rPr lang="en-US" dirty="0"/>
              <a:t>()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3F5611-D6F1-4CB7-A7E3-B4DF7850B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C6CA-2201-4392-A031-34DB9679483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0E763D-3933-46B3-B3A7-3F119355A610}"/>
              </a:ext>
            </a:extLst>
          </p:cNvPr>
          <p:cNvSpPr/>
          <p:nvPr/>
        </p:nvSpPr>
        <p:spPr>
          <a:xfrm>
            <a:off x="609600" y="1349018"/>
            <a:ext cx="104394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MongoClient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require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mongodb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MongoClient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MongoClient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connect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mongodb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://localhost:27017'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{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useUnifiedTopology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,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err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client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err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err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client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db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testDB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doc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{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'student'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'John'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'grade'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db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collection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testCol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insertOne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doc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err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docInserted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err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err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`Success: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JSON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stringify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docInserted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!`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client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close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});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41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Using insert() multiple docs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6A0B68-4C79-4B31-ADCD-71C52DD74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C6CA-2201-4392-A031-34DB9679483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DF3D9A-B59A-489A-966F-3CF5F6D84581}"/>
              </a:ext>
            </a:extLst>
          </p:cNvPr>
          <p:cNvSpPr/>
          <p:nvPr/>
        </p:nvSpPr>
        <p:spPr>
          <a:xfrm>
            <a:off x="713232" y="1261104"/>
            <a:ext cx="1076553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MongoClient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require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mongodb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MongoClient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MongoClient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connect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mongodb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://localhost:27017'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{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useUnifiedTopology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},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err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client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err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err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client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db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testDB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docs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[{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'student'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'Calvin'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'grade'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90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},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{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'student'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'Susie'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'grade'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95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}];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db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collection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testCol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insertMany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docs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err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docInserted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err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err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`Success: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JSON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stringify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docInserted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!`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client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close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});</a:t>
            </a:r>
          </a:p>
        </p:txBody>
      </p:sp>
    </p:spTree>
    <p:extLst>
      <p:ext uri="{BB962C8B-B14F-4D97-AF65-F5344CB8AC3E}">
        <p14:creationId xmlns:p14="http://schemas.microsoft.com/office/powerpoint/2010/main" val="2147720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Using update()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AC78ED-7777-4028-98D4-EDC2B5E45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C6CA-2201-4392-A031-34DB9679483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974BCE-0BFE-475D-9A83-57CD40C13BF1}"/>
              </a:ext>
            </a:extLst>
          </p:cNvPr>
          <p:cNvSpPr/>
          <p:nvPr/>
        </p:nvSpPr>
        <p:spPr>
          <a:xfrm>
            <a:off x="707136" y="1159933"/>
            <a:ext cx="10668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MongoClient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require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mongodb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MongoClient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MongoClient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connect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mongodb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://localhost:27017'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{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useUnifiedTopology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,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err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client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err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throw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err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db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client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db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testDB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query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{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student: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'John'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db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collection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testCol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findOne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query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(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err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doc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query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'_id'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 =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doc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'_id'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doc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registration_date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 =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Date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 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//add another field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db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collection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testCol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1600" dirty="0">
                <a:solidFill>
                  <a:srgbClr val="795E26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update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query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doc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err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numUpdated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err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throw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err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dir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"Successfully updated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numUpdated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client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close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});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});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518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Using </a:t>
            </a:r>
            <a:r>
              <a:rPr lang="en-US" dirty="0" err="1"/>
              <a:t>deleteOne</a:t>
            </a:r>
            <a:r>
              <a:rPr lang="en-US" dirty="0"/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E7BDA2-4057-4176-A8AE-F80E74833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C6CA-2201-4392-A031-34DB9679483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5CAF83-41AE-4F7E-819A-6856D363DA65}"/>
              </a:ext>
            </a:extLst>
          </p:cNvPr>
          <p:cNvSpPr/>
          <p:nvPr/>
        </p:nvSpPr>
        <p:spPr>
          <a:xfrm>
            <a:off x="609600" y="1462117"/>
            <a:ext cx="10972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MongoClient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require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mongodb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MongoClient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MongoClient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connect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mongodb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://localhost:27017'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{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useUnifiedTopology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,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err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client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err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err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client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db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testDB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query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{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'student'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'Susie'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remove all documents that have 'student' value is 'Susie'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db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collection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testCol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deleteOne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query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err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"Result: 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JSON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stringify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client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close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});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834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DE7FD-B605-4C9C-851E-F3D72C580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A2EE67-06F4-4585-A010-048FA1CF3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730567-0E75-49FB-AEC7-DB714A72D05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DE44E5-20F0-4A05-9E33-8ECC219D0C1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SQL vs NoSQL: </a:t>
            </a:r>
            <a:r>
              <a:rPr lang="en-US">
                <a:hlinkClick r:id="rId2"/>
              </a:rPr>
              <a:t>https://academind.com/learn/web-dev/sql-vs-nosql/</a:t>
            </a:r>
            <a:endParaRPr lang="en-US"/>
          </a:p>
          <a:p>
            <a:r>
              <a:rPr lang="en-US" dirty="0"/>
              <a:t>Mongo Shell: </a:t>
            </a:r>
            <a:r>
              <a:rPr lang="en-US" dirty="0">
                <a:hlinkClick r:id="rId3"/>
              </a:rPr>
              <a:t>https://docs.mongodb.com/manual/mongo/</a:t>
            </a:r>
            <a:endParaRPr lang="en-US" dirty="0"/>
          </a:p>
          <a:p>
            <a:r>
              <a:rPr lang="en-US" dirty="0"/>
              <a:t>MongoDB CRUD Operations: </a:t>
            </a:r>
            <a:r>
              <a:rPr lang="en-US" dirty="0">
                <a:hlinkClick r:id="rId4"/>
              </a:rPr>
              <a:t>https://docs.mongodb.com/manual/crud/</a:t>
            </a:r>
            <a:endParaRPr lang="en-US" dirty="0"/>
          </a:p>
          <a:p>
            <a:r>
              <a:rPr lang="en-US" dirty="0"/>
              <a:t>Node.js MongoDB Driver API: </a:t>
            </a:r>
            <a:r>
              <a:rPr lang="en-US" dirty="0">
                <a:hlinkClick r:id="rId5"/>
              </a:rPr>
              <a:t>https://mongodb.github.io/node-mongodb-native/3.5/api/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902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7A4D5-A6A2-4675-A8D2-D251B54AC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MongoDB Driver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A9A89D-79E8-453B-B9A9-078D13524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730567-0E75-49FB-AEC7-DB714A72D05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CE56A1-2FC2-4702-8FAE-00AACEC6D47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library written in JS to handle the communication, open sockets, handle errors and talk with MongoDB Server.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Note that Mongo Shell is </a:t>
            </a:r>
            <a:r>
              <a:rPr lang="en-US" sz="2400" b="1" dirty="0"/>
              <a:t>Synchronous</a:t>
            </a:r>
            <a:r>
              <a:rPr lang="en-US" sz="2400" dirty="0"/>
              <a:t> while Node.JS is </a:t>
            </a:r>
            <a:r>
              <a:rPr lang="en-US" sz="2400" b="1" dirty="0"/>
              <a:t>Asynchronous</a:t>
            </a:r>
            <a:r>
              <a:rPr lang="en-US" sz="2400" dirty="0"/>
              <a:t>.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AA3E2B-12B2-40E3-B83F-78A3F003CCA4}"/>
              </a:ext>
            </a:extLst>
          </p:cNvPr>
          <p:cNvSpPr/>
          <p:nvPr/>
        </p:nvSpPr>
        <p:spPr>
          <a:xfrm>
            <a:off x="1143000" y="2286000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install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mongodb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49D624C6-E33A-4635-B8B0-808A19554BD3}"/>
              </a:ext>
            </a:extLst>
          </p:cNvPr>
          <p:cNvSpPr/>
          <p:nvPr/>
        </p:nvSpPr>
        <p:spPr>
          <a:xfrm>
            <a:off x="9217487" y="4280889"/>
            <a:ext cx="1239252" cy="93846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MongoDB</a:t>
            </a:r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EECEEB4A-6D52-4AFD-84AC-4B259DD76C09}"/>
              </a:ext>
            </a:extLst>
          </p:cNvPr>
          <p:cNvSpPr/>
          <p:nvPr/>
        </p:nvSpPr>
        <p:spPr>
          <a:xfrm>
            <a:off x="2911348" y="4365110"/>
            <a:ext cx="1179095" cy="77002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Node.JS</a:t>
            </a:r>
          </a:p>
        </p:txBody>
      </p:sp>
      <p:sp>
        <p:nvSpPr>
          <p:cNvPr id="8" name="Left-Right Arrow 7">
            <a:extLst>
              <a:ext uri="{FF2B5EF4-FFF2-40B4-BE49-F238E27FC236}">
                <a16:creationId xmlns:a16="http://schemas.microsoft.com/office/drawing/2014/main" id="{EC2A96E2-BA7E-4B3C-B03D-DA62ED5FF739}"/>
              </a:ext>
            </a:extLst>
          </p:cNvPr>
          <p:cNvSpPr/>
          <p:nvPr/>
        </p:nvSpPr>
        <p:spPr>
          <a:xfrm>
            <a:off x="4229800" y="4551600"/>
            <a:ext cx="2225842" cy="39704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6E1763-364A-417E-B9DF-A60B59BC7BC8}"/>
              </a:ext>
            </a:extLst>
          </p:cNvPr>
          <p:cNvSpPr txBox="1"/>
          <p:nvPr/>
        </p:nvSpPr>
        <p:spPr>
          <a:xfrm>
            <a:off x="5679192" y="4114800"/>
            <a:ext cx="1748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MongoDB Driver</a:t>
            </a:r>
          </a:p>
        </p:txBody>
      </p:sp>
      <p:sp>
        <p:nvSpPr>
          <p:cNvPr id="10" name="Left-Right Arrow 10">
            <a:extLst>
              <a:ext uri="{FF2B5EF4-FFF2-40B4-BE49-F238E27FC236}">
                <a16:creationId xmlns:a16="http://schemas.microsoft.com/office/drawing/2014/main" id="{BD7DFF83-AA8C-4445-9154-B7DF189712B1}"/>
              </a:ext>
            </a:extLst>
          </p:cNvPr>
          <p:cNvSpPr/>
          <p:nvPr/>
        </p:nvSpPr>
        <p:spPr>
          <a:xfrm>
            <a:off x="6834821" y="4551600"/>
            <a:ext cx="2225842" cy="39704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n 11">
            <a:extLst>
              <a:ext uri="{FF2B5EF4-FFF2-40B4-BE49-F238E27FC236}">
                <a16:creationId xmlns:a16="http://schemas.microsoft.com/office/drawing/2014/main" id="{A89DDF36-7DFE-4C4D-B3CD-41624D41B63B}"/>
              </a:ext>
            </a:extLst>
          </p:cNvPr>
          <p:cNvSpPr/>
          <p:nvPr/>
        </p:nvSpPr>
        <p:spPr>
          <a:xfrm>
            <a:off x="6513289" y="4551600"/>
            <a:ext cx="281351" cy="39704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2963A1-253C-4B10-8102-C9B2065BF11B}"/>
              </a:ext>
            </a:extLst>
          </p:cNvPr>
          <p:cNvSpPr/>
          <p:nvPr/>
        </p:nvSpPr>
        <p:spPr>
          <a:xfrm>
            <a:off x="9217487" y="5219353"/>
            <a:ext cx="1406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Synchronous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D56C4F-DFB5-4590-8F72-D3C6053D9B72}"/>
              </a:ext>
            </a:extLst>
          </p:cNvPr>
          <p:cNvSpPr/>
          <p:nvPr/>
        </p:nvSpPr>
        <p:spPr>
          <a:xfrm>
            <a:off x="2736839" y="5146399"/>
            <a:ext cx="1528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Asynchronous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6A321A-BFDE-41EF-88DA-6A60C116C99E}"/>
              </a:ext>
            </a:extLst>
          </p:cNvPr>
          <p:cNvSpPr txBox="1"/>
          <p:nvPr/>
        </p:nvSpPr>
        <p:spPr>
          <a:xfrm>
            <a:off x="4932199" y="4898913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JSON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5DCC88-2F82-4830-B15B-402ED08802C6}"/>
              </a:ext>
            </a:extLst>
          </p:cNvPr>
          <p:cNvSpPr txBox="1"/>
          <p:nvPr/>
        </p:nvSpPr>
        <p:spPr>
          <a:xfrm>
            <a:off x="7566677" y="4898913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BSON</a:t>
            </a:r>
          </a:p>
        </p:txBody>
      </p:sp>
      <p:sp>
        <p:nvSpPr>
          <p:cNvPr id="16" name="Left Arrow 8">
            <a:extLst>
              <a:ext uri="{FF2B5EF4-FFF2-40B4-BE49-F238E27FC236}">
                <a16:creationId xmlns:a16="http://schemas.microsoft.com/office/drawing/2014/main" id="{5C31C6BA-96E7-4510-A188-E82E787B94CD}"/>
              </a:ext>
            </a:extLst>
          </p:cNvPr>
          <p:cNvSpPr/>
          <p:nvPr/>
        </p:nvSpPr>
        <p:spPr>
          <a:xfrm>
            <a:off x="2074983" y="4551600"/>
            <a:ext cx="661856" cy="39704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347910-395F-4274-AC42-4E562672B6A3}"/>
              </a:ext>
            </a:extLst>
          </p:cNvPr>
          <p:cNvSpPr txBox="1"/>
          <p:nvPr/>
        </p:nvSpPr>
        <p:spPr>
          <a:xfrm>
            <a:off x="930044" y="4579310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JS Objects</a:t>
            </a:r>
          </a:p>
        </p:txBody>
      </p:sp>
    </p:spTree>
    <p:extLst>
      <p:ext uri="{BB962C8B-B14F-4D97-AF65-F5344CB8AC3E}">
        <p14:creationId xmlns:p14="http://schemas.microsoft.com/office/powerpoint/2010/main" val="4080595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3EA86-FD39-445E-BB0B-C569B94C1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MongoDB – 3.0+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C3DE41-66C8-436F-9C81-0AFE2EC29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730567-0E75-49FB-AEC7-DB714A72D05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9D93AB-AABD-43B0-9D7A-6539E558D6D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MongoClient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require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mongodb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MongoClient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MongoClient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connect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mongodb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://localhost:27017'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{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useUnifiedTopology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})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client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'Connected......'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client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db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testDB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db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collection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testCol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find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each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err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doc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err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err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Print the result. 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Will print a null if there are no documents in the db.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doc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Close the DB 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client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close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catch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err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'Error: 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err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443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2145F-CD00-4F11-95EF-C0F62778C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Real Application… Like this?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DC5D7C-1C9A-4F23-BA10-B71C05375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730567-0E75-49FB-AEC7-DB714A72D05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5E1B67-A98B-4BD7-9475-A0030894C3A7}"/>
              </a:ext>
            </a:extLst>
          </p:cNvPr>
          <p:cNvSpPr/>
          <p:nvPr/>
        </p:nvSpPr>
        <p:spPr>
          <a:xfrm>
            <a:off x="186268" y="1349018"/>
            <a:ext cx="6096000" cy="4154984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>
            <a:spAutoFit/>
          </a:bodyPr>
          <a:lstStyle/>
          <a:p>
            <a:pPr algn="r"/>
            <a:r>
              <a:rPr lang="en-US" sz="1600" dirty="0" err="1">
                <a:latin typeface="Consolas" panose="020B0609020204030204" pitchFamily="49" charset="0"/>
              </a:rPr>
              <a:t>util</a:t>
            </a:r>
            <a:r>
              <a:rPr lang="en-US" sz="1600" dirty="0">
                <a:latin typeface="Consolas" panose="020B0609020204030204" pitchFamily="49" charset="0"/>
              </a:rPr>
              <a:t>/database.js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mongodb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require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mongodb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MongoClient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mongodb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MongoClient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mongoConnect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(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callback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MongoClient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connect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mongodb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://localhost:27017'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.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then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client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'Connected......'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callback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client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.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catch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err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err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module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exports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mongoConnect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CA55FB-DA6C-4961-93C9-0DB55D721D3F}"/>
              </a:ext>
            </a:extLst>
          </p:cNvPr>
          <p:cNvSpPr/>
          <p:nvPr/>
        </p:nvSpPr>
        <p:spPr>
          <a:xfrm>
            <a:off x="5486400" y="2971800"/>
            <a:ext cx="6587067" cy="3570208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latin typeface="Consolas" panose="020B0609020204030204" pitchFamily="49" charset="0"/>
              </a:rPr>
              <a:t>models/product.js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mongoConnect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require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'../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util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/database'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Product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save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 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mongoConnect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client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client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db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onlineshopping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collection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'products'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insertOne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.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then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result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result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.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catch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err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err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}}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135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99251-DC11-4E73-BB1E-F17DF5EE5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Real Application…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02DE2C-23C2-48D0-B60B-6AA9DA35A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730567-0E75-49FB-AEC7-DB714A72D05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798D1C-248D-45C1-9D2F-351D1D144A36}"/>
              </a:ext>
            </a:extLst>
          </p:cNvPr>
          <p:cNvSpPr/>
          <p:nvPr/>
        </p:nvSpPr>
        <p:spPr>
          <a:xfrm>
            <a:off x="186268" y="1143000"/>
            <a:ext cx="6096000" cy="5509200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>
            <a:spAutoFit/>
          </a:bodyPr>
          <a:lstStyle/>
          <a:p>
            <a:pPr algn="r"/>
            <a:r>
              <a:rPr lang="en-US" sz="1600" dirty="0" err="1">
                <a:latin typeface="Consolas" panose="020B0609020204030204" pitchFamily="49" charset="0"/>
              </a:rPr>
              <a:t>util</a:t>
            </a:r>
            <a:r>
              <a:rPr lang="en-US" sz="1600" dirty="0">
                <a:latin typeface="Consolas" panose="020B0609020204030204" pitchFamily="49" charset="0"/>
              </a:rPr>
              <a:t>/database.js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mongodb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require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mongodb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MongoClient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mongodb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MongoClient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_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db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//indicate private variable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mongoConnect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(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callback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MongoClient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connect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mongodb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://localhost:27017’,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useUnifiedTopology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true })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.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then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client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'Connected......'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_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db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client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db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testCol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callback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.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catch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err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err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getDb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()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_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db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_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db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throw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Error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'No Database Found!'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exports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mongoConnect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mongoConnect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exports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getDb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getDb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6C2E73-2594-433A-9450-F662E8EF3963}"/>
              </a:ext>
            </a:extLst>
          </p:cNvPr>
          <p:cNvSpPr/>
          <p:nvPr/>
        </p:nvSpPr>
        <p:spPr>
          <a:xfrm>
            <a:off x="6400800" y="1354667"/>
            <a:ext cx="5672667" cy="1569660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latin typeface="Consolas" panose="020B0609020204030204" pitchFamily="49" charset="0"/>
              </a:rPr>
              <a:t>app.js</a:t>
            </a:r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mongoConnect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require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'./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util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/database'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mongoConnect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795E26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mongoConnect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(()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app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listen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3000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33037C-0330-4D53-BA84-74EEB37EB274}"/>
              </a:ext>
            </a:extLst>
          </p:cNvPr>
          <p:cNvSpPr/>
          <p:nvPr/>
        </p:nvSpPr>
        <p:spPr>
          <a:xfrm>
            <a:off x="6400800" y="2971800"/>
            <a:ext cx="5672667" cy="3539430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latin typeface="Consolas" panose="020B0609020204030204" pitchFamily="49" charset="0"/>
              </a:rPr>
              <a:t>models/product.js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getDb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require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'../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util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/database'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getDb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Product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save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db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getDb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db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collection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'products'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insertOne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.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then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result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result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.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catch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err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err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459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US" sz="4400" b="1" dirty="0">
                <a:ea typeface="+mj-ea"/>
                <a:cs typeface="+mj-cs"/>
              </a:rPr>
              <a:t>Using MongoDB CRUD operations </a:t>
            </a:r>
            <a:br>
              <a:rPr lang="en-US" sz="4400" b="1" dirty="0">
                <a:ea typeface="+mj-ea"/>
                <a:cs typeface="+mj-cs"/>
              </a:rPr>
            </a:br>
            <a:r>
              <a:rPr lang="en-US" sz="4400" b="1" dirty="0">
                <a:ea typeface="+mj-ea"/>
                <a:cs typeface="+mj-cs"/>
              </a:rPr>
              <a:t>in Node/Express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013" y="3331959"/>
            <a:ext cx="3524250" cy="9471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188" y="3331959"/>
            <a:ext cx="4429125" cy="116919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104110" y="5139104"/>
            <a:ext cx="39837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latin typeface="Consolas" panose="020B0609020204030204" pitchFamily="49" charset="0"/>
                <a:cs typeface="Courier New" panose="02070309020205020404" pitchFamily="49" charset="0"/>
              </a:rPr>
              <a:t>&lt;code examples&gt;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D7C88-AF72-4727-AF9D-5C2C9AC4F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C6CA-2201-4392-A031-34DB9679483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50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Using </a:t>
            </a:r>
            <a:r>
              <a:rPr lang="en-US" dirty="0" err="1"/>
              <a:t>findOne</a:t>
            </a:r>
            <a:r>
              <a:rPr lang="en-US" dirty="0"/>
              <a:t>()</a:t>
            </a:r>
          </a:p>
        </p:txBody>
      </p:sp>
      <p:sp>
        <p:nvSpPr>
          <p:cNvPr id="6" name="Rectangle 5"/>
          <p:cNvSpPr/>
          <p:nvPr/>
        </p:nvSpPr>
        <p:spPr>
          <a:xfrm>
            <a:off x="801091" y="6032053"/>
            <a:ext cx="10515600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console.dir</a:t>
            </a:r>
            <a:r>
              <a:rPr lang="en-US" b="1" dirty="0">
                <a:latin typeface="Consolas" panose="020B0609020204030204" pitchFamily="49" charset="0"/>
              </a:rPr>
              <a:t> vs 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console.log</a:t>
            </a:r>
          </a:p>
          <a:p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console.log()</a:t>
            </a:r>
            <a:r>
              <a:rPr lang="en-US" dirty="0"/>
              <a:t> only prints out a string, whereas 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console.dir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 prints out a navigable object tree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E97F88-3841-469F-8374-CA7E87017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C6CA-2201-4392-A031-34DB9679483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76AB8F-6A7B-40E2-B34E-1543619CBB23}"/>
              </a:ext>
            </a:extLst>
          </p:cNvPr>
          <p:cNvSpPr/>
          <p:nvPr/>
        </p:nvSpPr>
        <p:spPr>
          <a:xfrm>
            <a:off x="801090" y="1386395"/>
            <a:ext cx="10515599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mongodb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require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mongodb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MongoClient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mongodb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MongoClient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MongoClient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connect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mongodb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://localhost:27017'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{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useUnifiedTopology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})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.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then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client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'Connected......'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db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client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db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onlineshopping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db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collection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'products'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findOne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({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'title'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'First book'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},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err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doc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err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throw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err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 Print the result. 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 Will print a null if there are no documents in the db.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doc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 Close the DB 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client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close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})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.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catch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err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err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418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Using find() with query &amp; projection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6307336"/>
            <a:ext cx="1051560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b="1" dirty="0"/>
              <a:t>Note: </a:t>
            </a:r>
            <a:r>
              <a:rPr lang="en-US" dirty="0"/>
              <a:t>Projection is a good practice to save bandwidth and retrieve only the data we need.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4F017-3725-4A43-BF08-3575A9E94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C6CA-2201-4392-A031-34DB9679483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92D6A7-691A-41D3-B462-EF43AC3E3711}"/>
              </a:ext>
            </a:extLst>
          </p:cNvPr>
          <p:cNvSpPr/>
          <p:nvPr/>
        </p:nvSpPr>
        <p:spPr>
          <a:xfrm>
            <a:off x="816864" y="1200481"/>
            <a:ext cx="1065546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MongoClient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require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mongodb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MongoClient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{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ObjectID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} =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require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mongodb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MongoClient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connect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mongodb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://localhost:27017'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{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useUnifiedTopology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},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err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client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err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throw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err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db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client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db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onlineshopping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query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{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_id: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ObjectID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'5e44ab7638d4f738f05c57a8'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};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projection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{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title: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imageUrl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_id: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db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collection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'products'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find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query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project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projection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toArray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err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docArr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err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throw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err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docArr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forEach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doc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doc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client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close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});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932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072CB-051D-4120-8661-7A6968790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sort(), limit(), skip()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8C0B55-1068-4760-8D50-7DBB74CE7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730567-0E75-49FB-AEC7-DB714A72D05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07DA59-F453-4BA0-B95D-728A812DF8A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Similar to SQL language, MongoDB provides certain methods on the collection object, they work as instructions sent to DB to affect the retrieval of data, all these methods will return a cursor back (chain):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Note</a:t>
            </a:r>
            <a:r>
              <a:rPr lang="en-US" dirty="0"/>
              <a:t>: These will set instructions to DB server to process the information before its being sent to client. No processing will ever happen at the client side.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6A8E0A-6B54-45B2-97F3-3F9486DA26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864717"/>
              </p:ext>
            </p:extLst>
          </p:nvPr>
        </p:nvGraphicFramePr>
        <p:xfrm>
          <a:off x="2057400" y="2819400"/>
          <a:ext cx="7239000" cy="2110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7139">
                  <a:extLst>
                    <a:ext uri="{9D8B030D-6E8A-4147-A177-3AD203B41FA5}">
                      <a16:colId xmlns:a16="http://schemas.microsoft.com/office/drawing/2014/main" val="4046005767"/>
                    </a:ext>
                  </a:extLst>
                </a:gridCol>
                <a:gridCol w="3741861">
                  <a:extLst>
                    <a:ext uri="{9D8B030D-6E8A-4147-A177-3AD203B41FA5}">
                      <a16:colId xmlns:a16="http://schemas.microsoft.com/office/drawing/2014/main" val="852635248"/>
                    </a:ext>
                  </a:extLst>
                </a:gridCol>
              </a:tblGrid>
              <a:tr h="52774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MongoDB 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876103"/>
                  </a:ext>
                </a:extLst>
              </a:tr>
              <a:tr h="527747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panose="020B0609020204030204" pitchFamily="49" charset="0"/>
                        </a:rPr>
                        <a:t>Order</a:t>
                      </a:r>
                      <a:r>
                        <a:rPr lang="en-US" sz="2800" b="1" baseline="0" dirty="0">
                          <a:latin typeface="Consolas" panose="020B0609020204030204" pitchFamily="49" charset="0"/>
                        </a:rPr>
                        <a:t> by</a:t>
                      </a:r>
                      <a:endParaRPr lang="en-US" sz="28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panose="020B0609020204030204" pitchFamily="49" charset="0"/>
                        </a:rPr>
                        <a:t>sort()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364590"/>
                  </a:ext>
                </a:extLst>
              </a:tr>
              <a:tr h="527747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panose="020B0609020204030204" pitchFamily="49" charset="0"/>
                        </a:rPr>
                        <a:t>Limit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panose="020B0609020204030204" pitchFamily="49" charset="0"/>
                        </a:rPr>
                        <a:t>limit()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144903"/>
                  </a:ext>
                </a:extLst>
              </a:tr>
              <a:tr h="527747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panose="020B0609020204030204" pitchFamily="49" charset="0"/>
                        </a:rPr>
                        <a:t>Skip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Consolas" panose="020B0609020204030204" pitchFamily="49" charset="0"/>
                        </a:rPr>
                        <a:t>skip()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686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9731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10648</TotalTime>
  <Words>2878</Words>
  <Application>Microsoft Office PowerPoint</Application>
  <PresentationFormat>Widescreen</PresentationFormat>
  <Paragraphs>258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Bookman Old Style</vt:lpstr>
      <vt:lpstr>Calibri</vt:lpstr>
      <vt:lpstr>Consolas</vt:lpstr>
      <vt:lpstr>Courier New</vt:lpstr>
      <vt:lpstr>Gill Sans MT</vt:lpstr>
      <vt:lpstr>Wingdings</vt:lpstr>
      <vt:lpstr>Wingdings 3</vt:lpstr>
      <vt:lpstr>Origin</vt:lpstr>
      <vt:lpstr>MongoDB – Database Application Programming</vt:lpstr>
      <vt:lpstr>MongoDB Driver</vt:lpstr>
      <vt:lpstr>Connect to MongoDB – 3.0+</vt:lpstr>
      <vt:lpstr>In Real Application… Like this?</vt:lpstr>
      <vt:lpstr>In Real Application…</vt:lpstr>
      <vt:lpstr>PowerPoint Presentation</vt:lpstr>
      <vt:lpstr>Example - Using findOne()</vt:lpstr>
      <vt:lpstr>Example - Using find() with query &amp; projection</vt:lpstr>
      <vt:lpstr>sort(), limit(), skip()</vt:lpstr>
      <vt:lpstr>Example - Skip, Limit and Sort</vt:lpstr>
      <vt:lpstr>Example - Using insertOne()</vt:lpstr>
      <vt:lpstr>Example - Using insert() multiple docs</vt:lpstr>
      <vt:lpstr>Example - Using update()</vt:lpstr>
      <vt:lpstr>Example - Using deleteOne()</vt:lpstr>
      <vt:lpstr>Resources</vt:lpstr>
    </vt:vector>
  </TitlesOfParts>
  <Company>Maharishi University Of Management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Obinna Kalu</cp:lastModifiedBy>
  <cp:revision>685</cp:revision>
  <dcterms:created xsi:type="dcterms:W3CDTF">2014-09-13T20:29:18Z</dcterms:created>
  <dcterms:modified xsi:type="dcterms:W3CDTF">2021-08-05T08:08:12Z</dcterms:modified>
</cp:coreProperties>
</file>