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0" r:id="rId1"/>
  </p:sldMasterIdLst>
  <p:notesMasterIdLst>
    <p:notesMasterId r:id="rId31"/>
  </p:notesMasterIdLst>
  <p:sldIdLst>
    <p:sldId id="328" r:id="rId2"/>
    <p:sldId id="258" r:id="rId3"/>
    <p:sldId id="319" r:id="rId4"/>
    <p:sldId id="256" r:id="rId5"/>
    <p:sldId id="261" r:id="rId6"/>
    <p:sldId id="348" r:id="rId7"/>
    <p:sldId id="349" r:id="rId8"/>
    <p:sldId id="350" r:id="rId9"/>
    <p:sldId id="352" r:id="rId10"/>
    <p:sldId id="353" r:id="rId11"/>
    <p:sldId id="351" r:id="rId12"/>
    <p:sldId id="354" r:id="rId13"/>
    <p:sldId id="355" r:id="rId14"/>
    <p:sldId id="356" r:id="rId15"/>
    <p:sldId id="357" r:id="rId16"/>
    <p:sldId id="358" r:id="rId17"/>
    <p:sldId id="359" r:id="rId18"/>
    <p:sldId id="360" r:id="rId19"/>
    <p:sldId id="361" r:id="rId20"/>
    <p:sldId id="362" r:id="rId21"/>
    <p:sldId id="363" r:id="rId22"/>
    <p:sldId id="364" r:id="rId23"/>
    <p:sldId id="365" r:id="rId24"/>
    <p:sldId id="366" r:id="rId25"/>
    <p:sldId id="367" r:id="rId26"/>
    <p:sldId id="368" r:id="rId27"/>
    <p:sldId id="318" r:id="rId28"/>
    <p:sldId id="324" r:id="rId29"/>
    <p:sldId id="347" r:id="rId30"/>
  </p:sldIdLst>
  <p:sldSz cx="9144000" cy="6858000" type="screen4x3"/>
  <p:notesSz cx="6858000" cy="9144000"/>
  <p:defaultTextStyle>
    <a:defPPr>
      <a:defRPr lang="en-US"/>
    </a:defPPr>
    <a:lvl1pPr algn="l" rtl="0" eaLnBrk="0" fontAlgn="base" hangingPunct="0">
      <a:spcBef>
        <a:spcPct val="0"/>
      </a:spcBef>
      <a:spcAft>
        <a:spcPct val="0"/>
      </a:spcAft>
      <a:defRPr sz="22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2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2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2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ECFF"/>
    <a:srgbClr val="304878"/>
    <a:srgbClr val="324B7E"/>
    <a:srgbClr val="3A5792"/>
    <a:srgbClr val="233457"/>
    <a:srgbClr val="2A3F68"/>
    <a:srgbClr val="DDF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2" autoAdjust="0"/>
    <p:restoredTop sz="94712" autoAdjust="0"/>
  </p:normalViewPr>
  <p:slideViewPr>
    <p:cSldViewPr>
      <p:cViewPr varScale="1">
        <p:scale>
          <a:sx n="95" d="100"/>
          <a:sy n="95" d="100"/>
        </p:scale>
        <p:origin x="109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182"/>
    </p:cViewPr>
  </p:sorterViewPr>
  <p:notesViewPr>
    <p:cSldViewPr>
      <p:cViewPr varScale="1">
        <p:scale>
          <a:sx n="40" d="100"/>
          <a:sy n="40" d="100"/>
        </p:scale>
        <p:origin x="-139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8096F9A-1222-4EE3-A43F-85F0DE64192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solidFill>
                  <a:prstClr val="black"/>
                </a:solidFill>
              </a:rPr>
              <a:pPr/>
              <a:t>1</a:t>
            </a:fld>
            <a:endParaRPr lang="en-US">
              <a:solidFill>
                <a:prstClr val="black"/>
              </a:solidFill>
            </a:endParaRPr>
          </a:p>
        </p:txBody>
      </p:sp>
      <p:sp>
        <p:nvSpPr>
          <p:cNvPr id="93186" name="Rectangle 2"/>
          <p:cNvSpPr>
            <a:spLocks noGrp="1" noRot="1" noChangeAspect="1" noChangeArrowheads="1" noTextEdit="1"/>
          </p:cNvSpPr>
          <p:nvPr>
            <p:ph type="sldImg"/>
          </p:nvPr>
        </p:nvSpPr>
        <p:spPr>
          <a:xfrm>
            <a:off x="1143000" y="685800"/>
            <a:ext cx="4572000" cy="3429000"/>
          </a:xfrm>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80F7C62-FDC2-42A6-8941-F50EBB70CEBE}" type="slidenum">
              <a:rPr lang="en-US" smtClean="0"/>
              <a:pPr/>
              <a:t>13</a:t>
            </a:fld>
            <a:endParaRPr lang="en-US"/>
          </a:p>
        </p:txBody>
      </p:sp>
      <p:sp>
        <p:nvSpPr>
          <p:cNvPr id="67587" name="Rectangle 2"/>
          <p:cNvSpPr>
            <a:spLocks noGrp="1" noRot="1" noChangeAspect="1" noChangeArrowheads="1" noTextEdit="1"/>
          </p:cNvSpPr>
          <p:nvPr>
            <p:ph type="sldImg"/>
          </p:nvPr>
        </p:nvSpPr>
        <p:spPr>
          <a:xfrm>
            <a:off x="1143000" y="685800"/>
            <a:ext cx="4572000" cy="3429000"/>
          </a:xfrm>
          <a:ln/>
        </p:spPr>
      </p:sp>
      <p:sp>
        <p:nvSpPr>
          <p:cNvPr id="675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751507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80F7C62-FDC2-42A6-8941-F50EBB70CEBE}" type="slidenum">
              <a:rPr lang="en-US" smtClean="0"/>
              <a:pPr/>
              <a:t>14</a:t>
            </a:fld>
            <a:endParaRPr lang="en-US"/>
          </a:p>
        </p:txBody>
      </p:sp>
      <p:sp>
        <p:nvSpPr>
          <p:cNvPr id="67587" name="Rectangle 2"/>
          <p:cNvSpPr>
            <a:spLocks noGrp="1" noRot="1" noChangeAspect="1" noChangeArrowheads="1" noTextEdit="1"/>
          </p:cNvSpPr>
          <p:nvPr>
            <p:ph type="sldImg"/>
          </p:nvPr>
        </p:nvSpPr>
        <p:spPr>
          <a:xfrm>
            <a:off x="1143000" y="685800"/>
            <a:ext cx="4572000" cy="3429000"/>
          </a:xfrm>
          <a:ln/>
        </p:spPr>
      </p:sp>
      <p:sp>
        <p:nvSpPr>
          <p:cNvPr id="675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431951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80F7C62-FDC2-42A6-8941-F50EBB70CEBE}" type="slidenum">
              <a:rPr lang="en-US" smtClean="0"/>
              <a:pPr/>
              <a:t>15</a:t>
            </a:fld>
            <a:endParaRPr lang="en-US"/>
          </a:p>
        </p:txBody>
      </p:sp>
      <p:sp>
        <p:nvSpPr>
          <p:cNvPr id="67587" name="Rectangle 2"/>
          <p:cNvSpPr>
            <a:spLocks noGrp="1" noRot="1" noChangeAspect="1" noChangeArrowheads="1" noTextEdit="1"/>
          </p:cNvSpPr>
          <p:nvPr>
            <p:ph type="sldImg"/>
          </p:nvPr>
        </p:nvSpPr>
        <p:spPr>
          <a:xfrm>
            <a:off x="1143000" y="685800"/>
            <a:ext cx="4572000" cy="3429000"/>
          </a:xfrm>
          <a:ln/>
        </p:spPr>
      </p:sp>
      <p:sp>
        <p:nvSpPr>
          <p:cNvPr id="675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882652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80F7C62-FDC2-42A6-8941-F50EBB70CEBE}" type="slidenum">
              <a:rPr lang="en-US" smtClean="0"/>
              <a:pPr/>
              <a:t>16</a:t>
            </a:fld>
            <a:endParaRPr lang="en-US"/>
          </a:p>
        </p:txBody>
      </p:sp>
      <p:sp>
        <p:nvSpPr>
          <p:cNvPr id="67587" name="Rectangle 2"/>
          <p:cNvSpPr>
            <a:spLocks noGrp="1" noRot="1" noChangeAspect="1" noChangeArrowheads="1" noTextEdit="1"/>
          </p:cNvSpPr>
          <p:nvPr>
            <p:ph type="sldImg"/>
          </p:nvPr>
        </p:nvSpPr>
        <p:spPr>
          <a:xfrm>
            <a:off x="1143000" y="685800"/>
            <a:ext cx="4572000" cy="3429000"/>
          </a:xfrm>
          <a:ln/>
        </p:spPr>
      </p:sp>
      <p:sp>
        <p:nvSpPr>
          <p:cNvPr id="675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213064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80F7C62-FDC2-42A6-8941-F50EBB70CEBE}" type="slidenum">
              <a:rPr lang="en-US" smtClean="0"/>
              <a:pPr/>
              <a:t>17</a:t>
            </a:fld>
            <a:endParaRPr lang="en-US"/>
          </a:p>
        </p:txBody>
      </p:sp>
      <p:sp>
        <p:nvSpPr>
          <p:cNvPr id="67587" name="Rectangle 2"/>
          <p:cNvSpPr>
            <a:spLocks noGrp="1" noRot="1" noChangeAspect="1" noChangeArrowheads="1" noTextEdit="1"/>
          </p:cNvSpPr>
          <p:nvPr>
            <p:ph type="sldImg"/>
          </p:nvPr>
        </p:nvSpPr>
        <p:spPr>
          <a:xfrm>
            <a:off x="1143000" y="685800"/>
            <a:ext cx="4572000" cy="3429000"/>
          </a:xfrm>
          <a:ln/>
        </p:spPr>
      </p:sp>
      <p:sp>
        <p:nvSpPr>
          <p:cNvPr id="675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955296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80F7C62-FDC2-42A6-8941-F50EBB70CEBE}" type="slidenum">
              <a:rPr lang="en-US" smtClean="0"/>
              <a:pPr/>
              <a:t>18</a:t>
            </a:fld>
            <a:endParaRPr lang="en-US"/>
          </a:p>
        </p:txBody>
      </p:sp>
      <p:sp>
        <p:nvSpPr>
          <p:cNvPr id="67587" name="Rectangle 2"/>
          <p:cNvSpPr>
            <a:spLocks noGrp="1" noRot="1" noChangeAspect="1" noChangeArrowheads="1" noTextEdit="1"/>
          </p:cNvSpPr>
          <p:nvPr>
            <p:ph type="sldImg"/>
          </p:nvPr>
        </p:nvSpPr>
        <p:spPr>
          <a:xfrm>
            <a:off x="1143000" y="685800"/>
            <a:ext cx="4572000" cy="3429000"/>
          </a:xfrm>
          <a:ln/>
        </p:spPr>
      </p:sp>
      <p:sp>
        <p:nvSpPr>
          <p:cNvPr id="675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138820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80F7C62-FDC2-42A6-8941-F50EBB70CEBE}" type="slidenum">
              <a:rPr lang="en-US" smtClean="0"/>
              <a:pPr/>
              <a:t>19</a:t>
            </a:fld>
            <a:endParaRPr lang="en-US"/>
          </a:p>
        </p:txBody>
      </p:sp>
      <p:sp>
        <p:nvSpPr>
          <p:cNvPr id="67587" name="Rectangle 2"/>
          <p:cNvSpPr>
            <a:spLocks noGrp="1" noRot="1" noChangeAspect="1" noChangeArrowheads="1" noTextEdit="1"/>
          </p:cNvSpPr>
          <p:nvPr>
            <p:ph type="sldImg"/>
          </p:nvPr>
        </p:nvSpPr>
        <p:spPr>
          <a:xfrm>
            <a:off x="1143000" y="685800"/>
            <a:ext cx="4572000" cy="3429000"/>
          </a:xfrm>
          <a:ln/>
        </p:spPr>
      </p:sp>
      <p:sp>
        <p:nvSpPr>
          <p:cNvPr id="675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77702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80F7C62-FDC2-42A6-8941-F50EBB70CEBE}" type="slidenum">
              <a:rPr lang="en-US" smtClean="0"/>
              <a:pPr/>
              <a:t>20</a:t>
            </a:fld>
            <a:endParaRPr lang="en-US"/>
          </a:p>
        </p:txBody>
      </p:sp>
      <p:sp>
        <p:nvSpPr>
          <p:cNvPr id="67587" name="Rectangle 2"/>
          <p:cNvSpPr>
            <a:spLocks noGrp="1" noRot="1" noChangeAspect="1" noChangeArrowheads="1" noTextEdit="1"/>
          </p:cNvSpPr>
          <p:nvPr>
            <p:ph type="sldImg"/>
          </p:nvPr>
        </p:nvSpPr>
        <p:spPr>
          <a:xfrm>
            <a:off x="1143000" y="685800"/>
            <a:ext cx="4572000" cy="3429000"/>
          </a:xfrm>
          <a:ln/>
        </p:spPr>
      </p:sp>
      <p:sp>
        <p:nvSpPr>
          <p:cNvPr id="675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201908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80F7C62-FDC2-42A6-8941-F50EBB70CEBE}" type="slidenum">
              <a:rPr lang="en-US" smtClean="0"/>
              <a:pPr/>
              <a:t>21</a:t>
            </a:fld>
            <a:endParaRPr lang="en-US"/>
          </a:p>
        </p:txBody>
      </p:sp>
      <p:sp>
        <p:nvSpPr>
          <p:cNvPr id="67587" name="Rectangle 2"/>
          <p:cNvSpPr>
            <a:spLocks noGrp="1" noRot="1" noChangeAspect="1" noChangeArrowheads="1" noTextEdit="1"/>
          </p:cNvSpPr>
          <p:nvPr>
            <p:ph type="sldImg"/>
          </p:nvPr>
        </p:nvSpPr>
        <p:spPr>
          <a:xfrm>
            <a:off x="1143000" y="685800"/>
            <a:ext cx="4572000" cy="3429000"/>
          </a:xfrm>
          <a:ln/>
        </p:spPr>
      </p:sp>
      <p:sp>
        <p:nvSpPr>
          <p:cNvPr id="675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338136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80F7C62-FDC2-42A6-8941-F50EBB70CEBE}" type="slidenum">
              <a:rPr lang="en-US" smtClean="0"/>
              <a:pPr/>
              <a:t>22</a:t>
            </a:fld>
            <a:endParaRPr lang="en-US"/>
          </a:p>
        </p:txBody>
      </p:sp>
      <p:sp>
        <p:nvSpPr>
          <p:cNvPr id="67587" name="Rectangle 2"/>
          <p:cNvSpPr>
            <a:spLocks noGrp="1" noRot="1" noChangeAspect="1" noChangeArrowheads="1" noTextEdit="1"/>
          </p:cNvSpPr>
          <p:nvPr>
            <p:ph type="sldImg"/>
          </p:nvPr>
        </p:nvSpPr>
        <p:spPr>
          <a:xfrm>
            <a:off x="1143000" y="685800"/>
            <a:ext cx="4572000" cy="3429000"/>
          </a:xfrm>
          <a:ln/>
        </p:spPr>
      </p:sp>
      <p:sp>
        <p:nvSpPr>
          <p:cNvPr id="675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188177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80F7C62-FDC2-42A6-8941-F50EBB70CEBE}" type="slidenum">
              <a:rPr lang="en-US" smtClean="0"/>
              <a:pPr/>
              <a:t>5</a:t>
            </a:fld>
            <a:endParaRPr lang="en-US"/>
          </a:p>
        </p:txBody>
      </p:sp>
      <p:sp>
        <p:nvSpPr>
          <p:cNvPr id="67587" name="Rectangle 2"/>
          <p:cNvSpPr>
            <a:spLocks noGrp="1" noRot="1" noChangeAspect="1" noChangeArrowheads="1" noTextEdit="1"/>
          </p:cNvSpPr>
          <p:nvPr>
            <p:ph type="sldImg"/>
          </p:nvPr>
        </p:nvSpPr>
        <p:spPr>
          <a:xfrm>
            <a:off x="1143000" y="685800"/>
            <a:ext cx="4572000" cy="3429000"/>
          </a:xfrm>
          <a:ln/>
        </p:spPr>
      </p:sp>
      <p:sp>
        <p:nvSpPr>
          <p:cNvPr id="6758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80F7C62-FDC2-42A6-8941-F50EBB70CEBE}" type="slidenum">
              <a:rPr lang="en-US" smtClean="0"/>
              <a:pPr/>
              <a:t>23</a:t>
            </a:fld>
            <a:endParaRPr lang="en-US"/>
          </a:p>
        </p:txBody>
      </p:sp>
      <p:sp>
        <p:nvSpPr>
          <p:cNvPr id="67587" name="Rectangle 2"/>
          <p:cNvSpPr>
            <a:spLocks noGrp="1" noRot="1" noChangeAspect="1" noChangeArrowheads="1" noTextEdit="1"/>
          </p:cNvSpPr>
          <p:nvPr>
            <p:ph type="sldImg"/>
          </p:nvPr>
        </p:nvSpPr>
        <p:spPr>
          <a:xfrm>
            <a:off x="1143000" y="685800"/>
            <a:ext cx="4572000" cy="3429000"/>
          </a:xfrm>
          <a:ln/>
        </p:spPr>
      </p:sp>
      <p:sp>
        <p:nvSpPr>
          <p:cNvPr id="675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841700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80F7C62-FDC2-42A6-8941-F50EBB70CEBE}" type="slidenum">
              <a:rPr lang="en-US" smtClean="0"/>
              <a:pPr/>
              <a:t>24</a:t>
            </a:fld>
            <a:endParaRPr lang="en-US"/>
          </a:p>
        </p:txBody>
      </p:sp>
      <p:sp>
        <p:nvSpPr>
          <p:cNvPr id="67587" name="Rectangle 2"/>
          <p:cNvSpPr>
            <a:spLocks noGrp="1" noRot="1" noChangeAspect="1" noChangeArrowheads="1" noTextEdit="1"/>
          </p:cNvSpPr>
          <p:nvPr>
            <p:ph type="sldImg"/>
          </p:nvPr>
        </p:nvSpPr>
        <p:spPr>
          <a:xfrm>
            <a:off x="1143000" y="685800"/>
            <a:ext cx="4572000" cy="3429000"/>
          </a:xfrm>
          <a:ln/>
        </p:spPr>
      </p:sp>
      <p:sp>
        <p:nvSpPr>
          <p:cNvPr id="675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354420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80F7C62-FDC2-42A6-8941-F50EBB70CEBE}" type="slidenum">
              <a:rPr lang="en-US" smtClean="0"/>
              <a:pPr/>
              <a:t>25</a:t>
            </a:fld>
            <a:endParaRPr lang="en-US"/>
          </a:p>
        </p:txBody>
      </p:sp>
      <p:sp>
        <p:nvSpPr>
          <p:cNvPr id="67587" name="Rectangle 2"/>
          <p:cNvSpPr>
            <a:spLocks noGrp="1" noRot="1" noChangeAspect="1" noChangeArrowheads="1" noTextEdit="1"/>
          </p:cNvSpPr>
          <p:nvPr>
            <p:ph type="sldImg"/>
          </p:nvPr>
        </p:nvSpPr>
        <p:spPr>
          <a:xfrm>
            <a:off x="1143000" y="685800"/>
            <a:ext cx="4572000" cy="3429000"/>
          </a:xfrm>
          <a:ln/>
        </p:spPr>
      </p:sp>
      <p:sp>
        <p:nvSpPr>
          <p:cNvPr id="675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4124025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80F7C62-FDC2-42A6-8941-F50EBB70CEBE}" type="slidenum">
              <a:rPr lang="en-US" smtClean="0"/>
              <a:pPr/>
              <a:t>26</a:t>
            </a:fld>
            <a:endParaRPr lang="en-US"/>
          </a:p>
        </p:txBody>
      </p:sp>
      <p:sp>
        <p:nvSpPr>
          <p:cNvPr id="67587" name="Rectangle 2"/>
          <p:cNvSpPr>
            <a:spLocks noGrp="1" noRot="1" noChangeAspect="1" noChangeArrowheads="1" noTextEdit="1"/>
          </p:cNvSpPr>
          <p:nvPr>
            <p:ph type="sldImg"/>
          </p:nvPr>
        </p:nvSpPr>
        <p:spPr>
          <a:xfrm>
            <a:off x="1143000" y="685800"/>
            <a:ext cx="4572000" cy="3429000"/>
          </a:xfrm>
          <a:ln/>
        </p:spPr>
      </p:sp>
      <p:sp>
        <p:nvSpPr>
          <p:cNvPr id="675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7269618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55AB61A2-7B08-47A9-951B-0A8EDB9D50D3}" type="slidenum">
              <a:rPr lang="en-US" smtClean="0"/>
              <a:pPr/>
              <a:t>27</a:t>
            </a:fld>
            <a:endParaRPr lang="en-US"/>
          </a:p>
        </p:txBody>
      </p:sp>
      <p:sp>
        <p:nvSpPr>
          <p:cNvPr id="107523" name="Rectangle 2"/>
          <p:cNvSpPr>
            <a:spLocks noGrp="1" noRot="1" noChangeAspect="1" noChangeArrowheads="1" noTextEdit="1"/>
          </p:cNvSpPr>
          <p:nvPr>
            <p:ph type="sldImg"/>
          </p:nvPr>
        </p:nvSpPr>
        <p:spPr>
          <a:xfrm>
            <a:off x="1143000" y="685800"/>
            <a:ext cx="4572000" cy="3429000"/>
          </a:xfrm>
          <a:ln/>
        </p:spPr>
      </p:sp>
      <p:sp>
        <p:nvSpPr>
          <p:cNvPr id="10752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solidFill>
                  <a:prstClr val="black"/>
                </a:solidFill>
              </a:rPr>
              <a:pPr/>
              <a:t>29</a:t>
            </a:fld>
            <a:endParaRPr lang="en-US">
              <a:solidFill>
                <a:prstClr val="black"/>
              </a:solidFill>
            </a:endParaRPr>
          </a:p>
        </p:txBody>
      </p:sp>
      <p:sp>
        <p:nvSpPr>
          <p:cNvPr id="93186" name="Rectangle 2"/>
          <p:cNvSpPr>
            <a:spLocks noGrp="1" noRot="1" noChangeAspect="1" noChangeArrowheads="1" noTextEdit="1"/>
          </p:cNvSpPr>
          <p:nvPr>
            <p:ph type="sldImg"/>
          </p:nvPr>
        </p:nvSpPr>
        <p:spPr>
          <a:xfrm>
            <a:off x="1143000" y="685800"/>
            <a:ext cx="4572000" cy="3429000"/>
          </a:xfrm>
          <a:ln/>
        </p:spPr>
      </p:sp>
      <p:sp>
        <p:nvSpPr>
          <p:cNvPr id="93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61556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80F7C62-FDC2-42A6-8941-F50EBB70CEBE}" type="slidenum">
              <a:rPr lang="en-US" smtClean="0"/>
              <a:pPr/>
              <a:t>6</a:t>
            </a:fld>
            <a:endParaRPr lang="en-US"/>
          </a:p>
        </p:txBody>
      </p:sp>
      <p:sp>
        <p:nvSpPr>
          <p:cNvPr id="67587" name="Rectangle 2"/>
          <p:cNvSpPr>
            <a:spLocks noGrp="1" noRot="1" noChangeAspect="1" noChangeArrowheads="1" noTextEdit="1"/>
          </p:cNvSpPr>
          <p:nvPr>
            <p:ph type="sldImg"/>
          </p:nvPr>
        </p:nvSpPr>
        <p:spPr>
          <a:xfrm>
            <a:off x="1143000" y="685800"/>
            <a:ext cx="4572000" cy="3429000"/>
          </a:xfrm>
          <a:ln/>
        </p:spPr>
      </p:sp>
      <p:sp>
        <p:nvSpPr>
          <p:cNvPr id="675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37508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80F7C62-FDC2-42A6-8941-F50EBB70CEBE}" type="slidenum">
              <a:rPr lang="en-US" smtClean="0"/>
              <a:pPr/>
              <a:t>7</a:t>
            </a:fld>
            <a:endParaRPr lang="en-US"/>
          </a:p>
        </p:txBody>
      </p:sp>
      <p:sp>
        <p:nvSpPr>
          <p:cNvPr id="67587" name="Rectangle 2"/>
          <p:cNvSpPr>
            <a:spLocks noGrp="1" noRot="1" noChangeAspect="1" noChangeArrowheads="1" noTextEdit="1"/>
          </p:cNvSpPr>
          <p:nvPr>
            <p:ph type="sldImg"/>
          </p:nvPr>
        </p:nvSpPr>
        <p:spPr>
          <a:xfrm>
            <a:off x="1143000" y="685800"/>
            <a:ext cx="4572000" cy="3429000"/>
          </a:xfrm>
          <a:ln/>
        </p:spPr>
      </p:sp>
      <p:sp>
        <p:nvSpPr>
          <p:cNvPr id="675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887821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80F7C62-FDC2-42A6-8941-F50EBB70CEBE}" type="slidenum">
              <a:rPr lang="en-US" smtClean="0"/>
              <a:pPr/>
              <a:t>8</a:t>
            </a:fld>
            <a:endParaRPr lang="en-US"/>
          </a:p>
        </p:txBody>
      </p:sp>
      <p:sp>
        <p:nvSpPr>
          <p:cNvPr id="67587" name="Rectangle 2"/>
          <p:cNvSpPr>
            <a:spLocks noGrp="1" noRot="1" noChangeAspect="1" noChangeArrowheads="1" noTextEdit="1"/>
          </p:cNvSpPr>
          <p:nvPr>
            <p:ph type="sldImg"/>
          </p:nvPr>
        </p:nvSpPr>
        <p:spPr>
          <a:xfrm>
            <a:off x="1143000" y="685800"/>
            <a:ext cx="4572000" cy="3429000"/>
          </a:xfrm>
          <a:ln/>
        </p:spPr>
      </p:sp>
      <p:sp>
        <p:nvSpPr>
          <p:cNvPr id="675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444989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80F7C62-FDC2-42A6-8941-F50EBB70CEBE}" type="slidenum">
              <a:rPr lang="en-US" smtClean="0"/>
              <a:pPr/>
              <a:t>9</a:t>
            </a:fld>
            <a:endParaRPr lang="en-US"/>
          </a:p>
        </p:txBody>
      </p:sp>
      <p:sp>
        <p:nvSpPr>
          <p:cNvPr id="67587" name="Rectangle 2"/>
          <p:cNvSpPr>
            <a:spLocks noGrp="1" noRot="1" noChangeAspect="1" noChangeArrowheads="1" noTextEdit="1"/>
          </p:cNvSpPr>
          <p:nvPr>
            <p:ph type="sldImg"/>
          </p:nvPr>
        </p:nvSpPr>
        <p:spPr>
          <a:xfrm>
            <a:off x="1143000" y="685800"/>
            <a:ext cx="4572000" cy="3429000"/>
          </a:xfrm>
          <a:ln/>
        </p:spPr>
      </p:sp>
      <p:sp>
        <p:nvSpPr>
          <p:cNvPr id="675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547140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80F7C62-FDC2-42A6-8941-F50EBB70CEBE}" type="slidenum">
              <a:rPr lang="en-US" smtClean="0"/>
              <a:pPr/>
              <a:t>10</a:t>
            </a:fld>
            <a:endParaRPr lang="en-US"/>
          </a:p>
        </p:txBody>
      </p:sp>
      <p:sp>
        <p:nvSpPr>
          <p:cNvPr id="67587" name="Rectangle 2"/>
          <p:cNvSpPr>
            <a:spLocks noGrp="1" noRot="1" noChangeAspect="1" noChangeArrowheads="1" noTextEdit="1"/>
          </p:cNvSpPr>
          <p:nvPr>
            <p:ph type="sldImg"/>
          </p:nvPr>
        </p:nvSpPr>
        <p:spPr>
          <a:xfrm>
            <a:off x="1143000" y="685800"/>
            <a:ext cx="4572000" cy="3429000"/>
          </a:xfrm>
          <a:ln/>
        </p:spPr>
      </p:sp>
      <p:sp>
        <p:nvSpPr>
          <p:cNvPr id="675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95191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80F7C62-FDC2-42A6-8941-F50EBB70CEBE}" type="slidenum">
              <a:rPr lang="en-US" smtClean="0"/>
              <a:pPr/>
              <a:t>11</a:t>
            </a:fld>
            <a:endParaRPr lang="en-US"/>
          </a:p>
        </p:txBody>
      </p:sp>
      <p:sp>
        <p:nvSpPr>
          <p:cNvPr id="67587" name="Rectangle 2"/>
          <p:cNvSpPr>
            <a:spLocks noGrp="1" noRot="1" noChangeAspect="1" noChangeArrowheads="1" noTextEdit="1"/>
          </p:cNvSpPr>
          <p:nvPr>
            <p:ph type="sldImg"/>
          </p:nvPr>
        </p:nvSpPr>
        <p:spPr>
          <a:xfrm>
            <a:off x="1143000" y="685800"/>
            <a:ext cx="4572000" cy="3429000"/>
          </a:xfrm>
          <a:ln/>
        </p:spPr>
      </p:sp>
      <p:sp>
        <p:nvSpPr>
          <p:cNvPr id="675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691014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80F7C62-FDC2-42A6-8941-F50EBB70CEBE}" type="slidenum">
              <a:rPr lang="en-US" smtClean="0"/>
              <a:pPr/>
              <a:t>12</a:t>
            </a:fld>
            <a:endParaRPr lang="en-US"/>
          </a:p>
        </p:txBody>
      </p:sp>
      <p:sp>
        <p:nvSpPr>
          <p:cNvPr id="67587" name="Rectangle 2"/>
          <p:cNvSpPr>
            <a:spLocks noGrp="1" noRot="1" noChangeAspect="1" noChangeArrowheads="1" noTextEdit="1"/>
          </p:cNvSpPr>
          <p:nvPr>
            <p:ph type="sldImg"/>
          </p:nvPr>
        </p:nvSpPr>
        <p:spPr>
          <a:xfrm>
            <a:off x="1143000" y="685800"/>
            <a:ext cx="4572000" cy="3429000"/>
          </a:xfrm>
          <a:ln/>
        </p:spPr>
      </p:sp>
      <p:sp>
        <p:nvSpPr>
          <p:cNvPr id="675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527373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0F9794-990E-4438-BEA4-57AF660266F5}" type="datetime1">
              <a:rPr lang="en-US" smtClean="0">
                <a:solidFill>
                  <a:prstClr val="black">
                    <a:tint val="75000"/>
                  </a:prstClr>
                </a:solidFill>
              </a:rPr>
              <a:pPr/>
              <a:t>7/20/2021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CDF627-F4CC-4346-87B1-81D576987F46}" type="datetime1">
              <a:rPr lang="en-US" smtClean="0">
                <a:solidFill>
                  <a:prstClr val="black">
                    <a:tint val="75000"/>
                  </a:prstClr>
                </a:solidFill>
              </a:rPr>
              <a:pPr/>
              <a:t>7/20/2021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73CEA-DC82-4DF7-A8EA-1B2BB6C30672}" type="datetime1">
              <a:rPr lang="en-US" smtClean="0">
                <a:solidFill>
                  <a:prstClr val="black">
                    <a:tint val="75000"/>
                  </a:prstClr>
                </a:solidFill>
              </a:rPr>
              <a:pPr/>
              <a:t>7/20/2021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1"/>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335B09D4-EE4C-46F1-8E5D-F64FE95B82CE}" type="datetime1">
              <a:rPr lang="en-US" smtClean="0">
                <a:solidFill>
                  <a:prstClr val="black">
                    <a:tint val="75000"/>
                  </a:prstClr>
                </a:solidFill>
              </a:rPr>
              <a:pPr>
                <a:defRPr/>
              </a:pPr>
              <a:t>7/20/2021</a:t>
            </a:fld>
            <a:endParaRPr lang="en-US">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0BC1BFA-AB3C-4E6B-B9F4-7A2BAAAFE2D2}"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A64327-E3D5-4AE2-B1C2-0F35AC12CA2B}" type="datetime1">
              <a:rPr lang="en-US" smtClean="0">
                <a:solidFill>
                  <a:prstClr val="black">
                    <a:tint val="75000"/>
                  </a:prstClr>
                </a:solidFill>
              </a:rPr>
              <a:pPr/>
              <a:t>7/20/2021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12EFD2-0B95-44C6-8DA0-873BFC97FA36}" type="datetime1">
              <a:rPr lang="en-US" smtClean="0">
                <a:solidFill>
                  <a:prstClr val="black">
                    <a:tint val="75000"/>
                  </a:prstClr>
                </a:solidFill>
              </a:rPr>
              <a:pPr/>
              <a:t>7/20/2021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3D36E4-C7BE-4C94-8EF5-C2BC69351959}" type="datetime1">
              <a:rPr lang="en-US" smtClean="0">
                <a:solidFill>
                  <a:prstClr val="black">
                    <a:tint val="75000"/>
                  </a:prstClr>
                </a:solidFill>
              </a:rPr>
              <a:pPr/>
              <a:t>7/20/2021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830321-D80F-4899-8BB9-13E9575DB8F8}" type="datetime1">
              <a:rPr lang="en-US" smtClean="0">
                <a:solidFill>
                  <a:prstClr val="black">
                    <a:tint val="75000"/>
                  </a:prstClr>
                </a:solidFill>
              </a:rPr>
              <a:pPr/>
              <a:t>7/20/2021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C1E88E-20D7-43F5-8F62-F547A17F65C1}" type="datetime1">
              <a:rPr lang="en-US" smtClean="0">
                <a:solidFill>
                  <a:prstClr val="black">
                    <a:tint val="75000"/>
                  </a:prstClr>
                </a:solidFill>
              </a:rPr>
              <a:pPr/>
              <a:t>7/20/2021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08618-5210-4A7A-9405-A25725D29020}" type="datetime1">
              <a:rPr lang="en-US" smtClean="0">
                <a:solidFill>
                  <a:prstClr val="black">
                    <a:tint val="75000"/>
                  </a:prstClr>
                </a:solidFill>
              </a:rPr>
              <a:pPr/>
              <a:t>7/20/2021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8F98DE-070D-42EF-B05A-C4FBC7896AB2}" type="datetime1">
              <a:rPr lang="en-US" smtClean="0">
                <a:solidFill>
                  <a:prstClr val="black">
                    <a:tint val="75000"/>
                  </a:prstClr>
                </a:solidFill>
              </a:rPr>
              <a:pPr/>
              <a:t>7/20/2021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B0EDC8-BAB2-4439-8039-1229AD0A1921}" type="datetime1">
              <a:rPr lang="en-US" smtClean="0">
                <a:solidFill>
                  <a:prstClr val="black">
                    <a:tint val="75000"/>
                  </a:prstClr>
                </a:solidFill>
              </a:rPr>
              <a:pPr/>
              <a:t>7/20/2021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fontAlgn="auto" hangingPunct="1">
              <a:spcBef>
                <a:spcPts val="0"/>
              </a:spcBef>
              <a:spcAft>
                <a:spcPts val="0"/>
              </a:spcAft>
            </a:pPr>
            <a:fld id="{145452E4-860F-4F1A-AEA1-15D229FA2BA4}" type="datetime1">
              <a:rPr lang="en-US" smtClean="0">
                <a:solidFill>
                  <a:prstClr val="black">
                    <a:tint val="75000"/>
                  </a:prstClr>
                </a:solidFill>
                <a:latin typeface="Calibri"/>
              </a:rPr>
              <a:pPr eaLnBrk="1" fontAlgn="auto" hangingPunct="1">
                <a:spcBef>
                  <a:spcPts val="0"/>
                </a:spcBef>
                <a:spcAft>
                  <a:spcPts val="0"/>
                </a:spcAft>
              </a:pPr>
              <a:t>7/20/2021</a:t>
            </a:fld>
            <a:endParaRPr lang="en-US" dirty="0">
              <a:solidFill>
                <a:srgbClr val="1F497D">
                  <a:shade val="90000"/>
                </a:srgbClr>
              </a:solidFill>
              <a:latin typeface="Calibri"/>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eaLnBrk="1" fontAlgn="auto" hangingPunct="1">
              <a:spcBef>
                <a:spcPts val="0"/>
              </a:spcBef>
              <a:spcAft>
                <a:spcPts val="0"/>
              </a:spcAft>
            </a:pPr>
            <a:endParaRPr lang="en-US" dirty="0">
              <a:solidFill>
                <a:srgbClr val="1F497D">
                  <a:shade val="90000"/>
                </a:srgbClr>
              </a:solidFill>
              <a:latin typeface="Calibri"/>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spcBef>
                <a:spcPts val="0"/>
              </a:spcBef>
              <a:spcAft>
                <a:spcPts val="0"/>
              </a:spcAft>
            </a:pPr>
            <a:fld id="{042AED99-7FB4-404E-8A97-64753DCE42EC}" type="slidenum">
              <a:rPr lang="en-US" smtClean="0">
                <a:solidFill>
                  <a:prstClr val="black">
                    <a:tint val="75000"/>
                  </a:prstClr>
                </a:solidFill>
                <a:latin typeface="Calibri"/>
              </a:rPr>
              <a:pPr eaLnBrk="1" fontAlgn="auto" hangingPunct="1">
                <a:spcBef>
                  <a:spcPts val="0"/>
                </a:spcBef>
                <a:spcAft>
                  <a:spcPts val="0"/>
                </a:spcAft>
              </a:pPr>
              <a:t>‹#›</a:t>
            </a:fld>
            <a:endParaRPr lang="en-US" dirty="0">
              <a:solidFill>
                <a:srgbClr val="1F497D">
                  <a:shade val="90000"/>
                </a:srgbClr>
              </a:solidFill>
              <a:latin typeface="Calibri"/>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12" name="Rectangle 8"/>
          <p:cNvSpPr>
            <a:spLocks noGrp="1" noChangeArrowheads="1"/>
          </p:cNvSpPr>
          <p:nvPr>
            <p:ph type="ctrTitle"/>
          </p:nvPr>
        </p:nvSpPr>
        <p:spPr>
          <a:xfrm>
            <a:off x="566927" y="3340411"/>
            <a:ext cx="7980565" cy="1231589"/>
          </a:xfrm>
        </p:spPr>
        <p:txBody>
          <a:bodyPr anchor="b">
            <a:noAutofit/>
          </a:bodyPr>
          <a:lstStyle/>
          <a:p>
            <a:pPr>
              <a:lnSpc>
                <a:spcPct val="90000"/>
              </a:lnSpc>
            </a:pPr>
            <a:r>
              <a:rPr lang="en-US" sz="4000" b="1" dirty="0">
                <a:solidFill>
                  <a:schemeClr val="tx2"/>
                </a:solidFill>
                <a:effectLst/>
                <a:latin typeface="Arial" pitchFamily="34" charset="0"/>
                <a:cs typeface="Arial" pitchFamily="34" charset="0"/>
              </a:rPr>
              <a:t>CS415:</a:t>
            </a:r>
            <a:br>
              <a:rPr lang="en-US" sz="4000" b="1" dirty="0">
                <a:solidFill>
                  <a:schemeClr val="tx2"/>
                </a:solidFill>
                <a:effectLst/>
                <a:latin typeface="Arial" pitchFamily="34" charset="0"/>
                <a:cs typeface="Arial" pitchFamily="34" charset="0"/>
              </a:rPr>
            </a:br>
            <a:r>
              <a:rPr lang="en-US" sz="4000" b="1" dirty="0">
                <a:solidFill>
                  <a:schemeClr val="tx2"/>
                </a:solidFill>
                <a:effectLst/>
                <a:latin typeface="Arial" pitchFamily="34" charset="0"/>
                <a:cs typeface="Arial" pitchFamily="34" charset="0"/>
              </a:rPr>
              <a:t>Databases</a:t>
            </a:r>
          </a:p>
        </p:txBody>
      </p:sp>
      <p:grpSp>
        <p:nvGrpSpPr>
          <p:cNvPr id="81" name="Group 80">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7257560" y="0"/>
            <a:ext cx="1886211" cy="2174333"/>
            <a:chOff x="-305" y="-4155"/>
            <a:chExt cx="2514948" cy="2174333"/>
          </a:xfrm>
        </p:grpSpPr>
        <p:sp>
          <p:nvSpPr>
            <p:cNvPr id="82" name="Freeform: Shape 81">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5" name="Freeform: Shape 84">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1">
            <a:extLst>
              <a:ext uri="{FF2B5EF4-FFF2-40B4-BE49-F238E27FC236}">
                <a16:creationId xmlns:a16="http://schemas.microsoft.com/office/drawing/2014/main" id="{7A8FF700-47E1-48F9-9D17-3D205790FD18}"/>
              </a:ext>
            </a:extLst>
          </p:cNvPr>
          <p:cNvPicPr>
            <a:picLocks noChangeAspect="1"/>
          </p:cNvPicPr>
          <p:nvPr/>
        </p:nvPicPr>
        <p:blipFill>
          <a:blip r:embed="rId3"/>
          <a:stretch>
            <a:fillRect/>
          </a:stretch>
        </p:blipFill>
        <p:spPr>
          <a:xfrm>
            <a:off x="226756" y="971325"/>
            <a:ext cx="8644398" cy="1534379"/>
          </a:xfrm>
          <a:prstGeom prst="rect">
            <a:avLst/>
          </a:prstGeom>
        </p:spPr>
      </p:pic>
      <p:grpSp>
        <p:nvGrpSpPr>
          <p:cNvPr id="87" name="Group 86">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228" y="4322879"/>
            <a:ext cx="2533818" cy="2535121"/>
            <a:chOff x="-305" y="-1"/>
            <a:chExt cx="3832880" cy="2876136"/>
          </a:xfrm>
        </p:grpSpPr>
        <p:sp>
          <p:nvSpPr>
            <p:cNvPr id="88" name="Freeform: Shape 87">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Freeform: Shape 89">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Freeform: Shape 90">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p:cNvSpPr>
            <a:spLocks noGrp="1"/>
          </p:cNvSpPr>
          <p:nvPr>
            <p:ph type="sldNum" sz="quarter" idx="12"/>
          </p:nvPr>
        </p:nvSpPr>
        <p:spPr>
          <a:xfrm>
            <a:off x="6457950" y="6356350"/>
            <a:ext cx="2057400" cy="365125"/>
          </a:xfrm>
        </p:spPr>
        <p:txBody>
          <a:bodyPr>
            <a:normAutofit/>
          </a:bodyPr>
          <a:lstStyle/>
          <a:p>
            <a:pPr>
              <a:spcAft>
                <a:spcPts val="600"/>
              </a:spcAft>
            </a:pPr>
            <a:fld id="{042AED99-7FB4-404E-8A97-64753DCE42EC}" type="slidenum">
              <a:rPr lang="en-US" smtClean="0"/>
              <a:pPr>
                <a:spcAft>
                  <a:spcPts val="600"/>
                </a:spcAft>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9"/>
          <p:cNvSpPr>
            <a:spLocks noGrp="1" noChangeArrowheads="1"/>
          </p:cNvSpPr>
          <p:nvPr>
            <p:ph type="title"/>
          </p:nvPr>
        </p:nvSpPr>
        <p:spPr>
          <a:xfrm>
            <a:off x="1600200" y="152400"/>
            <a:ext cx="5943600" cy="547688"/>
          </a:xfrm>
          <a:noFill/>
        </p:spPr>
        <p:txBody>
          <a:bodyPr>
            <a:normAutofit fontScale="90000"/>
          </a:bodyPr>
          <a:lstStyle/>
          <a:p>
            <a:r>
              <a:rPr lang="en-US" dirty="0"/>
              <a:t>2</a:t>
            </a:r>
            <a:r>
              <a:rPr lang="en-US" dirty="0">
                <a:solidFill>
                  <a:schemeClr val="tx1"/>
                </a:solidFill>
              </a:rPr>
              <a:t>.3 Terminology</a:t>
            </a:r>
          </a:p>
        </p:txBody>
      </p:sp>
      <p:sp>
        <p:nvSpPr>
          <p:cNvPr id="5123" name="Rectangle 3"/>
          <p:cNvSpPr>
            <a:spLocks noGrp="1" noChangeArrowheads="1"/>
          </p:cNvSpPr>
          <p:nvPr>
            <p:ph idx="1"/>
          </p:nvPr>
        </p:nvSpPr>
        <p:spPr>
          <a:xfrm>
            <a:off x="609600" y="838201"/>
            <a:ext cx="7772400" cy="5791200"/>
          </a:xfrm>
          <a:noFill/>
        </p:spPr>
        <p:txBody>
          <a:bodyPr>
            <a:normAutofit/>
          </a:bodyPr>
          <a:lstStyle/>
          <a:p>
            <a:pPr>
              <a:spcBef>
                <a:spcPct val="40000"/>
              </a:spcBef>
            </a:pPr>
            <a:r>
              <a:rPr lang="en-US" dirty="0"/>
              <a:t>Relational Database: a collection of </a:t>
            </a:r>
            <a:r>
              <a:rPr lang="en-US" b="1" dirty="0"/>
              <a:t>normalized</a:t>
            </a:r>
            <a:r>
              <a:rPr lang="en-US" dirty="0"/>
              <a:t> relations with distinct relation names. A relational database consists of relations that are appropriately structured. We refer to this appropriateness as </a:t>
            </a:r>
            <a:r>
              <a:rPr lang="en-US" i="1" dirty="0"/>
              <a:t>normalization</a:t>
            </a:r>
            <a:r>
              <a:rPr lang="en-US" dirty="0"/>
              <a:t>. We will study Normalization in further detail in Lessons 3 and 4.</a:t>
            </a:r>
          </a:p>
          <a:p>
            <a:pPr marL="0" indent="0">
              <a:spcBef>
                <a:spcPct val="40000"/>
              </a:spcBef>
              <a:buNone/>
            </a:pPr>
            <a:r>
              <a:rPr lang="en-US" dirty="0">
                <a:solidFill>
                  <a:schemeClr val="tx1"/>
                </a:solidFill>
              </a:rPr>
              <a:t> </a:t>
            </a:r>
          </a:p>
        </p:txBody>
      </p:sp>
      <p:sp>
        <p:nvSpPr>
          <p:cNvPr id="5122" name="Slide Number Placeholder 5"/>
          <p:cNvSpPr>
            <a:spLocks noGrp="1"/>
          </p:cNvSpPr>
          <p:nvPr>
            <p:ph type="sldNum" sz="quarter" idx="12"/>
          </p:nvPr>
        </p:nvSpPr>
        <p:spPr>
          <a:noFill/>
        </p:spPr>
        <p:txBody>
          <a:bodyPr/>
          <a:lstStyle/>
          <a:p>
            <a:fld id="{2FCD6462-B042-475B-A022-7914F3FA983C}" type="slidenum">
              <a:rPr lang="en-US" smtClean="0"/>
              <a:pPr/>
              <a:t>10</a:t>
            </a:fld>
            <a:endParaRPr lang="en-US"/>
          </a:p>
        </p:txBody>
      </p:sp>
      <p:pic>
        <p:nvPicPr>
          <p:cNvPr id="2" name="Picture 1">
            <a:extLst>
              <a:ext uri="{FF2B5EF4-FFF2-40B4-BE49-F238E27FC236}">
                <a16:creationId xmlns:a16="http://schemas.microsoft.com/office/drawing/2014/main" id="{CBC6BE89-F4BF-4D8B-B11C-FEE1F7428344}"/>
              </a:ext>
            </a:extLst>
          </p:cNvPr>
          <p:cNvPicPr>
            <a:picLocks noChangeAspect="1"/>
          </p:cNvPicPr>
          <p:nvPr/>
        </p:nvPicPr>
        <p:blipFill>
          <a:blip r:embed="rId3"/>
          <a:stretch>
            <a:fillRect/>
          </a:stretch>
        </p:blipFill>
        <p:spPr>
          <a:xfrm>
            <a:off x="1038225" y="4495800"/>
            <a:ext cx="5067300" cy="1447800"/>
          </a:xfrm>
          <a:prstGeom prst="rect">
            <a:avLst/>
          </a:prstGeom>
        </p:spPr>
      </p:pic>
      <p:sp>
        <p:nvSpPr>
          <p:cNvPr id="3" name="TextBox 2">
            <a:extLst>
              <a:ext uri="{FF2B5EF4-FFF2-40B4-BE49-F238E27FC236}">
                <a16:creationId xmlns:a16="http://schemas.microsoft.com/office/drawing/2014/main" id="{679B2F09-A4DB-4296-A097-B2FB39AA287D}"/>
              </a:ext>
            </a:extLst>
          </p:cNvPr>
          <p:cNvSpPr txBox="1"/>
          <p:nvPr/>
        </p:nvSpPr>
        <p:spPr>
          <a:xfrm>
            <a:off x="6105525" y="4419600"/>
            <a:ext cx="2505075" cy="1446550"/>
          </a:xfrm>
          <a:prstGeom prst="rect">
            <a:avLst/>
          </a:prstGeom>
          <a:noFill/>
        </p:spPr>
        <p:txBody>
          <a:bodyPr wrap="square" rtlCol="0">
            <a:spAutoFit/>
          </a:bodyPr>
          <a:lstStyle/>
          <a:p>
            <a:r>
              <a:rPr lang="en-US" dirty="0"/>
              <a:t>Alternative terminology for relational model terms.</a:t>
            </a:r>
          </a:p>
        </p:txBody>
      </p:sp>
    </p:spTree>
    <p:extLst>
      <p:ext uri="{BB962C8B-B14F-4D97-AF65-F5344CB8AC3E}">
        <p14:creationId xmlns:p14="http://schemas.microsoft.com/office/powerpoint/2010/main" val="409372093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9"/>
          <p:cNvSpPr>
            <a:spLocks noGrp="1" noChangeArrowheads="1"/>
          </p:cNvSpPr>
          <p:nvPr>
            <p:ph type="title"/>
          </p:nvPr>
        </p:nvSpPr>
        <p:spPr>
          <a:xfrm>
            <a:off x="1600200" y="152400"/>
            <a:ext cx="5943600" cy="547688"/>
          </a:xfrm>
          <a:noFill/>
        </p:spPr>
        <p:txBody>
          <a:bodyPr>
            <a:normAutofit fontScale="90000"/>
          </a:bodyPr>
          <a:lstStyle/>
          <a:p>
            <a:r>
              <a:rPr lang="en-US" dirty="0">
                <a:solidFill>
                  <a:schemeClr val="tx1"/>
                </a:solidFill>
              </a:rPr>
              <a:t>Example</a:t>
            </a:r>
          </a:p>
        </p:txBody>
      </p:sp>
      <p:sp>
        <p:nvSpPr>
          <p:cNvPr id="5123" name="Rectangle 3"/>
          <p:cNvSpPr>
            <a:spLocks noGrp="1" noChangeArrowheads="1"/>
          </p:cNvSpPr>
          <p:nvPr>
            <p:ph idx="1"/>
          </p:nvPr>
        </p:nvSpPr>
        <p:spPr>
          <a:xfrm>
            <a:off x="609600" y="1295399"/>
            <a:ext cx="7696200" cy="5181601"/>
          </a:xfrm>
          <a:noFill/>
        </p:spPr>
        <p:txBody>
          <a:bodyPr>
            <a:normAutofit/>
          </a:bodyPr>
          <a:lstStyle/>
          <a:p>
            <a:pPr marL="0" indent="0">
              <a:spcBef>
                <a:spcPct val="40000"/>
              </a:spcBef>
              <a:buNone/>
            </a:pPr>
            <a:r>
              <a:rPr lang="en-US" dirty="0">
                <a:solidFill>
                  <a:schemeClr val="tx1"/>
                </a:solidFill>
              </a:rPr>
              <a:t> </a:t>
            </a:r>
          </a:p>
        </p:txBody>
      </p:sp>
      <p:sp>
        <p:nvSpPr>
          <p:cNvPr id="5122" name="Slide Number Placeholder 5"/>
          <p:cNvSpPr>
            <a:spLocks noGrp="1"/>
          </p:cNvSpPr>
          <p:nvPr>
            <p:ph type="sldNum" sz="quarter" idx="12"/>
          </p:nvPr>
        </p:nvSpPr>
        <p:spPr>
          <a:noFill/>
        </p:spPr>
        <p:txBody>
          <a:bodyPr/>
          <a:lstStyle/>
          <a:p>
            <a:fld id="{2FCD6462-B042-475B-A022-7914F3FA983C}" type="slidenum">
              <a:rPr lang="en-US" smtClean="0"/>
              <a:pPr/>
              <a:t>11</a:t>
            </a:fld>
            <a:endParaRPr lang="en-US"/>
          </a:p>
        </p:txBody>
      </p:sp>
      <p:pic>
        <p:nvPicPr>
          <p:cNvPr id="2" name="Picture 1">
            <a:extLst>
              <a:ext uri="{FF2B5EF4-FFF2-40B4-BE49-F238E27FC236}">
                <a16:creationId xmlns:a16="http://schemas.microsoft.com/office/drawing/2014/main" id="{92A2A3CE-6D1F-454F-A1F8-F6AF4C37C646}"/>
              </a:ext>
            </a:extLst>
          </p:cNvPr>
          <p:cNvPicPr>
            <a:picLocks noChangeAspect="1"/>
          </p:cNvPicPr>
          <p:nvPr/>
        </p:nvPicPr>
        <p:blipFill>
          <a:blip r:embed="rId3"/>
          <a:stretch>
            <a:fillRect/>
          </a:stretch>
        </p:blipFill>
        <p:spPr>
          <a:xfrm>
            <a:off x="1066800" y="949042"/>
            <a:ext cx="6477000" cy="5556412"/>
          </a:xfrm>
          <a:prstGeom prst="rect">
            <a:avLst/>
          </a:prstGeom>
        </p:spPr>
      </p:pic>
      <p:sp>
        <p:nvSpPr>
          <p:cNvPr id="3" name="TextBox 2">
            <a:extLst>
              <a:ext uri="{FF2B5EF4-FFF2-40B4-BE49-F238E27FC236}">
                <a16:creationId xmlns:a16="http://schemas.microsoft.com/office/drawing/2014/main" id="{1744B8EC-7EA6-4A16-ACD8-6A131B463F63}"/>
              </a:ext>
            </a:extLst>
          </p:cNvPr>
          <p:cNvSpPr txBox="1"/>
          <p:nvPr/>
        </p:nvSpPr>
        <p:spPr>
          <a:xfrm>
            <a:off x="5867400" y="949042"/>
            <a:ext cx="2438400" cy="430887"/>
          </a:xfrm>
          <a:prstGeom prst="rect">
            <a:avLst/>
          </a:prstGeom>
          <a:noFill/>
        </p:spPr>
        <p:txBody>
          <a:bodyPr wrap="square" rtlCol="0">
            <a:spAutoFit/>
          </a:bodyPr>
          <a:lstStyle/>
          <a:p>
            <a:r>
              <a:rPr lang="en-US" dirty="0"/>
              <a:t>Figure 2.1</a:t>
            </a:r>
          </a:p>
        </p:txBody>
      </p:sp>
    </p:spTree>
    <p:extLst>
      <p:ext uri="{BB962C8B-B14F-4D97-AF65-F5344CB8AC3E}">
        <p14:creationId xmlns:p14="http://schemas.microsoft.com/office/powerpoint/2010/main" val="286588999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9"/>
          <p:cNvSpPr>
            <a:spLocks noGrp="1" noChangeArrowheads="1"/>
          </p:cNvSpPr>
          <p:nvPr>
            <p:ph type="title"/>
          </p:nvPr>
        </p:nvSpPr>
        <p:spPr>
          <a:xfrm>
            <a:off x="1600200" y="152400"/>
            <a:ext cx="5943600" cy="547688"/>
          </a:xfrm>
          <a:noFill/>
        </p:spPr>
        <p:txBody>
          <a:bodyPr>
            <a:normAutofit fontScale="90000"/>
          </a:bodyPr>
          <a:lstStyle/>
          <a:p>
            <a:r>
              <a:rPr lang="en-US" dirty="0">
                <a:solidFill>
                  <a:schemeClr val="tx1"/>
                </a:solidFill>
              </a:rPr>
              <a:t>2.4 Mathematical relations</a:t>
            </a:r>
          </a:p>
        </p:txBody>
      </p:sp>
      <p:sp>
        <p:nvSpPr>
          <p:cNvPr id="5123" name="Rectangle 3"/>
          <p:cNvSpPr>
            <a:spLocks noGrp="1" noChangeArrowheads="1"/>
          </p:cNvSpPr>
          <p:nvPr>
            <p:ph idx="1"/>
          </p:nvPr>
        </p:nvSpPr>
        <p:spPr>
          <a:xfrm>
            <a:off x="609600" y="1295399"/>
            <a:ext cx="7696200" cy="5181601"/>
          </a:xfrm>
          <a:noFill/>
        </p:spPr>
        <p:txBody>
          <a:bodyPr>
            <a:normAutofit/>
          </a:bodyPr>
          <a:lstStyle/>
          <a:p>
            <a:pPr marL="0" indent="0">
              <a:spcBef>
                <a:spcPct val="40000"/>
              </a:spcBef>
              <a:buNone/>
            </a:pPr>
            <a:r>
              <a:rPr lang="en-US" dirty="0">
                <a:solidFill>
                  <a:schemeClr val="tx1"/>
                </a:solidFill>
              </a:rPr>
              <a:t> </a:t>
            </a:r>
          </a:p>
        </p:txBody>
      </p:sp>
      <p:sp>
        <p:nvSpPr>
          <p:cNvPr id="5122" name="Slide Number Placeholder 5"/>
          <p:cNvSpPr>
            <a:spLocks noGrp="1"/>
          </p:cNvSpPr>
          <p:nvPr>
            <p:ph type="sldNum" sz="quarter" idx="12"/>
          </p:nvPr>
        </p:nvSpPr>
        <p:spPr>
          <a:noFill/>
        </p:spPr>
        <p:txBody>
          <a:bodyPr/>
          <a:lstStyle/>
          <a:p>
            <a:fld id="{2FCD6462-B042-475B-A022-7914F3FA983C}" type="slidenum">
              <a:rPr lang="en-US" smtClean="0"/>
              <a:pPr/>
              <a:t>12</a:t>
            </a:fld>
            <a:endParaRPr lang="en-US"/>
          </a:p>
        </p:txBody>
      </p:sp>
      <p:pic>
        <p:nvPicPr>
          <p:cNvPr id="3" name="Picture 2">
            <a:extLst>
              <a:ext uri="{FF2B5EF4-FFF2-40B4-BE49-F238E27FC236}">
                <a16:creationId xmlns:a16="http://schemas.microsoft.com/office/drawing/2014/main" id="{8B5805FF-B645-4B37-B561-7F3E632AC0BE}"/>
              </a:ext>
            </a:extLst>
          </p:cNvPr>
          <p:cNvPicPr>
            <a:picLocks noChangeAspect="1"/>
          </p:cNvPicPr>
          <p:nvPr/>
        </p:nvPicPr>
        <p:blipFill>
          <a:blip r:embed="rId3"/>
          <a:stretch>
            <a:fillRect/>
          </a:stretch>
        </p:blipFill>
        <p:spPr>
          <a:xfrm>
            <a:off x="914400" y="830311"/>
            <a:ext cx="7086600" cy="5397276"/>
          </a:xfrm>
          <a:prstGeom prst="rect">
            <a:avLst/>
          </a:prstGeom>
        </p:spPr>
      </p:pic>
    </p:spTree>
    <p:extLst>
      <p:ext uri="{BB962C8B-B14F-4D97-AF65-F5344CB8AC3E}">
        <p14:creationId xmlns:p14="http://schemas.microsoft.com/office/powerpoint/2010/main" val="14657006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9"/>
          <p:cNvSpPr>
            <a:spLocks noGrp="1" noChangeArrowheads="1"/>
          </p:cNvSpPr>
          <p:nvPr>
            <p:ph type="title"/>
          </p:nvPr>
        </p:nvSpPr>
        <p:spPr>
          <a:xfrm>
            <a:off x="1600200" y="152400"/>
            <a:ext cx="5943600" cy="547688"/>
          </a:xfrm>
          <a:noFill/>
        </p:spPr>
        <p:txBody>
          <a:bodyPr>
            <a:normAutofit fontScale="90000"/>
          </a:bodyPr>
          <a:lstStyle/>
          <a:p>
            <a:r>
              <a:rPr lang="en-US" dirty="0"/>
              <a:t>2</a:t>
            </a:r>
            <a:r>
              <a:rPr lang="en-US" dirty="0">
                <a:solidFill>
                  <a:schemeClr val="tx1"/>
                </a:solidFill>
              </a:rPr>
              <a:t>.5 Relational keys</a:t>
            </a:r>
          </a:p>
        </p:txBody>
      </p:sp>
      <p:sp>
        <p:nvSpPr>
          <p:cNvPr id="5123" name="Rectangle 3"/>
          <p:cNvSpPr>
            <a:spLocks noGrp="1" noChangeArrowheads="1"/>
          </p:cNvSpPr>
          <p:nvPr>
            <p:ph idx="1"/>
          </p:nvPr>
        </p:nvSpPr>
        <p:spPr>
          <a:xfrm>
            <a:off x="609600" y="838201"/>
            <a:ext cx="7772400" cy="5791200"/>
          </a:xfrm>
          <a:noFill/>
        </p:spPr>
        <p:txBody>
          <a:bodyPr>
            <a:normAutofit/>
          </a:bodyPr>
          <a:lstStyle/>
          <a:p>
            <a:pPr>
              <a:spcBef>
                <a:spcPct val="40000"/>
              </a:spcBef>
            </a:pPr>
            <a:r>
              <a:rPr lang="en-US" dirty="0"/>
              <a:t>Primary key: A chosen attribute, or set of attributes, that uniquely identifies a tuple within a relation.</a:t>
            </a:r>
          </a:p>
          <a:p>
            <a:pPr>
              <a:spcBef>
                <a:spcPct val="40000"/>
              </a:spcBef>
            </a:pPr>
            <a:r>
              <a:rPr lang="en-US" dirty="0"/>
              <a:t>Foreign key: An attribute, or set of attributes, within one relation that matches the primary key of some other relation.</a:t>
            </a:r>
            <a:endParaRPr lang="en-US" dirty="0">
              <a:solidFill>
                <a:schemeClr val="tx1"/>
              </a:solidFill>
            </a:endParaRPr>
          </a:p>
        </p:txBody>
      </p:sp>
      <p:sp>
        <p:nvSpPr>
          <p:cNvPr id="5122" name="Slide Number Placeholder 5"/>
          <p:cNvSpPr>
            <a:spLocks noGrp="1"/>
          </p:cNvSpPr>
          <p:nvPr>
            <p:ph type="sldNum" sz="quarter" idx="12"/>
          </p:nvPr>
        </p:nvSpPr>
        <p:spPr>
          <a:noFill/>
        </p:spPr>
        <p:txBody>
          <a:bodyPr/>
          <a:lstStyle/>
          <a:p>
            <a:fld id="{2FCD6462-B042-475B-A022-7914F3FA983C}" type="slidenum">
              <a:rPr lang="en-US" smtClean="0"/>
              <a:pPr/>
              <a:t>13</a:t>
            </a:fld>
            <a:endParaRPr lang="en-US"/>
          </a:p>
        </p:txBody>
      </p:sp>
    </p:spTree>
    <p:extLst>
      <p:ext uri="{BB962C8B-B14F-4D97-AF65-F5344CB8AC3E}">
        <p14:creationId xmlns:p14="http://schemas.microsoft.com/office/powerpoint/2010/main" val="308152620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9"/>
          <p:cNvSpPr>
            <a:spLocks noGrp="1" noChangeArrowheads="1"/>
          </p:cNvSpPr>
          <p:nvPr>
            <p:ph type="title"/>
          </p:nvPr>
        </p:nvSpPr>
        <p:spPr>
          <a:xfrm>
            <a:off x="1600200" y="152400"/>
            <a:ext cx="5943600" cy="547688"/>
          </a:xfrm>
          <a:noFill/>
        </p:spPr>
        <p:txBody>
          <a:bodyPr>
            <a:normAutofit fontScale="90000"/>
          </a:bodyPr>
          <a:lstStyle/>
          <a:p>
            <a:r>
              <a:rPr lang="en-US" dirty="0"/>
              <a:t>2</a:t>
            </a:r>
            <a:r>
              <a:rPr lang="en-US" dirty="0">
                <a:solidFill>
                  <a:schemeClr val="tx1"/>
                </a:solidFill>
              </a:rPr>
              <a:t>.5 Relational keys</a:t>
            </a:r>
          </a:p>
        </p:txBody>
      </p:sp>
      <p:sp>
        <p:nvSpPr>
          <p:cNvPr id="5123" name="Rectangle 3"/>
          <p:cNvSpPr>
            <a:spLocks noGrp="1" noChangeArrowheads="1"/>
          </p:cNvSpPr>
          <p:nvPr>
            <p:ph idx="1"/>
          </p:nvPr>
        </p:nvSpPr>
        <p:spPr>
          <a:xfrm>
            <a:off x="609600" y="838201"/>
            <a:ext cx="7772400" cy="5791200"/>
          </a:xfrm>
          <a:noFill/>
        </p:spPr>
        <p:txBody>
          <a:bodyPr>
            <a:normAutofit fontScale="92500"/>
          </a:bodyPr>
          <a:lstStyle/>
          <a:p>
            <a:pPr>
              <a:spcBef>
                <a:spcPct val="40000"/>
              </a:spcBef>
            </a:pPr>
            <a:r>
              <a:rPr lang="en-US" dirty="0"/>
              <a:t>When an attribute appears in more than one relation, its appearance usually represents a relationship between tuples of the two relations. For example, in Figure 2.1 above, the inclusion of </a:t>
            </a:r>
            <a:r>
              <a:rPr lang="en-US" dirty="0" err="1"/>
              <a:t>branchNo</a:t>
            </a:r>
            <a:r>
              <a:rPr lang="en-US" dirty="0"/>
              <a:t> in both the Branch and Staff relations is quite deliberate and links each branch to the details of staff working at that branch. In the Branch relation, </a:t>
            </a:r>
            <a:r>
              <a:rPr lang="en-US" dirty="0" err="1"/>
              <a:t>branchNo</a:t>
            </a:r>
            <a:r>
              <a:rPr lang="en-US" dirty="0"/>
              <a:t> is the primary key. However, in the Staff relation, the </a:t>
            </a:r>
            <a:r>
              <a:rPr lang="en-US" dirty="0" err="1"/>
              <a:t>branchNo</a:t>
            </a:r>
            <a:r>
              <a:rPr lang="en-US" dirty="0"/>
              <a:t> attribute exists to match staff to the branch office they work in. In the Staff relation, </a:t>
            </a:r>
            <a:r>
              <a:rPr lang="en-US" dirty="0" err="1"/>
              <a:t>branchNo</a:t>
            </a:r>
            <a:r>
              <a:rPr lang="en-US" dirty="0"/>
              <a:t> is a foreign key.</a:t>
            </a:r>
            <a:endParaRPr lang="en-US" dirty="0">
              <a:solidFill>
                <a:schemeClr val="tx1"/>
              </a:solidFill>
            </a:endParaRPr>
          </a:p>
        </p:txBody>
      </p:sp>
      <p:sp>
        <p:nvSpPr>
          <p:cNvPr id="5122" name="Slide Number Placeholder 5"/>
          <p:cNvSpPr>
            <a:spLocks noGrp="1"/>
          </p:cNvSpPr>
          <p:nvPr>
            <p:ph type="sldNum" sz="quarter" idx="12"/>
          </p:nvPr>
        </p:nvSpPr>
        <p:spPr>
          <a:noFill/>
        </p:spPr>
        <p:txBody>
          <a:bodyPr/>
          <a:lstStyle/>
          <a:p>
            <a:fld id="{2FCD6462-B042-475B-A022-7914F3FA983C}" type="slidenum">
              <a:rPr lang="en-US" smtClean="0"/>
              <a:pPr/>
              <a:t>14</a:t>
            </a:fld>
            <a:endParaRPr lang="en-US"/>
          </a:p>
        </p:txBody>
      </p:sp>
    </p:spTree>
    <p:extLst>
      <p:ext uri="{BB962C8B-B14F-4D97-AF65-F5344CB8AC3E}">
        <p14:creationId xmlns:p14="http://schemas.microsoft.com/office/powerpoint/2010/main" val="169629257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9"/>
          <p:cNvSpPr>
            <a:spLocks noGrp="1" noChangeArrowheads="1"/>
          </p:cNvSpPr>
          <p:nvPr>
            <p:ph type="title"/>
          </p:nvPr>
        </p:nvSpPr>
        <p:spPr>
          <a:xfrm>
            <a:off x="1600200" y="214312"/>
            <a:ext cx="5943600" cy="547688"/>
          </a:xfrm>
          <a:noFill/>
        </p:spPr>
        <p:txBody>
          <a:bodyPr>
            <a:normAutofit fontScale="90000"/>
          </a:bodyPr>
          <a:lstStyle/>
          <a:p>
            <a:r>
              <a:rPr lang="en-US" dirty="0"/>
              <a:t>2</a:t>
            </a:r>
            <a:r>
              <a:rPr lang="en-US" dirty="0">
                <a:solidFill>
                  <a:schemeClr val="tx1"/>
                </a:solidFill>
              </a:rPr>
              <a:t>.6 Representing relational database schema</a:t>
            </a:r>
          </a:p>
        </p:txBody>
      </p:sp>
      <p:sp>
        <p:nvSpPr>
          <p:cNvPr id="5123" name="Rectangle 3"/>
          <p:cNvSpPr>
            <a:spLocks noGrp="1" noChangeArrowheads="1"/>
          </p:cNvSpPr>
          <p:nvPr>
            <p:ph idx="1"/>
          </p:nvPr>
        </p:nvSpPr>
        <p:spPr>
          <a:xfrm>
            <a:off x="609600" y="838201"/>
            <a:ext cx="7772400" cy="5791200"/>
          </a:xfrm>
          <a:noFill/>
        </p:spPr>
        <p:txBody>
          <a:bodyPr>
            <a:normAutofit/>
          </a:bodyPr>
          <a:lstStyle/>
          <a:p>
            <a:pPr>
              <a:spcBef>
                <a:spcPct val="40000"/>
              </a:spcBef>
            </a:pPr>
            <a:r>
              <a:rPr lang="en-US" dirty="0"/>
              <a:t>The common convention for representing a relation schema is to give the name of the relation followed by the attribute names in parentheses. Normally, the primary key is underlined. For example, the relational schema for part of the </a:t>
            </a:r>
            <a:r>
              <a:rPr lang="en-US" i="1" dirty="0" err="1"/>
              <a:t>DreamHome</a:t>
            </a:r>
            <a:r>
              <a:rPr lang="en-US" dirty="0"/>
              <a:t> case study is: </a:t>
            </a:r>
          </a:p>
          <a:p>
            <a:pPr>
              <a:spcBef>
                <a:spcPct val="40000"/>
              </a:spcBef>
            </a:pPr>
            <a:endParaRPr lang="en-US" dirty="0">
              <a:solidFill>
                <a:schemeClr val="tx1"/>
              </a:solidFill>
            </a:endParaRPr>
          </a:p>
        </p:txBody>
      </p:sp>
      <p:sp>
        <p:nvSpPr>
          <p:cNvPr id="5122" name="Slide Number Placeholder 5"/>
          <p:cNvSpPr>
            <a:spLocks noGrp="1"/>
          </p:cNvSpPr>
          <p:nvPr>
            <p:ph type="sldNum" sz="quarter" idx="12"/>
          </p:nvPr>
        </p:nvSpPr>
        <p:spPr>
          <a:noFill/>
        </p:spPr>
        <p:txBody>
          <a:bodyPr/>
          <a:lstStyle/>
          <a:p>
            <a:fld id="{2FCD6462-B042-475B-A022-7914F3FA983C}" type="slidenum">
              <a:rPr lang="en-US" smtClean="0"/>
              <a:pPr/>
              <a:t>15</a:t>
            </a:fld>
            <a:endParaRPr lang="en-US"/>
          </a:p>
        </p:txBody>
      </p:sp>
      <p:pic>
        <p:nvPicPr>
          <p:cNvPr id="2" name="Picture 1">
            <a:extLst>
              <a:ext uri="{FF2B5EF4-FFF2-40B4-BE49-F238E27FC236}">
                <a16:creationId xmlns:a16="http://schemas.microsoft.com/office/drawing/2014/main" id="{10290D30-1193-46AE-B8C9-8CF1A636C9FE}"/>
              </a:ext>
            </a:extLst>
          </p:cNvPr>
          <p:cNvPicPr>
            <a:picLocks noChangeAspect="1"/>
          </p:cNvPicPr>
          <p:nvPr/>
        </p:nvPicPr>
        <p:blipFill>
          <a:blip r:embed="rId3"/>
          <a:stretch>
            <a:fillRect/>
          </a:stretch>
        </p:blipFill>
        <p:spPr>
          <a:xfrm>
            <a:off x="1066800" y="4343400"/>
            <a:ext cx="6477000" cy="2279248"/>
          </a:xfrm>
          <a:prstGeom prst="rect">
            <a:avLst/>
          </a:prstGeom>
        </p:spPr>
      </p:pic>
    </p:spTree>
    <p:extLst>
      <p:ext uri="{BB962C8B-B14F-4D97-AF65-F5344CB8AC3E}">
        <p14:creationId xmlns:p14="http://schemas.microsoft.com/office/powerpoint/2010/main" val="4268766557"/>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9"/>
          <p:cNvSpPr>
            <a:spLocks noGrp="1" noChangeArrowheads="1"/>
          </p:cNvSpPr>
          <p:nvPr>
            <p:ph type="title"/>
          </p:nvPr>
        </p:nvSpPr>
        <p:spPr>
          <a:xfrm>
            <a:off x="1600200" y="214312"/>
            <a:ext cx="5943600" cy="547688"/>
          </a:xfrm>
          <a:noFill/>
        </p:spPr>
        <p:txBody>
          <a:bodyPr>
            <a:normAutofit fontScale="90000"/>
          </a:bodyPr>
          <a:lstStyle/>
          <a:p>
            <a:r>
              <a:rPr lang="en-US" dirty="0"/>
              <a:t>2</a:t>
            </a:r>
            <a:r>
              <a:rPr lang="en-US" dirty="0">
                <a:solidFill>
                  <a:schemeClr val="tx1"/>
                </a:solidFill>
              </a:rPr>
              <a:t>.6 Representing relational database schema</a:t>
            </a:r>
          </a:p>
        </p:txBody>
      </p:sp>
      <p:sp>
        <p:nvSpPr>
          <p:cNvPr id="5123" name="Rectangle 3"/>
          <p:cNvSpPr>
            <a:spLocks noGrp="1" noChangeArrowheads="1"/>
          </p:cNvSpPr>
          <p:nvPr>
            <p:ph idx="1"/>
          </p:nvPr>
        </p:nvSpPr>
        <p:spPr>
          <a:xfrm>
            <a:off x="609600" y="990600"/>
            <a:ext cx="7772400" cy="5791200"/>
          </a:xfrm>
          <a:noFill/>
        </p:spPr>
        <p:txBody>
          <a:bodyPr>
            <a:normAutofit/>
          </a:bodyPr>
          <a:lstStyle/>
          <a:p>
            <a:r>
              <a:rPr lang="en-US" dirty="0"/>
              <a:t>The </a:t>
            </a:r>
            <a:r>
              <a:rPr lang="en-US" i="1" dirty="0"/>
              <a:t>conceptual model, </a:t>
            </a:r>
            <a:r>
              <a:rPr lang="en-US" dirty="0"/>
              <a:t>or </a:t>
            </a:r>
            <a:r>
              <a:rPr lang="en-US" i="1" dirty="0"/>
              <a:t>conceptual schema, </a:t>
            </a:r>
            <a:r>
              <a:rPr lang="en-US" dirty="0"/>
              <a:t>is the set of all such schemas for the database.</a:t>
            </a:r>
          </a:p>
          <a:p>
            <a:pPr>
              <a:spcBef>
                <a:spcPct val="40000"/>
              </a:spcBef>
            </a:pPr>
            <a:endParaRPr lang="en-US" dirty="0">
              <a:solidFill>
                <a:schemeClr val="tx1"/>
              </a:solidFill>
            </a:endParaRPr>
          </a:p>
        </p:txBody>
      </p:sp>
      <p:sp>
        <p:nvSpPr>
          <p:cNvPr id="5122" name="Slide Number Placeholder 5"/>
          <p:cNvSpPr>
            <a:spLocks noGrp="1"/>
          </p:cNvSpPr>
          <p:nvPr>
            <p:ph type="sldNum" sz="quarter" idx="12"/>
          </p:nvPr>
        </p:nvSpPr>
        <p:spPr>
          <a:noFill/>
        </p:spPr>
        <p:txBody>
          <a:bodyPr/>
          <a:lstStyle/>
          <a:p>
            <a:fld id="{2FCD6462-B042-475B-A022-7914F3FA983C}" type="slidenum">
              <a:rPr lang="en-US" smtClean="0"/>
              <a:pPr/>
              <a:t>16</a:t>
            </a:fld>
            <a:endParaRPr lang="en-US"/>
          </a:p>
        </p:txBody>
      </p:sp>
    </p:spTree>
    <p:extLst>
      <p:ext uri="{BB962C8B-B14F-4D97-AF65-F5344CB8AC3E}">
        <p14:creationId xmlns:p14="http://schemas.microsoft.com/office/powerpoint/2010/main" val="716486605"/>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9"/>
          <p:cNvSpPr>
            <a:spLocks noGrp="1" noChangeArrowheads="1"/>
          </p:cNvSpPr>
          <p:nvPr>
            <p:ph type="title"/>
          </p:nvPr>
        </p:nvSpPr>
        <p:spPr>
          <a:xfrm>
            <a:off x="1600200" y="214312"/>
            <a:ext cx="5943600" cy="547688"/>
          </a:xfrm>
          <a:noFill/>
        </p:spPr>
        <p:txBody>
          <a:bodyPr>
            <a:normAutofit fontScale="90000"/>
          </a:bodyPr>
          <a:lstStyle/>
          <a:p>
            <a:r>
              <a:rPr lang="en-US" dirty="0"/>
              <a:t>2</a:t>
            </a:r>
            <a:r>
              <a:rPr lang="en-US" dirty="0">
                <a:solidFill>
                  <a:schemeClr val="tx1"/>
                </a:solidFill>
              </a:rPr>
              <a:t>.6 Representing relational database schema</a:t>
            </a:r>
          </a:p>
        </p:txBody>
      </p:sp>
      <p:sp>
        <p:nvSpPr>
          <p:cNvPr id="5123" name="Rectangle 3"/>
          <p:cNvSpPr>
            <a:spLocks noGrp="1" noChangeArrowheads="1"/>
          </p:cNvSpPr>
          <p:nvPr>
            <p:ph idx="1"/>
          </p:nvPr>
        </p:nvSpPr>
        <p:spPr>
          <a:xfrm>
            <a:off x="609600" y="990600"/>
            <a:ext cx="7772400" cy="5791200"/>
          </a:xfrm>
          <a:noFill/>
        </p:spPr>
        <p:txBody>
          <a:bodyPr>
            <a:normAutofit/>
          </a:bodyPr>
          <a:lstStyle/>
          <a:p>
            <a:r>
              <a:rPr lang="en-US" dirty="0"/>
              <a:t>Instance of the database schema for the </a:t>
            </a:r>
            <a:r>
              <a:rPr lang="en-US" i="1" dirty="0" err="1"/>
              <a:t>DreamHome</a:t>
            </a:r>
            <a:r>
              <a:rPr lang="en-US" dirty="0"/>
              <a:t> rental database:</a:t>
            </a:r>
          </a:p>
          <a:p>
            <a:endParaRPr lang="en-US" dirty="0"/>
          </a:p>
          <a:p>
            <a:pPr>
              <a:spcBef>
                <a:spcPct val="40000"/>
              </a:spcBef>
            </a:pPr>
            <a:endParaRPr lang="en-US" dirty="0">
              <a:solidFill>
                <a:schemeClr val="tx1"/>
              </a:solidFill>
            </a:endParaRPr>
          </a:p>
        </p:txBody>
      </p:sp>
      <p:sp>
        <p:nvSpPr>
          <p:cNvPr id="5122" name="Slide Number Placeholder 5"/>
          <p:cNvSpPr>
            <a:spLocks noGrp="1"/>
          </p:cNvSpPr>
          <p:nvPr>
            <p:ph type="sldNum" sz="quarter" idx="12"/>
          </p:nvPr>
        </p:nvSpPr>
        <p:spPr>
          <a:noFill/>
        </p:spPr>
        <p:txBody>
          <a:bodyPr/>
          <a:lstStyle/>
          <a:p>
            <a:fld id="{2FCD6462-B042-475B-A022-7914F3FA983C}" type="slidenum">
              <a:rPr lang="en-US" smtClean="0"/>
              <a:pPr/>
              <a:t>17</a:t>
            </a:fld>
            <a:endParaRPr lang="en-US"/>
          </a:p>
        </p:txBody>
      </p:sp>
      <p:pic>
        <p:nvPicPr>
          <p:cNvPr id="2" name="Picture 1">
            <a:extLst>
              <a:ext uri="{FF2B5EF4-FFF2-40B4-BE49-F238E27FC236}">
                <a16:creationId xmlns:a16="http://schemas.microsoft.com/office/drawing/2014/main" id="{2D02A834-3458-4004-A349-241AD61701CE}"/>
              </a:ext>
            </a:extLst>
          </p:cNvPr>
          <p:cNvPicPr>
            <a:picLocks noChangeAspect="1"/>
          </p:cNvPicPr>
          <p:nvPr/>
        </p:nvPicPr>
        <p:blipFill>
          <a:blip r:embed="rId3"/>
          <a:stretch>
            <a:fillRect/>
          </a:stretch>
        </p:blipFill>
        <p:spPr>
          <a:xfrm>
            <a:off x="990600" y="1976437"/>
            <a:ext cx="6629400" cy="4778613"/>
          </a:xfrm>
          <a:prstGeom prst="rect">
            <a:avLst/>
          </a:prstGeom>
        </p:spPr>
      </p:pic>
    </p:spTree>
    <p:extLst>
      <p:ext uri="{BB962C8B-B14F-4D97-AF65-F5344CB8AC3E}">
        <p14:creationId xmlns:p14="http://schemas.microsoft.com/office/powerpoint/2010/main" val="167942696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9"/>
          <p:cNvSpPr>
            <a:spLocks noGrp="1" noChangeArrowheads="1"/>
          </p:cNvSpPr>
          <p:nvPr>
            <p:ph type="title"/>
          </p:nvPr>
        </p:nvSpPr>
        <p:spPr>
          <a:xfrm>
            <a:off x="1600200" y="214312"/>
            <a:ext cx="5943600" cy="547688"/>
          </a:xfrm>
          <a:noFill/>
        </p:spPr>
        <p:txBody>
          <a:bodyPr>
            <a:normAutofit fontScale="90000"/>
          </a:bodyPr>
          <a:lstStyle/>
          <a:p>
            <a:r>
              <a:rPr lang="en-US" dirty="0"/>
              <a:t>2</a:t>
            </a:r>
            <a:r>
              <a:rPr lang="en-US" dirty="0">
                <a:solidFill>
                  <a:schemeClr val="tx1"/>
                </a:solidFill>
              </a:rPr>
              <a:t>.6 Representing relational database schema</a:t>
            </a:r>
          </a:p>
        </p:txBody>
      </p:sp>
      <p:sp>
        <p:nvSpPr>
          <p:cNvPr id="5123" name="Rectangle 3"/>
          <p:cNvSpPr>
            <a:spLocks noGrp="1" noChangeArrowheads="1"/>
          </p:cNvSpPr>
          <p:nvPr>
            <p:ph idx="1"/>
          </p:nvPr>
        </p:nvSpPr>
        <p:spPr>
          <a:xfrm>
            <a:off x="609600" y="990600"/>
            <a:ext cx="7772400" cy="5791200"/>
          </a:xfrm>
          <a:noFill/>
        </p:spPr>
        <p:txBody>
          <a:bodyPr>
            <a:normAutofit/>
          </a:bodyPr>
          <a:lstStyle/>
          <a:p>
            <a:r>
              <a:rPr lang="en-US" dirty="0"/>
              <a:t>Instance of the database schema for the </a:t>
            </a:r>
            <a:r>
              <a:rPr lang="en-US" i="1" dirty="0" err="1"/>
              <a:t>DreamHome</a:t>
            </a:r>
            <a:r>
              <a:rPr lang="en-US" dirty="0"/>
              <a:t> rental database cont’d:</a:t>
            </a:r>
          </a:p>
          <a:p>
            <a:endParaRPr lang="en-US" dirty="0"/>
          </a:p>
          <a:p>
            <a:pPr>
              <a:spcBef>
                <a:spcPct val="40000"/>
              </a:spcBef>
            </a:pPr>
            <a:endParaRPr lang="en-US" dirty="0">
              <a:solidFill>
                <a:schemeClr val="tx1"/>
              </a:solidFill>
            </a:endParaRPr>
          </a:p>
        </p:txBody>
      </p:sp>
      <p:sp>
        <p:nvSpPr>
          <p:cNvPr id="5122" name="Slide Number Placeholder 5"/>
          <p:cNvSpPr>
            <a:spLocks noGrp="1"/>
          </p:cNvSpPr>
          <p:nvPr>
            <p:ph type="sldNum" sz="quarter" idx="12"/>
          </p:nvPr>
        </p:nvSpPr>
        <p:spPr>
          <a:noFill/>
        </p:spPr>
        <p:txBody>
          <a:bodyPr/>
          <a:lstStyle/>
          <a:p>
            <a:fld id="{2FCD6462-B042-475B-A022-7914F3FA983C}" type="slidenum">
              <a:rPr lang="en-US" smtClean="0"/>
              <a:pPr/>
              <a:t>18</a:t>
            </a:fld>
            <a:endParaRPr lang="en-US"/>
          </a:p>
        </p:txBody>
      </p:sp>
      <p:pic>
        <p:nvPicPr>
          <p:cNvPr id="3" name="Picture 2">
            <a:extLst>
              <a:ext uri="{FF2B5EF4-FFF2-40B4-BE49-F238E27FC236}">
                <a16:creationId xmlns:a16="http://schemas.microsoft.com/office/drawing/2014/main" id="{E242B4AA-DA0C-48D8-9585-ECA30B407945}"/>
              </a:ext>
            </a:extLst>
          </p:cNvPr>
          <p:cNvPicPr>
            <a:picLocks noChangeAspect="1"/>
          </p:cNvPicPr>
          <p:nvPr/>
        </p:nvPicPr>
        <p:blipFill>
          <a:blip r:embed="rId3"/>
          <a:stretch>
            <a:fillRect/>
          </a:stretch>
        </p:blipFill>
        <p:spPr>
          <a:xfrm>
            <a:off x="914400" y="2057400"/>
            <a:ext cx="7086600" cy="4450212"/>
          </a:xfrm>
          <a:prstGeom prst="rect">
            <a:avLst/>
          </a:prstGeom>
        </p:spPr>
      </p:pic>
      <p:sp>
        <p:nvSpPr>
          <p:cNvPr id="4" name="TextBox 3">
            <a:extLst>
              <a:ext uri="{FF2B5EF4-FFF2-40B4-BE49-F238E27FC236}">
                <a16:creationId xmlns:a16="http://schemas.microsoft.com/office/drawing/2014/main" id="{585971BC-4A19-42C5-A653-DE9DBE1F4CAD}"/>
              </a:ext>
            </a:extLst>
          </p:cNvPr>
          <p:cNvSpPr txBox="1"/>
          <p:nvPr/>
        </p:nvSpPr>
        <p:spPr>
          <a:xfrm>
            <a:off x="6858000" y="2133600"/>
            <a:ext cx="1676400" cy="430887"/>
          </a:xfrm>
          <a:prstGeom prst="rect">
            <a:avLst/>
          </a:prstGeom>
          <a:noFill/>
        </p:spPr>
        <p:txBody>
          <a:bodyPr wrap="square" rtlCol="0">
            <a:spAutoFit/>
          </a:bodyPr>
          <a:lstStyle/>
          <a:p>
            <a:r>
              <a:rPr lang="en-US" dirty="0"/>
              <a:t>Fig. 2.2</a:t>
            </a:r>
          </a:p>
        </p:txBody>
      </p:sp>
    </p:spTree>
    <p:extLst>
      <p:ext uri="{BB962C8B-B14F-4D97-AF65-F5344CB8AC3E}">
        <p14:creationId xmlns:p14="http://schemas.microsoft.com/office/powerpoint/2010/main" val="1640406664"/>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9"/>
          <p:cNvSpPr>
            <a:spLocks noGrp="1" noChangeArrowheads="1"/>
          </p:cNvSpPr>
          <p:nvPr>
            <p:ph type="title"/>
          </p:nvPr>
        </p:nvSpPr>
        <p:spPr>
          <a:xfrm>
            <a:off x="1600200" y="214312"/>
            <a:ext cx="5943600" cy="547688"/>
          </a:xfrm>
          <a:noFill/>
        </p:spPr>
        <p:txBody>
          <a:bodyPr>
            <a:normAutofit fontScale="90000"/>
          </a:bodyPr>
          <a:lstStyle/>
          <a:p>
            <a:r>
              <a:rPr lang="en-US" dirty="0"/>
              <a:t>2</a:t>
            </a:r>
            <a:r>
              <a:rPr lang="en-US" dirty="0">
                <a:solidFill>
                  <a:schemeClr val="tx1"/>
                </a:solidFill>
              </a:rPr>
              <a:t>.7 Integrity Constraints</a:t>
            </a:r>
          </a:p>
        </p:txBody>
      </p:sp>
      <p:sp>
        <p:nvSpPr>
          <p:cNvPr id="5123" name="Rectangle 3"/>
          <p:cNvSpPr>
            <a:spLocks noGrp="1" noChangeArrowheads="1"/>
          </p:cNvSpPr>
          <p:nvPr>
            <p:ph idx="1"/>
          </p:nvPr>
        </p:nvSpPr>
        <p:spPr>
          <a:xfrm>
            <a:off x="609600" y="990600"/>
            <a:ext cx="7772400" cy="5791200"/>
          </a:xfrm>
          <a:noFill/>
        </p:spPr>
        <p:txBody>
          <a:bodyPr>
            <a:normAutofit lnSpcReduction="10000"/>
          </a:bodyPr>
          <a:lstStyle/>
          <a:p>
            <a:r>
              <a:rPr lang="en-US" dirty="0"/>
              <a:t>In addition to the structural part, a data model such as the relational data model, has two other parts: a manipulative part, defining the types of operation that are allowed on the data, and a set of integrity constraints, which ensure that the data is accurate.</a:t>
            </a:r>
          </a:p>
          <a:p>
            <a:r>
              <a:rPr lang="en-US" dirty="0"/>
              <a:t>Because every attribute has an associated domain, there are constraints (called domain constraints) that form restrictions on the set of values allowed for the attribute.</a:t>
            </a:r>
          </a:p>
          <a:p>
            <a:endParaRPr lang="en-US" dirty="0"/>
          </a:p>
          <a:p>
            <a:pPr>
              <a:spcBef>
                <a:spcPct val="40000"/>
              </a:spcBef>
            </a:pPr>
            <a:endParaRPr lang="en-US" dirty="0">
              <a:solidFill>
                <a:schemeClr val="tx1"/>
              </a:solidFill>
            </a:endParaRPr>
          </a:p>
        </p:txBody>
      </p:sp>
      <p:sp>
        <p:nvSpPr>
          <p:cNvPr id="5122" name="Slide Number Placeholder 5"/>
          <p:cNvSpPr>
            <a:spLocks noGrp="1"/>
          </p:cNvSpPr>
          <p:nvPr>
            <p:ph type="sldNum" sz="quarter" idx="12"/>
          </p:nvPr>
        </p:nvSpPr>
        <p:spPr>
          <a:noFill/>
        </p:spPr>
        <p:txBody>
          <a:bodyPr/>
          <a:lstStyle/>
          <a:p>
            <a:fld id="{2FCD6462-B042-475B-A022-7914F3FA983C}" type="slidenum">
              <a:rPr lang="en-US" smtClean="0"/>
              <a:pPr/>
              <a:t>19</a:t>
            </a:fld>
            <a:endParaRPr lang="en-US"/>
          </a:p>
        </p:txBody>
      </p:sp>
    </p:spTree>
    <p:extLst>
      <p:ext uri="{BB962C8B-B14F-4D97-AF65-F5344CB8AC3E}">
        <p14:creationId xmlns:p14="http://schemas.microsoft.com/office/powerpoint/2010/main" val="20724616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348" y="551961"/>
            <a:ext cx="8249304"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0" name="Rectangle 1027"/>
          <p:cNvSpPr>
            <a:spLocks noGrp="1" noChangeArrowheads="1"/>
          </p:cNvSpPr>
          <p:nvPr>
            <p:ph type="ctrTitle"/>
          </p:nvPr>
        </p:nvSpPr>
        <p:spPr>
          <a:xfrm>
            <a:off x="1143000" y="1248587"/>
            <a:ext cx="6858000" cy="2387600"/>
          </a:xfrm>
        </p:spPr>
        <p:txBody>
          <a:bodyPr>
            <a:normAutofit/>
          </a:bodyPr>
          <a:lstStyle/>
          <a:p>
            <a:r>
              <a:rPr lang="en-US" sz="5600" dirty="0"/>
              <a:t>Lesson 2</a:t>
            </a:r>
          </a:p>
        </p:txBody>
      </p:sp>
      <p:sp>
        <p:nvSpPr>
          <p:cNvPr id="2051" name="Rectangle 1028"/>
          <p:cNvSpPr>
            <a:spLocks noGrp="1" noChangeArrowheads="1"/>
          </p:cNvSpPr>
          <p:nvPr>
            <p:ph type="subTitle" idx="1"/>
          </p:nvPr>
        </p:nvSpPr>
        <p:spPr>
          <a:xfrm>
            <a:off x="1143000" y="3820338"/>
            <a:ext cx="6858000" cy="1563686"/>
          </a:xfrm>
        </p:spPr>
        <p:txBody>
          <a:bodyPr>
            <a:normAutofit/>
          </a:bodyPr>
          <a:lstStyle/>
          <a:p>
            <a:r>
              <a:rPr lang="en-US" b="1" dirty="0"/>
              <a:t>The Relational Model and SQL</a:t>
            </a:r>
          </a:p>
        </p:txBody>
      </p:sp>
      <p:cxnSp>
        <p:nvCxnSpPr>
          <p:cNvPr id="78" name="Straight Connector 77">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47348" y="6329769"/>
            <a:ext cx="825017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9"/>
          <p:cNvSpPr>
            <a:spLocks noGrp="1" noChangeArrowheads="1"/>
          </p:cNvSpPr>
          <p:nvPr>
            <p:ph type="title"/>
          </p:nvPr>
        </p:nvSpPr>
        <p:spPr>
          <a:xfrm>
            <a:off x="1600200" y="214312"/>
            <a:ext cx="5943600" cy="547688"/>
          </a:xfrm>
          <a:noFill/>
        </p:spPr>
        <p:txBody>
          <a:bodyPr>
            <a:normAutofit fontScale="90000"/>
          </a:bodyPr>
          <a:lstStyle/>
          <a:p>
            <a:r>
              <a:rPr lang="en-US" dirty="0"/>
              <a:t>2</a:t>
            </a:r>
            <a:r>
              <a:rPr lang="en-US" dirty="0">
                <a:solidFill>
                  <a:schemeClr val="tx1"/>
                </a:solidFill>
              </a:rPr>
              <a:t>.7 Integrity Constraints</a:t>
            </a:r>
          </a:p>
        </p:txBody>
      </p:sp>
      <p:sp>
        <p:nvSpPr>
          <p:cNvPr id="5123" name="Rectangle 3"/>
          <p:cNvSpPr>
            <a:spLocks noGrp="1" noChangeArrowheads="1"/>
          </p:cNvSpPr>
          <p:nvPr>
            <p:ph idx="1"/>
          </p:nvPr>
        </p:nvSpPr>
        <p:spPr>
          <a:xfrm>
            <a:off x="609600" y="990600"/>
            <a:ext cx="7772400" cy="5791200"/>
          </a:xfrm>
          <a:noFill/>
        </p:spPr>
        <p:txBody>
          <a:bodyPr>
            <a:normAutofit lnSpcReduction="10000"/>
          </a:bodyPr>
          <a:lstStyle/>
          <a:p>
            <a:r>
              <a:rPr lang="en-US" dirty="0"/>
              <a:t>In addition to the structural part, a data model such as the relational data model, has two other parts: a manipulative part, defining the types of operation that are allowed on the data, and a set of integrity constraints, which ensure that the data is accurate.</a:t>
            </a:r>
          </a:p>
          <a:p>
            <a:r>
              <a:rPr lang="en-US" dirty="0"/>
              <a:t>Because every attribute has an associated domain, there are constraints (called domain constraints) that form restrictions on the set of values allowed for the attribute.</a:t>
            </a:r>
          </a:p>
          <a:p>
            <a:endParaRPr lang="en-US" dirty="0"/>
          </a:p>
          <a:p>
            <a:pPr>
              <a:spcBef>
                <a:spcPct val="40000"/>
              </a:spcBef>
            </a:pPr>
            <a:endParaRPr lang="en-US" dirty="0">
              <a:solidFill>
                <a:schemeClr val="tx1"/>
              </a:solidFill>
            </a:endParaRPr>
          </a:p>
        </p:txBody>
      </p:sp>
      <p:sp>
        <p:nvSpPr>
          <p:cNvPr id="5122" name="Slide Number Placeholder 5"/>
          <p:cNvSpPr>
            <a:spLocks noGrp="1"/>
          </p:cNvSpPr>
          <p:nvPr>
            <p:ph type="sldNum" sz="quarter" idx="12"/>
          </p:nvPr>
        </p:nvSpPr>
        <p:spPr>
          <a:noFill/>
        </p:spPr>
        <p:txBody>
          <a:bodyPr/>
          <a:lstStyle/>
          <a:p>
            <a:fld id="{2FCD6462-B042-475B-A022-7914F3FA983C}" type="slidenum">
              <a:rPr lang="en-US" smtClean="0"/>
              <a:pPr/>
              <a:t>20</a:t>
            </a:fld>
            <a:endParaRPr lang="en-US"/>
          </a:p>
        </p:txBody>
      </p:sp>
    </p:spTree>
    <p:extLst>
      <p:ext uri="{BB962C8B-B14F-4D97-AF65-F5344CB8AC3E}">
        <p14:creationId xmlns:p14="http://schemas.microsoft.com/office/powerpoint/2010/main" val="238760827"/>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9"/>
          <p:cNvSpPr>
            <a:spLocks noGrp="1" noChangeArrowheads="1"/>
          </p:cNvSpPr>
          <p:nvPr>
            <p:ph type="title"/>
          </p:nvPr>
        </p:nvSpPr>
        <p:spPr>
          <a:xfrm>
            <a:off x="1600200" y="214312"/>
            <a:ext cx="5943600" cy="547688"/>
          </a:xfrm>
          <a:noFill/>
        </p:spPr>
        <p:txBody>
          <a:bodyPr>
            <a:normAutofit fontScale="90000"/>
          </a:bodyPr>
          <a:lstStyle/>
          <a:p>
            <a:r>
              <a:rPr lang="en-US" dirty="0"/>
              <a:t>2</a:t>
            </a:r>
            <a:r>
              <a:rPr lang="en-US" dirty="0">
                <a:solidFill>
                  <a:schemeClr val="tx1"/>
                </a:solidFill>
              </a:rPr>
              <a:t>.7 Integrity Constraints</a:t>
            </a:r>
          </a:p>
        </p:txBody>
      </p:sp>
      <p:sp>
        <p:nvSpPr>
          <p:cNvPr id="5123" name="Rectangle 3"/>
          <p:cNvSpPr>
            <a:spLocks noGrp="1" noChangeArrowheads="1"/>
          </p:cNvSpPr>
          <p:nvPr>
            <p:ph idx="1"/>
          </p:nvPr>
        </p:nvSpPr>
        <p:spPr>
          <a:xfrm>
            <a:off x="609600" y="990600"/>
            <a:ext cx="7772400" cy="5791200"/>
          </a:xfrm>
          <a:noFill/>
        </p:spPr>
        <p:txBody>
          <a:bodyPr>
            <a:normAutofit lnSpcReduction="10000"/>
          </a:bodyPr>
          <a:lstStyle/>
          <a:p>
            <a:r>
              <a:rPr lang="en-US" dirty="0"/>
              <a:t>The relational model has two principal Integrity rules which govern constraints or restrictions that apply to all instances of the database. These are known as </a:t>
            </a:r>
            <a:r>
              <a:rPr lang="en-US" b="1" dirty="0"/>
              <a:t>entity integrity</a:t>
            </a:r>
            <a:r>
              <a:rPr lang="en-US" dirty="0"/>
              <a:t> and </a:t>
            </a:r>
            <a:r>
              <a:rPr lang="en-US" b="1" dirty="0"/>
              <a:t>referential integrity</a:t>
            </a:r>
            <a:r>
              <a:rPr lang="en-US" dirty="0"/>
              <a:t>. We will learn about these shortly.</a:t>
            </a:r>
          </a:p>
          <a:p>
            <a:r>
              <a:rPr lang="en-US" dirty="0"/>
              <a:t>The concept of Nulls: </a:t>
            </a:r>
          </a:p>
          <a:p>
            <a:pPr lvl="1"/>
            <a:r>
              <a:rPr lang="en-US" dirty="0"/>
              <a:t>Null represents a value for an attribute that is currently unknown or is not applicable for the given tuple. e.g. in the </a:t>
            </a:r>
            <a:r>
              <a:rPr lang="en-US" i="1" dirty="0"/>
              <a:t>Viewing</a:t>
            </a:r>
            <a:r>
              <a:rPr lang="en-US" dirty="0"/>
              <a:t> relation shown in Figure 2.2 the </a:t>
            </a:r>
            <a:r>
              <a:rPr lang="en-US" i="1" dirty="0"/>
              <a:t>comment</a:t>
            </a:r>
            <a:r>
              <a:rPr lang="en-US" dirty="0"/>
              <a:t> attribute may be undefined until the potential renter has visited the property. </a:t>
            </a:r>
          </a:p>
          <a:p>
            <a:pPr>
              <a:spcBef>
                <a:spcPct val="40000"/>
              </a:spcBef>
            </a:pPr>
            <a:endParaRPr lang="en-US" dirty="0">
              <a:solidFill>
                <a:schemeClr val="tx1"/>
              </a:solidFill>
            </a:endParaRPr>
          </a:p>
        </p:txBody>
      </p:sp>
      <p:sp>
        <p:nvSpPr>
          <p:cNvPr id="5122" name="Slide Number Placeholder 5"/>
          <p:cNvSpPr>
            <a:spLocks noGrp="1"/>
          </p:cNvSpPr>
          <p:nvPr>
            <p:ph type="sldNum" sz="quarter" idx="12"/>
          </p:nvPr>
        </p:nvSpPr>
        <p:spPr>
          <a:noFill/>
        </p:spPr>
        <p:txBody>
          <a:bodyPr/>
          <a:lstStyle/>
          <a:p>
            <a:fld id="{2FCD6462-B042-475B-A022-7914F3FA983C}" type="slidenum">
              <a:rPr lang="en-US" smtClean="0"/>
              <a:pPr/>
              <a:t>21</a:t>
            </a:fld>
            <a:endParaRPr lang="en-US"/>
          </a:p>
        </p:txBody>
      </p:sp>
    </p:spTree>
    <p:extLst>
      <p:ext uri="{BB962C8B-B14F-4D97-AF65-F5344CB8AC3E}">
        <p14:creationId xmlns:p14="http://schemas.microsoft.com/office/powerpoint/2010/main" val="1197736660"/>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9"/>
          <p:cNvSpPr>
            <a:spLocks noGrp="1" noChangeArrowheads="1"/>
          </p:cNvSpPr>
          <p:nvPr>
            <p:ph type="title"/>
          </p:nvPr>
        </p:nvSpPr>
        <p:spPr>
          <a:xfrm>
            <a:off x="1600200" y="214312"/>
            <a:ext cx="5943600" cy="547688"/>
          </a:xfrm>
          <a:noFill/>
        </p:spPr>
        <p:txBody>
          <a:bodyPr>
            <a:normAutofit fontScale="90000"/>
          </a:bodyPr>
          <a:lstStyle/>
          <a:p>
            <a:r>
              <a:rPr lang="en-US" dirty="0"/>
              <a:t>2</a:t>
            </a:r>
            <a:r>
              <a:rPr lang="en-US" dirty="0">
                <a:solidFill>
                  <a:schemeClr val="tx1"/>
                </a:solidFill>
              </a:rPr>
              <a:t>.7 Integrity Constraints</a:t>
            </a:r>
          </a:p>
        </p:txBody>
      </p:sp>
      <p:sp>
        <p:nvSpPr>
          <p:cNvPr id="5123" name="Rectangle 3"/>
          <p:cNvSpPr>
            <a:spLocks noGrp="1" noChangeArrowheads="1"/>
          </p:cNvSpPr>
          <p:nvPr>
            <p:ph idx="1"/>
          </p:nvPr>
        </p:nvSpPr>
        <p:spPr>
          <a:xfrm>
            <a:off x="609600" y="990600"/>
            <a:ext cx="7772400" cy="5791200"/>
          </a:xfrm>
          <a:noFill/>
        </p:spPr>
        <p:txBody>
          <a:bodyPr>
            <a:normAutofit fontScale="85000" lnSpcReduction="20000"/>
          </a:bodyPr>
          <a:lstStyle/>
          <a:p>
            <a:r>
              <a:rPr lang="en-US" b="1" dirty="0"/>
              <a:t>Entity integrity:</a:t>
            </a:r>
            <a:r>
              <a:rPr lang="en-US" dirty="0"/>
              <a:t> means an attribute that is a primary key or part of a primary cannot be null. </a:t>
            </a:r>
          </a:p>
          <a:p>
            <a:r>
              <a:rPr lang="en-US" dirty="0"/>
              <a:t>R</a:t>
            </a:r>
            <a:r>
              <a:rPr lang="en-US" b="1" dirty="0"/>
              <a:t>eferential integrity:</a:t>
            </a:r>
            <a:r>
              <a:rPr lang="en-US" dirty="0"/>
              <a:t> means if a foreign key exists in a relation, either the foreign key value must match a primary key value of some tuple in its home relation or the foreign key value must be wholly null. </a:t>
            </a:r>
          </a:p>
          <a:p>
            <a:pPr lvl="1"/>
            <a:r>
              <a:rPr lang="en-US" dirty="0"/>
              <a:t>For example, </a:t>
            </a:r>
            <a:r>
              <a:rPr lang="en-US" dirty="0" err="1"/>
              <a:t>branchNo</a:t>
            </a:r>
            <a:r>
              <a:rPr lang="en-US" dirty="0"/>
              <a:t> in the Staff relation is a foreign key targeting the </a:t>
            </a:r>
            <a:r>
              <a:rPr lang="en-US" dirty="0" err="1"/>
              <a:t>branchNo</a:t>
            </a:r>
            <a:r>
              <a:rPr lang="en-US" dirty="0"/>
              <a:t> attribute in the home relation, Branch. It should not be possible to create a staff record with branch number B025, for example, unless there is already a record for branch number B025 in the Branch relation. However, we should be able to create a new staff record with a null branch number to allow for the situation where a new member of staff has joined the company but has not yet been assigned to a particular branch office.</a:t>
            </a:r>
          </a:p>
          <a:p>
            <a:pPr marL="0" indent="0">
              <a:buNone/>
            </a:pPr>
            <a:endParaRPr lang="en-US" dirty="0"/>
          </a:p>
          <a:p>
            <a:pPr>
              <a:spcBef>
                <a:spcPct val="40000"/>
              </a:spcBef>
            </a:pPr>
            <a:endParaRPr lang="en-US" dirty="0">
              <a:solidFill>
                <a:schemeClr val="tx1"/>
              </a:solidFill>
            </a:endParaRPr>
          </a:p>
        </p:txBody>
      </p:sp>
      <p:sp>
        <p:nvSpPr>
          <p:cNvPr id="5122" name="Slide Number Placeholder 5"/>
          <p:cNvSpPr>
            <a:spLocks noGrp="1"/>
          </p:cNvSpPr>
          <p:nvPr>
            <p:ph type="sldNum" sz="quarter" idx="12"/>
          </p:nvPr>
        </p:nvSpPr>
        <p:spPr>
          <a:noFill/>
        </p:spPr>
        <p:txBody>
          <a:bodyPr/>
          <a:lstStyle/>
          <a:p>
            <a:fld id="{2FCD6462-B042-475B-A022-7914F3FA983C}" type="slidenum">
              <a:rPr lang="en-US" smtClean="0"/>
              <a:pPr/>
              <a:t>22</a:t>
            </a:fld>
            <a:endParaRPr lang="en-US"/>
          </a:p>
        </p:txBody>
      </p:sp>
    </p:spTree>
    <p:extLst>
      <p:ext uri="{BB962C8B-B14F-4D97-AF65-F5344CB8AC3E}">
        <p14:creationId xmlns:p14="http://schemas.microsoft.com/office/powerpoint/2010/main" val="2178717727"/>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9"/>
          <p:cNvSpPr>
            <a:spLocks noGrp="1" noChangeArrowheads="1"/>
          </p:cNvSpPr>
          <p:nvPr>
            <p:ph type="title"/>
          </p:nvPr>
        </p:nvSpPr>
        <p:spPr>
          <a:xfrm>
            <a:off x="1600200" y="214312"/>
            <a:ext cx="5943600" cy="547688"/>
          </a:xfrm>
          <a:noFill/>
        </p:spPr>
        <p:txBody>
          <a:bodyPr>
            <a:normAutofit fontScale="90000"/>
          </a:bodyPr>
          <a:lstStyle/>
          <a:p>
            <a:r>
              <a:rPr lang="en-US" dirty="0"/>
              <a:t>2</a:t>
            </a:r>
            <a:r>
              <a:rPr lang="en-US" dirty="0">
                <a:solidFill>
                  <a:schemeClr val="tx1"/>
                </a:solidFill>
              </a:rPr>
              <a:t>.8 Views</a:t>
            </a:r>
          </a:p>
        </p:txBody>
      </p:sp>
      <p:sp>
        <p:nvSpPr>
          <p:cNvPr id="5123" name="Rectangle 3"/>
          <p:cNvSpPr>
            <a:spLocks noGrp="1" noChangeArrowheads="1"/>
          </p:cNvSpPr>
          <p:nvPr>
            <p:ph idx="1"/>
          </p:nvPr>
        </p:nvSpPr>
        <p:spPr>
          <a:xfrm>
            <a:off x="609600" y="990600"/>
            <a:ext cx="7772400" cy="5791200"/>
          </a:xfrm>
          <a:noFill/>
        </p:spPr>
        <p:txBody>
          <a:bodyPr>
            <a:normAutofit/>
          </a:bodyPr>
          <a:lstStyle/>
          <a:p>
            <a:r>
              <a:rPr lang="en-US" b="1" dirty="0"/>
              <a:t>Base relation:</a:t>
            </a:r>
            <a:r>
              <a:rPr lang="en-US" dirty="0"/>
              <a:t> A named relation corresponding to an entity in the conceptual schema, whose tuples are physically stored in the database. </a:t>
            </a:r>
          </a:p>
          <a:p>
            <a:r>
              <a:rPr lang="en-US" b="1" dirty="0"/>
              <a:t>View:</a:t>
            </a:r>
            <a:r>
              <a:rPr lang="en-US" dirty="0"/>
              <a:t> The dynamic result of one or more relational operations operating on the base relations to produce another relation. A view is a virtual relation that does not necessarily exist in the database but can be produced upon request by a particular user, at the time of request. </a:t>
            </a:r>
          </a:p>
          <a:p>
            <a:pPr marL="0" indent="0">
              <a:buNone/>
            </a:pPr>
            <a:endParaRPr lang="en-US" dirty="0"/>
          </a:p>
          <a:p>
            <a:pPr>
              <a:spcBef>
                <a:spcPct val="40000"/>
              </a:spcBef>
            </a:pPr>
            <a:endParaRPr lang="en-US" dirty="0">
              <a:solidFill>
                <a:schemeClr val="tx1"/>
              </a:solidFill>
            </a:endParaRPr>
          </a:p>
        </p:txBody>
      </p:sp>
      <p:sp>
        <p:nvSpPr>
          <p:cNvPr id="5122" name="Slide Number Placeholder 5"/>
          <p:cNvSpPr>
            <a:spLocks noGrp="1"/>
          </p:cNvSpPr>
          <p:nvPr>
            <p:ph type="sldNum" sz="quarter" idx="12"/>
          </p:nvPr>
        </p:nvSpPr>
        <p:spPr>
          <a:noFill/>
        </p:spPr>
        <p:txBody>
          <a:bodyPr/>
          <a:lstStyle/>
          <a:p>
            <a:fld id="{2FCD6462-B042-475B-A022-7914F3FA983C}" type="slidenum">
              <a:rPr lang="en-US" smtClean="0"/>
              <a:pPr/>
              <a:t>23</a:t>
            </a:fld>
            <a:endParaRPr lang="en-US"/>
          </a:p>
        </p:txBody>
      </p:sp>
    </p:spTree>
    <p:extLst>
      <p:ext uri="{BB962C8B-B14F-4D97-AF65-F5344CB8AC3E}">
        <p14:creationId xmlns:p14="http://schemas.microsoft.com/office/powerpoint/2010/main" val="2873189158"/>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9"/>
          <p:cNvSpPr>
            <a:spLocks noGrp="1" noChangeArrowheads="1"/>
          </p:cNvSpPr>
          <p:nvPr>
            <p:ph type="title"/>
          </p:nvPr>
        </p:nvSpPr>
        <p:spPr>
          <a:xfrm>
            <a:off x="1600200" y="214312"/>
            <a:ext cx="5943600" cy="547688"/>
          </a:xfrm>
          <a:noFill/>
        </p:spPr>
        <p:txBody>
          <a:bodyPr>
            <a:normAutofit fontScale="90000"/>
          </a:bodyPr>
          <a:lstStyle/>
          <a:p>
            <a:r>
              <a:rPr lang="en-US" dirty="0"/>
              <a:t>2</a:t>
            </a:r>
            <a:r>
              <a:rPr lang="en-US" dirty="0">
                <a:solidFill>
                  <a:schemeClr val="tx1"/>
                </a:solidFill>
              </a:rPr>
              <a:t>.8 Views</a:t>
            </a:r>
          </a:p>
        </p:txBody>
      </p:sp>
      <p:sp>
        <p:nvSpPr>
          <p:cNvPr id="5123" name="Rectangle 3"/>
          <p:cNvSpPr>
            <a:spLocks noGrp="1" noChangeArrowheads="1"/>
          </p:cNvSpPr>
          <p:nvPr>
            <p:ph idx="1"/>
          </p:nvPr>
        </p:nvSpPr>
        <p:spPr>
          <a:xfrm>
            <a:off x="609600" y="990600"/>
            <a:ext cx="7772400" cy="5791200"/>
          </a:xfrm>
          <a:noFill/>
        </p:spPr>
        <p:txBody>
          <a:bodyPr>
            <a:normAutofit fontScale="92500" lnSpcReduction="10000"/>
          </a:bodyPr>
          <a:lstStyle/>
          <a:p>
            <a:r>
              <a:rPr lang="en-US" dirty="0"/>
              <a:t>A view is a relation that appears to the user to exist, can be manipulated as if it were a base relation, but does not necessarily exist in storage in the sense that the base relations do (although its definition is stored in the system catalog). The contents of a view are defined as a query on one or more base relations. Any operations on the view are automatically translated into operations on the relations from which it is derived. Views are dynamic, meaning that changes made to the base relations that affect the view are immediately reflected in the view.</a:t>
            </a:r>
          </a:p>
          <a:p>
            <a:pPr marL="0" indent="0">
              <a:buNone/>
            </a:pPr>
            <a:endParaRPr lang="en-US" dirty="0"/>
          </a:p>
          <a:p>
            <a:pPr>
              <a:spcBef>
                <a:spcPct val="40000"/>
              </a:spcBef>
            </a:pPr>
            <a:endParaRPr lang="en-US" dirty="0">
              <a:solidFill>
                <a:schemeClr val="tx1"/>
              </a:solidFill>
            </a:endParaRPr>
          </a:p>
        </p:txBody>
      </p:sp>
      <p:sp>
        <p:nvSpPr>
          <p:cNvPr id="5122" name="Slide Number Placeholder 5"/>
          <p:cNvSpPr>
            <a:spLocks noGrp="1"/>
          </p:cNvSpPr>
          <p:nvPr>
            <p:ph type="sldNum" sz="quarter" idx="12"/>
          </p:nvPr>
        </p:nvSpPr>
        <p:spPr>
          <a:noFill/>
        </p:spPr>
        <p:txBody>
          <a:bodyPr/>
          <a:lstStyle/>
          <a:p>
            <a:fld id="{2FCD6462-B042-475B-A022-7914F3FA983C}" type="slidenum">
              <a:rPr lang="en-US" smtClean="0"/>
              <a:pPr/>
              <a:t>24</a:t>
            </a:fld>
            <a:endParaRPr lang="en-US"/>
          </a:p>
        </p:txBody>
      </p:sp>
    </p:spTree>
    <p:extLst>
      <p:ext uri="{BB962C8B-B14F-4D97-AF65-F5344CB8AC3E}">
        <p14:creationId xmlns:p14="http://schemas.microsoft.com/office/powerpoint/2010/main" val="1717534662"/>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9"/>
          <p:cNvSpPr>
            <a:spLocks noGrp="1" noChangeArrowheads="1"/>
          </p:cNvSpPr>
          <p:nvPr>
            <p:ph type="title"/>
          </p:nvPr>
        </p:nvSpPr>
        <p:spPr>
          <a:xfrm>
            <a:off x="1600200" y="214312"/>
            <a:ext cx="5943600" cy="547688"/>
          </a:xfrm>
          <a:noFill/>
        </p:spPr>
        <p:txBody>
          <a:bodyPr>
            <a:normAutofit fontScale="90000"/>
          </a:bodyPr>
          <a:lstStyle/>
          <a:p>
            <a:r>
              <a:rPr lang="en-US" dirty="0"/>
              <a:t>2</a:t>
            </a:r>
            <a:r>
              <a:rPr lang="en-US" dirty="0">
                <a:solidFill>
                  <a:schemeClr val="tx1"/>
                </a:solidFill>
              </a:rPr>
              <a:t>.8 Views</a:t>
            </a:r>
          </a:p>
        </p:txBody>
      </p:sp>
      <p:sp>
        <p:nvSpPr>
          <p:cNvPr id="5123" name="Rectangle 3"/>
          <p:cNvSpPr>
            <a:spLocks noGrp="1" noChangeArrowheads="1"/>
          </p:cNvSpPr>
          <p:nvPr>
            <p:ph idx="1"/>
          </p:nvPr>
        </p:nvSpPr>
        <p:spPr>
          <a:xfrm>
            <a:off x="609600" y="990600"/>
            <a:ext cx="7772400" cy="5791200"/>
          </a:xfrm>
          <a:noFill/>
        </p:spPr>
        <p:txBody>
          <a:bodyPr>
            <a:normAutofit fontScale="92500" lnSpcReduction="10000"/>
          </a:bodyPr>
          <a:lstStyle/>
          <a:p>
            <a:r>
              <a:rPr lang="en-US" dirty="0"/>
              <a:t>A view is a relation that appears to the user to exist, can be manipulated as if it were a base relation, but does not necessarily exist in storage in the sense that the base relations do (although its definition is stored in the system catalog). The contents of a view are defined as a query on one or more base relations. Any operations on the view are automatically translated into operations on the relations from which it is derived. Views are dynamic, meaning that changes made to the base relations that affect the view are immediately reflected in the view.</a:t>
            </a:r>
          </a:p>
          <a:p>
            <a:pPr marL="0" indent="0">
              <a:buNone/>
            </a:pPr>
            <a:endParaRPr lang="en-US" dirty="0"/>
          </a:p>
          <a:p>
            <a:pPr>
              <a:spcBef>
                <a:spcPct val="40000"/>
              </a:spcBef>
            </a:pPr>
            <a:endParaRPr lang="en-US" dirty="0">
              <a:solidFill>
                <a:schemeClr val="tx1"/>
              </a:solidFill>
            </a:endParaRPr>
          </a:p>
        </p:txBody>
      </p:sp>
      <p:sp>
        <p:nvSpPr>
          <p:cNvPr id="5122" name="Slide Number Placeholder 5"/>
          <p:cNvSpPr>
            <a:spLocks noGrp="1"/>
          </p:cNvSpPr>
          <p:nvPr>
            <p:ph type="sldNum" sz="quarter" idx="12"/>
          </p:nvPr>
        </p:nvSpPr>
        <p:spPr>
          <a:noFill/>
        </p:spPr>
        <p:txBody>
          <a:bodyPr/>
          <a:lstStyle/>
          <a:p>
            <a:fld id="{2FCD6462-B042-475B-A022-7914F3FA983C}" type="slidenum">
              <a:rPr lang="en-US" smtClean="0"/>
              <a:pPr/>
              <a:t>25</a:t>
            </a:fld>
            <a:endParaRPr lang="en-US"/>
          </a:p>
        </p:txBody>
      </p:sp>
    </p:spTree>
    <p:extLst>
      <p:ext uri="{BB962C8B-B14F-4D97-AF65-F5344CB8AC3E}">
        <p14:creationId xmlns:p14="http://schemas.microsoft.com/office/powerpoint/2010/main" val="3478379174"/>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9"/>
          <p:cNvSpPr>
            <a:spLocks noGrp="1" noChangeArrowheads="1"/>
          </p:cNvSpPr>
          <p:nvPr>
            <p:ph type="title"/>
          </p:nvPr>
        </p:nvSpPr>
        <p:spPr>
          <a:xfrm>
            <a:off x="1600200" y="214312"/>
            <a:ext cx="5943600" cy="547688"/>
          </a:xfrm>
          <a:noFill/>
        </p:spPr>
        <p:txBody>
          <a:bodyPr>
            <a:normAutofit fontScale="90000"/>
          </a:bodyPr>
          <a:lstStyle/>
          <a:p>
            <a:r>
              <a:rPr lang="en-US" dirty="0"/>
              <a:t>2</a:t>
            </a:r>
            <a:r>
              <a:rPr lang="en-US" dirty="0">
                <a:solidFill>
                  <a:schemeClr val="tx1"/>
                </a:solidFill>
              </a:rPr>
              <a:t>.8 Views</a:t>
            </a:r>
          </a:p>
        </p:txBody>
      </p:sp>
      <p:sp>
        <p:nvSpPr>
          <p:cNvPr id="5123" name="Rectangle 3"/>
          <p:cNvSpPr>
            <a:spLocks noGrp="1" noChangeArrowheads="1"/>
          </p:cNvSpPr>
          <p:nvPr>
            <p:ph idx="1"/>
          </p:nvPr>
        </p:nvSpPr>
        <p:spPr>
          <a:xfrm>
            <a:off x="609600" y="990600"/>
            <a:ext cx="7772400" cy="5791200"/>
          </a:xfrm>
          <a:noFill/>
        </p:spPr>
        <p:txBody>
          <a:bodyPr>
            <a:normAutofit/>
          </a:bodyPr>
          <a:lstStyle/>
          <a:p>
            <a:r>
              <a:rPr lang="en-US" dirty="0"/>
              <a:t>What is the purpose of Views?</a:t>
            </a:r>
          </a:p>
          <a:p>
            <a:pPr lvl="1"/>
            <a:r>
              <a:rPr lang="en-US" dirty="0"/>
              <a:t>It provides a powerful and flexible security mechanism by hiding parts of the database from certain users. Users are not aware of the existence of any attributes or tuples that are missing from the view.</a:t>
            </a:r>
          </a:p>
          <a:p>
            <a:pPr lvl="1"/>
            <a:r>
              <a:rPr lang="en-US" dirty="0"/>
              <a:t>It permits users to access data in a way that is customized to their needs, so that the same data can be seen by different users in different ways, at the same time.</a:t>
            </a:r>
          </a:p>
          <a:p>
            <a:r>
              <a:rPr lang="en-US" dirty="0"/>
              <a:t>A view should be designed to support the external model that the user finds familiar</a:t>
            </a:r>
          </a:p>
          <a:p>
            <a:pPr lvl="1"/>
            <a:endParaRPr lang="en-US" dirty="0"/>
          </a:p>
          <a:p>
            <a:pPr lvl="1"/>
            <a:endParaRPr lang="en-US" dirty="0"/>
          </a:p>
          <a:p>
            <a:pPr marL="0" indent="0">
              <a:buNone/>
            </a:pPr>
            <a:endParaRPr lang="en-US" dirty="0"/>
          </a:p>
          <a:p>
            <a:pPr>
              <a:spcBef>
                <a:spcPct val="40000"/>
              </a:spcBef>
            </a:pPr>
            <a:endParaRPr lang="en-US" dirty="0">
              <a:solidFill>
                <a:schemeClr val="tx1"/>
              </a:solidFill>
            </a:endParaRPr>
          </a:p>
        </p:txBody>
      </p:sp>
      <p:sp>
        <p:nvSpPr>
          <p:cNvPr id="5122" name="Slide Number Placeholder 5"/>
          <p:cNvSpPr>
            <a:spLocks noGrp="1"/>
          </p:cNvSpPr>
          <p:nvPr>
            <p:ph type="sldNum" sz="quarter" idx="12"/>
          </p:nvPr>
        </p:nvSpPr>
        <p:spPr>
          <a:noFill/>
        </p:spPr>
        <p:txBody>
          <a:bodyPr/>
          <a:lstStyle/>
          <a:p>
            <a:fld id="{2FCD6462-B042-475B-A022-7914F3FA983C}" type="slidenum">
              <a:rPr lang="en-US" smtClean="0"/>
              <a:pPr/>
              <a:t>26</a:t>
            </a:fld>
            <a:endParaRPr lang="en-US"/>
          </a:p>
        </p:txBody>
      </p:sp>
    </p:spTree>
    <p:extLst>
      <p:ext uri="{BB962C8B-B14F-4D97-AF65-F5344CB8AC3E}">
        <p14:creationId xmlns:p14="http://schemas.microsoft.com/office/powerpoint/2010/main" val="1703901047"/>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3"/>
          <p:cNvSpPr>
            <a:spLocks noGrp="1" noChangeArrowheads="1"/>
          </p:cNvSpPr>
          <p:nvPr>
            <p:ph type="title"/>
          </p:nvPr>
        </p:nvSpPr>
        <p:spPr>
          <a:xfrm>
            <a:off x="1333500" y="228600"/>
            <a:ext cx="6477000" cy="547688"/>
          </a:xfrm>
          <a:noFill/>
        </p:spPr>
        <p:txBody>
          <a:bodyPr>
            <a:normAutofit fontScale="90000"/>
          </a:bodyPr>
          <a:lstStyle/>
          <a:p>
            <a:r>
              <a:rPr lang="en-US">
                <a:solidFill>
                  <a:schemeClr val="tx1"/>
                </a:solidFill>
              </a:rPr>
              <a:t>Conclusion</a:t>
            </a:r>
          </a:p>
        </p:txBody>
      </p:sp>
      <p:sp>
        <p:nvSpPr>
          <p:cNvPr id="63491" name="Rectangle 2"/>
          <p:cNvSpPr>
            <a:spLocks noGrp="1" noChangeArrowheads="1"/>
          </p:cNvSpPr>
          <p:nvPr>
            <p:ph sz="half" idx="1"/>
          </p:nvPr>
        </p:nvSpPr>
        <p:spPr>
          <a:xfrm>
            <a:off x="1066800" y="1295400"/>
            <a:ext cx="7315200" cy="3352800"/>
          </a:xfrm>
          <a:noFill/>
        </p:spPr>
        <p:txBody>
          <a:bodyPr/>
          <a:lstStyle/>
          <a:p>
            <a:pPr>
              <a:spcBef>
                <a:spcPct val="40000"/>
              </a:spcBef>
            </a:pPr>
            <a:r>
              <a:rPr lang="en-US" sz="2400" dirty="0">
                <a:solidFill>
                  <a:schemeClr val="tx1"/>
                </a:solidFill>
              </a:rPr>
              <a:t>This first part of lesson 2 has given you an overview of the Relational model.</a:t>
            </a:r>
          </a:p>
          <a:p>
            <a:pPr>
              <a:spcBef>
                <a:spcPct val="40000"/>
              </a:spcBef>
            </a:pPr>
            <a:r>
              <a:rPr lang="en-US" sz="2400" dirty="0"/>
              <a:t>Next, we will study SQL, including its DML and DDL parts.</a:t>
            </a:r>
            <a:endParaRPr lang="en-US" sz="2400" dirty="0">
              <a:solidFill>
                <a:schemeClr val="tx1"/>
              </a:solidFill>
            </a:endParaRPr>
          </a:p>
          <a:p>
            <a:pPr>
              <a:spcBef>
                <a:spcPct val="40000"/>
              </a:spcBef>
            </a:pPr>
            <a:endParaRPr lang="en-US" sz="2400" dirty="0">
              <a:solidFill>
                <a:schemeClr val="tx1"/>
              </a:solidFill>
            </a:endParaRPr>
          </a:p>
        </p:txBody>
      </p:sp>
      <p:sp>
        <p:nvSpPr>
          <p:cNvPr id="63490" name="Slide Number Placeholder 6"/>
          <p:cNvSpPr>
            <a:spLocks noGrp="1"/>
          </p:cNvSpPr>
          <p:nvPr>
            <p:ph type="sldNum" sz="quarter" idx="12"/>
          </p:nvPr>
        </p:nvSpPr>
        <p:spPr>
          <a:noFill/>
        </p:spPr>
        <p:txBody>
          <a:bodyPr/>
          <a:lstStyle/>
          <a:p>
            <a:fld id="{578427C7-B5B8-4942-9A02-208229067968}" type="slidenum">
              <a:rPr lang="en-US" smtClean="0"/>
              <a:pPr/>
              <a:t>27</a:t>
            </a:fld>
            <a:endParaRPr lang="en-US"/>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685800" y="152400"/>
            <a:ext cx="7772400" cy="1143000"/>
          </a:xfrm>
          <a:solidFill>
            <a:srgbClr val="FFC000"/>
          </a:solidFill>
          <a:ln>
            <a:solidFill>
              <a:schemeClr val="tx1"/>
            </a:solidFill>
          </a:ln>
        </p:spPr>
        <p:txBody>
          <a:bodyPr>
            <a:normAutofit fontScale="90000"/>
          </a:bodyPr>
          <a:lstStyle/>
          <a:p>
            <a:r>
              <a:rPr lang="en-US"/>
              <a:t>Connecting the Parts of Knowledge</a:t>
            </a:r>
            <a:br>
              <a:rPr lang="en-US"/>
            </a:br>
            <a:r>
              <a:rPr lang="en-US"/>
              <a:t>With the Wholeness of Knowledge</a:t>
            </a:r>
          </a:p>
        </p:txBody>
      </p:sp>
      <p:sp>
        <p:nvSpPr>
          <p:cNvPr id="64515" name="Content Placeholder 2"/>
          <p:cNvSpPr>
            <a:spLocks noGrp="1"/>
          </p:cNvSpPr>
          <p:nvPr>
            <p:ph idx="1"/>
          </p:nvPr>
        </p:nvSpPr>
        <p:spPr>
          <a:xfrm>
            <a:off x="457200" y="1798637"/>
            <a:ext cx="8229600" cy="4525963"/>
          </a:xfrm>
        </p:spPr>
        <p:txBody>
          <a:bodyPr/>
          <a:lstStyle/>
          <a:p>
            <a:pPr>
              <a:buFontTx/>
              <a:buNone/>
            </a:pPr>
            <a:r>
              <a:rPr lang="en-US" sz="1800" dirty="0"/>
              <a:t>1. A database Management systems that is built on the Relational model is said to be a Relational Database Management system (RDBMS)</a:t>
            </a:r>
          </a:p>
          <a:p>
            <a:pPr>
              <a:buFontTx/>
              <a:buNone/>
            </a:pPr>
            <a:r>
              <a:rPr lang="en-US" sz="1800" dirty="0"/>
              <a:t>2. A Relation is represented in an RDBMS as a table.</a:t>
            </a:r>
          </a:p>
          <a:p>
            <a:pPr>
              <a:buFontTx/>
              <a:buNone/>
            </a:pPr>
            <a:r>
              <a:rPr lang="en-US" sz="1800" dirty="0"/>
              <a:t>___________________________________________________________</a:t>
            </a:r>
          </a:p>
          <a:p>
            <a:pPr>
              <a:buFontTx/>
              <a:buNone/>
            </a:pPr>
            <a:endParaRPr lang="en-US" sz="1800" dirty="0"/>
          </a:p>
          <a:p>
            <a:pPr>
              <a:buFontTx/>
              <a:buNone/>
            </a:pPr>
            <a:r>
              <a:rPr lang="en-US" sz="1800" dirty="0"/>
              <a:t>3.</a:t>
            </a:r>
            <a:r>
              <a:rPr lang="en-US" sz="1800" b="1" dirty="0"/>
              <a:t> Transcendental consciousness </a:t>
            </a:r>
            <a:r>
              <a:rPr lang="en-US" sz="1800" dirty="0"/>
              <a:t>is the underlying basis of all levels of creation.</a:t>
            </a:r>
          </a:p>
          <a:p>
            <a:pPr>
              <a:buFontTx/>
              <a:buNone/>
            </a:pPr>
            <a:r>
              <a:rPr lang="en-US" sz="1800" dirty="0"/>
              <a:t>4. </a:t>
            </a:r>
            <a:r>
              <a:rPr lang="en-US" sz="1800" b="1" dirty="0"/>
              <a:t>Impulses within the Transcendental Field: </a:t>
            </a:r>
            <a:r>
              <a:rPr lang="en-US" sz="1800" dirty="0"/>
              <a:t>The well-designed Database which forms the basis of an elegant software solution, arises as an impulse of the Transcendental Field.</a:t>
            </a:r>
          </a:p>
          <a:p>
            <a:pPr>
              <a:buFontTx/>
              <a:buNone/>
            </a:pPr>
            <a:r>
              <a:rPr lang="en-US" sz="1800" dirty="0"/>
              <a:t>5. </a:t>
            </a:r>
            <a:r>
              <a:rPr lang="en-US" sz="1800" b="1" dirty="0"/>
              <a:t>Wholeness moving within itself</a:t>
            </a:r>
            <a:r>
              <a:rPr lang="en-US" sz="1800" dirty="0"/>
              <a:t>:  In Unity Consciousness, one directly perceives that all expressions and levels of creation are nothing more than one’s own Self – pure consciousness.</a:t>
            </a:r>
          </a:p>
          <a:p>
            <a:endParaRPr lang="en-US" dirty="0"/>
          </a:p>
        </p:txBody>
      </p:sp>
      <p:sp>
        <p:nvSpPr>
          <p:cNvPr id="64516" name="Slide Number Placeholder 3"/>
          <p:cNvSpPr>
            <a:spLocks noGrp="1"/>
          </p:cNvSpPr>
          <p:nvPr>
            <p:ph type="sldNum" sz="quarter" idx="12"/>
          </p:nvPr>
        </p:nvSpPr>
        <p:spPr>
          <a:noFill/>
        </p:spPr>
        <p:txBody>
          <a:bodyPr/>
          <a:lstStyle/>
          <a:p>
            <a:fld id="{70E9C81D-B837-4914-B343-B8D23177C13A}" type="slidenum">
              <a:rPr lang="en-US" smtClean="0"/>
              <a:pPr/>
              <a:t>28</a:t>
            </a:fld>
            <a:endParaRPr lang="en-US"/>
          </a:p>
        </p:txBody>
      </p:sp>
      <p:sp>
        <p:nvSpPr>
          <p:cNvPr id="64517" name="AutoShape 2"/>
          <p:cNvSpPr>
            <a:spLocks noChangeArrowheads="1"/>
          </p:cNvSpPr>
          <p:nvPr/>
        </p:nvSpPr>
        <p:spPr bwMode="auto">
          <a:xfrm rot="-5462464">
            <a:off x="6969919" y="3350419"/>
            <a:ext cx="3205163" cy="628650"/>
          </a:xfrm>
          <a:prstGeom prst="curvedUpArrow">
            <a:avLst>
              <a:gd name="adj1" fmla="val 63943"/>
              <a:gd name="adj2" fmla="val 127911"/>
              <a:gd name="adj3" fmla="val 33333"/>
            </a:avLst>
          </a:prstGeom>
          <a:solidFill>
            <a:srgbClr val="FFFF00"/>
          </a:solidFill>
          <a:ln w="9525">
            <a:solidFill>
              <a:srgbClr val="000000"/>
            </a:solidFill>
            <a:miter lim="800000"/>
            <a:headEnd/>
            <a:tailEnd/>
          </a:ln>
        </p:spPr>
        <p:txBody>
          <a:bodyPr/>
          <a:lstStyle/>
          <a:p>
            <a:endParaRPr lang="en-US"/>
          </a:p>
        </p:txBody>
      </p:sp>
      <p:sp>
        <p:nvSpPr>
          <p:cNvPr id="6" name="TextBox 5"/>
          <p:cNvSpPr txBox="1"/>
          <p:nvPr/>
        </p:nvSpPr>
        <p:spPr>
          <a:xfrm>
            <a:off x="1524000" y="1295402"/>
            <a:ext cx="7047695" cy="430887"/>
          </a:xfrm>
          <a:prstGeom prst="rect">
            <a:avLst/>
          </a:prstGeom>
          <a:noFill/>
        </p:spPr>
        <p:txBody>
          <a:bodyPr wrap="square" rtlCol="0">
            <a:spAutoFit/>
          </a:bodyPr>
          <a:lstStyle/>
          <a:p>
            <a:r>
              <a:rPr lang="en-US" dirty="0"/>
              <a:t>Overview and Introduction  Relational Model and RDBMS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12" name="Rectangle 8"/>
          <p:cNvSpPr>
            <a:spLocks noGrp="1" noChangeArrowheads="1"/>
          </p:cNvSpPr>
          <p:nvPr>
            <p:ph type="ctrTitle"/>
          </p:nvPr>
        </p:nvSpPr>
        <p:spPr>
          <a:xfrm>
            <a:off x="566927" y="3340411"/>
            <a:ext cx="7980565" cy="1231589"/>
          </a:xfrm>
        </p:spPr>
        <p:txBody>
          <a:bodyPr anchor="b">
            <a:noAutofit/>
          </a:bodyPr>
          <a:lstStyle/>
          <a:p>
            <a:pPr>
              <a:lnSpc>
                <a:spcPct val="90000"/>
              </a:lnSpc>
            </a:pPr>
            <a:r>
              <a:rPr lang="en-US" sz="4000" b="1" dirty="0">
                <a:solidFill>
                  <a:schemeClr val="tx2"/>
                </a:solidFill>
                <a:effectLst/>
                <a:latin typeface="Arial" pitchFamily="34" charset="0"/>
                <a:cs typeface="Arial" pitchFamily="34" charset="0"/>
              </a:rPr>
              <a:t>CS415:</a:t>
            </a:r>
            <a:br>
              <a:rPr lang="en-US" sz="4000" b="1" dirty="0">
                <a:solidFill>
                  <a:schemeClr val="tx2"/>
                </a:solidFill>
                <a:effectLst/>
                <a:latin typeface="Arial" pitchFamily="34" charset="0"/>
                <a:cs typeface="Arial" pitchFamily="34" charset="0"/>
              </a:rPr>
            </a:br>
            <a:r>
              <a:rPr lang="en-US" sz="4000" b="1" dirty="0">
                <a:solidFill>
                  <a:schemeClr val="tx2"/>
                </a:solidFill>
                <a:effectLst/>
                <a:latin typeface="Arial" pitchFamily="34" charset="0"/>
                <a:cs typeface="Arial" pitchFamily="34" charset="0"/>
              </a:rPr>
              <a:t>Databases</a:t>
            </a:r>
          </a:p>
        </p:txBody>
      </p:sp>
      <p:grpSp>
        <p:nvGrpSpPr>
          <p:cNvPr id="81" name="Group 80">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7257560" y="0"/>
            <a:ext cx="1886211" cy="2174333"/>
            <a:chOff x="-305" y="-4155"/>
            <a:chExt cx="2514948" cy="2174333"/>
          </a:xfrm>
        </p:grpSpPr>
        <p:sp>
          <p:nvSpPr>
            <p:cNvPr id="82" name="Freeform: Shape 81">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5" name="Freeform: Shape 84">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1">
            <a:extLst>
              <a:ext uri="{FF2B5EF4-FFF2-40B4-BE49-F238E27FC236}">
                <a16:creationId xmlns:a16="http://schemas.microsoft.com/office/drawing/2014/main" id="{7A8FF700-47E1-48F9-9D17-3D205790FD18}"/>
              </a:ext>
            </a:extLst>
          </p:cNvPr>
          <p:cNvPicPr>
            <a:picLocks noChangeAspect="1"/>
          </p:cNvPicPr>
          <p:nvPr/>
        </p:nvPicPr>
        <p:blipFill>
          <a:blip r:embed="rId3"/>
          <a:stretch>
            <a:fillRect/>
          </a:stretch>
        </p:blipFill>
        <p:spPr>
          <a:xfrm>
            <a:off x="226756" y="971325"/>
            <a:ext cx="8644398" cy="1534379"/>
          </a:xfrm>
          <a:prstGeom prst="rect">
            <a:avLst/>
          </a:prstGeom>
        </p:spPr>
      </p:pic>
      <p:grpSp>
        <p:nvGrpSpPr>
          <p:cNvPr id="87" name="Group 86">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228" y="4322879"/>
            <a:ext cx="2533818" cy="2535121"/>
            <a:chOff x="-305" y="-1"/>
            <a:chExt cx="3832880" cy="2876136"/>
          </a:xfrm>
        </p:grpSpPr>
        <p:sp>
          <p:nvSpPr>
            <p:cNvPr id="88" name="Freeform: Shape 87">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Freeform: Shape 89">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Freeform: Shape 90">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p:cNvSpPr>
            <a:spLocks noGrp="1"/>
          </p:cNvSpPr>
          <p:nvPr>
            <p:ph type="sldNum" sz="quarter" idx="12"/>
          </p:nvPr>
        </p:nvSpPr>
        <p:spPr>
          <a:xfrm>
            <a:off x="6457950" y="6356350"/>
            <a:ext cx="2057400" cy="365125"/>
          </a:xfrm>
        </p:spPr>
        <p:txBody>
          <a:bodyPr>
            <a:normAutofit/>
          </a:bodyPr>
          <a:lstStyle/>
          <a:p>
            <a:pPr>
              <a:spcAft>
                <a:spcPts val="600"/>
              </a:spcAft>
            </a:pPr>
            <a:fld id="{042AED99-7FB4-404E-8A97-64753DCE42EC}" type="slidenum">
              <a:rPr lang="en-US" smtClean="0"/>
              <a:pPr>
                <a:spcAft>
                  <a:spcPts val="600"/>
                </a:spcAft>
              </a:pPr>
              <a:t>29</a:t>
            </a:fld>
            <a:endParaRPr lang="en-US"/>
          </a:p>
        </p:txBody>
      </p:sp>
    </p:spTree>
    <p:extLst>
      <p:ext uri="{BB962C8B-B14F-4D97-AF65-F5344CB8AC3E}">
        <p14:creationId xmlns:p14="http://schemas.microsoft.com/office/powerpoint/2010/main" val="2643653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solidFill>
            <a:srgbClr val="FFC000"/>
          </a:solidFill>
          <a:ln>
            <a:solidFill>
              <a:schemeClr val="tx1"/>
            </a:solidFill>
          </a:ln>
        </p:spPr>
        <p:txBody>
          <a:bodyPr/>
          <a:lstStyle/>
          <a:p>
            <a:r>
              <a:rPr lang="en-US"/>
              <a:t>Wholeness</a:t>
            </a:r>
          </a:p>
        </p:txBody>
      </p:sp>
      <p:sp>
        <p:nvSpPr>
          <p:cNvPr id="3075" name="Content Placeholder 2"/>
          <p:cNvSpPr>
            <a:spLocks noGrp="1"/>
          </p:cNvSpPr>
          <p:nvPr>
            <p:ph idx="1"/>
          </p:nvPr>
        </p:nvSpPr>
        <p:spPr/>
        <p:txBody>
          <a:bodyPr>
            <a:normAutofit/>
          </a:bodyPr>
          <a:lstStyle/>
          <a:p>
            <a:r>
              <a:rPr lang="en-US" dirty="0"/>
              <a:t>This lecture focuses on studying the underpinning concepts behind Relational Databases, which is the Relational model.</a:t>
            </a:r>
            <a:endParaRPr lang="en-US" i="1" dirty="0"/>
          </a:p>
          <a:p>
            <a:r>
              <a:rPr lang="en-US" dirty="0"/>
              <a:t>We will also learn the language for working with data in a Relational database - SQL. </a:t>
            </a:r>
            <a:r>
              <a:rPr lang="en-US" i="1" dirty="0"/>
              <a:t>The Structured Query language (SQL) is a standard across any RDBMS. This is akin to how the Unified field is the basis for all of life.</a:t>
            </a:r>
            <a:endParaRPr lang="en-US" dirty="0"/>
          </a:p>
        </p:txBody>
      </p:sp>
      <p:sp>
        <p:nvSpPr>
          <p:cNvPr id="3076" name="Slide Number Placeholder 3"/>
          <p:cNvSpPr>
            <a:spLocks noGrp="1"/>
          </p:cNvSpPr>
          <p:nvPr>
            <p:ph type="sldNum" sz="quarter" idx="12"/>
          </p:nvPr>
        </p:nvSpPr>
        <p:spPr>
          <a:noFill/>
        </p:spPr>
        <p:txBody>
          <a:bodyPr/>
          <a:lstStyle/>
          <a:p>
            <a:fld id="{088D60C4-3A16-4A57-A1B7-E5C5D1848EDC}"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714500" y="228600"/>
            <a:ext cx="5715000" cy="547688"/>
          </a:xfrm>
        </p:spPr>
        <p:txBody>
          <a:bodyPr/>
          <a:lstStyle/>
          <a:p>
            <a:r>
              <a:rPr lang="en-US" sz="2600" dirty="0">
                <a:solidFill>
                  <a:schemeClr val="tx1"/>
                </a:solidFill>
              </a:rPr>
              <a:t>Lesson 2 Objectives</a:t>
            </a:r>
          </a:p>
        </p:txBody>
      </p:sp>
      <p:sp>
        <p:nvSpPr>
          <p:cNvPr id="4100" name="Rectangle 4"/>
          <p:cNvSpPr>
            <a:spLocks noGrp="1" noChangeArrowheads="1"/>
          </p:cNvSpPr>
          <p:nvPr>
            <p:ph idx="1"/>
          </p:nvPr>
        </p:nvSpPr>
        <p:spPr>
          <a:xfrm>
            <a:off x="533400" y="914401"/>
            <a:ext cx="8001000" cy="5562600"/>
          </a:xfrm>
          <a:noFill/>
        </p:spPr>
        <p:txBody>
          <a:bodyPr>
            <a:noAutofit/>
          </a:bodyPr>
          <a:lstStyle/>
          <a:p>
            <a:pPr>
              <a:lnSpc>
                <a:spcPct val="120000"/>
              </a:lnSpc>
              <a:spcBef>
                <a:spcPct val="30000"/>
              </a:spcBef>
            </a:pPr>
            <a:r>
              <a:rPr lang="en-US" sz="2290" dirty="0"/>
              <a:t>The origins of the Relational model.</a:t>
            </a:r>
          </a:p>
          <a:p>
            <a:pPr>
              <a:lnSpc>
                <a:spcPct val="120000"/>
              </a:lnSpc>
              <a:spcBef>
                <a:spcPct val="30000"/>
              </a:spcBef>
            </a:pPr>
            <a:r>
              <a:rPr lang="en-US" sz="2290" dirty="0"/>
              <a:t>The terminology of the Relational model.</a:t>
            </a:r>
          </a:p>
          <a:p>
            <a:pPr>
              <a:lnSpc>
                <a:spcPct val="120000"/>
              </a:lnSpc>
              <a:spcBef>
                <a:spcPct val="30000"/>
              </a:spcBef>
            </a:pPr>
            <a:r>
              <a:rPr lang="en-US" sz="2290" dirty="0"/>
              <a:t>How tables are used to represent data.</a:t>
            </a:r>
          </a:p>
          <a:p>
            <a:pPr>
              <a:lnSpc>
                <a:spcPct val="120000"/>
              </a:lnSpc>
              <a:spcBef>
                <a:spcPct val="30000"/>
              </a:spcBef>
            </a:pPr>
            <a:r>
              <a:rPr lang="en-US" sz="2290" dirty="0"/>
              <a:t>The connection between mathematical relations and relations in the relational model.</a:t>
            </a:r>
          </a:p>
          <a:p>
            <a:pPr>
              <a:lnSpc>
                <a:spcPct val="120000"/>
              </a:lnSpc>
              <a:spcBef>
                <a:spcPct val="30000"/>
              </a:spcBef>
            </a:pPr>
            <a:r>
              <a:rPr lang="en-US" sz="2290" dirty="0"/>
              <a:t>Properties of database relations.</a:t>
            </a:r>
          </a:p>
          <a:p>
            <a:pPr>
              <a:lnSpc>
                <a:spcPct val="120000"/>
              </a:lnSpc>
              <a:spcBef>
                <a:spcPct val="30000"/>
              </a:spcBef>
            </a:pPr>
            <a:r>
              <a:rPr lang="en-US" sz="2290" dirty="0"/>
              <a:t>How to identify primary and foreign keys</a:t>
            </a:r>
            <a:r>
              <a:rPr lang="en-US" sz="2290" dirty="0">
                <a:solidFill>
                  <a:schemeClr val="tx1"/>
                </a:solidFill>
              </a:rPr>
              <a:t>.</a:t>
            </a:r>
          </a:p>
          <a:p>
            <a:pPr>
              <a:lnSpc>
                <a:spcPct val="120000"/>
              </a:lnSpc>
              <a:spcBef>
                <a:spcPct val="30000"/>
              </a:spcBef>
            </a:pPr>
            <a:r>
              <a:rPr lang="en-US" sz="2290" dirty="0"/>
              <a:t>The meaning of entity integrity and referential integrity.</a:t>
            </a:r>
          </a:p>
          <a:p>
            <a:pPr>
              <a:lnSpc>
                <a:spcPct val="120000"/>
              </a:lnSpc>
              <a:spcBef>
                <a:spcPct val="30000"/>
              </a:spcBef>
            </a:pPr>
            <a:r>
              <a:rPr lang="en-US" sz="2290" dirty="0"/>
              <a:t>The purpose and advantages of views in relational systems.</a:t>
            </a:r>
          </a:p>
          <a:p>
            <a:pPr>
              <a:lnSpc>
                <a:spcPct val="120000"/>
              </a:lnSpc>
              <a:spcBef>
                <a:spcPct val="30000"/>
              </a:spcBef>
            </a:pPr>
            <a:r>
              <a:rPr lang="en-US" sz="2290" dirty="0">
                <a:solidFill>
                  <a:schemeClr val="tx1"/>
                </a:solidFill>
              </a:rPr>
              <a:t>…</a:t>
            </a:r>
          </a:p>
        </p:txBody>
      </p:sp>
      <p:sp>
        <p:nvSpPr>
          <p:cNvPr id="4098" name="Slide Number Placeholder 5"/>
          <p:cNvSpPr>
            <a:spLocks noGrp="1"/>
          </p:cNvSpPr>
          <p:nvPr>
            <p:ph type="sldNum" sz="quarter" idx="12"/>
          </p:nvPr>
        </p:nvSpPr>
        <p:spPr>
          <a:noFill/>
        </p:spPr>
        <p:txBody>
          <a:bodyPr/>
          <a:lstStyle/>
          <a:p>
            <a:fld id="{9E4AD0D3-461A-4A25-BE93-1B6ABF62020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9"/>
          <p:cNvSpPr>
            <a:spLocks noGrp="1" noChangeArrowheads="1"/>
          </p:cNvSpPr>
          <p:nvPr>
            <p:ph type="title"/>
          </p:nvPr>
        </p:nvSpPr>
        <p:spPr>
          <a:xfrm>
            <a:off x="457200" y="366712"/>
            <a:ext cx="8153400" cy="547688"/>
          </a:xfrm>
          <a:noFill/>
        </p:spPr>
        <p:txBody>
          <a:bodyPr>
            <a:normAutofit fontScale="90000"/>
          </a:bodyPr>
          <a:lstStyle/>
          <a:p>
            <a:r>
              <a:rPr lang="en-US" dirty="0"/>
              <a:t>2</a:t>
            </a:r>
            <a:r>
              <a:rPr lang="en-US" dirty="0">
                <a:solidFill>
                  <a:schemeClr val="tx1"/>
                </a:solidFill>
              </a:rPr>
              <a:t>.1 Introduction to the Relational model </a:t>
            </a:r>
          </a:p>
        </p:txBody>
      </p:sp>
      <p:sp>
        <p:nvSpPr>
          <p:cNvPr id="5123" name="Rectangle 3"/>
          <p:cNvSpPr>
            <a:spLocks noGrp="1" noChangeArrowheads="1"/>
          </p:cNvSpPr>
          <p:nvPr>
            <p:ph idx="1"/>
          </p:nvPr>
        </p:nvSpPr>
        <p:spPr>
          <a:xfrm>
            <a:off x="609600" y="1295399"/>
            <a:ext cx="7696200" cy="5060951"/>
          </a:xfrm>
          <a:noFill/>
        </p:spPr>
        <p:txBody>
          <a:bodyPr>
            <a:normAutofit fontScale="85000" lnSpcReduction="20000"/>
          </a:bodyPr>
          <a:lstStyle/>
          <a:p>
            <a:pPr>
              <a:spcBef>
                <a:spcPct val="40000"/>
              </a:spcBef>
            </a:pPr>
            <a:r>
              <a:rPr lang="en-US" dirty="0"/>
              <a:t>The Relational Database Management System (RDBMS) has been the dominant database technology in the enterprise for much of the last 50 years.</a:t>
            </a:r>
            <a:endParaRPr lang="en-US" dirty="0">
              <a:solidFill>
                <a:schemeClr val="tx1"/>
              </a:solidFill>
            </a:endParaRPr>
          </a:p>
          <a:p>
            <a:pPr>
              <a:spcBef>
                <a:spcPct val="40000"/>
              </a:spcBef>
            </a:pPr>
            <a:r>
              <a:rPr lang="en-US" dirty="0"/>
              <a:t>It represents the second generation of DBMSs and is based on the relational data model proposed by E. F. Codd (1970).</a:t>
            </a:r>
            <a:endParaRPr lang="en-US" dirty="0">
              <a:solidFill>
                <a:schemeClr val="tx1"/>
              </a:solidFill>
            </a:endParaRPr>
          </a:p>
          <a:p>
            <a:pPr>
              <a:spcBef>
                <a:spcPct val="40000"/>
              </a:spcBef>
            </a:pPr>
            <a:r>
              <a:rPr lang="en-US" dirty="0"/>
              <a:t>In the relational model, all data is logically structured within </a:t>
            </a:r>
            <a:r>
              <a:rPr lang="en-US" b="1" dirty="0"/>
              <a:t>relations (tables)</a:t>
            </a:r>
            <a:r>
              <a:rPr lang="en-US" dirty="0"/>
              <a:t>. Each relation has a name and is made up of named </a:t>
            </a:r>
            <a:r>
              <a:rPr lang="en-US" b="1" dirty="0"/>
              <a:t>attributes</a:t>
            </a:r>
            <a:r>
              <a:rPr lang="en-US" dirty="0"/>
              <a:t> </a:t>
            </a:r>
            <a:r>
              <a:rPr lang="en-US" b="1" dirty="0"/>
              <a:t>(columns)</a:t>
            </a:r>
            <a:r>
              <a:rPr lang="en-US" dirty="0"/>
              <a:t> of data. Each </a:t>
            </a:r>
            <a:r>
              <a:rPr lang="en-US" b="1" dirty="0"/>
              <a:t>tuple (row)</a:t>
            </a:r>
            <a:r>
              <a:rPr lang="en-US" dirty="0"/>
              <a:t> contains one value per attribute. A great strength of the relational model is this simple logical structure.</a:t>
            </a:r>
            <a:endParaRPr lang="en-US" dirty="0">
              <a:solidFill>
                <a:schemeClr val="tx1"/>
              </a:solidFill>
            </a:endParaRPr>
          </a:p>
        </p:txBody>
      </p:sp>
      <p:sp>
        <p:nvSpPr>
          <p:cNvPr id="5122" name="Slide Number Placeholder 5"/>
          <p:cNvSpPr>
            <a:spLocks noGrp="1"/>
          </p:cNvSpPr>
          <p:nvPr>
            <p:ph type="sldNum" sz="quarter" idx="12"/>
          </p:nvPr>
        </p:nvSpPr>
        <p:spPr>
          <a:noFill/>
        </p:spPr>
        <p:txBody>
          <a:bodyPr/>
          <a:lstStyle/>
          <a:p>
            <a:fld id="{2FCD6462-B042-475B-A022-7914F3FA983C}" type="slidenum">
              <a:rPr lang="en-US" smtClean="0"/>
              <a:pPr/>
              <a:t>5</a:t>
            </a:fld>
            <a:endParaRPr lang="en-US"/>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9"/>
          <p:cNvSpPr>
            <a:spLocks noGrp="1" noChangeArrowheads="1"/>
          </p:cNvSpPr>
          <p:nvPr>
            <p:ph type="title"/>
          </p:nvPr>
        </p:nvSpPr>
        <p:spPr>
          <a:xfrm>
            <a:off x="1600200" y="152400"/>
            <a:ext cx="5943600" cy="547688"/>
          </a:xfrm>
          <a:noFill/>
        </p:spPr>
        <p:txBody>
          <a:bodyPr>
            <a:normAutofit fontScale="90000"/>
          </a:bodyPr>
          <a:lstStyle/>
          <a:p>
            <a:r>
              <a:rPr lang="en-US" dirty="0"/>
              <a:t>2</a:t>
            </a:r>
            <a:r>
              <a:rPr lang="en-US" dirty="0">
                <a:solidFill>
                  <a:schemeClr val="tx1"/>
                </a:solidFill>
              </a:rPr>
              <a:t>.2 Brief history</a:t>
            </a:r>
          </a:p>
        </p:txBody>
      </p:sp>
      <p:sp>
        <p:nvSpPr>
          <p:cNvPr id="5123" name="Rectangle 3"/>
          <p:cNvSpPr>
            <a:spLocks noGrp="1" noChangeArrowheads="1"/>
          </p:cNvSpPr>
          <p:nvPr>
            <p:ph idx="1"/>
          </p:nvPr>
        </p:nvSpPr>
        <p:spPr>
          <a:xfrm>
            <a:off x="609600" y="1295399"/>
            <a:ext cx="7696200" cy="5060951"/>
          </a:xfrm>
          <a:noFill/>
        </p:spPr>
        <p:txBody>
          <a:bodyPr>
            <a:normAutofit fontScale="92500" lnSpcReduction="10000"/>
          </a:bodyPr>
          <a:lstStyle/>
          <a:p>
            <a:pPr>
              <a:spcBef>
                <a:spcPct val="40000"/>
              </a:spcBef>
            </a:pPr>
            <a:r>
              <a:rPr lang="en-US" dirty="0"/>
              <a:t>The Relational model was first proposed by E. F. Codd in his seminal paper “A relational model of data for large shared data banks” in 1970.</a:t>
            </a:r>
            <a:endParaRPr lang="en-US" dirty="0">
              <a:solidFill>
                <a:schemeClr val="tx1"/>
              </a:solidFill>
            </a:endParaRPr>
          </a:p>
          <a:p>
            <a:pPr>
              <a:spcBef>
                <a:spcPct val="40000"/>
              </a:spcBef>
            </a:pPr>
            <a:r>
              <a:rPr lang="en-US" dirty="0"/>
              <a:t>Based on Codd’s paper, IBM's San Jose Research lab implemented a prototype relational DBMS named, System R, which included the development of a structured query language, SQL – now the ISO/de facto standard language for RDBMSs.</a:t>
            </a:r>
          </a:p>
          <a:p>
            <a:pPr marL="0" indent="0">
              <a:spcBef>
                <a:spcPct val="40000"/>
              </a:spcBef>
              <a:buNone/>
            </a:pPr>
            <a:r>
              <a:rPr lang="en-US" dirty="0">
                <a:solidFill>
                  <a:schemeClr val="tx1"/>
                </a:solidFill>
              </a:rPr>
              <a:t> </a:t>
            </a:r>
          </a:p>
        </p:txBody>
      </p:sp>
      <p:sp>
        <p:nvSpPr>
          <p:cNvPr id="5122" name="Slide Number Placeholder 5"/>
          <p:cNvSpPr>
            <a:spLocks noGrp="1"/>
          </p:cNvSpPr>
          <p:nvPr>
            <p:ph type="sldNum" sz="quarter" idx="12"/>
          </p:nvPr>
        </p:nvSpPr>
        <p:spPr>
          <a:noFill/>
        </p:spPr>
        <p:txBody>
          <a:bodyPr/>
          <a:lstStyle/>
          <a:p>
            <a:fld id="{2FCD6462-B042-475B-A022-7914F3FA983C}" type="slidenum">
              <a:rPr lang="en-US" smtClean="0"/>
              <a:pPr/>
              <a:t>6</a:t>
            </a:fld>
            <a:endParaRPr lang="en-US"/>
          </a:p>
        </p:txBody>
      </p:sp>
    </p:spTree>
    <p:extLst>
      <p:ext uri="{BB962C8B-B14F-4D97-AF65-F5344CB8AC3E}">
        <p14:creationId xmlns:p14="http://schemas.microsoft.com/office/powerpoint/2010/main" val="55058053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9"/>
          <p:cNvSpPr>
            <a:spLocks noGrp="1" noChangeArrowheads="1"/>
          </p:cNvSpPr>
          <p:nvPr>
            <p:ph type="title"/>
          </p:nvPr>
        </p:nvSpPr>
        <p:spPr>
          <a:xfrm>
            <a:off x="1600200" y="152400"/>
            <a:ext cx="5943600" cy="547688"/>
          </a:xfrm>
          <a:noFill/>
        </p:spPr>
        <p:txBody>
          <a:bodyPr>
            <a:normAutofit fontScale="90000"/>
          </a:bodyPr>
          <a:lstStyle/>
          <a:p>
            <a:r>
              <a:rPr lang="en-US" dirty="0"/>
              <a:t>2</a:t>
            </a:r>
            <a:r>
              <a:rPr lang="en-US" dirty="0">
                <a:solidFill>
                  <a:schemeClr val="tx1"/>
                </a:solidFill>
              </a:rPr>
              <a:t>.2 Brief history</a:t>
            </a:r>
          </a:p>
        </p:txBody>
      </p:sp>
      <p:sp>
        <p:nvSpPr>
          <p:cNvPr id="5123" name="Rectangle 3"/>
          <p:cNvSpPr>
            <a:spLocks noGrp="1" noChangeArrowheads="1"/>
          </p:cNvSpPr>
          <p:nvPr>
            <p:ph idx="1"/>
          </p:nvPr>
        </p:nvSpPr>
        <p:spPr>
          <a:xfrm>
            <a:off x="609600" y="1295399"/>
            <a:ext cx="7696200" cy="5060951"/>
          </a:xfrm>
          <a:noFill/>
        </p:spPr>
        <p:txBody>
          <a:bodyPr>
            <a:normAutofit lnSpcReduction="10000"/>
          </a:bodyPr>
          <a:lstStyle/>
          <a:p>
            <a:pPr>
              <a:spcBef>
                <a:spcPct val="40000"/>
              </a:spcBef>
            </a:pPr>
            <a:r>
              <a:rPr lang="en-US" dirty="0"/>
              <a:t>During the late 1970’s and the 1980’s various commercial RDBMSs were produced – beginning with IBM’s DB2 and Oracle from Oracle Corporation.</a:t>
            </a:r>
          </a:p>
          <a:p>
            <a:pPr>
              <a:spcBef>
                <a:spcPct val="40000"/>
              </a:spcBef>
            </a:pPr>
            <a:r>
              <a:rPr lang="en-US" dirty="0"/>
              <a:t>Today, there are several hundred RDBMSs for both mainframe computers and PC environments.</a:t>
            </a:r>
            <a:endParaRPr lang="en-US" dirty="0">
              <a:solidFill>
                <a:schemeClr val="tx1"/>
              </a:solidFill>
            </a:endParaRPr>
          </a:p>
          <a:p>
            <a:pPr>
              <a:spcBef>
                <a:spcPct val="40000"/>
              </a:spcBef>
            </a:pPr>
            <a:endParaRPr lang="en-US" dirty="0"/>
          </a:p>
          <a:p>
            <a:pPr marL="0" indent="0">
              <a:spcBef>
                <a:spcPct val="40000"/>
              </a:spcBef>
              <a:buNone/>
            </a:pPr>
            <a:r>
              <a:rPr lang="en-US" dirty="0">
                <a:solidFill>
                  <a:schemeClr val="tx1"/>
                </a:solidFill>
              </a:rPr>
              <a:t> </a:t>
            </a:r>
          </a:p>
        </p:txBody>
      </p:sp>
      <p:sp>
        <p:nvSpPr>
          <p:cNvPr id="5122" name="Slide Number Placeholder 5"/>
          <p:cNvSpPr>
            <a:spLocks noGrp="1"/>
          </p:cNvSpPr>
          <p:nvPr>
            <p:ph type="sldNum" sz="quarter" idx="12"/>
          </p:nvPr>
        </p:nvSpPr>
        <p:spPr>
          <a:noFill/>
        </p:spPr>
        <p:txBody>
          <a:bodyPr/>
          <a:lstStyle/>
          <a:p>
            <a:fld id="{2FCD6462-B042-475B-A022-7914F3FA983C}" type="slidenum">
              <a:rPr lang="en-US" smtClean="0"/>
              <a:pPr/>
              <a:t>7</a:t>
            </a:fld>
            <a:endParaRPr lang="en-US"/>
          </a:p>
        </p:txBody>
      </p:sp>
    </p:spTree>
    <p:extLst>
      <p:ext uri="{BB962C8B-B14F-4D97-AF65-F5344CB8AC3E}">
        <p14:creationId xmlns:p14="http://schemas.microsoft.com/office/powerpoint/2010/main" val="169228510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9"/>
          <p:cNvSpPr>
            <a:spLocks noGrp="1" noChangeArrowheads="1"/>
          </p:cNvSpPr>
          <p:nvPr>
            <p:ph type="title"/>
          </p:nvPr>
        </p:nvSpPr>
        <p:spPr>
          <a:xfrm>
            <a:off x="1600200" y="152400"/>
            <a:ext cx="5943600" cy="547688"/>
          </a:xfrm>
          <a:noFill/>
        </p:spPr>
        <p:txBody>
          <a:bodyPr>
            <a:normAutofit fontScale="90000"/>
          </a:bodyPr>
          <a:lstStyle/>
          <a:p>
            <a:r>
              <a:rPr lang="en-US" dirty="0"/>
              <a:t>2</a:t>
            </a:r>
            <a:r>
              <a:rPr lang="en-US" dirty="0">
                <a:solidFill>
                  <a:schemeClr val="tx1"/>
                </a:solidFill>
              </a:rPr>
              <a:t>.3 Terminology</a:t>
            </a:r>
          </a:p>
        </p:txBody>
      </p:sp>
      <p:sp>
        <p:nvSpPr>
          <p:cNvPr id="5123" name="Rectangle 3"/>
          <p:cNvSpPr>
            <a:spLocks noGrp="1" noChangeArrowheads="1"/>
          </p:cNvSpPr>
          <p:nvPr>
            <p:ph idx="1"/>
          </p:nvPr>
        </p:nvSpPr>
        <p:spPr>
          <a:xfrm>
            <a:off x="609600" y="1295399"/>
            <a:ext cx="7772400" cy="5334001"/>
          </a:xfrm>
          <a:noFill/>
        </p:spPr>
        <p:txBody>
          <a:bodyPr>
            <a:normAutofit fontScale="85000" lnSpcReduction="20000"/>
          </a:bodyPr>
          <a:lstStyle/>
          <a:p>
            <a:pPr>
              <a:spcBef>
                <a:spcPct val="40000"/>
              </a:spcBef>
            </a:pPr>
            <a:r>
              <a:rPr lang="en-US" dirty="0"/>
              <a:t>The relational model is based on the mathematical concept of a </a:t>
            </a:r>
            <a:r>
              <a:rPr lang="en-US" b="1" dirty="0"/>
              <a:t>relation</a:t>
            </a:r>
            <a:r>
              <a:rPr lang="en-US" dirty="0"/>
              <a:t>. The concept is derived from the mathematical topic of set theory and predicate logic.</a:t>
            </a:r>
          </a:p>
          <a:p>
            <a:pPr>
              <a:spcBef>
                <a:spcPct val="40000"/>
              </a:spcBef>
            </a:pPr>
            <a:r>
              <a:rPr lang="en-US" dirty="0">
                <a:solidFill>
                  <a:schemeClr val="tx1"/>
                </a:solidFill>
              </a:rPr>
              <a:t>Relation: A relation is a table of columns and rows.</a:t>
            </a:r>
          </a:p>
          <a:p>
            <a:pPr>
              <a:spcBef>
                <a:spcPct val="40000"/>
              </a:spcBef>
            </a:pPr>
            <a:r>
              <a:rPr lang="en-US" dirty="0"/>
              <a:t>Attribute: An attribute is a named column of a relation.</a:t>
            </a:r>
          </a:p>
          <a:p>
            <a:pPr>
              <a:spcBef>
                <a:spcPct val="40000"/>
              </a:spcBef>
            </a:pPr>
            <a:r>
              <a:rPr lang="en-US" dirty="0">
                <a:solidFill>
                  <a:schemeClr val="tx1"/>
                </a:solidFill>
              </a:rPr>
              <a:t>Domain: A domain represents the set of allowable values for one or more </a:t>
            </a:r>
            <a:r>
              <a:rPr lang="en-US" dirty="0"/>
              <a:t>attributes. Every attribute in a relation is defined on a domain. </a:t>
            </a:r>
            <a:endParaRPr lang="en-US" dirty="0">
              <a:solidFill>
                <a:schemeClr val="tx1"/>
              </a:solidFill>
            </a:endParaRPr>
          </a:p>
          <a:p>
            <a:pPr>
              <a:spcBef>
                <a:spcPct val="40000"/>
              </a:spcBef>
            </a:pPr>
            <a:r>
              <a:rPr lang="en-US" dirty="0"/>
              <a:t>Tuple: A tuple is a row of a relation. The elements of a relation are the rows or tuples in the table.</a:t>
            </a:r>
          </a:p>
          <a:p>
            <a:pPr marL="0" indent="0">
              <a:spcBef>
                <a:spcPct val="40000"/>
              </a:spcBef>
              <a:buNone/>
            </a:pPr>
            <a:r>
              <a:rPr lang="en-US" dirty="0">
                <a:solidFill>
                  <a:schemeClr val="tx1"/>
                </a:solidFill>
              </a:rPr>
              <a:t> </a:t>
            </a:r>
          </a:p>
        </p:txBody>
      </p:sp>
      <p:sp>
        <p:nvSpPr>
          <p:cNvPr id="5122" name="Slide Number Placeholder 5"/>
          <p:cNvSpPr>
            <a:spLocks noGrp="1"/>
          </p:cNvSpPr>
          <p:nvPr>
            <p:ph type="sldNum" sz="quarter" idx="12"/>
          </p:nvPr>
        </p:nvSpPr>
        <p:spPr>
          <a:noFill/>
        </p:spPr>
        <p:txBody>
          <a:bodyPr/>
          <a:lstStyle/>
          <a:p>
            <a:fld id="{2FCD6462-B042-475B-A022-7914F3FA983C}" type="slidenum">
              <a:rPr lang="en-US" smtClean="0"/>
              <a:pPr/>
              <a:t>8</a:t>
            </a:fld>
            <a:endParaRPr lang="en-US"/>
          </a:p>
        </p:txBody>
      </p:sp>
    </p:spTree>
    <p:extLst>
      <p:ext uri="{BB962C8B-B14F-4D97-AF65-F5344CB8AC3E}">
        <p14:creationId xmlns:p14="http://schemas.microsoft.com/office/powerpoint/2010/main" val="223935292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9"/>
          <p:cNvSpPr>
            <a:spLocks noGrp="1" noChangeArrowheads="1"/>
          </p:cNvSpPr>
          <p:nvPr>
            <p:ph type="title"/>
          </p:nvPr>
        </p:nvSpPr>
        <p:spPr>
          <a:xfrm>
            <a:off x="1600200" y="152400"/>
            <a:ext cx="5943600" cy="547688"/>
          </a:xfrm>
          <a:noFill/>
        </p:spPr>
        <p:txBody>
          <a:bodyPr>
            <a:normAutofit fontScale="90000"/>
          </a:bodyPr>
          <a:lstStyle/>
          <a:p>
            <a:r>
              <a:rPr lang="en-US" dirty="0"/>
              <a:t>2</a:t>
            </a:r>
            <a:r>
              <a:rPr lang="en-US" dirty="0">
                <a:solidFill>
                  <a:schemeClr val="tx1"/>
                </a:solidFill>
              </a:rPr>
              <a:t>.3 Terminology</a:t>
            </a:r>
          </a:p>
        </p:txBody>
      </p:sp>
      <p:sp>
        <p:nvSpPr>
          <p:cNvPr id="5123" name="Rectangle 3"/>
          <p:cNvSpPr>
            <a:spLocks noGrp="1" noChangeArrowheads="1"/>
          </p:cNvSpPr>
          <p:nvPr>
            <p:ph idx="1"/>
          </p:nvPr>
        </p:nvSpPr>
        <p:spPr>
          <a:xfrm>
            <a:off x="609600" y="838201"/>
            <a:ext cx="7772400" cy="5791200"/>
          </a:xfrm>
          <a:noFill/>
        </p:spPr>
        <p:txBody>
          <a:bodyPr>
            <a:normAutofit lnSpcReduction="10000"/>
          </a:bodyPr>
          <a:lstStyle/>
          <a:p>
            <a:pPr>
              <a:spcBef>
                <a:spcPct val="40000"/>
              </a:spcBef>
            </a:pPr>
            <a:r>
              <a:rPr lang="en-US" dirty="0"/>
              <a:t>Degree: The degree of a relation is the number of attributes it contains. A relation with only one attribute would have degree one and be called a unary relation or one-tuple. A relation with two attributes is called binary, one with three attributes is called ternary, and after that the term n-</a:t>
            </a:r>
            <a:r>
              <a:rPr lang="en-US" dirty="0" err="1"/>
              <a:t>ary</a:t>
            </a:r>
            <a:r>
              <a:rPr lang="en-US" dirty="0"/>
              <a:t> is usually used.</a:t>
            </a:r>
          </a:p>
          <a:p>
            <a:pPr>
              <a:spcBef>
                <a:spcPct val="40000"/>
              </a:spcBef>
            </a:pPr>
            <a:r>
              <a:rPr lang="en-US" dirty="0"/>
              <a:t>Cardinality: The cardinality of a relation is the number of tuples it contains. This changes as tuples are added or deleted.</a:t>
            </a:r>
          </a:p>
          <a:p>
            <a:pPr marL="0" indent="0">
              <a:spcBef>
                <a:spcPct val="40000"/>
              </a:spcBef>
              <a:buNone/>
            </a:pPr>
            <a:r>
              <a:rPr lang="en-US" dirty="0">
                <a:solidFill>
                  <a:schemeClr val="tx1"/>
                </a:solidFill>
              </a:rPr>
              <a:t> </a:t>
            </a:r>
          </a:p>
        </p:txBody>
      </p:sp>
      <p:sp>
        <p:nvSpPr>
          <p:cNvPr id="5122" name="Slide Number Placeholder 5"/>
          <p:cNvSpPr>
            <a:spLocks noGrp="1"/>
          </p:cNvSpPr>
          <p:nvPr>
            <p:ph type="sldNum" sz="quarter" idx="12"/>
          </p:nvPr>
        </p:nvSpPr>
        <p:spPr>
          <a:noFill/>
        </p:spPr>
        <p:txBody>
          <a:bodyPr/>
          <a:lstStyle/>
          <a:p>
            <a:fld id="{2FCD6462-B042-475B-A022-7914F3FA983C}" type="slidenum">
              <a:rPr lang="en-US" smtClean="0"/>
              <a:pPr/>
              <a:t>9</a:t>
            </a:fld>
            <a:endParaRPr lang="en-US"/>
          </a:p>
        </p:txBody>
      </p:sp>
    </p:spTree>
    <p:extLst>
      <p:ext uri="{BB962C8B-B14F-4D97-AF65-F5344CB8AC3E}">
        <p14:creationId xmlns:p14="http://schemas.microsoft.com/office/powerpoint/2010/main" val="122515260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5387</TotalTime>
  <Words>1950</Words>
  <Application>Microsoft Office PowerPoint</Application>
  <PresentationFormat>On-screen Show (4:3)</PresentationFormat>
  <Paragraphs>157</Paragraphs>
  <Slides>29</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Times New Roman</vt:lpstr>
      <vt:lpstr>Office Theme</vt:lpstr>
      <vt:lpstr>CS415: Databases</vt:lpstr>
      <vt:lpstr>Lesson 2</vt:lpstr>
      <vt:lpstr>Wholeness</vt:lpstr>
      <vt:lpstr>Lesson 2 Objectives</vt:lpstr>
      <vt:lpstr>2.1 Introduction to the Relational model </vt:lpstr>
      <vt:lpstr>2.2 Brief history</vt:lpstr>
      <vt:lpstr>2.2 Brief history</vt:lpstr>
      <vt:lpstr>2.3 Terminology</vt:lpstr>
      <vt:lpstr>2.3 Terminology</vt:lpstr>
      <vt:lpstr>2.3 Terminology</vt:lpstr>
      <vt:lpstr>Example</vt:lpstr>
      <vt:lpstr>2.4 Mathematical relations</vt:lpstr>
      <vt:lpstr>2.5 Relational keys</vt:lpstr>
      <vt:lpstr>2.5 Relational keys</vt:lpstr>
      <vt:lpstr>2.6 Representing relational database schema</vt:lpstr>
      <vt:lpstr>2.6 Representing relational database schema</vt:lpstr>
      <vt:lpstr>2.6 Representing relational database schema</vt:lpstr>
      <vt:lpstr>2.6 Representing relational database schema</vt:lpstr>
      <vt:lpstr>2.7 Integrity Constraints</vt:lpstr>
      <vt:lpstr>2.7 Integrity Constraints</vt:lpstr>
      <vt:lpstr>2.7 Integrity Constraints</vt:lpstr>
      <vt:lpstr>2.7 Integrity Constraints</vt:lpstr>
      <vt:lpstr>2.8 Views</vt:lpstr>
      <vt:lpstr>2.8 Views</vt:lpstr>
      <vt:lpstr>2.8 Views</vt:lpstr>
      <vt:lpstr>2.8 Views</vt:lpstr>
      <vt:lpstr>Conclusion</vt:lpstr>
      <vt:lpstr>Connecting the Parts of Knowledge With the Wholeness of Knowledge</vt:lpstr>
      <vt:lpstr>CS415: Databases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CS418: Databases &amp; Software Development</dc:title>
  <dc:creator>Obinna Kalu</dc:creator>
  <cp:lastModifiedBy>Obinna Kalu</cp:lastModifiedBy>
  <cp:revision>228</cp:revision>
  <dcterms:created xsi:type="dcterms:W3CDTF">2021-01-07T21:32:26Z</dcterms:created>
  <dcterms:modified xsi:type="dcterms:W3CDTF">2021-07-20T14:31:22Z</dcterms:modified>
</cp:coreProperties>
</file>