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12"/>
  </p:notesMasterIdLst>
  <p:sldIdLst>
    <p:sldId id="328" r:id="rId2"/>
    <p:sldId id="258" r:id="rId3"/>
    <p:sldId id="319" r:id="rId4"/>
    <p:sldId id="261" r:id="rId5"/>
    <p:sldId id="307" r:id="rId6"/>
    <p:sldId id="348" r:id="rId7"/>
    <p:sldId id="349" r:id="rId8"/>
    <p:sldId id="320" r:id="rId9"/>
    <p:sldId id="324" r:id="rId10"/>
    <p:sldId id="347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ECFF"/>
    <a:srgbClr val="304878"/>
    <a:srgbClr val="324B7E"/>
    <a:srgbClr val="3A5792"/>
    <a:srgbClr val="233457"/>
    <a:srgbClr val="2A3F68"/>
    <a:srgbClr val="DD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94712" autoAdjust="0"/>
  </p:normalViewPr>
  <p:slideViewPr>
    <p:cSldViewPr>
      <p:cViewPr varScale="1">
        <p:scale>
          <a:sx n="95" d="100"/>
          <a:sy n="95" d="100"/>
        </p:scale>
        <p:origin x="109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8096F9A-1222-4EE3-A43F-85F0DE641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6B6721-B274-467B-8E3E-F78A691795C3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0F7C62-FDC2-42A6-8941-F50EBB70CEB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B04376-C67D-4AFA-AF8F-CC2AD6FF5FC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B04376-C67D-4AFA-AF8F-CC2AD6FF5FC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96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B04376-C67D-4AFA-AF8F-CC2AD6FF5FC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94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6B6721-B274-467B-8E3E-F78A691795C3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5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9794-990E-4438-BEA4-57AF660266F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F627-F4CC-4346-87B1-81D576987F4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3CEA-DC82-4DF7-A8EA-1B2BB6C3067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B09D4-EE4C-46F1-8E5D-F64FE95B8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C1BFA-AB3C-4E6B-B9F4-7A2BAAAFE2D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4327-E3D5-4AE2-B1C2-0F35AC12CA2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EFD2-0B95-44C6-8DA0-873BFC97FA3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D36E4-C7BE-4C94-8EF5-C2BC6935195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0321-D80F-4899-8BB9-13E9575DB8F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E88E-20D7-43F5-8F62-F547A17F65C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8618-5210-4A7A-9405-A25725D2902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98DE-070D-42EF-B05A-C4FBC7896AB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EDC8-BAB2-4439-8039-1229AD0A192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145452E4-860F-4F1A-AEA1-15D229FA2BA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7/28/2021</a:t>
            </a:fld>
            <a:endParaRPr lang="en-US" dirty="0">
              <a:solidFill>
                <a:srgbClr val="1F497D">
                  <a:shade val="90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1F497D">
                  <a:shade val="90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1F497D">
                  <a:shade val="90000"/>
                </a:srgbClr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66927" y="3340411"/>
            <a:ext cx="7980565" cy="1231589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CS415:</a:t>
            </a:r>
            <a:br>
              <a:rPr lang="en-US" sz="4000" b="1" dirty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en-US" sz="4000" b="1" dirty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Databases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7257560" y="0"/>
            <a:ext cx="1886211" cy="2174333"/>
            <a:chOff x="-305" y="-4155"/>
            <a:chExt cx="2514948" cy="2174333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A8FF700-47E1-48F9-9D17-3D205790F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56" y="971325"/>
            <a:ext cx="8644398" cy="1534379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228" y="4322879"/>
            <a:ext cx="2533818" cy="2535121"/>
            <a:chOff x="-305" y="-1"/>
            <a:chExt cx="3832880" cy="2876136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42AED99-7FB4-404E-8A97-64753DCE42EC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66927" y="3340411"/>
            <a:ext cx="7980565" cy="1231589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CS418:</a:t>
            </a:r>
            <a:br>
              <a:rPr lang="en-US" sz="4000" b="1" dirty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en-US" sz="4000" b="1" dirty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Databases &amp; Software Development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7257560" y="0"/>
            <a:ext cx="1886211" cy="2174333"/>
            <a:chOff x="-305" y="-4155"/>
            <a:chExt cx="2514948" cy="2174333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A8FF700-47E1-48F9-9D17-3D205790F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56" y="971325"/>
            <a:ext cx="8644398" cy="1534379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228" y="4322879"/>
            <a:ext cx="2533818" cy="2535121"/>
            <a:chOff x="-305" y="-1"/>
            <a:chExt cx="3832880" cy="2876136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42AED99-7FB4-404E-8A97-64753DCE42EC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5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1"/>
            <a:ext cx="8249304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1143000" y="1248587"/>
            <a:ext cx="6858000" cy="2387600"/>
          </a:xfrm>
        </p:spPr>
        <p:txBody>
          <a:bodyPr>
            <a:normAutofit/>
          </a:bodyPr>
          <a:lstStyle/>
          <a:p>
            <a:r>
              <a:rPr lang="en-US" sz="5600" dirty="0"/>
              <a:t>Lesson 6</a:t>
            </a:r>
          </a:p>
        </p:txBody>
      </p:sp>
      <p:sp>
        <p:nvSpPr>
          <p:cNvPr id="2051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820338"/>
            <a:ext cx="6858000" cy="1563686"/>
          </a:xfrm>
        </p:spPr>
        <p:txBody>
          <a:bodyPr>
            <a:normAutofit/>
          </a:bodyPr>
          <a:lstStyle/>
          <a:p>
            <a:r>
              <a:rPr lang="en-US" b="1" dirty="0"/>
              <a:t>Database Application Programming: Node.JS and MySQL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29769"/>
            <a:ext cx="8250174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Wholeness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lecture focuses on how to develop a database application program, using JavaScript and node.js with the MySQL database.</a:t>
            </a:r>
            <a:endParaRPr lang="en-US" i="1" dirty="0"/>
          </a:p>
          <a:p>
            <a:r>
              <a:rPr lang="en-US" i="1" dirty="0"/>
              <a:t>The Science of Consciousness theme is: Rest and activity are the natural steps of progress.</a:t>
            </a:r>
            <a:endParaRPr lang="en-US" dirty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8D60C4-3A16-4A57-A1B7-E5C5D1848ED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9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547688"/>
          </a:xfrm>
          <a:noFill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1.1 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399"/>
            <a:ext cx="7696200" cy="5060951"/>
          </a:xfrm>
          <a:noFill/>
        </p:spPr>
        <p:txBody>
          <a:bodyPr>
            <a:normAutofit/>
          </a:bodyPr>
          <a:lstStyle/>
          <a:p>
            <a:pPr>
              <a:spcBef>
                <a:spcPct val="40000"/>
              </a:spcBef>
              <a:buFontTx/>
              <a:buNone/>
            </a:pPr>
            <a:r>
              <a:rPr lang="en-US" sz="2800" dirty="0">
                <a:solidFill>
                  <a:schemeClr val="tx1"/>
                </a:solidFill>
              </a:rPr>
              <a:t>   Essential components:</a:t>
            </a:r>
          </a:p>
          <a:p>
            <a:pPr lvl="1">
              <a:spcBef>
                <a:spcPct val="40000"/>
              </a:spcBef>
            </a:pPr>
            <a:r>
              <a:rPr lang="en-US" dirty="0">
                <a:solidFill>
                  <a:schemeClr val="tx1"/>
                </a:solidFill>
              </a:rPr>
              <a:t>Node.JS and </a:t>
            </a:r>
            <a:r>
              <a:rPr lang="en-US" dirty="0" err="1">
                <a:solidFill>
                  <a:schemeClr val="tx1"/>
                </a:solidFill>
              </a:rPr>
              <a:t>npm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ct val="40000"/>
              </a:spcBef>
            </a:pPr>
            <a:r>
              <a:rPr lang="en-US" dirty="0">
                <a:solidFill>
                  <a:schemeClr val="tx1"/>
                </a:solidFill>
              </a:rPr>
              <a:t>MySQL database</a:t>
            </a:r>
          </a:p>
          <a:p>
            <a:pPr lvl="1">
              <a:spcBef>
                <a:spcPct val="40000"/>
              </a:spcBef>
            </a:pPr>
            <a:r>
              <a:rPr lang="en-US" dirty="0"/>
              <a:t>The node.js database driver for M</a:t>
            </a:r>
            <a:r>
              <a:rPr lang="en-US" dirty="0">
                <a:solidFill>
                  <a:schemeClr val="tx1"/>
                </a:solidFill>
              </a:rPr>
              <a:t>ySQL, written in JavaScript </a:t>
            </a:r>
            <a:r>
              <a:rPr lang="en-US">
                <a:solidFill>
                  <a:schemeClr val="tx1"/>
                </a:solidFill>
              </a:rPr>
              <a:t>and is named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mysql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1">
              <a:spcBef>
                <a:spcPct val="40000"/>
              </a:spcBef>
            </a:pPr>
            <a:r>
              <a:rPr lang="en-US" dirty="0">
                <a:solidFill>
                  <a:schemeClr val="tx1"/>
                </a:solidFill>
              </a:rPr>
              <a:t>JavaScript Code Editor or IDE e.g. Visual Studio Code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CD6462-B042-475B-A022-7914F3FA983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type="title"/>
          </p:nvPr>
        </p:nvSpPr>
        <p:spPr>
          <a:xfrm>
            <a:off x="1485900" y="228600"/>
            <a:ext cx="6172200" cy="547688"/>
          </a:xfrm>
          <a:noFill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1.2 Introduction to MySQL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609600" y="1066799"/>
            <a:ext cx="7543800" cy="4155547"/>
          </a:xfrm>
          <a:noFill/>
        </p:spPr>
        <p:txBody>
          <a:bodyPr>
            <a:normAutofit lnSpcReduction="10000"/>
          </a:bodyPr>
          <a:lstStyle/>
          <a:p>
            <a:pPr>
              <a:spcBef>
                <a:spcPct val="40000"/>
              </a:spcBef>
            </a:pPr>
            <a:r>
              <a:rPr lang="en-US" sz="2600" dirty="0"/>
              <a:t>MySQL is an open-source relational database management system (RDBMS)</a:t>
            </a:r>
          </a:p>
          <a:p>
            <a:pPr>
              <a:spcBef>
                <a:spcPct val="40000"/>
              </a:spcBef>
            </a:pPr>
            <a:r>
              <a:rPr lang="en-US" sz="2600" dirty="0">
                <a:solidFill>
                  <a:schemeClr val="tx1"/>
                </a:solidFill>
              </a:rPr>
              <a:t>In this course we will be studying and implementing the various Database Management system concepts and techniques using a MySQL instance</a:t>
            </a:r>
          </a:p>
          <a:p>
            <a:pPr>
              <a:spcBef>
                <a:spcPct val="40000"/>
              </a:spcBef>
            </a:pPr>
            <a:r>
              <a:rPr lang="en-US" sz="2600" dirty="0"/>
              <a:t>Therefore, you are required to download and install a MySQL Database server on your local machine (if you do not already have it).*</a:t>
            </a:r>
          </a:p>
          <a:p>
            <a:pPr>
              <a:spcBef>
                <a:spcPct val="40000"/>
              </a:spcBef>
            </a:pPr>
            <a:r>
              <a:rPr lang="en-US" sz="2600" dirty="0">
                <a:solidFill>
                  <a:schemeClr val="tx1"/>
                </a:solidFill>
              </a:rPr>
              <a:t>MySQL can be obtained from </a:t>
            </a:r>
            <a:r>
              <a:rPr lang="en-US" sz="2600" dirty="0">
                <a:hlinkClick r:id="rId3"/>
              </a:rPr>
              <a:t>https://dev.mysql.com/</a:t>
            </a:r>
            <a:r>
              <a:rPr lang="en-US" sz="2600" dirty="0"/>
              <a:t> 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120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7F35B1-EC23-4229-B20E-4306AA4F906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1039586" y="5435406"/>
            <a:ext cx="6629400" cy="70788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CC3300"/>
                </a:solidFill>
                <a:latin typeface="Arial" charset="0"/>
              </a:rPr>
              <a:t>*Note: A demonstration of how to obtain and install MySQL will be given.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type="title"/>
          </p:nvPr>
        </p:nvSpPr>
        <p:spPr>
          <a:xfrm>
            <a:off x="1485900" y="228600"/>
            <a:ext cx="6172200" cy="547688"/>
          </a:xfrm>
          <a:noFill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1.2 Demo – hotel-</a:t>
            </a:r>
            <a:r>
              <a:rPr lang="en-US" dirty="0" err="1">
                <a:solidFill>
                  <a:schemeClr val="tx1"/>
                </a:solidFill>
              </a:rPr>
              <a:t>db</a:t>
            </a:r>
            <a:r>
              <a:rPr lang="en-US" dirty="0">
                <a:solidFill>
                  <a:schemeClr val="tx1"/>
                </a:solidFill>
              </a:rPr>
              <a:t>-app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AD304BBE-34D8-4A5F-8768-7944DBFF29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33401" y="1049908"/>
            <a:ext cx="8077199" cy="5076236"/>
          </a:xfrm>
          <a:prstGeom prst="rect">
            <a:avLst/>
          </a:prstGeom>
        </p:spPr>
      </p:pic>
      <p:sp>
        <p:nvSpPr>
          <p:cNvPr id="5120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7F35B1-EC23-4229-B20E-4306AA4F906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42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type="title"/>
          </p:nvPr>
        </p:nvSpPr>
        <p:spPr>
          <a:xfrm>
            <a:off x="1485900" y="228600"/>
            <a:ext cx="6172200" cy="547688"/>
          </a:xfrm>
          <a:noFill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1.2 Demo – hotel-</a:t>
            </a:r>
            <a:r>
              <a:rPr lang="en-US" dirty="0" err="1">
                <a:solidFill>
                  <a:schemeClr val="tx1"/>
                </a:solidFill>
              </a:rPr>
              <a:t>db</a:t>
            </a:r>
            <a:r>
              <a:rPr lang="en-US" dirty="0">
                <a:solidFill>
                  <a:schemeClr val="tx1"/>
                </a:solidFill>
              </a:rPr>
              <a:t>-app</a:t>
            </a:r>
          </a:p>
        </p:txBody>
      </p:sp>
      <p:sp>
        <p:nvSpPr>
          <p:cNvPr id="5120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7F35B1-EC23-4229-B20E-4306AA4F906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E8D6F-54D7-4BC1-96A4-D6A2DF5E6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14" y="947737"/>
            <a:ext cx="8405986" cy="530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8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Main Point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/>
              <a:t>Developing a data-driven application typically requires a piece of middleware, which serves as a bridge between the application code and the database management system. For MySQL, this is the </a:t>
            </a:r>
            <a:r>
              <a:rPr lang="en-US" dirty="0" err="1"/>
              <a:t>mysql</a:t>
            </a:r>
            <a:r>
              <a:rPr lang="en-US" dirty="0"/>
              <a:t> database driver. A version implemented in JavaScript for the Node.JS runtime environment is obtainable from the </a:t>
            </a:r>
            <a:r>
              <a:rPr lang="en-US" dirty="0" err="1"/>
              <a:t>npm</a:t>
            </a:r>
            <a:r>
              <a:rPr lang="en-US" dirty="0"/>
              <a:t> repository. </a:t>
            </a:r>
            <a:r>
              <a:rPr lang="en-US" i="1" dirty="0"/>
              <a:t>Knowledge is different in different states of consciousness.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2C03BF-BCFF-4974-A482-12C705AA038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/>
              <a:t>Connecting the Parts of Knowledge</a:t>
            </a:r>
            <a:br>
              <a:rPr lang="en-US"/>
            </a:br>
            <a:r>
              <a:rPr lang="en-US"/>
              <a:t>With the Wholeness of Knowledge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/>
              <a:t>1. A Database application, otherwise known as a Data-driven application is an application that interacts with data stored in a database hosted by a DBMS.</a:t>
            </a:r>
          </a:p>
          <a:p>
            <a:pPr>
              <a:buFontTx/>
              <a:buNone/>
            </a:pPr>
            <a:r>
              <a:rPr lang="en-US" sz="1800" dirty="0"/>
              <a:t>2. Developing such an application typically requires a Database Driver, which is specialized system software (middleware) for enabling connection to the database and executing SQL commands.</a:t>
            </a:r>
          </a:p>
          <a:p>
            <a:pPr>
              <a:buFontTx/>
              <a:buNone/>
            </a:pPr>
            <a:r>
              <a:rPr lang="en-US" sz="1800" dirty="0"/>
              <a:t>___________________________________________________________</a:t>
            </a:r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r>
              <a:rPr lang="en-US" sz="1800" dirty="0"/>
              <a:t>3.</a:t>
            </a:r>
            <a:r>
              <a:rPr lang="en-US" sz="1800" b="1" dirty="0"/>
              <a:t> Transcendental consciousness </a:t>
            </a:r>
            <a:r>
              <a:rPr lang="en-US" sz="1800" dirty="0"/>
              <a:t>is the underlying basis of all levels of creation.</a:t>
            </a:r>
          </a:p>
          <a:p>
            <a:pPr>
              <a:buFontTx/>
              <a:buNone/>
            </a:pPr>
            <a:r>
              <a:rPr lang="en-US" sz="1800" dirty="0"/>
              <a:t>4. </a:t>
            </a:r>
            <a:r>
              <a:rPr lang="en-US" sz="1800" b="1" dirty="0"/>
              <a:t>Impulses within the Transcendental Field: A</a:t>
            </a:r>
            <a:r>
              <a:rPr lang="en-US" sz="1800" dirty="0"/>
              <a:t> well-designed Database which forms the basis of an elegant software solution, arises as an impulse of the Transcendental Field.</a:t>
            </a:r>
          </a:p>
          <a:p>
            <a:pPr>
              <a:buFontTx/>
              <a:buNone/>
            </a:pPr>
            <a:r>
              <a:rPr lang="en-US" sz="1800" dirty="0"/>
              <a:t>5. </a:t>
            </a:r>
            <a:r>
              <a:rPr lang="en-US" sz="1800" b="1" dirty="0"/>
              <a:t>Wholeness moving within itself</a:t>
            </a:r>
            <a:r>
              <a:rPr lang="en-US" sz="1800" dirty="0"/>
              <a:t>:  In Unity Consciousness, one directly perceives that all expressions and levels of creation are nothing more than one’s own Self – pure consciousness.</a:t>
            </a:r>
          </a:p>
          <a:p>
            <a:endParaRPr lang="en-US" dirty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E9C81D-B837-4914-B343-B8D23177C13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4517" name="AutoShape 2"/>
          <p:cNvSpPr>
            <a:spLocks noChangeArrowheads="1"/>
          </p:cNvSpPr>
          <p:nvPr/>
        </p:nvSpPr>
        <p:spPr bwMode="auto">
          <a:xfrm rot="-5462464">
            <a:off x="6889000" y="3270958"/>
            <a:ext cx="3364112" cy="628650"/>
          </a:xfrm>
          <a:prstGeom prst="curvedUpArrow">
            <a:avLst>
              <a:gd name="adj1" fmla="val 63943"/>
              <a:gd name="adj2" fmla="val 127911"/>
              <a:gd name="adj3" fmla="val 33333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0" y="1295402"/>
            <a:ext cx="70476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Overview and Introduction  of Databases and DBMSs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2312</TotalTime>
  <Words>440</Words>
  <Application>Microsoft Office PowerPoint</Application>
  <PresentationFormat>On-screen Show (4:3)</PresentationFormat>
  <Paragraphs>47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CS415: Databases</vt:lpstr>
      <vt:lpstr>Lesson 6</vt:lpstr>
      <vt:lpstr>Wholeness</vt:lpstr>
      <vt:lpstr>1.1 Overview</vt:lpstr>
      <vt:lpstr>1.2 Introduction to MySQL</vt:lpstr>
      <vt:lpstr>1.2 Demo – hotel-db-app</vt:lpstr>
      <vt:lpstr>1.2 Demo – hotel-db-app</vt:lpstr>
      <vt:lpstr>Main Point</vt:lpstr>
      <vt:lpstr>Connecting the Parts of Knowledge With the Wholeness of Knowledge</vt:lpstr>
      <vt:lpstr>CS418: Databases &amp; Software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CS418: Databases &amp; Software Development</dc:title>
  <dc:creator>Obinna Kalu</dc:creator>
  <cp:lastModifiedBy>Obinna Kalu</cp:lastModifiedBy>
  <cp:revision>187</cp:revision>
  <dcterms:created xsi:type="dcterms:W3CDTF">2021-01-07T21:32:26Z</dcterms:created>
  <dcterms:modified xsi:type="dcterms:W3CDTF">2021-07-29T02:24:39Z</dcterms:modified>
</cp:coreProperties>
</file>