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2" r:id="rId2"/>
    <p:sldId id="263" r:id="rId3"/>
    <p:sldId id="264" r:id="rId4"/>
    <p:sldId id="272" r:id="rId5"/>
    <p:sldId id="265" r:id="rId6"/>
    <p:sldId id="273" r:id="rId7"/>
    <p:sldId id="271" r:id="rId8"/>
    <p:sldId id="266" r:id="rId9"/>
    <p:sldId id="270" r:id="rId10"/>
    <p:sldId id="309" r:id="rId11"/>
    <p:sldId id="267" r:id="rId12"/>
    <p:sldId id="287" r:id="rId13"/>
    <p:sldId id="274" r:id="rId14"/>
    <p:sldId id="292" r:id="rId15"/>
    <p:sldId id="293" r:id="rId16"/>
    <p:sldId id="294" r:id="rId17"/>
    <p:sldId id="304" r:id="rId18"/>
    <p:sldId id="305" r:id="rId19"/>
    <p:sldId id="306" r:id="rId20"/>
    <p:sldId id="307" r:id="rId21"/>
    <p:sldId id="308" r:id="rId22"/>
    <p:sldId id="320" r:id="rId23"/>
    <p:sldId id="321" r:id="rId24"/>
    <p:sldId id="322" r:id="rId25"/>
    <p:sldId id="323" r:id="rId26"/>
    <p:sldId id="325" r:id="rId27"/>
    <p:sldId id="326" r:id="rId28"/>
    <p:sldId id="327" r:id="rId29"/>
    <p:sldId id="397" r:id="rId30"/>
    <p:sldId id="316" r:id="rId31"/>
    <p:sldId id="334"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80797" autoAdjust="0"/>
  </p:normalViewPr>
  <p:slideViewPr>
    <p:cSldViewPr snapToGrid="0">
      <p:cViewPr varScale="1">
        <p:scale>
          <a:sx n="70" d="100"/>
          <a:sy n="70" d="100"/>
        </p:scale>
        <p:origin x="9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A9CE1-5745-425A-91A6-80C729C4AF3E}"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1"/>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40" tIns="45720" rIns="91440" bIns="45720" rtlCol="0" anchor="b"/>
          <a:lstStyle>
            <a:lvl1pPr algn="r">
              <a:defRPr sz="1200"/>
            </a:lvl1pPr>
          </a:lstStyle>
          <a:p>
            <a:fld id="{2A24AB76-8B66-4CC1-87A1-096EB80041A2}" type="slidenum">
              <a:rPr lang="en-US" smtClean="0"/>
              <a:t>‹#›</a:t>
            </a:fld>
            <a:endParaRPr lang="en-US"/>
          </a:p>
        </p:txBody>
      </p:sp>
    </p:spTree>
    <p:extLst>
      <p:ext uri="{BB962C8B-B14F-4D97-AF65-F5344CB8AC3E}">
        <p14:creationId xmlns:p14="http://schemas.microsoft.com/office/powerpoint/2010/main" val="178908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ongodb.com/manual/reference/glossary/#term-collecti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a:t>
            </a:fld>
            <a:endParaRPr lang="en-US"/>
          </a:p>
        </p:txBody>
      </p:sp>
    </p:spTree>
    <p:extLst>
      <p:ext uri="{BB962C8B-B14F-4D97-AF65-F5344CB8AC3E}">
        <p14:creationId xmlns:p14="http://schemas.microsoft.com/office/powerpoint/2010/main" val="155366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10</a:t>
            </a:fld>
            <a:endParaRPr lang="en-US"/>
          </a:p>
        </p:txBody>
      </p:sp>
    </p:spTree>
    <p:extLst>
      <p:ext uri="{BB962C8B-B14F-4D97-AF65-F5344CB8AC3E}">
        <p14:creationId xmlns:p14="http://schemas.microsoft.com/office/powerpoint/2010/main" val="143628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11</a:t>
            </a:fld>
            <a:endParaRPr lang="en-US"/>
          </a:p>
        </p:txBody>
      </p:sp>
    </p:spTree>
    <p:extLst>
      <p:ext uri="{BB962C8B-B14F-4D97-AF65-F5344CB8AC3E}">
        <p14:creationId xmlns:p14="http://schemas.microsoft.com/office/powerpoint/2010/main" val="746713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in Sept. Like this slide!!!!!!!!!!!!!!!!!!!</a:t>
            </a:r>
          </a:p>
          <a:p>
            <a:endParaRPr lang="en-US" dirty="0"/>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3</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4</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doc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r>
              <a:rPr lang="en-US" dirty="0">
                <a:solidFill>
                  <a:srgbClr val="008000"/>
                </a:solidFill>
                <a:latin typeface="Consolas" panose="020B0609020204030204" pitchFamily="49" charset="0"/>
              </a:rPr>
              <a:t>// {_id:ObjectId(...), a:1, b:2} </a:t>
            </a:r>
          </a:p>
          <a:p>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fruit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"apple"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"orange"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upsert</a:t>
            </a:r>
            <a:r>
              <a:rPr lang="en-US" dirty="0">
                <a:solidFill>
                  <a:srgbClr val="008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pretty</a:t>
            </a:r>
            <a:r>
              <a:rPr lang="en-US" b="1" dirty="0">
                <a:solidFill>
                  <a:srgbClr val="000080"/>
                </a:solidFill>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12</a:t>
            </a:fld>
            <a:endParaRPr lang="en-US"/>
          </a:p>
        </p:txBody>
      </p:sp>
    </p:spTree>
    <p:extLst>
      <p:ext uri="{BB962C8B-B14F-4D97-AF65-F5344CB8AC3E}">
        <p14:creationId xmlns:p14="http://schemas.microsoft.com/office/powerpoint/2010/main" val="118990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 32bit is limited to 2GB of data – Dev only</a:t>
            </a:r>
          </a:p>
          <a:p>
            <a:endParaRPr lang="en-US" sz="1200" b="1" i="1" dirty="0"/>
          </a:p>
          <a:p>
            <a:r>
              <a:rPr lang="en-US" b="1" dirty="0"/>
              <a:t>Daemon</a:t>
            </a:r>
            <a:r>
              <a:rPr lang="en-US" dirty="0"/>
              <a:t> The conventional name for a background, non-interactive process. </a:t>
            </a:r>
            <a:r>
              <a:rPr lang="en-US" dirty="0" err="1">
                <a:latin typeface="Courier New" panose="02070309020205020404" pitchFamily="49" charset="0"/>
                <a:cs typeface="Courier New" panose="02070309020205020404" pitchFamily="49" charset="0"/>
              </a:rPr>
              <a:t>mongod.exe</a:t>
            </a:r>
            <a:r>
              <a:rPr lang="en-US" dirty="0"/>
              <a:t> (Daemon) - </a:t>
            </a:r>
            <a:r>
              <a:rPr lang="en-US" dirty="0">
                <a:solidFill>
                  <a:srgbClr val="C00000"/>
                </a:solidFill>
              </a:rPr>
              <a:t>we need to create c:\data\db folder</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13</a:t>
            </a:fld>
            <a:endParaRPr lang="en-US"/>
          </a:p>
        </p:txBody>
      </p:sp>
    </p:spTree>
    <p:extLst>
      <p:ext uri="{BB962C8B-B14F-4D97-AF65-F5344CB8AC3E}">
        <p14:creationId xmlns:p14="http://schemas.microsoft.com/office/powerpoint/2010/main" val="85991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MongoDB provides the </a:t>
            </a:r>
            <a:r>
              <a:rPr lang="en-US" b="1" dirty="0" err="1">
                <a:latin typeface="Courier New" panose="02070309020205020404" pitchFamily="49" charset="0"/>
                <a:cs typeface="Courier New" panose="02070309020205020404" pitchFamily="49" charset="0"/>
              </a:rPr>
              <a:t>db.createCollection</a:t>
            </a:r>
            <a:r>
              <a:rPr lang="en-US" b="1" dirty="0">
                <a:latin typeface="Courier New" panose="02070309020205020404" pitchFamily="49" charset="0"/>
                <a:cs typeface="Courier New" panose="02070309020205020404" pitchFamily="49" charset="0"/>
              </a:rPr>
              <a:t>(name, options) </a:t>
            </a:r>
            <a:r>
              <a:rPr lang="en-US" dirty="0"/>
              <a:t>method to explicitly create a collection with various options, such as setting the maximum size or the documentation validation rules. </a:t>
            </a:r>
          </a:p>
        </p:txBody>
      </p:sp>
      <p:sp>
        <p:nvSpPr>
          <p:cNvPr id="4" name="Slide Number Placeholder 3"/>
          <p:cNvSpPr>
            <a:spLocks noGrp="1"/>
          </p:cNvSpPr>
          <p:nvPr>
            <p:ph type="sldNum" sz="quarter" idx="10"/>
          </p:nvPr>
        </p:nvSpPr>
        <p:spPr/>
        <p:txBody>
          <a:bodyPr/>
          <a:lstStyle/>
          <a:p>
            <a:fld id="{AAC4D8B7-AF8D-4076-B508-1822F4A0FD73}" type="slidenum">
              <a:rPr lang="en-US" smtClean="0"/>
              <a:t>14</a:t>
            </a:fld>
            <a:endParaRPr lang="en-US"/>
          </a:p>
        </p:txBody>
      </p:sp>
    </p:spTree>
    <p:extLst>
      <p:ext uri="{BB962C8B-B14F-4D97-AF65-F5344CB8AC3E}">
        <p14:creationId xmlns:p14="http://schemas.microsoft.com/office/powerpoint/2010/main" val="1364960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15</a:t>
            </a:fld>
            <a:endParaRPr lang="en-US"/>
          </a:p>
        </p:txBody>
      </p:sp>
    </p:spTree>
    <p:extLst>
      <p:ext uri="{BB962C8B-B14F-4D97-AF65-F5344CB8AC3E}">
        <p14:creationId xmlns:p14="http://schemas.microsoft.com/office/powerpoint/2010/main" val="121207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16</a:t>
            </a:fld>
            <a:endParaRPr lang="en-US"/>
          </a:p>
        </p:txBody>
      </p:sp>
    </p:spTree>
    <p:extLst>
      <p:ext uri="{BB962C8B-B14F-4D97-AF65-F5344CB8AC3E}">
        <p14:creationId xmlns:p14="http://schemas.microsoft.com/office/powerpoint/2010/main" val="995828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capped collections, natural order is the same as insertion order. </a:t>
            </a:r>
          </a:p>
          <a:p>
            <a:r>
              <a:rPr lang="en-US" b="1" dirty="0"/>
              <a:t>capped collection</a:t>
            </a:r>
          </a:p>
          <a:p>
            <a:r>
              <a:rPr lang="en-US" dirty="0"/>
              <a:t>A </a:t>
            </a:r>
            <a:r>
              <a:rPr lang="en-US" sz="1200" kern="1200" dirty="0">
                <a:solidFill>
                  <a:schemeClr val="tx1"/>
                </a:solidFill>
                <a:latin typeface="+mn-lt"/>
                <a:ea typeface="+mn-ea"/>
                <a:cs typeface="+mn-cs"/>
              </a:rPr>
              <a:t>fixed-sized </a:t>
            </a:r>
            <a:r>
              <a:rPr lang="en-US" sz="1200" kern="1200" dirty="0">
                <a:solidFill>
                  <a:schemeClr val="tx1"/>
                </a:solidFill>
                <a:latin typeface="+mn-lt"/>
                <a:ea typeface="+mn-ea"/>
                <a:cs typeface="+mn-cs"/>
                <a:hlinkClick r:id="rId3"/>
              </a:rPr>
              <a:t>collection</a:t>
            </a:r>
            <a:r>
              <a:rPr lang="en-US" sz="1200" kern="1200" dirty="0">
                <a:solidFill>
                  <a:schemeClr val="tx1"/>
                </a:solidFill>
                <a:latin typeface="+mn-lt"/>
                <a:ea typeface="+mn-ea"/>
                <a:cs typeface="+mn-cs"/>
              </a:rPr>
              <a:t> that </a:t>
            </a:r>
            <a:r>
              <a:rPr lang="en-US" dirty="0"/>
              <a:t>automatically overwrites its oldest entries when it reaches its maximum size. </a:t>
            </a:r>
          </a:p>
        </p:txBody>
      </p:sp>
      <p:sp>
        <p:nvSpPr>
          <p:cNvPr id="4" name="Slide Number Placeholder 3"/>
          <p:cNvSpPr>
            <a:spLocks noGrp="1"/>
          </p:cNvSpPr>
          <p:nvPr>
            <p:ph type="sldNum" sz="quarter" idx="10"/>
          </p:nvPr>
        </p:nvSpPr>
        <p:spPr/>
        <p:txBody>
          <a:bodyPr/>
          <a:lstStyle/>
          <a:p>
            <a:fld id="{AAC4D8B7-AF8D-4076-B508-1822F4A0FD73}" type="slidenum">
              <a:rPr lang="en-US" smtClean="0"/>
              <a:t>17</a:t>
            </a:fld>
            <a:endParaRPr lang="en-US"/>
          </a:p>
        </p:txBody>
      </p:sp>
    </p:spTree>
    <p:extLst>
      <p:ext uri="{BB962C8B-B14F-4D97-AF65-F5344CB8AC3E}">
        <p14:creationId xmlns:p14="http://schemas.microsoft.com/office/powerpoint/2010/main" val="2017755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pass the projection object as a second parameter to </a:t>
            </a:r>
            <a:r>
              <a:rPr lang="en-US" dirty="0" err="1"/>
              <a:t>findOne</a:t>
            </a:r>
            <a:r>
              <a:rPr lang="en-US" dirty="0"/>
              <a:t>() within Mongo Shell.</a:t>
            </a:r>
          </a:p>
          <a:p>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t>18</a:t>
            </a:fld>
            <a:endParaRPr lang="en-US"/>
          </a:p>
        </p:txBody>
      </p:sp>
    </p:spTree>
    <p:extLst>
      <p:ext uri="{BB962C8B-B14F-4D97-AF65-F5344CB8AC3E}">
        <p14:creationId xmlns:p14="http://schemas.microsoft.com/office/powerpoint/2010/main" val="1676413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a:t>
            </a:r>
            <a:r>
              <a:rPr lang="en-US" baseline="0" dirty="0"/>
              <a:t> = </a:t>
            </a:r>
            <a:r>
              <a:rPr lang="en-US" baseline="0" dirty="0" err="1"/>
              <a:t>db.test.find</a:t>
            </a:r>
            <a:r>
              <a:rPr lang="en-US" baseline="0" dirty="0"/>
              <a:t>(); null;  </a:t>
            </a:r>
            <a:r>
              <a:rPr lang="en-US" baseline="0" dirty="0">
                <a:sym typeface="Wingdings" panose="05000000000000000000" pitchFamily="2" charset="2"/>
              </a:rPr>
              <a:t> to stop automatic iteration in shell</a:t>
            </a:r>
          </a:p>
          <a:p>
            <a:r>
              <a:rPr lang="en-US" baseline="0" dirty="0">
                <a:sym typeface="Wingdings" panose="05000000000000000000" pitchFamily="2" charset="2"/>
              </a:rPr>
              <a:t>Now cur is a cursor object which has the following methods: </a:t>
            </a:r>
          </a:p>
          <a:p>
            <a:r>
              <a:rPr lang="en-US" baseline="0" dirty="0">
                <a:sym typeface="Wingdings" panose="05000000000000000000" pitchFamily="2" charset="2"/>
              </a:rPr>
              <a:t>	</a:t>
            </a:r>
            <a:r>
              <a:rPr lang="en-US" baseline="0" dirty="0" err="1">
                <a:sym typeface="Wingdings" panose="05000000000000000000" pitchFamily="2" charset="2"/>
              </a:rPr>
              <a:t>cur.hasNext</a:t>
            </a:r>
            <a:r>
              <a:rPr lang="en-US" baseline="0" dirty="0">
                <a:sym typeface="Wingdings" panose="05000000000000000000" pitchFamily="2" charset="2"/>
              </a:rPr>
              <a:t>()  true/false</a:t>
            </a:r>
          </a:p>
          <a:p>
            <a:r>
              <a:rPr lang="en-US" baseline="0" dirty="0">
                <a:sym typeface="Wingdings" panose="05000000000000000000" pitchFamily="2" charset="2"/>
              </a:rPr>
              <a:t>	</a:t>
            </a:r>
            <a:r>
              <a:rPr lang="en-US" baseline="0" dirty="0" err="1">
                <a:sym typeface="Wingdings" panose="05000000000000000000" pitchFamily="2" charset="2"/>
              </a:rPr>
              <a:t>cur.next</a:t>
            </a:r>
            <a:r>
              <a:rPr lang="en-US" baseline="0" dirty="0">
                <a:sym typeface="Wingdings" panose="05000000000000000000" pitchFamily="2" charset="2"/>
              </a:rPr>
              <a:t>()  document</a:t>
            </a:r>
          </a:p>
          <a:p>
            <a:r>
              <a:rPr lang="en-US" baseline="0" dirty="0">
                <a:sym typeface="Wingdings" panose="05000000000000000000" pitchFamily="2" charset="2"/>
              </a:rPr>
              <a:t>While(</a:t>
            </a:r>
            <a:r>
              <a:rPr lang="en-US" baseline="0" dirty="0" err="1">
                <a:sym typeface="Wingdings" panose="05000000000000000000" pitchFamily="2" charset="2"/>
              </a:rPr>
              <a:t>cur.hasNext</a:t>
            </a:r>
            <a:r>
              <a:rPr lang="en-US" baseline="0" dirty="0">
                <a:sym typeface="Wingdings" panose="05000000000000000000" pitchFamily="2" charset="2"/>
              </a:rPr>
              <a:t>()) </a:t>
            </a:r>
            <a:r>
              <a:rPr lang="en-US" baseline="0" dirty="0" err="1">
                <a:sym typeface="Wingdings" panose="05000000000000000000" pitchFamily="2" charset="2"/>
              </a:rPr>
              <a:t>printjson</a:t>
            </a:r>
            <a:r>
              <a:rPr lang="en-US" baseline="0" dirty="0">
                <a:sym typeface="Wingdings" panose="05000000000000000000" pitchFamily="2" charset="2"/>
              </a:rPr>
              <a:t>(</a:t>
            </a:r>
            <a:r>
              <a:rPr lang="en-US" baseline="0" dirty="0" err="1">
                <a:sym typeface="Wingdings" panose="05000000000000000000" pitchFamily="2" charset="2"/>
              </a:rPr>
              <a:t>cur.next</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19</a:t>
            </a:fld>
            <a:endParaRPr lang="en-US"/>
          </a:p>
        </p:txBody>
      </p:sp>
    </p:spTree>
    <p:extLst>
      <p:ext uri="{BB962C8B-B14F-4D97-AF65-F5344CB8AC3E}">
        <p14:creationId xmlns:p14="http://schemas.microsoft.com/office/powerpoint/2010/main" val="267698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2</a:t>
            </a:fld>
            <a:endParaRPr lang="en-US"/>
          </a:p>
        </p:txBody>
      </p:sp>
    </p:spTree>
    <p:extLst>
      <p:ext uri="{BB962C8B-B14F-4D97-AF65-F5344CB8AC3E}">
        <p14:creationId xmlns:p14="http://schemas.microsoft.com/office/powerpoint/2010/main" val="324586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20</a:t>
            </a:fld>
            <a:endParaRPr lang="en-US"/>
          </a:p>
        </p:txBody>
      </p:sp>
    </p:spTree>
    <p:extLst>
      <p:ext uri="{BB962C8B-B14F-4D97-AF65-F5344CB8AC3E}">
        <p14:creationId xmlns:p14="http://schemas.microsoft.com/office/powerpoint/2010/main" val="302007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21</a:t>
            </a:fld>
            <a:endParaRPr lang="en-US"/>
          </a:p>
        </p:txBody>
      </p:sp>
    </p:spTree>
    <p:extLst>
      <p:ext uri="{BB962C8B-B14F-4D97-AF65-F5344CB8AC3E}">
        <p14:creationId xmlns:p14="http://schemas.microsoft.com/office/powerpoint/2010/main" val="3678383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22</a:t>
            </a:fld>
            <a:endParaRPr lang="en-US"/>
          </a:p>
        </p:txBody>
      </p:sp>
    </p:spTree>
    <p:extLst>
      <p:ext uri="{BB962C8B-B14F-4D97-AF65-F5344CB8AC3E}">
        <p14:creationId xmlns:p14="http://schemas.microsoft.com/office/powerpoint/2010/main" val="233503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Note: </a:t>
            </a:r>
            <a:r>
              <a:rPr lang="en-US" dirty="0"/>
              <a:t>It’s important to know that </a:t>
            </a:r>
            <a:r>
              <a:rPr lang="en-US" b="1" dirty="0"/>
              <a:t>find() </a:t>
            </a:r>
            <a:r>
              <a:rPr lang="en-US" dirty="0"/>
              <a:t>will return a </a:t>
            </a:r>
            <a:r>
              <a:rPr lang="en-US" b="1" dirty="0"/>
              <a:t>cursor object </a:t>
            </a:r>
            <a:r>
              <a:rPr lang="en-US" i="1" dirty="0"/>
              <a:t>(an object that has instructions to DB server </a:t>
            </a:r>
          </a:p>
          <a:p>
            <a:pPr lvl="0">
              <a:defRPr/>
            </a:pPr>
            <a:r>
              <a:rPr lang="en-US" i="1" dirty="0"/>
              <a:t>           of how to perform the query) </a:t>
            </a:r>
            <a:r>
              <a:rPr lang="en-US" dirty="0"/>
              <a:t>We can perform the connection to DB by calling some methods on this </a:t>
            </a:r>
          </a:p>
          <a:p>
            <a:pPr lvl="0">
              <a:defRPr/>
            </a:pPr>
            <a:r>
              <a:rPr lang="en-US" dirty="0"/>
              <a:t>           cursor object:</a:t>
            </a:r>
          </a:p>
          <a:p>
            <a:pPr lvl="1">
              <a:defRPr/>
            </a:pPr>
            <a:r>
              <a:rPr lang="en-US" dirty="0">
                <a:latin typeface="Consolas" panose="020B0609020204030204" pitchFamily="49" charset="0"/>
                <a:cs typeface="Courier New" panose="02070309020205020404" pitchFamily="49" charset="0"/>
              </a:rPr>
              <a:t> .</a:t>
            </a:r>
            <a:r>
              <a:rPr lang="en-US" b="1" dirty="0">
                <a:latin typeface="Consolas" panose="020B0609020204030204" pitchFamily="49" charset="0"/>
                <a:cs typeface="Courier New" panose="02070309020205020404" pitchFamily="49" charset="0"/>
              </a:rPr>
              <a:t>each</a:t>
            </a:r>
            <a:r>
              <a:rPr lang="en-US" sz="1600" dirty="0">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callback(err, doc){    doc   } </a:t>
            </a:r>
            <a:r>
              <a:rPr lang="en-US" sz="1600" dirty="0">
                <a:latin typeface="Consolas" panose="020B0609020204030204" pitchFamily="49" charset="0"/>
                <a:cs typeface="Courier New" panose="02070309020205020404" pitchFamily="49" charset="0"/>
              </a:rPr>
              <a:t>)</a:t>
            </a:r>
          </a:p>
          <a:p>
            <a:pPr lvl="1">
              <a:defRPr/>
            </a:pPr>
            <a:r>
              <a:rPr lang="en-US" dirty="0">
                <a:latin typeface="Consolas" panose="020B0609020204030204" pitchFamily="49" charset="0"/>
                <a:cs typeface="Courier New" panose="02070309020205020404" pitchFamily="49" charset="0"/>
              </a:rPr>
              <a:t> .</a:t>
            </a:r>
            <a:r>
              <a:rPr lang="en-US" b="1" dirty="0" err="1">
                <a:latin typeface="Consolas" panose="020B0609020204030204" pitchFamily="49" charset="0"/>
                <a:cs typeface="Courier New" panose="02070309020205020404" pitchFamily="49" charset="0"/>
              </a:rPr>
              <a:t>toArray</a:t>
            </a:r>
            <a:r>
              <a:rPr lang="en-US" sz="1600" dirty="0">
                <a:latin typeface="Consolas" panose="020B0609020204030204" pitchFamily="49" charset="0"/>
                <a:cs typeface="Courier New" panose="02070309020205020404" pitchFamily="49" charset="0"/>
              </a:rPr>
              <a:t>(</a:t>
            </a:r>
            <a:r>
              <a:rPr lang="en-US" sz="1400" dirty="0">
                <a:latin typeface="Consolas" panose="020B0609020204030204" pitchFamily="49" charset="0"/>
                <a:cs typeface="Courier New" panose="02070309020205020404" pitchFamily="49" charset="0"/>
              </a:rPr>
              <a:t>callback(err, </a:t>
            </a:r>
            <a:r>
              <a:rPr lang="en-US" sz="1400" dirty="0" err="1">
                <a:latin typeface="Consolas" panose="020B0609020204030204" pitchFamily="49" charset="0"/>
                <a:cs typeface="Courier New" panose="02070309020205020404" pitchFamily="49" charset="0"/>
              </a:rPr>
              <a:t>allDocs</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allDocs.forEach</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cb</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err,doc</a:t>
            </a:r>
            <a:r>
              <a:rPr lang="en-US" sz="1400" dirty="0">
                <a:latin typeface="Consolas" panose="020B0609020204030204" pitchFamily="49" charset="0"/>
                <a:cs typeface="Courier New" panose="02070309020205020404" pitchFamily="49" charset="0"/>
              </a:rPr>
              <a:t>){ doc } )})</a:t>
            </a:r>
            <a:endParaRPr lang="en-US" sz="1600" dirty="0">
              <a:latin typeface="Consolas" panose="020B06090202040302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AAC4D8B7-AF8D-4076-B508-1822F4A0FD73}" type="slidenum">
              <a:rPr lang="en-US" smtClean="0"/>
              <a:t>23</a:t>
            </a:fld>
            <a:endParaRPr lang="en-US"/>
          </a:p>
        </p:txBody>
      </p:sp>
    </p:spTree>
    <p:extLst>
      <p:ext uri="{BB962C8B-B14F-4D97-AF65-F5344CB8AC3E}">
        <p14:creationId xmlns:p14="http://schemas.microsoft.com/office/powerpoint/2010/main" val="1869313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24</a:t>
            </a:fld>
            <a:endParaRPr lang="en-US"/>
          </a:p>
        </p:txBody>
      </p:sp>
    </p:spTree>
    <p:extLst>
      <p:ext uri="{BB962C8B-B14F-4D97-AF65-F5344CB8AC3E}">
        <p14:creationId xmlns:p14="http://schemas.microsoft.com/office/powerpoint/2010/main" val="4294613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25</a:t>
            </a:fld>
            <a:endParaRPr lang="en-US"/>
          </a:p>
        </p:txBody>
      </p:sp>
    </p:spTree>
    <p:extLst>
      <p:ext uri="{BB962C8B-B14F-4D97-AF65-F5344CB8AC3E}">
        <p14:creationId xmlns:p14="http://schemas.microsoft.com/office/powerpoint/2010/main" val="3705677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a:t>
            </a:r>
            <a:r>
              <a:rPr lang="en-US" baseline="0" dirty="0"/>
              <a:t> = </a:t>
            </a:r>
            <a:r>
              <a:rPr lang="en-US" baseline="0" dirty="0" err="1"/>
              <a:t>db.test.find</a:t>
            </a:r>
            <a:r>
              <a:rPr lang="en-US" baseline="0" dirty="0"/>
              <a:t>(); null;  </a:t>
            </a:r>
            <a:r>
              <a:rPr lang="en-US" baseline="0" dirty="0">
                <a:sym typeface="Wingdings" panose="05000000000000000000" pitchFamily="2" charset="2"/>
              </a:rPr>
              <a:t> to stop automatic iteration in shell</a:t>
            </a:r>
          </a:p>
          <a:p>
            <a:r>
              <a:rPr lang="en-US" baseline="0" dirty="0">
                <a:sym typeface="Wingdings" panose="05000000000000000000" pitchFamily="2" charset="2"/>
              </a:rPr>
              <a:t>Now cur is a cursor object which has the following methods: </a:t>
            </a:r>
          </a:p>
          <a:p>
            <a:r>
              <a:rPr lang="en-US" baseline="0" dirty="0">
                <a:sym typeface="Wingdings" panose="05000000000000000000" pitchFamily="2" charset="2"/>
              </a:rPr>
              <a:t>	</a:t>
            </a:r>
            <a:r>
              <a:rPr lang="en-US" baseline="0" dirty="0" err="1">
                <a:sym typeface="Wingdings" panose="05000000000000000000" pitchFamily="2" charset="2"/>
              </a:rPr>
              <a:t>cur.hasNext</a:t>
            </a:r>
            <a:r>
              <a:rPr lang="en-US" baseline="0" dirty="0">
                <a:sym typeface="Wingdings" panose="05000000000000000000" pitchFamily="2" charset="2"/>
              </a:rPr>
              <a:t>()  true/false</a:t>
            </a:r>
          </a:p>
          <a:p>
            <a:r>
              <a:rPr lang="en-US" baseline="0" dirty="0">
                <a:sym typeface="Wingdings" panose="05000000000000000000" pitchFamily="2" charset="2"/>
              </a:rPr>
              <a:t>	</a:t>
            </a:r>
            <a:r>
              <a:rPr lang="en-US" baseline="0" dirty="0" err="1">
                <a:sym typeface="Wingdings" panose="05000000000000000000" pitchFamily="2" charset="2"/>
              </a:rPr>
              <a:t>cur.next</a:t>
            </a:r>
            <a:r>
              <a:rPr lang="en-US" baseline="0" dirty="0">
                <a:sym typeface="Wingdings" panose="05000000000000000000" pitchFamily="2" charset="2"/>
              </a:rPr>
              <a:t>()  document</a:t>
            </a:r>
          </a:p>
          <a:p>
            <a:r>
              <a:rPr lang="en-US" baseline="0" dirty="0">
                <a:sym typeface="Wingdings" panose="05000000000000000000" pitchFamily="2" charset="2"/>
              </a:rPr>
              <a:t>While(</a:t>
            </a:r>
            <a:r>
              <a:rPr lang="en-US" baseline="0" dirty="0" err="1">
                <a:sym typeface="Wingdings" panose="05000000000000000000" pitchFamily="2" charset="2"/>
              </a:rPr>
              <a:t>cur.hasNext</a:t>
            </a:r>
            <a:r>
              <a:rPr lang="en-US" baseline="0" dirty="0">
                <a:sym typeface="Wingdings" panose="05000000000000000000" pitchFamily="2" charset="2"/>
              </a:rPr>
              <a:t>()) </a:t>
            </a:r>
            <a:r>
              <a:rPr lang="en-US" baseline="0" dirty="0" err="1">
                <a:sym typeface="Wingdings" panose="05000000000000000000" pitchFamily="2" charset="2"/>
              </a:rPr>
              <a:t>printjson</a:t>
            </a:r>
            <a:r>
              <a:rPr lang="en-US" baseline="0" dirty="0">
                <a:sym typeface="Wingdings" panose="05000000000000000000" pitchFamily="2" charset="2"/>
              </a:rPr>
              <a:t>(</a:t>
            </a:r>
            <a:r>
              <a:rPr lang="en-US" baseline="0" dirty="0" err="1">
                <a:sym typeface="Wingdings" panose="05000000000000000000" pitchFamily="2" charset="2"/>
              </a:rPr>
              <a:t>cur.next</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26</a:t>
            </a:fld>
            <a:endParaRPr lang="en-US"/>
          </a:p>
        </p:txBody>
      </p:sp>
    </p:spTree>
    <p:extLst>
      <p:ext uri="{BB962C8B-B14F-4D97-AF65-F5344CB8AC3E}">
        <p14:creationId xmlns:p14="http://schemas.microsoft.com/office/powerpoint/2010/main" val="1882598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i="1" dirty="0"/>
              <a:t>(remember cursor object is being built and sent to the server only , to run call </a:t>
            </a:r>
            <a:r>
              <a:rPr lang="en-US" sz="1100" i="1" dirty="0">
                <a:latin typeface="Courier New" panose="02070309020205020404" pitchFamily="49" charset="0"/>
                <a:cs typeface="Courier New" panose="02070309020205020404" pitchFamily="49" charset="0"/>
              </a:rPr>
              <a:t>.each()</a:t>
            </a:r>
            <a:r>
              <a:rPr lang="en-US" i="1" dirty="0"/>
              <a:t>)</a:t>
            </a:r>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t>27</a:t>
            </a:fld>
            <a:endParaRPr lang="en-US"/>
          </a:p>
        </p:txBody>
      </p:sp>
    </p:spTree>
    <p:extLst>
      <p:ext uri="{BB962C8B-B14F-4D97-AF65-F5344CB8AC3E}">
        <p14:creationId xmlns:p14="http://schemas.microsoft.com/office/powerpoint/2010/main" val="3597590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t>28</a:t>
            </a:fld>
            <a:endParaRPr lang="en-US"/>
          </a:p>
        </p:txBody>
      </p:sp>
    </p:spTree>
    <p:extLst>
      <p:ext uri="{BB962C8B-B14F-4D97-AF65-F5344CB8AC3E}">
        <p14:creationId xmlns:p14="http://schemas.microsoft.com/office/powerpoint/2010/main" val="3402147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doc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'_id'</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calvin</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'age'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6</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aseline="0" dirty="0">
                <a:solidFill>
                  <a:srgbClr val="000000"/>
                </a:solidFill>
                <a:latin typeface="Courier New" panose="02070309020205020404" pitchFamily="49" charset="0"/>
              </a:rPr>
              <a:t> OKAY</a:t>
            </a:r>
          </a:p>
          <a:p>
            <a:endParaRPr lang="en-US" baseline="0" dirty="0">
              <a:solidFill>
                <a:srgbClr val="000000"/>
              </a:solidFill>
              <a:latin typeface="Courier New" panose="02070309020205020404" pitchFamily="49" charset="0"/>
            </a:endParaRPr>
          </a:p>
          <a:p>
            <a:r>
              <a:rPr lang="en-US" baseline="0" dirty="0">
                <a:solidFill>
                  <a:srgbClr val="000000"/>
                </a:solidFill>
                <a:latin typeface="Courier New" panose="02070309020205020404" pitchFamily="49" charset="0"/>
              </a:rPr>
              <a:t>Returns JSON with information about what happened</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29</a:t>
            </a:fld>
            <a:endParaRPr lang="en-US"/>
          </a:p>
        </p:txBody>
      </p:sp>
    </p:spTree>
    <p:extLst>
      <p:ext uri="{BB962C8B-B14F-4D97-AF65-F5344CB8AC3E}">
        <p14:creationId xmlns:p14="http://schemas.microsoft.com/office/powerpoint/2010/main" val="113493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https://blog.michaelckennedy.net/2010/04/29/mongodb-vs-sql-server-2008-performance-showdown/</a:t>
            </a:r>
          </a:p>
        </p:txBody>
      </p:sp>
      <p:sp>
        <p:nvSpPr>
          <p:cNvPr id="4" name="Slide Number Placeholder 3"/>
          <p:cNvSpPr>
            <a:spLocks noGrp="1"/>
          </p:cNvSpPr>
          <p:nvPr>
            <p:ph type="sldNum" sz="quarter" idx="10"/>
          </p:nvPr>
        </p:nvSpPr>
        <p:spPr/>
        <p:txBody>
          <a:bodyPr/>
          <a:lstStyle/>
          <a:p>
            <a:fld id="{AAC4D8B7-AF8D-4076-B508-1822F4A0FD73}" type="slidenum">
              <a:rPr lang="en-US" smtClean="0"/>
              <a:t>3</a:t>
            </a:fld>
            <a:endParaRPr lang="en-US"/>
          </a:p>
        </p:txBody>
      </p:sp>
    </p:spTree>
    <p:extLst>
      <p:ext uri="{BB962C8B-B14F-4D97-AF65-F5344CB8AC3E}">
        <p14:creationId xmlns:p14="http://schemas.microsoft.com/office/powerpoint/2010/main" val="2483010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drop database:   </a:t>
            </a:r>
            <a:r>
              <a:rPr lang="en-US" b="1" dirty="0" err="1"/>
              <a:t>db.dropDatabase</a:t>
            </a:r>
            <a:r>
              <a:rPr lang="en-US" b="1" dirty="0"/>
              <a:t>()</a:t>
            </a:r>
          </a:p>
        </p:txBody>
      </p:sp>
      <p:sp>
        <p:nvSpPr>
          <p:cNvPr id="4" name="Slide Number Placeholder 3"/>
          <p:cNvSpPr>
            <a:spLocks noGrp="1"/>
          </p:cNvSpPr>
          <p:nvPr>
            <p:ph type="sldNum" sz="quarter" idx="10"/>
          </p:nvPr>
        </p:nvSpPr>
        <p:spPr/>
        <p:txBody>
          <a:bodyPr/>
          <a:lstStyle/>
          <a:p>
            <a:fld id="{AAC4D8B7-AF8D-4076-B508-1822F4A0FD73}" type="slidenum">
              <a:rPr lang="en-US" smtClean="0"/>
              <a:t>30</a:t>
            </a:fld>
            <a:endParaRPr lang="en-US"/>
          </a:p>
        </p:txBody>
      </p:sp>
    </p:spTree>
    <p:extLst>
      <p:ext uri="{BB962C8B-B14F-4D97-AF65-F5344CB8AC3E}">
        <p14:creationId xmlns:p14="http://schemas.microsoft.com/office/powerpoint/2010/main" val="547893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31</a:t>
            </a:fld>
            <a:endParaRPr lang="en-US"/>
          </a:p>
        </p:txBody>
      </p:sp>
    </p:spTree>
    <p:extLst>
      <p:ext uri="{BB962C8B-B14F-4D97-AF65-F5344CB8AC3E}">
        <p14:creationId xmlns:p14="http://schemas.microsoft.com/office/powerpoint/2010/main" val="405411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add many server to relational</a:t>
            </a:r>
            <a:r>
              <a:rPr lang="en-US" baseline="0" dirty="0"/>
              <a:t> </a:t>
            </a:r>
            <a:r>
              <a:rPr lang="en-US" dirty="0"/>
              <a:t>DMBS we could achieve performance</a:t>
            </a:r>
            <a:r>
              <a:rPr lang="en-US" baseline="0" dirty="0"/>
              <a:t> but they are not scalable.</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4</a:t>
            </a:fld>
            <a:endParaRPr lang="en-US"/>
          </a:p>
        </p:txBody>
      </p:sp>
    </p:spTree>
    <p:extLst>
      <p:ext uri="{BB962C8B-B14F-4D97-AF65-F5344CB8AC3E}">
        <p14:creationId xmlns:p14="http://schemas.microsoft.com/office/powerpoint/2010/main" val="280875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Mmap:  </a:t>
            </a:r>
            <a:r>
              <a:rPr lang="en-US" sz="1200" i="1" dirty="0">
                <a:solidFill>
                  <a:schemeClr val="bg1">
                    <a:lumMod val="50000"/>
                  </a:schemeClr>
                </a:solidFill>
              </a:rPr>
              <a:t>(based on memory mapped files. It excels at workloads with high volume inserts, reads, and in-place updates).</a:t>
            </a:r>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5</a:t>
            </a:fld>
            <a:endParaRPr lang="en-US"/>
          </a:p>
        </p:txBody>
      </p:sp>
    </p:spTree>
    <p:extLst>
      <p:ext uri="{BB962C8B-B14F-4D97-AF65-F5344CB8AC3E}">
        <p14:creationId xmlns:p14="http://schemas.microsoft.com/office/powerpoint/2010/main" val="403829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6</a:t>
            </a:fld>
            <a:endParaRPr lang="en-US"/>
          </a:p>
        </p:txBody>
      </p:sp>
    </p:spTree>
    <p:extLst>
      <p:ext uri="{BB962C8B-B14F-4D97-AF65-F5344CB8AC3E}">
        <p14:creationId xmlns:p14="http://schemas.microsoft.com/office/powerpoint/2010/main" val="3335581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Atomic transaction: is either all occur or nothing occur.</a:t>
            </a:r>
          </a:p>
        </p:txBody>
      </p:sp>
      <p:sp>
        <p:nvSpPr>
          <p:cNvPr id="4" name="Slide Number Placeholder 3"/>
          <p:cNvSpPr>
            <a:spLocks noGrp="1"/>
          </p:cNvSpPr>
          <p:nvPr>
            <p:ph type="sldNum" sz="quarter" idx="10"/>
          </p:nvPr>
        </p:nvSpPr>
        <p:spPr/>
        <p:txBody>
          <a:bodyPr/>
          <a:lstStyle/>
          <a:p>
            <a:fld id="{AAC4D8B7-AF8D-4076-B508-1822F4A0FD73}" type="slidenum">
              <a:rPr lang="en-US" smtClean="0"/>
              <a:t>7</a:t>
            </a:fld>
            <a:endParaRPr lang="en-US"/>
          </a:p>
        </p:txBody>
      </p:sp>
    </p:spTree>
    <p:extLst>
      <p:ext uri="{BB962C8B-B14F-4D97-AF65-F5344CB8AC3E}">
        <p14:creationId xmlns:p14="http://schemas.microsoft.com/office/powerpoint/2010/main" val="1540721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8</a:t>
            </a:fld>
            <a:endParaRPr lang="en-US"/>
          </a:p>
        </p:txBody>
      </p:sp>
    </p:spTree>
    <p:extLst>
      <p:ext uri="{BB962C8B-B14F-4D97-AF65-F5344CB8AC3E}">
        <p14:creationId xmlns:p14="http://schemas.microsoft.com/office/powerpoint/2010/main" val="139395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Dynamic schema supports fluent polymorphism</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type(s)</a:t>
            </a:r>
            <a:endParaRPr lang="en-US" dirty="0"/>
          </a:p>
          <a:p>
            <a:r>
              <a:rPr lang="en-US" dirty="0"/>
              <a:t>http://stackoverflow.com/questions/36946572/meaning-of-dynamic-schema-supports-fluent-polymorphism-in-mongodb-doc</a:t>
            </a:r>
          </a:p>
          <a:p>
            <a:endParaRPr lang="en-US" dirty="0"/>
          </a:p>
          <a:p>
            <a:pPr fontAlgn="base"/>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 or types. Lets have an </a:t>
            </a:r>
            <a:r>
              <a:rPr lang="en-US" sz="1200" b="0" i="0" kern="1200" dirty="0" err="1">
                <a:solidFill>
                  <a:schemeClr val="tx1"/>
                </a:solidFill>
                <a:effectLst/>
                <a:latin typeface="+mn-lt"/>
                <a:ea typeface="+mn-ea"/>
                <a:cs typeface="+mn-cs"/>
              </a:rPr>
              <a:t>example,consider</a:t>
            </a:r>
            <a:r>
              <a:rPr lang="en-US" sz="1200" b="0" i="0" kern="1200" dirty="0">
                <a:solidFill>
                  <a:schemeClr val="tx1"/>
                </a:solidFill>
                <a:effectLst/>
                <a:latin typeface="+mn-lt"/>
                <a:ea typeface="+mn-ea"/>
                <a:cs typeface="+mn-cs"/>
              </a:rPr>
              <a:t> the following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collection of cars</a:t>
            </a:r>
          </a:p>
          <a:p>
            <a:pPr fontAlgn="base"/>
            <a:r>
              <a:rPr lang="en-US" sz="1200" b="0" i="0" kern="1200" dirty="0">
                <a:solidFill>
                  <a:schemeClr val="tx1"/>
                </a:solidFill>
                <a:effectLst/>
                <a:latin typeface="+mn-lt"/>
                <a:ea typeface="+mn-ea"/>
                <a:cs typeface="+mn-cs"/>
              </a:rPr>
              <a:t>A basic car structure</a:t>
            </a:r>
          </a:p>
          <a:p>
            <a:pPr fontAlgn="base"/>
            <a:r>
              <a:rPr lang="en-US" sz="1200" b="0" i="0" kern="1200" dirty="0">
                <a:solidFill>
                  <a:schemeClr val="tx1"/>
                </a:solidFill>
                <a:effectLst/>
                <a:latin typeface="+mn-lt"/>
                <a:ea typeface="+mn-ea"/>
                <a:cs typeface="+mn-cs"/>
              </a:rPr>
              <a:t>{ "TYPE": "BASIC CAR", "MAX_SPEED": 100, "MILEAGE": 20, "GEARS": 4, "FEATURES": [ { "AC": "yes" } ] }The first 4 keys will be same for almost all cars ----&gt; </a:t>
            </a:r>
            <a:r>
              <a:rPr lang="en-US" sz="1200" b="1" i="0" kern="1200" dirty="0">
                <a:solidFill>
                  <a:schemeClr val="tx1"/>
                </a:solidFill>
                <a:effectLst/>
                <a:latin typeface="+mn-lt"/>
                <a:ea typeface="+mn-ea"/>
                <a:cs typeface="+mn-cs"/>
              </a:rPr>
              <a:t>polymorphic type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sports car</a:t>
            </a:r>
          </a:p>
          <a:p>
            <a:pPr fontAlgn="base"/>
            <a:r>
              <a:rPr lang="en-US" sz="1200" b="0" i="0" kern="1200" dirty="0">
                <a:solidFill>
                  <a:schemeClr val="tx1"/>
                </a:solidFill>
                <a:effectLst/>
                <a:latin typeface="+mn-lt"/>
                <a:ea typeface="+mn-ea"/>
                <a:cs typeface="+mn-cs"/>
              </a:rPr>
              <a:t>{ "TYPE": "SPORTS CAR", "MAX_SPEED": 300, "MILEAGE": 10, "GEARS": 8, "FEATURES": [ { "AC": "yes" }, { "NITRO": "yes" }, { "NAVIGATION": "yes" }, . . . . ... so on ] "ADVANCED PROTECTION" : "yes", "SENSORS" : [ {"OBSTACLE" : "yes"} ] }</a:t>
            </a:r>
          </a:p>
          <a:p>
            <a:pPr fontAlgn="base"/>
            <a:r>
              <a:rPr lang="en-US" sz="1200" b="0" i="0" kern="1200" dirty="0">
                <a:solidFill>
                  <a:schemeClr val="tx1"/>
                </a:solidFill>
                <a:effectLst/>
                <a:latin typeface="+mn-lt"/>
                <a:ea typeface="+mn-ea"/>
                <a:cs typeface="+mn-cs"/>
              </a:rPr>
              <a:t>The sports inherits the features of </a:t>
            </a:r>
            <a:r>
              <a:rPr lang="en-US" sz="1200" b="1" i="0" kern="1200" dirty="0">
                <a:solidFill>
                  <a:schemeClr val="tx1"/>
                </a:solidFill>
                <a:effectLst/>
                <a:latin typeface="+mn-lt"/>
                <a:ea typeface="+mn-ea"/>
                <a:cs typeface="+mn-cs"/>
              </a:rPr>
              <a:t>BASIC CAR</a:t>
            </a:r>
            <a:r>
              <a:rPr lang="en-US" sz="1200" b="0" i="0" kern="1200" dirty="0">
                <a:solidFill>
                  <a:schemeClr val="tx1"/>
                </a:solidFill>
                <a:effectLst/>
                <a:latin typeface="+mn-lt"/>
                <a:ea typeface="+mn-ea"/>
                <a:cs typeface="+mn-cs"/>
              </a:rPr>
              <a:t> and also has some its own features, that's satisfies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And coming to the part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 we can see that structure of document is different for both documents MongoDB won't restrict to a particular structure so that's satisfies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9</a:t>
            </a:fld>
            <a:endParaRPr lang="en-US"/>
          </a:p>
        </p:txBody>
      </p:sp>
    </p:spTree>
    <p:extLst>
      <p:ext uri="{BB962C8B-B14F-4D97-AF65-F5344CB8AC3E}">
        <p14:creationId xmlns:p14="http://schemas.microsoft.com/office/powerpoint/2010/main" val="2915476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81ED3C-CC80-4E2D-9327-559C31806E08}"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597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0B6CA-9987-47A2-8C57-ABCD6ADE40B9}"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34338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3021-BA4D-4FB9-9E13-553D3B9DA63A}"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21644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F20D4-DA14-47B4-8F09-29CB956D7CBA}"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37161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29415-3156-4C34-B66E-311B49975953}"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7952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0F775-9166-4A28-AF9A-B14DBB9D34D4}" type="datetime1">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97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5467D7-265A-4F7A-9ADA-EACCFCFCF1E9}" type="datetime1">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585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266F44-C6D0-46C2-963E-01194C23B1BB}" type="datetime1">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83158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7D97E-1DCB-4FD4-82EE-83BC7DED7FED}" type="datetime1">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2350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81A712-BAC5-492D-B72E-B648D7F9819C}" type="datetime1">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82185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62964B-0C31-4D39-8BB1-727734B15BFA}" type="datetime1">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416218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21B75-4314-415A-836D-1FE59145F269}" type="datetime1">
              <a:rPr lang="en-US" smtClean="0"/>
              <a:t>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A7D68-7806-41C0-A50B-13413955851C}" type="slidenum">
              <a:rPr lang="en-US" smtClean="0"/>
              <a:t>‹#›</a:t>
            </a:fld>
            <a:endParaRPr lang="en-US"/>
          </a:p>
        </p:txBody>
      </p:sp>
    </p:spTree>
    <p:extLst>
      <p:ext uri="{BB962C8B-B14F-4D97-AF65-F5344CB8AC3E}">
        <p14:creationId xmlns:p14="http://schemas.microsoft.com/office/powerpoint/2010/main" val="313470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mongodb.com/products/compas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Choosing NoSQL For Performance</a:t>
            </a:r>
          </a:p>
        </p:txBody>
      </p:sp>
      <p:sp>
        <p:nvSpPr>
          <p:cNvPr id="3" name="Content Placeholder 2"/>
          <p:cNvSpPr>
            <a:spLocks noGrp="1"/>
          </p:cNvSpPr>
          <p:nvPr>
            <p:ph idx="1"/>
          </p:nvPr>
        </p:nvSpPr>
        <p:spPr/>
        <p:txBody>
          <a:bodyPr>
            <a:normAutofit/>
          </a:bodyPr>
          <a:lstStyle/>
          <a:p>
            <a:pPr marL="0" indent="0">
              <a:buNone/>
            </a:pPr>
            <a:r>
              <a:rPr lang="en-US" sz="2400" dirty="0"/>
              <a:t>When the number of concurrent clients using your application/</a:t>
            </a:r>
            <a:r>
              <a:rPr lang="en-US" sz="2400" dirty="0" err="1"/>
              <a:t>db</a:t>
            </a:r>
            <a:r>
              <a:rPr lang="en-US" sz="2400" dirty="0"/>
              <a:t> is reasonably small (let’s say 500 users) RDBMS can work great. But what if that number grows? Especially if you are writing a Web app. At 50,000 users, can you still run on a single instance of SQL Server or MySQL? How powerful does your hardware have to be to handle that? What about at 500,000 or 5,000,000 users, still good?</a:t>
            </a:r>
          </a:p>
          <a:p>
            <a:pPr marL="0" indent="0">
              <a:buNone/>
            </a:pPr>
            <a:r>
              <a:rPr lang="en-US" sz="2400" dirty="0">
                <a:solidFill>
                  <a:srgbClr val="000000"/>
                </a:solidFill>
              </a:rPr>
              <a:t>Wait a minute now! There are plenty of systems with tons of users built upon relational databases!</a:t>
            </a:r>
          </a:p>
          <a:p>
            <a:pPr marL="0" indent="0">
              <a:buNone/>
            </a:pPr>
            <a:r>
              <a:rPr lang="en-US" sz="2400" dirty="0">
                <a:solidFill>
                  <a:srgbClr val="000000"/>
                </a:solidFill>
              </a:rPr>
              <a:t>Yes but how much expensive hardware and software (licenses) do these require? A basic SQL Server cluster might cost you around $100,000 just to get it up and running on decent hardware.</a:t>
            </a:r>
            <a:endParaRPr lang="en-US" sz="2400" dirty="0"/>
          </a:p>
          <a:p>
            <a:pPr marL="0" indent="0">
              <a:buNone/>
            </a:pPr>
            <a:endParaRPr lang="en-US" sz="2400" dirty="0"/>
          </a:p>
          <a:p>
            <a:pPr marL="0" indent="0">
              <a:buNone/>
            </a:pPr>
            <a:endParaRPr lang="en-US" sz="2400" dirty="0"/>
          </a:p>
        </p:txBody>
      </p:sp>
      <p:sp>
        <p:nvSpPr>
          <p:cNvPr id="4" name="Rectangle 3"/>
          <p:cNvSpPr/>
          <p:nvPr/>
        </p:nvSpPr>
        <p:spPr>
          <a:xfrm>
            <a:off x="838200" y="4835781"/>
            <a:ext cx="10515600" cy="369332"/>
          </a:xfrm>
          <a:prstGeom prst="rect">
            <a:avLst/>
          </a:prstGeom>
        </p:spPr>
        <p:txBody>
          <a:bodyPr wrap="square">
            <a:spAutoFit/>
          </a:bodyPr>
          <a:lstStyle/>
          <a:p>
            <a:endParaRPr lang="en-US" dirty="0"/>
          </a:p>
        </p:txBody>
      </p:sp>
      <p:sp>
        <p:nvSpPr>
          <p:cNvPr id="5" name="Rectangle 4"/>
          <p:cNvSpPr/>
          <p:nvPr/>
        </p:nvSpPr>
        <p:spPr>
          <a:xfrm>
            <a:off x="838200" y="5380672"/>
            <a:ext cx="10515600" cy="369332"/>
          </a:xfrm>
          <a:prstGeom prst="rect">
            <a:avLst/>
          </a:prstGeom>
        </p:spPr>
        <p:txBody>
          <a:bodyPr wrap="square">
            <a:spAutoFit/>
          </a:bodyPr>
          <a:lstStyle/>
          <a:p>
            <a:endParaRPr lang="en-US" dirty="0"/>
          </a:p>
        </p:txBody>
      </p:sp>
      <p:sp>
        <p:nvSpPr>
          <p:cNvPr id="6" name="Rectangle 5"/>
          <p:cNvSpPr/>
          <p:nvPr/>
        </p:nvSpPr>
        <p:spPr>
          <a:xfrm>
            <a:off x="9913982" y="6304002"/>
            <a:ext cx="1439818" cy="261610"/>
          </a:xfrm>
          <a:prstGeom prst="rect">
            <a:avLst/>
          </a:prstGeom>
        </p:spPr>
        <p:txBody>
          <a:bodyPr wrap="none">
            <a:spAutoFit/>
          </a:bodyPr>
          <a:lstStyle/>
          <a:p>
            <a:r>
              <a:rPr lang="en-US" sz="1050" dirty="0"/>
              <a:t>michaelckennedy.net </a:t>
            </a:r>
          </a:p>
        </p:txBody>
      </p:sp>
      <p:sp>
        <p:nvSpPr>
          <p:cNvPr id="7" name="Slide Number Placeholder 6">
            <a:extLst>
              <a:ext uri="{FF2B5EF4-FFF2-40B4-BE49-F238E27FC236}">
                <a16:creationId xmlns:a16="http://schemas.microsoft.com/office/drawing/2014/main" id="{06024BB0-13C1-4F6B-9A6F-6C0E1F4ECFDF}"/>
              </a:ext>
            </a:extLst>
          </p:cNvPr>
          <p:cNvSpPr>
            <a:spLocks noGrp="1"/>
          </p:cNvSpPr>
          <p:nvPr>
            <p:ph type="sldNum" sz="quarter" idx="12"/>
          </p:nvPr>
        </p:nvSpPr>
        <p:spPr/>
        <p:txBody>
          <a:bodyPr/>
          <a:lstStyle/>
          <a:p>
            <a:fld id="{8A8A7D68-7806-41C0-A50B-13413955851C}" type="slidenum">
              <a:rPr lang="en-US" smtClean="0"/>
              <a:t>1</a:t>
            </a:fld>
            <a:endParaRPr lang="en-US"/>
          </a:p>
        </p:txBody>
      </p:sp>
    </p:spTree>
    <p:extLst>
      <p:ext uri="{BB962C8B-B14F-4D97-AF65-F5344CB8AC3E}">
        <p14:creationId xmlns:p14="http://schemas.microsoft.com/office/powerpoint/2010/main" val="369424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Data Types </a:t>
            </a:r>
          </a:p>
        </p:txBody>
      </p:sp>
      <p:sp>
        <p:nvSpPr>
          <p:cNvPr id="3" name="Content Placeholder 2"/>
          <p:cNvSpPr>
            <a:spLocks noGrp="1"/>
          </p:cNvSpPr>
          <p:nvPr>
            <p:ph idx="1"/>
          </p:nvPr>
        </p:nvSpPr>
        <p:spPr>
          <a:xfrm>
            <a:off x="838200" y="1825625"/>
            <a:ext cx="10515600" cy="3166611"/>
          </a:xfrm>
        </p:spPr>
        <p:txBody>
          <a:bodyPr/>
          <a:lstStyle/>
          <a:p>
            <a:pPr marL="0" indent="0">
              <a:buNone/>
            </a:pPr>
            <a:r>
              <a:rPr lang="en-US" dirty="0"/>
              <a:t>The value of a field can be any of the </a:t>
            </a:r>
            <a:r>
              <a:rPr lang="en-US" b="1" dirty="0"/>
              <a:t>BSON data types</a:t>
            </a:r>
            <a:r>
              <a:rPr lang="en-US" dirty="0"/>
              <a:t>, including other documents, arrays, and arrays of documents. </a:t>
            </a:r>
          </a:p>
        </p:txBody>
      </p:sp>
      <p:sp>
        <p:nvSpPr>
          <p:cNvPr id="4" name="Rectangle 3"/>
          <p:cNvSpPr/>
          <p:nvPr/>
        </p:nvSpPr>
        <p:spPr>
          <a:xfrm>
            <a:off x="838200" y="2960911"/>
            <a:ext cx="10515600" cy="2031325"/>
          </a:xfrm>
          <a:prstGeom prst="rect">
            <a:avLst/>
          </a:prstGeom>
        </p:spPr>
        <p:txBody>
          <a:bodyPr wrap="square">
            <a:spAutoFit/>
          </a:bodyPr>
          <a:lstStyle/>
          <a:p>
            <a:r>
              <a:rPr lang="en-US" b="1"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mydoc</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ObjectId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"5099803df3f4948bd2f98391"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first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last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"Saad"</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birth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8000FF"/>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'Oct 31, 1979'</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"CS472"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students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NumberLong</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1250000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EA2C32BC-7DD0-4831-A5C6-AFB8F74681B2}"/>
              </a:ext>
            </a:extLst>
          </p:cNvPr>
          <p:cNvSpPr>
            <a:spLocks noGrp="1"/>
          </p:cNvSpPr>
          <p:nvPr>
            <p:ph type="sldNum" sz="quarter" idx="12"/>
          </p:nvPr>
        </p:nvSpPr>
        <p:spPr/>
        <p:txBody>
          <a:bodyPr/>
          <a:lstStyle/>
          <a:p>
            <a:fld id="{8A8A7D68-7806-41C0-A50B-13413955851C}" type="slidenum">
              <a:rPr lang="en-US" smtClean="0"/>
              <a:t>10</a:t>
            </a:fld>
            <a:endParaRPr lang="en-US"/>
          </a:p>
        </p:txBody>
      </p:sp>
    </p:spTree>
    <p:extLst>
      <p:ext uri="{BB962C8B-B14F-4D97-AF65-F5344CB8AC3E}">
        <p14:creationId xmlns:p14="http://schemas.microsoft.com/office/powerpoint/2010/main" val="155965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BSON</a:t>
            </a:r>
          </a:p>
        </p:txBody>
      </p:sp>
      <p:sp>
        <p:nvSpPr>
          <p:cNvPr id="3" name="Content Placeholder 2"/>
          <p:cNvSpPr>
            <a:spLocks noGrp="1"/>
          </p:cNvSpPr>
          <p:nvPr>
            <p:ph idx="1"/>
          </p:nvPr>
        </p:nvSpPr>
        <p:spPr/>
        <p:txBody>
          <a:bodyPr>
            <a:normAutofit/>
          </a:bodyPr>
          <a:lstStyle/>
          <a:p>
            <a:r>
              <a:rPr lang="en-US" sz="2400" dirty="0"/>
              <a:t>BSON, short for </a:t>
            </a:r>
            <a:r>
              <a:rPr lang="en-US" sz="2400" b="1" dirty="0"/>
              <a:t>Bin­ary JSON</a:t>
            </a:r>
            <a:r>
              <a:rPr lang="en-US" sz="2400" dirty="0"/>
              <a:t>, is a bin­ary-en­coded seri­al­iz­a­tion of JSON-like doc­u­ments. </a:t>
            </a:r>
          </a:p>
          <a:p>
            <a:r>
              <a:rPr lang="en-US" sz="2400" dirty="0"/>
              <a:t>Both JSON and BSON sup­port </a:t>
            </a:r>
            <a:r>
              <a:rPr lang="en-US" sz="2400" b="1" dirty="0"/>
              <a:t>Rich Documents </a:t>
            </a:r>
            <a:r>
              <a:rPr lang="en-US" sz="2400" i="1" dirty="0">
                <a:solidFill>
                  <a:schemeClr val="bg1">
                    <a:lumMod val="50000"/>
                  </a:schemeClr>
                </a:solidFill>
              </a:rPr>
              <a:t>(em­bed­ding doc­u­ments and arrays with­in oth­er doc­u­ments and ar­rays)</a:t>
            </a:r>
            <a:r>
              <a:rPr lang="en-US" sz="2400" dirty="0"/>
              <a:t>. </a:t>
            </a:r>
          </a:p>
          <a:p>
            <a:r>
              <a:rPr lang="en-US" sz="2400" dirty="0"/>
              <a:t>BSON also con­tains ex­ten­sions that al­low rep­res­ent­a­tion of </a:t>
            </a:r>
            <a:r>
              <a:rPr lang="en-US" sz="2400" b="1" dirty="0"/>
              <a:t>data types</a:t>
            </a:r>
            <a:r>
              <a:rPr lang="en-US" sz="2400" dirty="0"/>
              <a:t> that are not part of the JSON spec. </a:t>
            </a:r>
            <a:r>
              <a:rPr lang="en-US" sz="2400" i="1" dirty="0">
                <a:solidFill>
                  <a:schemeClr val="bg1">
                    <a:lumMod val="50000"/>
                  </a:schemeClr>
                </a:solidFill>
              </a:rPr>
              <a:t>(For ex­ample, BSON has a </a:t>
            </a:r>
            <a:r>
              <a:rPr lang="en-US" sz="2400" b="1" i="1" dirty="0">
                <a:solidFill>
                  <a:schemeClr val="bg1">
                    <a:lumMod val="50000"/>
                  </a:schemeClr>
                </a:solidFill>
              </a:rPr>
              <a:t>BinData</a:t>
            </a:r>
            <a:r>
              <a:rPr lang="en-US" sz="2400" i="1" dirty="0">
                <a:solidFill>
                  <a:schemeClr val="bg1">
                    <a:lumMod val="50000"/>
                  </a:schemeClr>
                </a:solidFill>
              </a:rPr>
              <a:t> </a:t>
            </a:r>
            <a:r>
              <a:rPr lang="en-US" sz="2400" b="1" i="1" dirty="0">
                <a:solidFill>
                  <a:schemeClr val="bg1">
                    <a:lumMod val="50000"/>
                  </a:schemeClr>
                </a:solidFill>
              </a:rPr>
              <a:t>ObjectId</a:t>
            </a:r>
            <a:r>
              <a:rPr lang="en-US" sz="2400" i="1" dirty="0">
                <a:solidFill>
                  <a:schemeClr val="bg1">
                    <a:lumMod val="50000"/>
                  </a:schemeClr>
                </a:solidFill>
              </a:rPr>
              <a:t>, </a:t>
            </a:r>
            <a:r>
              <a:rPr lang="en-US" sz="2400" b="1" i="1" dirty="0">
                <a:solidFill>
                  <a:schemeClr val="bg1">
                    <a:lumMod val="50000"/>
                  </a:schemeClr>
                </a:solidFill>
              </a:rPr>
              <a:t>64 bits Integers </a:t>
            </a:r>
            <a:r>
              <a:rPr lang="en-US" sz="2400" i="1" dirty="0">
                <a:solidFill>
                  <a:schemeClr val="bg1">
                    <a:lumMod val="50000"/>
                  </a:schemeClr>
                </a:solidFill>
              </a:rPr>
              <a:t>and </a:t>
            </a:r>
            <a:r>
              <a:rPr lang="en-US" sz="2400" b="1" i="1" dirty="0">
                <a:solidFill>
                  <a:schemeClr val="bg1">
                    <a:lumMod val="50000"/>
                  </a:schemeClr>
                </a:solidFill>
              </a:rPr>
              <a:t>Date</a:t>
            </a:r>
            <a:r>
              <a:rPr lang="en-US" sz="2400" i="1" dirty="0">
                <a:solidFill>
                  <a:schemeClr val="bg1">
                    <a:lumMod val="50000"/>
                  </a:schemeClr>
                </a:solidFill>
              </a:rPr>
              <a:t> type…etc)</a:t>
            </a:r>
          </a:p>
          <a:p>
            <a:r>
              <a:rPr lang="en-US" sz="2400" b="1" dirty="0"/>
              <a:t>En­cod­ing</a:t>
            </a:r>
            <a:r>
              <a:rPr lang="en-US" sz="2400" dirty="0"/>
              <a:t> data to BSON and</a:t>
            </a:r>
            <a:r>
              <a:rPr lang="en-US" sz="2400" b="1" dirty="0"/>
              <a:t> de­cod­ing </a:t>
            </a:r>
            <a:r>
              <a:rPr lang="en-US" sz="2400" dirty="0"/>
              <a:t>from BSON can be per­formed very quickly in most lan­guages. </a:t>
            </a:r>
            <a:r>
              <a:rPr lang="en-US" sz="2400" i="1" dirty="0"/>
              <a:t>For example, integers are stored as 32 (or 64) bit integers and they don't need to be parsed to and from text.</a:t>
            </a:r>
            <a:endParaRPr lang="en-US" sz="2400" i="1" dirty="0">
              <a:solidFill>
                <a:schemeClr val="bg1">
                  <a:lumMod val="50000"/>
                </a:schemeClr>
              </a:solidFill>
            </a:endParaRPr>
          </a:p>
        </p:txBody>
      </p:sp>
      <p:sp>
        <p:nvSpPr>
          <p:cNvPr id="4" name="Slide Number Placeholder 3">
            <a:extLst>
              <a:ext uri="{FF2B5EF4-FFF2-40B4-BE49-F238E27FC236}">
                <a16:creationId xmlns:a16="http://schemas.microsoft.com/office/drawing/2014/main" id="{7E8F16AB-0A7E-48CA-A99F-533E703BCC61}"/>
              </a:ext>
            </a:extLst>
          </p:cNvPr>
          <p:cNvSpPr>
            <a:spLocks noGrp="1"/>
          </p:cNvSpPr>
          <p:nvPr>
            <p:ph type="sldNum" sz="quarter" idx="12"/>
          </p:nvPr>
        </p:nvSpPr>
        <p:spPr/>
        <p:txBody>
          <a:bodyPr/>
          <a:lstStyle/>
          <a:p>
            <a:fld id="{8A8A7D68-7806-41C0-A50B-13413955851C}" type="slidenum">
              <a:rPr lang="en-US" smtClean="0"/>
              <a:t>11</a:t>
            </a:fld>
            <a:endParaRPr lang="en-US"/>
          </a:p>
        </p:txBody>
      </p:sp>
    </p:spTree>
    <p:extLst>
      <p:ext uri="{BB962C8B-B14F-4D97-AF65-F5344CB8AC3E}">
        <p14:creationId xmlns:p14="http://schemas.microsoft.com/office/powerpoint/2010/main" val="319269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Schema and Agile Structure</a:t>
            </a:r>
          </a:p>
        </p:txBody>
      </p:sp>
      <p:sp>
        <p:nvSpPr>
          <p:cNvPr id="3" name="Content Placeholder 2"/>
          <p:cNvSpPr>
            <a:spLocks noGrp="1"/>
          </p:cNvSpPr>
          <p:nvPr>
            <p:ph idx="1"/>
          </p:nvPr>
        </p:nvSpPr>
        <p:spPr>
          <a:xfrm>
            <a:off x="838200" y="1825624"/>
            <a:ext cx="10515600" cy="4078671"/>
          </a:xfrm>
        </p:spPr>
        <p:txBody>
          <a:bodyPr>
            <a:noAutofit/>
          </a:bodyPr>
          <a:lstStyle/>
          <a:p>
            <a:pPr marL="0" indent="0">
              <a:buNone/>
            </a:pPr>
            <a:r>
              <a:rPr lang="en-US" dirty="0"/>
              <a:t>By default, a collection does not require its documents to have the same schema, the documents in a single collection do not need to have the same set of fields and the data type for a field can differ across documents within a collection. </a:t>
            </a:r>
          </a:p>
          <a:p>
            <a:pPr marL="0" indent="0">
              <a:buNone/>
            </a:pPr>
            <a:r>
              <a:rPr lang="en-US" dirty="0"/>
              <a:t>To add more information to a table in relational DBMS, we need to add more columns to the table (which might leave many null values) or add new table.</a:t>
            </a:r>
          </a:p>
          <a:p>
            <a:pPr marL="0" indent="0">
              <a:buNone/>
            </a:pPr>
            <a:r>
              <a:rPr lang="en-US" dirty="0"/>
              <a:t>MongoDB is agile, there will be no need to have same structure in documents. Every document can have its own structure.</a:t>
            </a:r>
          </a:p>
        </p:txBody>
      </p:sp>
      <p:sp>
        <p:nvSpPr>
          <p:cNvPr id="4" name="Rectangle 3"/>
          <p:cNvSpPr/>
          <p:nvPr/>
        </p:nvSpPr>
        <p:spPr>
          <a:xfrm>
            <a:off x="838200" y="4149969"/>
            <a:ext cx="10515600" cy="1754326"/>
          </a:xfrm>
          <a:prstGeom prst="rect">
            <a:avLst/>
          </a:prstGeom>
        </p:spPr>
        <p:txBody>
          <a:bodyPr wrap="square">
            <a:spAutoFit/>
          </a:bodyPr>
          <a:lstStyle/>
          <a:p>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378E7F61-71E3-4579-BB16-969ABF94A494}"/>
              </a:ext>
            </a:extLst>
          </p:cNvPr>
          <p:cNvSpPr>
            <a:spLocks noGrp="1"/>
          </p:cNvSpPr>
          <p:nvPr>
            <p:ph type="sldNum" sz="quarter" idx="12"/>
          </p:nvPr>
        </p:nvSpPr>
        <p:spPr/>
        <p:txBody>
          <a:bodyPr/>
          <a:lstStyle/>
          <a:p>
            <a:fld id="{8A8A7D68-7806-41C0-A50B-13413955851C}" type="slidenum">
              <a:rPr lang="en-US" smtClean="0"/>
              <a:t>12</a:t>
            </a:fld>
            <a:endParaRPr lang="en-US"/>
          </a:p>
        </p:txBody>
      </p:sp>
      <p:sp>
        <p:nvSpPr>
          <p:cNvPr id="7" name="Rectangle 6">
            <a:extLst>
              <a:ext uri="{FF2B5EF4-FFF2-40B4-BE49-F238E27FC236}">
                <a16:creationId xmlns:a16="http://schemas.microsoft.com/office/drawing/2014/main" id="{3CF8AFDD-49FF-D34B-AABA-B73FA1432833}"/>
              </a:ext>
            </a:extLst>
          </p:cNvPr>
          <p:cNvSpPr/>
          <p:nvPr/>
        </p:nvSpPr>
        <p:spPr>
          <a:xfrm>
            <a:off x="838200" y="5807157"/>
            <a:ext cx="10515600" cy="646331"/>
          </a:xfrm>
          <a:prstGeom prst="rect">
            <a:avLst/>
          </a:prstGeom>
          <a:solidFill>
            <a:schemeClr val="bg1">
              <a:lumMod val="95000"/>
            </a:schemeClr>
          </a:solidFill>
          <a:ln>
            <a:solidFill>
              <a:schemeClr val="bg2">
                <a:lumMod val="90000"/>
              </a:schemeClr>
            </a:solidFill>
          </a:ln>
        </p:spPr>
        <p:txBody>
          <a:bodyPr wrap="square">
            <a:spAutoFit/>
          </a:bodyPr>
          <a:lstStyle/>
          <a:p>
            <a:r>
              <a:rPr lang="en-US" dirty="0"/>
              <a:t>(Starting of MongoDB 3.2, you can enforce document validation rules for a collection during update and insert operations)</a:t>
            </a:r>
          </a:p>
        </p:txBody>
      </p:sp>
    </p:spTree>
    <p:extLst>
      <p:ext uri="{BB962C8B-B14F-4D97-AF65-F5344CB8AC3E}">
        <p14:creationId xmlns:p14="http://schemas.microsoft.com/office/powerpoint/2010/main" val="254530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Building an application</a:t>
            </a:r>
          </a:p>
        </p:txBody>
      </p:sp>
      <p:sp>
        <p:nvSpPr>
          <p:cNvPr id="3" name="Content Placeholder 2"/>
          <p:cNvSpPr>
            <a:spLocks noGrp="1"/>
          </p:cNvSpPr>
          <p:nvPr>
            <p:ph idx="1"/>
          </p:nvPr>
        </p:nvSpPr>
        <p:spPr/>
        <p:txBody>
          <a:bodyPr/>
          <a:lstStyle/>
          <a:p>
            <a:r>
              <a:rPr lang="en-US" b="1" dirty="0"/>
              <a:t>Client</a:t>
            </a:r>
            <a:r>
              <a:rPr lang="en-US" dirty="0"/>
              <a:t> </a:t>
            </a:r>
            <a:r>
              <a:rPr lang="en-US" sz="2000" i="1" dirty="0">
                <a:solidFill>
                  <a:schemeClr val="bg1">
                    <a:lumMod val="50000"/>
                  </a:schemeClr>
                </a:solidFill>
              </a:rPr>
              <a:t>(JavaScript) </a:t>
            </a:r>
            <a:r>
              <a:rPr lang="en-US" dirty="0"/>
              <a:t>ask for data or want to store data</a:t>
            </a:r>
          </a:p>
          <a:p>
            <a:r>
              <a:rPr lang="en-US" b="1" dirty="0"/>
              <a:t>Server</a:t>
            </a:r>
            <a:r>
              <a:rPr lang="en-US" dirty="0"/>
              <a:t> </a:t>
            </a:r>
            <a:r>
              <a:rPr lang="en-US" sz="2000" i="1" dirty="0">
                <a:solidFill>
                  <a:schemeClr val="bg1">
                    <a:lumMod val="50000"/>
                  </a:schemeClr>
                </a:solidFill>
              </a:rPr>
              <a:t>(JavaScript) </a:t>
            </a:r>
            <a:r>
              <a:rPr lang="en-US" dirty="0"/>
              <a:t>- Driver to communicate with MongoDB</a:t>
            </a:r>
          </a:p>
          <a:p>
            <a:r>
              <a:rPr lang="en-US" b="1" dirty="0"/>
              <a:t>MongoDB Local Server </a:t>
            </a:r>
            <a:r>
              <a:rPr lang="en-US" sz="2000" i="1" dirty="0">
                <a:solidFill>
                  <a:schemeClr val="bg1">
                    <a:lumMod val="50000"/>
                  </a:schemeClr>
                </a:solidFill>
              </a:rPr>
              <a:t>(JavaScript) </a:t>
            </a:r>
            <a:endParaRPr lang="en-US" dirty="0"/>
          </a:p>
          <a:p>
            <a:pPr lvl="1"/>
            <a:r>
              <a:rPr lang="en-US" dirty="0" err="1"/>
              <a:t>MongoShell</a:t>
            </a:r>
            <a:r>
              <a:rPr lang="en-US" dirty="0"/>
              <a:t> - Browse to the bin folder (or add bin folder to PATH)</a:t>
            </a:r>
          </a:p>
          <a:p>
            <a:pPr lvl="2"/>
            <a:r>
              <a:rPr lang="en-US" dirty="0">
                <a:latin typeface="Courier New" panose="02070309020205020404" pitchFamily="49" charset="0"/>
                <a:cs typeface="Courier New" panose="02070309020205020404" pitchFamily="49" charset="0"/>
              </a:rPr>
              <a:t>mongo.exe </a:t>
            </a:r>
            <a:r>
              <a:rPr lang="en-US" dirty="0"/>
              <a:t>(Shell)</a:t>
            </a:r>
          </a:p>
          <a:p>
            <a:r>
              <a:rPr lang="en-US" b="1" dirty="0"/>
              <a:t>MongoDB As a Service DaaS </a:t>
            </a:r>
            <a:r>
              <a:rPr lang="en-US" sz="2000" i="1" dirty="0">
                <a:solidFill>
                  <a:schemeClr val="bg1">
                    <a:lumMod val="50000"/>
                  </a:schemeClr>
                </a:solidFill>
              </a:rPr>
              <a:t>(JavaScript) </a:t>
            </a:r>
            <a:endParaRPr lang="en-US" dirty="0"/>
          </a:p>
          <a:p>
            <a:pPr lvl="1"/>
            <a:r>
              <a:rPr lang="en-US" dirty="0"/>
              <a:t>Mongo Atlas</a:t>
            </a:r>
          </a:p>
          <a:p>
            <a:pPr lvl="2"/>
            <a:endParaRPr lang="en-US" dirty="0">
              <a:solidFill>
                <a:srgbClr val="C00000"/>
              </a:solidFill>
            </a:endParaRPr>
          </a:p>
          <a:p>
            <a:endParaRPr lang="en-US" sz="2000" i="1" dirty="0">
              <a:solidFill>
                <a:schemeClr val="bg1">
                  <a:lumMod val="50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3288" y="1176926"/>
            <a:ext cx="2286000" cy="603456"/>
          </a:xfrm>
          <a:prstGeom prst="rect">
            <a:avLst/>
          </a:prstGeom>
        </p:spPr>
      </p:pic>
      <p:sp>
        <p:nvSpPr>
          <p:cNvPr id="5" name="TextBox 4"/>
          <p:cNvSpPr txBox="1"/>
          <p:nvPr/>
        </p:nvSpPr>
        <p:spPr>
          <a:xfrm>
            <a:off x="838200" y="5807631"/>
            <a:ext cx="9916689" cy="369332"/>
          </a:xfrm>
          <a:prstGeom prst="rect">
            <a:avLst/>
          </a:prstGeom>
          <a:noFill/>
        </p:spPr>
        <p:txBody>
          <a:bodyPr wrap="none" rtlCol="0">
            <a:spAutoFit/>
          </a:bodyPr>
          <a:lstStyle/>
          <a:p>
            <a:r>
              <a:rPr lang="en-US" b="1" dirty="0"/>
              <a:t>Note: </a:t>
            </a:r>
            <a:r>
              <a:rPr lang="en-US" dirty="0"/>
              <a:t>An easy way to manage your data visually is to use a GUI for MongoDB like: </a:t>
            </a:r>
            <a:r>
              <a:rPr lang="en-US" dirty="0">
                <a:hlinkClick r:id="rId4"/>
              </a:rPr>
              <a:t>MongoDB Compass</a:t>
            </a:r>
            <a:endParaRPr lang="en-US" dirty="0"/>
          </a:p>
        </p:txBody>
      </p:sp>
      <p:sp>
        <p:nvSpPr>
          <p:cNvPr id="6" name="Slide Number Placeholder 5">
            <a:extLst>
              <a:ext uri="{FF2B5EF4-FFF2-40B4-BE49-F238E27FC236}">
                <a16:creationId xmlns:a16="http://schemas.microsoft.com/office/drawing/2014/main" id="{5F6CD8B3-8F3C-49B4-870E-AA9DC012725D}"/>
              </a:ext>
            </a:extLst>
          </p:cNvPr>
          <p:cNvSpPr>
            <a:spLocks noGrp="1"/>
          </p:cNvSpPr>
          <p:nvPr>
            <p:ph type="sldNum" sz="quarter" idx="12"/>
          </p:nvPr>
        </p:nvSpPr>
        <p:spPr/>
        <p:txBody>
          <a:bodyPr/>
          <a:lstStyle/>
          <a:p>
            <a:fld id="{8A8A7D68-7806-41C0-A50B-13413955851C}" type="slidenum">
              <a:rPr lang="en-US" smtClean="0"/>
              <a:t>13</a:t>
            </a:fld>
            <a:endParaRPr lang="en-US"/>
          </a:p>
        </p:txBody>
      </p:sp>
    </p:spTree>
    <p:extLst>
      <p:ext uri="{BB962C8B-B14F-4D97-AF65-F5344CB8AC3E}">
        <p14:creationId xmlns:p14="http://schemas.microsoft.com/office/powerpoint/2010/main" val="299537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Collections</a:t>
            </a:r>
          </a:p>
        </p:txBody>
      </p:sp>
      <p:sp>
        <p:nvSpPr>
          <p:cNvPr id="3" name="Content Placeholder 2"/>
          <p:cNvSpPr>
            <a:spLocks noGrp="1"/>
          </p:cNvSpPr>
          <p:nvPr>
            <p:ph idx="1"/>
          </p:nvPr>
        </p:nvSpPr>
        <p:spPr>
          <a:xfrm>
            <a:off x="838200" y="1825625"/>
            <a:ext cx="10515600" cy="1831975"/>
          </a:xfrm>
        </p:spPr>
        <p:txBody>
          <a:bodyPr>
            <a:normAutofit fontScale="92500" lnSpcReduction="10000"/>
          </a:bodyPr>
          <a:lstStyle/>
          <a:p>
            <a:pPr marL="0" indent="0">
              <a:buNone/>
            </a:pPr>
            <a:r>
              <a:rPr lang="en-US" sz="2600" dirty="0"/>
              <a:t>MongoDB stores documents in </a:t>
            </a:r>
            <a:r>
              <a:rPr lang="en-US" sz="2600" b="1" dirty="0"/>
              <a:t>collections</a:t>
            </a:r>
            <a:r>
              <a:rPr lang="en-US" sz="2600" dirty="0"/>
              <a:t>. </a:t>
            </a:r>
            <a:r>
              <a:rPr lang="en-US" sz="2600" i="1" dirty="0">
                <a:solidFill>
                  <a:schemeClr val="bg1">
                    <a:lumMod val="50000"/>
                  </a:schemeClr>
                </a:solidFill>
              </a:rPr>
              <a:t>(Collections are similar to tables in relational databases)</a:t>
            </a:r>
          </a:p>
          <a:p>
            <a:pPr marL="0" indent="0">
              <a:buNone/>
            </a:pPr>
            <a:endParaRPr lang="en-US" dirty="0"/>
          </a:p>
          <a:p>
            <a:pPr marL="0" indent="0">
              <a:buNone/>
            </a:pPr>
            <a:r>
              <a:rPr lang="en-US" sz="2400" dirty="0"/>
              <a:t>If a database/collection does not exist, MongoDB creates the </a:t>
            </a:r>
            <a:r>
              <a:rPr lang="en-US" sz="2400" dirty="0" err="1"/>
              <a:t>db</a:t>
            </a:r>
            <a:r>
              <a:rPr lang="en-US" sz="2400" dirty="0"/>
              <a:t>/collection when you first store data for that collection</a:t>
            </a:r>
          </a:p>
        </p:txBody>
      </p:sp>
      <p:sp>
        <p:nvSpPr>
          <p:cNvPr id="7" name="Rectangle 6"/>
          <p:cNvSpPr/>
          <p:nvPr/>
        </p:nvSpPr>
        <p:spPr>
          <a:xfrm>
            <a:off x="1327935" y="3792537"/>
            <a:ext cx="4870244" cy="923330"/>
          </a:xfrm>
          <a:prstGeom prst="rect">
            <a:avLst/>
          </a:prstGeom>
        </p:spPr>
        <p:txBody>
          <a:bodyPr wrap="none">
            <a:spAutoFit/>
          </a:bodyPr>
          <a:lstStyle/>
          <a:p>
            <a:r>
              <a:rPr lang="en-US" b="1" dirty="0">
                <a:solidFill>
                  <a:srgbClr val="0000FF"/>
                </a:solidFill>
                <a:latin typeface="Consolas" panose="020B0609020204030204" pitchFamily="49" charset="0"/>
              </a:rPr>
              <a:t>use</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myNewDB</a:t>
            </a:r>
            <a:endParaRPr lang="en-US" dirty="0">
              <a:latin typeface="Consolas" panose="020B0609020204030204" pitchFamily="49" charset="0"/>
              <a:cs typeface="Courier New" panose="02070309020205020404" pitchFamily="49" charset="0"/>
            </a:endParaRPr>
          </a:p>
          <a:p>
            <a:endParaRPr lang="en-US" dirty="0">
              <a:latin typeface="Consolas" panose="020B0609020204030204" pitchFamily="49" charset="0"/>
              <a:cs typeface="Courier New" panose="02070309020205020404" pitchFamily="49" charset="0"/>
            </a:endParaRPr>
          </a:p>
          <a:p>
            <a:r>
              <a:rPr lang="en-US" dirty="0" err="1">
                <a:latin typeface="Consolas" panose="020B0609020204030204" pitchFamily="49" charset="0"/>
                <a:cs typeface="Courier New" panose="02070309020205020404" pitchFamily="49" charset="0"/>
              </a:rPr>
              <a:t>db.myNewCollection.insert</a:t>
            </a:r>
            <a:r>
              <a:rPr lang="en-US" dirty="0">
                <a:latin typeface="Consolas" panose="020B0609020204030204" pitchFamily="49" charset="0"/>
                <a:cs typeface="Courier New" panose="02070309020205020404" pitchFamily="49" charset="0"/>
              </a:rPr>
              <a:t>( { x: 1 } )</a:t>
            </a:r>
          </a:p>
        </p:txBody>
      </p:sp>
      <p:sp>
        <p:nvSpPr>
          <p:cNvPr id="9" name="Rectangle 8"/>
          <p:cNvSpPr/>
          <p:nvPr/>
        </p:nvSpPr>
        <p:spPr>
          <a:xfrm>
            <a:off x="838200" y="4850804"/>
            <a:ext cx="10515600" cy="646331"/>
          </a:xfrm>
          <a:prstGeom prst="rect">
            <a:avLst/>
          </a:prstGeom>
        </p:spPr>
        <p:txBody>
          <a:bodyPr wrap="square">
            <a:spAutoFit/>
          </a:bodyPr>
          <a:lstStyle/>
          <a:p>
            <a:r>
              <a:rPr lang="en-US" i="1" dirty="0">
                <a:solidFill>
                  <a:schemeClr val="bg1">
                    <a:lumMod val="50000"/>
                  </a:schemeClr>
                </a:solidFill>
              </a:rPr>
              <a:t>The insert() operation creates both the database </a:t>
            </a:r>
            <a:r>
              <a:rPr lang="en-US" i="1" dirty="0" err="1">
                <a:solidFill>
                  <a:schemeClr val="bg1">
                    <a:lumMod val="50000"/>
                  </a:schemeClr>
                </a:solidFill>
              </a:rPr>
              <a:t>myNewDB</a:t>
            </a:r>
            <a:r>
              <a:rPr lang="en-US" i="1" dirty="0">
                <a:solidFill>
                  <a:schemeClr val="bg1">
                    <a:lumMod val="50000"/>
                  </a:schemeClr>
                </a:solidFill>
              </a:rPr>
              <a:t> and the collection </a:t>
            </a:r>
            <a:r>
              <a:rPr lang="en-US" i="1" dirty="0" err="1">
                <a:solidFill>
                  <a:schemeClr val="bg1">
                    <a:lumMod val="50000"/>
                  </a:schemeClr>
                </a:solidFill>
              </a:rPr>
              <a:t>myNewCollection</a:t>
            </a:r>
            <a:r>
              <a:rPr lang="en-US" i="1" dirty="0">
                <a:solidFill>
                  <a:schemeClr val="bg1">
                    <a:lumMod val="50000"/>
                  </a:schemeClr>
                </a:solidFill>
              </a:rPr>
              <a:t> if they do not already exist.</a:t>
            </a:r>
          </a:p>
        </p:txBody>
      </p:sp>
      <p:sp>
        <p:nvSpPr>
          <p:cNvPr id="4" name="Slide Number Placeholder 3">
            <a:extLst>
              <a:ext uri="{FF2B5EF4-FFF2-40B4-BE49-F238E27FC236}">
                <a16:creationId xmlns:a16="http://schemas.microsoft.com/office/drawing/2014/main" id="{3192C039-B5F6-4FD1-9FA7-E271611B63DC}"/>
              </a:ext>
            </a:extLst>
          </p:cNvPr>
          <p:cNvSpPr>
            <a:spLocks noGrp="1"/>
          </p:cNvSpPr>
          <p:nvPr>
            <p:ph type="sldNum" sz="quarter" idx="12"/>
          </p:nvPr>
        </p:nvSpPr>
        <p:spPr/>
        <p:txBody>
          <a:bodyPr/>
          <a:lstStyle/>
          <a:p>
            <a:fld id="{8A8A7D68-7806-41C0-A50B-13413955851C}" type="slidenum">
              <a:rPr lang="en-US" smtClean="0"/>
              <a:t>14</a:t>
            </a:fld>
            <a:endParaRPr lang="en-US"/>
          </a:p>
        </p:txBody>
      </p:sp>
    </p:spTree>
    <p:extLst>
      <p:ext uri="{BB962C8B-B14F-4D97-AF65-F5344CB8AC3E}">
        <p14:creationId xmlns:p14="http://schemas.microsoft.com/office/powerpoint/2010/main" val="104702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Exploring the shell - Demo</a:t>
            </a:r>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US" sz="1800" b="1" dirty="0">
                <a:solidFill>
                  <a:srgbClr val="0000FF"/>
                </a:solidFill>
                <a:latin typeface="Consolas" panose="020B0609020204030204" pitchFamily="49" charset="0"/>
              </a:rPr>
              <a:t>show</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dbs</a:t>
            </a:r>
            <a:endParaRPr lang="en-US" sz="1800" dirty="0">
              <a:latin typeface="Consolas" panose="020B0609020204030204" pitchFamily="49" charset="0"/>
              <a:cs typeface="Courier New" panose="02070309020205020404" pitchFamily="49" charset="0"/>
            </a:endParaRPr>
          </a:p>
          <a:p>
            <a:pPr marL="0" indent="0">
              <a:buNone/>
            </a:pPr>
            <a:r>
              <a:rPr lang="en-US" sz="1800" b="1" dirty="0">
                <a:solidFill>
                  <a:srgbClr val="0000FF"/>
                </a:solidFill>
                <a:latin typeface="Consolas" panose="020B0609020204030204" pitchFamily="49" charset="0"/>
              </a:rPr>
              <a:t>use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testDB</a:t>
            </a:r>
            <a:r>
              <a:rPr lang="en-US" sz="1800" dirty="0">
                <a:latin typeface="Consolas" panose="020B0609020204030204" pitchFamily="49" charset="0"/>
                <a:cs typeface="Courier New" panose="02070309020205020404" pitchFamily="49" charset="0"/>
              </a:rPr>
              <a:t> </a:t>
            </a:r>
            <a:r>
              <a:rPr lang="en-US" sz="1800" dirty="0">
                <a:solidFill>
                  <a:srgbClr val="008000"/>
                </a:solidFill>
                <a:latin typeface="Consolas" panose="020B0609020204030204" pitchFamily="49" charset="0"/>
              </a:rPr>
              <a:t>// switch or create</a:t>
            </a:r>
          </a:p>
          <a:p>
            <a:pPr marL="0" indent="0">
              <a:buNone/>
            </a:pPr>
            <a:r>
              <a:rPr lang="en-US" sz="1800" b="1" dirty="0">
                <a:solidFill>
                  <a:srgbClr val="0000FF"/>
                </a:solidFill>
                <a:latin typeface="Consolas" panose="020B0609020204030204" pitchFamily="49" charset="0"/>
              </a:rPr>
              <a:t>show</a:t>
            </a:r>
            <a:r>
              <a:rPr lang="en-US" sz="1800" dirty="0">
                <a:latin typeface="Consolas" panose="020B0609020204030204" pitchFamily="49" charset="0"/>
                <a:cs typeface="Courier New" panose="02070309020205020404" pitchFamily="49" charset="0"/>
              </a:rPr>
              <a:t> collections</a:t>
            </a:r>
          </a:p>
          <a:p>
            <a:pPr marL="0" indent="0">
              <a:buNone/>
            </a:pPr>
            <a:r>
              <a:rPr lang="en-US" sz="1800" dirty="0" err="1">
                <a:latin typeface="Consolas" panose="020B0609020204030204" pitchFamily="49" charset="0"/>
                <a:cs typeface="Courier New" panose="02070309020205020404" pitchFamily="49" charset="0"/>
              </a:rPr>
              <a:t>db.testCol.insert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a:t>
            </a:r>
            <a:r>
              <a:rPr lang="en-US" sz="1800" dirty="0">
                <a:solidFill>
                  <a:srgbClr val="808080"/>
                </a:solidFill>
                <a:latin typeface="Consolas" panose="020B0609020204030204" pitchFamily="49" charset="0"/>
              </a:rPr>
              <a:t>name</a:t>
            </a:r>
            <a:r>
              <a:rPr lang="en-US" sz="1800" dirty="0">
                <a:latin typeface="Consolas" panose="020B0609020204030204" pitchFamily="49" charset="0"/>
                <a:cs typeface="Courier New" panose="02070309020205020404" pitchFamily="49" charset="0"/>
              </a:rPr>
              <a:t>": "</a:t>
            </a:r>
            <a:r>
              <a:rPr lang="en-US" sz="1800" dirty="0">
                <a:solidFill>
                  <a:srgbClr val="808080"/>
                </a:solidFill>
                <a:latin typeface="Consolas" panose="020B0609020204030204" pitchFamily="49" charset="0"/>
              </a:rPr>
              <a:t>Saad</a:t>
            </a:r>
            <a:r>
              <a:rPr lang="en-US" sz="1800" dirty="0">
                <a:latin typeface="Consolas" panose="020B0609020204030204" pitchFamily="49" charset="0"/>
                <a:cs typeface="Courier New" panose="02070309020205020404" pitchFamily="49" charset="0"/>
              </a:rPr>
              <a:t>"</a:t>
            </a:r>
            <a:r>
              <a:rPr lang="en-US" sz="1800" b="1" dirty="0">
                <a:solidFill>
                  <a:srgbClr val="000080"/>
                </a:solidFill>
                <a:latin typeface="Consolas" panose="020B0609020204030204" pitchFamily="49" charset="0"/>
              </a:rPr>
              <a:t>})</a:t>
            </a:r>
            <a:r>
              <a:rPr lang="en-US" sz="1800" dirty="0">
                <a:solidFill>
                  <a:srgbClr val="008000"/>
                </a:solidFill>
                <a:latin typeface="Consolas" panose="020B0609020204030204" pitchFamily="49" charset="0"/>
              </a:rPr>
              <a:t>//</a:t>
            </a:r>
            <a:r>
              <a:rPr lang="en-US" sz="1800" dirty="0">
                <a:solidFill>
                  <a:srgbClr val="00B050"/>
                </a:solidFill>
                <a:latin typeface="Consolas" panose="020B0609020204030204" pitchFamily="49" charset="0"/>
                <a:cs typeface="Courier New" panose="02070309020205020404" pitchFamily="49" charset="0"/>
              </a:rPr>
              <a:t> </a:t>
            </a:r>
            <a:r>
              <a:rPr lang="en-US" sz="1800" dirty="0" err="1">
                <a:solidFill>
                  <a:srgbClr val="008000"/>
                </a:solidFill>
                <a:latin typeface="Consolas" panose="020B0609020204030204" pitchFamily="49" charset="0"/>
              </a:rPr>
              <a:t>db</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var</a:t>
            </a:r>
            <a:r>
              <a:rPr lang="en-US" sz="1800" dirty="0">
                <a:solidFill>
                  <a:srgbClr val="008000"/>
                </a:solidFill>
                <a:latin typeface="Consolas" panose="020B0609020204030204" pitchFamily="49" charset="0"/>
              </a:rPr>
              <a:t> refers to the current database</a:t>
            </a:r>
          </a:p>
          <a:p>
            <a:pPr marL="0" indent="0">
              <a:buNone/>
            </a:pPr>
            <a:r>
              <a:rPr lang="en-US" sz="1800" dirty="0" err="1">
                <a:latin typeface="Consolas" panose="020B0609020204030204" pitchFamily="49" charset="0"/>
                <a:cs typeface="Courier New" panose="02070309020205020404" pitchFamily="49" charset="0"/>
              </a:rPr>
              <a:t>db.testCol.find</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r>
              <a:rPr lang="en-US" sz="1800" dirty="0">
                <a:solidFill>
                  <a:srgbClr val="008000"/>
                </a:solidFill>
                <a:latin typeface="Consolas" panose="020B0609020204030204" pitchFamily="49" charset="0"/>
              </a:rPr>
              <a:t>//</a:t>
            </a:r>
            <a:r>
              <a:rPr lang="en-US" sz="1800" dirty="0">
                <a:solidFill>
                  <a:srgbClr val="00B050"/>
                </a:solidFill>
                <a:latin typeface="Consolas" panose="020B0609020204030204" pitchFamily="49" charset="0"/>
                <a:cs typeface="Courier New" panose="02070309020205020404" pitchFamily="49" charset="0"/>
              </a:rPr>
              <a:t> </a:t>
            </a:r>
            <a:r>
              <a:rPr lang="en-US" sz="1800" dirty="0">
                <a:solidFill>
                  <a:srgbClr val="008000"/>
                </a:solidFill>
                <a:latin typeface="Consolas" panose="020B0609020204030204" pitchFamily="49" charset="0"/>
              </a:rPr>
              <a:t>notice _id</a:t>
            </a:r>
          </a:p>
          <a:p>
            <a:pPr marL="0" indent="0">
              <a:buNone/>
            </a:pPr>
            <a:r>
              <a:rPr lang="en-US" sz="1800" dirty="0">
                <a:solidFill>
                  <a:srgbClr val="008000"/>
                </a:solidFill>
                <a:latin typeface="Consolas" panose="020B0609020204030204" pitchFamily="49" charset="0"/>
              </a:rPr>
              <a:t>// passing a parameter to find a document that has a property "name" and value "Asaad"</a:t>
            </a:r>
          </a:p>
          <a:p>
            <a:pPr marL="0" indent="0">
              <a:buNone/>
            </a:pPr>
            <a:r>
              <a:rPr lang="en-US" sz="1800" dirty="0" err="1">
                <a:latin typeface="Consolas" panose="020B0609020204030204" pitchFamily="49" charset="0"/>
                <a:cs typeface="Courier New" panose="02070309020205020404" pitchFamily="49" charset="0"/>
              </a:rPr>
              <a:t>db.testCol.find</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a:t>
            </a:r>
            <a:r>
              <a:rPr lang="en-US" sz="1800" dirty="0" err="1">
                <a:solidFill>
                  <a:srgbClr val="808080"/>
                </a:solidFill>
                <a:latin typeface="Consolas" panose="020B0609020204030204" pitchFamily="49" charset="0"/>
              </a:rPr>
              <a:t>name</a:t>
            </a:r>
            <a:r>
              <a:rPr lang="en-US" sz="1800" dirty="0" err="1">
                <a:latin typeface="Consolas" panose="020B0609020204030204" pitchFamily="49" charset="0"/>
                <a:cs typeface="Courier New" panose="02070309020205020404" pitchFamily="49" charset="0"/>
              </a:rPr>
              <a:t>":"</a:t>
            </a:r>
            <a:r>
              <a:rPr lang="en-US" sz="1800" dirty="0" err="1">
                <a:solidFill>
                  <a:srgbClr val="808080"/>
                </a:solidFill>
                <a:latin typeface="Consolas" panose="020B0609020204030204" pitchFamily="49" charset="0"/>
              </a:rPr>
              <a:t>Asaad</a:t>
            </a:r>
            <a:r>
              <a:rPr lang="en-US" sz="1800" dirty="0">
                <a:latin typeface="Consolas" panose="020B0609020204030204" pitchFamily="49" charset="0"/>
                <a:cs typeface="Courier New" panose="02070309020205020404" pitchFamily="49" charset="0"/>
              </a:rPr>
              <a: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p>
          <a:p>
            <a:pPr marL="0" indent="0">
              <a:buNone/>
            </a:pPr>
            <a:r>
              <a:rPr lang="en-US" sz="1800" dirty="0">
                <a:solidFill>
                  <a:srgbClr val="008000"/>
                </a:solidFill>
                <a:latin typeface="Consolas" panose="020B0609020204030204" pitchFamily="49" charset="0"/>
              </a:rPr>
              <a:t>// save() = </a:t>
            </a:r>
            <a:r>
              <a:rPr lang="en-US" sz="1800" dirty="0" err="1">
                <a:solidFill>
                  <a:srgbClr val="008000"/>
                </a:solidFill>
                <a:latin typeface="Consolas" panose="020B0609020204030204" pitchFamily="49" charset="0"/>
              </a:rPr>
              <a:t>upsert</a:t>
            </a:r>
            <a:r>
              <a:rPr lang="en-US" sz="1800" dirty="0">
                <a:solidFill>
                  <a:srgbClr val="008000"/>
                </a:solidFill>
                <a:latin typeface="Consolas" panose="020B0609020204030204" pitchFamily="49" charset="0"/>
              </a:rPr>
              <a:t> if _id provided</a:t>
            </a:r>
          </a:p>
          <a:p>
            <a:pPr marL="0" indent="0">
              <a:buNone/>
            </a:pPr>
            <a:r>
              <a:rPr lang="en-US" sz="1800" dirty="0" err="1">
                <a:latin typeface="Consolas" panose="020B0609020204030204" pitchFamily="49" charset="0"/>
                <a:cs typeface="Courier New" panose="02070309020205020404" pitchFamily="49" charset="0"/>
              </a:rPr>
              <a:t>db.testCol.save</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a:t>
            </a:r>
            <a:r>
              <a:rPr lang="en-US" sz="1800" dirty="0" err="1">
                <a:solidFill>
                  <a:srgbClr val="808080"/>
                </a:solidFill>
                <a:latin typeface="Consolas" panose="020B0609020204030204" pitchFamily="49" charset="0"/>
              </a:rPr>
              <a:t>name</a:t>
            </a:r>
            <a:r>
              <a:rPr lang="en-US" sz="1800" dirty="0" err="1">
                <a:latin typeface="Consolas" panose="020B0609020204030204" pitchFamily="49" charset="0"/>
                <a:cs typeface="Courier New" panose="02070309020205020404" pitchFamily="49" charset="0"/>
              </a:rPr>
              <a:t>":"</a:t>
            </a:r>
            <a:r>
              <a:rPr lang="en-US" sz="1800" dirty="0" err="1">
                <a:solidFill>
                  <a:srgbClr val="808080"/>
                </a:solidFill>
                <a:latin typeface="Consolas" panose="020B0609020204030204" pitchFamily="49" charset="0"/>
              </a:rPr>
              <a:t>Mike</a:t>
            </a:r>
            <a:r>
              <a:rPr lang="en-US" sz="1800" dirty="0">
                <a:latin typeface="Consolas" panose="020B0609020204030204" pitchFamily="49" charset="0"/>
                <a:cs typeface="Courier New" panose="02070309020205020404" pitchFamily="49" charset="0"/>
              </a:rPr>
              <a: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p>
          <a:p>
            <a:pPr marL="0" indent="0">
              <a:buNone/>
            </a:pPr>
            <a:r>
              <a:rPr lang="en-US" sz="1800" dirty="0">
                <a:solidFill>
                  <a:srgbClr val="008000"/>
                </a:solidFill>
                <a:latin typeface="Consolas" panose="020B0609020204030204" pitchFamily="49" charset="0"/>
              </a:rPr>
              <a:t>// insert 10 documents – Shell is C++ app that uses V8</a:t>
            </a:r>
          </a:p>
          <a:p>
            <a:pPr marL="0" indent="0">
              <a:buNone/>
            </a:pPr>
            <a:r>
              <a:rPr lang="en-US" sz="1800" b="1" dirty="0">
                <a:solidFill>
                  <a:srgbClr val="0000FF"/>
                </a:solidFill>
                <a:latin typeface="Consolas" panose="020B0609020204030204" pitchFamily="49" charset="0"/>
              </a:rPr>
              <a:t>for</a:t>
            </a:r>
            <a:r>
              <a:rPr lang="en-US" sz="1800" dirty="0">
                <a:latin typeface="Consolas" panose="020B0609020204030204" pitchFamily="49" charset="0"/>
                <a:cs typeface="Courier New" panose="02070309020205020404" pitchFamily="49" charset="0"/>
              </a:rPr>
              <a:t> </a:t>
            </a:r>
            <a:r>
              <a:rPr lang="en-US" sz="1800" b="1" dirty="0">
                <a:solidFill>
                  <a:srgbClr val="000080"/>
                </a:solidFill>
                <a:latin typeface="Consolas" panose="020B0609020204030204" pitchFamily="49" charset="0"/>
              </a:rPr>
              <a:t>(</a:t>
            </a:r>
            <a:r>
              <a:rPr lang="en-US" sz="1800" b="1" dirty="0" err="1">
                <a:solidFill>
                  <a:srgbClr val="0000FF"/>
                </a:solidFill>
                <a:latin typeface="Consolas" panose="020B0609020204030204" pitchFamily="49" charset="0"/>
              </a:rPr>
              <a:t>var</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a:t>
            </a:r>
            <a:r>
              <a:rPr lang="en-US" sz="1800" dirty="0">
                <a:latin typeface="Consolas" panose="020B0609020204030204" pitchFamily="49" charset="0"/>
                <a:cs typeface="Courier New" panose="02070309020205020404" pitchFamily="49" charset="0"/>
              </a:rPr>
              <a:t>=</a:t>
            </a:r>
            <a:r>
              <a:rPr lang="en-US" sz="1800" dirty="0">
                <a:solidFill>
                  <a:srgbClr val="FF8000"/>
                </a:solidFill>
                <a:latin typeface="Consolas" panose="020B0609020204030204" pitchFamily="49" charset="0"/>
              </a:rPr>
              <a:t>0</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a:t>
            </a:r>
            <a:r>
              <a:rPr lang="en-US" sz="1800" dirty="0">
                <a:latin typeface="Consolas" panose="020B0609020204030204" pitchFamily="49" charset="0"/>
                <a:cs typeface="Courier New" panose="02070309020205020404" pitchFamily="49" charset="0"/>
              </a:rPr>
              <a:t>&lt;</a:t>
            </a:r>
            <a:r>
              <a:rPr lang="en-US" sz="1800" dirty="0">
                <a:solidFill>
                  <a:srgbClr val="FF8000"/>
                </a:solidFill>
                <a:latin typeface="Consolas" panose="020B0609020204030204" pitchFamily="49" charset="0"/>
              </a:rPr>
              <a:t>10</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a:t>
            </a:r>
            <a:r>
              <a:rPr lang="en-US" sz="1800" dirty="0">
                <a:latin typeface="Consolas" panose="020B0609020204030204" pitchFamily="49" charset="0"/>
                <a:cs typeface="Courier New" panose="02070309020205020404" pitchFamily="49" charset="0"/>
              </a:rPr>
              <a: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db.testCol.insert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a:t>
            </a:r>
            <a:r>
              <a:rPr lang="en-US" sz="1800" dirty="0">
                <a:solidFill>
                  <a:srgbClr val="808080"/>
                </a:solidFill>
                <a:latin typeface="Consolas" panose="020B0609020204030204" pitchFamily="49" charset="0"/>
              </a:rPr>
              <a:t>x</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3C12F984-AAFD-452C-AB74-297162DAF669}"/>
              </a:ext>
            </a:extLst>
          </p:cNvPr>
          <p:cNvSpPr>
            <a:spLocks noGrp="1"/>
          </p:cNvSpPr>
          <p:nvPr>
            <p:ph type="sldNum" sz="quarter" idx="12"/>
          </p:nvPr>
        </p:nvSpPr>
        <p:spPr/>
        <p:txBody>
          <a:bodyPr/>
          <a:lstStyle/>
          <a:p>
            <a:fld id="{8A8A7D68-7806-41C0-A50B-13413955851C}" type="slidenum">
              <a:rPr lang="en-US" smtClean="0"/>
              <a:t>15</a:t>
            </a:fld>
            <a:endParaRPr lang="en-US" dirty="0"/>
          </a:p>
        </p:txBody>
      </p:sp>
    </p:spTree>
    <p:extLst>
      <p:ext uri="{BB962C8B-B14F-4D97-AF65-F5344CB8AC3E}">
        <p14:creationId xmlns:p14="http://schemas.microsoft.com/office/powerpoint/2010/main" val="373679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Exploring the shell - Demo</a:t>
            </a:r>
          </a:p>
        </p:txBody>
      </p:sp>
      <p:sp>
        <p:nvSpPr>
          <p:cNvPr id="4" name="Rectangle 3"/>
          <p:cNvSpPr/>
          <p:nvPr/>
        </p:nvSpPr>
        <p:spPr>
          <a:xfrm>
            <a:off x="838200" y="1690688"/>
            <a:ext cx="10515600" cy="2308324"/>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3</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4</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fruit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"apple"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"orange"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address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city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"Fairfield"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zip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52557</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street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"1000 N 4th street"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show documents in a nice way, it will only work when you have nested or larger documents:</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pretty</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3070C5B9-FA0E-47D3-B588-72BCE69DE7FA}"/>
              </a:ext>
            </a:extLst>
          </p:cNvPr>
          <p:cNvSpPr>
            <a:spLocks noGrp="1"/>
          </p:cNvSpPr>
          <p:nvPr>
            <p:ph type="sldNum" sz="quarter" idx="12"/>
          </p:nvPr>
        </p:nvSpPr>
        <p:spPr/>
        <p:txBody>
          <a:bodyPr/>
          <a:lstStyle/>
          <a:p>
            <a:fld id="{8A8A7D68-7806-41C0-A50B-13413955851C}" type="slidenum">
              <a:rPr lang="en-US" smtClean="0"/>
              <a:t>16</a:t>
            </a:fld>
            <a:endParaRPr lang="en-US"/>
          </a:p>
        </p:txBody>
      </p:sp>
    </p:spTree>
    <p:extLst>
      <p:ext uri="{BB962C8B-B14F-4D97-AF65-F5344CB8AC3E}">
        <p14:creationId xmlns:p14="http://schemas.microsoft.com/office/powerpoint/2010/main" val="160250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olas" panose="020B0609020204030204" pitchFamily="49" charset="0"/>
                <a:cs typeface="Courier New" panose="02070309020205020404" pitchFamily="49" charset="0"/>
              </a:rPr>
              <a:t>db.collection.findOne({query}, {projection: {} })</a:t>
            </a:r>
          </a:p>
        </p:txBody>
      </p:sp>
      <p:sp>
        <p:nvSpPr>
          <p:cNvPr id="3" name="Content Placeholder 2"/>
          <p:cNvSpPr>
            <a:spLocks noGrp="1"/>
          </p:cNvSpPr>
          <p:nvPr>
            <p:ph idx="1"/>
          </p:nvPr>
        </p:nvSpPr>
        <p:spPr>
          <a:xfrm>
            <a:off x="838200" y="1527674"/>
            <a:ext cx="10515600" cy="2352871"/>
          </a:xfrm>
        </p:spPr>
        <p:txBody>
          <a:bodyPr>
            <a:normAutofit/>
          </a:bodyPr>
          <a:lstStyle/>
          <a:p>
            <a:pPr marL="0" indent="0">
              <a:buNone/>
            </a:pPr>
            <a:r>
              <a:rPr lang="en-US" sz="2400" dirty="0"/>
              <a:t>Returns </a:t>
            </a:r>
            <a:r>
              <a:rPr lang="en-US" sz="2400" b="1" dirty="0"/>
              <a:t>one document </a:t>
            </a:r>
            <a:r>
              <a:rPr lang="en-US" sz="2400" dirty="0"/>
              <a:t>that satisfies the specified </a:t>
            </a:r>
            <a:r>
              <a:rPr lang="en-US" sz="2400" b="1" dirty="0"/>
              <a:t>query</a:t>
            </a:r>
            <a:r>
              <a:rPr lang="en-US" sz="2400" dirty="0"/>
              <a:t> criteria. If multiple documents satisfy the query, this method returns the first document according to the </a:t>
            </a:r>
            <a:r>
              <a:rPr lang="en-US" sz="2400" b="1" dirty="0"/>
              <a:t>natural order </a:t>
            </a:r>
            <a:r>
              <a:rPr lang="en-US" sz="2400" dirty="0"/>
              <a:t>which reflects the order of documents on the disk. If no document satisfies the query, the method returns null.</a:t>
            </a:r>
          </a:p>
          <a:p>
            <a:r>
              <a:rPr lang="en-US" sz="2400" dirty="0"/>
              <a:t>The </a:t>
            </a:r>
            <a:r>
              <a:rPr lang="en-US" sz="2000" b="1" dirty="0">
                <a:latin typeface="Consolas" panose="020B0609020204030204" pitchFamily="49" charset="0"/>
                <a:cs typeface="Courier New" panose="02070309020205020404" pitchFamily="49" charset="0"/>
              </a:rPr>
              <a:t>query</a:t>
            </a:r>
            <a:r>
              <a:rPr lang="en-US" sz="2400" dirty="0"/>
              <a:t> is equivalent to </a:t>
            </a:r>
            <a:r>
              <a:rPr lang="en-US" sz="2000" b="1" dirty="0">
                <a:latin typeface="Consolas" panose="020B0609020204030204" pitchFamily="49" charset="0"/>
                <a:cs typeface="Courier New" panose="02070309020205020404" pitchFamily="49" charset="0"/>
              </a:rPr>
              <a:t>where</a:t>
            </a:r>
            <a:r>
              <a:rPr lang="en-US" sz="2400" dirty="0"/>
              <a:t> in SQL, it takes the form of JSON object.</a:t>
            </a:r>
          </a:p>
          <a:p>
            <a:r>
              <a:rPr lang="en-US" sz="2400" dirty="0"/>
              <a:t>The </a:t>
            </a:r>
            <a:r>
              <a:rPr lang="en-US" sz="2000" b="1" dirty="0">
                <a:latin typeface="Consolas" panose="020B0609020204030204" pitchFamily="49" charset="0"/>
                <a:cs typeface="Courier New" panose="02070309020205020404" pitchFamily="49" charset="0"/>
              </a:rPr>
              <a:t>project</a:t>
            </a:r>
            <a:r>
              <a:rPr lang="en-US" sz="2400" dirty="0"/>
              <a:t> method accepts JSON of the following form:</a:t>
            </a:r>
          </a:p>
        </p:txBody>
      </p:sp>
      <p:sp>
        <p:nvSpPr>
          <p:cNvPr id="6" name="Rectangle 5"/>
          <p:cNvSpPr/>
          <p:nvPr/>
        </p:nvSpPr>
        <p:spPr>
          <a:xfrm>
            <a:off x="1481959" y="4043819"/>
            <a:ext cx="9871841" cy="369332"/>
          </a:xfrm>
          <a:prstGeom prst="rect">
            <a:avLst/>
          </a:prstGeom>
        </p:spPr>
        <p:txBody>
          <a:bodyPr wrap="square">
            <a:spAutoFit/>
          </a:bodyPr>
          <a:lstStyle/>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field1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b="1" dirty="0" err="1">
                <a:solidFill>
                  <a:srgbClr val="0000FF"/>
                </a:solidFill>
                <a:latin typeface="Consolas" panose="020B0609020204030204" pitchFamily="49" charset="0"/>
              </a:rPr>
              <a:t>boolean</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field2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b="1" dirty="0" err="1">
                <a:solidFill>
                  <a:srgbClr val="0000FF"/>
                </a:solidFill>
                <a:latin typeface="Consolas" panose="020B0609020204030204" pitchFamily="49" charset="0"/>
              </a:rPr>
              <a:t>boolean</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8" name="Rectangle 7"/>
          <p:cNvSpPr/>
          <p:nvPr/>
        </p:nvSpPr>
        <p:spPr>
          <a:xfrm>
            <a:off x="838200" y="4576425"/>
            <a:ext cx="10515600" cy="2308324"/>
          </a:xfrm>
          <a:prstGeom prst="rect">
            <a:avLst/>
          </a:prstGeom>
        </p:spPr>
        <p:txBody>
          <a:bodyPr wrap="square">
            <a:spAutoFit/>
          </a:bodyPr>
          <a:lstStyle/>
          <a:p>
            <a:r>
              <a:rPr lang="en-US" sz="2400" b="1" dirty="0"/>
              <a:t>Notes: </a:t>
            </a:r>
          </a:p>
          <a:p>
            <a:pPr marL="342900" indent="-342900">
              <a:buFont typeface="Arial" panose="020B0604020202020204" pitchFamily="34" charset="0"/>
              <a:buChar char="•"/>
            </a:pPr>
            <a:r>
              <a:rPr lang="en-US" sz="2400" dirty="0"/>
              <a:t>The </a:t>
            </a:r>
            <a:r>
              <a:rPr lang="en-US" sz="2000" b="1" dirty="0" err="1">
                <a:latin typeface="Consolas" panose="020B0609020204030204" pitchFamily="49" charset="0"/>
                <a:cs typeface="Courier New" panose="02070309020205020404" pitchFamily="49" charset="0"/>
              </a:rPr>
              <a:t>findOne</a:t>
            </a:r>
            <a:r>
              <a:rPr lang="en-US" sz="2000" b="1" dirty="0">
                <a:latin typeface="Consolas" panose="020B0609020204030204" pitchFamily="49" charset="0"/>
                <a:cs typeface="Courier New" panose="02070309020205020404" pitchFamily="49" charset="0"/>
              </a:rPr>
              <a:t>()</a:t>
            </a:r>
            <a:r>
              <a:rPr lang="en-US" sz="2400" dirty="0"/>
              <a:t> method always includes the </a:t>
            </a:r>
            <a:r>
              <a:rPr lang="en-US" sz="2000" b="1" dirty="0">
                <a:latin typeface="Consolas" panose="020B0609020204030204" pitchFamily="49" charset="0"/>
                <a:cs typeface="Courier New" panose="02070309020205020404" pitchFamily="49" charset="0"/>
              </a:rPr>
              <a:t>_id</a:t>
            </a:r>
            <a:r>
              <a:rPr lang="en-US" sz="2000" dirty="0">
                <a:latin typeface="Courier New" panose="02070309020205020404" pitchFamily="49" charset="0"/>
                <a:cs typeface="Courier New" panose="02070309020205020404" pitchFamily="49" charset="0"/>
              </a:rPr>
              <a:t> </a:t>
            </a:r>
            <a:r>
              <a:rPr lang="en-US" sz="2400" dirty="0"/>
              <a:t>field even if the field is not explicitly specified in the projection parameter, unless you explicitly exclude it.</a:t>
            </a:r>
          </a:p>
          <a:p>
            <a:pPr marL="342900" indent="-342900">
              <a:buFont typeface="Arial" panose="020B0604020202020204" pitchFamily="34" charset="0"/>
              <a:buChar char="•"/>
            </a:pPr>
            <a:r>
              <a:rPr lang="en-US" sz="2400" dirty="0"/>
              <a:t>The projection argument cannot mix include and exclude specifications, with the exception of excluding the</a:t>
            </a:r>
            <a:r>
              <a:rPr lang="en-US" sz="2000" dirty="0">
                <a:latin typeface="Courier New" panose="02070309020205020404" pitchFamily="49" charset="0"/>
                <a:cs typeface="Courier New" panose="02070309020205020404" pitchFamily="49" charset="0"/>
              </a:rPr>
              <a:t> </a:t>
            </a:r>
            <a:r>
              <a:rPr lang="en-US" sz="2000" b="1" dirty="0">
                <a:latin typeface="Consolas" panose="020B0609020204030204" pitchFamily="49" charset="0"/>
                <a:cs typeface="Courier New" panose="02070309020205020404" pitchFamily="49" charset="0"/>
              </a:rPr>
              <a:t>_id</a:t>
            </a:r>
            <a:r>
              <a:rPr lang="en-US" sz="2000" dirty="0">
                <a:latin typeface="Courier New" panose="02070309020205020404" pitchFamily="49" charset="0"/>
                <a:cs typeface="Courier New" panose="02070309020205020404" pitchFamily="49" charset="0"/>
              </a:rPr>
              <a:t> </a:t>
            </a:r>
            <a:r>
              <a:rPr lang="en-US" sz="2400" dirty="0"/>
              <a:t>field.</a:t>
            </a:r>
          </a:p>
          <a:p>
            <a:endParaRPr lang="en-US" sz="2400" dirty="0"/>
          </a:p>
        </p:txBody>
      </p:sp>
      <p:sp>
        <p:nvSpPr>
          <p:cNvPr id="4" name="Slide Number Placeholder 3">
            <a:extLst>
              <a:ext uri="{FF2B5EF4-FFF2-40B4-BE49-F238E27FC236}">
                <a16:creationId xmlns:a16="http://schemas.microsoft.com/office/drawing/2014/main" id="{99FCBA8A-1832-4A8D-A8DF-2F4FD903EB0E}"/>
              </a:ext>
            </a:extLst>
          </p:cNvPr>
          <p:cNvSpPr>
            <a:spLocks noGrp="1"/>
          </p:cNvSpPr>
          <p:nvPr>
            <p:ph type="sldNum" sz="quarter" idx="12"/>
          </p:nvPr>
        </p:nvSpPr>
        <p:spPr/>
        <p:txBody>
          <a:bodyPr/>
          <a:lstStyle/>
          <a:p>
            <a:fld id="{8A8A7D68-7806-41C0-A50B-13413955851C}" type="slidenum">
              <a:rPr lang="en-US" smtClean="0"/>
              <a:t>17</a:t>
            </a:fld>
            <a:endParaRPr lang="en-US"/>
          </a:p>
        </p:txBody>
      </p:sp>
    </p:spTree>
    <p:extLst>
      <p:ext uri="{BB962C8B-B14F-4D97-AF65-F5344CB8AC3E}">
        <p14:creationId xmlns:p14="http://schemas.microsoft.com/office/powerpoint/2010/main" val="176584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Examples</a:t>
            </a:r>
            <a:r>
              <a:rPr lang="en-US" sz="40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en-US" sz="4000" b="1" dirty="0" err="1">
                <a:latin typeface="Consolas" panose="020B0609020204030204" pitchFamily="49" charset="0"/>
                <a:cs typeface="Courier New" panose="02070309020205020404" pitchFamily="49" charset="0"/>
              </a:rPr>
              <a:t>findOne</a:t>
            </a:r>
            <a:r>
              <a:rPr lang="en-US" sz="4000" b="1" dirty="0">
                <a:latin typeface="Consolas" panose="020B0609020204030204" pitchFamily="49" charset="0"/>
                <a:cs typeface="Courier New" panose="02070309020205020404" pitchFamily="49" charset="0"/>
              </a:rPr>
              <a:t>()</a:t>
            </a:r>
          </a:p>
        </p:txBody>
      </p:sp>
      <p:sp>
        <p:nvSpPr>
          <p:cNvPr id="5" name="Rectangle 4"/>
          <p:cNvSpPr/>
          <p:nvPr/>
        </p:nvSpPr>
        <p:spPr>
          <a:xfrm>
            <a:off x="838200" y="2083586"/>
            <a:ext cx="10515600" cy="2585323"/>
          </a:xfrm>
          <a:prstGeom prst="rect">
            <a:avLst/>
          </a:prstGeom>
        </p:spPr>
        <p:txBody>
          <a:bodyPr wrap="square">
            <a:spAutoFit/>
          </a:bodyPr>
          <a:lstStyle/>
          <a:p>
            <a:r>
              <a:rPr lang="en-US" dirty="0">
                <a:solidFill>
                  <a:srgbClr val="008000"/>
                </a:solidFill>
                <a:latin typeface="Consolas" panose="020B0609020204030204" pitchFamily="49" charset="0"/>
              </a:rPr>
              <a:t>// return one document with all fields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return one document with two fields "_id" and "name"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 { </a:t>
            </a:r>
            <a:r>
              <a:rPr lang="en-US" dirty="0">
                <a:solidFill>
                  <a:srgbClr val="000000"/>
                </a:solidFill>
                <a:latin typeface="Consolas" panose="020B0609020204030204" pitchFamily="49" charset="0"/>
              </a:rPr>
              <a:t>projection</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p>
          <a:p>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 return one document that has "name" property with value "Asaad",  </a:t>
            </a:r>
            <a:br>
              <a:rPr lang="en-US" dirty="0">
                <a:solidFill>
                  <a:srgbClr val="008000"/>
                </a:solidFill>
                <a:latin typeface="Consolas" panose="020B0609020204030204" pitchFamily="49" charset="0"/>
              </a:rPr>
            </a:br>
            <a:r>
              <a:rPr lang="en-US" dirty="0">
                <a:solidFill>
                  <a:srgbClr val="008000"/>
                </a:solidFill>
                <a:latin typeface="Consolas" panose="020B0609020204030204" pitchFamily="49" charset="0"/>
              </a:rPr>
              <a:t>   this document will have all fields but "_id" and "birth"</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projection</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birth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0</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 })</a:t>
            </a:r>
            <a:endParaRPr lang="en-US" dirty="0">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CC3603EF-2208-4ED3-A7BB-2F1DD71F3D64}"/>
              </a:ext>
            </a:extLst>
          </p:cNvPr>
          <p:cNvSpPr>
            <a:spLocks noGrp="1"/>
          </p:cNvSpPr>
          <p:nvPr>
            <p:ph type="sldNum" sz="quarter" idx="12"/>
          </p:nvPr>
        </p:nvSpPr>
        <p:spPr/>
        <p:txBody>
          <a:bodyPr/>
          <a:lstStyle/>
          <a:p>
            <a:fld id="{8A8A7D68-7806-41C0-A50B-13413955851C}" type="slidenum">
              <a:rPr lang="en-US" smtClean="0"/>
              <a:t>18</a:t>
            </a:fld>
            <a:endParaRPr lang="en-US"/>
          </a:p>
        </p:txBody>
      </p:sp>
    </p:spTree>
    <p:extLst>
      <p:ext uri="{BB962C8B-B14F-4D97-AF65-F5344CB8AC3E}">
        <p14:creationId xmlns:p14="http://schemas.microsoft.com/office/powerpoint/2010/main" val="1461128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olas" panose="020B0609020204030204" pitchFamily="49" charset="0"/>
                <a:cs typeface="Courier New" panose="02070309020205020404" pitchFamily="49" charset="0"/>
              </a:rPr>
              <a:t>db.collection.find({query}).project({projection})</a:t>
            </a:r>
          </a:p>
        </p:txBody>
      </p:sp>
      <p:sp>
        <p:nvSpPr>
          <p:cNvPr id="3" name="Content Placeholder 2"/>
          <p:cNvSpPr>
            <a:spLocks noGrp="1"/>
          </p:cNvSpPr>
          <p:nvPr>
            <p:ph idx="1"/>
          </p:nvPr>
        </p:nvSpPr>
        <p:spPr>
          <a:xfrm>
            <a:off x="838200" y="1825625"/>
            <a:ext cx="10515600" cy="2175669"/>
          </a:xfrm>
        </p:spPr>
        <p:txBody>
          <a:bodyPr/>
          <a:lstStyle/>
          <a:p>
            <a:pPr marL="0" indent="0">
              <a:buNone/>
            </a:pPr>
            <a:r>
              <a:rPr lang="en-US" dirty="0"/>
              <a:t>Selects documents in a collection and returns a </a:t>
            </a:r>
            <a:r>
              <a:rPr lang="en-US" sz="2400" b="1" dirty="0">
                <a:latin typeface="Consolas" panose="020B0609020204030204" pitchFamily="49" charset="0"/>
                <a:cs typeface="Courier New" panose="02070309020205020404" pitchFamily="49" charset="0"/>
              </a:rPr>
              <a:t>cursor</a:t>
            </a:r>
            <a:r>
              <a:rPr lang="en-US" dirty="0"/>
              <a:t> to the selected documents.</a:t>
            </a:r>
          </a:p>
          <a:p>
            <a:pPr marL="0" indent="0">
              <a:buNone/>
            </a:pPr>
            <a:r>
              <a:rPr lang="en-US" sz="2400" b="1" dirty="0">
                <a:latin typeface="Consolas" panose="020B0609020204030204" pitchFamily="49" charset="0"/>
                <a:cs typeface="Courier New" panose="02070309020205020404" pitchFamily="49" charset="0"/>
              </a:rPr>
              <a:t>cursor</a:t>
            </a:r>
            <a:r>
              <a:rPr lang="en-US" dirty="0"/>
              <a:t>: </a:t>
            </a:r>
            <a:r>
              <a:rPr lang="en-US" sz="2400" dirty="0"/>
              <a:t>A pointer to the result set of a query. Clients can iterate through a cursor to retrieve results. By default, cursors timeout after 10 minutes of inactivity. </a:t>
            </a:r>
          </a:p>
        </p:txBody>
      </p:sp>
      <p:sp>
        <p:nvSpPr>
          <p:cNvPr id="7" name="Rectangle 6"/>
          <p:cNvSpPr/>
          <p:nvPr/>
        </p:nvSpPr>
        <p:spPr>
          <a:xfrm>
            <a:off x="838200" y="4001294"/>
            <a:ext cx="10515600" cy="1569660"/>
          </a:xfrm>
          <a:prstGeom prst="rect">
            <a:avLst/>
          </a:prstGeom>
        </p:spPr>
        <p:txBody>
          <a:bodyPr wrap="square">
            <a:spAutoFit/>
          </a:bodyPr>
          <a:lstStyle/>
          <a:p>
            <a:r>
              <a:rPr lang="en-US" sz="2400" b="1" dirty="0"/>
              <a:t>Notes: </a:t>
            </a:r>
          </a:p>
          <a:p>
            <a:pPr marL="800100" lvl="1" indent="-342900">
              <a:buFont typeface="Arial" panose="020B0604020202020204" pitchFamily="34" charset="0"/>
              <a:buChar char="•"/>
            </a:pPr>
            <a:r>
              <a:rPr lang="en-US" sz="2400" dirty="0"/>
              <a:t>Executing </a:t>
            </a:r>
            <a:r>
              <a:rPr lang="en-US" sz="2000" b="1" dirty="0">
                <a:latin typeface="Consolas" panose="020B0609020204030204" pitchFamily="49" charset="0"/>
                <a:cs typeface="Courier New" panose="02070309020205020404" pitchFamily="49" charset="0"/>
              </a:rPr>
              <a:t>find()</a:t>
            </a:r>
            <a:r>
              <a:rPr lang="en-US" sz="2000" dirty="0">
                <a:latin typeface="+mj-lt"/>
                <a:cs typeface="Courier New" panose="02070309020205020404" pitchFamily="49" charset="0"/>
              </a:rPr>
              <a:t> </a:t>
            </a:r>
            <a:r>
              <a:rPr lang="en-US" sz="2400" dirty="0"/>
              <a:t>in the mongo shell automatically iterates the cursor to display the first 20 documents. Type </a:t>
            </a:r>
            <a:r>
              <a:rPr lang="en-US" sz="2000" b="1" dirty="0">
                <a:latin typeface="Consolas" panose="020B0609020204030204" pitchFamily="49" charset="0"/>
                <a:cs typeface="Courier New" panose="02070309020205020404" pitchFamily="49" charset="0"/>
              </a:rPr>
              <a:t>it</a:t>
            </a:r>
            <a:r>
              <a:rPr lang="en-US" sz="2400" dirty="0"/>
              <a:t> to continue iteration.</a:t>
            </a:r>
          </a:p>
          <a:p>
            <a:endParaRPr lang="en-US" sz="2400" dirty="0"/>
          </a:p>
        </p:txBody>
      </p:sp>
      <p:sp>
        <p:nvSpPr>
          <p:cNvPr id="4" name="Slide Number Placeholder 3">
            <a:extLst>
              <a:ext uri="{FF2B5EF4-FFF2-40B4-BE49-F238E27FC236}">
                <a16:creationId xmlns:a16="http://schemas.microsoft.com/office/drawing/2014/main" id="{4A1C438C-9F71-424C-8801-9D0231D23753}"/>
              </a:ext>
            </a:extLst>
          </p:cNvPr>
          <p:cNvSpPr>
            <a:spLocks noGrp="1"/>
          </p:cNvSpPr>
          <p:nvPr>
            <p:ph type="sldNum" sz="quarter" idx="12"/>
          </p:nvPr>
        </p:nvSpPr>
        <p:spPr/>
        <p:txBody>
          <a:bodyPr/>
          <a:lstStyle/>
          <a:p>
            <a:fld id="{8A8A7D68-7806-41C0-A50B-13413955851C}" type="slidenum">
              <a:rPr lang="en-US" smtClean="0"/>
              <a:t>19</a:t>
            </a:fld>
            <a:endParaRPr lang="en-US"/>
          </a:p>
        </p:txBody>
      </p:sp>
    </p:spTree>
    <p:extLst>
      <p:ext uri="{BB962C8B-B14F-4D97-AF65-F5344CB8AC3E}">
        <p14:creationId xmlns:p14="http://schemas.microsoft.com/office/powerpoint/2010/main" val="403665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How Much Faster?</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892009"/>
            <a:ext cx="5381828" cy="4754170"/>
          </a:xfrm>
        </p:spPr>
      </p:pic>
      <p:sp>
        <p:nvSpPr>
          <p:cNvPr id="6" name="Rectangle 5"/>
          <p:cNvSpPr/>
          <p:nvPr/>
        </p:nvSpPr>
        <p:spPr>
          <a:xfrm>
            <a:off x="838200" y="1855227"/>
            <a:ext cx="5133773" cy="3046988"/>
          </a:xfrm>
          <a:prstGeom prst="rect">
            <a:avLst/>
          </a:prstGeom>
        </p:spPr>
        <p:txBody>
          <a:bodyPr wrap="square">
            <a:spAutoFit/>
          </a:bodyPr>
          <a:lstStyle/>
          <a:p>
            <a:r>
              <a:rPr lang="en-US" sz="2400" dirty="0">
                <a:solidFill>
                  <a:srgbClr val="000000"/>
                </a:solidFill>
              </a:rPr>
              <a:t>Here’s a simple comparison of running a bunch of concurrent inserts into SQL Server 2008 and MongoDB on the same computer.</a:t>
            </a:r>
          </a:p>
          <a:p>
            <a:r>
              <a:rPr lang="en-US" sz="2400" dirty="0">
                <a:solidFill>
                  <a:srgbClr val="000000"/>
                </a:solidFill>
              </a:rPr>
              <a:t>These inserts were performed by inserting 50,000 independent objects using </a:t>
            </a:r>
            <a:r>
              <a:rPr lang="en-US" sz="2400" dirty="0" err="1">
                <a:solidFill>
                  <a:srgbClr val="000000"/>
                </a:solidFill>
              </a:rPr>
              <a:t>NoRM</a:t>
            </a:r>
            <a:r>
              <a:rPr lang="en-US" sz="2400" dirty="0">
                <a:solidFill>
                  <a:srgbClr val="000000"/>
                </a:solidFill>
              </a:rPr>
              <a:t> for MongoDB and LINQ to SQL for SQL Server 2008.</a:t>
            </a:r>
            <a:endParaRPr lang="en-US" sz="2400" dirty="0"/>
          </a:p>
        </p:txBody>
      </p:sp>
      <p:sp>
        <p:nvSpPr>
          <p:cNvPr id="9" name="Rectangle 8"/>
          <p:cNvSpPr/>
          <p:nvPr/>
        </p:nvSpPr>
        <p:spPr>
          <a:xfrm>
            <a:off x="9913982" y="6515374"/>
            <a:ext cx="1439818" cy="261610"/>
          </a:xfrm>
          <a:prstGeom prst="rect">
            <a:avLst/>
          </a:prstGeom>
        </p:spPr>
        <p:txBody>
          <a:bodyPr wrap="none">
            <a:spAutoFit/>
          </a:bodyPr>
          <a:lstStyle/>
          <a:p>
            <a:r>
              <a:rPr lang="en-US" sz="1050" dirty="0"/>
              <a:t>michaelckennedy.net </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19" y="5057846"/>
            <a:ext cx="5096586" cy="1457528"/>
          </a:xfrm>
          <a:prstGeom prst="rect">
            <a:avLst/>
          </a:prstGeom>
        </p:spPr>
      </p:pic>
      <p:sp>
        <p:nvSpPr>
          <p:cNvPr id="3" name="Slide Number Placeholder 2">
            <a:extLst>
              <a:ext uri="{FF2B5EF4-FFF2-40B4-BE49-F238E27FC236}">
                <a16:creationId xmlns:a16="http://schemas.microsoft.com/office/drawing/2014/main" id="{DC3A039F-82F8-491E-AAE9-206361899A70}"/>
              </a:ext>
            </a:extLst>
          </p:cNvPr>
          <p:cNvSpPr>
            <a:spLocks noGrp="1"/>
          </p:cNvSpPr>
          <p:nvPr>
            <p:ph type="sldNum" sz="quarter" idx="12"/>
          </p:nvPr>
        </p:nvSpPr>
        <p:spPr/>
        <p:txBody>
          <a:bodyPr/>
          <a:lstStyle/>
          <a:p>
            <a:fld id="{8A8A7D68-7806-41C0-A50B-13413955851C}" type="slidenum">
              <a:rPr lang="en-US" smtClean="0"/>
              <a:t>2</a:t>
            </a:fld>
            <a:endParaRPr lang="en-US"/>
          </a:p>
        </p:txBody>
      </p:sp>
    </p:spTree>
    <p:extLst>
      <p:ext uri="{BB962C8B-B14F-4D97-AF65-F5344CB8AC3E}">
        <p14:creationId xmlns:p14="http://schemas.microsoft.com/office/powerpoint/2010/main" val="2078600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Examples</a:t>
            </a:r>
            <a:r>
              <a:rPr lang="en-US" sz="2800" b="1" dirty="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4000" b="1" dirty="0">
                <a:latin typeface="Consolas" panose="020B0609020204030204" pitchFamily="49" charset="0"/>
                <a:cs typeface="Courier New" panose="02070309020205020404" pitchFamily="49" charset="0"/>
              </a:rPr>
              <a:t>find()</a:t>
            </a:r>
          </a:p>
        </p:txBody>
      </p:sp>
      <p:sp>
        <p:nvSpPr>
          <p:cNvPr id="5" name="Rectangle 4"/>
          <p:cNvSpPr/>
          <p:nvPr/>
        </p:nvSpPr>
        <p:spPr>
          <a:xfrm>
            <a:off x="838200" y="2083586"/>
            <a:ext cx="10515600" cy="646331"/>
          </a:xfrm>
          <a:prstGeom prst="rect">
            <a:avLst/>
          </a:prstGeom>
        </p:spPr>
        <p:txBody>
          <a:bodyPr wrap="square">
            <a:spAutoFit/>
          </a:bodyPr>
          <a:lstStyle/>
          <a:p>
            <a:r>
              <a:rPr lang="en-US" dirty="0">
                <a:solidFill>
                  <a:srgbClr val="008000"/>
                </a:solidFill>
                <a:latin typeface="Consolas" panose="020B0609020204030204" pitchFamily="49" charset="0"/>
              </a:rPr>
              <a:t>// returns all documents in a collection</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4" name="Rectangle 3"/>
          <p:cNvSpPr/>
          <p:nvPr/>
        </p:nvSpPr>
        <p:spPr>
          <a:xfrm>
            <a:off x="838200" y="3122815"/>
            <a:ext cx="10515600" cy="1200329"/>
          </a:xfrm>
          <a:prstGeom prst="rect">
            <a:avLst/>
          </a:prstGeom>
        </p:spPr>
        <p:txBody>
          <a:bodyPr wrap="square">
            <a:spAutoFit/>
          </a:bodyPr>
          <a:lstStyle/>
          <a:p>
            <a:r>
              <a:rPr lang="en-US" dirty="0">
                <a:solidFill>
                  <a:srgbClr val="008000"/>
                </a:solidFill>
                <a:latin typeface="Consolas" panose="020B0609020204030204" pitchFamily="49" charset="0"/>
              </a:rPr>
              <a:t>// It works also for Array type fields:</a:t>
            </a:r>
          </a:p>
          <a:p>
            <a:r>
              <a:rPr lang="en-US" dirty="0">
                <a:solidFill>
                  <a:srgbClr val="008000"/>
                </a:solidFill>
                <a:latin typeface="Consolas" panose="020B0609020204030204" pitchFamily="49" charset="0"/>
              </a:rPr>
              <a:t>   return all documents where the tags field value is CS572</a:t>
            </a:r>
          </a:p>
          <a:p>
            <a:r>
              <a:rPr lang="sv-SE" dirty="0">
                <a:solidFill>
                  <a:srgbClr val="008000"/>
                </a:solidFill>
                <a:latin typeface="Consolas" panose="020B0609020204030204" pitchFamily="49" charset="0"/>
              </a:rPr>
              <a:t>   { _id: 1, tags: [ "CS472", "CS572", "CS435" ]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tags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E6A7A9AD-FAA8-4374-BCE9-41DCB0921BC6}"/>
              </a:ext>
            </a:extLst>
          </p:cNvPr>
          <p:cNvSpPr>
            <a:spLocks noGrp="1"/>
          </p:cNvSpPr>
          <p:nvPr>
            <p:ph type="sldNum" sz="quarter" idx="12"/>
          </p:nvPr>
        </p:nvSpPr>
        <p:spPr/>
        <p:txBody>
          <a:bodyPr/>
          <a:lstStyle/>
          <a:p>
            <a:fld id="{8A8A7D68-7806-41C0-A50B-13413955851C}" type="slidenum">
              <a:rPr lang="en-US" smtClean="0"/>
              <a:t>20</a:t>
            </a:fld>
            <a:endParaRPr lang="en-US"/>
          </a:p>
        </p:txBody>
      </p:sp>
    </p:spTree>
    <p:extLst>
      <p:ext uri="{BB962C8B-B14F-4D97-AF65-F5344CB8AC3E}">
        <p14:creationId xmlns:p14="http://schemas.microsoft.com/office/powerpoint/2010/main" val="9431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onsolas" panose="020B0609020204030204" pitchFamily="49" charset="0"/>
                <a:cs typeface="Courier New" panose="02070309020205020404" pitchFamily="49" charset="0"/>
              </a:rPr>
              <a:t>count()</a:t>
            </a:r>
          </a:p>
        </p:txBody>
      </p:sp>
      <p:sp>
        <p:nvSpPr>
          <p:cNvPr id="3" name="Content Placeholder 2"/>
          <p:cNvSpPr>
            <a:spLocks noGrp="1"/>
          </p:cNvSpPr>
          <p:nvPr>
            <p:ph idx="1"/>
          </p:nvPr>
        </p:nvSpPr>
        <p:spPr/>
        <p:txBody>
          <a:bodyPr/>
          <a:lstStyle/>
          <a:p>
            <a:pPr marL="0" indent="0">
              <a:buNone/>
            </a:pPr>
            <a:r>
              <a:rPr lang="en-US" dirty="0"/>
              <a:t>We can use </a:t>
            </a:r>
            <a:r>
              <a:rPr lang="en-US" sz="2400" b="1" dirty="0">
                <a:latin typeface="Consolas" panose="020B0609020204030204" pitchFamily="49" charset="0"/>
                <a:cs typeface="Courier New" panose="02070309020205020404" pitchFamily="49" charset="0"/>
              </a:rPr>
              <a:t>count()</a:t>
            </a:r>
            <a:r>
              <a:rPr lang="en-US" dirty="0"/>
              <a:t> method exactly like </a:t>
            </a:r>
            <a:r>
              <a:rPr lang="en-US" sz="2400" b="1" dirty="0">
                <a:latin typeface="Consolas" panose="020B0609020204030204" pitchFamily="49" charset="0"/>
                <a:cs typeface="Courier New" panose="02070309020205020404" pitchFamily="49" charset="0"/>
              </a:rPr>
              <a:t>find()</a:t>
            </a:r>
            <a:r>
              <a:rPr lang="en-US" dirty="0"/>
              <a:t> to get the count of all the documents that match a certain criteria.</a:t>
            </a:r>
          </a:p>
        </p:txBody>
      </p:sp>
      <p:sp>
        <p:nvSpPr>
          <p:cNvPr id="4" name="Rectangle 3"/>
          <p:cNvSpPr/>
          <p:nvPr/>
        </p:nvSpPr>
        <p:spPr>
          <a:xfrm>
            <a:off x="838200" y="2967335"/>
            <a:ext cx="8305800" cy="1754326"/>
          </a:xfrm>
          <a:prstGeom prst="rect">
            <a:avLst/>
          </a:prstGeom>
        </p:spPr>
        <p:txBody>
          <a:bodyPr wrap="square">
            <a:spAutoFit/>
          </a:bodyPr>
          <a:lstStyle/>
          <a:p>
            <a:r>
              <a:rPr lang="en-US" dirty="0">
                <a:solidFill>
                  <a:srgbClr val="008000"/>
                </a:solidFill>
                <a:latin typeface="Consolas" panose="020B0609020204030204" pitchFamily="49" charset="0"/>
              </a:rPr>
              <a:t>// returns number of all documents in the collection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count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returns number of students who received A</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count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
        <p:nvSpPr>
          <p:cNvPr id="5" name="Slide Number Placeholder 4">
            <a:extLst>
              <a:ext uri="{FF2B5EF4-FFF2-40B4-BE49-F238E27FC236}">
                <a16:creationId xmlns:a16="http://schemas.microsoft.com/office/drawing/2014/main" id="{58C5B5AA-2954-487C-8B03-7ACE8640B279}"/>
              </a:ext>
            </a:extLst>
          </p:cNvPr>
          <p:cNvSpPr>
            <a:spLocks noGrp="1"/>
          </p:cNvSpPr>
          <p:nvPr>
            <p:ph type="sldNum" sz="quarter" idx="12"/>
          </p:nvPr>
        </p:nvSpPr>
        <p:spPr/>
        <p:txBody>
          <a:bodyPr/>
          <a:lstStyle/>
          <a:p>
            <a:fld id="{8A8A7D68-7806-41C0-A50B-13413955851C}" type="slidenum">
              <a:rPr lang="en-US" smtClean="0"/>
              <a:t>21</a:t>
            </a:fld>
            <a:endParaRPr lang="en-US"/>
          </a:p>
        </p:txBody>
      </p:sp>
    </p:spTree>
    <p:extLst>
      <p:ext uri="{BB962C8B-B14F-4D97-AF65-F5344CB8AC3E}">
        <p14:creationId xmlns:p14="http://schemas.microsoft.com/office/powerpoint/2010/main" val="231599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err="1">
                <a:latin typeface="Consolas" panose="020B0609020204030204" pitchFamily="49" charset="0"/>
                <a:cs typeface="Courier New" panose="02070309020205020404" pitchFamily="49" charset="0"/>
              </a:rPr>
              <a:t>findOne</a:t>
            </a:r>
            <a:r>
              <a:rPr lang="en-US" sz="4000" b="1" dirty="0">
                <a:latin typeface="Consolas" panose="020B0609020204030204" pitchFamily="49" charset="0"/>
                <a:cs typeface="Courier New" panose="02070309020205020404" pitchFamily="49" charset="0"/>
              </a:rPr>
              <a:t>()</a:t>
            </a:r>
          </a:p>
        </p:txBody>
      </p:sp>
      <p:sp>
        <p:nvSpPr>
          <p:cNvPr id="4" name="Rectangle 3"/>
          <p:cNvSpPr/>
          <p:nvPr/>
        </p:nvSpPr>
        <p:spPr>
          <a:xfrm>
            <a:off x="838200" y="1690688"/>
            <a:ext cx="10515600" cy="1477328"/>
          </a:xfrm>
          <a:prstGeom prst="rect">
            <a:avLst/>
          </a:prstGeom>
        </p:spPr>
        <p:txBody>
          <a:bodyPr wrap="square">
            <a:spAutoFit/>
          </a:bodyPr>
          <a:lstStyle/>
          <a:p>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findOne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6" name="Rectangle 5"/>
          <p:cNvSpPr/>
          <p:nvPr/>
        </p:nvSpPr>
        <p:spPr>
          <a:xfrm>
            <a:off x="838200" y="4303317"/>
            <a:ext cx="10515600" cy="646331"/>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sz="1600" b="1" dirty="0" err="1">
                <a:latin typeface="Consolas" panose="020B0609020204030204" pitchFamily="49" charset="0"/>
                <a:cs typeface="Courier New" panose="02070309020205020404" pitchFamily="49" charset="0"/>
              </a:rPr>
              <a:t>console.dir</a:t>
            </a:r>
            <a:r>
              <a:rPr lang="en-US" b="1" dirty="0">
                <a:latin typeface="Consolas" panose="020B0609020204030204" pitchFamily="49" charset="0"/>
              </a:rPr>
              <a:t> vs </a:t>
            </a:r>
            <a:r>
              <a:rPr lang="en-US" sz="1600" b="1" dirty="0">
                <a:latin typeface="Consolas" panose="020B0609020204030204" pitchFamily="49" charset="0"/>
                <a:cs typeface="Courier New" panose="02070309020205020404" pitchFamily="49" charset="0"/>
              </a:rPr>
              <a:t>console.log</a:t>
            </a:r>
          </a:p>
          <a:p>
            <a:r>
              <a:rPr lang="en-US" sz="1600" dirty="0">
                <a:latin typeface="Consolas" panose="020B0609020204030204" pitchFamily="49" charset="0"/>
                <a:cs typeface="Courier New" panose="02070309020205020404" pitchFamily="49" charset="0"/>
              </a:rPr>
              <a:t>console.log()</a:t>
            </a:r>
            <a:r>
              <a:rPr lang="en-US" dirty="0"/>
              <a:t> only prints out a string, whereas </a:t>
            </a:r>
            <a:r>
              <a:rPr lang="en-US" sz="1600" dirty="0" err="1">
                <a:latin typeface="Consolas" panose="020B0609020204030204" pitchFamily="49" charset="0"/>
                <a:cs typeface="Courier New" panose="02070309020205020404" pitchFamily="49" charset="0"/>
              </a:rPr>
              <a:t>console.dir</a:t>
            </a:r>
            <a:r>
              <a:rPr lang="en-US" sz="1600" dirty="0">
                <a:latin typeface="Consolas" panose="020B0609020204030204" pitchFamily="49" charset="0"/>
                <a:cs typeface="Courier New" panose="02070309020205020404" pitchFamily="49" charset="0"/>
              </a:rPr>
              <a:t>()</a:t>
            </a:r>
            <a:r>
              <a:rPr lang="en-US" dirty="0"/>
              <a:t> prints out a navigable object tree</a:t>
            </a:r>
          </a:p>
        </p:txBody>
      </p:sp>
      <p:sp>
        <p:nvSpPr>
          <p:cNvPr id="3" name="Slide Number Placeholder 2">
            <a:extLst>
              <a:ext uri="{FF2B5EF4-FFF2-40B4-BE49-F238E27FC236}">
                <a16:creationId xmlns:a16="http://schemas.microsoft.com/office/drawing/2014/main" id="{4FE97F88-3841-469F-8374-CA7E8701740F}"/>
              </a:ext>
            </a:extLst>
          </p:cNvPr>
          <p:cNvSpPr>
            <a:spLocks noGrp="1"/>
          </p:cNvSpPr>
          <p:nvPr>
            <p:ph type="sldNum" sz="quarter" idx="12"/>
          </p:nvPr>
        </p:nvSpPr>
        <p:spPr/>
        <p:txBody>
          <a:bodyPr/>
          <a:lstStyle/>
          <a:p>
            <a:fld id="{8713C6CA-2201-4392-A031-34DB96794837}" type="slidenum">
              <a:rPr lang="en-US" smtClean="0"/>
              <a:t>22</a:t>
            </a:fld>
            <a:endParaRPr lang="en-US"/>
          </a:p>
        </p:txBody>
      </p:sp>
    </p:spTree>
    <p:extLst>
      <p:ext uri="{BB962C8B-B14F-4D97-AF65-F5344CB8AC3E}">
        <p14:creationId xmlns:p14="http://schemas.microsoft.com/office/powerpoint/2010/main" val="2207418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find()</a:t>
            </a:r>
          </a:p>
        </p:txBody>
      </p:sp>
      <p:sp>
        <p:nvSpPr>
          <p:cNvPr id="4" name="Rectangle 3"/>
          <p:cNvSpPr/>
          <p:nvPr/>
        </p:nvSpPr>
        <p:spPr>
          <a:xfrm>
            <a:off x="838200" y="1690688"/>
            <a:ext cx="10515600" cy="1477328"/>
          </a:xfrm>
          <a:prstGeom prst="rect">
            <a:avLst/>
          </a:prstGeom>
        </p:spPr>
        <p:txBody>
          <a:bodyPr wrap="square">
            <a:spAutoFit/>
          </a:bodyPr>
          <a:lstStyle/>
          <a:p>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solidFill>
                <a:srgbClr val="008000"/>
              </a:solidFill>
              <a:latin typeface="Consolas" panose="020B0609020204030204" pitchFamily="49" charset="0"/>
            </a:endParaRP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toArray</a:t>
            </a:r>
            <a:r>
              <a:rPr lang="en-US" b="1" dirty="0">
                <a:solidFill>
                  <a:srgbClr val="000000"/>
                </a:solidFill>
                <a:latin typeface="Consolas" panose="020B0609020204030204" pitchFamily="49" charset="0"/>
              </a:rPr>
              <a:t>(</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docsArr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docsArr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3" name="Slide Number Placeholder 2">
            <a:extLst>
              <a:ext uri="{FF2B5EF4-FFF2-40B4-BE49-F238E27FC236}">
                <a16:creationId xmlns:a16="http://schemas.microsoft.com/office/drawing/2014/main" id="{723661E6-572E-43F0-9744-002ABD3B4BD3}"/>
              </a:ext>
            </a:extLst>
          </p:cNvPr>
          <p:cNvSpPr>
            <a:spLocks noGrp="1"/>
          </p:cNvSpPr>
          <p:nvPr>
            <p:ph type="sldNum" sz="quarter" idx="12"/>
          </p:nvPr>
        </p:nvSpPr>
        <p:spPr/>
        <p:txBody>
          <a:bodyPr/>
          <a:lstStyle/>
          <a:p>
            <a:fld id="{8713C6CA-2201-4392-A031-34DB96794837}" type="slidenum">
              <a:rPr lang="en-US" smtClean="0"/>
              <a:t>23</a:t>
            </a:fld>
            <a:endParaRPr lang="en-US"/>
          </a:p>
        </p:txBody>
      </p:sp>
      <p:sp>
        <p:nvSpPr>
          <p:cNvPr id="6" name="Rectangle 5">
            <a:extLst>
              <a:ext uri="{FF2B5EF4-FFF2-40B4-BE49-F238E27FC236}">
                <a16:creationId xmlns:a16="http://schemas.microsoft.com/office/drawing/2014/main" id="{9133CFF8-F9FB-4F2A-BD30-71E8720869CD}"/>
              </a:ext>
            </a:extLst>
          </p:cNvPr>
          <p:cNvSpPr/>
          <p:nvPr/>
        </p:nvSpPr>
        <p:spPr>
          <a:xfrm>
            <a:off x="838200" y="3862218"/>
            <a:ext cx="10515600" cy="338554"/>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sz="1400" dirty="0" err="1">
                <a:latin typeface="Courier New" panose="02070309020205020404" pitchFamily="49" charset="0"/>
                <a:cs typeface="Courier New" panose="02070309020205020404" pitchFamily="49" charset="0"/>
              </a:rPr>
              <a:t>toArray</a:t>
            </a:r>
            <a:r>
              <a:rPr lang="en-US" sz="1400" dirty="0">
                <a:latin typeface="Courier New" panose="02070309020205020404" pitchFamily="49" charset="0"/>
                <a:cs typeface="Courier New" panose="02070309020205020404" pitchFamily="49" charset="0"/>
              </a:rPr>
              <a:t>()</a:t>
            </a:r>
            <a:r>
              <a:rPr lang="en-US" sz="1600" dirty="0"/>
              <a:t> will buffer all data in memory as array before processing the callback function.</a:t>
            </a:r>
          </a:p>
        </p:txBody>
      </p:sp>
    </p:spTree>
    <p:extLst>
      <p:ext uri="{BB962C8B-B14F-4D97-AF65-F5344CB8AC3E}">
        <p14:creationId xmlns:p14="http://schemas.microsoft.com/office/powerpoint/2010/main" val="192849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find()</a:t>
            </a:r>
            <a:r>
              <a:rPr lang="en-US" sz="3200" b="1" dirty="0">
                <a:latin typeface="Consolas" panose="020B0609020204030204" pitchFamily="49" charset="0"/>
                <a:cs typeface="Courier New" panose="02070309020205020404" pitchFamily="49" charset="0"/>
              </a:rPr>
              <a:t> </a:t>
            </a:r>
            <a:r>
              <a:rPr lang="en-US" b="1" dirty="0">
                <a:latin typeface="+mn-lt"/>
              </a:rPr>
              <a:t>with</a:t>
            </a:r>
            <a:r>
              <a:rPr lang="en-US" b="1" dirty="0"/>
              <a:t> </a:t>
            </a:r>
            <a:r>
              <a:rPr lang="en-US" b="1" dirty="0">
                <a:latin typeface="+mn-lt"/>
              </a:rPr>
              <a:t>cursors</a:t>
            </a:r>
          </a:p>
        </p:txBody>
      </p:sp>
      <p:sp>
        <p:nvSpPr>
          <p:cNvPr id="5" name="Rectangle 4"/>
          <p:cNvSpPr/>
          <p:nvPr/>
        </p:nvSpPr>
        <p:spPr>
          <a:xfrm>
            <a:off x="838200" y="1690688"/>
            <a:ext cx="10515600" cy="2031325"/>
          </a:xfrm>
          <a:prstGeom prst="rect">
            <a:avLst/>
          </a:prstGeom>
        </p:spPr>
        <p:txBody>
          <a:bodyPr wrap="square">
            <a:spAutoFit/>
          </a:bodyPr>
          <a:lstStyle/>
          <a:p>
            <a:r>
              <a:rPr lang="en-US" b="1" i="1"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a:t>
            </a:r>
          </a:p>
          <a:p>
            <a:r>
              <a:rPr lang="en-US" b="1" i="1"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a:t>
            </a:r>
            <a:r>
              <a:rPr lang="en-US" b="1" dirty="0">
                <a:solidFill>
                  <a:srgbClr val="0070C0"/>
                </a:solidFill>
                <a:latin typeface="Consolas" panose="020B0609020204030204" pitchFamily="49" charset="0"/>
              </a:rPr>
              <a:t>cursor</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err="1">
                <a:solidFill>
                  <a:srgbClr val="0070C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forEach</a:t>
            </a:r>
            <a:r>
              <a:rPr lang="en-US" b="1" dirty="0">
                <a:solidFill>
                  <a:srgbClr val="000000"/>
                </a:solidFill>
                <a:latin typeface="Consolas" panose="020B0609020204030204" pitchFamily="49" charset="0"/>
              </a:rPr>
              <a:t>(</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doc</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student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p:txBody>
      </p:sp>
      <p:sp>
        <p:nvSpPr>
          <p:cNvPr id="6" name="Rectangle 5"/>
          <p:cNvSpPr/>
          <p:nvPr/>
        </p:nvSpPr>
        <p:spPr>
          <a:xfrm>
            <a:off x="838200" y="4582537"/>
            <a:ext cx="10515600" cy="584775"/>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sz="1600" dirty="0"/>
              <a:t>Behind the scene, MongoDB sends the data in batches (stream) is doesn’t send everything at once. The cursor will send a new request every time it finishes processing the batch. </a:t>
            </a:r>
          </a:p>
        </p:txBody>
      </p:sp>
      <p:sp>
        <p:nvSpPr>
          <p:cNvPr id="3" name="Slide Number Placeholder 2">
            <a:extLst>
              <a:ext uri="{FF2B5EF4-FFF2-40B4-BE49-F238E27FC236}">
                <a16:creationId xmlns:a16="http://schemas.microsoft.com/office/drawing/2014/main" id="{728416C9-1C8B-420C-B9ED-286CE3E8C214}"/>
              </a:ext>
            </a:extLst>
          </p:cNvPr>
          <p:cNvSpPr>
            <a:spLocks noGrp="1"/>
          </p:cNvSpPr>
          <p:nvPr>
            <p:ph type="sldNum" sz="quarter" idx="12"/>
          </p:nvPr>
        </p:nvSpPr>
        <p:spPr/>
        <p:txBody>
          <a:bodyPr/>
          <a:lstStyle/>
          <a:p>
            <a:fld id="{8713C6CA-2201-4392-A031-34DB96794837}" type="slidenum">
              <a:rPr lang="en-US" smtClean="0"/>
              <a:t>24</a:t>
            </a:fld>
            <a:endParaRPr lang="en-US"/>
          </a:p>
        </p:txBody>
      </p:sp>
    </p:spTree>
    <p:extLst>
      <p:ext uri="{BB962C8B-B14F-4D97-AF65-F5344CB8AC3E}">
        <p14:creationId xmlns:p14="http://schemas.microsoft.com/office/powerpoint/2010/main" val="2118755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find()</a:t>
            </a:r>
            <a:r>
              <a:rPr lang="en-US" sz="3200" b="1" dirty="0">
                <a:latin typeface="Consolas" panose="020B0609020204030204" pitchFamily="49" charset="0"/>
                <a:cs typeface="Courier New" panose="02070309020205020404" pitchFamily="49" charset="0"/>
              </a:rPr>
              <a:t> </a:t>
            </a:r>
            <a:r>
              <a:rPr lang="en-US" b="1" dirty="0">
                <a:latin typeface="+mn-lt"/>
              </a:rPr>
              <a:t>with</a:t>
            </a:r>
            <a:r>
              <a:rPr lang="en-US" b="1" dirty="0"/>
              <a:t> </a:t>
            </a:r>
            <a:r>
              <a:rPr lang="en-US" b="1" dirty="0">
                <a:latin typeface="+mn-lt"/>
              </a:rPr>
              <a:t>projection</a:t>
            </a:r>
          </a:p>
        </p:txBody>
      </p:sp>
      <p:sp>
        <p:nvSpPr>
          <p:cNvPr id="4" name="Rectangle 3"/>
          <p:cNvSpPr/>
          <p:nvPr/>
        </p:nvSpPr>
        <p:spPr>
          <a:xfrm>
            <a:off x="838199" y="1690688"/>
            <a:ext cx="11061193" cy="2554545"/>
          </a:xfrm>
          <a:prstGeom prst="rect">
            <a:avLst/>
          </a:prstGeom>
        </p:spPr>
        <p:txBody>
          <a:bodyPr wrap="square">
            <a:spAutoFit/>
          </a:bodyPr>
          <a:lstStyle/>
          <a:p>
            <a:r>
              <a:rPr lang="en-US" sz="1600" b="1" i="1" dirty="0">
                <a:solidFill>
                  <a:srgbClr val="000080"/>
                </a:solidFill>
                <a:latin typeface="Consolas" panose="020B0609020204030204" pitchFamily="49" charset="0"/>
              </a:rPr>
              <a:t>var</a:t>
            </a:r>
            <a:r>
              <a:rPr lang="en-US" sz="1600" dirty="0">
                <a:solidFill>
                  <a:srgbClr val="000000"/>
                </a:solidFill>
                <a:latin typeface="Consolas" panose="020B0609020204030204" pitchFamily="49" charset="0"/>
              </a:rPr>
              <a:t> query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'grade'</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100</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p>
          <a:p>
            <a:r>
              <a:rPr lang="en-US" sz="1600" b="1" i="1" dirty="0">
                <a:solidFill>
                  <a:srgbClr val="000080"/>
                </a:solidFill>
                <a:latin typeface="Consolas" panose="020B0609020204030204" pitchFamily="49" charset="0"/>
              </a:rPr>
              <a:t>var</a:t>
            </a:r>
            <a:r>
              <a:rPr lang="en-US" sz="1600" dirty="0">
                <a:solidFill>
                  <a:srgbClr val="000000"/>
                </a:solidFill>
                <a:latin typeface="Consolas" panose="020B0609020204030204" pitchFamily="49" charset="0"/>
              </a:rPr>
              <a:t> projection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'student'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collection</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'grades'</a:t>
            </a:r>
            <a:r>
              <a:rPr lang="en-US" sz="1600" b="1" dirty="0">
                <a:solidFill>
                  <a:srgbClr val="000000"/>
                </a:solidFill>
                <a:latin typeface="Consolas" panose="020B0609020204030204" pitchFamily="49" charset="0"/>
              </a:rPr>
              <a:t>).</a:t>
            </a:r>
            <a:r>
              <a:rPr lang="en-US" sz="1600" b="1" dirty="0">
                <a:solidFill>
                  <a:schemeClr val="accent2"/>
                </a:solidFill>
                <a:latin typeface="Consolas" panose="020B0609020204030204" pitchFamily="49" charset="0"/>
              </a:rPr>
              <a:t>find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query</a:t>
            </a:r>
            <a:r>
              <a:rPr lang="en-US" sz="1600" b="1" dirty="0">
                <a:solidFill>
                  <a:srgbClr val="000000"/>
                </a:solidFill>
                <a:latin typeface="Consolas" panose="020B0609020204030204" pitchFamily="49" charset="0"/>
              </a:rPr>
              <a:t>).</a:t>
            </a:r>
            <a:r>
              <a:rPr lang="en-US" sz="1600" b="1" dirty="0">
                <a:solidFill>
                  <a:schemeClr val="accent2"/>
                </a:solidFill>
                <a:latin typeface="Consolas" panose="020B0609020204030204" pitchFamily="49" charset="0"/>
              </a:rPr>
              <a:t>project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projection</a:t>
            </a:r>
            <a:r>
              <a:rPr lang="en-US" sz="1600" b="1" dirty="0">
                <a:solidFill>
                  <a:srgbClr val="000000"/>
                </a:solidFill>
                <a:latin typeface="Consolas" panose="020B0609020204030204" pitchFamily="49" charset="0"/>
              </a:rPr>
              <a:t>).</a:t>
            </a:r>
            <a:r>
              <a:rPr lang="en-US" sz="1600" b="1" dirty="0" err="1">
                <a:solidFill>
                  <a:schemeClr val="accent2"/>
                </a:solidFill>
                <a:latin typeface="Consolas" panose="020B0609020204030204" pitchFamily="49" charset="0"/>
              </a:rPr>
              <a:t>toArray</a:t>
            </a:r>
            <a:r>
              <a:rPr lang="en-US" sz="1600" b="1" dirty="0">
                <a:solidFill>
                  <a:srgbClr val="000000"/>
                </a:solidFill>
                <a:latin typeface="Consolas" panose="020B0609020204030204" pitchFamily="49" charset="0"/>
              </a:rPr>
              <a:t>(</a:t>
            </a:r>
            <a:r>
              <a:rPr lang="en-US" sz="1600" b="1" i="1" dirty="0">
                <a:solidFill>
                  <a:srgbClr val="000080"/>
                </a:solidFill>
                <a:latin typeface="Consolas" panose="020B0609020204030204" pitchFamily="49" charset="0"/>
              </a:rPr>
              <a:t>function</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err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docsArr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i="1" dirty="0">
                <a:solidFill>
                  <a:srgbClr val="000000"/>
                </a:solidFill>
                <a:latin typeface="Consolas" panose="020B0609020204030204" pitchFamily="49" charset="0"/>
              </a:rPr>
              <a:t>	</a:t>
            </a:r>
            <a:r>
              <a:rPr lang="en-US" sz="1600" b="1" i="1" dirty="0">
                <a:solidFill>
                  <a:srgbClr val="000080"/>
                </a:solidFill>
                <a:latin typeface="Consolas" panose="020B0609020204030204" pitchFamily="49" charset="0"/>
              </a:rPr>
              <a:t>if</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err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i="1" dirty="0">
                <a:solidFill>
                  <a:srgbClr val="000080"/>
                </a:solidFill>
                <a:latin typeface="Consolas" panose="020B0609020204030204" pitchFamily="49" charset="0"/>
              </a:rPr>
              <a:t>throw</a:t>
            </a:r>
            <a:r>
              <a:rPr lang="en-US" sz="1600" dirty="0">
                <a:solidFill>
                  <a:srgbClr val="000000"/>
                </a:solidFill>
                <a:latin typeface="Consolas" panose="020B0609020204030204" pitchFamily="49" charset="0"/>
              </a:rPr>
              <a:t> err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docsArr</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forEach</a:t>
            </a:r>
            <a:r>
              <a:rPr lang="en-US" sz="1600" b="1" dirty="0">
                <a:solidFill>
                  <a:srgbClr val="000000"/>
                </a:solidFill>
                <a:latin typeface="Consolas" panose="020B0609020204030204" pitchFamily="49" charset="0"/>
              </a:rPr>
              <a:t>(</a:t>
            </a:r>
            <a:r>
              <a:rPr lang="en-US" sz="1600" b="1" i="1" dirty="0">
                <a:solidFill>
                  <a:srgbClr val="000080"/>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doc</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dir</a:t>
            </a:r>
            <a:r>
              <a:rPr lang="en-US" sz="1600" b="1"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doc</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student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close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p:txBody>
      </p:sp>
      <p:sp>
        <p:nvSpPr>
          <p:cNvPr id="5" name="Rectangle 4"/>
          <p:cNvSpPr/>
          <p:nvPr/>
        </p:nvSpPr>
        <p:spPr>
          <a:xfrm>
            <a:off x="838200" y="4982646"/>
            <a:ext cx="10515600" cy="369332"/>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 </a:t>
            </a:r>
            <a:r>
              <a:rPr lang="en-US" dirty="0"/>
              <a:t>Projection is a good practice to save bandwidth and retrieve only the data we need.</a:t>
            </a:r>
          </a:p>
        </p:txBody>
      </p:sp>
      <p:sp>
        <p:nvSpPr>
          <p:cNvPr id="3" name="Slide Number Placeholder 2">
            <a:extLst>
              <a:ext uri="{FF2B5EF4-FFF2-40B4-BE49-F238E27FC236}">
                <a16:creationId xmlns:a16="http://schemas.microsoft.com/office/drawing/2014/main" id="{7D04F017-3725-4A43-BF08-3575A9E940F9}"/>
              </a:ext>
            </a:extLst>
          </p:cNvPr>
          <p:cNvSpPr>
            <a:spLocks noGrp="1"/>
          </p:cNvSpPr>
          <p:nvPr>
            <p:ph type="sldNum" sz="quarter" idx="12"/>
          </p:nvPr>
        </p:nvSpPr>
        <p:spPr/>
        <p:txBody>
          <a:bodyPr/>
          <a:lstStyle/>
          <a:p>
            <a:fld id="{8713C6CA-2201-4392-A031-34DB96794837}" type="slidenum">
              <a:rPr lang="en-US" smtClean="0"/>
              <a:t>25</a:t>
            </a:fld>
            <a:endParaRPr lang="en-US"/>
          </a:p>
        </p:txBody>
      </p:sp>
    </p:spTree>
    <p:extLst>
      <p:ext uri="{BB962C8B-B14F-4D97-AF65-F5344CB8AC3E}">
        <p14:creationId xmlns:p14="http://schemas.microsoft.com/office/powerpoint/2010/main" val="167993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onsolas" panose="020B0609020204030204" pitchFamily="49" charset="0"/>
                <a:cs typeface="Courier New" panose="02070309020205020404" pitchFamily="49" charset="0"/>
              </a:rPr>
              <a:t>sort() limit() skip()</a:t>
            </a:r>
          </a:p>
        </p:txBody>
      </p:sp>
      <p:sp>
        <p:nvSpPr>
          <p:cNvPr id="3" name="Content Placeholder 2"/>
          <p:cNvSpPr>
            <a:spLocks noGrp="1"/>
          </p:cNvSpPr>
          <p:nvPr>
            <p:ph idx="1"/>
          </p:nvPr>
        </p:nvSpPr>
        <p:spPr>
          <a:xfrm>
            <a:off x="838200" y="1825625"/>
            <a:ext cx="10515600" cy="1240304"/>
          </a:xfrm>
        </p:spPr>
        <p:txBody>
          <a:bodyPr>
            <a:normAutofit lnSpcReduction="10000"/>
          </a:bodyPr>
          <a:lstStyle/>
          <a:p>
            <a:pPr marL="0" indent="0">
              <a:buNone/>
            </a:pPr>
            <a:r>
              <a:rPr lang="en-US" dirty="0"/>
              <a:t>Similar to SQL language, MongoDB provides certain methods on the collection object, they work as instructions sent to DB to affect the retrieval of data, all these methods will return a cursor back (chain):</a:t>
            </a:r>
          </a:p>
        </p:txBody>
      </p:sp>
      <p:graphicFrame>
        <p:nvGraphicFramePr>
          <p:cNvPr id="5" name="Table 4"/>
          <p:cNvGraphicFramePr>
            <a:graphicFrameLocks noGrp="1"/>
          </p:cNvGraphicFramePr>
          <p:nvPr/>
        </p:nvGraphicFramePr>
        <p:xfrm>
          <a:off x="2820893" y="3334871"/>
          <a:ext cx="5928659" cy="2110988"/>
        </p:xfrm>
        <a:graphic>
          <a:graphicData uri="http://schemas.openxmlformats.org/drawingml/2006/table">
            <a:tbl>
              <a:tblPr firstRow="1" bandRow="1">
                <a:tableStyleId>{5C22544A-7EE6-4342-B048-85BDC9FD1C3A}</a:tableStyleId>
              </a:tblPr>
              <a:tblGrid>
                <a:gridCol w="2864117">
                  <a:extLst>
                    <a:ext uri="{9D8B030D-6E8A-4147-A177-3AD203B41FA5}">
                      <a16:colId xmlns:a16="http://schemas.microsoft.com/office/drawing/2014/main" val="4046005767"/>
                    </a:ext>
                  </a:extLst>
                </a:gridCol>
                <a:gridCol w="3064542">
                  <a:extLst>
                    <a:ext uri="{9D8B030D-6E8A-4147-A177-3AD203B41FA5}">
                      <a16:colId xmlns:a16="http://schemas.microsoft.com/office/drawing/2014/main" val="852635248"/>
                    </a:ext>
                  </a:extLst>
                </a:gridCol>
              </a:tblGrid>
              <a:tr h="527747">
                <a:tc>
                  <a:txBody>
                    <a:bodyPr/>
                    <a:lstStyle/>
                    <a:p>
                      <a:pPr algn="ctr"/>
                      <a:r>
                        <a:rPr lang="en-US" sz="2800" dirty="0"/>
                        <a:t>SQL</a:t>
                      </a:r>
                    </a:p>
                  </a:txBody>
                  <a:tcPr/>
                </a:tc>
                <a:tc>
                  <a:txBody>
                    <a:bodyPr/>
                    <a:lstStyle/>
                    <a:p>
                      <a:pPr algn="ctr"/>
                      <a:r>
                        <a:rPr lang="en-US" sz="2800" dirty="0"/>
                        <a:t>MongoDB Method</a:t>
                      </a:r>
                    </a:p>
                  </a:txBody>
                  <a:tcPr/>
                </a:tc>
                <a:extLst>
                  <a:ext uri="{0D108BD9-81ED-4DB2-BD59-A6C34878D82A}">
                    <a16:rowId xmlns:a16="http://schemas.microsoft.com/office/drawing/2014/main" val="1784876103"/>
                  </a:ext>
                </a:extLst>
              </a:tr>
              <a:tr h="527747">
                <a:tc>
                  <a:txBody>
                    <a:bodyPr/>
                    <a:lstStyle/>
                    <a:p>
                      <a:pPr algn="ctr"/>
                      <a:r>
                        <a:rPr lang="en-US" sz="2800" b="1" dirty="0">
                          <a:latin typeface="Consolas" panose="020B0609020204030204" pitchFamily="49" charset="0"/>
                        </a:rPr>
                        <a:t>Order</a:t>
                      </a:r>
                      <a:r>
                        <a:rPr lang="en-US" sz="2800" b="1" baseline="0" dirty="0">
                          <a:latin typeface="Consolas" panose="020B0609020204030204" pitchFamily="49" charset="0"/>
                        </a:rPr>
                        <a:t> by</a:t>
                      </a:r>
                      <a:endParaRPr lang="en-US" sz="2800" b="1" dirty="0">
                        <a:latin typeface="Consolas" panose="020B0609020204030204" pitchFamily="49" charset="0"/>
                      </a:endParaRPr>
                    </a:p>
                  </a:txBody>
                  <a:tcPr/>
                </a:tc>
                <a:tc>
                  <a:txBody>
                    <a:bodyPr/>
                    <a:lstStyle/>
                    <a:p>
                      <a:pPr algn="ctr"/>
                      <a:r>
                        <a:rPr lang="en-US" sz="2800" b="1" dirty="0">
                          <a:latin typeface="Consolas" panose="020B0609020204030204" pitchFamily="49" charset="0"/>
                        </a:rPr>
                        <a:t>sort()</a:t>
                      </a:r>
                    </a:p>
                  </a:txBody>
                  <a:tcPr/>
                </a:tc>
                <a:extLst>
                  <a:ext uri="{0D108BD9-81ED-4DB2-BD59-A6C34878D82A}">
                    <a16:rowId xmlns:a16="http://schemas.microsoft.com/office/drawing/2014/main" val="1855364590"/>
                  </a:ext>
                </a:extLst>
              </a:tr>
              <a:tr h="527747">
                <a:tc>
                  <a:txBody>
                    <a:bodyPr/>
                    <a:lstStyle/>
                    <a:p>
                      <a:pPr algn="ctr"/>
                      <a:r>
                        <a:rPr lang="en-US" sz="2800" b="1" dirty="0">
                          <a:latin typeface="Consolas" panose="020B0609020204030204" pitchFamily="49" charset="0"/>
                        </a:rPr>
                        <a:t>Limit</a:t>
                      </a:r>
                    </a:p>
                  </a:txBody>
                  <a:tcPr/>
                </a:tc>
                <a:tc>
                  <a:txBody>
                    <a:bodyPr/>
                    <a:lstStyle/>
                    <a:p>
                      <a:pPr algn="ctr"/>
                      <a:r>
                        <a:rPr lang="en-US" sz="2800" b="1" dirty="0">
                          <a:latin typeface="Consolas" panose="020B0609020204030204" pitchFamily="49" charset="0"/>
                        </a:rPr>
                        <a:t>limit()</a:t>
                      </a:r>
                    </a:p>
                  </a:txBody>
                  <a:tcPr/>
                </a:tc>
                <a:extLst>
                  <a:ext uri="{0D108BD9-81ED-4DB2-BD59-A6C34878D82A}">
                    <a16:rowId xmlns:a16="http://schemas.microsoft.com/office/drawing/2014/main" val="3764144903"/>
                  </a:ext>
                </a:extLst>
              </a:tr>
              <a:tr h="527747">
                <a:tc>
                  <a:txBody>
                    <a:bodyPr/>
                    <a:lstStyle/>
                    <a:p>
                      <a:pPr algn="ctr"/>
                      <a:r>
                        <a:rPr lang="en-US" sz="2800" b="1" dirty="0">
                          <a:latin typeface="Consolas" panose="020B0609020204030204" pitchFamily="49" charset="0"/>
                        </a:rPr>
                        <a:t>Skip</a:t>
                      </a:r>
                    </a:p>
                  </a:txBody>
                  <a:tcPr/>
                </a:tc>
                <a:tc>
                  <a:txBody>
                    <a:bodyPr/>
                    <a:lstStyle/>
                    <a:p>
                      <a:pPr algn="ctr"/>
                      <a:r>
                        <a:rPr lang="en-US" sz="2800" b="1" dirty="0">
                          <a:latin typeface="Consolas" panose="020B0609020204030204" pitchFamily="49" charset="0"/>
                        </a:rPr>
                        <a:t>skip()</a:t>
                      </a:r>
                    </a:p>
                  </a:txBody>
                  <a:tcPr/>
                </a:tc>
                <a:extLst>
                  <a:ext uri="{0D108BD9-81ED-4DB2-BD59-A6C34878D82A}">
                    <a16:rowId xmlns:a16="http://schemas.microsoft.com/office/drawing/2014/main" val="782686907"/>
                  </a:ext>
                </a:extLst>
              </a:tr>
            </a:tbl>
          </a:graphicData>
        </a:graphic>
      </p:graphicFrame>
      <p:sp>
        <p:nvSpPr>
          <p:cNvPr id="6" name="TextBox 5"/>
          <p:cNvSpPr txBox="1"/>
          <p:nvPr/>
        </p:nvSpPr>
        <p:spPr>
          <a:xfrm>
            <a:off x="838200" y="5714801"/>
            <a:ext cx="10515600" cy="646331"/>
          </a:xfrm>
          <a:prstGeom prst="rect">
            <a:avLst/>
          </a:prstGeom>
          <a:noFill/>
        </p:spPr>
        <p:txBody>
          <a:bodyPr wrap="square" rtlCol="0">
            <a:spAutoFit/>
          </a:bodyPr>
          <a:lstStyle/>
          <a:p>
            <a:r>
              <a:rPr lang="en-US" b="1" dirty="0"/>
              <a:t>Note</a:t>
            </a:r>
            <a:r>
              <a:rPr lang="en-US" dirty="0"/>
              <a:t>: These will set instructions to DB server to process the information before its being sent to client. </a:t>
            </a:r>
            <a:br>
              <a:rPr lang="en-US" dirty="0"/>
            </a:br>
            <a:r>
              <a:rPr lang="en-US" dirty="0"/>
              <a:t>           No processing will ever happen at the client side.</a:t>
            </a:r>
          </a:p>
        </p:txBody>
      </p:sp>
      <p:sp>
        <p:nvSpPr>
          <p:cNvPr id="4" name="Slide Number Placeholder 3">
            <a:extLst>
              <a:ext uri="{FF2B5EF4-FFF2-40B4-BE49-F238E27FC236}">
                <a16:creationId xmlns:a16="http://schemas.microsoft.com/office/drawing/2014/main" id="{E729510B-3B93-451F-AD0D-28BF9AB185CD}"/>
              </a:ext>
            </a:extLst>
          </p:cNvPr>
          <p:cNvSpPr>
            <a:spLocks noGrp="1"/>
          </p:cNvSpPr>
          <p:nvPr>
            <p:ph type="sldNum" sz="quarter" idx="12"/>
          </p:nvPr>
        </p:nvSpPr>
        <p:spPr/>
        <p:txBody>
          <a:bodyPr/>
          <a:lstStyle/>
          <a:p>
            <a:fld id="{8713C6CA-2201-4392-A031-34DB96794837}" type="slidenum">
              <a:rPr lang="en-US" smtClean="0"/>
              <a:t>26</a:t>
            </a:fld>
            <a:endParaRPr lang="en-US"/>
          </a:p>
        </p:txBody>
      </p:sp>
    </p:spTree>
    <p:extLst>
      <p:ext uri="{BB962C8B-B14F-4D97-AF65-F5344CB8AC3E}">
        <p14:creationId xmlns:p14="http://schemas.microsoft.com/office/powerpoint/2010/main" val="4292795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sz="4000" b="1" dirty="0">
                <a:latin typeface="Consolas" panose="020B0609020204030204" pitchFamily="49" charset="0"/>
                <a:cs typeface="Courier New" panose="02070309020205020404" pitchFamily="49" charset="0"/>
              </a:rPr>
              <a:t>Skip</a:t>
            </a:r>
            <a:r>
              <a:rPr lang="en-US" b="1" dirty="0"/>
              <a:t>, </a:t>
            </a:r>
            <a:r>
              <a:rPr lang="en-US" sz="4000" b="1" dirty="0">
                <a:latin typeface="Consolas" panose="020B0609020204030204" pitchFamily="49" charset="0"/>
                <a:cs typeface="Courier New" panose="02070309020205020404" pitchFamily="49" charset="0"/>
              </a:rPr>
              <a:t>Limit</a:t>
            </a:r>
            <a:r>
              <a:rPr lang="en-US" b="1" dirty="0"/>
              <a:t> </a:t>
            </a:r>
            <a:r>
              <a:rPr lang="en-US" b="1" dirty="0">
                <a:latin typeface="+mn-lt"/>
              </a:rPr>
              <a:t>and</a:t>
            </a:r>
            <a:r>
              <a:rPr lang="en-US" b="1" dirty="0"/>
              <a:t> </a:t>
            </a:r>
            <a:r>
              <a:rPr lang="en-US" sz="4000" b="1" dirty="0">
                <a:latin typeface="Consolas" panose="020B0609020204030204" pitchFamily="49" charset="0"/>
                <a:cs typeface="Courier New" panose="02070309020205020404" pitchFamily="49" charset="0"/>
              </a:rPr>
              <a:t>Sort</a:t>
            </a:r>
          </a:p>
        </p:txBody>
      </p:sp>
      <p:sp>
        <p:nvSpPr>
          <p:cNvPr id="4" name="Rectangle 3"/>
          <p:cNvSpPr/>
          <p:nvPr/>
        </p:nvSpPr>
        <p:spPr>
          <a:xfrm>
            <a:off x="838200" y="1690688"/>
            <a:ext cx="10515600" cy="2585323"/>
          </a:xfrm>
          <a:prstGeom prst="rect">
            <a:avLst/>
          </a:prstGeom>
        </p:spPr>
        <p:txBody>
          <a:bodyPr wrap="square">
            <a:spAutoFit/>
          </a:bodyPr>
          <a:lstStyle/>
          <a:p>
            <a:r>
              <a:rPr lang="en-US" b="1" i="1"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cursor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skip</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10</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limit</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5</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sort</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'grade'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cursor.sort</a:t>
            </a:r>
            <a:r>
              <a:rPr lang="en-US" sz="1600" dirty="0">
                <a:solidFill>
                  <a:srgbClr val="008000"/>
                </a:solidFill>
                <a:latin typeface="Consolas" panose="020B0609020204030204" pitchFamily="49" charset="0"/>
              </a:rPr>
              <a:t>([['grade', 1], ['student', -1]]);</a:t>
            </a:r>
          </a:p>
          <a:p>
            <a:r>
              <a:rPr lang="en-US" dirty="0">
                <a:solidFill>
                  <a:srgbClr val="008000"/>
                </a:solidFill>
                <a:latin typeface="Consolas" panose="020B0609020204030204" pitchFamily="49" charset="0"/>
              </a:rPr>
              <a:t>	</a:t>
            </a:r>
          </a:p>
          <a:p>
            <a:r>
              <a:rPr lang="en-US" dirty="0">
                <a:solidFill>
                  <a:srgbClr val="008000"/>
                </a:solidFill>
                <a:latin typeface="Consolas" panose="020B0609020204030204" pitchFamily="49" charset="0"/>
              </a:rPr>
              <a:t>	</a:t>
            </a:r>
            <a:r>
              <a:rPr lang="en-US" dirty="0" err="1">
                <a:solidFill>
                  <a:srgbClr val="00000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forEach</a:t>
            </a:r>
            <a:r>
              <a:rPr lang="en-US" b="1" dirty="0">
                <a:solidFill>
                  <a:srgbClr val="000000"/>
                </a:solidFill>
                <a:latin typeface="Consolas" panose="020B0609020204030204" pitchFamily="49" charset="0"/>
              </a:rPr>
              <a:t>(</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endParaRPr lang="en-US" b="1" i="1" dirty="0">
              <a:solidFill>
                <a:srgbClr val="00008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effectLst/>
              <a:latin typeface="Consolas" panose="020B0609020204030204" pitchFamily="49" charset="0"/>
            </a:endParaRPr>
          </a:p>
        </p:txBody>
      </p:sp>
      <p:sp>
        <p:nvSpPr>
          <p:cNvPr id="5" name="Rectangle 4"/>
          <p:cNvSpPr/>
          <p:nvPr/>
        </p:nvSpPr>
        <p:spPr>
          <a:xfrm>
            <a:off x="838200" y="4647997"/>
            <a:ext cx="10515600" cy="646331"/>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 </a:t>
            </a:r>
            <a:r>
              <a:rPr lang="en-US" dirty="0"/>
              <a:t>These will be implemented in the DB in a very specific order: </a:t>
            </a:r>
            <a:r>
              <a:rPr lang="en-US" b="1" dirty="0"/>
              <a:t>1. sort,  2. skip,  3. limit  </a:t>
            </a:r>
            <a:r>
              <a:rPr lang="en-US" dirty="0"/>
              <a:t>no matter how we put them in the code</a:t>
            </a:r>
            <a:endParaRPr lang="en-US" i="1" dirty="0"/>
          </a:p>
        </p:txBody>
      </p:sp>
      <p:sp>
        <p:nvSpPr>
          <p:cNvPr id="3" name="Slide Number Placeholder 2">
            <a:extLst>
              <a:ext uri="{FF2B5EF4-FFF2-40B4-BE49-F238E27FC236}">
                <a16:creationId xmlns:a16="http://schemas.microsoft.com/office/drawing/2014/main" id="{1CD9AAB9-41C3-4249-B262-82149895C516}"/>
              </a:ext>
            </a:extLst>
          </p:cNvPr>
          <p:cNvSpPr>
            <a:spLocks noGrp="1"/>
          </p:cNvSpPr>
          <p:nvPr>
            <p:ph type="sldNum" sz="quarter" idx="12"/>
          </p:nvPr>
        </p:nvSpPr>
        <p:spPr/>
        <p:txBody>
          <a:bodyPr/>
          <a:lstStyle/>
          <a:p>
            <a:fld id="{8713C6CA-2201-4392-A031-34DB96794837}" type="slidenum">
              <a:rPr lang="en-US" smtClean="0"/>
              <a:t>27</a:t>
            </a:fld>
            <a:endParaRPr lang="en-US"/>
          </a:p>
        </p:txBody>
      </p:sp>
    </p:spTree>
    <p:extLst>
      <p:ext uri="{BB962C8B-B14F-4D97-AF65-F5344CB8AC3E}">
        <p14:creationId xmlns:p14="http://schemas.microsoft.com/office/powerpoint/2010/main" val="3586150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sz="4000" b="1" dirty="0">
                <a:latin typeface="Consolas" panose="020B0609020204030204" pitchFamily="49" charset="0"/>
                <a:cs typeface="Courier New" panose="02070309020205020404" pitchFamily="49" charset="0"/>
              </a:rPr>
              <a:t>Skip</a:t>
            </a:r>
            <a:r>
              <a:rPr lang="en-US" b="1" dirty="0"/>
              <a:t>, </a:t>
            </a:r>
            <a:r>
              <a:rPr lang="en-US" sz="4000" b="1" dirty="0">
                <a:latin typeface="Consolas" panose="020B0609020204030204" pitchFamily="49" charset="0"/>
                <a:cs typeface="Courier New" panose="02070309020205020404" pitchFamily="49" charset="0"/>
              </a:rPr>
              <a:t>Limit</a:t>
            </a:r>
            <a:r>
              <a:rPr lang="en-US" b="1" dirty="0"/>
              <a:t> </a:t>
            </a:r>
            <a:r>
              <a:rPr lang="en-US" b="1" dirty="0">
                <a:latin typeface="+mn-lt"/>
              </a:rPr>
              <a:t>and</a:t>
            </a:r>
            <a:r>
              <a:rPr lang="en-US" b="1" dirty="0"/>
              <a:t> </a:t>
            </a:r>
            <a:r>
              <a:rPr lang="en-US" sz="4000" b="1" dirty="0">
                <a:latin typeface="Consolas" panose="020B0609020204030204" pitchFamily="49" charset="0"/>
                <a:cs typeface="Courier New" panose="02070309020205020404" pitchFamily="49" charset="0"/>
              </a:rPr>
              <a:t>Sort</a:t>
            </a:r>
          </a:p>
        </p:txBody>
      </p:sp>
      <p:sp>
        <p:nvSpPr>
          <p:cNvPr id="3" name="Slide Number Placeholder 2">
            <a:extLst>
              <a:ext uri="{FF2B5EF4-FFF2-40B4-BE49-F238E27FC236}">
                <a16:creationId xmlns:a16="http://schemas.microsoft.com/office/drawing/2014/main" id="{527D24AF-FF61-4F68-BF02-3ED5C3B0BA9D}"/>
              </a:ext>
            </a:extLst>
          </p:cNvPr>
          <p:cNvSpPr>
            <a:spLocks noGrp="1"/>
          </p:cNvSpPr>
          <p:nvPr>
            <p:ph type="sldNum" sz="quarter" idx="12"/>
          </p:nvPr>
        </p:nvSpPr>
        <p:spPr/>
        <p:txBody>
          <a:bodyPr/>
          <a:lstStyle/>
          <a:p>
            <a:fld id="{8713C6CA-2201-4392-A031-34DB96794837}" type="slidenum">
              <a:rPr lang="en-US" smtClean="0"/>
              <a:t>28</a:t>
            </a:fld>
            <a:endParaRPr lang="en-US"/>
          </a:p>
        </p:txBody>
      </p:sp>
      <p:sp>
        <p:nvSpPr>
          <p:cNvPr id="5" name="Rectangle 4">
            <a:extLst>
              <a:ext uri="{FF2B5EF4-FFF2-40B4-BE49-F238E27FC236}">
                <a16:creationId xmlns:a16="http://schemas.microsoft.com/office/drawing/2014/main" id="{7D052885-5AFF-483E-A7AA-ADD435D6EF80}"/>
              </a:ext>
            </a:extLst>
          </p:cNvPr>
          <p:cNvSpPr/>
          <p:nvPr/>
        </p:nvSpPr>
        <p:spPr>
          <a:xfrm>
            <a:off x="838200" y="1618179"/>
            <a:ext cx="10515600" cy="3970318"/>
          </a:xfrm>
          <a:prstGeom prst="rect">
            <a:avLst/>
          </a:prstGeom>
        </p:spPr>
        <p:txBody>
          <a:bodyPr wrap="square">
            <a:spAutoFit/>
          </a:bodyPr>
          <a:lstStyle/>
          <a:p>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MongoClient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require</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mongodb</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MongoClient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client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new</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MongoClient</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u="sng" dirty="0" err="1">
                <a:solidFill>
                  <a:srgbClr val="808080"/>
                </a:solidFill>
                <a:latin typeface="Operator Mono Bold" panose="02000009000000000000" pitchFamily="49" charset="0"/>
              </a:rPr>
              <a:t>mongodb</a:t>
            </a:r>
            <a:r>
              <a:rPr lang="en-US" u="sng" dirty="0">
                <a:solidFill>
                  <a:srgbClr val="808080"/>
                </a:solidFill>
                <a:latin typeface="Operator Mono Bold" panose="02000009000000000000" pitchFamily="49" charset="0"/>
              </a:rPr>
              <a:t>://localhost:27017</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dirty="0">
              <a:solidFill>
                <a:srgbClr val="000000"/>
              </a:solidFill>
              <a:latin typeface="Operator Mono Bold" panose="02000009000000000000" pitchFamily="49" charset="0"/>
            </a:endParaRPr>
          </a:p>
          <a:p>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connect</a:t>
            </a:r>
            <a:r>
              <a:rPr lang="en-US" b="1" dirty="0">
                <a:solidFill>
                  <a:srgbClr val="000080"/>
                </a:solidFill>
                <a:latin typeface="Operator Mono Bold" panose="02000009000000000000" pitchFamily="49" charset="0"/>
              </a:rPr>
              <a:t>(</a:t>
            </a:r>
            <a:r>
              <a:rPr lang="en-US" b="1" dirty="0">
                <a:solidFill>
                  <a:srgbClr val="0000FF"/>
                </a:solidFill>
                <a:latin typeface="Operator Mono Bold" panose="02000009000000000000" pitchFamily="49" charset="0"/>
              </a:rPr>
              <a:t>function</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err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db</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db</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myDB</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collection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db</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collection</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myCollection</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b="1" dirty="0">
              <a:solidFill>
                <a:srgbClr val="000000"/>
              </a:solidFill>
              <a:latin typeface="Operator Mono Bold" panose="02000009000000000000" pitchFamily="49" charset="0"/>
            </a:endParaRP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options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808080"/>
                </a:solidFill>
                <a:latin typeface="Operator Mono Bold" panose="02000009000000000000" pitchFamily="49" charset="0"/>
              </a:rPr>
              <a:t>'skip'</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FF8000"/>
                </a:solidFill>
                <a:latin typeface="Operator Mono Bold" panose="02000009000000000000" pitchFamily="49" charset="0"/>
              </a:rPr>
              <a:t>10</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808080"/>
                </a:solidFill>
                <a:latin typeface="Operator Mono Bold" panose="02000009000000000000" pitchFamily="49" charset="0"/>
              </a:rPr>
              <a:t>'limit'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FF8000"/>
                </a:solidFill>
                <a:latin typeface="Operator Mono Bold" panose="02000009000000000000" pitchFamily="49" charset="0"/>
              </a:rPr>
              <a:t>5</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808080"/>
                </a:solidFill>
                <a:latin typeface="Operator Mono Bold" panose="02000009000000000000" pitchFamily="49" charset="0"/>
              </a:rPr>
              <a:t>'sort'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'grade'</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FF8000"/>
                </a:solidFill>
                <a:latin typeface="Operator Mono Bold" panose="02000009000000000000" pitchFamily="49" charset="0"/>
              </a:rPr>
              <a:t>1</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cursor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collection</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find</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options</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dirty="0">
              <a:solidFill>
                <a:srgbClr val="000000"/>
              </a:solidFill>
              <a:latin typeface="Operator Mono Bold" panose="02000009000000000000" pitchFamily="49" charset="0"/>
            </a:endParaRPr>
          </a:p>
          <a:p>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cursor</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forEach</a:t>
            </a:r>
            <a:r>
              <a:rPr lang="en-US" b="1" dirty="0">
                <a:solidFill>
                  <a:srgbClr val="000080"/>
                </a:solidFill>
                <a:latin typeface="Operator Mono Bold" panose="02000009000000000000" pitchFamily="49" charset="0"/>
              </a:rPr>
              <a:t>(</a:t>
            </a:r>
            <a:r>
              <a:rPr lang="en-US" b="1" dirty="0">
                <a:solidFill>
                  <a:srgbClr val="0000FF"/>
                </a:solidFill>
                <a:latin typeface="Operator Mono Bold" panose="02000009000000000000" pitchFamily="49" charset="0"/>
              </a:rPr>
              <a:t>function</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err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doc</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console</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dir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doc</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80"/>
                </a:solidFill>
                <a:latin typeface="Operator Mono Bold" panose="02000009000000000000" pitchFamily="49" charset="0"/>
              </a:rPr>
              <a:t>});</a:t>
            </a:r>
            <a:endParaRPr lang="en-US" dirty="0">
              <a:effectLst/>
            </a:endParaRPr>
          </a:p>
        </p:txBody>
      </p:sp>
    </p:spTree>
    <p:extLst>
      <p:ext uri="{BB962C8B-B14F-4D97-AF65-F5344CB8AC3E}">
        <p14:creationId xmlns:p14="http://schemas.microsoft.com/office/powerpoint/2010/main" val="1321298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insert()</a:t>
            </a:r>
          </a:p>
        </p:txBody>
      </p:sp>
      <p:sp>
        <p:nvSpPr>
          <p:cNvPr id="4" name="Rectangle 3"/>
          <p:cNvSpPr/>
          <p:nvPr/>
        </p:nvSpPr>
        <p:spPr>
          <a:xfrm>
            <a:off x="838200" y="1690688"/>
            <a:ext cx="10515600" cy="1477328"/>
          </a:xfrm>
          <a:prstGeom prst="rect">
            <a:avLst/>
          </a:prstGeom>
        </p:spPr>
        <p:txBody>
          <a:bodyPr wrap="square">
            <a:spAutoFit/>
          </a:bodyPr>
          <a:lstStyle/>
          <a:p>
            <a:r>
              <a:rPr lang="en-US" b="1" i="1" dirty="0">
                <a:solidFill>
                  <a:srgbClr val="000080"/>
                </a:solidFill>
                <a:latin typeface="Consolas" panose="020B0609020204030204" pitchFamily="49" charset="0"/>
              </a:rPr>
              <a:t>var</a:t>
            </a:r>
            <a:r>
              <a:rPr lang="en-US" dirty="0">
                <a:solidFill>
                  <a:srgbClr val="000000"/>
                </a:solidFill>
                <a:latin typeface="Consolas" panose="020B0609020204030204" pitchFamily="49" charset="0"/>
              </a:rPr>
              <a:t> doc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'student'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b="1" i="1" dirty="0">
              <a:solidFill>
                <a:srgbClr val="000080"/>
              </a:solidFill>
              <a:latin typeface="Consolas" panose="020B0609020204030204" pitchFamily="49" charset="0"/>
            </a:endParaRPr>
          </a:p>
          <a:p>
            <a:r>
              <a:rPr lang="en-US" sz="1700" b="1" dirty="0" err="1">
                <a:solidFill>
                  <a:schemeClr val="bg2">
                    <a:lumMod val="75000"/>
                  </a:schemeClr>
                </a:solidFill>
                <a:latin typeface="Consolas" panose="020B0609020204030204" pitchFamily="49" charset="0"/>
              </a:rPr>
              <a:t>db.collection</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docInserted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`Success: ${</a:t>
            </a:r>
            <a:r>
              <a:rPr lang="en-US" dirty="0" err="1">
                <a:solidFill>
                  <a:schemeClr val="tx1">
                    <a:lumMod val="50000"/>
                    <a:lumOff val="50000"/>
                  </a:schemeClr>
                </a:solidFill>
                <a:latin typeface="Consolas" panose="020B0609020204030204" pitchFamily="49" charset="0"/>
              </a:rPr>
              <a:t>docInserted</a:t>
            </a:r>
            <a:r>
              <a:rPr lang="en-US"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3" name="Slide Number Placeholder 2">
            <a:extLst>
              <a:ext uri="{FF2B5EF4-FFF2-40B4-BE49-F238E27FC236}">
                <a16:creationId xmlns:a16="http://schemas.microsoft.com/office/drawing/2014/main" id="{443F5611-D6F1-4CB7-A7E3-B4DF7850BFFE}"/>
              </a:ext>
            </a:extLst>
          </p:cNvPr>
          <p:cNvSpPr>
            <a:spLocks noGrp="1"/>
          </p:cNvSpPr>
          <p:nvPr>
            <p:ph type="sldNum" sz="quarter" idx="12"/>
          </p:nvPr>
        </p:nvSpPr>
        <p:spPr/>
        <p:txBody>
          <a:bodyPr/>
          <a:lstStyle/>
          <a:p>
            <a:fld id="{8713C6CA-2201-4392-A031-34DB96794837}" type="slidenum">
              <a:rPr lang="en-US" smtClean="0"/>
              <a:t>29</a:t>
            </a:fld>
            <a:endParaRPr lang="en-US"/>
          </a:p>
        </p:txBody>
      </p:sp>
      <p:sp>
        <p:nvSpPr>
          <p:cNvPr id="5" name="Rectangle 4">
            <a:extLst>
              <a:ext uri="{FF2B5EF4-FFF2-40B4-BE49-F238E27FC236}">
                <a16:creationId xmlns:a16="http://schemas.microsoft.com/office/drawing/2014/main" id="{C2FA1E5C-4FC3-442C-A016-B895B2F3CABA}"/>
              </a:ext>
            </a:extLst>
          </p:cNvPr>
          <p:cNvSpPr/>
          <p:nvPr/>
        </p:nvSpPr>
        <p:spPr>
          <a:xfrm>
            <a:off x="838200" y="3746520"/>
            <a:ext cx="10515600" cy="1754326"/>
          </a:xfrm>
          <a:prstGeom prst="rect">
            <a:avLst/>
          </a:prstGeom>
        </p:spPr>
        <p:txBody>
          <a:bodyPr wrap="square">
            <a:spAutoFit/>
          </a:bodyPr>
          <a:lstStyle/>
          <a:p>
            <a:r>
              <a:rPr lang="en-US" b="1" i="1" dirty="0">
                <a:solidFill>
                  <a:srgbClr val="000080"/>
                </a:solidFill>
                <a:latin typeface="Consolas" panose="020B0609020204030204" pitchFamily="49" charset="0"/>
              </a:rPr>
              <a:t>var</a:t>
            </a:r>
            <a:r>
              <a:rPr lang="en-US" dirty="0">
                <a:solidFill>
                  <a:srgbClr val="000000"/>
                </a:solidFill>
                <a:latin typeface="Consolas" panose="020B0609020204030204" pitchFamily="49" charset="0"/>
              </a:rPr>
              <a:t> docs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'student'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'Kevin'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90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'student'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'Susie'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95</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sz="1700" b="1" dirty="0" err="1">
                <a:solidFill>
                  <a:schemeClr val="bg2">
                    <a:lumMod val="75000"/>
                  </a:schemeClr>
                </a:solidFill>
                <a:latin typeface="Consolas" panose="020B0609020204030204" pitchFamily="49" charset="0"/>
              </a:rPr>
              <a:t>db.collection</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docsInserted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`Success: ${</a:t>
            </a:r>
            <a:r>
              <a:rPr lang="en-US" dirty="0" err="1">
                <a:solidFill>
                  <a:schemeClr val="tx1">
                    <a:lumMod val="50000"/>
                    <a:lumOff val="50000"/>
                  </a:schemeClr>
                </a:solidFill>
                <a:latin typeface="Consolas" panose="020B0609020204030204" pitchFamily="49" charset="0"/>
              </a:rPr>
              <a:t>docInserted</a:t>
            </a:r>
            <a:r>
              <a:rPr lang="en-US"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8704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The Results</a:t>
            </a:r>
          </a:p>
        </p:txBody>
      </p:sp>
      <p:sp>
        <p:nvSpPr>
          <p:cNvPr id="3" name="Content Placeholder 2"/>
          <p:cNvSpPr>
            <a:spLocks noGrp="1"/>
          </p:cNvSpPr>
          <p:nvPr>
            <p:ph idx="1"/>
          </p:nvPr>
        </p:nvSpPr>
        <p:spPr>
          <a:xfrm>
            <a:off x="838200" y="1535616"/>
            <a:ext cx="10515600" cy="596299"/>
          </a:xfrm>
        </p:spPr>
        <p:txBody>
          <a:bodyPr>
            <a:normAutofit/>
          </a:bodyPr>
          <a:lstStyle/>
          <a:p>
            <a:pPr marL="0" indent="0">
              <a:buNone/>
            </a:pPr>
            <a:r>
              <a:rPr lang="en-US" dirty="0">
                <a:solidFill>
                  <a:srgbClr val="000000"/>
                </a:solidFill>
              </a:rPr>
              <a:t>Looks like under heavy load, MongoDB is about 100 times faster. </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66668"/>
            <a:ext cx="5435536" cy="18714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08591"/>
            <a:ext cx="5435536" cy="1460713"/>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b="30309"/>
          <a:stretch/>
        </p:blipFill>
        <p:spPr>
          <a:xfrm>
            <a:off x="6956854" y="2366668"/>
            <a:ext cx="2991633" cy="3502636"/>
          </a:xfrm>
          <a:prstGeom prst="rect">
            <a:avLst/>
          </a:prstGeom>
        </p:spPr>
      </p:pic>
      <p:sp>
        <p:nvSpPr>
          <p:cNvPr id="7" name="Rectangle 6"/>
          <p:cNvSpPr/>
          <p:nvPr/>
        </p:nvSpPr>
        <p:spPr>
          <a:xfrm>
            <a:off x="915864" y="6039751"/>
            <a:ext cx="4957319" cy="400110"/>
          </a:xfrm>
          <a:prstGeom prst="rect">
            <a:avLst/>
          </a:prstGeom>
        </p:spPr>
        <p:txBody>
          <a:bodyPr wrap="none">
            <a:spAutoFit/>
          </a:bodyPr>
          <a:lstStyle/>
          <a:p>
            <a:r>
              <a:rPr lang="en-US" sz="2000" dirty="0">
                <a:solidFill>
                  <a:srgbClr val="000000"/>
                </a:solidFill>
              </a:rPr>
              <a:t>That’s right. It’s 2 seconds verses 3.5 minutes!</a:t>
            </a:r>
          </a:p>
        </p:txBody>
      </p:sp>
      <p:sp>
        <p:nvSpPr>
          <p:cNvPr id="8" name="Slide Number Placeholder 7">
            <a:extLst>
              <a:ext uri="{FF2B5EF4-FFF2-40B4-BE49-F238E27FC236}">
                <a16:creationId xmlns:a16="http://schemas.microsoft.com/office/drawing/2014/main" id="{880B4063-F399-4D9C-89BA-989AC1A4305C}"/>
              </a:ext>
            </a:extLst>
          </p:cNvPr>
          <p:cNvSpPr>
            <a:spLocks noGrp="1"/>
          </p:cNvSpPr>
          <p:nvPr>
            <p:ph type="sldNum" sz="quarter" idx="12"/>
          </p:nvPr>
        </p:nvSpPr>
        <p:spPr/>
        <p:txBody>
          <a:bodyPr/>
          <a:lstStyle/>
          <a:p>
            <a:fld id="{8A8A7D68-7806-41C0-A50B-13413955851C}" type="slidenum">
              <a:rPr lang="en-US" smtClean="0"/>
              <a:t>3</a:t>
            </a:fld>
            <a:endParaRPr lang="en-US"/>
          </a:p>
        </p:txBody>
      </p:sp>
    </p:spTree>
    <p:extLst>
      <p:ext uri="{BB962C8B-B14F-4D97-AF65-F5344CB8AC3E}">
        <p14:creationId xmlns:p14="http://schemas.microsoft.com/office/powerpoint/2010/main" val="2172326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mn-lt"/>
              </a:rPr>
              <a:t>Delete documents</a:t>
            </a:r>
            <a:r>
              <a:rPr lang="en-US" b="1" dirty="0"/>
              <a:t> </a:t>
            </a:r>
            <a:r>
              <a:rPr lang="en-US" sz="4000" b="1" dirty="0" err="1">
                <a:latin typeface="Consolas" panose="020B0609020204030204" pitchFamily="49" charset="0"/>
                <a:cs typeface="Courier New" panose="02070309020205020404" pitchFamily="49" charset="0"/>
              </a:rPr>
              <a:t>db.collection.remove</a:t>
            </a:r>
            <a:r>
              <a:rPr lang="en-US" sz="4000" b="1" dirty="0">
                <a:latin typeface="Consolas" panose="020B0609020204030204" pitchFamily="49" charset="0"/>
                <a:cs typeface="Courier New" panose="02070309020205020404" pitchFamily="49" charset="0"/>
              </a:rPr>
              <a:t>()</a:t>
            </a:r>
          </a:p>
        </p:txBody>
      </p:sp>
      <p:sp>
        <p:nvSpPr>
          <p:cNvPr id="3" name="Content Placeholder 2"/>
          <p:cNvSpPr>
            <a:spLocks noGrp="1"/>
          </p:cNvSpPr>
          <p:nvPr>
            <p:ph idx="1"/>
          </p:nvPr>
        </p:nvSpPr>
        <p:spPr>
          <a:xfrm>
            <a:off x="838200" y="3986212"/>
            <a:ext cx="10515600" cy="2543175"/>
          </a:xfrm>
        </p:spPr>
        <p:txBody>
          <a:bodyPr>
            <a:noAutofit/>
          </a:bodyPr>
          <a:lstStyle/>
          <a:p>
            <a:pPr marL="0" indent="0">
              <a:buNone/>
            </a:pPr>
            <a:r>
              <a:rPr lang="en-US" sz="2400" b="1" dirty="0"/>
              <a:t>Notes</a:t>
            </a:r>
          </a:p>
          <a:p>
            <a:pPr lvl="1"/>
            <a:r>
              <a:rPr lang="en-US" sz="2000" dirty="0"/>
              <a:t>When we want to delete large number of documents, it’s faster to use drop() but we will need to create the collection again and create all indexes as drop() will take the indexes away (while remove() will keep them)</a:t>
            </a:r>
          </a:p>
          <a:p>
            <a:pPr lvl="1"/>
            <a:r>
              <a:rPr lang="en-US" sz="2000" dirty="0"/>
              <a:t>Multi-docs remove are not atomic isolated transactions to other R/</a:t>
            </a:r>
            <a:r>
              <a:rPr lang="en-US" sz="2000" dirty="0" err="1"/>
              <a:t>Ws</a:t>
            </a:r>
            <a:r>
              <a:rPr lang="en-US" sz="2000" dirty="0"/>
              <a:t> and it will yield in between.</a:t>
            </a:r>
          </a:p>
          <a:p>
            <a:pPr lvl="1"/>
            <a:r>
              <a:rPr lang="en-US" sz="2000" dirty="0"/>
              <a:t>Each single document is atomic, no other R/</a:t>
            </a:r>
            <a:r>
              <a:rPr lang="en-US" sz="2000" dirty="0" err="1"/>
              <a:t>Ws</a:t>
            </a:r>
            <a:r>
              <a:rPr lang="en-US" sz="2000" dirty="0"/>
              <a:t> will see a half removed document.</a:t>
            </a:r>
          </a:p>
        </p:txBody>
      </p:sp>
      <p:sp>
        <p:nvSpPr>
          <p:cNvPr id="4" name="Rectangle 3"/>
          <p:cNvSpPr/>
          <p:nvPr/>
        </p:nvSpPr>
        <p:spPr>
          <a:xfrm>
            <a:off x="838200" y="1494562"/>
            <a:ext cx="10515600" cy="2308324"/>
          </a:xfrm>
          <a:prstGeom prst="rect">
            <a:avLst/>
          </a:prstGeom>
        </p:spPr>
        <p:txBody>
          <a:bodyPr wrap="square">
            <a:spAutoFit/>
          </a:bodyPr>
          <a:lstStyle/>
          <a:p>
            <a:r>
              <a:rPr lang="en-US" dirty="0">
                <a:solidFill>
                  <a:srgbClr val="008000"/>
                </a:solidFill>
                <a:latin typeface="Consolas" panose="020B0609020204030204" pitchFamily="49" charset="0"/>
              </a:rPr>
              <a:t>// delete all documents - One by One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remove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delete all students whose names start with N-Z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remove</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"student"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drop the collection - Faster than remove()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drop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4A473224-54A4-4F3B-9A0B-2291A094B16A}"/>
              </a:ext>
            </a:extLst>
          </p:cNvPr>
          <p:cNvSpPr>
            <a:spLocks noGrp="1"/>
          </p:cNvSpPr>
          <p:nvPr>
            <p:ph type="sldNum" sz="quarter" idx="12"/>
          </p:nvPr>
        </p:nvSpPr>
        <p:spPr/>
        <p:txBody>
          <a:bodyPr/>
          <a:lstStyle/>
          <a:p>
            <a:fld id="{8713C6CA-2201-4392-A031-34DB96794837}" type="slidenum">
              <a:rPr lang="en-US" smtClean="0"/>
              <a:t>30</a:t>
            </a:fld>
            <a:endParaRPr lang="en-US"/>
          </a:p>
        </p:txBody>
      </p:sp>
    </p:spTree>
    <p:extLst>
      <p:ext uri="{BB962C8B-B14F-4D97-AF65-F5344CB8AC3E}">
        <p14:creationId xmlns:p14="http://schemas.microsoft.com/office/powerpoint/2010/main" val="4070994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remove()</a:t>
            </a:r>
          </a:p>
        </p:txBody>
      </p:sp>
      <p:sp>
        <p:nvSpPr>
          <p:cNvPr id="3" name="Rectangle 2"/>
          <p:cNvSpPr/>
          <p:nvPr/>
        </p:nvSpPr>
        <p:spPr>
          <a:xfrm>
            <a:off x="838200" y="1690688"/>
            <a:ext cx="10515600" cy="2000548"/>
          </a:xfrm>
          <a:prstGeom prst="rect">
            <a:avLst/>
          </a:prstGeom>
        </p:spPr>
        <p:txBody>
          <a:bodyPr wrap="square">
            <a:spAutoFit/>
          </a:bodyPr>
          <a:lstStyle/>
          <a:p>
            <a:r>
              <a:rPr lang="en-US" b="1" i="1" dirty="0">
                <a:solidFill>
                  <a:srgbClr val="000000"/>
                </a:solidFill>
                <a:latin typeface="Consolas" panose="020B0609020204030204" pitchFamily="49" charset="0"/>
              </a:rPr>
              <a:t>	</a:t>
            </a:r>
            <a:r>
              <a:rPr lang="en-US" b="1" i="1" dirty="0" err="1">
                <a:solidFill>
                  <a:srgbClr val="000080"/>
                </a:solidFill>
                <a:latin typeface="Consolas" panose="020B0609020204030204" pitchFamily="49" charset="0"/>
              </a:rPr>
              <a:t>var</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'assignment'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'hw3'</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a:t>
            </a:r>
            <a:r>
              <a:rPr lang="en-US" sz="1600" dirty="0">
                <a:latin typeface="Consolas" panose="020B0609020204030204" pitchFamily="49" charset="0"/>
              </a:rPr>
              <a:t> </a:t>
            </a:r>
            <a:r>
              <a:rPr lang="en-US" sz="1600" dirty="0">
                <a:solidFill>
                  <a:srgbClr val="008000"/>
                </a:solidFill>
                <a:latin typeface="Consolas" panose="020B0609020204030204" pitchFamily="49" charset="0"/>
              </a:rPr>
              <a:t>remove all documents that have 'hw3' value in 'assignment'</a:t>
            </a:r>
            <a:endParaRPr lang="en-US" sz="1600"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sz="1700" b="1" dirty="0">
                <a:solidFill>
                  <a:schemeClr val="bg2">
                    <a:lumMod val="75000"/>
                  </a:schemeClr>
                </a:solidFill>
                <a:latin typeface="Consolas" panose="020B0609020204030204" pitchFamily="49" charset="0"/>
              </a:rPr>
              <a:t>db.collection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removed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removed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 documents removed!"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06E7BDA2-4057-4176-A8AE-F80E74833B9E}"/>
              </a:ext>
            </a:extLst>
          </p:cNvPr>
          <p:cNvSpPr>
            <a:spLocks noGrp="1"/>
          </p:cNvSpPr>
          <p:nvPr>
            <p:ph type="sldNum" sz="quarter" idx="12"/>
          </p:nvPr>
        </p:nvSpPr>
        <p:spPr/>
        <p:txBody>
          <a:bodyPr/>
          <a:lstStyle/>
          <a:p>
            <a:fld id="{8713C6CA-2201-4392-A031-34DB96794837}" type="slidenum">
              <a:rPr lang="en-US" smtClean="0"/>
              <a:t>31</a:t>
            </a:fld>
            <a:endParaRPr lang="en-US"/>
          </a:p>
        </p:txBody>
      </p:sp>
    </p:spTree>
    <p:extLst>
      <p:ext uri="{BB962C8B-B14F-4D97-AF65-F5344CB8AC3E}">
        <p14:creationId xmlns:p14="http://schemas.microsoft.com/office/powerpoint/2010/main" val="256783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Databases comparison</a:t>
            </a:r>
          </a:p>
        </p:txBody>
      </p:sp>
      <p:cxnSp>
        <p:nvCxnSpPr>
          <p:cNvPr id="5" name="Straight Arrow Connector 4"/>
          <p:cNvCxnSpPr/>
          <p:nvPr/>
        </p:nvCxnSpPr>
        <p:spPr>
          <a:xfrm>
            <a:off x="2189747" y="5702968"/>
            <a:ext cx="7170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201779" y="2334126"/>
            <a:ext cx="0" cy="33688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455818" y="3833880"/>
            <a:ext cx="2789353" cy="369332"/>
          </a:xfrm>
          <a:prstGeom prst="rect">
            <a:avLst/>
          </a:prstGeom>
          <a:noFill/>
        </p:spPr>
        <p:txBody>
          <a:bodyPr wrap="none" rtlCol="0">
            <a:spAutoFit/>
          </a:bodyPr>
          <a:lstStyle/>
          <a:p>
            <a:r>
              <a:rPr lang="en-US" dirty="0"/>
              <a:t>Scalability and Performance</a:t>
            </a:r>
          </a:p>
        </p:txBody>
      </p:sp>
      <p:sp>
        <p:nvSpPr>
          <p:cNvPr id="9" name="TextBox 8"/>
          <p:cNvSpPr txBox="1"/>
          <p:nvPr/>
        </p:nvSpPr>
        <p:spPr>
          <a:xfrm>
            <a:off x="5073683" y="5808048"/>
            <a:ext cx="1402948" cy="369332"/>
          </a:xfrm>
          <a:prstGeom prst="rect">
            <a:avLst/>
          </a:prstGeom>
          <a:noFill/>
        </p:spPr>
        <p:txBody>
          <a:bodyPr wrap="none" rtlCol="0">
            <a:spAutoFit/>
          </a:bodyPr>
          <a:lstStyle/>
          <a:p>
            <a:r>
              <a:rPr lang="en-US" dirty="0"/>
              <a:t>Functionality</a:t>
            </a:r>
          </a:p>
        </p:txBody>
      </p:sp>
      <p:cxnSp>
        <p:nvCxnSpPr>
          <p:cNvPr id="4" name="Straight Connector 3"/>
          <p:cNvCxnSpPr>
            <a:stCxn id="11" idx="3"/>
          </p:cNvCxnSpPr>
          <p:nvPr/>
        </p:nvCxnSpPr>
        <p:spPr>
          <a:xfrm flipH="1">
            <a:off x="3449052" y="3723774"/>
            <a:ext cx="1" cy="19791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3" idx="3"/>
          </p:cNvCxnSpPr>
          <p:nvPr/>
        </p:nvCxnSpPr>
        <p:spPr>
          <a:xfrm>
            <a:off x="8013031" y="2918642"/>
            <a:ext cx="0" cy="27843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p:cNvCxnSpPr>
          <p:nvPr/>
        </p:nvCxnSpPr>
        <p:spPr>
          <a:xfrm>
            <a:off x="8483600" y="5302918"/>
            <a:ext cx="17746" cy="3686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203296" y="3080336"/>
            <a:ext cx="1" cy="25911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88410" y="2584981"/>
            <a:ext cx="5150852" cy="296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35648" y="4974281"/>
            <a:ext cx="5621421" cy="3230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Can 9"/>
          <p:cNvSpPr/>
          <p:nvPr/>
        </p:nvSpPr>
        <p:spPr>
          <a:xfrm>
            <a:off x="2550694" y="2514600"/>
            <a:ext cx="1347537" cy="5895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memcached</a:t>
            </a:r>
            <a:endParaRPr lang="en-US" dirty="0"/>
          </a:p>
        </p:txBody>
      </p:sp>
      <p:sp>
        <p:nvSpPr>
          <p:cNvPr id="11" name="Can 10"/>
          <p:cNvSpPr/>
          <p:nvPr/>
        </p:nvSpPr>
        <p:spPr>
          <a:xfrm>
            <a:off x="2775284" y="3134227"/>
            <a:ext cx="1347537" cy="5895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k/v stores</a:t>
            </a:r>
          </a:p>
        </p:txBody>
      </p:sp>
      <p:sp>
        <p:nvSpPr>
          <p:cNvPr id="13" name="Can 12"/>
          <p:cNvSpPr/>
          <p:nvPr/>
        </p:nvSpPr>
        <p:spPr>
          <a:xfrm>
            <a:off x="7339262" y="2329095"/>
            <a:ext cx="1347537" cy="5895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12" name="Can 11"/>
          <p:cNvSpPr/>
          <p:nvPr/>
        </p:nvSpPr>
        <p:spPr>
          <a:xfrm>
            <a:off x="7809831" y="4713371"/>
            <a:ext cx="1347537" cy="5895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RDBMS</a:t>
            </a:r>
          </a:p>
        </p:txBody>
      </p:sp>
      <p:cxnSp>
        <p:nvCxnSpPr>
          <p:cNvPr id="31" name="Straight Connector 30"/>
          <p:cNvCxnSpPr/>
          <p:nvPr/>
        </p:nvCxnSpPr>
        <p:spPr>
          <a:xfrm>
            <a:off x="2188410" y="3466003"/>
            <a:ext cx="586874" cy="3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188410" y="2872719"/>
            <a:ext cx="586874" cy="3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2A3D0F9-69FB-4537-8ECC-3447D693A7A4}"/>
              </a:ext>
            </a:extLst>
          </p:cNvPr>
          <p:cNvSpPr>
            <a:spLocks noGrp="1"/>
          </p:cNvSpPr>
          <p:nvPr>
            <p:ph type="sldNum" sz="quarter" idx="12"/>
          </p:nvPr>
        </p:nvSpPr>
        <p:spPr/>
        <p:txBody>
          <a:bodyPr/>
          <a:lstStyle/>
          <a:p>
            <a:fld id="{8A8A7D68-7806-41C0-A50B-13413955851C}" type="slidenum">
              <a:rPr lang="en-US" smtClean="0"/>
              <a:t>4</a:t>
            </a:fld>
            <a:endParaRPr lang="en-US"/>
          </a:p>
        </p:txBody>
      </p:sp>
    </p:spTree>
    <p:extLst>
      <p:ext uri="{BB962C8B-B14F-4D97-AF65-F5344CB8AC3E}">
        <p14:creationId xmlns:p14="http://schemas.microsoft.com/office/powerpoint/2010/main" val="187449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Advantages of NoSQL</a:t>
            </a:r>
          </a:p>
        </p:txBody>
      </p:sp>
      <p:sp>
        <p:nvSpPr>
          <p:cNvPr id="3" name="Content Placeholder 2"/>
          <p:cNvSpPr>
            <a:spLocks noGrp="1"/>
          </p:cNvSpPr>
          <p:nvPr>
            <p:ph idx="1"/>
          </p:nvPr>
        </p:nvSpPr>
        <p:spPr>
          <a:xfrm>
            <a:off x="838200" y="1825625"/>
            <a:ext cx="10515600" cy="4351338"/>
          </a:xfrm>
        </p:spPr>
        <p:txBody>
          <a:bodyPr>
            <a:noAutofit/>
          </a:bodyPr>
          <a:lstStyle/>
          <a:p>
            <a:r>
              <a:rPr lang="en-US" b="1" dirty="0"/>
              <a:t>Transparent Scaling</a:t>
            </a:r>
            <a:endParaRPr lang="en-US" dirty="0"/>
          </a:p>
          <a:p>
            <a:r>
              <a:rPr lang="en-US" b="1" dirty="0"/>
              <a:t>Significantly cheaper </a:t>
            </a:r>
            <a:r>
              <a:rPr lang="en-US" dirty="0"/>
              <a:t>to scale with commodity hardware</a:t>
            </a:r>
          </a:p>
          <a:p>
            <a:r>
              <a:rPr lang="en-US" b="1" dirty="0"/>
              <a:t>Less Management</a:t>
            </a:r>
            <a:r>
              <a:rPr lang="en-US" dirty="0"/>
              <a:t> than RDBMS</a:t>
            </a:r>
          </a:p>
          <a:p>
            <a:r>
              <a:rPr lang="en-US" b="1" dirty="0"/>
              <a:t>Unlimited Space </a:t>
            </a:r>
            <a:r>
              <a:rPr lang="en-US" dirty="0"/>
              <a:t>with cloud solutions</a:t>
            </a:r>
          </a:p>
          <a:p>
            <a:r>
              <a:rPr lang="en-US" b="1" dirty="0"/>
              <a:t>Performance </a:t>
            </a:r>
            <a:r>
              <a:rPr lang="en-US" dirty="0"/>
              <a:t>as embedded data models reduces I/O activity on DB</a:t>
            </a:r>
          </a:p>
          <a:p>
            <a:r>
              <a:rPr lang="en-US" b="1" dirty="0"/>
              <a:t>Depth of Functionality </a:t>
            </a:r>
            <a:r>
              <a:rPr lang="en-US" dirty="0"/>
              <a:t>Aggregation framework, Text Search, Geospatial Queries</a:t>
            </a:r>
          </a:p>
          <a:p>
            <a:r>
              <a:rPr lang="en-US" b="1" dirty="0"/>
              <a:t>Support for Multiple Storage Engines </a:t>
            </a:r>
            <a:r>
              <a:rPr lang="en-US" dirty="0"/>
              <a:t>such as WiredTiger Storage Engine (default) and MMAPv1 Storage Engine</a:t>
            </a:r>
          </a:p>
          <a:p>
            <a:endParaRPr lang="en-US" dirty="0"/>
          </a:p>
          <a:p>
            <a:endParaRPr lang="en-US" dirty="0"/>
          </a:p>
        </p:txBody>
      </p:sp>
      <p:sp>
        <p:nvSpPr>
          <p:cNvPr id="5" name="Slide Number Placeholder 4">
            <a:extLst>
              <a:ext uri="{FF2B5EF4-FFF2-40B4-BE49-F238E27FC236}">
                <a16:creationId xmlns:a16="http://schemas.microsoft.com/office/drawing/2014/main" id="{B6A88FBA-6306-43C5-961C-01D7074585BF}"/>
              </a:ext>
            </a:extLst>
          </p:cNvPr>
          <p:cNvSpPr>
            <a:spLocks noGrp="1"/>
          </p:cNvSpPr>
          <p:nvPr>
            <p:ph type="sldNum" sz="quarter" idx="12"/>
          </p:nvPr>
        </p:nvSpPr>
        <p:spPr/>
        <p:txBody>
          <a:bodyPr/>
          <a:lstStyle/>
          <a:p>
            <a:fld id="{8A8A7D68-7806-41C0-A50B-13413955851C}" type="slidenum">
              <a:rPr lang="en-US" smtClean="0"/>
              <a:t>5</a:t>
            </a:fld>
            <a:endParaRPr lang="en-US"/>
          </a:p>
        </p:txBody>
      </p:sp>
    </p:spTree>
    <p:extLst>
      <p:ext uri="{BB962C8B-B14F-4D97-AF65-F5344CB8AC3E}">
        <p14:creationId xmlns:p14="http://schemas.microsoft.com/office/powerpoint/2010/main" val="124331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High Availability and Scalability</a:t>
            </a:r>
          </a:p>
        </p:txBody>
      </p:sp>
      <p:sp>
        <p:nvSpPr>
          <p:cNvPr id="3" name="Content Placeholder 2"/>
          <p:cNvSpPr>
            <a:spLocks noGrp="1"/>
          </p:cNvSpPr>
          <p:nvPr>
            <p:ph idx="1"/>
          </p:nvPr>
        </p:nvSpPr>
        <p:spPr>
          <a:xfrm>
            <a:off x="838200" y="1825625"/>
            <a:ext cx="7391898" cy="4351338"/>
          </a:xfrm>
        </p:spPr>
        <p:txBody>
          <a:bodyPr>
            <a:normAutofit/>
          </a:bodyPr>
          <a:lstStyle/>
          <a:p>
            <a:r>
              <a:rPr lang="en-US" b="1" dirty="0"/>
              <a:t>Replica Sets</a:t>
            </a:r>
            <a:endParaRPr lang="en-US" dirty="0"/>
          </a:p>
          <a:p>
            <a:pPr marL="457200" lvl="1" indent="0">
              <a:buNone/>
            </a:pPr>
            <a:r>
              <a:rPr lang="en-US" dirty="0"/>
              <a:t>replica set (group of MongoDB servers), provides automatic failover and data redundancy. </a:t>
            </a:r>
          </a:p>
          <a:p>
            <a:r>
              <a:rPr lang="en-US" b="1" dirty="0"/>
              <a:t>Shards</a:t>
            </a:r>
            <a:endParaRPr lang="en-US" dirty="0"/>
          </a:p>
          <a:p>
            <a:pPr marL="457200" lvl="1" indent="0">
              <a:buNone/>
            </a:pPr>
            <a:r>
              <a:rPr lang="en-US" dirty="0" err="1"/>
              <a:t>Sharding</a:t>
            </a:r>
            <a:r>
              <a:rPr lang="en-US" dirty="0"/>
              <a:t> distributes data across a cluster of machines.</a:t>
            </a:r>
          </a:p>
          <a:p>
            <a:endParaRPr lang="en-US" sz="2000" i="1" dirty="0">
              <a:solidFill>
                <a:schemeClr val="bg1">
                  <a:lumMod val="50000"/>
                </a:schemeClr>
              </a:solidFill>
            </a:endParaRPr>
          </a:p>
        </p:txBody>
      </p:sp>
      <p:sp>
        <p:nvSpPr>
          <p:cNvPr id="4" name="Slide Number Placeholder 3">
            <a:extLst>
              <a:ext uri="{FF2B5EF4-FFF2-40B4-BE49-F238E27FC236}">
                <a16:creationId xmlns:a16="http://schemas.microsoft.com/office/drawing/2014/main" id="{138FEB03-3DE0-4712-8AA4-AE9C984EB668}"/>
              </a:ext>
            </a:extLst>
          </p:cNvPr>
          <p:cNvSpPr>
            <a:spLocks noGrp="1"/>
          </p:cNvSpPr>
          <p:nvPr>
            <p:ph type="sldNum" sz="quarter" idx="12"/>
          </p:nvPr>
        </p:nvSpPr>
        <p:spPr/>
        <p:txBody>
          <a:bodyPr/>
          <a:lstStyle/>
          <a:p>
            <a:fld id="{8A8A7D68-7806-41C0-A50B-13413955851C}" type="slidenum">
              <a:rPr lang="en-US" smtClean="0"/>
              <a:t>6</a:t>
            </a:fld>
            <a:endParaRPr lang="en-US"/>
          </a:p>
        </p:txBody>
      </p:sp>
      <p:pic>
        <p:nvPicPr>
          <p:cNvPr id="6" name="Picture 5">
            <a:extLst>
              <a:ext uri="{FF2B5EF4-FFF2-40B4-BE49-F238E27FC236}">
                <a16:creationId xmlns:a16="http://schemas.microsoft.com/office/drawing/2014/main" id="{A2EA4DAD-90EE-EF4E-806A-32D183E94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330" y="1825625"/>
            <a:ext cx="2353886" cy="2537123"/>
          </a:xfrm>
          <a:prstGeom prst="rect">
            <a:avLst/>
          </a:prstGeom>
        </p:spPr>
      </p:pic>
    </p:spTree>
    <p:extLst>
      <p:ext uri="{BB962C8B-B14F-4D97-AF65-F5344CB8AC3E}">
        <p14:creationId xmlns:p14="http://schemas.microsoft.com/office/powerpoint/2010/main" val="357243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Scalability Implications </a:t>
            </a:r>
          </a:p>
        </p:txBody>
      </p:sp>
      <p:sp>
        <p:nvSpPr>
          <p:cNvPr id="3" name="Content Placeholder 2"/>
          <p:cNvSpPr>
            <a:spLocks noGrp="1"/>
          </p:cNvSpPr>
          <p:nvPr>
            <p:ph idx="1"/>
          </p:nvPr>
        </p:nvSpPr>
        <p:spPr>
          <a:xfrm>
            <a:off x="838200" y="1825625"/>
            <a:ext cx="10691408" cy="2175670"/>
          </a:xfrm>
        </p:spPr>
        <p:txBody>
          <a:bodyPr>
            <a:noAutofit/>
          </a:bodyPr>
          <a:lstStyle/>
          <a:p>
            <a:pPr marL="0" indent="0">
              <a:buNone/>
            </a:pPr>
            <a:r>
              <a:rPr lang="en-US" dirty="0"/>
              <a:t>To retains scalability</a:t>
            </a:r>
          </a:p>
          <a:p>
            <a:pPr lvl="1"/>
            <a:r>
              <a:rPr lang="en-US" sz="2800" dirty="0"/>
              <a:t>MongoDB </a:t>
            </a:r>
            <a:r>
              <a:rPr lang="en-US" sz="2800" b="1" dirty="0"/>
              <a:t>does not support Joins </a:t>
            </a:r>
            <a:r>
              <a:rPr lang="en-US" sz="2800" dirty="0"/>
              <a:t>between two collections</a:t>
            </a:r>
          </a:p>
          <a:p>
            <a:pPr lvl="1"/>
            <a:r>
              <a:rPr lang="en-US" sz="2800" b="1" dirty="0"/>
              <a:t>No relational algebra: </a:t>
            </a:r>
            <a:r>
              <a:rPr lang="en-US" sz="2800" dirty="0"/>
              <a:t>tables/columns/rows </a:t>
            </a:r>
            <a:r>
              <a:rPr lang="en-US" sz="2800" i="1" dirty="0">
                <a:solidFill>
                  <a:schemeClr val="bg1">
                    <a:lumMod val="50000"/>
                  </a:schemeClr>
                </a:solidFill>
              </a:rPr>
              <a:t>(SQL)</a:t>
            </a:r>
          </a:p>
          <a:p>
            <a:pPr lvl="1"/>
            <a:r>
              <a:rPr lang="en-US" sz="2800" b="1" dirty="0"/>
              <a:t>Transactions </a:t>
            </a:r>
            <a:r>
              <a:rPr lang="en-US" sz="2800" dirty="0"/>
              <a:t>across multiple collections </a:t>
            </a:r>
            <a:r>
              <a:rPr lang="en-US" sz="2800" i="1" dirty="0">
                <a:solidFill>
                  <a:schemeClr val="bg1">
                    <a:lumMod val="50000"/>
                  </a:schemeClr>
                </a:solidFill>
              </a:rPr>
              <a:t>(documents can be accessed atomically) works on </a:t>
            </a:r>
            <a:r>
              <a:rPr lang="en-US" sz="2800" i="1" dirty="0" err="1">
                <a:solidFill>
                  <a:schemeClr val="bg1">
                    <a:lumMod val="50000"/>
                  </a:schemeClr>
                </a:solidFill>
              </a:rPr>
              <a:t>replicaset</a:t>
            </a:r>
            <a:endParaRPr lang="en-US" sz="2800" i="1" dirty="0">
              <a:solidFill>
                <a:schemeClr val="bg1">
                  <a:lumMod val="50000"/>
                </a:schemeClr>
              </a:solidFill>
            </a:endParaRPr>
          </a:p>
        </p:txBody>
      </p:sp>
      <p:sp>
        <p:nvSpPr>
          <p:cNvPr id="5" name="Slide Number Placeholder 4">
            <a:extLst>
              <a:ext uri="{FF2B5EF4-FFF2-40B4-BE49-F238E27FC236}">
                <a16:creationId xmlns:a16="http://schemas.microsoft.com/office/drawing/2014/main" id="{112E19DD-7A16-4C3B-BA7A-25D94FD58B8E}"/>
              </a:ext>
            </a:extLst>
          </p:cNvPr>
          <p:cNvSpPr>
            <a:spLocks noGrp="1"/>
          </p:cNvSpPr>
          <p:nvPr>
            <p:ph type="sldNum" sz="quarter" idx="12"/>
          </p:nvPr>
        </p:nvSpPr>
        <p:spPr/>
        <p:txBody>
          <a:bodyPr/>
          <a:lstStyle/>
          <a:p>
            <a:fld id="{8A8A7D68-7806-41C0-A50B-13413955851C}" type="slidenum">
              <a:rPr lang="en-US" smtClean="0"/>
              <a:t>7</a:t>
            </a:fld>
            <a:endParaRPr lang="en-US"/>
          </a:p>
        </p:txBody>
      </p:sp>
    </p:spTree>
    <p:extLst>
      <p:ext uri="{BB962C8B-B14F-4D97-AF65-F5344CB8AC3E}">
        <p14:creationId xmlns:p14="http://schemas.microsoft.com/office/powerpoint/2010/main" val="379526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Data Model</a:t>
            </a:r>
          </a:p>
        </p:txBody>
      </p:sp>
      <p:sp>
        <p:nvSpPr>
          <p:cNvPr id="3" name="Content Placeholder 2"/>
          <p:cNvSpPr>
            <a:spLocks noGrp="1"/>
          </p:cNvSpPr>
          <p:nvPr>
            <p:ph idx="1"/>
          </p:nvPr>
        </p:nvSpPr>
        <p:spPr/>
        <p:txBody>
          <a:bodyPr/>
          <a:lstStyle/>
          <a:p>
            <a:r>
              <a:rPr lang="en-US" dirty="0"/>
              <a:t>A record in MongoDB is a </a:t>
            </a:r>
            <a:r>
              <a:rPr lang="en-US" b="1" dirty="0"/>
              <a:t>Document</a:t>
            </a:r>
          </a:p>
          <a:p>
            <a:r>
              <a:rPr lang="en-US" dirty="0"/>
              <a:t>Structure of key/value pairs</a:t>
            </a:r>
          </a:p>
          <a:p>
            <a:r>
              <a:rPr lang="en-US" dirty="0"/>
              <a:t>Values may contain other documents (embedded documents), arrays and arrays of documents (rich document).</a:t>
            </a:r>
          </a:p>
        </p:txBody>
      </p:sp>
      <p:sp>
        <p:nvSpPr>
          <p:cNvPr id="4" name="Rectangle 3"/>
          <p:cNvSpPr/>
          <p:nvPr/>
        </p:nvSpPr>
        <p:spPr>
          <a:xfrm>
            <a:off x="2200101" y="4180994"/>
            <a:ext cx="7293033" cy="1754326"/>
          </a:xfrm>
          <a:prstGeom prst="rect">
            <a:avLst/>
          </a:prstGeom>
        </p:spPr>
        <p:txBody>
          <a:bodyPr wrap="square">
            <a:spAutoFit/>
          </a:bodyPr>
          <a:lstStyle/>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email</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"asaad@mum.edu"</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"CS472"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9ED5DCFE-8E48-4E60-BA0F-E8C5B919DD71}"/>
              </a:ext>
            </a:extLst>
          </p:cNvPr>
          <p:cNvSpPr>
            <a:spLocks noGrp="1"/>
          </p:cNvSpPr>
          <p:nvPr>
            <p:ph type="sldNum" sz="quarter" idx="12"/>
          </p:nvPr>
        </p:nvSpPr>
        <p:spPr/>
        <p:txBody>
          <a:bodyPr/>
          <a:lstStyle/>
          <a:p>
            <a:fld id="{8A8A7D68-7806-41C0-A50B-13413955851C}" type="slidenum">
              <a:rPr lang="en-US" smtClean="0"/>
              <a:t>8</a:t>
            </a:fld>
            <a:endParaRPr lang="en-US"/>
          </a:p>
        </p:txBody>
      </p:sp>
    </p:spTree>
    <p:extLst>
      <p:ext uri="{BB962C8B-B14F-4D97-AF65-F5344CB8AC3E}">
        <p14:creationId xmlns:p14="http://schemas.microsoft.com/office/powerpoint/2010/main" val="423215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Implications </a:t>
            </a:r>
          </a:p>
        </p:txBody>
      </p:sp>
      <p:sp>
        <p:nvSpPr>
          <p:cNvPr id="3" name="Content Placeholder 2"/>
          <p:cNvSpPr>
            <a:spLocks noGrp="1"/>
          </p:cNvSpPr>
          <p:nvPr>
            <p:ph idx="1"/>
          </p:nvPr>
        </p:nvSpPr>
        <p:spPr/>
        <p:txBody>
          <a:bodyPr>
            <a:normAutofit/>
          </a:bodyPr>
          <a:lstStyle/>
          <a:p>
            <a:r>
              <a:rPr lang="en-US" dirty="0"/>
              <a:t>Documents (objects) correspond to native data types in many programming languages.</a:t>
            </a:r>
          </a:p>
          <a:p>
            <a:r>
              <a:rPr lang="en-US" dirty="0"/>
              <a:t>Embedded documents &amp; arrays reduce the need for expensive joins.</a:t>
            </a:r>
          </a:p>
          <a:p>
            <a:r>
              <a:rPr lang="en-US" dirty="0"/>
              <a:t>Dynamic schema supports fluent polymorphism: A </a:t>
            </a:r>
            <a:r>
              <a:rPr lang="en-US" b="1" dirty="0"/>
              <a:t>polymorphic type</a:t>
            </a:r>
            <a:r>
              <a:rPr lang="en-US" dirty="0"/>
              <a:t> is one whose operations can also be applied to values of some other type(s)</a:t>
            </a:r>
          </a:p>
          <a:p>
            <a:r>
              <a:rPr lang="en-US" dirty="0"/>
              <a:t>Atomic transaction on the document level.</a:t>
            </a:r>
          </a:p>
          <a:p>
            <a:endParaRPr lang="en-US" dirty="0"/>
          </a:p>
        </p:txBody>
      </p:sp>
      <p:sp>
        <p:nvSpPr>
          <p:cNvPr id="4" name="Slide Number Placeholder 3">
            <a:extLst>
              <a:ext uri="{FF2B5EF4-FFF2-40B4-BE49-F238E27FC236}">
                <a16:creationId xmlns:a16="http://schemas.microsoft.com/office/drawing/2014/main" id="{107A9337-519F-4C0E-AF25-6C293A1A4873}"/>
              </a:ext>
            </a:extLst>
          </p:cNvPr>
          <p:cNvSpPr>
            <a:spLocks noGrp="1"/>
          </p:cNvSpPr>
          <p:nvPr>
            <p:ph type="sldNum" sz="quarter" idx="12"/>
          </p:nvPr>
        </p:nvSpPr>
        <p:spPr/>
        <p:txBody>
          <a:bodyPr/>
          <a:lstStyle/>
          <a:p>
            <a:fld id="{8A8A7D68-7806-41C0-A50B-13413955851C}" type="slidenum">
              <a:rPr lang="en-US" smtClean="0"/>
              <a:t>9</a:t>
            </a:fld>
            <a:endParaRPr lang="en-US"/>
          </a:p>
        </p:txBody>
      </p:sp>
      <p:sp>
        <p:nvSpPr>
          <p:cNvPr id="5" name="Rectangle 4">
            <a:extLst>
              <a:ext uri="{FF2B5EF4-FFF2-40B4-BE49-F238E27FC236}">
                <a16:creationId xmlns:a16="http://schemas.microsoft.com/office/drawing/2014/main" id="{FE4B89A7-5B6F-4F63-B7E9-4FCCFA8766B5}"/>
              </a:ext>
            </a:extLst>
          </p:cNvPr>
          <p:cNvSpPr/>
          <p:nvPr/>
        </p:nvSpPr>
        <p:spPr>
          <a:xfrm>
            <a:off x="838200" y="5275377"/>
            <a:ext cx="10515600" cy="400110"/>
          </a:xfrm>
          <a:prstGeom prst="rect">
            <a:avLst/>
          </a:prstGeom>
          <a:solidFill>
            <a:schemeClr val="bg1">
              <a:lumMod val="95000"/>
            </a:schemeClr>
          </a:solidFill>
          <a:ln>
            <a:solidFill>
              <a:schemeClr val="bg2">
                <a:lumMod val="90000"/>
              </a:schemeClr>
            </a:solidFill>
          </a:ln>
        </p:spPr>
        <p:txBody>
          <a:bodyPr wrap="square">
            <a:spAutoFit/>
          </a:bodyPr>
          <a:lstStyle/>
          <a:p>
            <a:r>
              <a:rPr lang="en-US" sz="2000" dirty="0"/>
              <a:t>Atomic transaction: is either all occur or nothing occur.</a:t>
            </a:r>
          </a:p>
        </p:txBody>
      </p:sp>
    </p:spTree>
    <p:extLst>
      <p:ext uri="{BB962C8B-B14F-4D97-AF65-F5344CB8AC3E}">
        <p14:creationId xmlns:p14="http://schemas.microsoft.com/office/powerpoint/2010/main" val="11014777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P25SU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blJSa3gdYhUBAAAcxMAACcAAAB1bml2ZXJzYWwvZmxhc2hfcHVibGlzaGluZ19zZXR0aW5ncy54bWzVWOFy2jgQ/s9TaHzTn8VJmqQpY8hwiZkwJUCxc23m5iYjbIF1kSVXkqH01z3NPVif5FaIkFBIItqj0w6TAUu73672211tHJx+yhmaEKmo4HVvv7rnIcITkVI+rntXcevliYeUxjzFTHBS97jw0GmjEhTlkFGVRURrEFUIYLiqFbruZVoXNd+fTqdVqgppdgUrNeCraiJyv5BEEa6J9AuGZ/ClZwVR3gLBAQD+csEXao1KBaHAIl2KtGQE0RQ859QcCrMWwyrzfCs2xMntWIqSp2eCCYnkeFj3fjtpms+djIU6pznhJiaqAYtmWddwmlLjBWYR/UxQRug4A3f39w49NKWpzureq70DgwPy/jrOHN0eHhucMwFR4HphICcap1hj+2gtavJJq7sFu5TOOM5pEsMOMhGoe+fxTdRpn4c33V4cRjcX8WXH+rCFUhx+iLdQittxJ9xG3hX+rHfZb3avb96Hv0ft2M3ExXU/HHTa3bc3ca/Xidv9ey1gYSWIgb8a5QDYEKVMyDLIgc7KfMgxZZDZX4VeEQ21wbAck1i0KFA/wkwRD/1dkPG7EjOqZyYdoIRuCSmaqiCJHhiq656WJfHu4SwgOAb8LxPp6M0yj16frBzdt9bvj7XRywAKo8B81hFj8YNd3z86Xvp+cPyM85vcDLDWOMmgWOA8c98C/+HSndhI8BVazDMaCpYuT0TyIUm7OCcPmkB0S3kLJPc9NIIEYnDWXkE4ijCHxkM1nD9ZAqhyqDTV84bTWkg3JcUMAR50RoIuo7V4JBmWaiVjlqE3xZ40/uwKTdRfNhp26THRkKfoXOIpND4X8T7hLmIXwBQzbBHp5ITEagtJ1GTMRfgSy1siUSwEUy7y70XJUjQTJWL0liAtEJRsmcOvjKCHzRSNpMjnq9DwNVKMAlETSqYkPXUxdA0m8hI0TXYyoq2FjyX9jIZkJCTgEjwBSmCdKotf3Qq4wErdg+I7H1/YFtnunocfXpgD4nSCebIlONQKyQu9E3w8Q1zoOz0IR4JLYNyQktJ0vudytuq306BoXjJL8/9NxgPoHVKyGyvbEPOsB85mMzyZF6Iprjk0lCAFSiwmbCTQaSkviStggjkSnM0QTuAmVqasJ1SUClZsAVto9e0eWn1E+fxpDLcCWJQpkU6Qe/sHrw6Pjl+fvKlV/S///PvySaXFjNJn2JizQ8rZo4OTm9ZX49MzSk8MUc9oPjFKrem2hMxNiqdr7m4eKReTwPpFGfjmEt98p89nj5/1So/C5uDsAg3C6KoTRzWXVOoKqFqdZJCMI/NviItO7yoGSkIneBN5p5lhEP7hBAgkOlWdm9luz+nAb12kBnYO6D+YAZxcgHtjbPsg3ByM5hRS+JfoAo+V1fc3kB9Syt89nttesKNSJlgmGbC6s0z4JdrlLkP8M0XNPi1fCqy8BQj8je9ozE5OOc0hlmaaWL7YaRwd7gX+5q1KBdBWX5Q1Kv8BUEsDBBQAAgAIAP25SUlO4U4AuQIAAFwKAAAhAAAAdW5pdmVyc2FsL2ZsYXNoX3NraW5fc2V0dGluZ3MueG1slVZtT9swEP6+X1F13wl7LZNMJSidhMQGGojvTnJNrDp2ZDtl/ffzW7DdJk2XExK+ex7f+d4AyS1hyw+zGSo45eIZlCKskkbT62akvJ7nnVKcXRScKWDqgnHRYDpffvxpP5RZ5BSL70Ccy9ngAoKbhf3OoXgf3xZGxggFb1rM9g+84hc5LraV4B0rJ0Or9y0ISthWIy9/LFbrUQeUSHWvoEliWl8ZOY/SCpASTEjf10YmWRTnQHtPl/Y7kxNcnX79AW1HJFGWdvPJyBitxRWkSb66MTKOZ/r2tCoLI6cJCv4qDf3y2cgolOI9iPTyu69GRhm87dr/6ZFW8MokNOWcLuI7h3Jc6vEzUV0amSSYBxlHk1Xw6bFvvYtA/td47pEZV8Hpk8nrwUIwRc8pLJXoAGX9ydlkzd8eO6XnA5YbTKUGxKoAetJBP+FOJrCgDMA/8EZYGaO8JkBeOe0aWLmIY2RqCITV6tZuixj7rotiFLDzSvfWA2VA/taZPUJGyoB8pqSER0b3R/BDi+P0Vb7Fvp6nC6CtwLA+lt7an3qr8fRgZldGrr2ixzS8hKXZCHpfY0U4eyENmPqhzJpcZNlRaIjhHaks45fB5Xv7JomyA4PvueEOQ4ooCkONZ0PV6zoumz1P96X76xCe6M4zpZf59bzBYgvihXMq5zPP09Oir5lnwwyfHBD3bMMjjg1sjMS4AnkumLuJOReOlcJF3eiYRj2gLEoCyoazjLzfofSzrslBrHXVCPTdk+ocriZVTfWPeiXwBmVv9EUbsTqqqvV9DJP37owUvgcAi6Lue9cdnKXpqCIUdkC9NVLYF489DUndpGP9dqMeYKPijvOag5aMhil0pN8XoVWSZZcYBgivOqxhhrNMd73CubQPS8a/X8Yh5GQ99yvNdGvs3Sl8KyU3a/txBrXS/Ff5D1BLAwQUAAIACAD9uUlJ0SrfZT8EAAAEEwAAJgAAAHVuaXZlcnNhbC9odG1sX3B1Ymxpc2hpbmdfc2V0dGluZ3MueG1s1VjdUhs3FL7nKTTbyWW8QAIhzBrGhWXwxNiOvTRhOh1G3j32qmilraS141z1afJgfZIeWcZgMCCnJbTDMLDac77z850f2dHhl4KTMSjNpKgHW7XNgIBIZcbEqB6cJyev9wKiDRUZ5VJAPRAyIIcHG1FZDTjTeR+MQVFNEEbo/dLUg9yYcj8MJ5NJjelS2beSVwbxdS2VRVgq0CAMqLDkdIp/zLQEHcwRPADwt5BirnawsUFI5JDOZFZxICxDzwWzQVF+agoehE5qQNOrkZKVyI4kl4qo0aAe/LTXsD/XMg7pmBUgbEr0AR7aY7NPs4xZJyjvs69AcmCjHL3d2nwbkAnLTF4P3mxuWxyUD+/jzNBd7NTiHElMgjBzAwUYmlFD3aOzaOCL0dcH7iibClqwNME3xCagHhwnl/1W8zi+bHeSuH95mpy1nA9rKCXx52QNpaSZtOJ15H3hjzpn3Ub74vJT/HO/mfiZOL3oxr1Ws/3hMul0Wkmze6OFLCwlMQqXsxwhG7JSKSySHJm8KgaCMo6FfSf1Ggy2BqdqBIk8YUj9kHINAfm9hNHHinJmprYcsIOuAMqGLiE1PUt1PTCqguAGzgGiY8j/opB23i/q6N3eUuihs34T1kovI+yLkoppS47kD3Z9a2d34fv27hPOr3IzosbQNMdmwXhmvkXh7aNrsaEUS7TYZzKQPFtEBMUAsjYtsDi6JyIgQ6wYjsF1ShCkTwUOGmYw4HShoauBNszMBszJXLqhGOUEhwhOQiBn/XsJSHOq9FKJLHJtuzs9+LUtDejfXPju6CHRWGTkWNEJDjof8S4IH7FTpIZbekB5OaGoXkOSNDj3ET6j6goUSaTk2kf+k6x4RqayIpxdATGSYI9WBf6XA7k9PclQyWJ2yqk2RHOGRI0ZTCA79DF0gSaKCjVtOXIwzsIfFftKBjCUCnGBjpESPGfa4dfWAi6p1jeg9NrHV24mNtvH8edXNkCajalI1wTH5oCiNM+CT6dESHOth+lIaYWMW1Iyls3e+cRW+34aNCsq7mj+t8m4Bf2MlDyPlXWIedIDb7M5Hc8a0TbXDBpbkCElDhNfpDiEmajAFzClgkjBp4SmuHq1besxk5XGE9fADlp/v4dOnzAxexrhVRAtqgyUF+Tm1vabtzu77/be79fCv/789vpRpfmlpMupNeduJUcP3pT8tO7cl55QeuTW9ITmI3ene7onUhW2xLN77q6+Q85X//1FGYV2a69e4rPLxp0dPni5Jd6PG72jU9KL++etpL/vUzxtiX1q0hzLb2g/afjodM4TJCH2gre59rol9OJfvACRNq8+8zPb7ngF/MFHquc2f/fW1vdyATfFyE0+3BWcFQyL9n/R9w810j8fGT+keVfewNmj3ev6/ZmaF6hKc+Tx2bh/uZH4cln9LyXKPS0+3C99mo/Cld+1bOD58jdXBxt/A1BLAwQUAAIACAD9uUlJO/5+w5ABAAAWBgAAHwAAAHVuaXZlcnNhbC9odG1sX3NraW5fc2V0dGluZ3MuanONlEtvwjAMx+98CtRdJ8Se3XZDg0mTOEwat2mHtJhSkcZRmnZ0iO++OryaNIXFl8b96e9Ha296/foEcdB/6W/Ms7l/2HfjA/JpVcC17ecd/oz8gVSQg9BMpyhmaQY8FRA4ZHlQOLq3J8KnHwijHVWfPJ1D3tALkN4sGM+buPQ5lUc394GlB/zxgWuf89cqbl/YrqhGw6NCaxSDGIWuuzUQqDJmmODqzZxmjQ6MJagL6ILFYImG5nSRJ8WHkKzJxZhJJqopJjiIWLxKFBZi3hV/WUlQ9Tdf7YDhc/g6seR4mut3DZkbePJE1k3Sf5XDPu7jhMwLcxYBb+gOzTmDWsLtghy6TPNUH+jRDVmTliyBVpeeRmQ2JmqtVjdDsjanYa13xN0tmUVwVoFqSY3vySwQZSH/8QGlwoQ60kLbPT+iHNk8Fck+9JDMy1GyJNvVvVOhJv1xYI0QOiO09E1f1rU8fIPv+LR3cnMn7NQXtnNnuSB6QHl2CVnJaHeN0P2rLpupFagZIq/T/XYTu6Dd2/4BUEsDBBQAAgAIAP25SU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P25SUn3hdfVcQAAAHwAAAAcAAAAdW5pdmVyc2FsL2xvY2FsX3NldHRpbmdzLnhtbDWMuwrDMAwA93yF0J4+tg5xAh26uUuTDxC2WgyyFGIT0r+vl27HcdwwHVlg560kU4fX0wWBNVhM+nG4zI/+hlAqaSQxZYdqCNPYDWKB5MW1trDAKvTlbebcoPKTciv94uFOJQX4e+jBt/M7ccTz2P0A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P25SUnjVAVzRQgAAJcgAAApAAAAdW5pdmVyc2FsL3NraW5fY3VzdG9taXphdGlvbl9zZXR0aW5ncy54bWy1Wutu4koS/r9P0WJ1pF1pFS7mlhXDypcmsQYMBzvJzK5WqMGdYMV2s3bDTI74sU9zHuw8yVa37WATIHZmFk+icXXVV9V16wsZxM9eqG9jzgLvN8I9FtqUcy98iod/QmiwYj6LZhGNKY/rB8qDF7rsmxk+MkEDasxJ6JLI1cVoPGygkfygfk/tG314a2vtFuq1cQv3kYE7OoxdK8a1osOY0Wrqg/oRRIIb0RUN+WnUQb0w+lbADGMacTN06fehUuTODxVncBMR1wO+eNhti2efad0bbfGgdrPT6+B9S1UUpYv0jtE0Gvte77qnNhFutDsNZa/1W0pLQc1Op3nd3Td7rY4Cb6PrLqC08XUXtXvtdsvYt3ALpJGqakZL3/eU62ZTBW24f63vRyOt12igZrOptI19p6uMtAYCbgUwVKUvHKgYiqZ096qmNvsKGukjbdTeYwN39Q7qt3C30di3NU1pNA7OPcwu764DtfR0Mne+A3gyBCdHRW7VTyTXYLWNImB2aLDxCadoSWJqkYB+qk3uJkgjsbdC2WAtzVGZzxkxM61ITYhADgFr+BZqUJcDGZe0LF8aeTry3E+15ZZzFl6tWMjB3KuQRQHxa8M/J9mTzq2MJNvRqIrcI1nRg7qe/JQVS3VBRsNzSWjFgg0JX8bsiV0tyer5KWLb0C1l5vplQyPfC5+Bu3Hd0/FFRb4Xc5PToGAf7ounvNgGOlZMhXldLJ5Skj5ZUj/T2JCfCnIHle975Eh058Uel6JqUzyXRDfkiRYD0FfFc1kmBC3FqPXE874Qp985sCuiAbQusvvkhUZFJUnDvCjFNttN1XzaROxJOLso936gX+V8Bv0nfBIWNsRTSkhMUCgsFaXUbXL+xhFj+nrcSwYBaIHg5ptLSpKQM22hTycz1fq6GE9vpgvNvKkN9aQqkSjLv7S6/e/NTvevg3oqVxLJnqjjcRELSbBOoxyW5cyn4wUA4vHCwl+c2lD8riw6vXPGpoVrw/Q/lQFmc3xfG4rfZUTv5nNsOQt7bBp4YdoLa+pIv4yxg43a8CvbojXZUcQZ2nn0G+JriqA9exFFse+5ckC0bC/c0hL6jOlENa3FHNvO3NQdc2rVhjaLope/SWSy5WtInjWJkevFZOlTV6qFFJHjor2AdrlDQ/CPrz3gZAHxwqsy2ufqg2ndLJzpdGwvsGVklNoQhy4yIiI0VQeaqzaeA0YEi3L0MfGFzD6JgFTfrwxya97cjuHHEYbcek9rH374B6yZYQjJjIYlBCFx8ByyzrYfpnND+BAUIoI2JI6/scgtJE0+dCWwTUufQmrqTg7fETAZNgTeC1eQOnTFS+BNsG2rN3ihTb9AjkNtTisKTT9DSX6uKPQV21BD2C4hZqn35o0qKkKUYVYgWQ2uiMh3/wWR1QrkhDd3HtvGQBEehjKR1RhfVdZk41/vIJCmOj5T7QkwOFu+PXk7CqZELixzJXRBG9KxIbLr1zvzn4uRao6xsYB0M6YPC0d2SaE0IC8oZBwRd0fCFexu6YpsoRJeYMz1XDkmIi9N+M/W+w0RnvafX9LWZRn4yy8fMKnQ8E5YBttlUAbblA1/T7twWzqDDxoicv2sFWUc8GETbB1b6tyc/pwQxV6w9ZMu/TMC9Wpc1WC9a8eP+6t82P4PxthJC9ZM6GiaxyoJYViJxZIDi6dfSdC0RqBulvRzaPjijFoJwJqmGBZDPwBzD54rGHIPHq0G8YA123Rgs/VAl+L0UUJY1moStdPxFmdEn8IR/bVUl/SRwX7Jp2SXbGRg7ZLhLxPl3FapsLQ4pjMGwy3AfEqSClB9LxBnqHKwdxOcuSJZDQrzeWBb35XV7XvPckUAP28D+nYf9hixQFJ9Emd5nSxK//hBQ5IpzhO9s2obiNcCLR2rXH3+UMRsrM7124WuWjoWJwpRz355OagO4ZOxYy/GqiYQoEwCwldrWIUfxTmvPFZyIjDwSAW8dPI2JdFq/cd/fy8Pc2RPQkUp9e9VcaD4RdfEr3j/shin8b9L4DiqVhSVLyUF0wNVJlr+fOWYkKA/5chCkmUpYIG44iqlGkogDaPqOKp+O4EqsWVRsG0Ee8GKIBN1/hkan9zr14YTEj1D43QY86sCSc+L3OSVbTgccbfc90JaUfyHVyIxececLVTDkGd/qFHfWz0ny68LB5j0mg/57KkKnn6rWtCdjyCp6/HqmHJxy7oWtITk/dAQdifXulfC4ULFJ9DDeeF+JuQR82fiZuvtVS4wiIs4SOMhj8SRPnvLc8Rr9i2N3fCR+DGw5UnHrDOwYSY2i3nmA/GYfS6Kx83zppRjxnvmw8KgJ/PJ8xcHjsV0XZN3v3mJV9ob2+GglQ4l/jgiHvNb9Dt/w58jHvPbYlWZwsnujdDxSF4yu4/TSJSnlwke8NBQtqmUJ3sr8ggLxuJeNs6ZlBKKnAFz6TDf5RwvoGlZi6G83fUzhg/C123MRMgsX+TsY/H1Q2HgkMb1y3k84B736fkkl9OBUswngXyvVgnJtwjHLkmoiL9s6KdaIHusbLE1lGJ8qgnI5Huac3KbrK2JrpaTlAZfFg1FU64mwpLarSYERy2yWou17B1tg/obRw3qlyI0SO05H8BwGyxphCEHPJrlaJGW515nN2L3cmOasaTBPzOaB+BrwA7hqJTpyhEKeSV3V1nNJC/5cdhics+nO+qnPDlCzjeXpz+IoTgu57bKx/SR57M7pZwsglyJH9dA2u8OqVho4oWBs2LyYHZSLhmpVnOcLGM5+RMtK1uCDhM6sShlrVpUSb5LM34U9PoJVcB7zvmDen6xhQ715qvWYxqIAt7Zvz34H1BLAwQUAAIACAAAuklJhO9LqmAuAAAcWQAAFwAAAHVuaXZlcnNhbC91bml2ZXJzYWwucG5n7Xx5VJNXu6+dlPMVgfarhQCCaFtHQCYRhKSFCnUeMdVMtZHBASIJU4AktlpoKxBRIcwpRYtCISJKDISkFk2QAAGVyUBiDS9BAsQkhJD5Jth+prZnrXvPPXd9a53rHy5Msvfz/J5xP/vZ77u/270zcvE/nP+xYMGCxVs++3TvggVvhS1Y8EaqzULzN2r4stXmP6/h9kaGLajvdn1q/vBm7Cc7PlmwoIH8tv7wW+bP/3Hys4O4BQvs2iz/XuNirhxZsODzhi2ffrI/DTk1Ajsb8xRhMoX8FLLA/dT6lcaPF8k/1W4/gr10+Mdb5edsOuJs3oy8a3P4vYDxT9e/GRl58sH3X8WtyIr7KOjb8z4f/TPpI3RMTr/JdHWm72CronWAPlG/A3VzesAFmZQ8Uvpo5uFbmiNRfS3d7xtkJqNsaJOMiZudFWCoOvNHjBnbglObDk+WDG1sTPbK8D8zxpm4bflyQeqeDfxejYO2DkOoZa6wfPMLonBKmWljYJt0bIXd/KCMc4tnEKwP3Sz/H2w88YNMOxbIPii0sXy+tmjoY1HUyPy4ayuzdlv+fqG2rZwnNQ0Ke83CeqSl0GPm9ulFsSQVlBQlnC2gZQL6Ju/M394GphwTZcLWRnvSXBsQD81XS89NGCn5kjR1iwghtCh+wXD9cVCY3/6YGd6yZtZUlbthXBMPBflijtl0Ke3w7hacpl5RrQ6V5fGeZfxYYnx4nP7OLv2d1JHZVpGuVULv2njGK/oGM2/tJ4vCV1nGdIofZfWQSXpxrEgZKlIOSnHfxGX15BTxPPyg342x0B90obnxIHvlLSYxRIS16aI/knR0yYuG1aEyPF9DWM4PrVhL4i8rFiibmrK6j9ksJS/ll1Mooifs5IwEmF0l6Duu4ck+qvZhlWBe96XJ8eHjTm9RqsYWQeZuKw9jQ8/ErHM9fXjhbeBUiXw938/ohjfK54abMuuHC+l+xor8pJDUBN6CEnnSMPGzgDN576SGoJBIVl2dgBIel8AncMX9mEUW0rcODgSfiXkIzysCbfQLi1mWA6C/1C+/DBRcwOMJIp8zYzUdAF0kOdbj84UdgxACJp9NNHlKPfz55XuS8VQmG31jKgFFhOMJWbuhX71uMdqFxLrwOKSbWIJ9D2FXKRYI/d4dm7WloNfnqJaBGKTpUkEh+stpCj1wIf8wvKCEMlA14SGll1KUcwDhSybNkUFguuLZfmUxDghkwNvzFmQedw/j0ttib7lWAWZtOtxi1uBCneoX3WtXSjQKrc+NMVVfVPE2KChMOTXZt4QqJphBkeBtcxvw6Hl7DVeYKfjNRP8MN27vBBxKdF6k7hgk29V24PSRdYu69AzXZfSIu7W2lfnkFWjpnM4pzRurq/TwV4ARMwaLVAvqpx9l98jVQA/d1Yhl51AYu4681/XDxmnB4kopO/ZbOBgVcV8+pxI37ccE8svV8SGpwm7s3HBzKD8gq4fJZKEWiuUh807d1Wx25uu+r8e4wvO+h+ZjtvCVd+eaNNKHoerNwtlbu/bT37CMC5R89zwKFtDvOVhyyoLJiucOOhj63AmvZfxn4eJ3Zh5zS6yNJa0sSJEhTHNkU9p8OFyL/d+dxf+vsX2g0UsgpFmtlEZt1YyVxp6/2LgsNqw7a6Lzls08hfUFJG01KThDN0V373Y/P1OO3TCac6U7L2+eT1EHySghgctCPnjawgPtKV+69PmkJVsmal6Maa6uSJ9YtkV3Vevs3h8VG8mdx7o9GhHwve352X2qAPDPtVajw8O/vWR4LlfK8XKP/cEj89h/SajzO7O1unR+2GBdctbup0nPhWi52e2wpjxhXtIv6B9crQ3eFPz8w5rzD6P+HtT3HyS/QLL5fHNNYxV6nuVPy7cg+oZ6feYp78u/VD8xOe5k0dmpq5/thSanJD0Hs/9/FpukR616BS+WH6oeHmrNUHebDXYVh9cYDTp7mce8y5xa2vNU9eg4rbz12a9vx+6CGGaq5I3n8/dvfUG+9+gMxwVTZl/KB+tOBKW7ne/dbwVxdqSWxkqf1Sv5dCjJTfHkrDc486NyrNV0ozOUBFZ2+gG38CANvnLvC3g3qG4haSeJqtiAOOTm+jV9R6Ev9DAyhVVJtnm3zgxiCOwEEDT5kZUqUht1ahnVLBUOOIkfUSg3//nXav1CtV7xYylTqzyn79xTnmCFRh99hllXC7G/J3AHYrNiznXxP+jaWGuw4tx1cCHHEZn2m15wv/awYotTVSzR66m2SZ+lzbkM+kwZrwNtuUl9YYof8R2/FNVC/NbUZ3ME5+gtyaqjEd29m2m7u+hyiG6yUULuwrl8JouxwnDBW3SsQtRp/KDe2CnoFHTr1nfw+gh+x/KwfbHJ1LMdgq6PS2qRSpiMUGoYthJs109wQ/Frz7YgDMXvYKWOy5Zqv9nOWxuMmaBsAAi8jVLJue59VsZviR7ktUMXnwr0bIvm3D1rexZ0tFbSrgN39JX1ERK+p4ZrR60MmcCyJYPex0z8o2Mnp802m7JahlPBNYWz8K7mZKqgkC+dC7pEMWxMbrASvXRt1fBm0tWeZN7GInlyTiE3aZyAIm4zXND2Gz01gxSIcj+U9sLRm4XYgiP12zPfhZLyUJlJCJFvxe3G9E0gSGT2tPKSJw3e1/ciY3xfXw3/qgjDr49glBYe9j09usOWBHqvlh5E7I4TjlXqQo4ylh8YsJZXhX1rLJ78FT5DE70ZfY551c7wZTVzqveCFthVnnmcXV/9IkrGJ0bG6Ldjh2HGnO5SL2jzAVkkeGxP1uMJ8K5D9T19qv0v3AFRJ3B6zS94TJInnOmjZgf7z3iRwjPA9qA43OW4he0gFoKI76upP2AF5GYC1qa12yxhgaJxg30rCQZIsscM/G9LdcJZTBG7a22sGmk93I4gnWvwfT8mrexpYIWEcFU4sHHM0ClZB70Qs6yrrypQVfVWjFO+eq+1rPXa+Mf4zPqizo83HtcMXerTEcvZxaFt0RWyZlYrcgD6J71EowPuJPvOAgJ6bLNWuZvxdaPWCfuWdEch9WwwqxWMntzMbiVqeGVJKivj1lIa6p3Fa0Dj2LviC9q7kdCnPUtKdj3Z2s/symnPjohj+xjT/2QuW0zfssDRYxwAc5B9NvqXOnDTSo1gyD63B/RZMsHKjQf21e/8eSED/lq6I834c/DM2Urs5fELa0QbUK27iGi96oCV8lF+Zt3sSB6PTQJf/U3eQ+focuUDMCvhCEu1/XJ9xFzrRdEEkpCj6Tet7K3kM+rpVsbWlshhXFqLPks3gc5ZKV+xoIba1VzNV6+zBiU4IQom/hOY4E+gO/t+pCNUYhs9Z076J/e1M9y/FJqL00yp+7hFKNvk0qXNwaotxvd1rdaYMSCJZWCrfnbOv807K3jGRUy9U3A1w5qUUcHLr/kqYRd0jZs2foquOVtphyBIAzkoklWeUKWOb70baniXGu6OHj6QzRmEF9RK66yoFCuUvrX5XhAUzn6pNqgyEQY9os2V062N7wdI9tdHNrdj4GweICkbQ2+a8QsTN2X1TATOmHUZaB1AftHr4eSkNoT+8hYNvgyUWEuOnbKMjBeN8VeFXrYOfGnPySJqPN6xA3OK7532qFmLm2piBYTKYKpZWYdktt5qRRuBZxPzYojE8Z8Bx8UATFSL2SQ78mbXx3iXpdroHfTkgImr1qNPpAKUjwADY5zOokUv6KJfEo3R9e5msVLlXLvhb6xBeIoOIRen+OnvX8rJohj61Zf1X/6on+xZuSdrYIJwv2u/NVUY23+1KIsoAOJjmCFjMNEK6K2xY50rCUB0xKBKNxbIEcGtNN8FzU3Jp97Fw8x47RGb8e/gJ7eLulGIuxMvD6SsXT9QhRie8d7REVXKSFf28FdPjdb0MmW7nnT01SmM+2U0kRMJZ+VpgaislnBItrKZxNPM9avDoZUpCuKYJEvYjyFBfgpn+xCbUB/frLYSVPC0h34ZNUDHxbp24pbqzpIVvNKKh97g5hOa/Nf7uOuVaRkDVpGYUJ2T1JfmyCVK8SxVaNXjBpFWaHhSpVLGHukq+InxpT+NP6f9gBUPlim16P8YsRZnKnk88CZqdmvnMAR68gA/+R0GNkkKU3jr9OhlXcqYS5040SimgMaaglBhL0+ENXv7PgG+v1+bKc1QmzHqGfeVgxLI6EcL70/8Y9CW3sywFmntitH0X1xqqJhiHcqsZL9jMcMh/uA8CSTp8sSOQ/aXHA2aimxwNt7tz2wK5TRnha9tnkLApynqZPjJzcTT6Qvb4R+WvONDxr97evyQMJvpjacqfH5edH9C8KQNk8MesubrKUYHjCKi6p27+soH5HUSfB6TClrhNxyTyZzGFLMTHFt/3M+19kcil1irO8S5Z1sA8sRUZcK0ijX3bS8NqBrgBQlNVklmlvft57l4xz6zplfuqW/vpFd705bXCdWl1/QNrzcXW2PwFqUThzAB/AIKjD0X18+hD0kEs0qj6A59KDazr8sql4QWe6VHjW8myXsRJzTxs1zj9Z9yavwQoJYBK3oroRz2sWEX9tz4/kWszFLDZuLBfUgJ5YORndY1Rzz8HRB+6FrqLTmvZCH0ayHy/4tyePImBUXUTGokVEiG9mk1f74C5ocoO9tgatFZb1ba7GQjH6wXXFiNMV2mIINJQSRhS6qsl73ZiJgWsUlEwfjt04vII7EGI9tcIZMT+GIuDnUDiiKo9OyvMhP6c+mMG5M3B5CbSKQaATVjmqFUE/hWuyGyOYc9Lqj0fCPqiBPCHpMxvcW+UlPmLSJGdAIng7J6e10wzESjWr8pClCBXCPxxpx80CrvvUIk5wEzNzx8/ABeoJHVrJHpLujhoogXUg7BQJd9jwET7DrfH6IdXPpPP3Li+f4CALZH8dNONBg5RewDglPIBzcIp52OUswbYgpbQuATlqu3oDsRFLrPdOM68oizREEEGqR0v0MkYpbcmELmC+qFoj1ubFd3pStMhslqH4496Eall0o64nl8lSI532ODLEPI0eIV2pxL2R2C9imeBEXJv6FNHdz2J2xO9ghGYMcPAfW2OXLPAV7l2hUwJGT6wtrtOGqIOg0x3cjs8CfxezZEtOgZ+hS9bYK4qZ1AkR03uvHopa95kc+GmBQEVxqPKuUo3dfIBhRTo2iYHZ5BYNIYKOFOpBvmuFQOwuJMdYfX8xv1w6OEEeedOJiQk6bTML3dqeoAGX+VN9S0dHRq1IAoVOOkuAJdqmkHAMa7zx564Xmz/U6Spo4rN1277qdvhNnjQcJ+6FtjPrzX4g1Fw4G0TUnJxzitw+AOXN0ieg5BLD5I/oaxHBe00IuHtsvNwOepxAp5dNx2jZOC6AnpBwTTblT1cU1iFICj6HKxJtvvNK4SQK6OFuOVTUrjOhGbWcYdI5CHY/G6VWSYSe0DFgI4b9kFdiSYlchmMjONIZFCI9Jq4yysyapPBl33hXu6oAfjNNiOKfx0tLQh0VB0g0jyrQAYvh/FzMDBH6kRbBSPS1vUzgzh3EuWquOHtATnXD7v1o+4oBkgPpebRObHo9+rq8l6GLKB30IsFSvz1av5xYlJmcJ+WZsTWnkrXKysVBOGbh1KzkxQFoXIFB2CEK4Cj4UJq60KnILWgvwThCig2WfQkyeihPenP+yYAt0pjLaBseqdfy1sgxk7o07jTdhksbbj3nCqgejpTlXM5SSg02rr07fPIwuKxLPks0pwng6Y6JKn7FPP1dHLE33odSJZyIbwsesh/LRNoOUUqHyMcE93g7gdSVd5TmQL1ckaOsg9XFU0wc4G2IDQqhsh7Ogp9Jns+bjIt6Zu0Q2AnlKtupLc65FkSFGWgfo4JxnMr/34jMxN+HqfT/P6V8A5v8jjAdhpmZYAK+R6Rt69qN4k4zltwm0G0khfMsHJ5lBAEuFViR/GqTAXBiToQ4USkHtGBcZwi2kv5e+I6GGKpCRRr1aJvzIca1sjxlPqTBlO0N7pm1bJpyHnWIPbkkjQaH/bASPLtb2/qj99bivDpEjGd2I7XcSDTu8oFQpYk3IDBbOSf5NIHWhDVKwNxySLos1qOijMVi1jMF/3zW3ww6A14OppOX47uB6Ygq2I6xBT3kgxdn4bIkxJgOW1M0L5gWARCMwVK4M60BTxVJxBs12qA+K9REgj0iDwNNXhROFUWeiLmqggtNBnXTiSU3sZWFAo8CuMZnZQpWtdcaZox6VhymbbJLwhnckTfM7qGk7VpCi0CTY7xHJYrgTpwofUn+rC5apTc86tpkuMeAI4T66Ik8o1fmoUsiBIaHykQLuYYvD1IWqF6AMqN1Fwi2Bbi3ZF2hWAVuN0zSEpBk0ngct9F79JanIrxLC1mYBRyp28aqU5hi0aZMxKBvXYjaRsB3XsXXg9RIItcslVX22e+rGOhmzdKhaj8tJBBt8JT9rFzinQggFq7YR8ddWYtkZw1r+CptXn8KWVAtp9Bfsb1ZIfq+QYR6nvHbf0YTerBaWe5nNGeAQkVqT0t4mTC2uXUqDX83zPIJNOda66xdqKo5nLmVDU4hKrxVYq/Si7B/5NUe3HfhHIgb4fsp1FByrofqMwLq5AEt1h0yyp/SBSsxGDLaqotN6C1LCitc3OomYCrO1JWkbbavjQ1bb//1pVB9UP9+0qv5CUvlSrpb0I3uDwK0nNz/tRI4dibQp2Bs6zuAaT2lbefxrzd01Dl/DPNt8n1rA42clW5KG5y09fMuwn5NpL/xMEeGVXoPvOpednRgDrhqcEYtI0YghSmP1K+y3anUEu2Ij9/5JHgqPqhodgmFbVSe25S41KP4/Y8OQY+Jn/ai/4/6yre+ppplFpLl8MqgG+MFPZ5bel4+C5P0Eo6oAYHkDKWw2zAnvJX+EDEJMS4r7T7SWZ/x2eAQxaiqoUy3GRpXucX00laifNdVd6GhmjNldiFaLZx7dPZ9M0KWKVN2vuiUZE4Tc2sfhaRoRUoLwlb5a7VpnTCcboqkYcguwMvvsCNHY7jaWdqKp8VhxbEeQeoJSkIRLcEUk2XWYSF/YkM6cBCgrM5qcZ0Vk9IaL5qkt7I+BMHr0lU3B/9Yv+XwHaGQ3g+KHqZwGihJyzDMJFn8SgjXkc6QAUnveJL53Gk9ZKnOsw7rJdET16jV7Jp7LB8Ysrz7tZ7e8pU+aSMMPfyYum3854gh0u1F0GZfVYuoq98WLChjNbHa0H17nYcuPRX5QdtumiMpz9vcmSEecwil2r59OLVitcNMwuK0r6WmKhhz+0Ng+Tz5+ChccJZ6+xJqL+pIehQpEzhGUg7B/ZsJCvSgtCkszjOjA3+CKlYJqetXsL2VrYjnNFt08aeOc5/CedU1XDK2kwuwperZ9MxDY9uymaNic7f2Lvgzkn28q9qBemz1stBpwW+62KueH6Bnodt8tSZPdKcWynFUc4PcmOoDBlEwd3d25Wlajrd2h2DaGoESyiZhhvurzPSnBu4W8n4X1BozL05/Amfd1UOKdnQoIxK3nFaLMKZyuOrzchF1ce1T+5BBC4AgQMcuBPghYoPKdBDtl6w25NcSVPt7V506ve/ws2TemS8tRullFFo7YatdJYk1FmspvczmpSBlTQVHUv6F3vI+m5pDKC2EW0cf5AiBVxv6JjIIXFUd5kRVkR7FiCPj+LUt9EvnCfOnN+PnrkeX7GrDVnceffs7igw2FNecRzIdVNvme2Vuc/P+FpfXmKP0mkHwvkW04CZiNJM5HkzIl91GDdsASsfuZG+IPCozaHEp9x39PnkihamklLayQTZ6pivZnPwp6qSSa1uxC36fmSkQFDRNsYZqohhsFlyo61tDIUI0UATNzyJsrP2ps+mqrODI0e7xyAsoSFKBToM1zU+Nwjqe/zAyd6X0P4ONsgYJfbrwctY2v7aGBt/4h5N194YXZwDuJit7icV+mPugD7Q8iJQQ//N3bU3wnZX3+ARzCXK7uV2pxAhmyuf1aOXVgxzNIXquVlILgf6yd9sccqNR+XK7kw22PZd4JnvGlvIgKNu76brtn9B/Slm87E/ND5GS7uh3uflXzl2wZoj90cLkxcSQeCsGy2UcoGsz1XxC4sz+Rhcri5ujH+MHjhfX0xV9IUEpnAE10OvUgrrzO1HU7K11lBTMrclrCwHWgv9j3gFVnMDGHFg6Ffj8nQH3edK34n1lwn2RZrdIqa7hBS1oOJrfwcKq8yAPrtmOy+W3P7L8VeWIgVvJ9yitHfwo2ZPYlADOeebalG5+TjV+FFatgzfYFLPpyETx5fxW8gjqwS70pwBzRevq5bUiszQ9exwTUK1UWdq9YZ9C9ka8LH4+ANxQ0fKbCc9vZlza6J/VXdc+/r9gRoj9g6Q/6ZhJhmM/f6Y2guZy617DVmdJPEvAbSQdYBzufp48eP/OFDtVKnsH1ZRbY/wqBHxppyNvAKoUkH6NUhqVFZVODbEgVuM/UhhkZJ+NEnaex4tIb0bo7JiIONEqWmfx4u/sMp80Bhfr+so/3aea649uN9SEi93dJcXd5vMcOFt33VS9lzq0i0+rFOtO/5ep5hANoBaDgEpWcbj5tLv6AAe5q8ug6xkL7PyLdxvH6nY38AM6808OImV5Tvfi+2Z6D4CJKqA5qAx0WVH5k3tnjCtF/W/ZB655XKZnkmHs5CbKyTUSX3DByHi3uSbC+LgziCjms33PZcLnZhx51wMhkkbKWeHurqHL54PiCn45M7HUp8M8eO8Sa2dvknuLSJV72xA8l23em9tyJWOhXlSYMvxaTeYO5o5pk3S4BTCaWW5m1ly60l1T5Zbs6fXPhPIvO/EMwvpkyoBlAQHSeQJX+GOT/7+V+SyfPspCgwB6jnwsl9L//+P/i4F2GuI/uHqMan1AqDJZcNeRufeFcYRncZPzjJBY4HoR5oHnUPpFmncu0ElJ0+K1Sz1JPm6ua1lDUoseaQqOYFTRhhEu2+NvufX6AUf1YzNmBVWVZmHSbKKmfX3H5zsNp6AYgKKFygu2E9rYZzfo4l04FT6rWpsaImqyrkQN/n74I6WLM3aQ37qHN3VnaQUmfja1/IfSIq98PDNiOB4eNHH1kDjEJvcQpTdzmkl7xMLauH4Hem4qeXAJ3xSBLZVlYffUX6FelXpP9KelOBx0yrjCAb8tb/6n2RXkcYD3dfgyIhFMRRw9WEFk+YVQ+69ti6/wgfZ5lTvrGTr+8cgujbIPA0eCZQAO02aqgmjQ+eYAyJSesU0JCkz4SctFIeZS0MZZ/9s4gK4H7GbJpFs3b+HUG/MzF3dPcprKTZPhpR9etpYaVcNli7wu/XAzTIkSBiCjQ7gRDqep1IKnSXajfM559fFgtqnLf96tCM4dpWsmePs1OMkuiFreHqroIf0Rc7eaDVluek5nrTigQKtRPZVMrWlDZiMsUuEn4xN0fiXMMd5fucGZsFxODZBnJoMwmJJIbmqGOv1H9aJ6TKmzhKQCZO1uA0jLk5LsQ4rqnl9+4Y/Ktap9ZAViSFjscHJYkAqVIxl8HpsD3DUPiTyPpQNY/HECnwWWdDYjTYrO6cIlCqUqtyKPlkg3gsrX5iyouK+RzMVQDtBGURs0zSKWgXrZDxfKDtyP4DVl3w3+WkB1mKOmoDE4sNiUS6QUsjIu6FxOgJ7QacSCUVLycfZJV5+EKTvGSbWG5YlUQ7lSMorFHH4tkAL1+XRw5qk1QKEu7/DeVGxDvNLP6tX/2gO/Iw2/gErAgwFDZz16HcROfBbi5iqYfaRaRg3WDKbom0KnFQv3fkdCnXTJ2/VBz51vClv3HNGPewbCa46kjEr8wy3QE1LHimCOCBPhmAxCZlho4S+/ouH+/T+VWgDdh1kO4kF9E/2E0vrRvrz0wLku0qGVpfUQmLyb/Gwqi0KoKvQ17+elKeaK+7FLPavcntgoQvpXhLCN0EjhgnUEg96Llr/ZWZfX0lfbrGzDz/+u25ALcYw+Mv+VncJNeW/h2XKHN5tYXhurD2k5Ofi+jpBi0YH1T12zX9wQp8EA2G6sKP++ANt2RmO/E/XKpGoTxKdHn0JVJ6oNmtmSEJvJ4gNypbAsYLmWWJyRo9jzvydxqp9z2DTY3/0/rZ8IFtpS7GJnTH38QEKGzXg78xVVbPgxt/FaHUY8b/FelXpF+R/r8i7XvmOgry7A3IbmNLI+ZPDMwVcyvwxeuT21j9dOs11F03yO3ofXOQ8lJpzDLv+ZvXvJfi9XKBjUBp71O6wTOV9gVv/OMkHTi+CSX+f9YkLTLq+aay8guF1t/5XiRMHUehq8Hy73aF6CmFLIRVO+6eRV+766yODX1AltKhxqo5HvTRvK5v1ls14I5Yyo4r/dZ85u3U1/xCHNcL8yXLIeuuoa/FEPul1t3X+XLn2CtQ/35QKR3h45b+9uxELQ2sh4mip02Wprr3SOtLKFomHUp8nn3jiNyYMTs0/5QwLpbWOvuoDWZPOXwy5COF665mORhxAzC0cMGqh/vsUc0ZL/PqdNDqlXxIc7Cvd6ztyJrwpw92QQgpJqNB+Zrc0nE3KbekFnjcaAl+OD/r2ZtLLUqq19bJHUH/xFEz1NOhekEq5auZu46oEEp+0sXXVPPPYRA4/T4VYyqx0QdJxV4+GtEBTGl0cSGik+MEfnvQtF8FSdNgrgKj6vBsrkGpwNog2BBHxtezWw78WfmCqOyeHOLIkkrQ67jNcRHtyaD3qPix4kjod2OAT0iMf+eSak1Gzid+6COjyaA9ymGeoJB8j5evUMv14qZjNl06BlOUxlYqbpkUgFzuSUtD2FVq9Ef8l/KjWruKa/5ssak14XH1JzqvUL6irUUfzuLaZoE2ck8GRfB6bx3zBVhS37J6mlcXLqfBV7Zr4b1e7LXOZcX52BvM+IPTZq2MKIw8irKJOxjsHD4+5+pZahCM1f7ZYptSbLp+oVRig75EXgrxqvrNydnv3TFAH5TTcN3ZtlaODaoYawJ0N5im/ngpJ6oStItLv+4tY2fiNbORYgLfoMB3ECgxL7kQ3dKn6irOP4lPBqI7xNzdRXtO4t+SXB+OhQcFd6xisA75iVJYzOUzPYMMIownsAvI6oR/18w0ayTnB6noa7Zr2IBMNvmyZwx5JOX8AHLzUyzGEyI6jrl2Sf0+yMNS5VNTeLzGLwLH9iGOdfSqCgpXY0i2JQxMxXH4zeJEX8tzG+TbWEOTYrjPoUTiKmtLM8oTD1iOOhQClblWPNY/vAFsDBEpcD7ol8IDYVZPUdFrJ+PhPgcNcL4K7Rvhxf0lp4YnoFQd5vTItSG7OqZ4Om+aorOgmCfp5vFqA5QKRaJ0bdADrYbLN8HBA1q8Ei42Std+ihMB3D1/Z2P2ui26n/+9qWEq+Plp0mQfFEWYo3Mz5Hcd+U+n97/k+z7h4+bYND27jFEreN5Uc2gfJyOJzx7f1vDuOaSrX5bsutl79Znap9XuLhu5Ds58sG5Ss7vEvA8z730Golfl+lQcq38J7aYYG8LE1Wq33OLVYonTBktoNVKQ6U/1MgxTzkGHxxmJMmFrZPhR5IasbuhLcnEzj2dm9USjzbFbVhgeRywcN+jUfNROje7WDuXLssSb9xSe0JwxfvuSyqwezcvYm7J7gPiSxpc0nrc0TKkER0o9/NkhR2+4hiljWUuROOhf1WQ58BuHDT/A2nR5b+2gMyXJmrtbeR7+4qNupYLlbIJwyY/KqL9MuzL7ar17BerfDuon28rJAZFhRBT6Ul346qWpV2xesXnF5hWbV2xesXnF5hWbV2xesXnF5hWbV2xesXnF5i9sCgJFmcrfHnpsESG6v30xef4FBF0/naU6qTh3SXax0SP2039RSwKrGfzyVlU/zL7afkvwJsg/sRv2x3I2O/333mnzVwLCFqOObdLZzs/i/zdfpTOYSyMZpLFU/ehKPliRTy5rVbfKWvcpwFx3/W33MpJrHxd6j6Asks9NMGRfM2Uaeksnlwh6Tizlt7Mo/ZOhReBnX2GPtBwnaqtJWr34Krj78vBKdV2FuL6D/dtm8CzP98yvnxaaaH3JrsP4vFIjaZ8FyEKUUUFJ9fvajq0pZR8k/ryNsUs12OJlKtQE1oHH0KCww+9qnrDumRat5BNGFllu8Opc5mgKMemVgMmNJa0hp15N70SOimaCvSeb5R4zb6Pmfh3KECorGhfZu12kQ4lPVhKf6BN5AwTLg9akigz1dLluPBKiHZyC09jaWnb6jKabyiORLZdrkY1LwXO37SsIwFoUfrLBkSHaTEXXaTEryIZn2RD9uKbQFD/Kwnfe8nQfUJh/RlVgmERpUP0EnaSj87y10ov0Pa3xlkuueIryc30mO+HpCTGixq1xpYZeB55GD487lNwet5iRz1JnsNW/ivcsfBASY9Dm7AGF+6UDDKFhOhV1DA5gFZhCfip4QDMc+0Gn1M8pj8Rv/6xkD84wV6dDzAT12xno+dyxII4SAONdGJ6y1Ij7TLD7LuG0Vj5i8H04Fi8JUjLmKmSaCq5bBiJBLMGPxu/HuJiRTdfo192bIL0h26zy8Y4iD104ARpQKcMwSTZdP1yEeOOWICKqgSWE7OHRAny1lykB9D6FxpujvJNukDW6rvR7L2Z7Jw+mFjTH8ypNGxSDIdy5jOkLujEDglyoucUhUUC7laLdqeybOc/6pLQa7Zfs/+gTLDR7aMsq0YZWOvXt5gOE4W196NmPRMtRhElK8lrIihnfKsBpuEZQiL0rxOqfaI90up4eW29cXEvi+diOidC2V/7FsJ+MYFE1OLxAgeZ9XtLQ2CLaG1CCpEy8bdjN1rWwYULT8hr6Yss1cb1I0p6evapEi4xVkLnTkFUQI6/omE3XknQx7Bp99Hu2aslZOPXYm3C7s1IS79id4WaLsY9K2bno7J7fflTzbEp0UdDLyOyJs8yJNSvifldfiU4to5haUjE1ZILF8whjftTVkEWOAX0Ozaqp9vD6JzDyATjt2Juupqw+NhBvW0nRHFABumIIhR7lLtgso2Buo9jTwVGox1Lj6C7jJaYo+nfS571JGh5d0bIhZjdBb9HRGtOYhk4D2zv6dDkEE7/amSw4V/u6XwRiFCYJQi7kqpbQxYL73lplKH06tVfi1GwxCEDe0o6TxO8XcZCLa8weWh/R2t7XAd1D+IqWIa2jdxM1FBKDKdsc9TtPfWf7BEk5vUclt2iqsVbP7Dma1eODjKLfdfpEGdJmNkh6tJMrVWT7tfj7e0yvqlGnKi4GxueB1illD0cw0qatalFEAsqOLmZfYJYNkHsDZCKnJKWaScMjUtk+X3uZBC7klp19jurxB1TjTBuFFZqFBEyqGuEGyz1pSzQH8/tMwtYr8C9mas3xKKkxEcoXfznMYsU70b0BBocn1ZElnVSpILhP8sXV9O2xmXb9jrBc8mEmlUc+upruiUI601BEt4H69PyBBoj3zIGsnszHI3HFlUePwzsc6IWSumleHyBaLv4CzNfgcr7O97imDWyXUqAH3JpRqYJDZvhH7rjyAzmD7bpyiTvd07SpU8Sdw48TNThmwlHNhvptqm/KOfw3u6hV5jAnbUq3rXuO/S2qYTKWZ6rLAFlexmozJRvKsa/dvxUKKUxAGFPTUk4nUmtsMxmoQ/aE+evQjFqRtk6UPqly3ENwK6zhJhVSTwPcArJHrntXoJHlRc8921TI5h054agJcU0/0SFwJwcdMMKugN1hCdE2b6X3Oaq0jiuAZV1LKqGa9zUT8W9Ybj88uZT9ITHnlOXx5O5F7AEUyaCXiUmnyR7+4Sikm5pfFFSBvtiAaX9rG757xpEkdyRPlw5U6zEaeTPvCtje7GjBPI8kTWKuHBt6Ju8wrj3eHMgR+RSuaN+Gs3rCMMn2jkY/KoO2LvdXiMJUmsEvbb7Zsh/1sMD1fWjQ+t/D7RMVG+d9POcUuselTeJk6ifxo8qO4peI4/QEp6pYTp+8ObFgFOvamjOhvLY/9KcL5A/Fo05eXMly0k8qh2b9IIXDLexNg3sEu7XcMJahKBPKhrsO/7hwhfWD9zE8KKM63XIt4UnH/aZN6uv9VcNOz7A3vzSCs3qYYDWIhLIrrgoZWJ/gIloIMdK1acZSbXf3hE+5PMgJei3mvS6p/eJK0HYul+GWxMVdloccF4Ozdj+Gq94ivBO0G7eszv5h+KITqibzQvjYa+6XReDdRswI73O7VB7nZFAWPxo010x9JzjBBbol73CAqZSA/2Y8OoqafXmeQztPLOhXEt2dwyhAA0/ijD7m7K58tMO2UoOp1GaeYCgctN4mhbfl5Z1fNSTbbXhEQq3bG5n0ibPNjSHnCtFxxk7RgJr8uy2fdaylXTTB1L6cVZTX1ntLXq8CvH2cw+PMzFPzqO7BOYU0Fw6dK5GLBRNkQ9Pc7/YT485RGj0uTdqIDQj7SoZJIW+bY/ywDT+iJYqnEBKHEtP7NXxuYVV2T04ZKGT+2BI19w1qo64ApSngMk0GGUSX767JV+qcPq2EEvag7syRSvbalelDST9NGH9P4E9WuGs+07BTvWtcAI5DCcRvAjjWrZdNnoCLwVWAuJBzKtgYMoMoNTu33bxzh8cdubJDrHJcGsYVYz8cv+WbpOFRsqRuYUrRxyrGuGvAGeLUcdQmXYO7rkHZ4LdN7sGWu7ATidThQPLVirfnmibe1v1YiB6/PsH6A4IUZUrH9/22GRFj0yVqTLwMOG3skGYBg0FuF+wMw51na8CLnutjvRFcP+lal90z3KT/nEL3hLDk8bNSTL47RhZs9hqaBvODFp6U5xyGuyvRCdUsbgTfk4Fx2xfq+CzenKqic06nH0xm/24VxRCf2KQXMR17c7FSD39OQTn6ce0hiMjpffvnTI3PfeFzVgI+vy/dBkERcMYZrqcoohg28+vZ4OwefuaYHyD5bblX6Blw2rPHepiw9jaOZ2/osS83/OZu/G1IZDKIcFy9UGYQasgfP76WWQlFeVP2EBJR+4VGhYkBilL/nnQCLEUazzTSEtjHZe0PjaERzTmpRe8Kf3g5u0f/7iX99h5VT/HlOYvX8QFANWV5H5Y02wjRNQI9HH2NnMyNmif9FepO5Tv+UWrac7qb+RBTpoZNUF/S3qLUcCf3ELfpG0TvQuDpNoZed0Ovkvc5ZUWslxxhH4sfUYA1Hj9ZVtU5hFqccCUL4gYltMIjVJuJ//xj/aWw9cBaA7On5Yfn9Hod2XN3FWJ2zjb7SvX0SMaJxznHNp5VGYwik44EGIpQAXr5rQkp4JsgftwtuPIcVJSm2Lw6LBSenUAjzWVUoFom8oZYKkmsR98zrriGRuG18xlXWIO0B1GkQst1k53jG4yBqgt7CUzLCjoaTM85rumfsyjlZJMxqJIVYEyo/R0uZweqmyr5F6/koYoaU2gmBZB8ecBdund6X2iKvQJziNDJbZ5x0K5lK9YC3tu0Fj1GVh1EIkUVqMIZlrlMbkjMbalyNqbBVSrsQQ3eMTDxpCSIJo49aqmvf56dU4Z5YwNGkbSs1u/ebjY7gLFLpO/SjDe6mTcP+jZI5uwmtnIT0M4ZNs5iTLMtERA3tRhiFAMDlqtIT2Zg3+lBcnrO2n2V4XpKKR++8xaC4hYmriZOVHcLTUY15XTsh+oudI3EUv+fkmL3ieLxpV668vKMuaLsUn19f1VWD8kwQAo1HayEqHEQqB21DaPnYMpEK/81bcGto5GLK/MP+0G8/UXvlkEGVox7G+57l5N4JxP8vp4fset+b/i4JTuVEZ6ddg9pSZUJ0Yrm4QOh81d8Pt6AwD/feBSNtLA0XZjCwPmLRCc/2dCT2qrs3gTkvriX13L9LczqLt7kWZOk5vmuhHyd8JPSw9/AN+l34SPnL6JtWVUqGe91KGGp6jDz73wDp+dJTX99omwomP1gaMi0KMnFU/40o1Zr+X7L5p2f1od98fX/AlBLAwQUAAIACAAAuklJ6APyfE0AAABrAAAAGwAAAHVuaXZlcnNhbC91bml2ZXJzYWwucG5nLnhtbLOxr8jNUShLLSrOzM+zVTLUM1Cyt+PlsikoSi3LTC1XqACKAQUhQEmh0lbJxAjBLc9MKckAqjAwMUEIZqRmpmeU2CqZWxjDBfWBZgIAUEsBAgAAFAACAAgA/blJSQ5qJE5iBAAABREAAB0AAAAAAAAAAQAAAAAAAAAAAHVuaXZlcnNhbC9jb21tb25fbWVzc2FnZXMubG5nUEsBAgAAFAACAAgA/blJSa3gdYhUBAAAcxMAACcAAAAAAAAAAQAAAAAAnQQAAHVuaXZlcnNhbC9mbGFzaF9wdWJsaXNoaW5nX3NldHRpbmdzLnhtbFBLAQIAABQAAgAIAP25SUlO4U4AuQIAAFwKAAAhAAAAAAAAAAEAAAAAADYJAAB1bml2ZXJzYWwvZmxhc2hfc2tpbl9zZXR0aW5ncy54bWxQSwECAAAUAAIACAD9uUlJ0SrfZT8EAAAEEwAAJgAAAAAAAAABAAAAAAAuDAAAdW5pdmVyc2FsL2h0bWxfcHVibGlzaGluZ19zZXR0aW5ncy54bWxQSwECAAAUAAIACAD9uUlJO/5+w5ABAAAWBgAAHwAAAAAAAAABAAAAAACxEAAAdW5pdmVyc2FsL2h0bWxfc2tpbl9zZXR0aW5ncy5qc1BLAQIAABQAAgAIAP25SUk9PC/RwQAAAOUBAAAaAAAAAAAAAAEAAAAAAH4SAAB1bml2ZXJzYWwvaTE4bl9wcmVzZXRzLnhtbFBLAQIAABQAAgAIAP25SUn3hdfVcQAAAHwAAAAcAAAAAAAAAAEAAAAAAHcTAAB1bml2ZXJzYWwvbG9jYWxfc2V0dGluZ3MueG1sUEsBAgAAFAACAAgAT5SVR6kBxHb7AgAAsAgAABQAAAAAAAAAAQAAAAAAIhQAAHVuaXZlcnNhbC9wbGF5ZXIueG1sUEsBAgAAFAACAAgA/blJSeNUBXNFCAAAlyAAACkAAAAAAAAAAQAAAAAATxcAAHVuaXZlcnNhbC9za2luX2N1c3RvbWl6YXRpb25fc2V0dGluZ3MueG1sUEsBAgAAFAACAAgAALpJSYTvS6pgLgAAHFkAABcAAAAAAAAAAAAAAAAA2x8AAHVuaXZlcnNhbC91bml2ZXJzYWwucG5nUEsBAgAAFAACAAgAALpJSegD8nxNAAAAawAAABsAAAAAAAAAAQAAAAAAcE4AAHVuaXZlcnNhbC91bml2ZXJzYWwucG5nLnhtbFBLBQYAAAAACwALAEkDAAD2TgAAAAA="/>
  <p:tag name="ISPRING_ULTRA_SCORM_COURSE_ID" val="D14E4483-3060-4ECA-AC40-28CB35FCDB71"/>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OJM4kzinZPKAAUAAJcTAAAdAAAAdW5pdmVyc2FsL2NvbW1vbl9tZXNzYWdlcy5sbmetWO9u2zYQ/16g70AIKLABXdoOaFEMiQNaYmIhsuSKdNJsGARGYmwikujpj5Ps055mD7Yn2ZGSHbttICkJYBsi5fvdkXf3uyMPj++yFK1FUUqVH1kfDt5bSOSxSmS+OLLm7OSXzxYqK54nPFW5OLJyZaHj0etXhynPFzVfCHh+/Qqhw0yUJQzLkR49jJFMjqzZOLKD6Qz7l5EXnAbR2D21RrbKVjy/R55aqJ9+/fT57sPHTz8fvmvl+sDQKfa8fSBkkD6+7wHkszDwIkAjXuSTr8wa6d9hcsGcea5PrFH7MEx6FpJza6R/O+XmYUh8FlHPdUjk0sgPmNkLjzDiWKNLVaMlXwtUKbSW4hZVSwF+rGQhUJnKxLyIFUzktehS5gRT7PpRSCgLXZu5gW+NqCqK+7cGltfVUhWgrkSJLPlVKhKjEyLGvF8VogTVvIKIQvCplhL+qTIu84Nu1Re+F2AnwrNZNCWU4lPYXLZdFCDtwd/KagnvEqHegorbPFU8QdeFAMCAIr5apTJu/inpqtAWzlJ+32lFiC9c/zRiQeDRiPjOZsYakTxBTsH1YgeihJiSEAAKXoriCbKRiXUjjnCaDkOYuKcTD75MmzCRi2UK32qoHTMCkTATeZcURCoJIcYpvQhCR28aqEIcrXhZ3qoi2YvSXX92Abu+HUAi2GwHnGmMDTDEhwT2KgoRV91gYCU28d3mFSwVAjBihgx0SmV1WUHaZKtUVMJYK/VSeGxC6kpcK8ivVPB1E/ug3SRbZ5h7eO7bk2jMfHgcE/Crx+s8XvaUg+T8YX7sZkMNYbIb8502tWjROPgK7AJkGAyRCM6AA8+GSFwSCptMaJeMj8/dU2y8BLy3IaUN6cVcc0x6j3gcg5yOprVUdQkzekuAmoxHyoNhaij5MocodrH3CLc2qBAOZrSQawF2FIkoOhUB3dvE0Un1Ze7+Hp1g1yPOD0KP36NcVYgna57HAoIt5tqn9/AukYl5p8Pe6P+rln8jXrVU/6atEr5Dvr4Zas9eYXkkI3hViWxVdanWG9aa/xQrdIo/akKfpT9NP7WJj0M3eBnPlDKr06YCPds/W8uG+qjTiGfuVH9vvbQltCk1YxcIayxVfwkCLY4up9CVpP2lJtpQo2wClveXc/0TkJk1lQ5KoZtfD7DVD1oAX6GnYtAJeMVYTqE5yqBu9Zc9h1XvmX+uS0x/+Qsypi6DOnUhrkpZdWo2DNC7IhsCeHop3uly98oTc5kHJvsAuGg7yBKlMgP7kx6Y8ynZ7EBTVPZWcqHqNDGEkcobU1hgb+tMfN8/XxcqM7MpLzcJ0xS24+dY0SwubJTOBnRg25zv7Z+dlH+6lyjBITQ+NvZt3S3Zmh/SnkKQPnorPEY3zRbkUcareAkF/FrVedITqDm0OeQEA1i7Zip4ES//++ffnhjfWNLMonb2t0Egug0E5iVbsD98VYnyz8EgeiVbDNqcFsVd1QnE8HjfADPoI9WeljdyPQ/PzIVwfpFTKW/qYqYymDro1gvZ0nofM4btyRQSipr8UXUBfecQhCkOz4AUzYnKGk15cQOMypRKB6GYrdaRXA3T/nBhUVepzMUQ2efVM71g5s4i7Djm9gayGA7nN03BT+B0GLfXOKla9AazJ9gHwv4GTySyGgoYErK9ndE3EOa07ymuL8J6pLepkRs6BMZpxg98s/6+ZG5HpblCO3y3c6P2P1BLAwQUAAIACADiTOJMFR5gG6MAAAB/AQAALgAAAHVuaXZlcnNhbC9wbGF5YmFja19hbmRfbmF2aWdhdGlvbl9zZXR0aW5ncy54bWx1kEEKgzAQRfeewhsIXYdA16VFqBcYcZRAkgmZUfD2TURtadNl3vs/w4xiFDF+Yl3VtYJZ6CkQRUucUTXvd7YMC169cSCGfMKCvOdKJjcsUWgjMnrZlB7Bcsr/8GN4a2E9P+IjXjDlQmcc6kupsJlc8rCYaWPdGlCPEdOAL5hz6KG3eMO1J4jD4wzsG//VuZs2mx3eaUAdIrkgqvlAVbrXcfQXUEsDBBQAAgAIAOJM4kzk7XrhmAQAAGYVAAAnAAAAdW5pdmVyc2FsL2ZsYXNoX3B1Ymxpc2hpbmdfc2V0dGluZ3MueG1s5Vjvbts2EP/upyA09GOtJG3SNJAdeI6MGHVsz1LaBsMQ0BJtcaFIjaTsup/2NHuwPcmOkqPYiZPQWT2sG4zAEXn3u+P9+fEs7/RLytCMSEUFbzj79T0HER6JmPJpw7kMO6+PHaQ05jFmgpOGw4WDTps1L8vHjKokIFqDqEIAw9VJphtOonV24rrz+bxOVSbNrmC5BnxVj0TqZpIowjWRbsbwAr70IiPKWSJYAMBfKvhSrVmrIeSVSBcizhlBNAbPOTWHwqzDsEoctxQb4+hmKkXO47ZgQiI5HTecH45b5nMrU0Kd0ZRwExPVhEWzrE9wHFPjBWYB/UpQQug0AXf39946aE5jnTScN3sHBgfk3Yc4BXp5eGxw2gKiwPXSQEo0jrHG5WNpUZMvWt0ulEvxguOURiHsIBOBhnMWXge97pl/3R+EfnB9Hl70Sh+2UAr9z+EWSmE37PnbyNvCtwcXw1b/6vqT/2PQDe1MnF8N/VGv2/9wHQ4GvbA7vNOCLKwF0XPXo+xBNkQuI1IF2dNJno45pgwq+17oFdHQGwzLKQlFh0LqJ5gp4qBfMzL9KceM6oUpB2ihG0KylspIpEcm1Q1Hy5w4d3AlIDgG+a8K6fB9VUfvjteO7pbW74610UsPGiPDfNETU/EPu75/eFT5fnB09LTzm9z0sNY4SqBZ4DyFb567unQrRg1x4EjTGbQiuXfKSc5YkGeZkLppvC5Mry5WLjwC400EX8u6eUZjweIqYCQdk7iPU7LCMcEN5R2Q3HfQBOqTQSgHGeEowBx4jWoIb1QBqHysNNUFn3WW0i1JMUOAB8RL0EXwINxRgqVaK8gqs4ZLoubPfaGJ+qUMdrn0qGjAKFgxbWEl7/MYnUk8Bx62ER8SbiN2DoXDTPEQaeWExGoLSdRizEb4AssbIlEoBFM28p9EzmK0EDli9AZiKBAwSJ7CfwlBq9yOJlKkxSrcPxqpIuQzSuYkPrUxdAUm0hw0TbMwoksLv+X0KxqTiZCAS/AMUgLrVJX49a2AM6zUHSi+9fFVydjd/pn/+ZU5II5nmEdbgkPrkjTTO8HHC8SFvtWDcEQ4h4ybpMQ0LvZszlZ/eRoq9oA8f6NsrOErmuYMf0v4KiAr0DtM+W6sbJP4Zz2wNpvgWdHopnkLaGhxCikpMWEjAuanfHnbWABGmCPB2QLhCAYPZWhjRkWuYKUkiBJavdzDUh/KtHiawi0FFmVMpBXk3v7Bm7eHR++O35/U3T9//+P1k0rLkWzIsDFXzmTtR+dEO6170+IzSk/MjM9oPjE5PtDtCJmaEo8fuLt5grZQ7/ZDf9Rqh92P3fBqA0AR94c3v+eaqWTzkFLMav/WGSXwW6P2ORr5wWUvDE5sarEvoO11lEA1T8zPNhudwWUIOfWt4E3qrIaakf/RChCSaNW2dmb7A6sDf7CRGpWDynBlSLFyAS6eaUmkcPUwmlIo4u+CRqz68kUM9H1wwd/+wVKSyY64gGAZJVAWOyul/wdh7zJH/6mwl0/Ve6C1Fz+eu/G1nNlJKacpJMNMVNW7vObh2z3P3bxVqwHa+rvRZu0vUEsDBBQAAgAIAOJM4kzi/8GFTQMAAFAMAAAhAAAAdW5pdmVyc2FsL2ZsYXNoX3NraW5fc2V0dGluZ3MueG1slVfbbuIwEH3vV6Dse8N2L3SlEIlSVqq2F7RFfXfIABaOHdkTuvz9+hbiQFIoViU8c05mxnM8oYnaUj7YgVRU8HF0E6VXg0GyrKQEjgsoSkYQBmUlYVopFMU4QllBFDuYYEK+AiLla2UstW1A83GUVYiCXy8FR/2say5kQViUfvltP0lskedYQqd2KWdFltCEGdnPJRQf48fIrD7CUhQl4ftHsRbXGVlu11JUPD+b2mZfgmSUbzVy+Gs0nfUGYFThA0LRyml2a9ZllFKCUmBS+jkz6yyLkQxYHWloPxdymlAfV39E21FF0dImX83qo5VkDe1Dvp2Y1Y/n+untrozM+piA8A819NuNWb1QRvYgP/VwUVblZzRSSrE2B9rm3A/NOsthguT6+l1OMAWZQGe7oBjNdRuEzJ0Uh2b1gf1Zfr83KwD5r+GQSMzdloLNTROOpodRSMYgNUMmieud86mNeH+pUF8mSFeEKQ0ITQ1oriuck0q1YI2xAf6Fd8rzEOUtDeRNsKqAqcs4RLYdDWE6vbOjJcQebEGOEnbe6Go9MjbIZ32yJ8jA2CBfTcNeONufwI89jlNL4o74fn7cAO0FTvQ29956V3tNpEdz0VUQ2htqTCFySM340MOdoH7nLGgBpn9JbF0us/gktYSTHV1bxpPBZXtbk0riI4fXXLfCEqTIoEt4NlU928O22f15XbpXSVOi2w9QT/5xVBC5BbkQgqlo4HnhO/SU4Q8H5ANfiYBjE+sjcYGgLgULd2MuhRNEstwUOqfeCEkcHEISd59y4uN2HT+vigzkTHeNQq2ets3hNnS9YfoP3yi8Q147fdN6vI6KG/08TuhBnYHBawCIXG5q7bqN8xQVQ8pgB8x7A4OtuK+0RGmR9ultgo+wwlBx3nIkyeAyNYr086KRSmvYtRwdhDedVjfDec6rHkmmbGGt618P4ybl1niuR5pRaxjdGbyUWk/W/q4T1L1qHSepULwikegjN3tfPNnBhNPCzgntwIPKujyOw4Qo58GkqhM+sTcpmJfM4WGHCjs8fRQzDdObLor1HI/Chb6g6UoChGPQGq+Cef0H9pkgMn8+QFoDvMPt2LpG/Yp7chNb//zFJA5MrjmHNujv+j+J9D9QSwMEFAACAAgA4kzi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DiTOJMh9svbJYBAAA6BgAAHwAAAHVuaXZlcnNhbC9odG1sX3NraW5fc2V0dGluZ3MuanONlE1vwjAMhu/8CtRdJ8Q+YbuhwaRJHCaN27RD2ppSkcZRknYwxH9fXb6aNAXyXhr30evYbbzpdMsVREH3tbupnqv9p72vYkAxo3K4teO8JZ5RPJAKNAjDTIpilmbAUwGBQxYHh2N4eyJ8/oGovMP1F09j0DW/AOnNnHFdx6UvqDy+2gcWHvDXB658wT+ruH1hu6JqDQ9zY1D0IhSm7FZPoMpYxQQ379Wq1+jAWIC6gM5ZBJbpoFpt5MnxaUCqcxFmkon1FBPshSxaJgpzEbflX6wlqPKbL3dA/2XwNrHseKrNh4HMTTwZktpJ+q807PM+T0hemLMQeM23X60zqGXcLMihi1Sn5kCP7kh1WrIEGl0ajkg2JkqvRjcHpCZnYGV2xMM9ySI4W4O6xgplLq/4gFJhQh1poOM+yYtyZHEqkoscHZZs27qn6Xb3QlTx8a/ok+rMqRmPY1JgXTN0rtnCd0OztgHjGw5OzHhvt3bSTn1pW+eaC6IHlGcHlXUY444a2n+XZTO1BDVD5OVxf9yDXfDubP8BUEsDBBQAAgAIAAC6SUmE70uqYC4AABxZAAAXAAAAdW5pdmVyc2FsL3VuaXZlcnNhbC5wbmftfHlUk1e7r52U8xWB9quFAIJoW0dAJhGEpIUKdR4x1Uy1kcEBIglTgCS2WmgrEFEhzClFi0IhIkoMhKQWTZAAAZXJQGINL0ECxCSEkPkm2H6mtmete889d31rnesfLkyy9/P8nnE/+9nvu7/bvTNy8T+c/7FgwYLFWz77dO+CBW+FLVjwRqrNQvM3aviy1eY/r+H2RoYtqO92fWr+8GbsJzs+WbCggfy2/vBb5s//cfKzg7gFC+zaLP9e42KuHFmw4POGLZ9+sj8NOTUCOxvzFGEyhfwUssD91PqVxo8XyT/Vbj+CvXT4x1vl52w64mzejLxrc/i9gPFP178ZGXnywfdfxa3Iivso6NvzPh/9M+kjdExOv8l0dabvYKuidYA+Ub8DdXN6wAWZlDxS+mjm4VuaI1F9Ld3vG2Qmo2xok4yJm50VYKg680eMGduCU5sOT5YMbWxM9srwPzPGmbht+XJB6p4N/F6Ng7YOQ6hlrrB88wuicEqZaWNgm3Rshd38oIxzi2cQrA/dLP8fbDzxg0w7Fsg+KLSxfL62aOhjUdTI/LhrK7N2W/5+obatnCc1DQp7zcJ6pKXQY+b26UWxJBWUFCWcLaBlAvom78zf3gamHBNlwtZGe9JcGxAPzVdLz00YKfmSNHWLCCG0KH7BcP1xUJjf/pgZ3rJm1lSVu2FcEw8F+WKO2XQp7fDuFpymXlGtDpXl8Z5l/FhifHic/s4u/Z3UkdlWka5VQu/aeMYr+gYzb+0ni8JXWcZ0ih9l9ZBJenGsSBkqUg5Kcd/EZfXkFPE8/KDfjbHQH3ShufEge+UtJjFEhLXpoj+SdHTJi4bVoTI8X0NYzg+tWEviLysWKJuasrqP2SwlL+WXUyiiJ+zkjASYXSXoO67hyT6q9mGVYF73pcnx4eNOb1GqxhZB5m4rD2NDz8Sscz19eOFt4FSJfD3fz+iGN8rnhpsy64cL6X7GivykkNQE3oISedIw8bOAM3nvpIagkEhWXZ2AEh6XwCdwxf2YRRbStw4OBJ+JeQjPKwJt9AuLWZYDoL/UL78MFFzA4wkinzNjNR0AXSQ51uPzhR2DEAImn000eUo9/Pnle5LxVCYbfWMqAUWE4wlZu6FfvW4x2oXEuvA4pJtYgn0PYVcpFgj93h2btaWg1+eoloEYpOlSQSH6y2kKPXAh/zC8oIQyUDXhIaWXUpRzAOFLJs2RQWC64tl+ZTEOCGTA2/MWZB53D+PS22JvuVYBZm063GLW4EKd6hfda1dKNAqtz40xVV9U8TYoKEw5Ndm3hCommEGR4G1zG/DoeXsNV5gp+M1E/ww3bu8EHEp0XqTuGCTb1Xbg9JF1i7r0DNdl9Ii7tbaV+eQVaOmczinNG6ur9PBXgBEzBotUC+qnH2X3yNVAD93ViGXnUBi7jrzX9cPGacHiSik79ls4GBVxXz6nEjftxwTyy9XxIanCbuzccHMoPyCrh8lkoRaK5SHzTt3VbHbm676vx7jC876H5mO28JV355o00oeh6s3C2Vu79tPfsIwLlHz3PAoW0O85WHLKgsmK5w46GPrcCa9l/Gfh4ndmHnNLrI0lrSxIkSFMc2RT2nw4XIv9353F/6+xfaDRSyCkWa2URm3VjJXGnr/YuCw2rDtrovOWzTyF9QUkbTUpOEM3RXfvdj8/U47dMJpzpTsvb55PUQfJKCGBy0I+eNrCA+0pX7r0+aQlWyZqXoxprq5In1i2RXdV6+zeHxUbyZ3Huj0aEfC97fnZfaoA8M+1VqPDw7+9ZHguV8rxco/9wSPz2H9JqPM7s7W6dH7YYF1y1u6nSc+FaLnZ7bCmPGFe0i/oH1ytDd4U/PzDmvMPo/4e1PcfJL9Asvl8c01jFXqe5U/LtyD6hnp95invy79UPzE57mTR2amrn+2FJqckPQez/38Wm6RHrXoFL5Yfqh4eas1Qd5sNdhWH1xgNOnuZx7zLnFra81T16DitvPXZr2/H7oIYZqrkjefz9299Qb736AzHBVNmX8oH604Epbud791vBXF2pJbGSp/VK/l0KMlN8eSsNzjzo3Ks1XSjM5QEVnb6AbfwIA2+cu8LeDeobiFpJ4mq2IA45Ob6NX1HoS/0MDKFVUm2ebfODGII7AQQNPmRlSpSG3VqGdUsFQ44iR9RKDf/+ddq/UK1XvFjKVOrPKfv3FOeYIVGH32GWVcLsb8ncAdis2LOdfE/6NpYa7Di3HVwIccRmfabXnC/9rBii1NVLNHrqbZJn6XNuQz6TBmvA225SX1hih/xHb8U1UL81tRncwTn6C3JqqMR3b2babu76HKIbrJRQu7CuXwmi7HCcMFbdKxC1Gn8oN7YKegUdOvWd/D6CH7H8rB9scnUsx2Cro9LapFKmIxQahi2EmzXT3BD8WvPtiAMxe9gpY7Llmq/2c5bG4yZoGwACLyNUsm57n1Wxm+JHuS1QxefCvRsi+bcPWt7FnS0VtKuA3f0lfUREr6nhmtHrQyZwLIlg97HTPyjYyenzTabslqGU8E1hbPwruZkqqCQL50LukQxbExusBK9dG3V8GbS1Z5k3sYieXJOITdpnIAibjNc0PYbPTWDFIhyP5T2wtGbhdiCI/XbM9+FkvJQmUkIkW/F7cb0TSBIZPa08pInDd7X9yJjfF9fDf+qCMOvj2CUFh72PT26w5YEeq+WHkTsjhOOVepCjjKWHxiwlleFfWssnvwVPkMTvRl9jnnVzvBlNXOq94IW2FWeeZxdX/0iSsYnRsbot2OHYcac7lIvaPMBWSR4bE/W4wnwrkP1PX2q/S/cAVEncHrNL3hMkiec6aNmB/vPeJHCM8D2oDjc5biF7SAWgojvq6k/YAXkZgLWprXbLGGBonGDfSsJBkiyxwz8b0t1wllMEbtrbawaaT3cjiCda/B9Pyat7GlghYRwVTiwcczQKVkHvRCzrKuvKlBV9VaMU756r7Ws9dr4x/jM+qLOjzce1wxd6tMRy9nFoW3RFbJmVityAPonvUSjA+4k+84CAnpss1a5m/F1o9YJ+5Z0RyH1bDCrFYye3MxuJWp4ZUkqK+PWUhrqncVrQOPYu+IL2ruR0Kc9S0p2Pdnaz+zKac+OiGP7GNP/ZC5bTN+ywNFjHABzkH02+pc6cNNKjWDIPrcH9FkywcqNB/bV7/x5IQP+Wrojzfhz8MzZSuzl8QtrRBtQrbuIaL3qgJXyUX5m3exIHo9NAl/9Td5D5+hy5QMwK+EIS7X9cn3EXOtF0QSSkKPpN63sreQz6ulWxtaWyGFcWos+SzeBzlkpX7GghtrVXM1Xr7MGJTghCib+E5jgT6A7+36kI1RiGz1nTvon97Uz3L8UmovTTKn7uEUo2+TSpc3Bqi3G93Wt1pgxIIllYKt+ds6/zTsreMZFTL1TcDXDmpRRwcuv+SphF3SNmzZ+iq45W2mHIEgDOSiSVZ5QpY5vvRtqeJca7o4ePpDNGYQX1ErrrKgUK5S+tfleEBTOfqk2qDIRBj2izZXTrY3vB0j210c2t2PgbB4gKRtDb5rxCxM3ZfVMBM6YdRloHUB+0evh5KQ2hP7yFg2+DJRYS46dsoyMF43xV4Vetg58ac/JImo83rEDc4rvnfaoWYubamIFhMpgqllZh2S23mpFG4FnE/NiiMTxnwHHxQBMVIvZJDvyZtfHeJel2ugd9OSAiavWo0+kApSPAANjnM6iRS/ool8SjdH17maxUuVcu+FvrEF4ig4hF6f46e9fysmiGPrVl/Vf/qif7Fm5J2tggnC/a781VRjbf7UoiygA4mOYIWMw0QrorbFjnSsJQHTEoEo3FsgRwa003wXNTcmn3sXDzHjtEZvx7+Ant4u6UYi7Ey8PpKxdP1CFGJ7x3tERVcpIV/bwV0+N1vQyZbuedPTVKYz7ZTSREwln5WmBqKyWcEi2spnE08z1q8OhlSkK4pgkS9iPIUF+Cmf7EJtQH9+sthJU8LSHfhk1QMfFunbilurOkhW80oqH3uDmE5r81/u465VpGQNWkZhQnZPUl+bIJUrxLFVo1eMGkVZoeFKlUsYe6Sr4ifGlP40/p/2AFQ+WKbXo/xixFmcqeTzwJmp2a+cwBHryAD/5HQY2SQpTeOv06GVdyphLnTjRKKaAxpqCUGEvT4Q1e/s+Ab6/X5spzVCbMeoZ95WDEsjoRwvvT/xj0JbezLAWae2K0fRfXGqomGIdyqxkv2MxwyH+4DwJJOnyxI5D9pccDZqKbHA23u3PbArlNGeFr22eQsCnKepk+MnNxNPpC9vhH5a840PGv3t6/JAwm+mNpyp8fl50f0LwpA2Twx6y5uspRgeMIqLqnbv6ygfkdRJ8HpMKWuE3HJPJnMYUsxMcW3/cz7X2RyKXWKs7xLlnWwDyxFRlwrSKNfdtLw2oGuAFCU1WSWaW9+3nuXjHPrOmV+6pb++kV3vTltcJ1aXX9A2vNxdbY/AWpROHMAH8AgqMPRfXz6EPSQSzSqPoDn0oNrOvyyqXhBZ7pUeNbybJexEnNPGzXOP1n3Jq/BCglgEreiuhHPaxYRf23Pj+RazMUsNm4sF9SAnlg5Gd1jVHPPwdEH7oWuotOa9kIfRrIfL/i3J48iYFRdRMaiRUSIb2aTV/vgLmhyg722Bq0VlvVtrsZCMfrBdcWI0xXaYgg0lBJGFLqqyXvdmImBaxSUTB+O3Ti8gjsQYj21whkxP4Yi4OdQOKIqj07K8yE/pz6YwbkzcHkJtIpBoBNWOaoVQT+Fa7IbI5hz0uqPR8I+qIE8IekzG9xb5SU+YtIkZ0AieDsnp7XTDMRKNavykKUIFcI/HGnHzQKu+9QiTnATM3PHz8AF6gkdWskeku6OGiiBdSDsFAl32PARPsOt8foh1c+k8/cuL5/gIAtkfx0040GDlF7AOCU8gHNwinnY5SzBtiCltC4BOWq7egOxEUus904zryiLNEQQQapHS/QyRiltyYQuYL6oWiPW5sV3elK0yGyWofjj3oRqWXSjrieXyVIjnfY4MsQ8jR4hXanEvZHYL2KZ4ERcm/oU0d3PYnbE72CEZgxw8B9bY5cs8BXuXaFTAkZPrC2u04aog6DTHdyOzwJ/F7NkS06Bn6FL1tgripnUCRHTe68eilr3mRz4aYFARXGo8q5Sjd18gGFFOjaJgdnkFg0hgo4U6kG+a4VA7C4kx1h9fzG/XDo4QR5504mJCTptMwvd2p6gAZf5U31LR0dGrUgChU46S4Al2qaQcAxrvPHnrhebP9TpKmjis3Xbvup2+E2eNBwn7oW2M+vNfiDUXDgbRNScnHOK3D4A5c3SJ6DkEsPkj+hrEcF7TQi4e2y83A56nECnl03HaNk4LoCekHBNNuVPVxTWIUgKPocrEm2+80rhJAro4W45VNSuM6EZtZxh0jkIdj8bpVZJhJ7QMWAjhv2QV2JJiVyGYyM40hkUIj0mrjLKzJqk8GXfeFe7qgB+M02I4p/HS0tCHRUHSDSPKtABi+H8XMwMEfqRFsFI9LW9TODOHcS5aq44e0BOdcPu/Wj7igGSA+l5tE5sej36uryXoYsoHfQiwVK/PVq/nFiUmZwn5ZmxNaeStcrKxUE4ZuHUrOTFAWhcgUHYIQrgKPhQmrrQqcgtaC/BOEKKDZZ9CTJ6KE96c/7JgC3SmMtoGx6p1/LWyDGTujTuNN2GSxtuPecKqB6OlOVczlJKDTauvTt88jC4rEs+SzSnCeDpjokqfsU8/V0csTfeh1IlnIhvCx6yH8tE2g5RSofIxwT3eDuB1JV3lOZAvVyRo6yD1cVTTBzgbYgNCqGyHs6Cn0mez5uMi3pm7RDYCeUq26ktzrkWRIUZaB+jgnGcyv/fiMzE34ep9P8/pXwDm/yOMB2GmZlgAr5HpG3r2o3iTjOW3CbQbSSF8ywcnmUEAS4VWJH8apMBcGJOhDhRKQe0YFxnCLaS/l74joYYqkJFGvVom/MhxrWyPGU+pMGU7Q3umbVsmnIedYg9uSSNBof9sBI8u1vb+qP31uK8OkSMZ3YjtdxINO7ygVCliTcgMFs5J/k0gdaENUrA3HJIuizWo6KMxWLWMwX/fNbfDDoDXg6mk5fju4HpiCrYjrEFPeSDF2fhsiTEmA5bUzQvmBYBEIzBUrgzrQFPFUnEGzXaoD4r1ESCPSIPA01eFE4VRZ6IuaqCC00GddOJJTexlYUCjwK4xmdlCla11xpmjHpWHKZtskvCGdyRN8zuoaTtWkKLQJNjvEcliuBOnCh9Sf6sLlqlNzzq2mS4x4AjhProiTyjV+ahSyIEhofKRAu5hi8PUhaoXoAyo3UXCLYFuLdkXaFYBW43TNISkGTSeBy30Xv0lqcivEsLWZgFHKnbxqpTmGLRpkzEoG9diNpGwHdexdeD1Egi1yyVVfbZ76sY6GbN0qFqPy0kEG3wlP2sXOKdCCAWrthHx11Zi2RnDWv4Km1efwpZUC2n0F+xvVkh+r5BhHqe8dt/RhN6sFpZ7mc0Z4BCRWpPS3iZMLa5dSoNfzfM8gk051rrrF2oqjmcuZUNTiEqvFVir9KLsH/k1R7cd+EciBvh+ynUUHKuh+ozAurkAS3WHTLKn9IFKzEYMtqqi03oLUsKK1zc6iZgKs7UlaRttq+NDVtv//WlUH1Q/37Sq/kJS+VKulvQje4PArSc3P+1Ejh2JtCnYGzrO4BpPaVt5/GvN3TUOX8M823yfWsDjZyVbkobnLT18y7Cfk2kv/EwR4ZVeg+86l52dGAOuGpwRi0jRiCFKY/Ur7LdqdQS7YiP3/kkeCo+qGh2CYVtVJ7blLjUo/j9jw5Bj4mf9qL/j/rKt76mmmUWkuXwyqAb4wU9nlt6Xj4Lk/QSjqgBgeQMpbDbMCe8lf4QMQkxLivtPtJZn/HZ4BDFqKqhTLcZGle5xfTSVqJ811V3oaGaM2V2IVotnHt09n0zQpYpU3a+6JRkThNzax+FpGhFSgvCVvlrtWmdMJxuiqRhyC7Ay++wI0djuNpZ2oqnxWHFsR5B6glKQhEtwRSTZdZhIX9iQzpwEKCszmpxnRWT0hovmqS3sj4EwevSVTcH/1i/5fAdoZDeD4oepnAaKEnLMMwkWfxKCNeRzpABSe94kvncaT1kqc6zDusl0RPXqNXsmnssHxiyvPu1nt7ylT5pIww9/Ji6bfzniCHS7UXQZl9Vi6ir3xYsKGM1sdrQfXudhy49FflB226aIynP29yZIR5zCKXavn04tWK1w0zC4rSvpaYqGHP7Q2D5PPn4KFxwlnr7Emov6kh6FCkTOEZSDsH9mwkK9KC0KSzOM6MDf4IqVgmp61ewvZWtiOc0W3Txp45zn8J51TVcMraTC7Cl6tn0zENj27KZo2Jzt/Yu+DOSfbyr2oF6bPWy0GnBb7rYq54foGeh23y1Jk90pxbKcVRzg9yY6gMGUTB3d3blaVqOt3aHYNoagRLKJmGG+6vM9KcG7hbyfhfUGjMvTn8CZ93VQ4p2dCgjErecVoswpnK46vNyEXVx7VP7kEELgCBAxy4E+CFig8p0EO2XrDbk1xJU+3tXnTq97/CzZN6ZLy1G6WUUWjthq10liTUWaym9zOalIGVNBUdS/oXe8j6bmkMoLYRbRx/kCIFXG/omMghcVR3mRFWRHsWII+P4tS30S+cJ86c34+euR5fsasNWdx59+zuKDDYU15xHMh1U2+Z7ZW5z8/4Wl9eYo/SaQfC+RbTgJmI0kzkeTMiX3UYN2wBKx+5kb4g8KjNocSn3Hf0+eSKFqaSUtrJBNnqmK9mc/CnqpJJrW7ELfp+ZKRAUNE2xhmqiGGwWXKjrW0MhQjRQBM3PImys/amz6aqs4MjR7vHICyhIUoFOgzXNT43COp7/MDJ3pfQ/g42yBgl9uvBy1ja/toYG3/iHk3X3hhdnAO4mK3uJxX6Y+6APtDyIlBD/83dtTfCdlff4BHMJcru5XanECGbK5/Vo5dWDHM0heq5WUguB/rJ32xxyo1H5cruTDbY9l3gme8aW8iAo27vpuu2f0H9KWbzsT80PkZLu6He5+VfOXbBmiP3RwuTFxJB4KwbLZRygazPVfELizP5GFyuLm6Mf4weOF9fTFX0hQSmcATXQ69SCuvM7UdTsrXWUFMytyWsLAdaC/2PeAVWcwMYcWDoV+PydAfd50rfifWXCfZFmt0ipruEFLWg4mt/BwqrzIA+u2Y7L5bc/svxV5YiBW8n3KK0d/CjZk9iUAM555tqUbn5ONX4UVq2DN9gUs+nIRPHl/FbyCOrBLvSnAHNF6+rltSKzND17HBNQrVRZ2r1hn0L2Rrwsfj4A3FDR8psJz29mXNron9Vd1z7+v2BGiP2DpD/pmEmGYz9/pjaC5nLrXsNWZ0k8S8BtJB1gHO5+njx4/84UO1UqewfVlFtj/CoEfGmnI28AqhSQfo1SGpUVlU4NsSBW4z9SGGRkn40Sdp7Hi0hvRujsmIg40SpaZ/Hi7+wynzQGF+v6yj/dp5rrj2431ISL3d0lxd3m8xw4W3fdVL2XOrSLT6sU607/l6nmEA2gFoOASlZxuPm0u/oAB7mry6DrGQvs/It3G8fqdjfwAzrzTw4iZXlO9+L7ZnoPgIkqoDmoDHRZUfmTe2eMK0X9b9kHrnlcpmeSYezkJsrJNRJfcMHIeLe5JsL4uDOIKOazfc9lwudmHHnXAyGSRspZ4e6uocvng+IKfjkzsdSnwzx47xJrZ2+Se4tIlXvbEDyXbd6b23IlY6FeVJgy/FpN5g7mjmmTdLgFMJpZbmbWXLrSXVPlluzp9c+E8i878QzC+mTKgGUBAdJ5Alf4Y5P/v5X5LJ8+ykKDAHqOfCyX0v//4/+LgXYa4j+4eoxqfUCoMllw15G594VxhGdxk/OMkFjgehHmgedQ+kWady7QSUnT4rVLPUk+bq5rWUNSix5pCo5gVNGGES7b42+59foBR/VjM2YFVZVmYdJsoqZ9fcfnOw2noBiAooXKC7YT2thnN+jiXTgVPqtamxoiarKuRA3+fvgjpYszdpDfuoc3dWdpBSZ+NrX8h9Iir3w8M2I4Hh40cfWQOMQm9xClN3OaSXvEwtq4fgd6bip5cAnfFIEtlWVh99RfoV6Vek/0p6U4HHTKuMIBvy1v/qfZFeRxgPd1+DIiEUxFHD1YQWT5hVD7r22Lr/CB9nmVO+sZOv7xyC6Nsg8DR4JlAA7TZqqCaND55gDIlJ6xTQkKTPhJy0Uh5lLQxln/2ziArgfsZsmkWzdv4dQb8zMXd09ymspNk+GlH162lhpVw2WLvC79cDNMiRIGIKNDuBEOp6nUgqdJdqN8znn18WC2qct/3q0Izh2layZ4+zU4yS6IWt4equgh/RFzt5oNWW56TmetOKBAq1E9lUytaUNmIyxS4SfjE3R+Jcwx3l+5wZmwXE4NkGcmgzCYkkhuaoY6/Uf1onpMqbOEpAJk7W4DSMuTkuxDiuqeX37hj8q1qn1kBWJIWOxwcliQCpUjGXwemwPcNQ+JPI+lA1j8cQKfBZZ0NiNNis7pwiUKpSq3Io+WSDeCytfmLKi4r5HMxVAO0EZRGzTNIpaBetkPF8oO3I/gNWXfDf5aQHWYo6agMTiw2JRLpBSyMi7oXE6AntBpxIJRUvJx9klXn4QpO8ZJtYbliVRDuVIyisUcfi2QAvX5dHDmqTVAoS7v8N5UbEO80s/q1f/aA78jDb+ASsCDAUNnPXodxE58FuLmKph9pFpGDdYMpuibQqcVC/d+R0KddMnb9UHPnW8KW/cc0Y97BsJrjqSMSvzDLdATUseKYI4IE+GYDEJmWGjhL7+i4f79P5VaAN2HWQ7iQX0T/YTS+tG+vPTAuS7SoZWl9RCYvJv8bCqLQqgq9DXv56Up5or7sUs9q9ye2ChC+leEsI3QSOGCdQSD3ouWv9lZl9fSV9usbMPP/67bkAtxjD4y/5Wdwk15b+HZcoc3m1heG6sPaTk5+L6OkGLRgfVPXbNf3BCnwQDYbqwo/74A23ZGY78T9cqkahPEp0efQlUnqg2a2ZIQm8niA3KlsCxguZZYnJGj2PO/J3Gqn3PYNNjf/T+tnwgW2lLsYmdMffxAQobNeDvzFVVs+DG38VodRjxv8V6VekX5H+vyLte+Y6CvLsDchuY0sj5k8MzBVzK/DF65PbWP106zXUXTfI7eh9c5DyUmnMMu/5m9e8l+L1coGNQGnvU7rBM5X2BW/84yQdOL4JJf5/1iQtMur5prLyC4XW3/leJEwdR6GrwfLvdoXoKYUshFU77p5FX7vrrI4NfUCW0qHGqjke9NG8rm/WWzXgjljKjiv91nzm7dTX/EIc1wvzJcsh666hr8UQ+6XW3df5cufYK1D/flApHeHjlv727EQtDayHiaKnTZamuvdI60soWiYdSnyefeOI3JgxOzT/lDAultY6+6gNZk85fDLkI4XrrmY5GHEDMLRwwaqH++xRzRkv8+p00OqVfEhzsK93rO3ImvCnD3ZBCCkmo0H5mtzScTcpt6QWeNxoCX44P+vZm0stSqrX1skdQf/EUTPU06F6QSrlq5m7jqgQSn7SxddU889hEDj9PhVjKrHRB0nFXj4a0QFMaXRxIaKT4wR+e9C0XwVJ02CuAqPq8GyuQanA2iDYEEfG17NbDvxZ+YKo7J4c4siSStDruM1xEe3JoPeo+LHiSOh3Y4BPSIx/55JqTUbOJ37oI6PJoD3KYZ6gkHyPl69Qy/XipmM2XToGU5TGVipumRSAXO5JS0PYVWr0R/yX8qNau4pr/myxqTXhcfUnOq9QvqKtRR/O4tpmgTZyTwZF8HpvHfMFWFLfsnqaVxcup8FXtmvhvV7stc5lxfnYG8z4g9NmrYwojDyKsok7GOwcPj7n6llqEIzV/tlim1Jsun6hVGKDvkReCvGq+s3J2e/dMUAflNNw3dm2Vo4NqhhrAnQ3mKb+eCknqhK0i0u/7i1jZ+I1s5FiAt+gwHcQKDEvuRDd0qfqKs4/iU8GojvE3N1Fe07i35JcH46FBwV3rGKwDvmJUljM5TM9gwwijCewC8jqhH/XzDRrJOcHqehrtmvYgEw2+bJnDHkk5fwAcvNTLMYTIjqOuXZJ/T7Iw1LlU1N4vMYvAsf2IY519KoKCldjSLYlDEzFcfjN4kRfy3Mb5NtYQ5NiuM+hROIqa0szyhMPWI46FAKVuVY81j+8AWwMESlwPuiXwgNhVk9R0Wsn4+E+Bw1wvgrtG+HF/SWnhiegVB3m9Mi1Ibs6png6b5qis6CYJ+nm8WoDlApFonRt0AOthss3wcEDWrwSLjZK136KEwHcPX9nY/a6Lbqf/72pYSr4+WnSZB8URZijczPkdx35T6f3v+T7PuHj5tg0PbuMUSt43lRzaB8nI4nPHt/W8O45pKtfluy62Xv1mdqn1e4uG7kOznywblKzu8S8DzPvfQaiV+X6VByrfwntphgbwsTVarfc4tViidMGS2g1UpDpT/UyDFPOQYfHGYkyYWtk+FHkhqxu6EtycTOPZ2b1RKPNsVtWGB5HLBw36NR81E6N7tYO5cuyxJv3FJ7QnDF++5LKrB7Ny9ibsnuA+JLGlzSetzRMqQRHSj382SFHb7iGKWNZS5E46F/VZDnwG4cNP8DadHlv7aAzJcmau1t5Hv7io26lguVsgnDJj8qov0y7MvtqvXsF6t8O6ifbyskBkWFEFPpSXfjqpalXbF6xecXmFZtXbF6xecXmFZtXbF6xecXmFZtXbF6xecXmL2wKAkWZyt8eemwRIbq/fTF5/gUEXT+dpTqpOHdJdrHRI/bTf1FLAqsZ/PJWVT/Mvtp+S/AmyD+xG/bHcjY7/ffeafNXAsIWo45t0tnOz+L/N1+lM5hLIxmksVT96Eo+WJFPLmtVt8pa9ynAXHf9bfcykmsfF3qPoCySz00wZF8zZRp6SyeXCHpOLOW3syj9k6FF4GdfYY+0HCdqq0lavfgquPvy8Ep1XYW4voP922bwLM/3zK+fFppofcmuw/i8UiNpnwXIQpRRQUn1+9qOrSllHyT+vI2xSzXY4mUq1ATWgcfQoLDD72qesO6ZFq3kE0YWWW7w6lzmaAox6ZWAyY0lrSGnXk3vRI6KZoK9J5vlHjNvo+Z+HcoQKisaF9m7XaRDiU9WEp/oE3kDBMuD1qSKDPV0uW48EqIdnILT2NpadvqMppvKI5Etl2uRjUvBc7ftKwjAWhR+ssGRIdpMRddpMSvIhmfZEP24ptAUP8rCd97ydB9QmH9GVWCYRGlQ/QSdpKPzvLXSi/Q9rfGWS654ivJzfSY74ekJMaLGrXGlhl4HnkYPjzuU3B63mJHPUmew1b+K9yx8EBJj0ObsAYX7pQMMoWE6FXUMDmAVmEJ+KnhAMxz7QafUzymPxG//rGQPzjBXp0PMBPXbGej53LEgjhIA410YnrLUiPtMsPsu4bRWPmLwfTgWLwlSMuYqZJoKrlsGIkEswY/G78e4mJFN1+jX3ZsgvSHbrPLxjiIPXTgBGlApwzBJNl0/XIR445YgIqqBJYTs4dECfLWXKQH0PoXGm6O8k26QNbqu9HsvZnsnD6YWNMfzKk0bFIMh3LmM6Qu6MQOCXKi5xSFRQLuVot2p7Js5z/qktBrtl+z/6BMsNHtoyyrRhlY69e3mA4ThbX3o2Y9Ey1GESUryWsiKGd8qwGm4RlCIvSvE6p9oj3S6nh5bb1xcS+L52I6J0LZX/sWwn4xgUTU4vECB5n1e0tDYItobUIKkTLxt2M3WtbBhQtPyGvpiyzVxvUjSnp69qkSLjFWQudOQVRAjr+iYTdeSdDHsGn30e7ZqyVk49dibcLuzUhLv2J3hZouxj0rZuejsnt9+VPNsSnRR0MvI7ImzzIk1K+J+V1+JTi2jmFpSMTVkgsXzCGN+1NWQRY4BfQ7Nqqn28PonMPIBOO3Ym66mrD42EG9bSdEcUAG6YgiFHuUu2CyjYG6j2NPBUajHUuPoLuMlpij6d9LnvUkaHl3RsiFmN0Fv0dEa05iGTgPbO/p0OQQTv9qZLDhX+7pfBGIUJglCLuSqltDFgvveWmUofTq1V+LUbDEIQN7SjpPE7xdxkItrzB5aH9Ha3tcB3UP4ipYhraN3EzUUEoMp2xz1O099Z/sESTm9RyW3aKqxVs/sOZrV44OMot91+kQZ0mY2SHq0kytVZPu1+Pt7TK+qUacqLgbG54HWKWUPRzDSpq1qUUQCyo4uZl9glg2QewNkIqckpZpJwyNS2T5fe5kELuSWnX2O6vEHVONMG4UVmoUETKoa4QbLPWlLNAfz+0zC1ivwL2ZqzfEoqTERyhd/OcxixTvRvQEGhyfVkSWdVKkguE/yxdX07bGZdv2OsFzyYSaVRz66mu6JQjrTUES3gfr0/IEGiPfMgayezMcjccWVR4/DOxzohZK6aV4fIFou/gLM1+Byvs73uKYNbJdSoAfcmlGpgkNm+EfuuPIDOYPtunKJO93TtKlTxJ3DjxM1OGbCUc2G+m2qb8o5/De7qFXmMCdtSrete479LaphMpZnqssAWV7GajMlG8qxr92/FQopTEAYU9NSTidSa2wzGahD9oT569CMWpG2TpQ+qXLcQ3ArrOEmFVJPA9wCskeue1egkeVFzz3bVMjmHTnhqAlxTT/RIXAnBx0wwq6A3WEJ0TZvpfc5qrSOK4BlXUsqoZr3NRPxb1huPzy5lP0hMeeU5fHk7kXsARTJoJeJSafJHv7hKKSbml8UVIG+2IBpf2sbvnvGkSR3JE+XDlTrMRp5M+8K2N7saME8jyRNYq4cG3om7zCuPd4cyBH5FK5o34azesIwyfaORj8qg7Yu91eIwlSawS9tvtmyH/WwwPV9aND638PtExUb53085xS6x6VN4mTqJ/Gjyo7il4jj9ASnqlhOn7w5sWAU69qaM6G8tj/0pwvkD8WjTl5cyXLSTyqHZv0ghcMt7E2DewS7tdwwlqEoE8qGuw7/uHCF9YP3MTwoozrdci3hScf9pk3q6/1Vw07PsDe/NIKzephgNYiEsiuuChlYn+AiWggx0rVpxlJtd/eET7k8yAl6Lea9Lqn94krQdi6X4ZbExV2WhxwXg7N2P4ar3iK8E7Qbt6zO/mH4ohOqJvNC+Nhr7pdF4N1GzAjvc7tUHudkUBY/GjTXTH0nOMEFuiXvcICplID/Zjw6ipp9eZ5DO08s6FcS3Z3DKEADT+KMPubsrny0w7ZSg6nUZp5gKBy03iaFt+XlnV81JNtteERCrdsbmfSJs82NIecK0XHGTtGAmvy7LZ91rKVdNMHUvpxVlNfWe0terwK8fZzD48zMU/Oo7sE5hTQXDp0rkYsFE2RD09zv9hPjzlEaPS5N2ogNCPtKhkkhb5tj/LANP6IliqcQEocS0/s1fG5hVXZPThkoZP7YEjX3DWqjrgClKeAyTQYZRJfvrslX6pw+rYQS9qDuzJFK9tqV6UNJP00Yf0/gT1a4az7TsFO9a1wAjkMJxG8CONatl02egIvBVYC4kHMq2Bgygyg1O7fdvHOHxx25skOsclwaxhVjPxy/5Zuk4VGypG5hStHHKsa4a8AZ4tRx1CZdg7uuQdngt03uwZa7sBOJ1OFA8tWKt+eaJt7W/ViIHr8+wfoDghRlSsf3/bYZEWPTJWpMvAw4beyQZgGDQW4X7AzDnWdrwIue62O9EVw/6VqX3TPcpP+cQveEsOTxs1JMvjtGFmz2GpoG84MWnpTnHIa7K9EJ1SxuBN+TgXHbF+r4LN6cqqJzTqcfTGb/bhXFEJ/YpBcxHXtzsVIPf05BOfpx7SGIyOl9++dMjc994XNWAj6/L90GQRFwxhmupyiiGDbz69ng7B5+5pgfIPltuVfoGXDas8d6mLD2No5nb+ixLzf85m78bUhkMohwXL1QZhBqyB8/vpZZCUV5U/YQElH7hUaFiQGKUv+edAIsRRrPNNIS2Mdl7Q+NoRHNOalF7wp/eDm7R//uJf32HlVP8eU5i9fxAUA1ZXkfljTbCNE1Aj0cfY2czI2aJ/0V6k7lO/5Ratpzupv5EFOmhk1QX9LeotRwJ/cQt+kbRO9C4Ok2hl53Q6+S9zllRayXHGEfix9RgDUeP1lW1TmEWpxwJQviBiW0wiNUm4n//GP9pbD1wFoDs6flh+f0eh3Zc3cVYnbONvtK9fRIxonHOcc2nlUZjCKTjgQYilABevmtCSngmyB+3C248hxUlKbYvDosFJ6dQCPNZVSgWibyhlgqSaxH3zOuuIZG4bXzGVdYg7QHUaRCy3WTneMbjIGqC3sJTMsKOhpMzzmu6Z+zKOVkkzGokhVgTKj9HS5nB6qbKvkXr+ShihpTaCYFkHx5wF26d3pfaIq9AnOI0MltnnHQrmUr1gLe27QWPUZWHUQiRRWowhmWuUxuSMxtqXI2psFVKuxBDd4xMPGkJIgmjj1qqa9/np1ThnljA0aRtKzW795uNjuAsUuk79KMN7qZNw/6Nkjm7Ca2chPQzhk2zmJMsy0REDe1GGIUAwOWq0hPZmDf6UFyes7afZXhekopH77zFoLiFiauJk5UdwtNRjXldOyH6i50jcRS/5+SYveJ4vGlXrry8oy5ouxSfX1/VVYPyTBACjUdrISocRCoHbUNo+dgykQr/zVtwa2jkYsr8w/7Qbz9Re+WQQZWjHsb7nuXk3gnE/y+nh+x635v+LglO5URnp12D2lJlQnRiubhA6HzV3w+3oDAP994FI20sDRdmMLA+YtEJz/Z0JPaquzeBOS+uJfXcv0tzOou3uRZk6Tm+a6EfJ3wk9LD38A36XfhI+cvom1ZVSoZ73UoYanqMPPvfAOn50lNf32ibCiY/WBoyLQoycVT/jSjVmv5fsvmnZ/Wh33x9f8CUEsBAgAAFAACAAgAT5SVR6kBxHb7AgAAsAgAABQAAAAAAAAAAQAAAAAAAAAAAHVuaXZlcnNhbC9wbGF5ZXIueG1sUEsBAgAAFAACAAgA4kziTOKdk8oABQAAlxMAAB0AAAAAAAAAAQAAAAAALQMAAHVuaXZlcnNhbC9jb21tb25fbWVzc2FnZXMubG5nUEsBAgAAFAACAAgA4kziTBUeYBujAAAAfwEAAC4AAAAAAAAAAQAAAAAAaAgAAHVuaXZlcnNhbC9wbGF5YmFja19hbmRfbmF2aWdhdGlvbl9zZXR0aW5ncy54bWxQSwECAAAUAAIACADiTOJM5O164ZgEAABmFQAAJwAAAAAAAAABAAAAAABXCQAAdW5pdmVyc2FsL2ZsYXNoX3B1Ymxpc2hpbmdfc2V0dGluZ3MueG1sUEsBAgAAFAACAAgA4kziTOL/wYVNAwAAUAwAACEAAAAAAAAAAQAAAAAANA4AAHVuaXZlcnNhbC9mbGFzaF9za2luX3NldHRpbmdzLnhtbFBLAQIAABQAAgAIAOJM4kyVfSnEgwQAAPcUAAAmAAAAAAAAAAEAAAAAAMARAAB1bml2ZXJzYWwvaHRtbF9wdWJsaXNoaW5nX3NldHRpbmdzLnhtbFBLAQIAABQAAgAIAOJM4kyH2y9slgEAADoGAAAfAAAAAAAAAAEAAAAAAIcWAAB1bml2ZXJzYWwvaHRtbF9za2luX3NldHRpbmdzLmpzUEsBAgAAFAACAAgAALpJSYTvS6pgLgAAHFkAABcAAAAAAAAAAAAAAAAAWhgAAHVuaXZlcnNhbC91bml2ZXJzYWwucG5nUEsFBgAAAAAIAAgAcwIAAO9GA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3566</Words>
  <Application>Microsoft Office PowerPoint</Application>
  <PresentationFormat>Widescreen</PresentationFormat>
  <Paragraphs>364</Paragraphs>
  <Slides>31</Slides>
  <Notes>31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Consolas</vt:lpstr>
      <vt:lpstr>Courier New</vt:lpstr>
      <vt:lpstr>Operator Mono Bold</vt:lpstr>
      <vt:lpstr>Office Theme</vt:lpstr>
      <vt:lpstr>Choosing NoSQL For Performance</vt:lpstr>
      <vt:lpstr>How Much Faster?</vt:lpstr>
      <vt:lpstr>The Results</vt:lpstr>
      <vt:lpstr>Databases comparison</vt:lpstr>
      <vt:lpstr>Advantages of NoSQL</vt:lpstr>
      <vt:lpstr>High Availability and Scalability</vt:lpstr>
      <vt:lpstr>Scalability Implications </vt:lpstr>
      <vt:lpstr>Document Data Model</vt:lpstr>
      <vt:lpstr>Document Implications </vt:lpstr>
      <vt:lpstr>Data Types </vt:lpstr>
      <vt:lpstr>BSON</vt:lpstr>
      <vt:lpstr>Schema and Agile Structure</vt:lpstr>
      <vt:lpstr>Building an application</vt:lpstr>
      <vt:lpstr>Collections</vt:lpstr>
      <vt:lpstr>Exploring the shell - Demo</vt:lpstr>
      <vt:lpstr>Exploring the shell - Demo</vt:lpstr>
      <vt:lpstr>db.collection.findOne({query}, {projection: {} })</vt:lpstr>
      <vt:lpstr>Examples - findOne()</vt:lpstr>
      <vt:lpstr>db.collection.find({query}).project({projection})</vt:lpstr>
      <vt:lpstr>Examples - find()</vt:lpstr>
      <vt:lpstr>count()</vt:lpstr>
      <vt:lpstr>Example - Using findOne()</vt:lpstr>
      <vt:lpstr>Example - Using find()</vt:lpstr>
      <vt:lpstr>Example - Using find() with cursors</vt:lpstr>
      <vt:lpstr>Example - Using find() with projection</vt:lpstr>
      <vt:lpstr>sort() limit() skip()</vt:lpstr>
      <vt:lpstr>Example - Skip, Limit and Sort</vt:lpstr>
      <vt:lpstr>Example - Skip, Limit and Sort</vt:lpstr>
      <vt:lpstr>Example - Using insert()</vt:lpstr>
      <vt:lpstr>Delete documents db.collection.remove()</vt:lpstr>
      <vt:lpstr>Example - Using remove()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Obinna Kalu</cp:lastModifiedBy>
  <cp:revision>69</cp:revision>
  <cp:lastPrinted>2016-10-10T14:32:53Z</cp:lastPrinted>
  <dcterms:created xsi:type="dcterms:W3CDTF">2016-10-10T03:39:37Z</dcterms:created>
  <dcterms:modified xsi:type="dcterms:W3CDTF">2021-01-25T15:38:18Z</dcterms:modified>
</cp:coreProperties>
</file>