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322" r:id="rId2"/>
    <p:sldId id="323" r:id="rId3"/>
    <p:sldId id="368" r:id="rId4"/>
    <p:sldId id="325" r:id="rId5"/>
    <p:sldId id="326" r:id="rId6"/>
    <p:sldId id="327" r:id="rId7"/>
    <p:sldId id="328" r:id="rId8"/>
    <p:sldId id="329" r:id="rId9"/>
    <p:sldId id="330" r:id="rId10"/>
    <p:sldId id="333" r:id="rId11"/>
    <p:sldId id="332" r:id="rId12"/>
    <p:sldId id="331" r:id="rId13"/>
    <p:sldId id="334" r:id="rId14"/>
    <p:sldId id="335" r:id="rId15"/>
    <p:sldId id="336" r:id="rId16"/>
    <p:sldId id="337" r:id="rId17"/>
    <p:sldId id="338" r:id="rId18"/>
    <p:sldId id="339" r:id="rId19"/>
    <p:sldId id="340" r:id="rId20"/>
    <p:sldId id="341" r:id="rId21"/>
    <p:sldId id="342" r:id="rId22"/>
    <p:sldId id="343" r:id="rId23"/>
    <p:sldId id="354" r:id="rId24"/>
    <p:sldId id="344" r:id="rId25"/>
    <p:sldId id="349" r:id="rId26"/>
    <p:sldId id="35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5" autoAdjust="0"/>
    <p:restoredTop sz="78851" autoAdjust="0"/>
  </p:normalViewPr>
  <p:slideViewPr>
    <p:cSldViewPr>
      <p:cViewPr varScale="1">
        <p:scale>
          <a:sx n="68" d="100"/>
          <a:sy n="68" d="100"/>
        </p:scale>
        <p:origin x="1157" y="67"/>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E982F0-CA04-4D27-B08E-E5A415C69B70}" type="datetimeFigureOut">
              <a:rPr lang="en-US" smtClean="0"/>
              <a:pPr/>
              <a:t>1/25/2021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0D455-935A-49A7-9AAE-6C975201DFE6}" type="slidenum">
              <a:rPr lang="en-US" smtClean="0"/>
              <a:pPr/>
              <a:t>‹#›</a:t>
            </a:fld>
            <a:endParaRPr lang="en-US"/>
          </a:p>
        </p:txBody>
      </p:sp>
    </p:spTree>
    <p:extLst>
      <p:ext uri="{BB962C8B-B14F-4D97-AF65-F5344CB8AC3E}">
        <p14:creationId xmlns:p14="http://schemas.microsoft.com/office/powerpoint/2010/main" val="56405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ongodb.com/json-and-bs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5</a:t>
            </a:fld>
            <a:endParaRPr lang="en-US"/>
          </a:p>
        </p:txBody>
      </p:sp>
    </p:spTree>
    <p:extLst>
      <p:ext uri="{BB962C8B-B14F-4D97-AF65-F5344CB8AC3E}">
        <p14:creationId xmlns:p14="http://schemas.microsoft.com/office/powerpoint/2010/main" val="189170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6</a:t>
            </a:fld>
            <a:endParaRPr lang="en-US"/>
          </a:p>
        </p:txBody>
      </p:sp>
    </p:spTree>
    <p:extLst>
      <p:ext uri="{BB962C8B-B14F-4D97-AF65-F5344CB8AC3E}">
        <p14:creationId xmlns:p14="http://schemas.microsoft.com/office/powerpoint/2010/main" val="390344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7</a:t>
            </a:fld>
            <a:endParaRPr lang="en-US"/>
          </a:p>
        </p:txBody>
      </p:sp>
    </p:spTree>
    <p:extLst>
      <p:ext uri="{BB962C8B-B14F-4D97-AF65-F5344CB8AC3E}">
        <p14:creationId xmlns:p14="http://schemas.microsoft.com/office/powerpoint/2010/main" val="3984849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https://www.mongodb.com/json-and-bson</a:t>
            </a:r>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14</a:t>
            </a:fld>
            <a:endParaRPr lang="en-US"/>
          </a:p>
        </p:txBody>
      </p:sp>
    </p:spTree>
    <p:extLst>
      <p:ext uri="{BB962C8B-B14F-4D97-AF65-F5344CB8AC3E}">
        <p14:creationId xmlns:p14="http://schemas.microsoft.com/office/powerpoint/2010/main" val="33866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50D455-935A-49A7-9AAE-6C975201DFE6}" type="slidenum">
              <a:rPr lang="en-US" smtClean="0"/>
              <a:pPr/>
              <a:t>17</a:t>
            </a:fld>
            <a:endParaRPr lang="en-US"/>
          </a:p>
        </p:txBody>
      </p:sp>
    </p:spTree>
    <p:extLst>
      <p:ext uri="{BB962C8B-B14F-4D97-AF65-F5344CB8AC3E}">
        <p14:creationId xmlns:p14="http://schemas.microsoft.com/office/powerpoint/2010/main" val="25204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3864864" y="6355080"/>
            <a:ext cx="4632960" cy="365760"/>
          </a:xfrm>
        </p:spPr>
        <p:txBody>
          <a:bodyPr/>
          <a:lstStyle/>
          <a:p>
            <a:pPr>
              <a:defRPr/>
            </a:pPr>
            <a:endParaRPr lang="en-US"/>
          </a:p>
        </p:txBody>
      </p:sp>
      <p:sp>
        <p:nvSpPr>
          <p:cNvPr id="29" name="Slide Number Placeholder 28"/>
          <p:cNvSpPr>
            <a:spLocks noGrp="1"/>
          </p:cNvSpPr>
          <p:nvPr>
            <p:ph type="sldNum" sz="quarter" idx="12"/>
          </p:nvPr>
        </p:nvSpPr>
        <p:spPr>
          <a:xfrm>
            <a:off x="1621536" y="6355080"/>
            <a:ext cx="1625600" cy="365760"/>
          </a:xfrm>
        </p:spPr>
        <p:txBody>
          <a:bodyPr/>
          <a:lstStyle/>
          <a:p>
            <a:pPr>
              <a:defRPr/>
            </a:pPr>
            <a:fld id="{D19EF3AB-5C01-4FCA-A859-351D1AF245BC}" type="slidenum">
              <a:rPr lang="en-US" smtClean="0"/>
              <a:pPr>
                <a:defRPr/>
              </a:pPr>
              <a:t>‹#›</a:t>
            </a:fld>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C00F9E-B232-4B83-8AEA-250EA30423A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3F791D-3360-4D08-B5FB-B84D5CFA3266}" type="slidenum">
              <a:rPr lang="en-US" smtClean="0"/>
              <a:pPr>
                <a:defRPr/>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9730567-0E75-49FB-AEC7-DB714A72D059}" type="slidenum">
              <a:rPr lang="en-US" smtClean="0"/>
              <a:pPr>
                <a:defRPr/>
              </a:pPr>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a:defRPr/>
            </a:pPr>
            <a:endParaRPr lang="en-US"/>
          </a:p>
        </p:txBody>
      </p:sp>
      <p:sp>
        <p:nvSpPr>
          <p:cNvPr id="5" name="Footer Placeholder 4"/>
          <p:cNvSpPr>
            <a:spLocks noGrp="1"/>
          </p:cNvSpPr>
          <p:nvPr>
            <p:ph type="ftr" sz="quarter" idx="11"/>
          </p:nvPr>
        </p:nvSpPr>
        <p:spPr>
          <a:xfrm>
            <a:off x="3864864" y="6355080"/>
            <a:ext cx="4632960" cy="365760"/>
          </a:xfrm>
        </p:spPr>
        <p:txBody>
          <a:bodyPr/>
          <a:lstStyle/>
          <a:p>
            <a:pPr>
              <a:defRPr/>
            </a:pPr>
            <a:endParaRPr lang="en-US"/>
          </a:p>
        </p:txBody>
      </p:sp>
      <p:sp>
        <p:nvSpPr>
          <p:cNvPr id="6" name="Slide Number Placeholder 5"/>
          <p:cNvSpPr>
            <a:spLocks noGrp="1"/>
          </p:cNvSpPr>
          <p:nvPr>
            <p:ph type="sldNum" sz="quarter" idx="12"/>
          </p:nvPr>
        </p:nvSpPr>
        <p:spPr>
          <a:xfrm>
            <a:off x="1426464" y="6355080"/>
            <a:ext cx="2027936" cy="365760"/>
          </a:xfrm>
        </p:spPr>
        <p:txBody>
          <a:bodyPr/>
          <a:lstStyle/>
          <a:p>
            <a:pPr>
              <a:defRPr/>
            </a:pPr>
            <a:fld id="{8AA52A42-A061-4A14-8DC8-76466DCE6A84}" type="slidenum">
              <a:rPr lang="en-US" smtClean="0"/>
              <a:pPr>
                <a:defRPr/>
              </a:pPr>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38601F6-219D-4C01-B09F-DF4E3DE96EFD}" type="slidenum">
              <a:rPr lang="en-US" smtClean="0"/>
              <a:pPr>
                <a:defRPr/>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B17A468-8BF2-4DC7-BC02-EBC4B429D6E6}" type="slidenum">
              <a:rPr lang="en-US" smtClean="0"/>
              <a:pPr>
                <a:defRPr/>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0DD4F8D-A5F9-4934-9523-1F33FF1E212A}" type="slidenum">
              <a:rPr lang="en-US" smtClean="0"/>
              <a:pPr>
                <a:defRPr/>
              </a:pPr>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06F936B-2167-4C82-B8E5-F146A0DE1A9B}" type="slidenum">
              <a:rPr lang="en-US" smtClean="0"/>
              <a:pPr>
                <a:defRPr/>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A01C4FB-D32B-433C-95E7-E2D0B2AF2493}" type="slidenum">
              <a:rPr lang="en-US" smtClean="0"/>
              <a:pPr>
                <a:def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CBCF18-148A-4C62-A376-122183967D34}" type="slidenum">
              <a:rPr lang="en-US" smtClean="0"/>
              <a:pPr>
                <a:defRPr/>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fontAlgn="base">
              <a:spcBef>
                <a:spcPct val="0"/>
              </a:spcBef>
              <a:spcAft>
                <a:spcPct val="0"/>
              </a:spcAft>
              <a:defRPr/>
            </a:pPr>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fontAlgn="base">
              <a:spcBef>
                <a:spcPct val="0"/>
              </a:spcBef>
              <a:spcAft>
                <a:spcPct val="0"/>
              </a:spcAft>
              <a:defRPr/>
            </a:pPr>
            <a:fld id="{2856D275-8EF4-4A8C-BCB4-175F3E69A217}" type="slidenum">
              <a:rPr lang="en-US" smtClean="0"/>
              <a:pPr fontAlgn="base">
                <a:spcBef>
                  <a:spcPct val="0"/>
                </a:spcBef>
                <a:spcAft>
                  <a:spcPct val="0"/>
                </a:spcAft>
                <a:defRPr/>
              </a:pPr>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ongodb.com/manual/tutorial/install-mongodb-on-window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mongodb.com/download-center/compas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ongodb.com/manual/crud/" TargetMode="External"/><Relationship Id="rId2" Type="http://schemas.openxmlformats.org/officeDocument/2006/relationships/hyperlink" Target="https://docs.mongodb.com/manual/mong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emma@miu.edu" TargetMode="External"/><Relationship Id="rId2" Type="http://schemas.openxmlformats.org/officeDocument/2006/relationships/hyperlink" Target="mailto:josh@miu.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a:t>MongoDB – Intro &amp; CRUD</a:t>
            </a:r>
            <a:endParaRPr lang="en-US" dirty="0"/>
          </a:p>
        </p:txBody>
      </p:sp>
      <p:sp>
        <p:nvSpPr>
          <p:cNvPr id="6" name="Subtitle 5"/>
          <p:cNvSpPr>
            <a:spLocks noGrp="1"/>
          </p:cNvSpPr>
          <p:nvPr>
            <p:ph type="subTitle" idx="1"/>
          </p:nvPr>
        </p:nvSpPr>
        <p:spPr/>
        <p:txBody>
          <a:bodyPr/>
          <a:lstStyle/>
          <a:p>
            <a:endParaRPr lang="en-US" dirty="0"/>
          </a:p>
        </p:txBody>
      </p:sp>
      <p:sp>
        <p:nvSpPr>
          <p:cNvPr id="3" name="Slide Number Placeholder 2"/>
          <p:cNvSpPr>
            <a:spLocks noGrp="1"/>
          </p:cNvSpPr>
          <p:nvPr>
            <p:ph type="sldNum" sz="quarter" idx="12"/>
          </p:nvPr>
        </p:nvSpPr>
        <p:spPr/>
        <p:txBody>
          <a:bodyPr/>
          <a:lstStyle/>
          <a:p>
            <a:pPr>
              <a:defRPr/>
            </a:pPr>
            <a:fld id="{49730567-0E75-49FB-AEC7-DB714A72D05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B23D-9BBB-472D-9876-139265D697FF}"/>
              </a:ext>
            </a:extLst>
          </p:cNvPr>
          <p:cNvSpPr>
            <a:spLocks noGrp="1"/>
          </p:cNvSpPr>
          <p:nvPr>
            <p:ph type="title"/>
          </p:nvPr>
        </p:nvSpPr>
        <p:spPr/>
        <p:txBody>
          <a:bodyPr/>
          <a:lstStyle/>
          <a:p>
            <a:r>
              <a:rPr lang="en-US" dirty="0"/>
              <a:t>NOSQL Database Types</a:t>
            </a:r>
          </a:p>
        </p:txBody>
      </p:sp>
      <p:sp>
        <p:nvSpPr>
          <p:cNvPr id="3" name="Slide Number Placeholder 2">
            <a:extLst>
              <a:ext uri="{FF2B5EF4-FFF2-40B4-BE49-F238E27FC236}">
                <a16:creationId xmlns:a16="http://schemas.microsoft.com/office/drawing/2014/main" id="{DCDA0BAB-976F-4EA1-A2BD-BF1BA6E92AE0}"/>
              </a:ext>
            </a:extLst>
          </p:cNvPr>
          <p:cNvSpPr>
            <a:spLocks noGrp="1"/>
          </p:cNvSpPr>
          <p:nvPr>
            <p:ph type="sldNum" sz="quarter" idx="12"/>
          </p:nvPr>
        </p:nvSpPr>
        <p:spPr/>
        <p:txBody>
          <a:bodyPr/>
          <a:lstStyle/>
          <a:p>
            <a:pPr>
              <a:defRPr/>
            </a:pPr>
            <a:fld id="{49730567-0E75-49FB-AEC7-DB714A72D059}" type="slidenum">
              <a:rPr lang="en-US" smtClean="0"/>
              <a:pPr>
                <a:defRPr/>
              </a:pPr>
              <a:t>10</a:t>
            </a:fld>
            <a:endParaRPr lang="en-US"/>
          </a:p>
        </p:txBody>
      </p:sp>
      <p:pic>
        <p:nvPicPr>
          <p:cNvPr id="5" name="Content Placeholder 3">
            <a:extLst>
              <a:ext uri="{FF2B5EF4-FFF2-40B4-BE49-F238E27FC236}">
                <a16:creationId xmlns:a16="http://schemas.microsoft.com/office/drawing/2014/main" id="{91E3309C-9ADD-4B6D-B920-78C599F32CE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289029"/>
            <a:ext cx="2857899" cy="1933845"/>
          </a:xfrm>
        </p:spPr>
      </p:pic>
      <p:pic>
        <p:nvPicPr>
          <p:cNvPr id="6" name="Picture 5">
            <a:extLst>
              <a:ext uri="{FF2B5EF4-FFF2-40B4-BE49-F238E27FC236}">
                <a16:creationId xmlns:a16="http://schemas.microsoft.com/office/drawing/2014/main" id="{976026AA-F31E-4F6C-9A19-35F9ECDA7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0419" y="1555684"/>
            <a:ext cx="3172974" cy="1188722"/>
          </a:xfrm>
          <a:prstGeom prst="rect">
            <a:avLst/>
          </a:prstGeom>
        </p:spPr>
      </p:pic>
      <p:pic>
        <p:nvPicPr>
          <p:cNvPr id="7" name="Picture 6">
            <a:extLst>
              <a:ext uri="{FF2B5EF4-FFF2-40B4-BE49-F238E27FC236}">
                <a16:creationId xmlns:a16="http://schemas.microsoft.com/office/drawing/2014/main" id="{5C91B6BC-6950-40C9-82BE-3197465CC9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9463" y="1295400"/>
            <a:ext cx="3030656" cy="1709290"/>
          </a:xfrm>
          <a:prstGeom prst="rect">
            <a:avLst/>
          </a:prstGeom>
        </p:spPr>
      </p:pic>
      <p:sp>
        <p:nvSpPr>
          <p:cNvPr id="8" name="Rectangle 7">
            <a:extLst>
              <a:ext uri="{FF2B5EF4-FFF2-40B4-BE49-F238E27FC236}">
                <a16:creationId xmlns:a16="http://schemas.microsoft.com/office/drawing/2014/main" id="{F67F9792-D866-487B-B967-8393FDF121BC}"/>
              </a:ext>
            </a:extLst>
          </p:cNvPr>
          <p:cNvSpPr/>
          <p:nvPr/>
        </p:nvSpPr>
        <p:spPr>
          <a:xfrm>
            <a:off x="1476871" y="3212068"/>
            <a:ext cx="1781450" cy="369332"/>
          </a:xfrm>
          <a:prstGeom prst="rect">
            <a:avLst/>
          </a:prstGeom>
        </p:spPr>
        <p:txBody>
          <a:bodyPr wrap="none">
            <a:spAutoFit/>
          </a:bodyPr>
          <a:lstStyle/>
          <a:p>
            <a:r>
              <a:rPr lang="en-US" b="1" dirty="0"/>
              <a:t>Key-Value Stores</a:t>
            </a:r>
          </a:p>
        </p:txBody>
      </p:sp>
      <p:sp>
        <p:nvSpPr>
          <p:cNvPr id="9" name="Rectangle 8">
            <a:extLst>
              <a:ext uri="{FF2B5EF4-FFF2-40B4-BE49-F238E27FC236}">
                <a16:creationId xmlns:a16="http://schemas.microsoft.com/office/drawing/2014/main" id="{D4DB2EA4-9C57-435E-8547-18440E57FA39}"/>
              </a:ext>
            </a:extLst>
          </p:cNvPr>
          <p:cNvSpPr/>
          <p:nvPr/>
        </p:nvSpPr>
        <p:spPr>
          <a:xfrm>
            <a:off x="4599607" y="3004690"/>
            <a:ext cx="2215607" cy="369332"/>
          </a:xfrm>
          <a:prstGeom prst="rect">
            <a:avLst/>
          </a:prstGeom>
        </p:spPr>
        <p:txBody>
          <a:bodyPr wrap="none">
            <a:spAutoFit/>
          </a:bodyPr>
          <a:lstStyle/>
          <a:p>
            <a:r>
              <a:rPr lang="en-US" b="1" dirty="0"/>
              <a:t>Document Databases</a:t>
            </a:r>
          </a:p>
        </p:txBody>
      </p:sp>
      <p:sp>
        <p:nvSpPr>
          <p:cNvPr id="10" name="Rectangle 9">
            <a:extLst>
              <a:ext uri="{FF2B5EF4-FFF2-40B4-BE49-F238E27FC236}">
                <a16:creationId xmlns:a16="http://schemas.microsoft.com/office/drawing/2014/main" id="{AB1DE0BB-9DC1-46B3-B937-07C67563E10A}"/>
              </a:ext>
            </a:extLst>
          </p:cNvPr>
          <p:cNvSpPr/>
          <p:nvPr/>
        </p:nvSpPr>
        <p:spPr>
          <a:xfrm>
            <a:off x="8602060" y="3004690"/>
            <a:ext cx="2244653" cy="369332"/>
          </a:xfrm>
          <a:prstGeom prst="rect">
            <a:avLst/>
          </a:prstGeom>
        </p:spPr>
        <p:txBody>
          <a:bodyPr wrap="none">
            <a:spAutoFit/>
          </a:bodyPr>
          <a:lstStyle/>
          <a:p>
            <a:r>
              <a:rPr lang="en-US" b="1" dirty="0"/>
              <a:t>Column Family Stores</a:t>
            </a:r>
          </a:p>
        </p:txBody>
      </p:sp>
      <p:pic>
        <p:nvPicPr>
          <p:cNvPr id="12" name="Picture 11">
            <a:extLst>
              <a:ext uri="{FF2B5EF4-FFF2-40B4-BE49-F238E27FC236}">
                <a16:creationId xmlns:a16="http://schemas.microsoft.com/office/drawing/2014/main" id="{9370BE7B-E690-43E7-BECD-0D640FDAE7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7427" y="3509738"/>
            <a:ext cx="3753573" cy="2656750"/>
          </a:xfrm>
          <a:prstGeom prst="rect">
            <a:avLst/>
          </a:prstGeom>
        </p:spPr>
      </p:pic>
      <p:sp>
        <p:nvSpPr>
          <p:cNvPr id="13" name="Rectangle 12">
            <a:extLst>
              <a:ext uri="{FF2B5EF4-FFF2-40B4-BE49-F238E27FC236}">
                <a16:creationId xmlns:a16="http://schemas.microsoft.com/office/drawing/2014/main" id="{3AFDA121-170F-41DE-A431-E4ABA2B0C8DF}"/>
              </a:ext>
            </a:extLst>
          </p:cNvPr>
          <p:cNvSpPr/>
          <p:nvPr/>
        </p:nvSpPr>
        <p:spPr>
          <a:xfrm>
            <a:off x="9296400" y="6031468"/>
            <a:ext cx="1807098" cy="369332"/>
          </a:xfrm>
          <a:prstGeom prst="rect">
            <a:avLst/>
          </a:prstGeom>
        </p:spPr>
        <p:txBody>
          <a:bodyPr wrap="none">
            <a:spAutoFit/>
          </a:bodyPr>
          <a:lstStyle/>
          <a:p>
            <a:r>
              <a:rPr lang="en-US" b="1" dirty="0"/>
              <a:t>Graph Databases</a:t>
            </a:r>
          </a:p>
        </p:txBody>
      </p:sp>
      <p:sp>
        <p:nvSpPr>
          <p:cNvPr id="15" name="Rectangle 14">
            <a:extLst>
              <a:ext uri="{FF2B5EF4-FFF2-40B4-BE49-F238E27FC236}">
                <a16:creationId xmlns:a16="http://schemas.microsoft.com/office/drawing/2014/main" id="{1E249447-60D9-4A29-B12C-5989DAF95DDB}"/>
              </a:ext>
            </a:extLst>
          </p:cNvPr>
          <p:cNvSpPr/>
          <p:nvPr/>
        </p:nvSpPr>
        <p:spPr>
          <a:xfrm>
            <a:off x="1014198" y="4038600"/>
            <a:ext cx="6668445" cy="1815882"/>
          </a:xfrm>
          <a:prstGeom prst="rect">
            <a:avLst/>
          </a:prstGeom>
        </p:spPr>
        <p:txBody>
          <a:bodyPr wrap="square">
            <a:spAutoFit/>
          </a:bodyPr>
          <a:lstStyle/>
          <a:p>
            <a:r>
              <a:rPr lang="en-US" sz="1600" b="1" dirty="0"/>
              <a:t>Key-Value </a:t>
            </a:r>
            <a:r>
              <a:rPr lang="en-US" sz="1600" dirty="0"/>
              <a:t>pairs in hash table, always unique key. Logical group of keys are called: buckets</a:t>
            </a:r>
          </a:p>
          <a:p>
            <a:r>
              <a:rPr lang="en-US" sz="1600" b="1" dirty="0"/>
              <a:t>Document Databases </a:t>
            </a:r>
            <a:r>
              <a:rPr lang="en-US" sz="1600" dirty="0"/>
              <a:t>uses Key-Value pairs in a document (JSON, BSON)</a:t>
            </a:r>
          </a:p>
          <a:p>
            <a:r>
              <a:rPr lang="en-US" sz="1600" b="1" dirty="0"/>
              <a:t>Column Stores </a:t>
            </a:r>
            <a:r>
              <a:rPr lang="en-US" sz="1600" dirty="0"/>
              <a:t>data is stored in cells that are grouped in columns of data rather than rows (unlimited columns)</a:t>
            </a:r>
          </a:p>
          <a:p>
            <a:r>
              <a:rPr lang="en-US" sz="1600" b="1" dirty="0"/>
              <a:t>Graph Databases</a:t>
            </a:r>
            <a:r>
              <a:rPr lang="en-US" sz="1600" dirty="0"/>
              <a:t>, uses flexible graphical representation (edges and nodes) instead of k/v pairs. Index free. Very fast for associative data sets and maps.</a:t>
            </a:r>
          </a:p>
        </p:txBody>
      </p:sp>
    </p:spTree>
    <p:extLst>
      <p:ext uri="{BB962C8B-B14F-4D97-AF65-F5344CB8AC3E}">
        <p14:creationId xmlns:p14="http://schemas.microsoft.com/office/powerpoint/2010/main" val="258579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9F91-61DA-4CB9-9086-A0A8C19F1E92}"/>
              </a:ext>
            </a:extLst>
          </p:cNvPr>
          <p:cNvSpPr>
            <a:spLocks noGrp="1"/>
          </p:cNvSpPr>
          <p:nvPr>
            <p:ph type="title"/>
          </p:nvPr>
        </p:nvSpPr>
        <p:spPr/>
        <p:txBody>
          <a:bodyPr/>
          <a:lstStyle/>
          <a:p>
            <a:r>
              <a:rPr lang="en-US" dirty="0"/>
              <a:t>NoSQL Revolution</a:t>
            </a:r>
          </a:p>
        </p:txBody>
      </p:sp>
      <p:sp>
        <p:nvSpPr>
          <p:cNvPr id="3" name="Slide Number Placeholder 2">
            <a:extLst>
              <a:ext uri="{FF2B5EF4-FFF2-40B4-BE49-F238E27FC236}">
                <a16:creationId xmlns:a16="http://schemas.microsoft.com/office/drawing/2014/main" id="{EAA4EB75-7DF3-4B0B-B938-3217DF0DAD40}"/>
              </a:ext>
            </a:extLst>
          </p:cNvPr>
          <p:cNvSpPr>
            <a:spLocks noGrp="1"/>
          </p:cNvSpPr>
          <p:nvPr>
            <p:ph type="sldNum" sz="quarter" idx="12"/>
          </p:nvPr>
        </p:nvSpPr>
        <p:spPr/>
        <p:txBody>
          <a:bodyPr/>
          <a:lstStyle/>
          <a:p>
            <a:pPr>
              <a:defRPr/>
            </a:pPr>
            <a:fld id="{49730567-0E75-49FB-AEC7-DB714A72D059}" type="slidenum">
              <a:rPr lang="en-US" smtClean="0"/>
              <a:pPr>
                <a:defRPr/>
              </a:pPr>
              <a:t>11</a:t>
            </a:fld>
            <a:endParaRPr lang="en-US"/>
          </a:p>
        </p:txBody>
      </p:sp>
      <p:sp>
        <p:nvSpPr>
          <p:cNvPr id="4" name="Content Placeholder 3">
            <a:extLst>
              <a:ext uri="{FF2B5EF4-FFF2-40B4-BE49-F238E27FC236}">
                <a16:creationId xmlns:a16="http://schemas.microsoft.com/office/drawing/2014/main" id="{6F106A51-5B5D-438C-BAE8-4178861F9EA9}"/>
              </a:ext>
            </a:extLst>
          </p:cNvPr>
          <p:cNvSpPr>
            <a:spLocks noGrp="1"/>
          </p:cNvSpPr>
          <p:nvPr>
            <p:ph sz="quarter" idx="1"/>
          </p:nvPr>
        </p:nvSpPr>
        <p:spPr/>
        <p:txBody>
          <a:bodyPr/>
          <a:lstStyle/>
          <a:p>
            <a:r>
              <a:rPr lang="en-US" dirty="0"/>
              <a:t>NoSQL (originally referring to "non SQL" or "non relational") databases were created for "Big Data" and Real-Time Web Applications, it provides new data architectures that can handle the ever-growing velocity and volume of data.</a:t>
            </a:r>
          </a:p>
        </p:txBody>
      </p:sp>
      <p:graphicFrame>
        <p:nvGraphicFramePr>
          <p:cNvPr id="5" name="Table 4">
            <a:extLst>
              <a:ext uri="{FF2B5EF4-FFF2-40B4-BE49-F238E27FC236}">
                <a16:creationId xmlns:a16="http://schemas.microsoft.com/office/drawing/2014/main" id="{737B6514-FC2D-43A0-9984-97A57FD2CF26}"/>
              </a:ext>
            </a:extLst>
          </p:cNvPr>
          <p:cNvGraphicFramePr>
            <a:graphicFrameLocks noGrp="1"/>
          </p:cNvGraphicFramePr>
          <p:nvPr>
            <p:extLst>
              <p:ext uri="{D42A27DB-BD31-4B8C-83A1-F6EECF244321}">
                <p14:modId xmlns:p14="http://schemas.microsoft.com/office/powerpoint/2010/main" val="1592330143"/>
              </p:ext>
            </p:extLst>
          </p:nvPr>
        </p:nvGraphicFramePr>
        <p:xfrm>
          <a:off x="990600" y="2785533"/>
          <a:ext cx="7401584" cy="3337560"/>
        </p:xfrm>
        <a:graphic>
          <a:graphicData uri="http://schemas.openxmlformats.org/drawingml/2006/table">
            <a:tbl>
              <a:tblPr firstRow="1" bandRow="1">
                <a:tableStyleId>{5C22544A-7EE6-4342-B048-85BDC9FD1C3A}</a:tableStyleId>
              </a:tblPr>
              <a:tblGrid>
                <a:gridCol w="2137024">
                  <a:extLst>
                    <a:ext uri="{9D8B030D-6E8A-4147-A177-3AD203B41FA5}">
                      <a16:colId xmlns:a16="http://schemas.microsoft.com/office/drawing/2014/main" val="2381777673"/>
                    </a:ext>
                  </a:extLst>
                </a:gridCol>
                <a:gridCol w="1058239">
                  <a:extLst>
                    <a:ext uri="{9D8B030D-6E8A-4147-A177-3AD203B41FA5}">
                      <a16:colId xmlns:a16="http://schemas.microsoft.com/office/drawing/2014/main" val="2737766057"/>
                    </a:ext>
                  </a:extLst>
                </a:gridCol>
                <a:gridCol w="1671768">
                  <a:extLst>
                    <a:ext uri="{9D8B030D-6E8A-4147-A177-3AD203B41FA5}">
                      <a16:colId xmlns:a16="http://schemas.microsoft.com/office/drawing/2014/main" val="3142317453"/>
                    </a:ext>
                  </a:extLst>
                </a:gridCol>
                <a:gridCol w="2534553">
                  <a:extLst>
                    <a:ext uri="{9D8B030D-6E8A-4147-A177-3AD203B41FA5}">
                      <a16:colId xmlns:a16="http://schemas.microsoft.com/office/drawing/2014/main" val="2562986189"/>
                    </a:ext>
                  </a:extLst>
                </a:gridCol>
              </a:tblGrid>
              <a:tr h="370840">
                <a:tc>
                  <a:txBody>
                    <a:bodyPr/>
                    <a:lstStyle/>
                    <a:p>
                      <a:r>
                        <a:rPr lang="en-US" sz="1800" dirty="0"/>
                        <a:t>Name</a:t>
                      </a:r>
                    </a:p>
                  </a:txBody>
                  <a:tcPr/>
                </a:tc>
                <a:tc>
                  <a:txBody>
                    <a:bodyPr/>
                    <a:lstStyle/>
                    <a:p>
                      <a:r>
                        <a:rPr lang="en-US" sz="1800" dirty="0"/>
                        <a:t>Year</a:t>
                      </a:r>
                    </a:p>
                  </a:txBody>
                  <a:tcPr/>
                </a:tc>
                <a:tc>
                  <a:txBody>
                    <a:bodyPr/>
                    <a:lstStyle/>
                    <a:p>
                      <a:r>
                        <a:rPr lang="en-US" sz="1800" dirty="0"/>
                        <a:t>Type</a:t>
                      </a:r>
                    </a:p>
                  </a:txBody>
                  <a:tcPr/>
                </a:tc>
                <a:tc>
                  <a:txBody>
                    <a:bodyPr/>
                    <a:lstStyle/>
                    <a:p>
                      <a:r>
                        <a:rPr lang="en-US" sz="1800" dirty="0"/>
                        <a:t>Developer</a:t>
                      </a:r>
                    </a:p>
                  </a:txBody>
                  <a:tcPr/>
                </a:tc>
                <a:extLst>
                  <a:ext uri="{0D108BD9-81ED-4DB2-BD59-A6C34878D82A}">
                    <a16:rowId xmlns:a16="http://schemas.microsoft.com/office/drawing/2014/main" val="2566519224"/>
                  </a:ext>
                </a:extLst>
              </a:tr>
              <a:tr h="370840">
                <a:tc>
                  <a:txBody>
                    <a:bodyPr/>
                    <a:lstStyle/>
                    <a:p>
                      <a:r>
                        <a:rPr lang="en-US" sz="1800" b="1" dirty="0"/>
                        <a:t>MongoDB</a:t>
                      </a:r>
                    </a:p>
                  </a:txBody>
                  <a:tcPr/>
                </a:tc>
                <a:tc>
                  <a:txBody>
                    <a:bodyPr/>
                    <a:lstStyle/>
                    <a:p>
                      <a:r>
                        <a:rPr lang="en-US" sz="1800" b="1" dirty="0"/>
                        <a:t>2008</a:t>
                      </a:r>
                    </a:p>
                  </a:txBody>
                  <a:tcPr/>
                </a:tc>
                <a:tc>
                  <a:txBody>
                    <a:bodyPr/>
                    <a:lstStyle/>
                    <a:p>
                      <a:r>
                        <a:rPr lang="en-US" sz="1800" b="1" dirty="0"/>
                        <a:t>Document</a:t>
                      </a:r>
                    </a:p>
                  </a:txBody>
                  <a:tcPr/>
                </a:tc>
                <a:tc>
                  <a:txBody>
                    <a:bodyPr/>
                    <a:lstStyle/>
                    <a:p>
                      <a:r>
                        <a:rPr lang="en-US" sz="1800" b="1" dirty="0"/>
                        <a:t>10Gen</a:t>
                      </a:r>
                    </a:p>
                  </a:txBody>
                  <a:tcPr/>
                </a:tc>
                <a:extLst>
                  <a:ext uri="{0D108BD9-81ED-4DB2-BD59-A6C34878D82A}">
                    <a16:rowId xmlns:a16="http://schemas.microsoft.com/office/drawing/2014/main" val="1753246829"/>
                  </a:ext>
                </a:extLst>
              </a:tr>
              <a:tr h="370840">
                <a:tc>
                  <a:txBody>
                    <a:bodyPr/>
                    <a:lstStyle/>
                    <a:p>
                      <a:r>
                        <a:rPr lang="en-US" sz="1800" dirty="0" err="1"/>
                        <a:t>CouchDB</a:t>
                      </a:r>
                      <a:endParaRPr lang="en-US" sz="1800" dirty="0"/>
                    </a:p>
                  </a:txBody>
                  <a:tcPr/>
                </a:tc>
                <a:tc>
                  <a:txBody>
                    <a:bodyPr/>
                    <a:lstStyle/>
                    <a:p>
                      <a:r>
                        <a:rPr lang="en-US" sz="1800" dirty="0"/>
                        <a:t>2005</a:t>
                      </a:r>
                    </a:p>
                  </a:txBody>
                  <a:tcPr/>
                </a:tc>
                <a:tc>
                  <a:txBody>
                    <a:bodyPr/>
                    <a:lstStyle/>
                    <a:p>
                      <a:r>
                        <a:rPr lang="en-US" sz="1800" dirty="0"/>
                        <a:t>Document</a:t>
                      </a:r>
                    </a:p>
                  </a:txBody>
                  <a:tcPr/>
                </a:tc>
                <a:tc>
                  <a:txBody>
                    <a:bodyPr/>
                    <a:lstStyle/>
                    <a:p>
                      <a:r>
                        <a:rPr lang="en-US" sz="1800" dirty="0"/>
                        <a:t>Apache</a:t>
                      </a:r>
                    </a:p>
                  </a:txBody>
                  <a:tcPr/>
                </a:tc>
                <a:extLst>
                  <a:ext uri="{0D108BD9-81ED-4DB2-BD59-A6C34878D82A}">
                    <a16:rowId xmlns:a16="http://schemas.microsoft.com/office/drawing/2014/main" val="1499620968"/>
                  </a:ext>
                </a:extLst>
              </a:tr>
              <a:tr h="370840">
                <a:tc>
                  <a:txBody>
                    <a:bodyPr/>
                    <a:lstStyle/>
                    <a:p>
                      <a:r>
                        <a:rPr lang="en-US" sz="1800" dirty="0"/>
                        <a:t>Cassandra</a:t>
                      </a:r>
                    </a:p>
                  </a:txBody>
                  <a:tcPr/>
                </a:tc>
                <a:tc>
                  <a:txBody>
                    <a:bodyPr/>
                    <a:lstStyle/>
                    <a:p>
                      <a:r>
                        <a:rPr lang="en-US" sz="1800" dirty="0"/>
                        <a:t>2008</a:t>
                      </a:r>
                    </a:p>
                  </a:txBody>
                  <a:tcPr/>
                </a:tc>
                <a:tc>
                  <a:txBody>
                    <a:bodyPr/>
                    <a:lstStyle/>
                    <a:p>
                      <a:r>
                        <a:rPr lang="en-US" sz="1800" dirty="0"/>
                        <a:t>Column Store</a:t>
                      </a:r>
                    </a:p>
                  </a:txBody>
                  <a:tcPr/>
                </a:tc>
                <a:tc>
                  <a:txBody>
                    <a:bodyPr/>
                    <a:lstStyle/>
                    <a:p>
                      <a:r>
                        <a:rPr lang="en-US" sz="1800" dirty="0"/>
                        <a:t>Apache</a:t>
                      </a:r>
                    </a:p>
                  </a:txBody>
                  <a:tcPr/>
                </a:tc>
                <a:extLst>
                  <a:ext uri="{0D108BD9-81ED-4DB2-BD59-A6C34878D82A}">
                    <a16:rowId xmlns:a16="http://schemas.microsoft.com/office/drawing/2014/main" val="1911584537"/>
                  </a:ext>
                </a:extLst>
              </a:tr>
              <a:tr h="370840">
                <a:tc>
                  <a:txBody>
                    <a:bodyPr/>
                    <a:lstStyle/>
                    <a:p>
                      <a:r>
                        <a:rPr lang="en-US" sz="1800" dirty="0" err="1"/>
                        <a:t>CouchBase</a:t>
                      </a:r>
                      <a:endParaRPr lang="en-US" sz="1800" dirty="0"/>
                    </a:p>
                  </a:txBody>
                  <a:tcPr/>
                </a:tc>
                <a:tc>
                  <a:txBody>
                    <a:bodyPr/>
                    <a:lstStyle/>
                    <a:p>
                      <a:r>
                        <a:rPr lang="en-US" sz="1800" dirty="0"/>
                        <a:t>2011</a:t>
                      </a:r>
                    </a:p>
                  </a:txBody>
                  <a:tcPr/>
                </a:tc>
                <a:tc>
                  <a:txBody>
                    <a:bodyPr/>
                    <a:lstStyle/>
                    <a:p>
                      <a:r>
                        <a:rPr lang="en-US" sz="1800" dirty="0"/>
                        <a:t>Document</a:t>
                      </a:r>
                    </a:p>
                  </a:txBody>
                  <a:tcPr/>
                </a:tc>
                <a:tc>
                  <a:txBody>
                    <a:bodyPr/>
                    <a:lstStyle/>
                    <a:p>
                      <a:r>
                        <a:rPr lang="en-US" sz="1800" dirty="0" err="1"/>
                        <a:t>Couchbase</a:t>
                      </a:r>
                      <a:endParaRPr lang="en-US" sz="1800" dirty="0"/>
                    </a:p>
                  </a:txBody>
                  <a:tcPr/>
                </a:tc>
                <a:extLst>
                  <a:ext uri="{0D108BD9-81ED-4DB2-BD59-A6C34878D82A}">
                    <a16:rowId xmlns:a16="http://schemas.microsoft.com/office/drawing/2014/main" val="2772146677"/>
                  </a:ext>
                </a:extLst>
              </a:tr>
              <a:tr h="370840">
                <a:tc>
                  <a:txBody>
                    <a:bodyPr/>
                    <a:lstStyle/>
                    <a:p>
                      <a:r>
                        <a:rPr lang="en-US" sz="1800" dirty="0" err="1"/>
                        <a:t>Riak</a:t>
                      </a:r>
                      <a:endParaRPr lang="en-US" sz="1800" dirty="0"/>
                    </a:p>
                  </a:txBody>
                  <a:tcPr/>
                </a:tc>
                <a:tc>
                  <a:txBody>
                    <a:bodyPr/>
                    <a:lstStyle/>
                    <a:p>
                      <a:r>
                        <a:rPr lang="en-US" sz="1800" dirty="0"/>
                        <a:t>2009</a:t>
                      </a:r>
                    </a:p>
                  </a:txBody>
                  <a:tcPr/>
                </a:tc>
                <a:tc>
                  <a:txBody>
                    <a:bodyPr/>
                    <a:lstStyle/>
                    <a:p>
                      <a:r>
                        <a:rPr lang="en-US" sz="1800" dirty="0"/>
                        <a:t>Key-Value</a:t>
                      </a:r>
                    </a:p>
                  </a:txBody>
                  <a:tcPr/>
                </a:tc>
                <a:tc>
                  <a:txBody>
                    <a:bodyPr/>
                    <a:lstStyle/>
                    <a:p>
                      <a:r>
                        <a:rPr lang="en-US" sz="1800" dirty="0"/>
                        <a:t>Basho Technologies</a:t>
                      </a:r>
                    </a:p>
                  </a:txBody>
                  <a:tcPr/>
                </a:tc>
                <a:extLst>
                  <a:ext uri="{0D108BD9-81ED-4DB2-BD59-A6C34878D82A}">
                    <a16:rowId xmlns:a16="http://schemas.microsoft.com/office/drawing/2014/main" val="2635262322"/>
                  </a:ext>
                </a:extLst>
              </a:tr>
              <a:tr h="370840">
                <a:tc>
                  <a:txBody>
                    <a:bodyPr/>
                    <a:lstStyle/>
                    <a:p>
                      <a:r>
                        <a:rPr lang="en-US" sz="1800" dirty="0" err="1"/>
                        <a:t>SimpleDB</a:t>
                      </a:r>
                      <a:endParaRPr lang="en-US" sz="1800" dirty="0"/>
                    </a:p>
                  </a:txBody>
                  <a:tcPr/>
                </a:tc>
                <a:tc>
                  <a:txBody>
                    <a:bodyPr/>
                    <a:lstStyle/>
                    <a:p>
                      <a:r>
                        <a:rPr lang="en-US" sz="1800" dirty="0"/>
                        <a:t>2007</a:t>
                      </a:r>
                    </a:p>
                  </a:txBody>
                  <a:tcPr/>
                </a:tc>
                <a:tc>
                  <a:txBody>
                    <a:bodyPr/>
                    <a:lstStyle/>
                    <a:p>
                      <a:r>
                        <a:rPr lang="en-US" sz="1800" dirty="0"/>
                        <a:t>Document</a:t>
                      </a:r>
                    </a:p>
                  </a:txBody>
                  <a:tcPr/>
                </a:tc>
                <a:tc>
                  <a:txBody>
                    <a:bodyPr/>
                    <a:lstStyle/>
                    <a:p>
                      <a:r>
                        <a:rPr lang="en-US" sz="1800" dirty="0"/>
                        <a:t>Amazon</a:t>
                      </a:r>
                    </a:p>
                  </a:txBody>
                  <a:tcPr/>
                </a:tc>
                <a:extLst>
                  <a:ext uri="{0D108BD9-81ED-4DB2-BD59-A6C34878D82A}">
                    <a16:rowId xmlns:a16="http://schemas.microsoft.com/office/drawing/2014/main" val="2795544789"/>
                  </a:ext>
                </a:extLst>
              </a:tr>
              <a:tr h="370840">
                <a:tc>
                  <a:txBody>
                    <a:bodyPr/>
                    <a:lstStyle/>
                    <a:p>
                      <a:r>
                        <a:rPr lang="en-US" sz="1800" dirty="0" err="1"/>
                        <a:t>BigTable</a:t>
                      </a:r>
                      <a:endParaRPr lang="en-US" sz="1800" dirty="0"/>
                    </a:p>
                  </a:txBody>
                  <a:tcPr/>
                </a:tc>
                <a:tc>
                  <a:txBody>
                    <a:bodyPr/>
                    <a:lstStyle/>
                    <a:p>
                      <a:r>
                        <a:rPr lang="en-US" sz="1800" dirty="0"/>
                        <a:t>2015</a:t>
                      </a:r>
                    </a:p>
                  </a:txBody>
                  <a:tcPr/>
                </a:tc>
                <a:tc>
                  <a:txBody>
                    <a:bodyPr/>
                    <a:lstStyle/>
                    <a:p>
                      <a:r>
                        <a:rPr lang="en-US" sz="1800" dirty="0"/>
                        <a:t>Column Store</a:t>
                      </a:r>
                    </a:p>
                  </a:txBody>
                  <a:tcPr/>
                </a:tc>
                <a:tc>
                  <a:txBody>
                    <a:bodyPr/>
                    <a:lstStyle/>
                    <a:p>
                      <a:r>
                        <a:rPr lang="en-US" sz="1800" dirty="0"/>
                        <a:t>Google</a:t>
                      </a:r>
                    </a:p>
                  </a:txBody>
                  <a:tcPr/>
                </a:tc>
                <a:extLst>
                  <a:ext uri="{0D108BD9-81ED-4DB2-BD59-A6C34878D82A}">
                    <a16:rowId xmlns:a16="http://schemas.microsoft.com/office/drawing/2014/main" val="1949387867"/>
                  </a:ext>
                </a:extLst>
              </a:tr>
              <a:tr h="370840">
                <a:tc>
                  <a:txBody>
                    <a:bodyPr/>
                    <a:lstStyle/>
                    <a:p>
                      <a:r>
                        <a:rPr lang="en-US" sz="1800" dirty="0"/>
                        <a:t>Azure Cosmos DB</a:t>
                      </a:r>
                    </a:p>
                  </a:txBody>
                  <a:tcPr/>
                </a:tc>
                <a:tc>
                  <a:txBody>
                    <a:bodyPr/>
                    <a:lstStyle/>
                    <a:p>
                      <a:r>
                        <a:rPr lang="en-US" sz="1800" dirty="0"/>
                        <a:t>2017</a:t>
                      </a:r>
                    </a:p>
                  </a:txBody>
                  <a:tcPr/>
                </a:tc>
                <a:tc>
                  <a:txBody>
                    <a:bodyPr/>
                    <a:lstStyle/>
                    <a:p>
                      <a:r>
                        <a:rPr lang="en-US" sz="1800" dirty="0"/>
                        <a:t>Multi-Model</a:t>
                      </a:r>
                    </a:p>
                  </a:txBody>
                  <a:tcPr/>
                </a:tc>
                <a:tc>
                  <a:txBody>
                    <a:bodyPr/>
                    <a:lstStyle/>
                    <a:p>
                      <a:r>
                        <a:rPr lang="en-US" sz="1800" dirty="0"/>
                        <a:t>Microsoft</a:t>
                      </a:r>
                    </a:p>
                  </a:txBody>
                  <a:tcPr/>
                </a:tc>
                <a:extLst>
                  <a:ext uri="{0D108BD9-81ED-4DB2-BD59-A6C34878D82A}">
                    <a16:rowId xmlns:a16="http://schemas.microsoft.com/office/drawing/2014/main" val="2014989365"/>
                  </a:ext>
                </a:extLst>
              </a:tr>
            </a:tbl>
          </a:graphicData>
        </a:graphic>
      </p:graphicFrame>
    </p:spTree>
    <p:extLst>
      <p:ext uri="{BB962C8B-B14F-4D97-AF65-F5344CB8AC3E}">
        <p14:creationId xmlns:p14="http://schemas.microsoft.com/office/powerpoint/2010/main" val="377642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51F9-999F-4A7E-8A7E-DB338566BA66}"/>
              </a:ext>
            </a:extLst>
          </p:cNvPr>
          <p:cNvSpPr>
            <a:spLocks noGrp="1"/>
          </p:cNvSpPr>
          <p:nvPr>
            <p:ph type="title"/>
          </p:nvPr>
        </p:nvSpPr>
        <p:spPr/>
        <p:txBody>
          <a:bodyPr/>
          <a:lstStyle/>
          <a:p>
            <a:r>
              <a:rPr lang="en-US" dirty="0"/>
              <a:t>What is MongoDB?</a:t>
            </a:r>
          </a:p>
        </p:txBody>
      </p:sp>
      <p:sp>
        <p:nvSpPr>
          <p:cNvPr id="3" name="Slide Number Placeholder 2">
            <a:extLst>
              <a:ext uri="{FF2B5EF4-FFF2-40B4-BE49-F238E27FC236}">
                <a16:creationId xmlns:a16="http://schemas.microsoft.com/office/drawing/2014/main" id="{8A01F876-1B5F-4FDA-9DAA-D7B534E81BA7}"/>
              </a:ext>
            </a:extLst>
          </p:cNvPr>
          <p:cNvSpPr>
            <a:spLocks noGrp="1"/>
          </p:cNvSpPr>
          <p:nvPr>
            <p:ph type="sldNum" sz="quarter" idx="12"/>
          </p:nvPr>
        </p:nvSpPr>
        <p:spPr/>
        <p:txBody>
          <a:bodyPr/>
          <a:lstStyle/>
          <a:p>
            <a:pPr>
              <a:defRPr/>
            </a:pPr>
            <a:fld id="{49730567-0E75-49FB-AEC7-DB714A72D059}" type="slidenum">
              <a:rPr lang="en-US" smtClean="0"/>
              <a:pPr>
                <a:defRPr/>
              </a:pPr>
              <a:t>12</a:t>
            </a:fld>
            <a:endParaRPr lang="en-US"/>
          </a:p>
        </p:txBody>
      </p:sp>
      <p:sp>
        <p:nvSpPr>
          <p:cNvPr id="4" name="Content Placeholder 3">
            <a:extLst>
              <a:ext uri="{FF2B5EF4-FFF2-40B4-BE49-F238E27FC236}">
                <a16:creationId xmlns:a16="http://schemas.microsoft.com/office/drawing/2014/main" id="{D81887DE-F3EB-4D97-B5A3-4170D527C397}"/>
              </a:ext>
            </a:extLst>
          </p:cNvPr>
          <p:cNvSpPr>
            <a:spLocks noGrp="1"/>
          </p:cNvSpPr>
          <p:nvPr>
            <p:ph sz="quarter" idx="1"/>
          </p:nvPr>
        </p:nvSpPr>
        <p:spPr/>
        <p:txBody>
          <a:bodyPr/>
          <a:lstStyle/>
          <a:p>
            <a:r>
              <a:rPr lang="en-US" dirty="0"/>
              <a:t>MongoDB is an open-source document database that provides high performance, high availability, and automatic scaling.</a:t>
            </a:r>
          </a:p>
          <a:p>
            <a:r>
              <a:rPr lang="en-US" dirty="0"/>
              <a:t>Non relational DB, stores BSON documents.</a:t>
            </a:r>
          </a:p>
          <a:p>
            <a:r>
              <a:rPr lang="en-US" dirty="0" err="1"/>
              <a:t>Schemaless</a:t>
            </a:r>
            <a:r>
              <a:rPr lang="en-US" dirty="0"/>
              <a:t>: Two documents don't have the same schema.</a:t>
            </a:r>
          </a:p>
          <a:p>
            <a:endParaRPr lang="en-US" dirty="0"/>
          </a:p>
        </p:txBody>
      </p:sp>
      <p:pic>
        <p:nvPicPr>
          <p:cNvPr id="5" name="Picture 4">
            <a:extLst>
              <a:ext uri="{FF2B5EF4-FFF2-40B4-BE49-F238E27FC236}">
                <a16:creationId xmlns:a16="http://schemas.microsoft.com/office/drawing/2014/main" id="{6DB210E5-7F2C-4AF7-A71F-4E8CE9542B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9600" y="1981200"/>
            <a:ext cx="3818467" cy="3818467"/>
          </a:xfrm>
          <a:prstGeom prst="rect">
            <a:avLst/>
          </a:prstGeom>
        </p:spPr>
      </p:pic>
    </p:spTree>
    <p:extLst>
      <p:ext uri="{BB962C8B-B14F-4D97-AF65-F5344CB8AC3E}">
        <p14:creationId xmlns:p14="http://schemas.microsoft.com/office/powerpoint/2010/main" val="345198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1C4B-3C67-4BA4-A68B-EFA7C3FF12BA}"/>
              </a:ext>
            </a:extLst>
          </p:cNvPr>
          <p:cNvSpPr>
            <a:spLocks noGrp="1"/>
          </p:cNvSpPr>
          <p:nvPr>
            <p:ph type="title"/>
          </p:nvPr>
        </p:nvSpPr>
        <p:spPr/>
        <p:txBody>
          <a:bodyPr/>
          <a:lstStyle/>
          <a:p>
            <a:r>
              <a:rPr lang="en-US" dirty="0"/>
              <a:t>Document Data Model</a:t>
            </a:r>
          </a:p>
        </p:txBody>
      </p:sp>
      <p:sp>
        <p:nvSpPr>
          <p:cNvPr id="3" name="Slide Number Placeholder 2">
            <a:extLst>
              <a:ext uri="{FF2B5EF4-FFF2-40B4-BE49-F238E27FC236}">
                <a16:creationId xmlns:a16="http://schemas.microsoft.com/office/drawing/2014/main" id="{E441D075-B3F0-4A06-B32C-AFD3EF8C487C}"/>
              </a:ext>
            </a:extLst>
          </p:cNvPr>
          <p:cNvSpPr>
            <a:spLocks noGrp="1"/>
          </p:cNvSpPr>
          <p:nvPr>
            <p:ph type="sldNum" sz="quarter" idx="12"/>
          </p:nvPr>
        </p:nvSpPr>
        <p:spPr/>
        <p:txBody>
          <a:bodyPr/>
          <a:lstStyle/>
          <a:p>
            <a:pPr>
              <a:defRPr/>
            </a:pPr>
            <a:fld id="{49730567-0E75-49FB-AEC7-DB714A72D059}" type="slidenum">
              <a:rPr lang="en-US" smtClean="0"/>
              <a:pPr>
                <a:defRPr/>
              </a:pPr>
              <a:t>13</a:t>
            </a:fld>
            <a:endParaRPr lang="en-US"/>
          </a:p>
        </p:txBody>
      </p:sp>
      <p:sp>
        <p:nvSpPr>
          <p:cNvPr id="4" name="Content Placeholder 3">
            <a:extLst>
              <a:ext uri="{FF2B5EF4-FFF2-40B4-BE49-F238E27FC236}">
                <a16:creationId xmlns:a16="http://schemas.microsoft.com/office/drawing/2014/main" id="{CD13B707-0D0B-4746-B47C-F2B7F30D53C1}"/>
              </a:ext>
            </a:extLst>
          </p:cNvPr>
          <p:cNvSpPr>
            <a:spLocks noGrp="1"/>
          </p:cNvSpPr>
          <p:nvPr>
            <p:ph sz="quarter" idx="1"/>
          </p:nvPr>
        </p:nvSpPr>
        <p:spPr/>
        <p:txBody>
          <a:bodyPr/>
          <a:lstStyle/>
          <a:p>
            <a:r>
              <a:rPr lang="en-US" dirty="0"/>
              <a:t>A record in MongoDB is a Document</a:t>
            </a:r>
          </a:p>
          <a:p>
            <a:r>
              <a:rPr lang="en-US" dirty="0"/>
              <a:t>Structure of key/value pairs</a:t>
            </a:r>
          </a:p>
          <a:p>
            <a:r>
              <a:rPr lang="en-US" dirty="0"/>
              <a:t>Values may contain other documents, arrays and arrays of documents.</a:t>
            </a:r>
          </a:p>
          <a:p>
            <a:endParaRPr lang="en-US" dirty="0"/>
          </a:p>
        </p:txBody>
      </p:sp>
      <p:sp>
        <p:nvSpPr>
          <p:cNvPr id="6" name="Rectangle 5">
            <a:extLst>
              <a:ext uri="{FF2B5EF4-FFF2-40B4-BE49-F238E27FC236}">
                <a16:creationId xmlns:a16="http://schemas.microsoft.com/office/drawing/2014/main" id="{C4E94140-03BB-4832-A043-B6D327A77755}"/>
              </a:ext>
            </a:extLst>
          </p:cNvPr>
          <p:cNvSpPr/>
          <p:nvPr/>
        </p:nvSpPr>
        <p:spPr>
          <a:xfrm>
            <a:off x="990600" y="3053477"/>
            <a:ext cx="6096000" cy="2585323"/>
          </a:xfrm>
          <a:prstGeom prst="rect">
            <a:avLst/>
          </a:prstGeom>
        </p:spPr>
        <p:txBody>
          <a:bodyPr>
            <a:spAutoFit/>
          </a:bodyPr>
          <a:lstStyle/>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_id: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"Josh"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"Edward"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email: </a:t>
            </a:r>
            <a:r>
              <a:rPr lang="en-US" dirty="0">
                <a:solidFill>
                  <a:srgbClr val="A31515"/>
                </a:solidFill>
                <a:latin typeface="Consolas" panose="020B0609020204030204" pitchFamily="49" charset="0"/>
              </a:rPr>
              <a:t>"test@mim.edu"</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phones: [</a:t>
            </a:r>
            <a:r>
              <a:rPr lang="en-US" dirty="0">
                <a:solidFill>
                  <a:srgbClr val="A31515"/>
                </a:solidFill>
                <a:latin typeface="Consolas" panose="020B0609020204030204" pitchFamily="49" charset="0"/>
              </a:rPr>
              <a:t>"6414511111"</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"6414512222"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491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F65C-E93A-41E1-9DAB-A3B86623F628}"/>
              </a:ext>
            </a:extLst>
          </p:cNvPr>
          <p:cNvSpPr>
            <a:spLocks noGrp="1"/>
          </p:cNvSpPr>
          <p:nvPr>
            <p:ph type="title"/>
          </p:nvPr>
        </p:nvSpPr>
        <p:spPr/>
        <p:txBody>
          <a:bodyPr/>
          <a:lstStyle/>
          <a:p>
            <a:r>
              <a:rPr lang="en-US" dirty="0"/>
              <a:t>BSON</a:t>
            </a:r>
          </a:p>
        </p:txBody>
      </p:sp>
      <p:sp>
        <p:nvSpPr>
          <p:cNvPr id="3" name="Slide Number Placeholder 2">
            <a:extLst>
              <a:ext uri="{FF2B5EF4-FFF2-40B4-BE49-F238E27FC236}">
                <a16:creationId xmlns:a16="http://schemas.microsoft.com/office/drawing/2014/main" id="{E24E6E51-9782-41A0-B1FA-7A3A15705D22}"/>
              </a:ext>
            </a:extLst>
          </p:cNvPr>
          <p:cNvSpPr>
            <a:spLocks noGrp="1"/>
          </p:cNvSpPr>
          <p:nvPr>
            <p:ph type="sldNum" sz="quarter" idx="12"/>
          </p:nvPr>
        </p:nvSpPr>
        <p:spPr/>
        <p:txBody>
          <a:bodyPr/>
          <a:lstStyle/>
          <a:p>
            <a:pPr>
              <a:defRPr/>
            </a:pPr>
            <a:fld id="{49730567-0E75-49FB-AEC7-DB714A72D059}" type="slidenum">
              <a:rPr lang="en-US" smtClean="0"/>
              <a:pPr>
                <a:defRPr/>
              </a:pPr>
              <a:t>14</a:t>
            </a:fld>
            <a:endParaRPr lang="en-US"/>
          </a:p>
        </p:txBody>
      </p:sp>
      <p:sp>
        <p:nvSpPr>
          <p:cNvPr id="4" name="Content Placeholder 3">
            <a:extLst>
              <a:ext uri="{FF2B5EF4-FFF2-40B4-BE49-F238E27FC236}">
                <a16:creationId xmlns:a16="http://schemas.microsoft.com/office/drawing/2014/main" id="{7FC06ED5-16E8-4C24-A70D-595CA0FDF78F}"/>
              </a:ext>
            </a:extLst>
          </p:cNvPr>
          <p:cNvSpPr>
            <a:spLocks noGrp="1"/>
          </p:cNvSpPr>
          <p:nvPr>
            <p:ph sz="quarter" idx="1"/>
          </p:nvPr>
        </p:nvSpPr>
        <p:spPr/>
        <p:txBody>
          <a:bodyPr/>
          <a:lstStyle/>
          <a:p>
            <a:r>
              <a:rPr lang="en-US" dirty="0"/>
              <a:t>BSON, short for Binary JSON, is a binary-encoded serialization of JSON-like documents. </a:t>
            </a:r>
          </a:p>
          <a:p>
            <a:r>
              <a:rPr lang="en-US" dirty="0"/>
              <a:t>Both JSON and BSON sup­port Rich Documents (embedding documents and arrays with­in other documents and arrays). </a:t>
            </a:r>
          </a:p>
          <a:p>
            <a:r>
              <a:rPr lang="en-US" dirty="0"/>
              <a:t>BSON also contains extensions that allow representation of data types that are not part of the JSON spec. (For ex­ample, BSON has a </a:t>
            </a:r>
            <a:r>
              <a:rPr lang="en-US" dirty="0" err="1"/>
              <a:t>BinData</a:t>
            </a:r>
            <a:r>
              <a:rPr lang="en-US" dirty="0"/>
              <a:t> </a:t>
            </a:r>
            <a:r>
              <a:rPr lang="en-US" dirty="0" err="1"/>
              <a:t>ObjectId</a:t>
            </a:r>
            <a:r>
              <a:rPr lang="en-US" dirty="0"/>
              <a:t>, 64 bits Integers and Date type…</a:t>
            </a:r>
            <a:r>
              <a:rPr lang="en-US" dirty="0" err="1"/>
              <a:t>etc</a:t>
            </a:r>
            <a:r>
              <a:rPr lang="en-US" dirty="0"/>
              <a:t>)</a:t>
            </a:r>
          </a:p>
          <a:p>
            <a:endParaRPr lang="en-US" dirty="0"/>
          </a:p>
        </p:txBody>
      </p:sp>
    </p:spTree>
    <p:extLst>
      <p:ext uri="{BB962C8B-B14F-4D97-AF65-F5344CB8AC3E}">
        <p14:creationId xmlns:p14="http://schemas.microsoft.com/office/powerpoint/2010/main" val="84918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65E-41CA-4F64-A327-CF0BA72E48E7}"/>
              </a:ext>
            </a:extLst>
          </p:cNvPr>
          <p:cNvSpPr>
            <a:spLocks noGrp="1"/>
          </p:cNvSpPr>
          <p:nvPr>
            <p:ph type="title"/>
          </p:nvPr>
        </p:nvSpPr>
        <p:spPr/>
        <p:txBody>
          <a:bodyPr/>
          <a:lstStyle/>
          <a:p>
            <a:r>
              <a:rPr lang="en-US" dirty="0"/>
              <a:t>BSON characteristics</a:t>
            </a:r>
          </a:p>
        </p:txBody>
      </p:sp>
      <p:sp>
        <p:nvSpPr>
          <p:cNvPr id="3" name="Slide Number Placeholder 2">
            <a:extLst>
              <a:ext uri="{FF2B5EF4-FFF2-40B4-BE49-F238E27FC236}">
                <a16:creationId xmlns:a16="http://schemas.microsoft.com/office/drawing/2014/main" id="{118B51EC-BD5A-4DC5-9A30-D7297F2E7D41}"/>
              </a:ext>
            </a:extLst>
          </p:cNvPr>
          <p:cNvSpPr>
            <a:spLocks noGrp="1"/>
          </p:cNvSpPr>
          <p:nvPr>
            <p:ph type="sldNum" sz="quarter" idx="12"/>
          </p:nvPr>
        </p:nvSpPr>
        <p:spPr/>
        <p:txBody>
          <a:bodyPr/>
          <a:lstStyle/>
          <a:p>
            <a:pPr>
              <a:defRPr/>
            </a:pPr>
            <a:fld id="{49730567-0E75-49FB-AEC7-DB714A72D059}" type="slidenum">
              <a:rPr lang="en-US" smtClean="0"/>
              <a:pPr>
                <a:defRPr/>
              </a:pPr>
              <a:t>15</a:t>
            </a:fld>
            <a:endParaRPr lang="en-US"/>
          </a:p>
        </p:txBody>
      </p:sp>
      <p:sp>
        <p:nvSpPr>
          <p:cNvPr id="4" name="Content Placeholder 3">
            <a:extLst>
              <a:ext uri="{FF2B5EF4-FFF2-40B4-BE49-F238E27FC236}">
                <a16:creationId xmlns:a16="http://schemas.microsoft.com/office/drawing/2014/main" id="{404A705D-51F4-4C99-9A92-ED38E476FBEF}"/>
              </a:ext>
            </a:extLst>
          </p:cNvPr>
          <p:cNvSpPr>
            <a:spLocks noGrp="1"/>
          </p:cNvSpPr>
          <p:nvPr>
            <p:ph sz="quarter" idx="1"/>
          </p:nvPr>
        </p:nvSpPr>
        <p:spPr/>
        <p:txBody>
          <a:bodyPr/>
          <a:lstStyle/>
          <a:p>
            <a:r>
              <a:rPr lang="en-US" dirty="0"/>
              <a:t>Lightweight</a:t>
            </a:r>
          </a:p>
          <a:p>
            <a:pPr lvl="1"/>
            <a:r>
              <a:rPr lang="en-US" dirty="0"/>
              <a:t>Keeping spatial overhead to a minimum is important for any data representation format, especially when used over the network.</a:t>
            </a:r>
          </a:p>
          <a:p>
            <a:r>
              <a:rPr lang="en-US" dirty="0"/>
              <a:t>Traversable</a:t>
            </a:r>
          </a:p>
          <a:p>
            <a:pPr lvl="1"/>
            <a:r>
              <a:rPr lang="en-US" dirty="0"/>
              <a:t>BSON is designed to be traversed easily. This is a vital property in its role as the primary data representation for MongoDB.</a:t>
            </a:r>
          </a:p>
          <a:p>
            <a:r>
              <a:rPr lang="en-US" dirty="0"/>
              <a:t>Efficient</a:t>
            </a:r>
          </a:p>
          <a:p>
            <a:pPr lvl="1"/>
            <a:r>
              <a:rPr lang="en-US" dirty="0"/>
              <a:t>Encoding data to BSON and decoding from BSON can be performed very quickly in most languages. For example, integers are stored as 32 (or 64) bit integers and they don't need to be parsed to and from text.</a:t>
            </a:r>
          </a:p>
          <a:p>
            <a:endParaRPr lang="en-US" dirty="0"/>
          </a:p>
        </p:txBody>
      </p:sp>
    </p:spTree>
    <p:extLst>
      <p:ext uri="{BB962C8B-B14F-4D97-AF65-F5344CB8AC3E}">
        <p14:creationId xmlns:p14="http://schemas.microsoft.com/office/powerpoint/2010/main" val="151289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1923-F4BE-4D71-B196-7F5FB624A85B}"/>
              </a:ext>
            </a:extLst>
          </p:cNvPr>
          <p:cNvSpPr>
            <a:spLocks noGrp="1"/>
          </p:cNvSpPr>
          <p:nvPr>
            <p:ph type="title"/>
          </p:nvPr>
        </p:nvSpPr>
        <p:spPr/>
        <p:txBody>
          <a:bodyPr/>
          <a:lstStyle/>
          <a:p>
            <a:r>
              <a:rPr lang="en-US" dirty="0"/>
              <a:t>Non-Relational</a:t>
            </a:r>
          </a:p>
        </p:txBody>
      </p:sp>
      <p:sp>
        <p:nvSpPr>
          <p:cNvPr id="3" name="Slide Number Placeholder 2">
            <a:extLst>
              <a:ext uri="{FF2B5EF4-FFF2-40B4-BE49-F238E27FC236}">
                <a16:creationId xmlns:a16="http://schemas.microsoft.com/office/drawing/2014/main" id="{4D2C6ECB-47C4-430E-BF8A-30A2DCD08FF9}"/>
              </a:ext>
            </a:extLst>
          </p:cNvPr>
          <p:cNvSpPr>
            <a:spLocks noGrp="1"/>
          </p:cNvSpPr>
          <p:nvPr>
            <p:ph type="sldNum" sz="quarter" idx="12"/>
          </p:nvPr>
        </p:nvSpPr>
        <p:spPr/>
        <p:txBody>
          <a:bodyPr/>
          <a:lstStyle/>
          <a:p>
            <a:pPr>
              <a:defRPr/>
            </a:pPr>
            <a:fld id="{49730567-0E75-49FB-AEC7-DB714A72D059}" type="slidenum">
              <a:rPr lang="en-US" smtClean="0"/>
              <a:pPr>
                <a:defRPr/>
              </a:pPr>
              <a:t>16</a:t>
            </a:fld>
            <a:endParaRPr lang="en-US"/>
          </a:p>
        </p:txBody>
      </p:sp>
      <p:sp>
        <p:nvSpPr>
          <p:cNvPr id="4" name="Content Placeholder 3">
            <a:extLst>
              <a:ext uri="{FF2B5EF4-FFF2-40B4-BE49-F238E27FC236}">
                <a16:creationId xmlns:a16="http://schemas.microsoft.com/office/drawing/2014/main" id="{E4BCA7E8-7B93-4043-9219-66840DA81006}"/>
              </a:ext>
            </a:extLst>
          </p:cNvPr>
          <p:cNvSpPr>
            <a:spLocks noGrp="1"/>
          </p:cNvSpPr>
          <p:nvPr>
            <p:ph sz="quarter" idx="1"/>
          </p:nvPr>
        </p:nvSpPr>
        <p:spPr/>
        <p:txBody>
          <a:bodyPr/>
          <a:lstStyle/>
          <a:p>
            <a:r>
              <a:rPr lang="en-US" dirty="0"/>
              <a:t>Scalability and Performance </a:t>
            </a:r>
            <a:r>
              <a:rPr lang="en-US" sz="2000" i="1" dirty="0">
                <a:solidFill>
                  <a:schemeClr val="bg1">
                    <a:lumMod val="50000"/>
                  </a:schemeClr>
                </a:solidFill>
              </a:rPr>
              <a:t>(embedded data models reduces I/O activity on database system)</a:t>
            </a:r>
          </a:p>
          <a:p>
            <a:r>
              <a:rPr lang="en-US" dirty="0"/>
              <a:t>Depth of Functionality </a:t>
            </a:r>
            <a:r>
              <a:rPr lang="en-US" sz="2000" i="1" dirty="0">
                <a:solidFill>
                  <a:schemeClr val="bg1">
                    <a:lumMod val="50000"/>
                  </a:schemeClr>
                </a:solidFill>
              </a:rPr>
              <a:t>(Aggregation framework, Text Search, Geospatial Queries)</a:t>
            </a:r>
          </a:p>
          <a:p>
            <a:r>
              <a:rPr lang="en-US" dirty="0"/>
              <a:t>To retains scalability</a:t>
            </a:r>
          </a:p>
          <a:p>
            <a:pPr lvl="1"/>
            <a:r>
              <a:rPr lang="en-US" dirty="0"/>
              <a:t>MongoDB </a:t>
            </a:r>
            <a:r>
              <a:rPr lang="en-US" b="1" dirty="0"/>
              <a:t>does not support Joins </a:t>
            </a:r>
            <a:r>
              <a:rPr lang="en-US" dirty="0"/>
              <a:t>between two collections </a:t>
            </a:r>
            <a:r>
              <a:rPr lang="en-US" sz="2000" i="1" dirty="0">
                <a:solidFill>
                  <a:schemeClr val="bg1">
                    <a:lumMod val="50000"/>
                  </a:schemeClr>
                </a:solidFill>
              </a:rPr>
              <a:t>($</a:t>
            </a:r>
            <a:r>
              <a:rPr lang="en-US" sz="2000" i="1" dirty="0" err="1">
                <a:solidFill>
                  <a:schemeClr val="bg1">
                    <a:lumMod val="50000"/>
                  </a:schemeClr>
                </a:solidFill>
              </a:rPr>
              <a:t>loopup</a:t>
            </a:r>
            <a:r>
              <a:rPr lang="en-US" sz="2000" i="1" dirty="0">
                <a:solidFill>
                  <a:schemeClr val="bg1">
                    <a:lumMod val="50000"/>
                  </a:schemeClr>
                </a:solidFill>
              </a:rPr>
              <a:t>)</a:t>
            </a:r>
          </a:p>
          <a:p>
            <a:pPr lvl="1"/>
            <a:r>
              <a:rPr lang="en-US" b="1" dirty="0"/>
              <a:t>No relational algebra: </a:t>
            </a:r>
            <a:r>
              <a:rPr lang="en-US" dirty="0"/>
              <a:t>tables/columns/rows </a:t>
            </a:r>
            <a:r>
              <a:rPr lang="en-US" sz="2000" i="1" dirty="0">
                <a:solidFill>
                  <a:schemeClr val="bg1">
                    <a:lumMod val="50000"/>
                  </a:schemeClr>
                </a:solidFill>
              </a:rPr>
              <a:t>(SQL)</a:t>
            </a:r>
          </a:p>
          <a:p>
            <a:pPr lvl="1"/>
            <a:r>
              <a:rPr lang="en-US" b="1" dirty="0"/>
              <a:t>No Transactions </a:t>
            </a:r>
            <a:r>
              <a:rPr lang="en-US" dirty="0"/>
              <a:t>across multiple collections </a:t>
            </a:r>
            <a:r>
              <a:rPr lang="en-US" sz="2000" i="1" dirty="0">
                <a:solidFill>
                  <a:schemeClr val="bg1">
                    <a:lumMod val="50000"/>
                  </a:schemeClr>
                </a:solidFill>
              </a:rPr>
              <a:t>(Do it programmatically, documents can be accessed atomically)</a:t>
            </a:r>
            <a:endParaRPr lang="en-US" i="1" dirty="0">
              <a:solidFill>
                <a:schemeClr val="bg1">
                  <a:lumMod val="50000"/>
                </a:schemeClr>
              </a:solidFill>
            </a:endParaRPr>
          </a:p>
          <a:p>
            <a:endParaRPr lang="en-US" dirty="0"/>
          </a:p>
        </p:txBody>
      </p:sp>
    </p:spTree>
    <p:extLst>
      <p:ext uri="{BB962C8B-B14F-4D97-AF65-F5344CB8AC3E}">
        <p14:creationId xmlns:p14="http://schemas.microsoft.com/office/powerpoint/2010/main" val="119867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798D-69BB-4B59-A273-9244F7DE0333}"/>
              </a:ext>
            </a:extLst>
          </p:cNvPr>
          <p:cNvSpPr>
            <a:spLocks noGrp="1"/>
          </p:cNvSpPr>
          <p:nvPr>
            <p:ph type="title"/>
          </p:nvPr>
        </p:nvSpPr>
        <p:spPr/>
        <p:txBody>
          <a:bodyPr/>
          <a:lstStyle/>
          <a:p>
            <a:r>
              <a:rPr lang="en-US" dirty="0"/>
              <a:t>Schema</a:t>
            </a:r>
          </a:p>
        </p:txBody>
      </p:sp>
      <p:sp>
        <p:nvSpPr>
          <p:cNvPr id="3" name="Slide Number Placeholder 2">
            <a:extLst>
              <a:ext uri="{FF2B5EF4-FFF2-40B4-BE49-F238E27FC236}">
                <a16:creationId xmlns:a16="http://schemas.microsoft.com/office/drawing/2014/main" id="{C8E58E72-9E8E-4593-B25D-1D5A149BE7BC}"/>
              </a:ext>
            </a:extLst>
          </p:cNvPr>
          <p:cNvSpPr>
            <a:spLocks noGrp="1"/>
          </p:cNvSpPr>
          <p:nvPr>
            <p:ph type="sldNum" sz="quarter" idx="12"/>
          </p:nvPr>
        </p:nvSpPr>
        <p:spPr/>
        <p:txBody>
          <a:bodyPr/>
          <a:lstStyle/>
          <a:p>
            <a:pPr>
              <a:defRPr/>
            </a:pPr>
            <a:fld id="{49730567-0E75-49FB-AEC7-DB714A72D059}" type="slidenum">
              <a:rPr lang="en-US" smtClean="0"/>
              <a:pPr>
                <a:defRPr/>
              </a:pPr>
              <a:t>17</a:t>
            </a:fld>
            <a:endParaRPr lang="en-US"/>
          </a:p>
        </p:txBody>
      </p:sp>
      <p:sp>
        <p:nvSpPr>
          <p:cNvPr id="4" name="Content Placeholder 3">
            <a:extLst>
              <a:ext uri="{FF2B5EF4-FFF2-40B4-BE49-F238E27FC236}">
                <a16:creationId xmlns:a16="http://schemas.microsoft.com/office/drawing/2014/main" id="{A7B56952-DBCE-4C97-B6EE-74319136E487}"/>
              </a:ext>
            </a:extLst>
          </p:cNvPr>
          <p:cNvSpPr>
            <a:spLocks noGrp="1"/>
          </p:cNvSpPr>
          <p:nvPr>
            <p:ph sz="quarter" idx="1"/>
          </p:nvPr>
        </p:nvSpPr>
        <p:spPr/>
        <p:txBody>
          <a:bodyPr/>
          <a:lstStyle/>
          <a:p>
            <a:r>
              <a:rPr lang="en-US" dirty="0"/>
              <a:t>By default, a collection does not require its documents to have the same schema, the documents in a single collection do not need to have the same set of fields and the data type for a field can differ across documents within a collection. </a:t>
            </a:r>
            <a:endParaRPr lang="en-US" sz="1800" i="1" dirty="0">
              <a:solidFill>
                <a:schemeClr val="bg1">
                  <a:lumMod val="50000"/>
                </a:schemeClr>
              </a:solidFill>
            </a:endParaRPr>
          </a:p>
          <a:p>
            <a:r>
              <a:rPr lang="en-US" dirty="0"/>
              <a:t>Starting of MongoDB 3.2, you can enforce document validation rules for a collection during update and insert operations</a:t>
            </a:r>
          </a:p>
          <a:p>
            <a:endParaRPr lang="en-US" dirty="0"/>
          </a:p>
        </p:txBody>
      </p:sp>
    </p:spTree>
    <p:extLst>
      <p:ext uri="{BB962C8B-B14F-4D97-AF65-F5344CB8AC3E}">
        <p14:creationId xmlns:p14="http://schemas.microsoft.com/office/powerpoint/2010/main" val="2471722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6697-585F-4B0A-8A8A-EB163852F207}"/>
              </a:ext>
            </a:extLst>
          </p:cNvPr>
          <p:cNvSpPr>
            <a:spLocks noGrp="1"/>
          </p:cNvSpPr>
          <p:nvPr>
            <p:ph type="title"/>
          </p:nvPr>
        </p:nvSpPr>
        <p:spPr/>
        <p:txBody>
          <a:bodyPr/>
          <a:lstStyle/>
          <a:p>
            <a:r>
              <a:rPr lang="en-US" dirty="0"/>
              <a:t>Document Structure</a:t>
            </a:r>
          </a:p>
        </p:txBody>
      </p:sp>
      <p:sp>
        <p:nvSpPr>
          <p:cNvPr id="3" name="Slide Number Placeholder 2">
            <a:extLst>
              <a:ext uri="{FF2B5EF4-FFF2-40B4-BE49-F238E27FC236}">
                <a16:creationId xmlns:a16="http://schemas.microsoft.com/office/drawing/2014/main" id="{66F18806-A436-4094-9FB7-27D969F469C2}"/>
              </a:ext>
            </a:extLst>
          </p:cNvPr>
          <p:cNvSpPr>
            <a:spLocks noGrp="1"/>
          </p:cNvSpPr>
          <p:nvPr>
            <p:ph type="sldNum" sz="quarter" idx="12"/>
          </p:nvPr>
        </p:nvSpPr>
        <p:spPr/>
        <p:txBody>
          <a:bodyPr/>
          <a:lstStyle/>
          <a:p>
            <a:pPr>
              <a:defRPr/>
            </a:pPr>
            <a:fld id="{49730567-0E75-49FB-AEC7-DB714A72D059}" type="slidenum">
              <a:rPr lang="en-US" smtClean="0"/>
              <a:pPr>
                <a:defRPr/>
              </a:pPr>
              <a:t>18</a:t>
            </a:fld>
            <a:endParaRPr lang="en-US"/>
          </a:p>
        </p:txBody>
      </p:sp>
      <p:sp>
        <p:nvSpPr>
          <p:cNvPr id="4" name="Content Placeholder 3">
            <a:extLst>
              <a:ext uri="{FF2B5EF4-FFF2-40B4-BE49-F238E27FC236}">
                <a16:creationId xmlns:a16="http://schemas.microsoft.com/office/drawing/2014/main" id="{8FC5A86B-86AB-4380-8341-310A1B7EF8EB}"/>
              </a:ext>
            </a:extLst>
          </p:cNvPr>
          <p:cNvSpPr>
            <a:spLocks noGrp="1"/>
          </p:cNvSpPr>
          <p:nvPr>
            <p:ph sz="quarter" idx="1"/>
          </p:nvPr>
        </p:nvSpPr>
        <p:spPr/>
        <p:txBody>
          <a:bodyPr/>
          <a:lstStyle/>
          <a:p>
            <a:r>
              <a:rPr lang="en-US" dirty="0"/>
              <a:t>The value of a field can be any of the BSON data types, including other documents, arrays, and arrays of documents. </a:t>
            </a:r>
          </a:p>
          <a:p>
            <a:endParaRPr lang="en-US" dirty="0"/>
          </a:p>
        </p:txBody>
      </p:sp>
      <p:sp>
        <p:nvSpPr>
          <p:cNvPr id="6" name="Rectangle 5">
            <a:extLst>
              <a:ext uri="{FF2B5EF4-FFF2-40B4-BE49-F238E27FC236}">
                <a16:creationId xmlns:a16="http://schemas.microsoft.com/office/drawing/2014/main" id="{4850D21E-E83F-4D40-851F-11B4F7AADA0C}"/>
              </a:ext>
            </a:extLst>
          </p:cNvPr>
          <p:cNvSpPr/>
          <p:nvPr/>
        </p:nvSpPr>
        <p:spPr>
          <a:xfrm>
            <a:off x="1371600" y="2768769"/>
            <a:ext cx="9144000" cy="2031325"/>
          </a:xfrm>
          <a:prstGeom prst="rect">
            <a:avLst/>
          </a:prstGeom>
        </p:spPr>
        <p:txBody>
          <a:bodyPr wrap="square">
            <a:spAutoFit/>
          </a:bodyPr>
          <a:lstStyle/>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doc</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_id: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ObjectID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'5e44ab7638d4f738f05c57a8'</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first: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"Josh"</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last: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"Edward"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birth: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Date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'Oct 31, 1979'</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email:</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"test@mim.edu"</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phones: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"6414511111"</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"6414512222"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6483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8585-24BC-46C1-9CF1-FCB8291D3AEF}"/>
              </a:ext>
            </a:extLst>
          </p:cNvPr>
          <p:cNvSpPr>
            <a:spLocks noGrp="1"/>
          </p:cNvSpPr>
          <p:nvPr>
            <p:ph type="title"/>
          </p:nvPr>
        </p:nvSpPr>
        <p:spPr/>
        <p:txBody>
          <a:bodyPr/>
          <a:lstStyle/>
          <a:p>
            <a:r>
              <a:rPr lang="en-US" dirty="0"/>
              <a:t>Setup</a:t>
            </a:r>
          </a:p>
        </p:txBody>
      </p:sp>
      <p:sp>
        <p:nvSpPr>
          <p:cNvPr id="3" name="Slide Number Placeholder 2">
            <a:extLst>
              <a:ext uri="{FF2B5EF4-FFF2-40B4-BE49-F238E27FC236}">
                <a16:creationId xmlns:a16="http://schemas.microsoft.com/office/drawing/2014/main" id="{0DE50DDE-985F-4502-8482-7FF10DAD17CC}"/>
              </a:ext>
            </a:extLst>
          </p:cNvPr>
          <p:cNvSpPr>
            <a:spLocks noGrp="1"/>
          </p:cNvSpPr>
          <p:nvPr>
            <p:ph type="sldNum" sz="quarter" idx="12"/>
          </p:nvPr>
        </p:nvSpPr>
        <p:spPr/>
        <p:txBody>
          <a:bodyPr/>
          <a:lstStyle/>
          <a:p>
            <a:pPr>
              <a:defRPr/>
            </a:pPr>
            <a:fld id="{49730567-0E75-49FB-AEC7-DB714A72D059}" type="slidenum">
              <a:rPr lang="en-US" smtClean="0"/>
              <a:pPr>
                <a:defRPr/>
              </a:pPr>
              <a:t>19</a:t>
            </a:fld>
            <a:endParaRPr lang="en-US"/>
          </a:p>
        </p:txBody>
      </p:sp>
      <p:sp>
        <p:nvSpPr>
          <p:cNvPr id="4" name="Content Placeholder 3">
            <a:extLst>
              <a:ext uri="{FF2B5EF4-FFF2-40B4-BE49-F238E27FC236}">
                <a16:creationId xmlns:a16="http://schemas.microsoft.com/office/drawing/2014/main" id="{F38427F7-4141-48DB-BDD6-1601EE10E507}"/>
              </a:ext>
            </a:extLst>
          </p:cNvPr>
          <p:cNvSpPr>
            <a:spLocks noGrp="1"/>
          </p:cNvSpPr>
          <p:nvPr>
            <p:ph sz="quarter" idx="1"/>
          </p:nvPr>
        </p:nvSpPr>
        <p:spPr/>
        <p:txBody>
          <a:bodyPr>
            <a:normAutofit lnSpcReduction="10000"/>
          </a:bodyPr>
          <a:lstStyle/>
          <a:p>
            <a:r>
              <a:rPr lang="en-US" dirty="0"/>
              <a:t>Follow</a:t>
            </a:r>
            <a:r>
              <a:rPr lang="en-US" b="1" dirty="0"/>
              <a:t> </a:t>
            </a:r>
            <a:r>
              <a:rPr lang="en-US" dirty="0"/>
              <a:t>the link to install MongoDB</a:t>
            </a:r>
          </a:p>
          <a:p>
            <a:pPr lvl="1"/>
            <a:r>
              <a:rPr lang="en-US" dirty="0">
                <a:hlinkClick r:id="rId2"/>
              </a:rPr>
              <a:t>https://docs.mongodb.com/manual/tutorial/install-mongodb-on-windows/</a:t>
            </a:r>
            <a:endParaRPr lang="en-US" dirty="0"/>
          </a:p>
          <a:p>
            <a:r>
              <a:rPr lang="en-US" dirty="0"/>
              <a:t>Two ways to start your MongoDB</a:t>
            </a:r>
          </a:p>
          <a:p>
            <a:pPr lvl="1"/>
            <a:r>
              <a:rPr lang="en-US" dirty="0"/>
              <a:t>as a Windows Service</a:t>
            </a:r>
          </a:p>
          <a:p>
            <a:pPr marL="1051560" lvl="2" indent="-457200">
              <a:buFont typeface="+mj-lt"/>
              <a:buAutoNum type="arabicPeriod"/>
            </a:pPr>
            <a:r>
              <a:rPr lang="en-US" dirty="0"/>
              <a:t>From the Services console, locate the MongoDB service.</a:t>
            </a:r>
          </a:p>
          <a:p>
            <a:pPr marL="1051560" lvl="2" indent="-457200">
              <a:buFont typeface="+mj-lt"/>
              <a:buAutoNum type="arabicPeriod"/>
            </a:pPr>
            <a:r>
              <a:rPr lang="en-US" dirty="0"/>
              <a:t>Right-click on the MongoDB service and click </a:t>
            </a:r>
            <a:r>
              <a:rPr lang="en-US" b="1" dirty="0"/>
              <a:t>Stop</a:t>
            </a:r>
            <a:r>
              <a:rPr lang="en-US" dirty="0"/>
              <a:t> (or </a:t>
            </a:r>
            <a:r>
              <a:rPr lang="en-US" b="1" dirty="0"/>
              <a:t>Pause</a:t>
            </a:r>
            <a:r>
              <a:rPr lang="en-US" dirty="0"/>
              <a:t>).</a:t>
            </a:r>
          </a:p>
          <a:p>
            <a:pPr lvl="1"/>
            <a:endParaRPr lang="en-US" dirty="0"/>
          </a:p>
          <a:p>
            <a:pPr lvl="1"/>
            <a:r>
              <a:rPr lang="en-US" dirty="0"/>
              <a:t>from the Command Interpreter</a:t>
            </a:r>
          </a:p>
          <a:p>
            <a:pPr marL="1005840" lvl="2" indent="-457200">
              <a:buFont typeface="+mj-lt"/>
              <a:buAutoNum type="arabicPeriod"/>
            </a:pPr>
            <a:r>
              <a:rPr lang="en-US" dirty="0"/>
              <a:t>Create database directory </a:t>
            </a:r>
            <a:r>
              <a:rPr lang="en-US" altLang="zh-CN" dirty="0"/>
              <a:t>- </a:t>
            </a:r>
            <a:r>
              <a:rPr lang="en-US" dirty="0"/>
              <a:t>C:/data/db</a:t>
            </a:r>
          </a:p>
          <a:p>
            <a:pPr marL="1005840" lvl="2" indent="-457200">
              <a:buFont typeface="+mj-lt"/>
              <a:buAutoNum type="arabicPeriod"/>
            </a:pPr>
            <a:r>
              <a:rPr lang="en-US" dirty="0"/>
              <a:t>Start your MongoDB database.</a:t>
            </a:r>
          </a:p>
          <a:p>
            <a:pPr marL="1280160" lvl="3" indent="-457200">
              <a:buFont typeface="Wingdings" panose="05000000000000000000" pitchFamily="2" charset="2"/>
              <a:buChar char="§"/>
            </a:pPr>
            <a:r>
              <a:rPr lang="en-US" dirty="0"/>
              <a:t>"C:\Program Files\MongoDB\Server\4.2\bin\mongod.exe" --</a:t>
            </a:r>
            <a:r>
              <a:rPr lang="en-US" dirty="0" err="1"/>
              <a:t>dbpath</a:t>
            </a:r>
            <a:r>
              <a:rPr lang="en-US" dirty="0"/>
              <a:t>="c:\data\db"</a:t>
            </a:r>
          </a:p>
          <a:p>
            <a:pPr marL="1005840" lvl="2" indent="-457200">
              <a:buFont typeface="+mj-lt"/>
              <a:buAutoNum type="arabicPeriod"/>
            </a:pPr>
            <a:r>
              <a:rPr lang="en-US" dirty="0"/>
              <a:t>Connect to MongoDB</a:t>
            </a:r>
          </a:p>
          <a:p>
            <a:pPr marL="1280160" lvl="3" indent="-457200">
              <a:buFont typeface="Wingdings" panose="05000000000000000000" pitchFamily="2" charset="2"/>
              <a:buChar char="§"/>
            </a:pPr>
            <a:r>
              <a:rPr lang="en-US" dirty="0"/>
              <a:t>"C:\Program Files\MongoDB\Server\4.2\bin\mongo.exe"</a:t>
            </a:r>
          </a:p>
          <a:p>
            <a:pPr lvl="1"/>
            <a:endParaRPr lang="en-US" b="1" dirty="0"/>
          </a:p>
          <a:p>
            <a:pPr lvl="1"/>
            <a:endParaRPr lang="en-US" dirty="0"/>
          </a:p>
          <a:p>
            <a:pPr lvl="1"/>
            <a:endParaRPr lang="en-US" dirty="0"/>
          </a:p>
        </p:txBody>
      </p:sp>
    </p:spTree>
    <p:extLst>
      <p:ext uri="{BB962C8B-B14F-4D97-AF65-F5344CB8AC3E}">
        <p14:creationId xmlns:p14="http://schemas.microsoft.com/office/powerpoint/2010/main" val="361108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62CC-6559-4AFA-A30F-885FE384935E}"/>
              </a:ext>
            </a:extLst>
          </p:cNvPr>
          <p:cNvSpPr>
            <a:spLocks noGrp="1"/>
          </p:cNvSpPr>
          <p:nvPr>
            <p:ph type="title"/>
          </p:nvPr>
        </p:nvSpPr>
        <p:spPr/>
        <p:txBody>
          <a:bodyPr/>
          <a:lstStyle/>
          <a:p>
            <a:r>
              <a:rPr lang="en-US" spc="195" dirty="0"/>
              <a:t>SQL </a:t>
            </a:r>
            <a:r>
              <a:rPr lang="en-US" spc="145" dirty="0"/>
              <a:t>vs</a:t>
            </a:r>
            <a:r>
              <a:rPr lang="en-US" spc="-185" dirty="0"/>
              <a:t> </a:t>
            </a:r>
            <a:r>
              <a:rPr lang="en-US" spc="245" dirty="0"/>
              <a:t>NoSQL</a:t>
            </a:r>
            <a:endParaRPr lang="en-US" dirty="0"/>
          </a:p>
        </p:txBody>
      </p:sp>
      <p:sp>
        <p:nvSpPr>
          <p:cNvPr id="3" name="Slide Number Placeholder 2">
            <a:extLst>
              <a:ext uri="{FF2B5EF4-FFF2-40B4-BE49-F238E27FC236}">
                <a16:creationId xmlns:a16="http://schemas.microsoft.com/office/drawing/2014/main" id="{687A8116-E68D-4D15-B545-93C461021BAF}"/>
              </a:ext>
            </a:extLst>
          </p:cNvPr>
          <p:cNvSpPr>
            <a:spLocks noGrp="1"/>
          </p:cNvSpPr>
          <p:nvPr>
            <p:ph type="sldNum" sz="quarter" idx="12"/>
          </p:nvPr>
        </p:nvSpPr>
        <p:spPr/>
        <p:txBody>
          <a:bodyPr/>
          <a:lstStyle/>
          <a:p>
            <a:pPr>
              <a:defRPr/>
            </a:pPr>
            <a:fld id="{49730567-0E75-49FB-AEC7-DB714A72D059}" type="slidenum">
              <a:rPr lang="en-US" smtClean="0"/>
              <a:pPr>
                <a:defRPr/>
              </a:pPr>
              <a:t>2</a:t>
            </a:fld>
            <a:endParaRPr lang="en-US"/>
          </a:p>
        </p:txBody>
      </p:sp>
      <p:sp>
        <p:nvSpPr>
          <p:cNvPr id="5" name="object 3">
            <a:extLst>
              <a:ext uri="{FF2B5EF4-FFF2-40B4-BE49-F238E27FC236}">
                <a16:creationId xmlns:a16="http://schemas.microsoft.com/office/drawing/2014/main" id="{BC7D4CBA-4858-413E-9440-74F7720272DF}"/>
              </a:ext>
            </a:extLst>
          </p:cNvPr>
          <p:cNvSpPr txBox="1"/>
          <p:nvPr/>
        </p:nvSpPr>
        <p:spPr>
          <a:xfrm>
            <a:off x="2827146" y="1752600"/>
            <a:ext cx="5026660" cy="533400"/>
          </a:xfrm>
          <a:prstGeom prst="rect">
            <a:avLst/>
          </a:prstGeom>
          <a:solidFill>
            <a:srgbClr val="521751"/>
          </a:solidFill>
        </p:spPr>
        <p:txBody>
          <a:bodyPr vert="horz" wrap="square" lIns="0" tIns="146050" rIns="0" bIns="0" rtlCol="0">
            <a:spAutoFit/>
          </a:bodyPr>
          <a:lstStyle/>
          <a:p>
            <a:pPr marL="416559">
              <a:lnSpc>
                <a:spcPct val="100000"/>
              </a:lnSpc>
              <a:spcBef>
                <a:spcPts val="1150"/>
              </a:spcBef>
            </a:pPr>
            <a:r>
              <a:rPr sz="1500" spc="-90" dirty="0">
                <a:solidFill>
                  <a:srgbClr val="FFFFFF"/>
                </a:solidFill>
                <a:latin typeface="Verdana"/>
                <a:cs typeface="Verdana"/>
              </a:rPr>
              <a:t>Goal:</a:t>
            </a:r>
            <a:r>
              <a:rPr sz="1500" spc="-114" dirty="0">
                <a:solidFill>
                  <a:srgbClr val="FFFFFF"/>
                </a:solidFill>
                <a:latin typeface="Verdana"/>
                <a:cs typeface="Verdana"/>
              </a:rPr>
              <a:t> </a:t>
            </a:r>
            <a:r>
              <a:rPr sz="1500" spc="-65" dirty="0">
                <a:solidFill>
                  <a:srgbClr val="FFFFFF"/>
                </a:solidFill>
                <a:latin typeface="Verdana"/>
                <a:cs typeface="Verdana"/>
              </a:rPr>
              <a:t>Store</a:t>
            </a:r>
            <a:r>
              <a:rPr sz="1500" spc="-100" dirty="0">
                <a:solidFill>
                  <a:srgbClr val="FFFFFF"/>
                </a:solidFill>
                <a:latin typeface="Verdana"/>
                <a:cs typeface="Verdana"/>
              </a:rPr>
              <a:t> </a:t>
            </a:r>
            <a:r>
              <a:rPr sz="1500" spc="-15" dirty="0">
                <a:solidFill>
                  <a:srgbClr val="FFFFFF"/>
                </a:solidFill>
                <a:latin typeface="Verdana"/>
                <a:cs typeface="Verdana"/>
              </a:rPr>
              <a:t>Data</a:t>
            </a:r>
            <a:r>
              <a:rPr sz="1500" spc="-100" dirty="0">
                <a:solidFill>
                  <a:srgbClr val="FFFFFF"/>
                </a:solidFill>
                <a:latin typeface="Verdana"/>
                <a:cs typeface="Verdana"/>
              </a:rPr>
              <a:t> </a:t>
            </a:r>
            <a:r>
              <a:rPr sz="1500" spc="-25" dirty="0">
                <a:solidFill>
                  <a:srgbClr val="FFFFFF"/>
                </a:solidFill>
                <a:latin typeface="Verdana"/>
                <a:cs typeface="Verdana"/>
              </a:rPr>
              <a:t>and</a:t>
            </a:r>
            <a:r>
              <a:rPr sz="1500" spc="-100" dirty="0">
                <a:solidFill>
                  <a:srgbClr val="FFFFFF"/>
                </a:solidFill>
                <a:latin typeface="Verdana"/>
                <a:cs typeface="Verdana"/>
              </a:rPr>
              <a:t> </a:t>
            </a:r>
            <a:r>
              <a:rPr sz="1500" spc="-30" dirty="0">
                <a:solidFill>
                  <a:srgbClr val="FFFFFF"/>
                </a:solidFill>
                <a:latin typeface="Verdana"/>
                <a:cs typeface="Verdana"/>
              </a:rPr>
              <a:t>Make</a:t>
            </a:r>
            <a:r>
              <a:rPr sz="1500" spc="-100" dirty="0">
                <a:solidFill>
                  <a:srgbClr val="FFFFFF"/>
                </a:solidFill>
                <a:latin typeface="Verdana"/>
                <a:cs typeface="Verdana"/>
              </a:rPr>
              <a:t> </a:t>
            </a:r>
            <a:r>
              <a:rPr sz="1500" spc="-60" dirty="0">
                <a:solidFill>
                  <a:srgbClr val="FFFFFF"/>
                </a:solidFill>
                <a:latin typeface="Verdana"/>
                <a:cs typeface="Verdana"/>
              </a:rPr>
              <a:t>it</a:t>
            </a:r>
            <a:r>
              <a:rPr sz="1500" spc="-110" dirty="0">
                <a:solidFill>
                  <a:srgbClr val="FFFFFF"/>
                </a:solidFill>
                <a:latin typeface="Verdana"/>
                <a:cs typeface="Verdana"/>
              </a:rPr>
              <a:t> </a:t>
            </a:r>
            <a:r>
              <a:rPr sz="1500" spc="-40" dirty="0">
                <a:solidFill>
                  <a:srgbClr val="FFFFFF"/>
                </a:solidFill>
                <a:latin typeface="Verdana"/>
                <a:cs typeface="Verdana"/>
              </a:rPr>
              <a:t>Easily</a:t>
            </a:r>
            <a:r>
              <a:rPr sz="1500" spc="-100" dirty="0">
                <a:solidFill>
                  <a:srgbClr val="FFFFFF"/>
                </a:solidFill>
                <a:latin typeface="Verdana"/>
                <a:cs typeface="Verdana"/>
              </a:rPr>
              <a:t> </a:t>
            </a:r>
            <a:r>
              <a:rPr sz="1500" spc="-25" dirty="0">
                <a:solidFill>
                  <a:srgbClr val="FFFFFF"/>
                </a:solidFill>
                <a:latin typeface="Verdana"/>
                <a:cs typeface="Verdana"/>
              </a:rPr>
              <a:t>Accessible</a:t>
            </a:r>
            <a:endParaRPr sz="1500">
              <a:latin typeface="Verdana"/>
              <a:cs typeface="Verdana"/>
            </a:endParaRPr>
          </a:p>
        </p:txBody>
      </p:sp>
      <p:sp>
        <p:nvSpPr>
          <p:cNvPr id="6" name="object 4">
            <a:extLst>
              <a:ext uri="{FF2B5EF4-FFF2-40B4-BE49-F238E27FC236}">
                <a16:creationId xmlns:a16="http://schemas.microsoft.com/office/drawing/2014/main" id="{FAA072FF-1DC2-4704-9786-3EED8C08E24D}"/>
              </a:ext>
            </a:extLst>
          </p:cNvPr>
          <p:cNvSpPr txBox="1"/>
          <p:nvPr/>
        </p:nvSpPr>
        <p:spPr>
          <a:xfrm>
            <a:off x="2833497" y="3020507"/>
            <a:ext cx="5013960" cy="520700"/>
          </a:xfrm>
          <a:prstGeom prst="rect">
            <a:avLst/>
          </a:prstGeom>
          <a:solidFill>
            <a:srgbClr val="FA923F"/>
          </a:solidFill>
          <a:ln w="12700">
            <a:solidFill>
              <a:srgbClr val="521751"/>
            </a:solidFill>
          </a:ln>
        </p:spPr>
        <p:txBody>
          <a:bodyPr vert="horz" wrap="square" lIns="0" tIns="140335" rIns="0" bIns="0" rtlCol="0">
            <a:spAutoFit/>
          </a:bodyPr>
          <a:lstStyle/>
          <a:p>
            <a:pPr algn="ctr">
              <a:lnSpc>
                <a:spcPct val="100000"/>
              </a:lnSpc>
              <a:spcBef>
                <a:spcPts val="1105"/>
              </a:spcBef>
            </a:pPr>
            <a:r>
              <a:rPr sz="1500" spc="-25" dirty="0">
                <a:solidFill>
                  <a:srgbClr val="FFFFFF"/>
                </a:solidFill>
                <a:latin typeface="Verdana"/>
                <a:cs typeface="Verdana"/>
              </a:rPr>
              <a:t>Use </a:t>
            </a:r>
            <a:r>
              <a:rPr sz="1500" spc="-5" dirty="0">
                <a:solidFill>
                  <a:srgbClr val="FFFFFF"/>
                </a:solidFill>
                <a:latin typeface="Verdana"/>
                <a:cs typeface="Verdana"/>
              </a:rPr>
              <a:t>a</a:t>
            </a:r>
            <a:r>
              <a:rPr sz="1500" spc="-180" dirty="0">
                <a:solidFill>
                  <a:srgbClr val="FFFFFF"/>
                </a:solidFill>
                <a:latin typeface="Verdana"/>
                <a:cs typeface="Verdana"/>
              </a:rPr>
              <a:t> </a:t>
            </a:r>
            <a:r>
              <a:rPr sz="1500" spc="-40" dirty="0">
                <a:solidFill>
                  <a:srgbClr val="FFFFFF"/>
                </a:solidFill>
                <a:latin typeface="Verdana"/>
                <a:cs typeface="Verdana"/>
              </a:rPr>
              <a:t>Database!</a:t>
            </a:r>
            <a:endParaRPr sz="1500">
              <a:latin typeface="Verdana"/>
              <a:cs typeface="Verdana"/>
            </a:endParaRPr>
          </a:p>
        </p:txBody>
      </p:sp>
      <p:sp>
        <p:nvSpPr>
          <p:cNvPr id="7" name="object 5">
            <a:extLst>
              <a:ext uri="{FF2B5EF4-FFF2-40B4-BE49-F238E27FC236}">
                <a16:creationId xmlns:a16="http://schemas.microsoft.com/office/drawing/2014/main" id="{368C8670-9C6A-48C2-8088-AD7988A84051}"/>
              </a:ext>
            </a:extLst>
          </p:cNvPr>
          <p:cNvSpPr txBox="1"/>
          <p:nvPr/>
        </p:nvSpPr>
        <p:spPr>
          <a:xfrm>
            <a:off x="2833497" y="3983275"/>
            <a:ext cx="2105025" cy="520700"/>
          </a:xfrm>
          <a:prstGeom prst="rect">
            <a:avLst/>
          </a:prstGeom>
          <a:solidFill>
            <a:srgbClr val="FEE9D9"/>
          </a:solidFill>
          <a:ln w="12700">
            <a:solidFill>
              <a:srgbClr val="FA923F"/>
            </a:solidFill>
          </a:ln>
        </p:spPr>
        <p:txBody>
          <a:bodyPr vert="horz" wrap="square" lIns="0" tIns="140970" rIns="0" bIns="0" rtlCol="0">
            <a:spAutoFit/>
          </a:bodyPr>
          <a:lstStyle/>
          <a:p>
            <a:pPr marL="344170">
              <a:lnSpc>
                <a:spcPct val="100000"/>
              </a:lnSpc>
              <a:spcBef>
                <a:spcPts val="1110"/>
              </a:spcBef>
            </a:pPr>
            <a:r>
              <a:rPr sz="1500" spc="-25" dirty="0">
                <a:solidFill>
                  <a:srgbClr val="FA923F"/>
                </a:solidFill>
                <a:latin typeface="Verdana"/>
                <a:cs typeface="Verdana"/>
              </a:rPr>
              <a:t>SQL</a:t>
            </a:r>
            <a:r>
              <a:rPr sz="1500" spc="-110" dirty="0">
                <a:solidFill>
                  <a:srgbClr val="FA923F"/>
                </a:solidFill>
                <a:latin typeface="Verdana"/>
                <a:cs typeface="Verdana"/>
              </a:rPr>
              <a:t> </a:t>
            </a:r>
            <a:r>
              <a:rPr sz="1500" spc="-20" dirty="0">
                <a:solidFill>
                  <a:srgbClr val="FA923F"/>
                </a:solidFill>
                <a:latin typeface="Verdana"/>
                <a:cs typeface="Verdana"/>
              </a:rPr>
              <a:t>Databases</a:t>
            </a:r>
            <a:endParaRPr sz="1500">
              <a:latin typeface="Verdana"/>
              <a:cs typeface="Verdana"/>
            </a:endParaRPr>
          </a:p>
        </p:txBody>
      </p:sp>
      <p:sp>
        <p:nvSpPr>
          <p:cNvPr id="8" name="object 6">
            <a:extLst>
              <a:ext uri="{FF2B5EF4-FFF2-40B4-BE49-F238E27FC236}">
                <a16:creationId xmlns:a16="http://schemas.microsoft.com/office/drawing/2014/main" id="{2EAE2FD3-5185-4DD4-84D9-28F431B4ED9A}"/>
              </a:ext>
            </a:extLst>
          </p:cNvPr>
          <p:cNvSpPr txBox="1"/>
          <p:nvPr/>
        </p:nvSpPr>
        <p:spPr>
          <a:xfrm>
            <a:off x="8167245" y="3020507"/>
            <a:ext cx="1691639" cy="520700"/>
          </a:xfrm>
          <a:prstGeom prst="rect">
            <a:avLst/>
          </a:prstGeom>
          <a:solidFill>
            <a:srgbClr val="FFF962"/>
          </a:solidFill>
          <a:ln w="12700">
            <a:solidFill>
              <a:srgbClr val="4F4F4F"/>
            </a:solidFill>
          </a:ln>
        </p:spPr>
        <p:txBody>
          <a:bodyPr vert="horz" wrap="square" lIns="0" tIns="24765" rIns="0" bIns="0" rtlCol="0">
            <a:spAutoFit/>
          </a:bodyPr>
          <a:lstStyle/>
          <a:p>
            <a:pPr marL="146685" marR="142240" indent="10160">
              <a:lnSpc>
                <a:spcPct val="100000"/>
              </a:lnSpc>
              <a:spcBef>
                <a:spcPts val="195"/>
              </a:spcBef>
            </a:pPr>
            <a:r>
              <a:rPr sz="1500" spc="-55" dirty="0">
                <a:solidFill>
                  <a:srgbClr val="4F4F4F"/>
                </a:solidFill>
                <a:latin typeface="Verdana"/>
                <a:cs typeface="Verdana"/>
              </a:rPr>
              <a:t>Quicker</a:t>
            </a:r>
            <a:r>
              <a:rPr sz="1500" spc="-160" dirty="0">
                <a:solidFill>
                  <a:srgbClr val="4F4F4F"/>
                </a:solidFill>
                <a:latin typeface="Verdana"/>
                <a:cs typeface="Verdana"/>
              </a:rPr>
              <a:t> </a:t>
            </a:r>
            <a:r>
              <a:rPr sz="1500" spc="-10" dirty="0">
                <a:solidFill>
                  <a:srgbClr val="4F4F4F"/>
                </a:solidFill>
                <a:latin typeface="Verdana"/>
                <a:cs typeface="Verdana"/>
              </a:rPr>
              <a:t>Access  </a:t>
            </a:r>
            <a:r>
              <a:rPr sz="1500" spc="-40" dirty="0">
                <a:solidFill>
                  <a:srgbClr val="4F4F4F"/>
                </a:solidFill>
                <a:latin typeface="Verdana"/>
                <a:cs typeface="Verdana"/>
              </a:rPr>
              <a:t>than </a:t>
            </a:r>
            <a:r>
              <a:rPr sz="1500" spc="-20" dirty="0">
                <a:solidFill>
                  <a:srgbClr val="4F4F4F"/>
                </a:solidFill>
                <a:latin typeface="Verdana"/>
                <a:cs typeface="Verdana"/>
              </a:rPr>
              <a:t>with </a:t>
            </a:r>
            <a:r>
              <a:rPr sz="1500" spc="-5" dirty="0">
                <a:solidFill>
                  <a:srgbClr val="4F4F4F"/>
                </a:solidFill>
                <a:latin typeface="Verdana"/>
                <a:cs typeface="Verdana"/>
              </a:rPr>
              <a:t>a</a:t>
            </a:r>
            <a:r>
              <a:rPr sz="1500" spc="-290" dirty="0">
                <a:solidFill>
                  <a:srgbClr val="4F4F4F"/>
                </a:solidFill>
                <a:latin typeface="Verdana"/>
                <a:cs typeface="Verdana"/>
              </a:rPr>
              <a:t> </a:t>
            </a:r>
            <a:r>
              <a:rPr sz="1500" spc="-45" dirty="0">
                <a:solidFill>
                  <a:srgbClr val="4F4F4F"/>
                </a:solidFill>
                <a:latin typeface="Verdana"/>
                <a:cs typeface="Verdana"/>
              </a:rPr>
              <a:t>File</a:t>
            </a:r>
            <a:endParaRPr sz="1500">
              <a:latin typeface="Verdana"/>
              <a:cs typeface="Verdana"/>
            </a:endParaRPr>
          </a:p>
        </p:txBody>
      </p:sp>
      <p:sp>
        <p:nvSpPr>
          <p:cNvPr id="9" name="object 7">
            <a:extLst>
              <a:ext uri="{FF2B5EF4-FFF2-40B4-BE49-F238E27FC236}">
                <a16:creationId xmlns:a16="http://schemas.microsoft.com/office/drawing/2014/main" id="{BE65F967-A564-4577-9648-511DC97D7E72}"/>
              </a:ext>
            </a:extLst>
          </p:cNvPr>
          <p:cNvSpPr txBox="1"/>
          <p:nvPr/>
        </p:nvSpPr>
        <p:spPr>
          <a:xfrm>
            <a:off x="5742478" y="3983275"/>
            <a:ext cx="2105025" cy="520700"/>
          </a:xfrm>
          <a:prstGeom prst="rect">
            <a:avLst/>
          </a:prstGeom>
          <a:solidFill>
            <a:srgbClr val="FEE9D9"/>
          </a:solidFill>
          <a:ln w="12700">
            <a:solidFill>
              <a:srgbClr val="FA923F"/>
            </a:solidFill>
          </a:ln>
        </p:spPr>
        <p:txBody>
          <a:bodyPr vert="horz" wrap="square" lIns="0" tIns="140970" rIns="0" bIns="0" rtlCol="0">
            <a:spAutoFit/>
          </a:bodyPr>
          <a:lstStyle/>
          <a:p>
            <a:pPr marL="215265">
              <a:lnSpc>
                <a:spcPct val="100000"/>
              </a:lnSpc>
              <a:spcBef>
                <a:spcPts val="1110"/>
              </a:spcBef>
            </a:pPr>
            <a:r>
              <a:rPr sz="1500" spc="-20" dirty="0">
                <a:solidFill>
                  <a:srgbClr val="FA923F"/>
                </a:solidFill>
                <a:latin typeface="Verdana"/>
                <a:cs typeface="Verdana"/>
              </a:rPr>
              <a:t>NoSQL</a:t>
            </a:r>
            <a:r>
              <a:rPr sz="1500" spc="-110" dirty="0">
                <a:solidFill>
                  <a:srgbClr val="FA923F"/>
                </a:solidFill>
                <a:latin typeface="Verdana"/>
                <a:cs typeface="Verdana"/>
              </a:rPr>
              <a:t> </a:t>
            </a:r>
            <a:r>
              <a:rPr sz="1500" spc="-20" dirty="0">
                <a:solidFill>
                  <a:srgbClr val="FA923F"/>
                </a:solidFill>
                <a:latin typeface="Verdana"/>
                <a:cs typeface="Verdana"/>
              </a:rPr>
              <a:t>Databases</a:t>
            </a:r>
            <a:endParaRPr sz="1500">
              <a:latin typeface="Verdana"/>
              <a:cs typeface="Verdana"/>
            </a:endParaRPr>
          </a:p>
        </p:txBody>
      </p:sp>
      <p:sp>
        <p:nvSpPr>
          <p:cNvPr id="10" name="object 8">
            <a:extLst>
              <a:ext uri="{FF2B5EF4-FFF2-40B4-BE49-F238E27FC236}">
                <a16:creationId xmlns:a16="http://schemas.microsoft.com/office/drawing/2014/main" id="{0E3A19F0-CE0B-4380-B777-DFDE0EAC1994}"/>
              </a:ext>
            </a:extLst>
          </p:cNvPr>
          <p:cNvSpPr txBox="1"/>
          <p:nvPr/>
        </p:nvSpPr>
        <p:spPr>
          <a:xfrm>
            <a:off x="3364290" y="4708900"/>
            <a:ext cx="1040765" cy="254000"/>
          </a:xfrm>
          <a:prstGeom prst="rect">
            <a:avLst/>
          </a:prstGeom>
        </p:spPr>
        <p:txBody>
          <a:bodyPr vert="horz" wrap="square" lIns="0" tIns="12700" rIns="0" bIns="0" rtlCol="0">
            <a:spAutoFit/>
          </a:bodyPr>
          <a:lstStyle/>
          <a:p>
            <a:pPr marL="12700">
              <a:lnSpc>
                <a:spcPct val="100000"/>
              </a:lnSpc>
              <a:spcBef>
                <a:spcPts val="100"/>
              </a:spcBef>
            </a:pPr>
            <a:r>
              <a:rPr sz="1500" spc="-114" dirty="0">
                <a:solidFill>
                  <a:srgbClr val="FA923F"/>
                </a:solidFill>
                <a:latin typeface="Verdana"/>
                <a:cs typeface="Verdana"/>
              </a:rPr>
              <a:t>e.g.</a:t>
            </a:r>
            <a:r>
              <a:rPr sz="1500" spc="-190" dirty="0">
                <a:solidFill>
                  <a:srgbClr val="FA923F"/>
                </a:solidFill>
                <a:latin typeface="Verdana"/>
                <a:cs typeface="Verdana"/>
              </a:rPr>
              <a:t> </a:t>
            </a:r>
            <a:r>
              <a:rPr sz="1500" spc="-20" dirty="0">
                <a:solidFill>
                  <a:srgbClr val="FA923F"/>
                </a:solidFill>
                <a:latin typeface="Verdana"/>
                <a:cs typeface="Verdana"/>
              </a:rPr>
              <a:t>MySQL</a:t>
            </a:r>
            <a:endParaRPr sz="1500">
              <a:latin typeface="Verdana"/>
              <a:cs typeface="Verdana"/>
            </a:endParaRPr>
          </a:p>
        </p:txBody>
      </p:sp>
      <p:sp>
        <p:nvSpPr>
          <p:cNvPr id="11" name="object 9">
            <a:extLst>
              <a:ext uri="{FF2B5EF4-FFF2-40B4-BE49-F238E27FC236}">
                <a16:creationId xmlns:a16="http://schemas.microsoft.com/office/drawing/2014/main" id="{84142A5B-6FEE-4265-AA42-27D9C4B301F3}"/>
              </a:ext>
            </a:extLst>
          </p:cNvPr>
          <p:cNvSpPr txBox="1"/>
          <p:nvPr/>
        </p:nvSpPr>
        <p:spPr>
          <a:xfrm>
            <a:off x="6147079" y="4708900"/>
            <a:ext cx="1291590" cy="254000"/>
          </a:xfrm>
          <a:prstGeom prst="rect">
            <a:avLst/>
          </a:prstGeom>
        </p:spPr>
        <p:txBody>
          <a:bodyPr vert="horz" wrap="square" lIns="0" tIns="12700" rIns="0" bIns="0" rtlCol="0">
            <a:spAutoFit/>
          </a:bodyPr>
          <a:lstStyle/>
          <a:p>
            <a:pPr marL="12700">
              <a:lnSpc>
                <a:spcPct val="100000"/>
              </a:lnSpc>
              <a:spcBef>
                <a:spcPts val="100"/>
              </a:spcBef>
            </a:pPr>
            <a:r>
              <a:rPr sz="1500" spc="-114" dirty="0">
                <a:solidFill>
                  <a:srgbClr val="FA923F"/>
                </a:solidFill>
                <a:latin typeface="Verdana"/>
                <a:cs typeface="Verdana"/>
              </a:rPr>
              <a:t>e.g.</a:t>
            </a:r>
            <a:r>
              <a:rPr sz="1500" spc="-175" dirty="0">
                <a:solidFill>
                  <a:srgbClr val="FA923F"/>
                </a:solidFill>
                <a:latin typeface="Verdana"/>
                <a:cs typeface="Verdana"/>
              </a:rPr>
              <a:t> </a:t>
            </a:r>
            <a:r>
              <a:rPr sz="1500" spc="-15" dirty="0">
                <a:solidFill>
                  <a:srgbClr val="FA923F"/>
                </a:solidFill>
                <a:latin typeface="Verdana"/>
                <a:cs typeface="Verdana"/>
              </a:rPr>
              <a:t>MongoDB</a:t>
            </a:r>
            <a:endParaRPr sz="1500">
              <a:latin typeface="Verdana"/>
              <a:cs typeface="Verdana"/>
            </a:endParaRPr>
          </a:p>
        </p:txBody>
      </p:sp>
      <p:sp>
        <p:nvSpPr>
          <p:cNvPr id="12" name="object 10">
            <a:extLst>
              <a:ext uri="{FF2B5EF4-FFF2-40B4-BE49-F238E27FC236}">
                <a16:creationId xmlns:a16="http://schemas.microsoft.com/office/drawing/2014/main" id="{27306B6E-6DD7-49B0-86F9-8222BD6EC8B3}"/>
              </a:ext>
            </a:extLst>
          </p:cNvPr>
          <p:cNvSpPr/>
          <p:nvPr/>
        </p:nvSpPr>
        <p:spPr>
          <a:xfrm>
            <a:off x="5132109" y="2359461"/>
            <a:ext cx="416559" cy="581025"/>
          </a:xfrm>
          <a:custGeom>
            <a:avLst/>
            <a:gdLst/>
            <a:ahLst/>
            <a:cxnLst/>
            <a:rect l="l" t="t" r="r" b="b"/>
            <a:pathLst>
              <a:path w="416560" h="581025">
                <a:moveTo>
                  <a:pt x="416481" y="372437"/>
                </a:moveTo>
                <a:lnTo>
                  <a:pt x="0" y="372437"/>
                </a:lnTo>
                <a:lnTo>
                  <a:pt x="208240" y="580650"/>
                </a:lnTo>
                <a:lnTo>
                  <a:pt x="416481" y="372437"/>
                </a:lnTo>
                <a:close/>
              </a:path>
              <a:path w="416560" h="581025">
                <a:moveTo>
                  <a:pt x="312360" y="0"/>
                </a:moveTo>
                <a:lnTo>
                  <a:pt x="104120" y="0"/>
                </a:lnTo>
                <a:lnTo>
                  <a:pt x="104120" y="372437"/>
                </a:lnTo>
                <a:lnTo>
                  <a:pt x="312360" y="372437"/>
                </a:lnTo>
                <a:lnTo>
                  <a:pt x="312360" y="0"/>
                </a:lnTo>
                <a:close/>
              </a:path>
            </a:pathLst>
          </a:custGeom>
          <a:solidFill>
            <a:srgbClr val="FA923F"/>
          </a:solidFill>
        </p:spPr>
        <p:txBody>
          <a:bodyPr wrap="square" lIns="0" tIns="0" rIns="0" bIns="0" rtlCol="0"/>
          <a:lstStyle/>
          <a:p>
            <a:endParaRPr/>
          </a:p>
        </p:txBody>
      </p:sp>
      <p:sp>
        <p:nvSpPr>
          <p:cNvPr id="13" name="object 11">
            <a:extLst>
              <a:ext uri="{FF2B5EF4-FFF2-40B4-BE49-F238E27FC236}">
                <a16:creationId xmlns:a16="http://schemas.microsoft.com/office/drawing/2014/main" id="{351102EA-0DF0-443F-847E-30AEB04D3C92}"/>
              </a:ext>
            </a:extLst>
          </p:cNvPr>
          <p:cNvSpPr/>
          <p:nvPr/>
        </p:nvSpPr>
        <p:spPr>
          <a:xfrm>
            <a:off x="5132109" y="2359461"/>
            <a:ext cx="416559" cy="581025"/>
          </a:xfrm>
          <a:custGeom>
            <a:avLst/>
            <a:gdLst/>
            <a:ahLst/>
            <a:cxnLst/>
            <a:rect l="l" t="t" r="r" b="b"/>
            <a:pathLst>
              <a:path w="416560" h="581025">
                <a:moveTo>
                  <a:pt x="0" y="372437"/>
                </a:moveTo>
                <a:lnTo>
                  <a:pt x="104120" y="372437"/>
                </a:lnTo>
                <a:lnTo>
                  <a:pt x="104120" y="0"/>
                </a:lnTo>
                <a:lnTo>
                  <a:pt x="312360" y="0"/>
                </a:lnTo>
                <a:lnTo>
                  <a:pt x="312360" y="372437"/>
                </a:lnTo>
                <a:lnTo>
                  <a:pt x="416480" y="372437"/>
                </a:lnTo>
                <a:lnTo>
                  <a:pt x="208240" y="580649"/>
                </a:lnTo>
                <a:lnTo>
                  <a:pt x="0" y="372437"/>
                </a:lnTo>
                <a:close/>
              </a:path>
            </a:pathLst>
          </a:custGeom>
          <a:ln w="12701">
            <a:solidFill>
              <a:srgbClr val="3A0E39"/>
            </a:solidFill>
          </a:ln>
        </p:spPr>
        <p:txBody>
          <a:bodyPr wrap="square" lIns="0" tIns="0" rIns="0" bIns="0" rtlCol="0"/>
          <a:lstStyle/>
          <a:p>
            <a:endParaRPr/>
          </a:p>
        </p:txBody>
      </p:sp>
      <p:sp>
        <p:nvSpPr>
          <p:cNvPr id="14" name="object 12">
            <a:extLst>
              <a:ext uri="{FF2B5EF4-FFF2-40B4-BE49-F238E27FC236}">
                <a16:creationId xmlns:a16="http://schemas.microsoft.com/office/drawing/2014/main" id="{5C856B9A-B9E5-4C52-B7FC-8F1EDE4896C0}"/>
              </a:ext>
            </a:extLst>
          </p:cNvPr>
          <p:cNvSpPr/>
          <p:nvPr/>
        </p:nvSpPr>
        <p:spPr>
          <a:xfrm>
            <a:off x="3847754" y="3540623"/>
            <a:ext cx="1505585" cy="443230"/>
          </a:xfrm>
          <a:custGeom>
            <a:avLst/>
            <a:gdLst/>
            <a:ahLst/>
            <a:cxnLst/>
            <a:rect l="l" t="t" r="r" b="b"/>
            <a:pathLst>
              <a:path w="1505585" h="443229">
                <a:moveTo>
                  <a:pt x="25403" y="366450"/>
                </a:moveTo>
                <a:lnTo>
                  <a:pt x="0" y="366450"/>
                </a:lnTo>
                <a:lnTo>
                  <a:pt x="38105" y="442650"/>
                </a:lnTo>
                <a:lnTo>
                  <a:pt x="69859" y="379150"/>
                </a:lnTo>
                <a:lnTo>
                  <a:pt x="25403" y="379150"/>
                </a:lnTo>
                <a:lnTo>
                  <a:pt x="25403" y="366450"/>
                </a:lnTo>
                <a:close/>
              </a:path>
              <a:path w="1505585" h="443229">
                <a:moveTo>
                  <a:pt x="1479894" y="208626"/>
                </a:moveTo>
                <a:lnTo>
                  <a:pt x="25403" y="208626"/>
                </a:lnTo>
                <a:lnTo>
                  <a:pt x="25403" y="379150"/>
                </a:lnTo>
                <a:lnTo>
                  <a:pt x="50806" y="379150"/>
                </a:lnTo>
                <a:lnTo>
                  <a:pt x="50806" y="234026"/>
                </a:lnTo>
                <a:lnTo>
                  <a:pt x="38105" y="234026"/>
                </a:lnTo>
                <a:lnTo>
                  <a:pt x="50806" y="221326"/>
                </a:lnTo>
                <a:lnTo>
                  <a:pt x="1479894" y="221326"/>
                </a:lnTo>
                <a:lnTo>
                  <a:pt x="1479894" y="208626"/>
                </a:lnTo>
                <a:close/>
              </a:path>
              <a:path w="1505585" h="443229">
                <a:moveTo>
                  <a:pt x="76210" y="366450"/>
                </a:moveTo>
                <a:lnTo>
                  <a:pt x="50806" y="366450"/>
                </a:lnTo>
                <a:lnTo>
                  <a:pt x="50806" y="379150"/>
                </a:lnTo>
                <a:lnTo>
                  <a:pt x="69859" y="379150"/>
                </a:lnTo>
                <a:lnTo>
                  <a:pt x="76210" y="366450"/>
                </a:lnTo>
                <a:close/>
              </a:path>
              <a:path w="1505585" h="443229">
                <a:moveTo>
                  <a:pt x="50806" y="221326"/>
                </a:moveTo>
                <a:lnTo>
                  <a:pt x="38105" y="234026"/>
                </a:lnTo>
                <a:lnTo>
                  <a:pt x="50806" y="234026"/>
                </a:lnTo>
                <a:lnTo>
                  <a:pt x="50806" y="221326"/>
                </a:lnTo>
                <a:close/>
              </a:path>
              <a:path w="1505585" h="443229">
                <a:moveTo>
                  <a:pt x="1505297" y="208626"/>
                </a:moveTo>
                <a:lnTo>
                  <a:pt x="1492595" y="208626"/>
                </a:lnTo>
                <a:lnTo>
                  <a:pt x="1479894" y="221326"/>
                </a:lnTo>
                <a:lnTo>
                  <a:pt x="50806" y="221326"/>
                </a:lnTo>
                <a:lnTo>
                  <a:pt x="50806" y="234026"/>
                </a:lnTo>
                <a:lnTo>
                  <a:pt x="1505297" y="234026"/>
                </a:lnTo>
                <a:lnTo>
                  <a:pt x="1505297" y="208626"/>
                </a:lnTo>
                <a:close/>
              </a:path>
              <a:path w="1505585" h="443229">
                <a:moveTo>
                  <a:pt x="1505297" y="0"/>
                </a:moveTo>
                <a:lnTo>
                  <a:pt x="1479894" y="0"/>
                </a:lnTo>
                <a:lnTo>
                  <a:pt x="1479894" y="221326"/>
                </a:lnTo>
                <a:lnTo>
                  <a:pt x="1492595" y="208626"/>
                </a:lnTo>
                <a:lnTo>
                  <a:pt x="1505297" y="208626"/>
                </a:lnTo>
                <a:lnTo>
                  <a:pt x="1505297" y="0"/>
                </a:lnTo>
                <a:close/>
              </a:path>
            </a:pathLst>
          </a:custGeom>
          <a:solidFill>
            <a:srgbClr val="FA923F"/>
          </a:solidFill>
        </p:spPr>
        <p:txBody>
          <a:bodyPr wrap="square" lIns="0" tIns="0" rIns="0" bIns="0" rtlCol="0"/>
          <a:lstStyle/>
          <a:p>
            <a:endParaRPr/>
          </a:p>
        </p:txBody>
      </p:sp>
      <p:sp>
        <p:nvSpPr>
          <p:cNvPr id="15" name="object 13">
            <a:extLst>
              <a:ext uri="{FF2B5EF4-FFF2-40B4-BE49-F238E27FC236}">
                <a16:creationId xmlns:a16="http://schemas.microsoft.com/office/drawing/2014/main" id="{65A5C23E-2CBB-44D6-A272-0865BC3BBC0B}"/>
              </a:ext>
            </a:extLst>
          </p:cNvPr>
          <p:cNvSpPr/>
          <p:nvPr/>
        </p:nvSpPr>
        <p:spPr>
          <a:xfrm>
            <a:off x="5327648" y="3540622"/>
            <a:ext cx="1505585" cy="443230"/>
          </a:xfrm>
          <a:custGeom>
            <a:avLst/>
            <a:gdLst/>
            <a:ahLst/>
            <a:cxnLst/>
            <a:rect l="l" t="t" r="r" b="b"/>
            <a:pathLst>
              <a:path w="1505584" h="443229">
                <a:moveTo>
                  <a:pt x="1454490" y="366453"/>
                </a:moveTo>
                <a:lnTo>
                  <a:pt x="1429087" y="366453"/>
                </a:lnTo>
                <a:lnTo>
                  <a:pt x="1467192" y="442653"/>
                </a:lnTo>
                <a:lnTo>
                  <a:pt x="1498947" y="379153"/>
                </a:lnTo>
                <a:lnTo>
                  <a:pt x="1454490" y="379153"/>
                </a:lnTo>
                <a:lnTo>
                  <a:pt x="1454490" y="366453"/>
                </a:lnTo>
                <a:close/>
              </a:path>
              <a:path w="1505584" h="443229">
                <a:moveTo>
                  <a:pt x="1454490" y="221327"/>
                </a:moveTo>
                <a:lnTo>
                  <a:pt x="1454490" y="379153"/>
                </a:lnTo>
                <a:lnTo>
                  <a:pt x="1479894" y="379153"/>
                </a:lnTo>
                <a:lnTo>
                  <a:pt x="1479894" y="234027"/>
                </a:lnTo>
                <a:lnTo>
                  <a:pt x="1467192" y="234027"/>
                </a:lnTo>
                <a:lnTo>
                  <a:pt x="1454490" y="221327"/>
                </a:lnTo>
                <a:close/>
              </a:path>
              <a:path w="1505584" h="443229">
                <a:moveTo>
                  <a:pt x="1505297" y="366453"/>
                </a:moveTo>
                <a:lnTo>
                  <a:pt x="1479894" y="366453"/>
                </a:lnTo>
                <a:lnTo>
                  <a:pt x="1479894" y="379153"/>
                </a:lnTo>
                <a:lnTo>
                  <a:pt x="1498947" y="379153"/>
                </a:lnTo>
                <a:lnTo>
                  <a:pt x="1505297" y="366453"/>
                </a:lnTo>
                <a:close/>
              </a:path>
              <a:path w="1505584" h="443229">
                <a:moveTo>
                  <a:pt x="25402" y="0"/>
                </a:moveTo>
                <a:lnTo>
                  <a:pt x="0" y="0"/>
                </a:lnTo>
                <a:lnTo>
                  <a:pt x="0" y="234027"/>
                </a:lnTo>
                <a:lnTo>
                  <a:pt x="1454490" y="234027"/>
                </a:lnTo>
                <a:lnTo>
                  <a:pt x="1454490" y="221327"/>
                </a:lnTo>
                <a:lnTo>
                  <a:pt x="25402" y="221327"/>
                </a:lnTo>
                <a:lnTo>
                  <a:pt x="12701" y="208627"/>
                </a:lnTo>
                <a:lnTo>
                  <a:pt x="25402" y="208627"/>
                </a:lnTo>
                <a:lnTo>
                  <a:pt x="25402" y="0"/>
                </a:lnTo>
                <a:close/>
              </a:path>
              <a:path w="1505584" h="443229">
                <a:moveTo>
                  <a:pt x="1479894" y="208627"/>
                </a:moveTo>
                <a:lnTo>
                  <a:pt x="25402" y="208627"/>
                </a:lnTo>
                <a:lnTo>
                  <a:pt x="25402" y="221327"/>
                </a:lnTo>
                <a:lnTo>
                  <a:pt x="1454490" y="221327"/>
                </a:lnTo>
                <a:lnTo>
                  <a:pt x="1467192" y="234027"/>
                </a:lnTo>
                <a:lnTo>
                  <a:pt x="1479894" y="234027"/>
                </a:lnTo>
                <a:lnTo>
                  <a:pt x="1479894" y="208627"/>
                </a:lnTo>
                <a:close/>
              </a:path>
              <a:path w="1505584" h="443229">
                <a:moveTo>
                  <a:pt x="25402" y="208627"/>
                </a:moveTo>
                <a:lnTo>
                  <a:pt x="12701" y="208627"/>
                </a:lnTo>
                <a:lnTo>
                  <a:pt x="25402" y="221327"/>
                </a:lnTo>
                <a:lnTo>
                  <a:pt x="25402" y="208627"/>
                </a:lnTo>
                <a:close/>
              </a:path>
            </a:pathLst>
          </a:custGeom>
          <a:solidFill>
            <a:srgbClr val="FA923F"/>
          </a:solidFill>
        </p:spPr>
        <p:txBody>
          <a:bodyPr wrap="square" lIns="0" tIns="0" rIns="0" bIns="0" rtlCol="0"/>
          <a:lstStyle/>
          <a:p>
            <a:endParaRPr/>
          </a:p>
        </p:txBody>
      </p:sp>
    </p:spTree>
    <p:extLst>
      <p:ext uri="{BB962C8B-B14F-4D97-AF65-F5344CB8AC3E}">
        <p14:creationId xmlns:p14="http://schemas.microsoft.com/office/powerpoint/2010/main" val="2406145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CA19-4953-4DA7-9A9F-5487D7B253CF}"/>
              </a:ext>
            </a:extLst>
          </p:cNvPr>
          <p:cNvSpPr>
            <a:spLocks noGrp="1"/>
          </p:cNvSpPr>
          <p:nvPr>
            <p:ph type="title"/>
          </p:nvPr>
        </p:nvSpPr>
        <p:spPr/>
        <p:txBody>
          <a:bodyPr/>
          <a:lstStyle/>
          <a:p>
            <a:r>
              <a:rPr lang="en-US" dirty="0"/>
              <a:t>Collections</a:t>
            </a:r>
          </a:p>
        </p:txBody>
      </p:sp>
      <p:sp>
        <p:nvSpPr>
          <p:cNvPr id="3" name="Slide Number Placeholder 2">
            <a:extLst>
              <a:ext uri="{FF2B5EF4-FFF2-40B4-BE49-F238E27FC236}">
                <a16:creationId xmlns:a16="http://schemas.microsoft.com/office/drawing/2014/main" id="{1397EEAF-4D3A-4C91-9D68-E09B3660A5F0}"/>
              </a:ext>
            </a:extLst>
          </p:cNvPr>
          <p:cNvSpPr>
            <a:spLocks noGrp="1"/>
          </p:cNvSpPr>
          <p:nvPr>
            <p:ph type="sldNum" sz="quarter" idx="12"/>
          </p:nvPr>
        </p:nvSpPr>
        <p:spPr/>
        <p:txBody>
          <a:bodyPr/>
          <a:lstStyle/>
          <a:p>
            <a:pPr>
              <a:defRPr/>
            </a:pPr>
            <a:fld id="{49730567-0E75-49FB-AEC7-DB714A72D059}" type="slidenum">
              <a:rPr lang="en-US" smtClean="0"/>
              <a:pPr>
                <a:defRPr/>
              </a:pPr>
              <a:t>20</a:t>
            </a:fld>
            <a:endParaRPr lang="en-US"/>
          </a:p>
        </p:txBody>
      </p:sp>
      <p:sp>
        <p:nvSpPr>
          <p:cNvPr id="4" name="Content Placeholder 3">
            <a:extLst>
              <a:ext uri="{FF2B5EF4-FFF2-40B4-BE49-F238E27FC236}">
                <a16:creationId xmlns:a16="http://schemas.microsoft.com/office/drawing/2014/main" id="{A41309BA-118E-43BD-8F9A-1E0FA2C1058F}"/>
              </a:ext>
            </a:extLst>
          </p:cNvPr>
          <p:cNvSpPr>
            <a:spLocks noGrp="1"/>
          </p:cNvSpPr>
          <p:nvPr>
            <p:ph sz="quarter" idx="1"/>
          </p:nvPr>
        </p:nvSpPr>
        <p:spPr/>
        <p:txBody>
          <a:bodyPr>
            <a:normAutofit/>
          </a:bodyPr>
          <a:lstStyle/>
          <a:p>
            <a:r>
              <a:rPr lang="en-US" dirty="0"/>
              <a:t>MongoDB stores documents in collections. (Collections are similar to tables in relational databases)</a:t>
            </a:r>
          </a:p>
          <a:p>
            <a:pPr marL="274320" lvl="1" indent="0">
              <a:buNone/>
            </a:pPr>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myDB</a:t>
            </a:r>
            <a:endParaRPr lang="en-US" dirty="0">
              <a:latin typeface="Consolas" panose="020B0609020204030204" pitchFamily="49" charset="0"/>
              <a:cs typeface="Courier New" panose="02070309020205020404" pitchFamily="49" charset="0"/>
            </a:endParaRPr>
          </a:p>
          <a:p>
            <a:endParaRPr lang="en-US" dirty="0"/>
          </a:p>
          <a:p>
            <a:r>
              <a:rPr lang="en-US" dirty="0"/>
              <a:t>If a database/collection does not exist, MongoDB creates the </a:t>
            </a:r>
            <a:r>
              <a:rPr lang="en-US" dirty="0" err="1"/>
              <a:t>db</a:t>
            </a:r>
            <a:r>
              <a:rPr lang="en-US" dirty="0"/>
              <a:t>/collection when you first store data for that collection</a:t>
            </a:r>
          </a:p>
          <a:p>
            <a:pPr marL="274320" lvl="1" indent="0">
              <a:buNone/>
            </a:pPr>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myNewDB</a:t>
            </a:r>
            <a:endParaRPr lang="en-US" dirty="0">
              <a:latin typeface="Consolas" panose="020B0609020204030204" pitchFamily="49" charset="0"/>
              <a:cs typeface="Courier New" panose="02070309020205020404" pitchFamily="49" charset="0"/>
            </a:endParaRPr>
          </a:p>
          <a:p>
            <a:pPr marL="274320" lvl="1" indent="0">
              <a:buNone/>
            </a:pPr>
            <a:r>
              <a:rPr lang="en-US" dirty="0" err="1">
                <a:latin typeface="Consolas" panose="020B0609020204030204" pitchFamily="49" charset="0"/>
                <a:cs typeface="Courier New" panose="02070309020205020404" pitchFamily="49" charset="0"/>
              </a:rPr>
              <a:t>db.myNewCollection.insert</a:t>
            </a:r>
            <a:r>
              <a:rPr lang="en-US" dirty="0">
                <a:latin typeface="Consolas" panose="020B0609020204030204" pitchFamily="49" charset="0"/>
                <a:cs typeface="Courier New" panose="02070309020205020404" pitchFamily="49" charset="0"/>
              </a:rPr>
              <a:t>( { x: 1 } )</a:t>
            </a:r>
          </a:p>
          <a:p>
            <a:endParaRPr lang="en-US" dirty="0"/>
          </a:p>
          <a:p>
            <a:r>
              <a:rPr lang="en-US" i="1" dirty="0">
                <a:solidFill>
                  <a:schemeClr val="bg1">
                    <a:lumMod val="50000"/>
                  </a:schemeClr>
                </a:solidFill>
              </a:rPr>
              <a:t>The insert() operation creates both the database </a:t>
            </a:r>
            <a:r>
              <a:rPr lang="en-US" i="1" dirty="0" err="1">
                <a:solidFill>
                  <a:schemeClr val="bg1">
                    <a:lumMod val="50000"/>
                  </a:schemeClr>
                </a:solidFill>
              </a:rPr>
              <a:t>myNewDB</a:t>
            </a:r>
            <a:r>
              <a:rPr lang="en-US" i="1" dirty="0">
                <a:solidFill>
                  <a:schemeClr val="bg1">
                    <a:lumMod val="50000"/>
                  </a:schemeClr>
                </a:solidFill>
              </a:rPr>
              <a:t> and the collection </a:t>
            </a:r>
            <a:r>
              <a:rPr lang="en-US" i="1" dirty="0" err="1">
                <a:solidFill>
                  <a:schemeClr val="bg1">
                    <a:lumMod val="50000"/>
                  </a:schemeClr>
                </a:solidFill>
              </a:rPr>
              <a:t>myNewCollection</a:t>
            </a:r>
            <a:r>
              <a:rPr lang="en-US" i="1" dirty="0">
                <a:solidFill>
                  <a:schemeClr val="bg1">
                    <a:lumMod val="50000"/>
                  </a:schemeClr>
                </a:solidFill>
              </a:rPr>
              <a:t> if they do not already exist.</a:t>
            </a:r>
          </a:p>
          <a:p>
            <a:endParaRPr lang="en-US" dirty="0"/>
          </a:p>
          <a:p>
            <a:endParaRPr lang="en-US" dirty="0"/>
          </a:p>
        </p:txBody>
      </p:sp>
    </p:spTree>
    <p:extLst>
      <p:ext uri="{BB962C8B-B14F-4D97-AF65-F5344CB8AC3E}">
        <p14:creationId xmlns:p14="http://schemas.microsoft.com/office/powerpoint/2010/main" val="1250665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858A-03AB-4D84-8A85-5A2A761F821D}"/>
              </a:ext>
            </a:extLst>
          </p:cNvPr>
          <p:cNvSpPr>
            <a:spLocks noGrp="1"/>
          </p:cNvSpPr>
          <p:nvPr>
            <p:ph type="title"/>
          </p:nvPr>
        </p:nvSpPr>
        <p:spPr/>
        <p:txBody>
          <a:bodyPr/>
          <a:lstStyle/>
          <a:p>
            <a:r>
              <a:rPr lang="en-US" dirty="0"/>
              <a:t>Shell Demo</a:t>
            </a:r>
          </a:p>
        </p:txBody>
      </p:sp>
      <p:sp>
        <p:nvSpPr>
          <p:cNvPr id="3" name="Slide Number Placeholder 2">
            <a:extLst>
              <a:ext uri="{FF2B5EF4-FFF2-40B4-BE49-F238E27FC236}">
                <a16:creationId xmlns:a16="http://schemas.microsoft.com/office/drawing/2014/main" id="{296C1EAF-8055-417D-B120-9BC2437B4925}"/>
              </a:ext>
            </a:extLst>
          </p:cNvPr>
          <p:cNvSpPr>
            <a:spLocks noGrp="1"/>
          </p:cNvSpPr>
          <p:nvPr>
            <p:ph type="sldNum" sz="quarter" idx="12"/>
          </p:nvPr>
        </p:nvSpPr>
        <p:spPr/>
        <p:txBody>
          <a:bodyPr/>
          <a:lstStyle/>
          <a:p>
            <a:pPr>
              <a:defRPr/>
            </a:pPr>
            <a:fld id="{49730567-0E75-49FB-AEC7-DB714A72D059}" type="slidenum">
              <a:rPr lang="en-US" smtClean="0"/>
              <a:pPr>
                <a:defRPr/>
              </a:pPr>
              <a:t>21</a:t>
            </a:fld>
            <a:endParaRPr lang="en-US"/>
          </a:p>
        </p:txBody>
      </p:sp>
      <p:sp>
        <p:nvSpPr>
          <p:cNvPr id="4" name="Content Placeholder 3">
            <a:extLst>
              <a:ext uri="{FF2B5EF4-FFF2-40B4-BE49-F238E27FC236}">
                <a16:creationId xmlns:a16="http://schemas.microsoft.com/office/drawing/2014/main" id="{6FDA1DF7-84AF-4480-8D7C-53C3B12A2C3E}"/>
              </a:ext>
            </a:extLst>
          </p:cNvPr>
          <p:cNvSpPr>
            <a:spLocks noGrp="1"/>
          </p:cNvSpPr>
          <p:nvPr>
            <p:ph sz="quarter" idx="1"/>
          </p:nvPr>
        </p:nvSpPr>
        <p:spPr/>
        <p:txBody>
          <a:bodyPr>
            <a:normAutofit fontScale="85000" lnSpcReduction="20000"/>
          </a:bodyPr>
          <a:lstStyle/>
          <a:p>
            <a:pPr marL="0" indent="0">
              <a:buNone/>
            </a:pPr>
            <a:r>
              <a:rPr lang="en-US" sz="2800" b="1" dirty="0">
                <a:solidFill>
                  <a:srgbClr val="0000FF"/>
                </a:solidFill>
                <a:latin typeface="Consolas" panose="020B0609020204030204" pitchFamily="49" charset="0"/>
              </a:rPr>
              <a:t>show</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dbs</a:t>
            </a:r>
            <a:endParaRPr lang="en-US" sz="2800" dirty="0">
              <a:latin typeface="Consolas" panose="020B0609020204030204" pitchFamily="49" charset="0"/>
              <a:cs typeface="Courier New" panose="02070309020205020404" pitchFamily="49" charset="0"/>
            </a:endParaRPr>
          </a:p>
          <a:p>
            <a:pPr marL="0" indent="0">
              <a:buNone/>
            </a:pPr>
            <a:r>
              <a:rPr lang="en-US" sz="2800" b="1" dirty="0">
                <a:solidFill>
                  <a:srgbClr val="0000FF"/>
                </a:solidFill>
                <a:latin typeface="Consolas" panose="020B0609020204030204" pitchFamily="49" charset="0"/>
              </a:rPr>
              <a:t>use</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testDB</a:t>
            </a:r>
            <a:r>
              <a:rPr lang="en-US" sz="2800" dirty="0">
                <a:latin typeface="Consolas" panose="020B0609020204030204" pitchFamily="49" charset="0"/>
                <a:cs typeface="Courier New" panose="02070309020205020404" pitchFamily="49" charset="0"/>
              </a:rPr>
              <a:t> </a:t>
            </a:r>
            <a:r>
              <a:rPr lang="en-US" sz="2800" dirty="0">
                <a:solidFill>
                  <a:srgbClr val="008000"/>
                </a:solidFill>
                <a:latin typeface="Consolas" panose="020B0609020204030204" pitchFamily="49" charset="0"/>
              </a:rPr>
              <a:t>// switch or create</a:t>
            </a:r>
          </a:p>
          <a:p>
            <a:pPr marL="0" indent="0">
              <a:buNone/>
            </a:pPr>
            <a:r>
              <a:rPr lang="en-US" sz="2800" b="1" dirty="0">
                <a:solidFill>
                  <a:srgbClr val="0000FF"/>
                </a:solidFill>
                <a:latin typeface="Consolas" panose="020B0609020204030204" pitchFamily="49" charset="0"/>
              </a:rPr>
              <a:t>show</a:t>
            </a:r>
            <a:r>
              <a:rPr lang="en-US" sz="2800" dirty="0">
                <a:latin typeface="Consolas" panose="020B0609020204030204" pitchFamily="49" charset="0"/>
                <a:cs typeface="Courier New" panose="02070309020205020404" pitchFamily="49" charset="0"/>
              </a:rPr>
              <a:t> collections</a:t>
            </a:r>
          </a:p>
          <a:p>
            <a:pPr marL="0" indent="0">
              <a:buNone/>
            </a:pPr>
            <a:r>
              <a:rPr lang="en-US" sz="2800" dirty="0" err="1">
                <a:latin typeface="Consolas" panose="020B0609020204030204" pitchFamily="49" charset="0"/>
                <a:cs typeface="Courier New" panose="02070309020205020404" pitchFamily="49" charset="0"/>
              </a:rPr>
              <a:t>db.testCol.insert</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a:t>
            </a:r>
            <a:r>
              <a:rPr lang="en-US" sz="2800" dirty="0">
                <a:solidFill>
                  <a:srgbClr val="808080"/>
                </a:solidFill>
                <a:latin typeface="Consolas" panose="020B0609020204030204" pitchFamily="49" charset="0"/>
              </a:rPr>
              <a:t>name</a:t>
            </a:r>
            <a:r>
              <a:rPr lang="en-US" sz="2800" dirty="0">
                <a:latin typeface="Consolas" panose="020B0609020204030204" pitchFamily="49" charset="0"/>
                <a:cs typeface="Courier New" panose="02070309020205020404" pitchFamily="49" charset="0"/>
              </a:rPr>
              <a:t>": "</a:t>
            </a:r>
            <a:r>
              <a:rPr lang="en-US" sz="2800" dirty="0">
                <a:solidFill>
                  <a:srgbClr val="808080"/>
                </a:solidFill>
                <a:latin typeface="Consolas" panose="020B0609020204030204" pitchFamily="49" charset="0"/>
                <a:cs typeface="Courier New" panose="02070309020205020404" pitchFamily="49" charset="0"/>
              </a:rPr>
              <a:t>Josh</a:t>
            </a:r>
            <a:r>
              <a:rPr lang="en-US" sz="2800" dirty="0">
                <a:latin typeface="Consolas" panose="020B0609020204030204" pitchFamily="49" charset="0"/>
                <a:cs typeface="Courier New" panose="02070309020205020404" pitchFamily="49" charset="0"/>
              </a:rPr>
              <a:t>"</a:t>
            </a:r>
            <a:r>
              <a:rPr lang="en-US" sz="2800" b="1" dirty="0">
                <a:solidFill>
                  <a:srgbClr val="000080"/>
                </a:solidFill>
                <a:latin typeface="Consolas" panose="020B0609020204030204" pitchFamily="49" charset="0"/>
              </a:rPr>
              <a:t>})</a:t>
            </a:r>
            <a:r>
              <a:rPr lang="en-US" sz="2800" dirty="0">
                <a:solidFill>
                  <a:srgbClr val="008000"/>
                </a:solidFill>
                <a:latin typeface="Consolas" panose="020B0609020204030204" pitchFamily="49" charset="0"/>
              </a:rPr>
              <a:t>//</a:t>
            </a:r>
            <a:r>
              <a:rPr lang="en-US" sz="2800" dirty="0">
                <a:solidFill>
                  <a:srgbClr val="00B050"/>
                </a:solidFill>
                <a:latin typeface="Consolas" panose="020B0609020204030204" pitchFamily="49" charset="0"/>
                <a:cs typeface="Courier New" panose="02070309020205020404" pitchFamily="49" charset="0"/>
              </a:rPr>
              <a:t> </a:t>
            </a:r>
            <a:r>
              <a:rPr lang="en-US" sz="2800" dirty="0" err="1">
                <a:solidFill>
                  <a:srgbClr val="008000"/>
                </a:solidFill>
                <a:latin typeface="Consolas" panose="020B0609020204030204" pitchFamily="49" charset="0"/>
              </a:rPr>
              <a:t>db</a:t>
            </a:r>
            <a:r>
              <a:rPr lang="en-US" sz="2800" dirty="0">
                <a:solidFill>
                  <a:srgbClr val="008000"/>
                </a:solidFill>
                <a:latin typeface="Consolas" panose="020B0609020204030204" pitchFamily="49" charset="0"/>
              </a:rPr>
              <a:t> var refers to the current database</a:t>
            </a:r>
          </a:p>
          <a:p>
            <a:pPr marL="0" indent="0">
              <a:buNone/>
            </a:pPr>
            <a:r>
              <a:rPr lang="en-US" sz="2800" dirty="0" err="1">
                <a:latin typeface="Consolas" panose="020B0609020204030204" pitchFamily="49" charset="0"/>
                <a:cs typeface="Courier New" panose="02070309020205020404" pitchFamily="49" charset="0"/>
              </a:rPr>
              <a:t>db.testCol.find</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 </a:t>
            </a:r>
            <a:r>
              <a:rPr lang="en-US" sz="2800" dirty="0">
                <a:solidFill>
                  <a:srgbClr val="008000"/>
                </a:solidFill>
                <a:latin typeface="Consolas" panose="020B0609020204030204" pitchFamily="49" charset="0"/>
              </a:rPr>
              <a:t>//</a:t>
            </a:r>
            <a:r>
              <a:rPr lang="en-US" sz="2800" dirty="0">
                <a:solidFill>
                  <a:srgbClr val="00B050"/>
                </a:solidFill>
                <a:latin typeface="Consolas" panose="020B0609020204030204" pitchFamily="49" charset="0"/>
                <a:cs typeface="Courier New" panose="02070309020205020404" pitchFamily="49" charset="0"/>
              </a:rPr>
              <a:t> </a:t>
            </a:r>
            <a:r>
              <a:rPr lang="en-US" sz="2800" dirty="0">
                <a:solidFill>
                  <a:srgbClr val="008000"/>
                </a:solidFill>
                <a:latin typeface="Consolas" panose="020B0609020204030204" pitchFamily="49" charset="0"/>
              </a:rPr>
              <a:t>notice _id</a:t>
            </a:r>
          </a:p>
          <a:p>
            <a:pPr marL="0" indent="0">
              <a:buNone/>
            </a:pPr>
            <a:r>
              <a:rPr lang="en-US" sz="2800" dirty="0">
                <a:solidFill>
                  <a:srgbClr val="008000"/>
                </a:solidFill>
                <a:latin typeface="Consolas" panose="020B0609020204030204" pitchFamily="49" charset="0"/>
              </a:rPr>
              <a:t>// passing a parameter to find a document that has a property "name" and value "Josh"</a:t>
            </a:r>
          </a:p>
          <a:p>
            <a:pPr marL="0" indent="0">
              <a:buNone/>
            </a:pPr>
            <a:r>
              <a:rPr lang="en-US" sz="2800" dirty="0" err="1">
                <a:latin typeface="Consolas" panose="020B0609020204030204" pitchFamily="49" charset="0"/>
                <a:cs typeface="Courier New" panose="02070309020205020404" pitchFamily="49" charset="0"/>
              </a:rPr>
              <a:t>db.testCol.find</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a:t>
            </a:r>
            <a:r>
              <a:rPr lang="en-US" sz="2800" dirty="0" err="1">
                <a:solidFill>
                  <a:srgbClr val="808080"/>
                </a:solidFill>
                <a:latin typeface="Consolas" panose="020B0609020204030204" pitchFamily="49" charset="0"/>
              </a:rPr>
              <a:t>name</a:t>
            </a:r>
            <a:r>
              <a:rPr lang="en-US" sz="2800" dirty="0" err="1">
                <a:latin typeface="Consolas" panose="020B0609020204030204" pitchFamily="49" charset="0"/>
                <a:cs typeface="Courier New" panose="02070309020205020404" pitchFamily="49" charset="0"/>
              </a:rPr>
              <a:t>":"</a:t>
            </a:r>
            <a:r>
              <a:rPr lang="en-US" sz="2800" dirty="0" err="1">
                <a:solidFill>
                  <a:srgbClr val="808080"/>
                </a:solidFill>
                <a:latin typeface="Consolas" panose="020B0609020204030204" pitchFamily="49" charset="0"/>
                <a:cs typeface="Courier New" panose="02070309020205020404" pitchFamily="49" charset="0"/>
              </a:rPr>
              <a:t>Josh</a:t>
            </a:r>
            <a:r>
              <a:rPr lang="en-US" sz="2800" dirty="0">
                <a:latin typeface="Consolas" panose="020B0609020204030204" pitchFamily="49" charset="0"/>
                <a:cs typeface="Courier New" panose="02070309020205020404" pitchFamily="49" charset="0"/>
              </a:rPr>
              <a:t>"</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 </a:t>
            </a:r>
          </a:p>
          <a:p>
            <a:pPr marL="0" indent="0">
              <a:buNone/>
            </a:pPr>
            <a:r>
              <a:rPr lang="en-US" sz="2800" dirty="0">
                <a:solidFill>
                  <a:srgbClr val="008000"/>
                </a:solidFill>
                <a:latin typeface="Consolas" panose="020B0609020204030204" pitchFamily="49" charset="0"/>
              </a:rPr>
              <a:t>// save() = </a:t>
            </a:r>
            <a:r>
              <a:rPr lang="en-US" sz="2800" dirty="0" err="1">
                <a:solidFill>
                  <a:srgbClr val="008000"/>
                </a:solidFill>
                <a:latin typeface="Consolas" panose="020B0609020204030204" pitchFamily="49" charset="0"/>
              </a:rPr>
              <a:t>upsert</a:t>
            </a:r>
            <a:r>
              <a:rPr lang="en-US" sz="2800" dirty="0">
                <a:solidFill>
                  <a:srgbClr val="008000"/>
                </a:solidFill>
                <a:latin typeface="Consolas" panose="020B0609020204030204" pitchFamily="49" charset="0"/>
              </a:rPr>
              <a:t> if _id provided</a:t>
            </a:r>
          </a:p>
          <a:p>
            <a:pPr marL="0" indent="0">
              <a:buNone/>
            </a:pPr>
            <a:r>
              <a:rPr lang="en-US" sz="2800" dirty="0" err="1">
                <a:latin typeface="Consolas" panose="020B0609020204030204" pitchFamily="49" charset="0"/>
                <a:cs typeface="Courier New" panose="02070309020205020404" pitchFamily="49" charset="0"/>
              </a:rPr>
              <a:t>db.testCol.save</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a:t>
            </a:r>
            <a:r>
              <a:rPr lang="en-US" sz="2800" dirty="0" err="1">
                <a:solidFill>
                  <a:srgbClr val="808080"/>
                </a:solidFill>
                <a:latin typeface="Consolas" panose="020B0609020204030204" pitchFamily="49" charset="0"/>
              </a:rPr>
              <a:t>name</a:t>
            </a:r>
            <a:r>
              <a:rPr lang="en-US" sz="2800" dirty="0" err="1">
                <a:latin typeface="Consolas" panose="020B0609020204030204" pitchFamily="49" charset="0"/>
                <a:cs typeface="Courier New" panose="02070309020205020404" pitchFamily="49" charset="0"/>
              </a:rPr>
              <a:t>":"</a:t>
            </a:r>
            <a:r>
              <a:rPr lang="en-US" sz="2800" dirty="0" err="1">
                <a:solidFill>
                  <a:srgbClr val="808080"/>
                </a:solidFill>
                <a:latin typeface="Consolas" panose="020B0609020204030204" pitchFamily="49" charset="0"/>
              </a:rPr>
              <a:t>Mike</a:t>
            </a:r>
            <a:r>
              <a:rPr lang="en-US" sz="2800" dirty="0">
                <a:latin typeface="Consolas" panose="020B0609020204030204" pitchFamily="49" charset="0"/>
                <a:cs typeface="Courier New" panose="02070309020205020404" pitchFamily="49" charset="0"/>
              </a:rPr>
              <a:t>"</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 </a:t>
            </a:r>
          </a:p>
          <a:p>
            <a:pPr marL="0" indent="0">
              <a:buNone/>
            </a:pPr>
            <a:r>
              <a:rPr lang="en-US" sz="2800" dirty="0">
                <a:solidFill>
                  <a:srgbClr val="008000"/>
                </a:solidFill>
                <a:latin typeface="Consolas" panose="020B0609020204030204" pitchFamily="49" charset="0"/>
              </a:rPr>
              <a:t>// insert 10 documents – Shell is C++ app that uses V8</a:t>
            </a:r>
          </a:p>
          <a:p>
            <a:pPr marL="0" indent="0">
              <a:buNone/>
            </a:pPr>
            <a:r>
              <a:rPr lang="en-US" sz="2800" b="1" dirty="0">
                <a:solidFill>
                  <a:srgbClr val="0000FF"/>
                </a:solidFill>
                <a:latin typeface="Consolas" panose="020B0609020204030204" pitchFamily="49" charset="0"/>
              </a:rPr>
              <a:t>for</a:t>
            </a:r>
            <a:r>
              <a:rPr lang="en-US" sz="2800" dirty="0">
                <a:latin typeface="Consolas" panose="020B0609020204030204" pitchFamily="49" charset="0"/>
                <a:cs typeface="Courier New" panose="02070309020205020404" pitchFamily="49" charset="0"/>
              </a:rPr>
              <a:t> </a:t>
            </a:r>
            <a:r>
              <a:rPr lang="en-US" sz="2800" b="1" dirty="0">
                <a:solidFill>
                  <a:srgbClr val="000080"/>
                </a:solidFill>
                <a:latin typeface="Consolas" panose="020B0609020204030204" pitchFamily="49" charset="0"/>
              </a:rPr>
              <a:t>(</a:t>
            </a:r>
            <a:r>
              <a:rPr lang="en-US" sz="2800" b="1" dirty="0">
                <a:solidFill>
                  <a:srgbClr val="0000FF"/>
                </a:solidFill>
                <a:latin typeface="Consolas" panose="020B0609020204030204" pitchFamily="49" charset="0"/>
              </a:rPr>
              <a:t>var</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i</a:t>
            </a:r>
            <a:r>
              <a:rPr lang="en-US" sz="2800" dirty="0">
                <a:latin typeface="Consolas" panose="020B0609020204030204" pitchFamily="49" charset="0"/>
                <a:cs typeface="Courier New" panose="02070309020205020404" pitchFamily="49" charset="0"/>
              </a:rPr>
              <a:t>=</a:t>
            </a:r>
            <a:r>
              <a:rPr lang="en-US" sz="2800" dirty="0">
                <a:solidFill>
                  <a:srgbClr val="FF8000"/>
                </a:solidFill>
                <a:latin typeface="Consolas" panose="020B0609020204030204" pitchFamily="49" charset="0"/>
              </a:rPr>
              <a:t>0</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i</a:t>
            </a:r>
            <a:r>
              <a:rPr lang="en-US" sz="2800" dirty="0">
                <a:latin typeface="Consolas" panose="020B0609020204030204" pitchFamily="49" charset="0"/>
                <a:cs typeface="Courier New" panose="02070309020205020404" pitchFamily="49" charset="0"/>
              </a:rPr>
              <a:t>&lt;</a:t>
            </a:r>
            <a:r>
              <a:rPr lang="en-US" sz="2800" dirty="0">
                <a:solidFill>
                  <a:srgbClr val="FF8000"/>
                </a:solidFill>
                <a:latin typeface="Consolas" panose="020B0609020204030204" pitchFamily="49" charset="0"/>
              </a:rPr>
              <a:t>10</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i</a:t>
            </a:r>
            <a:r>
              <a:rPr lang="en-US" sz="2800" dirty="0">
                <a:latin typeface="Consolas" panose="020B0609020204030204" pitchFamily="49" charset="0"/>
                <a:cs typeface="Courier New" panose="02070309020205020404" pitchFamily="49" charset="0"/>
              </a:rPr>
              <a:t>++</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db.testCol.insert</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a:t>
            </a:r>
            <a:r>
              <a:rPr lang="en-US" sz="2800" dirty="0">
                <a:solidFill>
                  <a:srgbClr val="808080"/>
                </a:solidFill>
                <a:latin typeface="Consolas" panose="020B0609020204030204" pitchFamily="49" charset="0"/>
              </a:rPr>
              <a:t>x</a:t>
            </a:r>
            <a:r>
              <a:rPr lang="en-US" sz="2800" dirty="0">
                <a:latin typeface="Consolas" panose="020B0609020204030204" pitchFamily="49" charset="0"/>
                <a:cs typeface="Courier New" panose="02070309020205020404" pitchFamily="49" charset="0"/>
              </a:rPr>
              <a:t>": </a:t>
            </a:r>
            <a:r>
              <a:rPr lang="en-US" sz="2800" dirty="0" err="1">
                <a:latin typeface="Consolas" panose="020B0609020204030204" pitchFamily="49" charset="0"/>
                <a:cs typeface="Courier New" panose="02070309020205020404" pitchFamily="49" charset="0"/>
              </a:rPr>
              <a:t>i</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 </a:t>
            </a:r>
            <a:r>
              <a:rPr lang="en-US" sz="2800" b="1" dirty="0">
                <a:solidFill>
                  <a:srgbClr val="000080"/>
                </a:solidFill>
                <a:latin typeface="Consolas" panose="020B0609020204030204" pitchFamily="49" charset="0"/>
              </a:rPr>
              <a:t>}</a:t>
            </a:r>
            <a:r>
              <a:rPr lang="en-US" sz="2800" dirty="0">
                <a:latin typeface="Consolas" panose="020B06090202040302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3085105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3AA8-5AE5-4AB0-AB13-0A4D221F6109}"/>
              </a:ext>
            </a:extLst>
          </p:cNvPr>
          <p:cNvSpPr>
            <a:spLocks noGrp="1"/>
          </p:cNvSpPr>
          <p:nvPr>
            <p:ph type="title"/>
          </p:nvPr>
        </p:nvSpPr>
        <p:spPr/>
        <p:txBody>
          <a:bodyPr/>
          <a:lstStyle/>
          <a:p>
            <a:r>
              <a:rPr lang="en-US" dirty="0"/>
              <a:t>Shell Demo</a:t>
            </a:r>
          </a:p>
        </p:txBody>
      </p:sp>
      <p:sp>
        <p:nvSpPr>
          <p:cNvPr id="3" name="Slide Number Placeholder 2">
            <a:extLst>
              <a:ext uri="{FF2B5EF4-FFF2-40B4-BE49-F238E27FC236}">
                <a16:creationId xmlns:a16="http://schemas.microsoft.com/office/drawing/2014/main" id="{5FB48D3D-F702-4809-90EE-A7A9AA11003F}"/>
              </a:ext>
            </a:extLst>
          </p:cNvPr>
          <p:cNvSpPr>
            <a:spLocks noGrp="1"/>
          </p:cNvSpPr>
          <p:nvPr>
            <p:ph type="sldNum" sz="quarter" idx="12"/>
          </p:nvPr>
        </p:nvSpPr>
        <p:spPr/>
        <p:txBody>
          <a:bodyPr/>
          <a:lstStyle/>
          <a:p>
            <a:pPr>
              <a:defRPr/>
            </a:pPr>
            <a:fld id="{49730567-0E75-49FB-AEC7-DB714A72D059}" type="slidenum">
              <a:rPr lang="en-US" smtClean="0"/>
              <a:pPr>
                <a:defRPr/>
              </a:pPr>
              <a:t>22</a:t>
            </a:fld>
            <a:endParaRPr lang="en-US"/>
          </a:p>
        </p:txBody>
      </p:sp>
      <p:sp>
        <p:nvSpPr>
          <p:cNvPr id="4" name="Content Placeholder 3">
            <a:extLst>
              <a:ext uri="{FF2B5EF4-FFF2-40B4-BE49-F238E27FC236}">
                <a16:creationId xmlns:a16="http://schemas.microsoft.com/office/drawing/2014/main" id="{6BBE43D4-8B6F-4B30-8397-3128F24DB175}"/>
              </a:ext>
            </a:extLst>
          </p:cNvPr>
          <p:cNvSpPr>
            <a:spLocks noGrp="1"/>
          </p:cNvSpPr>
          <p:nvPr>
            <p:ph sz="quarter" idx="1"/>
          </p:nvPr>
        </p:nvSpPr>
        <p:spPr/>
        <p:txBody>
          <a:bodyPr/>
          <a:lstStyle/>
          <a:p>
            <a:pPr marL="0" indent="0">
              <a:buNone/>
            </a:pPr>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fruit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pPr marL="0" indent="0">
              <a:buNone/>
            </a:pPr>
            <a:r>
              <a:rPr lang="en-US" sz="2400" dirty="0" err="1">
                <a:solidFill>
                  <a:srgbClr val="000000"/>
                </a:solidFill>
                <a:latin typeface="Consolas" panose="020B0609020204030204" pitchFamily="49" charset="0"/>
              </a:rPr>
              <a:t>db</a:t>
            </a:r>
            <a:r>
              <a:rPr lang="en-US" sz="2400" b="1" dirty="0" err="1">
                <a:solidFill>
                  <a:srgbClr val="000080"/>
                </a:solidFill>
                <a:latin typeface="Consolas" panose="020B0609020204030204" pitchFamily="49" charset="0"/>
              </a:rPr>
              <a:t>.</a:t>
            </a:r>
            <a:r>
              <a:rPr lang="en-US" sz="2400" dirty="0" err="1">
                <a:solidFill>
                  <a:srgbClr val="000000"/>
                </a:solidFill>
                <a:latin typeface="Consolas" panose="020B0609020204030204" pitchFamily="49" charset="0"/>
              </a:rPr>
              <a:t>testCol</a:t>
            </a:r>
            <a:r>
              <a:rPr lang="en-US" sz="2400" b="1" dirty="0" err="1">
                <a:solidFill>
                  <a:srgbClr val="000080"/>
                </a:solidFill>
                <a:latin typeface="Consolas" panose="020B0609020204030204" pitchFamily="49" charset="0"/>
              </a:rPr>
              <a:t>.</a:t>
            </a:r>
            <a:r>
              <a:rPr lang="en-US" sz="2400" dirty="0" err="1">
                <a:solidFill>
                  <a:srgbClr val="000000"/>
                </a:solidFill>
                <a:latin typeface="Consolas" panose="020B0609020204030204" pitchFamily="49" charset="0"/>
              </a:rPr>
              <a:t>save</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name</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808080"/>
                </a:solidFill>
                <a:latin typeface="Consolas" panose="020B0609020204030204" pitchFamily="49" charset="0"/>
                <a:cs typeface="Courier New" panose="02070309020205020404" pitchFamily="49" charset="0"/>
              </a:rPr>
              <a:t>Josh</a:t>
            </a:r>
            <a:r>
              <a:rPr lang="en-US" sz="2400" dirty="0">
                <a:solidFill>
                  <a:srgbClr val="808080"/>
                </a:solidFill>
                <a:latin typeface="Consolas" panose="020B0609020204030204" pitchFamily="49" charset="0"/>
              </a:rPr>
              <a:t>"</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address</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city</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"Fairfield"</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zip</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FF8000"/>
                </a:solidFill>
                <a:latin typeface="Consolas" panose="020B0609020204030204" pitchFamily="49" charset="0"/>
              </a:rPr>
              <a:t>52557</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street</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"1000 N 4</a:t>
            </a:r>
            <a:r>
              <a:rPr lang="en-US" sz="2400" baseline="30000" dirty="0">
                <a:solidFill>
                  <a:srgbClr val="808080"/>
                </a:solidFill>
                <a:latin typeface="Consolas" panose="020B0609020204030204" pitchFamily="49" charset="0"/>
              </a:rPr>
              <a:t>th</a:t>
            </a:r>
            <a:r>
              <a:rPr lang="en-US" sz="2400" dirty="0">
                <a:solidFill>
                  <a:srgbClr val="808080"/>
                </a:solidFill>
                <a:latin typeface="Consolas" panose="020B0609020204030204" pitchFamily="49" charset="0"/>
              </a:rPr>
              <a:t> street"</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b="1" dirty="0">
                <a:solidFill>
                  <a:srgbClr val="000080"/>
                </a:solidFill>
                <a:latin typeface="Consolas" panose="020B0609020204030204" pitchFamily="49" charset="0"/>
              </a:rPr>
              <a:t>})</a:t>
            </a:r>
            <a:r>
              <a:rPr lang="en-US" sz="2400" dirty="0">
                <a:solidFill>
                  <a:srgbClr val="000000"/>
                </a:solidFill>
                <a:latin typeface="Consolas" panose="020B0609020204030204" pitchFamily="49" charset="0"/>
              </a:rPr>
              <a:t> </a:t>
            </a:r>
          </a:p>
          <a:p>
            <a:pPr marL="0" indent="0">
              <a:buNone/>
            </a:pPr>
            <a:r>
              <a:rPr lang="en-US" dirty="0">
                <a:solidFill>
                  <a:srgbClr val="008000"/>
                </a:solidFill>
                <a:latin typeface="Consolas" panose="020B0609020204030204" pitchFamily="49" charset="0"/>
              </a:rPr>
              <a:t>// show documents in a nice way, it will only work when you have nested or larger documents:</a:t>
            </a:r>
          </a:p>
          <a:p>
            <a:pPr marL="0" indent="0">
              <a:buNone/>
            </a:pPr>
            <a:r>
              <a:rPr lang="en-US" dirty="0" err="1">
                <a:solidFill>
                  <a:srgbClr val="000000"/>
                </a:solidFill>
                <a:latin typeface="Consolas" panose="020B0609020204030204" pitchFamily="49" charset="0"/>
              </a:rPr>
              <a:t>db</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testCol</a:t>
            </a:r>
            <a:r>
              <a:rPr lang="en-US" b="1" dirty="0" err="1">
                <a:solidFill>
                  <a:srgbClr val="000080"/>
                </a:solidFill>
                <a:latin typeface="Consolas" panose="020B0609020204030204" pitchFamily="49" charset="0"/>
              </a:rPr>
              <a:t>.</a:t>
            </a:r>
            <a:r>
              <a:rPr lang="en-US" dirty="0" err="1">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410964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4BD2-4106-4190-A200-734152608FA4}"/>
              </a:ext>
            </a:extLst>
          </p:cNvPr>
          <p:cNvSpPr>
            <a:spLocks noGrp="1"/>
          </p:cNvSpPr>
          <p:nvPr>
            <p:ph type="title"/>
          </p:nvPr>
        </p:nvSpPr>
        <p:spPr/>
        <p:txBody>
          <a:bodyPr/>
          <a:lstStyle/>
          <a:p>
            <a:r>
              <a:rPr lang="en-US" dirty="0">
                <a:hlinkClick r:id="rId2"/>
              </a:rPr>
              <a:t>MongoDB Compass</a:t>
            </a:r>
            <a:endParaRPr lang="en-US" dirty="0"/>
          </a:p>
        </p:txBody>
      </p:sp>
      <p:sp>
        <p:nvSpPr>
          <p:cNvPr id="3" name="Slide Number Placeholder 2">
            <a:extLst>
              <a:ext uri="{FF2B5EF4-FFF2-40B4-BE49-F238E27FC236}">
                <a16:creationId xmlns:a16="http://schemas.microsoft.com/office/drawing/2014/main" id="{C4BF9542-75F5-4556-A1C9-3F0287CE5A52}"/>
              </a:ext>
            </a:extLst>
          </p:cNvPr>
          <p:cNvSpPr>
            <a:spLocks noGrp="1"/>
          </p:cNvSpPr>
          <p:nvPr>
            <p:ph type="sldNum" sz="quarter" idx="12"/>
          </p:nvPr>
        </p:nvSpPr>
        <p:spPr/>
        <p:txBody>
          <a:bodyPr/>
          <a:lstStyle/>
          <a:p>
            <a:pPr>
              <a:defRPr/>
            </a:pPr>
            <a:fld id="{49730567-0E75-49FB-AEC7-DB714A72D059}" type="slidenum">
              <a:rPr lang="en-US" smtClean="0"/>
              <a:pPr>
                <a:defRPr/>
              </a:pPr>
              <a:t>23</a:t>
            </a:fld>
            <a:endParaRPr lang="en-US"/>
          </a:p>
        </p:txBody>
      </p:sp>
      <p:sp>
        <p:nvSpPr>
          <p:cNvPr id="4" name="Content Placeholder 3">
            <a:extLst>
              <a:ext uri="{FF2B5EF4-FFF2-40B4-BE49-F238E27FC236}">
                <a16:creationId xmlns:a16="http://schemas.microsoft.com/office/drawing/2014/main" id="{EF361701-3787-4EA9-A1C6-930BF7757841}"/>
              </a:ext>
            </a:extLst>
          </p:cNvPr>
          <p:cNvSpPr>
            <a:spLocks noGrp="1"/>
          </p:cNvSpPr>
          <p:nvPr>
            <p:ph sz="quarter" idx="1"/>
          </p:nvPr>
        </p:nvSpPr>
        <p:spPr>
          <a:xfrm>
            <a:off x="609600" y="1219200"/>
            <a:ext cx="10972800" cy="990600"/>
          </a:xfrm>
        </p:spPr>
        <p:txBody>
          <a:bodyPr>
            <a:normAutofit fontScale="92500" lnSpcReduction="20000"/>
          </a:bodyPr>
          <a:lstStyle/>
          <a:p>
            <a:r>
              <a:rPr lang="en-US" sz="2400" dirty="0"/>
              <a:t>As the GUI for MongoDB, MongoDB Compass allows you to make smarter decisions about document structure, querying, indexing, document validation, and more. Commercial subscriptions include technical support for MongoDB Compass.</a:t>
            </a:r>
          </a:p>
        </p:txBody>
      </p:sp>
      <p:pic>
        <p:nvPicPr>
          <p:cNvPr id="7" name="Picture 6">
            <a:extLst>
              <a:ext uri="{FF2B5EF4-FFF2-40B4-BE49-F238E27FC236}">
                <a16:creationId xmlns:a16="http://schemas.microsoft.com/office/drawing/2014/main" id="{DA7BF527-10E6-4807-827D-4A5513D99143}"/>
              </a:ext>
            </a:extLst>
          </p:cNvPr>
          <p:cNvPicPr>
            <a:picLocks noChangeAspect="1"/>
          </p:cNvPicPr>
          <p:nvPr/>
        </p:nvPicPr>
        <p:blipFill>
          <a:blip r:embed="rId3"/>
          <a:stretch>
            <a:fillRect/>
          </a:stretch>
        </p:blipFill>
        <p:spPr>
          <a:xfrm>
            <a:off x="857623" y="2286000"/>
            <a:ext cx="6006823" cy="37114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23E2BCF-38C2-439D-A0BC-E14167CC7271}"/>
              </a:ext>
            </a:extLst>
          </p:cNvPr>
          <p:cNvPicPr>
            <a:picLocks noChangeAspect="1"/>
          </p:cNvPicPr>
          <p:nvPr/>
        </p:nvPicPr>
        <p:blipFill>
          <a:blip r:embed="rId4"/>
          <a:stretch>
            <a:fillRect/>
          </a:stretch>
        </p:blipFill>
        <p:spPr>
          <a:xfrm>
            <a:off x="6176196" y="2556553"/>
            <a:ext cx="5406204" cy="35543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7164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728B-1DA4-42BC-AF6C-15023FABB2BE}"/>
              </a:ext>
            </a:extLst>
          </p:cNvPr>
          <p:cNvSpPr>
            <a:spLocks noGrp="1"/>
          </p:cNvSpPr>
          <p:nvPr>
            <p:ph type="title"/>
          </p:nvPr>
        </p:nvSpPr>
        <p:spPr/>
        <p:txBody>
          <a:bodyPr/>
          <a:lstStyle/>
          <a:p>
            <a:r>
              <a:rPr lang="en-US" dirty="0"/>
              <a:t>General Rules</a:t>
            </a:r>
          </a:p>
        </p:txBody>
      </p:sp>
      <p:sp>
        <p:nvSpPr>
          <p:cNvPr id="3" name="Slide Number Placeholder 2">
            <a:extLst>
              <a:ext uri="{FF2B5EF4-FFF2-40B4-BE49-F238E27FC236}">
                <a16:creationId xmlns:a16="http://schemas.microsoft.com/office/drawing/2014/main" id="{9A129580-74C9-470A-BBC1-70F389EFF027}"/>
              </a:ext>
            </a:extLst>
          </p:cNvPr>
          <p:cNvSpPr>
            <a:spLocks noGrp="1"/>
          </p:cNvSpPr>
          <p:nvPr>
            <p:ph type="sldNum" sz="quarter" idx="12"/>
          </p:nvPr>
        </p:nvSpPr>
        <p:spPr/>
        <p:txBody>
          <a:bodyPr/>
          <a:lstStyle/>
          <a:p>
            <a:pPr>
              <a:defRPr/>
            </a:pPr>
            <a:fld id="{49730567-0E75-49FB-AEC7-DB714A72D059}" type="slidenum">
              <a:rPr lang="en-US" smtClean="0"/>
              <a:pPr>
                <a:defRPr/>
              </a:pPr>
              <a:t>24</a:t>
            </a:fld>
            <a:endParaRPr lang="en-US"/>
          </a:p>
        </p:txBody>
      </p:sp>
      <p:sp>
        <p:nvSpPr>
          <p:cNvPr id="4" name="Content Placeholder 3">
            <a:extLst>
              <a:ext uri="{FF2B5EF4-FFF2-40B4-BE49-F238E27FC236}">
                <a16:creationId xmlns:a16="http://schemas.microsoft.com/office/drawing/2014/main" id="{323C0ED4-9EC8-4EA1-B279-8D2628211004}"/>
              </a:ext>
            </a:extLst>
          </p:cNvPr>
          <p:cNvSpPr>
            <a:spLocks noGrp="1"/>
          </p:cNvSpPr>
          <p:nvPr>
            <p:ph sz="quarter" idx="1"/>
          </p:nvPr>
        </p:nvSpPr>
        <p:spPr/>
        <p:txBody>
          <a:bodyPr/>
          <a:lstStyle/>
          <a:p>
            <a:r>
              <a:rPr lang="en-US" dirty="0"/>
              <a:t>Field names are strings.</a:t>
            </a:r>
          </a:p>
          <a:p>
            <a:r>
              <a:rPr lang="en-US" dirty="0"/>
              <a:t>The field name </a:t>
            </a:r>
            <a:r>
              <a:rPr lang="en-US" sz="2000" dirty="0">
                <a:latin typeface="Courier New" panose="02070309020205020404" pitchFamily="49" charset="0"/>
                <a:cs typeface="Courier New" panose="02070309020205020404" pitchFamily="49" charset="0"/>
              </a:rPr>
              <a:t>_id </a:t>
            </a:r>
            <a:r>
              <a:rPr lang="en-US" dirty="0"/>
              <a:t>is reserved for use as a primary key. It is immutable and always the first field in the document. It may contain values of any BSON data type, other than an array.</a:t>
            </a:r>
          </a:p>
          <a:p>
            <a:r>
              <a:rPr lang="en-US" dirty="0"/>
              <a:t>The field names cannot start with the dollar sign ($) character and cannot contain the dot (.) character or </a:t>
            </a:r>
            <a:r>
              <a:rPr lang="en-US" sz="2000" dirty="0">
                <a:latin typeface="Courier New" panose="02070309020205020404" pitchFamily="49" charset="0"/>
                <a:cs typeface="Courier New" panose="02070309020205020404" pitchFamily="49" charset="0"/>
              </a:rPr>
              <a:t>null</a:t>
            </a:r>
            <a:r>
              <a:rPr lang="en-US" dirty="0"/>
              <a:t>. Field names cannot be duplicated.</a:t>
            </a:r>
          </a:p>
          <a:p>
            <a:r>
              <a:rPr lang="en-US" dirty="0"/>
              <a:t>The maximum BSON document size is 16 megabytes. </a:t>
            </a:r>
            <a:r>
              <a:rPr lang="en-US" sz="2000" i="1" dirty="0">
                <a:solidFill>
                  <a:schemeClr val="bg1">
                    <a:lumMod val="50000"/>
                  </a:schemeClr>
                </a:solidFill>
              </a:rPr>
              <a:t>(To store documents larger than the maximum size, MongoDB provides the </a:t>
            </a:r>
            <a:r>
              <a:rPr lang="en-US" sz="2000" i="1" dirty="0" err="1">
                <a:solidFill>
                  <a:schemeClr val="bg1">
                    <a:lumMod val="50000"/>
                  </a:schemeClr>
                </a:solidFill>
              </a:rPr>
              <a:t>GridFS</a:t>
            </a:r>
            <a:r>
              <a:rPr lang="en-US" sz="2000" i="1" dirty="0">
                <a:solidFill>
                  <a:schemeClr val="bg1">
                    <a:lumMod val="50000"/>
                  </a:schemeClr>
                </a:solidFill>
              </a:rPr>
              <a:t> API)</a:t>
            </a:r>
          </a:p>
          <a:p>
            <a:endParaRPr lang="en-US" dirty="0"/>
          </a:p>
        </p:txBody>
      </p:sp>
    </p:spTree>
    <p:extLst>
      <p:ext uri="{BB962C8B-B14F-4D97-AF65-F5344CB8AC3E}">
        <p14:creationId xmlns:p14="http://schemas.microsoft.com/office/powerpoint/2010/main" val="128018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E7FD-B605-4C9C-851E-F3D72C580477}"/>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16A2EE67-06F4-4585-A010-048FA1CF3F95}"/>
              </a:ext>
            </a:extLst>
          </p:cNvPr>
          <p:cNvSpPr>
            <a:spLocks noGrp="1"/>
          </p:cNvSpPr>
          <p:nvPr>
            <p:ph type="sldNum" sz="quarter" idx="12"/>
          </p:nvPr>
        </p:nvSpPr>
        <p:spPr/>
        <p:txBody>
          <a:bodyPr/>
          <a:lstStyle/>
          <a:p>
            <a:pPr>
              <a:defRPr/>
            </a:pPr>
            <a:fld id="{49730567-0E75-49FB-AEC7-DB714A72D059}" type="slidenum">
              <a:rPr lang="en-US" smtClean="0"/>
              <a:pPr>
                <a:defRPr/>
              </a:pPr>
              <a:t>25</a:t>
            </a:fld>
            <a:endParaRPr lang="en-US"/>
          </a:p>
        </p:txBody>
      </p:sp>
      <p:sp>
        <p:nvSpPr>
          <p:cNvPr id="4" name="Content Placeholder 3">
            <a:extLst>
              <a:ext uri="{FF2B5EF4-FFF2-40B4-BE49-F238E27FC236}">
                <a16:creationId xmlns:a16="http://schemas.microsoft.com/office/drawing/2014/main" id="{A0DE44E5-20F0-4A05-9E33-8ECC219D0C1B}"/>
              </a:ext>
            </a:extLst>
          </p:cNvPr>
          <p:cNvSpPr>
            <a:spLocks noGrp="1"/>
          </p:cNvSpPr>
          <p:nvPr>
            <p:ph sz="quarter" idx="1"/>
          </p:nvPr>
        </p:nvSpPr>
        <p:spPr/>
        <p:txBody>
          <a:bodyPr/>
          <a:lstStyle/>
          <a:p>
            <a:r>
              <a:rPr lang="en-US" dirty="0"/>
              <a:t>Mongo Shell: </a:t>
            </a:r>
            <a:r>
              <a:rPr lang="en-US" dirty="0">
                <a:hlinkClick r:id="rId2"/>
              </a:rPr>
              <a:t>https://docs.mongodb.com/manual/mongo/</a:t>
            </a:r>
            <a:endParaRPr lang="en-US" dirty="0"/>
          </a:p>
          <a:p>
            <a:r>
              <a:rPr lang="en-US" dirty="0"/>
              <a:t>MongoDB CRUD Operations: </a:t>
            </a:r>
            <a:r>
              <a:rPr lang="en-US" dirty="0">
                <a:hlinkClick r:id="rId3"/>
              </a:rPr>
              <a:t>https://docs.mongodb.com/manual/crud/</a:t>
            </a:r>
            <a:endParaRPr lang="en-US" dirty="0"/>
          </a:p>
          <a:p>
            <a:endParaRPr lang="en-US" dirty="0"/>
          </a:p>
          <a:p>
            <a:endParaRPr lang="en-US" dirty="0"/>
          </a:p>
        </p:txBody>
      </p:sp>
    </p:spTree>
    <p:extLst>
      <p:ext uri="{BB962C8B-B14F-4D97-AF65-F5344CB8AC3E}">
        <p14:creationId xmlns:p14="http://schemas.microsoft.com/office/powerpoint/2010/main" val="3589902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2145-62F1-4ADF-832C-E95440FFCB81}"/>
              </a:ext>
            </a:extLst>
          </p:cNvPr>
          <p:cNvSpPr>
            <a:spLocks noGrp="1"/>
          </p:cNvSpPr>
          <p:nvPr>
            <p:ph type="title"/>
          </p:nvPr>
        </p:nvSpPr>
        <p:spPr/>
        <p:txBody>
          <a:bodyPr/>
          <a:lstStyle/>
          <a:p>
            <a:r>
              <a:rPr lang="en-US" dirty="0"/>
              <a:t>Homework</a:t>
            </a:r>
          </a:p>
        </p:txBody>
      </p:sp>
      <p:sp>
        <p:nvSpPr>
          <p:cNvPr id="3" name="Slide Number Placeholder 2">
            <a:extLst>
              <a:ext uri="{FF2B5EF4-FFF2-40B4-BE49-F238E27FC236}">
                <a16:creationId xmlns:a16="http://schemas.microsoft.com/office/drawing/2014/main" id="{622664A1-CA22-4D24-A416-8D614FC40DD6}"/>
              </a:ext>
            </a:extLst>
          </p:cNvPr>
          <p:cNvSpPr>
            <a:spLocks noGrp="1"/>
          </p:cNvSpPr>
          <p:nvPr>
            <p:ph type="sldNum" sz="quarter" idx="12"/>
          </p:nvPr>
        </p:nvSpPr>
        <p:spPr/>
        <p:txBody>
          <a:bodyPr/>
          <a:lstStyle/>
          <a:p>
            <a:pPr>
              <a:defRPr/>
            </a:pPr>
            <a:fld id="{49730567-0E75-49FB-AEC7-DB714A72D059}" type="slidenum">
              <a:rPr lang="en-US" smtClean="0"/>
              <a:pPr>
                <a:defRPr/>
              </a:pPr>
              <a:t>26</a:t>
            </a:fld>
            <a:endParaRPr lang="en-US"/>
          </a:p>
        </p:txBody>
      </p:sp>
      <p:sp>
        <p:nvSpPr>
          <p:cNvPr id="4" name="Content Placeholder 3">
            <a:extLst>
              <a:ext uri="{FF2B5EF4-FFF2-40B4-BE49-F238E27FC236}">
                <a16:creationId xmlns:a16="http://schemas.microsoft.com/office/drawing/2014/main" id="{AF1274A6-4EC6-4A2D-8AB8-2F3ED93960DC}"/>
              </a:ext>
            </a:extLst>
          </p:cNvPr>
          <p:cNvSpPr>
            <a:spLocks noGrp="1"/>
          </p:cNvSpPr>
          <p:nvPr>
            <p:ph sz="quarter" idx="1"/>
          </p:nvPr>
        </p:nvSpPr>
        <p:spPr/>
        <p:txBody>
          <a:bodyPr/>
          <a:lstStyle/>
          <a:p>
            <a:r>
              <a:rPr lang="en-US" dirty="0"/>
              <a:t>Update online shopping application, change CRUD operations on Product Model to use MongoDB.</a:t>
            </a:r>
          </a:p>
          <a:p>
            <a:pPr lvl="1"/>
            <a:r>
              <a:rPr lang="en-US" dirty="0"/>
              <a:t>Admin: save/edit/delete product, view all products</a:t>
            </a:r>
          </a:p>
          <a:p>
            <a:pPr lvl="1"/>
            <a:r>
              <a:rPr lang="en-US" dirty="0"/>
              <a:t>Shop: view detail of product, view all products</a:t>
            </a:r>
          </a:p>
        </p:txBody>
      </p:sp>
    </p:spTree>
    <p:extLst>
      <p:ext uri="{BB962C8B-B14F-4D97-AF65-F5344CB8AC3E}">
        <p14:creationId xmlns:p14="http://schemas.microsoft.com/office/powerpoint/2010/main" val="208168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FE9F-296F-463C-8068-7AFB57FFEFC2}"/>
              </a:ext>
            </a:extLst>
          </p:cNvPr>
          <p:cNvSpPr>
            <a:spLocks noGrp="1"/>
          </p:cNvSpPr>
          <p:nvPr>
            <p:ph type="title"/>
          </p:nvPr>
        </p:nvSpPr>
        <p:spPr/>
        <p:txBody>
          <a:bodyPr/>
          <a:lstStyle/>
          <a:p>
            <a:r>
              <a:rPr lang="en-US"/>
              <a:t>What’s SQL?</a:t>
            </a:r>
            <a:endParaRPr lang="en-US" dirty="0"/>
          </a:p>
        </p:txBody>
      </p:sp>
      <p:sp>
        <p:nvSpPr>
          <p:cNvPr id="3" name="Slide Number Placeholder 2">
            <a:extLst>
              <a:ext uri="{FF2B5EF4-FFF2-40B4-BE49-F238E27FC236}">
                <a16:creationId xmlns:a16="http://schemas.microsoft.com/office/drawing/2014/main" id="{18E29AC9-8DDB-4CB6-A84C-F2485D1E31AD}"/>
              </a:ext>
            </a:extLst>
          </p:cNvPr>
          <p:cNvSpPr>
            <a:spLocks noGrp="1"/>
          </p:cNvSpPr>
          <p:nvPr>
            <p:ph type="sldNum" sz="quarter" idx="12"/>
          </p:nvPr>
        </p:nvSpPr>
        <p:spPr/>
        <p:txBody>
          <a:bodyPr/>
          <a:lstStyle/>
          <a:p>
            <a:pPr>
              <a:defRPr/>
            </a:pPr>
            <a:fld id="{49730567-0E75-49FB-AEC7-DB714A72D059}" type="slidenum">
              <a:rPr lang="en-US" smtClean="0"/>
              <a:pPr>
                <a:defRPr/>
              </a:pPr>
              <a:t>3</a:t>
            </a:fld>
            <a:endParaRPr lang="en-US"/>
          </a:p>
        </p:txBody>
      </p:sp>
      <p:graphicFrame>
        <p:nvGraphicFramePr>
          <p:cNvPr id="5" name="Table 5">
            <a:extLst>
              <a:ext uri="{FF2B5EF4-FFF2-40B4-BE49-F238E27FC236}">
                <a16:creationId xmlns:a16="http://schemas.microsoft.com/office/drawing/2014/main" id="{F0623AF2-6AAB-412B-AFCE-F30F95ECB113}"/>
              </a:ext>
            </a:extLst>
          </p:cNvPr>
          <p:cNvGraphicFramePr>
            <a:graphicFrameLocks noGrp="1"/>
          </p:cNvGraphicFramePr>
          <p:nvPr>
            <p:ph sz="quarter" idx="1"/>
            <p:extLst>
              <p:ext uri="{D42A27DB-BD31-4B8C-83A1-F6EECF244321}">
                <p14:modId xmlns:p14="http://schemas.microsoft.com/office/powerpoint/2010/main" val="2577714314"/>
              </p:ext>
            </p:extLst>
          </p:nvPr>
        </p:nvGraphicFramePr>
        <p:xfrm>
          <a:off x="588336" y="1724660"/>
          <a:ext cx="6498264" cy="1483360"/>
        </p:xfrm>
        <a:graphic>
          <a:graphicData uri="http://schemas.openxmlformats.org/drawingml/2006/table">
            <a:tbl>
              <a:tblPr firstRow="1" bandRow="1">
                <a:tableStyleId>{5C22544A-7EE6-4342-B048-85BDC9FD1C3A}</a:tableStyleId>
              </a:tblPr>
              <a:tblGrid>
                <a:gridCol w="2166088">
                  <a:extLst>
                    <a:ext uri="{9D8B030D-6E8A-4147-A177-3AD203B41FA5}">
                      <a16:colId xmlns:a16="http://schemas.microsoft.com/office/drawing/2014/main" val="621980689"/>
                    </a:ext>
                  </a:extLst>
                </a:gridCol>
                <a:gridCol w="2166088">
                  <a:extLst>
                    <a:ext uri="{9D8B030D-6E8A-4147-A177-3AD203B41FA5}">
                      <a16:colId xmlns:a16="http://schemas.microsoft.com/office/drawing/2014/main" val="1661746169"/>
                    </a:ext>
                  </a:extLst>
                </a:gridCol>
                <a:gridCol w="2166088">
                  <a:extLst>
                    <a:ext uri="{9D8B030D-6E8A-4147-A177-3AD203B41FA5}">
                      <a16:colId xmlns:a16="http://schemas.microsoft.com/office/drawing/2014/main" val="1238176027"/>
                    </a:ext>
                  </a:extLst>
                </a:gridCol>
              </a:tblGrid>
              <a:tr h="370840">
                <a:tc>
                  <a:txBody>
                    <a:bodyPr/>
                    <a:lstStyle/>
                    <a:p>
                      <a:r>
                        <a:rPr lang="en-US" dirty="0"/>
                        <a:t>Id</a:t>
                      </a:r>
                    </a:p>
                  </a:txBody>
                  <a:tcPr/>
                </a:tc>
                <a:tc>
                  <a:txBody>
                    <a:bodyPr/>
                    <a:lstStyle/>
                    <a:p>
                      <a:r>
                        <a:rPr lang="en-US" dirty="0"/>
                        <a:t>Email</a:t>
                      </a:r>
                    </a:p>
                  </a:txBody>
                  <a:tcPr/>
                </a:tc>
                <a:tc>
                  <a:txBody>
                    <a:bodyPr/>
                    <a:lstStyle/>
                    <a:p>
                      <a:r>
                        <a:rPr lang="en-US" dirty="0"/>
                        <a:t>Name</a:t>
                      </a:r>
                    </a:p>
                  </a:txBody>
                  <a:tcPr/>
                </a:tc>
                <a:extLst>
                  <a:ext uri="{0D108BD9-81ED-4DB2-BD59-A6C34878D82A}">
                    <a16:rowId xmlns:a16="http://schemas.microsoft.com/office/drawing/2014/main" val="3509925748"/>
                  </a:ext>
                </a:extLst>
              </a:tr>
              <a:tr h="370840">
                <a:tc>
                  <a:txBody>
                    <a:bodyPr/>
                    <a:lstStyle/>
                    <a:p>
                      <a:r>
                        <a:rPr lang="en-US" dirty="0"/>
                        <a:t>1</a:t>
                      </a:r>
                    </a:p>
                  </a:txBody>
                  <a:tcPr/>
                </a:tc>
                <a:tc>
                  <a:txBody>
                    <a:bodyPr/>
                    <a:lstStyle/>
                    <a:p>
                      <a:r>
                        <a:rPr lang="en-US" dirty="0">
                          <a:hlinkClick r:id="rId2"/>
                        </a:rPr>
                        <a:t>josh@miu.edu</a:t>
                      </a:r>
                      <a:endParaRPr lang="en-US" dirty="0"/>
                    </a:p>
                  </a:txBody>
                  <a:tcPr/>
                </a:tc>
                <a:tc>
                  <a:txBody>
                    <a:bodyPr/>
                    <a:lstStyle/>
                    <a:p>
                      <a:r>
                        <a:rPr lang="en-US" dirty="0"/>
                        <a:t>Josh Edward</a:t>
                      </a:r>
                    </a:p>
                  </a:txBody>
                  <a:tcPr/>
                </a:tc>
                <a:extLst>
                  <a:ext uri="{0D108BD9-81ED-4DB2-BD59-A6C34878D82A}">
                    <a16:rowId xmlns:a16="http://schemas.microsoft.com/office/drawing/2014/main" val="2994401598"/>
                  </a:ext>
                </a:extLst>
              </a:tr>
              <a:tr h="370840">
                <a:tc>
                  <a:txBody>
                    <a:bodyPr/>
                    <a:lstStyle/>
                    <a:p>
                      <a:r>
                        <a:rPr lang="en-US" dirty="0"/>
                        <a:t>2</a:t>
                      </a:r>
                    </a:p>
                  </a:txBody>
                  <a:tcPr/>
                </a:tc>
                <a:tc>
                  <a:txBody>
                    <a:bodyPr/>
                    <a:lstStyle/>
                    <a:p>
                      <a:r>
                        <a:rPr lang="en-US" dirty="0">
                          <a:hlinkClick r:id="rId3"/>
                        </a:rPr>
                        <a:t>emma@miu.edu</a:t>
                      </a:r>
                      <a:endParaRPr lang="en-US" dirty="0"/>
                    </a:p>
                  </a:txBody>
                  <a:tcPr/>
                </a:tc>
                <a:tc>
                  <a:txBody>
                    <a:bodyPr/>
                    <a:lstStyle/>
                    <a:p>
                      <a:r>
                        <a:rPr lang="en-US" dirty="0"/>
                        <a:t>Emma Smith</a:t>
                      </a:r>
                    </a:p>
                  </a:txBody>
                  <a:tcPr/>
                </a:tc>
                <a:extLst>
                  <a:ext uri="{0D108BD9-81ED-4DB2-BD59-A6C34878D82A}">
                    <a16:rowId xmlns:a16="http://schemas.microsoft.com/office/drawing/2014/main" val="244588669"/>
                  </a:ext>
                </a:extLst>
              </a:tr>
              <a:tr h="370840">
                <a:tc>
                  <a:txBody>
                    <a:bodyPr/>
                    <a:lstStyle/>
                    <a:p>
                      <a:r>
                        <a:rPr lang="en-US" dirty="0"/>
                        <a:t>3</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901861922"/>
                  </a:ext>
                </a:extLst>
              </a:tr>
            </a:tbl>
          </a:graphicData>
        </a:graphic>
      </p:graphicFrame>
      <p:graphicFrame>
        <p:nvGraphicFramePr>
          <p:cNvPr id="7" name="Table 7">
            <a:extLst>
              <a:ext uri="{FF2B5EF4-FFF2-40B4-BE49-F238E27FC236}">
                <a16:creationId xmlns:a16="http://schemas.microsoft.com/office/drawing/2014/main" id="{541B7D08-79BF-459C-88A3-E5B5F65C980F}"/>
              </a:ext>
            </a:extLst>
          </p:cNvPr>
          <p:cNvGraphicFramePr>
            <a:graphicFrameLocks noGrp="1"/>
          </p:cNvGraphicFramePr>
          <p:nvPr>
            <p:extLst>
              <p:ext uri="{D42A27DB-BD31-4B8C-83A1-F6EECF244321}">
                <p14:modId xmlns:p14="http://schemas.microsoft.com/office/powerpoint/2010/main" val="4216827100"/>
              </p:ext>
            </p:extLst>
          </p:nvPr>
        </p:nvGraphicFramePr>
        <p:xfrm>
          <a:off x="7853915" y="2908300"/>
          <a:ext cx="3810000" cy="14833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165599339"/>
                    </a:ext>
                  </a:extLst>
                </a:gridCol>
                <a:gridCol w="1371600">
                  <a:extLst>
                    <a:ext uri="{9D8B030D-6E8A-4147-A177-3AD203B41FA5}">
                      <a16:colId xmlns:a16="http://schemas.microsoft.com/office/drawing/2014/main" val="1578967869"/>
                    </a:ext>
                  </a:extLst>
                </a:gridCol>
                <a:gridCol w="1676400">
                  <a:extLst>
                    <a:ext uri="{9D8B030D-6E8A-4147-A177-3AD203B41FA5}">
                      <a16:colId xmlns:a16="http://schemas.microsoft.com/office/drawing/2014/main" val="4255748181"/>
                    </a:ext>
                  </a:extLst>
                </a:gridCol>
              </a:tblGrid>
              <a:tr h="370840">
                <a:tc>
                  <a:txBody>
                    <a:bodyPr/>
                    <a:lstStyle/>
                    <a:p>
                      <a:r>
                        <a:rPr lang="en-US" dirty="0"/>
                        <a:t>Id</a:t>
                      </a:r>
                    </a:p>
                  </a:txBody>
                  <a:tcPr/>
                </a:tc>
                <a:tc>
                  <a:txBody>
                    <a:bodyPr/>
                    <a:lstStyle/>
                    <a:p>
                      <a:r>
                        <a:rPr lang="en-US" dirty="0" err="1"/>
                        <a:t>user_id</a:t>
                      </a:r>
                      <a:endParaRPr lang="en-US" dirty="0"/>
                    </a:p>
                  </a:txBody>
                  <a:tcPr/>
                </a:tc>
                <a:tc>
                  <a:txBody>
                    <a:bodyPr/>
                    <a:lstStyle/>
                    <a:p>
                      <a:r>
                        <a:rPr lang="en-US" dirty="0" err="1"/>
                        <a:t>product_id</a:t>
                      </a:r>
                      <a:endParaRPr lang="en-US" dirty="0"/>
                    </a:p>
                  </a:txBody>
                  <a:tcPr/>
                </a:tc>
                <a:extLst>
                  <a:ext uri="{0D108BD9-81ED-4DB2-BD59-A6C34878D82A}">
                    <a16:rowId xmlns:a16="http://schemas.microsoft.com/office/drawing/2014/main" val="1171850099"/>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625115867"/>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70316276"/>
                  </a:ext>
                </a:extLst>
              </a:tr>
              <a:tr h="370840">
                <a:tc>
                  <a:txBody>
                    <a:bodyPr/>
                    <a:lstStyle/>
                    <a:p>
                      <a:r>
                        <a:rPr lang="en-US" dirty="0"/>
                        <a:t>3</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3750273332"/>
                  </a:ext>
                </a:extLst>
              </a:tr>
            </a:tbl>
          </a:graphicData>
        </a:graphic>
      </p:graphicFrame>
      <p:graphicFrame>
        <p:nvGraphicFramePr>
          <p:cNvPr id="9" name="Table 9">
            <a:extLst>
              <a:ext uri="{FF2B5EF4-FFF2-40B4-BE49-F238E27FC236}">
                <a16:creationId xmlns:a16="http://schemas.microsoft.com/office/drawing/2014/main" id="{4392513A-2808-4947-9C09-55771F0EFCDF}"/>
              </a:ext>
            </a:extLst>
          </p:cNvPr>
          <p:cNvGraphicFramePr>
            <a:graphicFrameLocks noGrp="1"/>
          </p:cNvGraphicFramePr>
          <p:nvPr>
            <p:extLst>
              <p:ext uri="{D42A27DB-BD31-4B8C-83A1-F6EECF244321}">
                <p14:modId xmlns:p14="http://schemas.microsoft.com/office/powerpoint/2010/main" val="3767772034"/>
              </p:ext>
            </p:extLst>
          </p:nvPr>
        </p:nvGraphicFramePr>
        <p:xfrm>
          <a:off x="588336" y="4016375"/>
          <a:ext cx="6498264" cy="1483360"/>
        </p:xfrm>
        <a:graphic>
          <a:graphicData uri="http://schemas.openxmlformats.org/drawingml/2006/table">
            <a:tbl>
              <a:tblPr firstRow="1" bandRow="1">
                <a:tableStyleId>{5C22544A-7EE6-4342-B048-85BDC9FD1C3A}</a:tableStyleId>
              </a:tblPr>
              <a:tblGrid>
                <a:gridCol w="1624566">
                  <a:extLst>
                    <a:ext uri="{9D8B030D-6E8A-4147-A177-3AD203B41FA5}">
                      <a16:colId xmlns:a16="http://schemas.microsoft.com/office/drawing/2014/main" val="3594062744"/>
                    </a:ext>
                  </a:extLst>
                </a:gridCol>
                <a:gridCol w="1624566">
                  <a:extLst>
                    <a:ext uri="{9D8B030D-6E8A-4147-A177-3AD203B41FA5}">
                      <a16:colId xmlns:a16="http://schemas.microsoft.com/office/drawing/2014/main" val="3940766518"/>
                    </a:ext>
                  </a:extLst>
                </a:gridCol>
                <a:gridCol w="1624566">
                  <a:extLst>
                    <a:ext uri="{9D8B030D-6E8A-4147-A177-3AD203B41FA5}">
                      <a16:colId xmlns:a16="http://schemas.microsoft.com/office/drawing/2014/main" val="1203594771"/>
                    </a:ext>
                  </a:extLst>
                </a:gridCol>
                <a:gridCol w="1624566">
                  <a:extLst>
                    <a:ext uri="{9D8B030D-6E8A-4147-A177-3AD203B41FA5}">
                      <a16:colId xmlns:a16="http://schemas.microsoft.com/office/drawing/2014/main" val="37525488"/>
                    </a:ext>
                  </a:extLst>
                </a:gridCol>
              </a:tblGrid>
              <a:tr h="370840">
                <a:tc>
                  <a:txBody>
                    <a:bodyPr/>
                    <a:lstStyle/>
                    <a:p>
                      <a:r>
                        <a:rPr lang="en-US" dirty="0"/>
                        <a:t>Id</a:t>
                      </a:r>
                    </a:p>
                  </a:txBody>
                  <a:tcPr/>
                </a:tc>
                <a:tc>
                  <a:txBody>
                    <a:bodyPr/>
                    <a:lstStyle/>
                    <a:p>
                      <a:r>
                        <a:rPr lang="en-US" dirty="0"/>
                        <a:t>Title</a:t>
                      </a:r>
                    </a:p>
                  </a:txBody>
                  <a:tcPr/>
                </a:tc>
                <a:tc>
                  <a:txBody>
                    <a:bodyPr/>
                    <a:lstStyle/>
                    <a:p>
                      <a:r>
                        <a:rPr lang="en-US" dirty="0"/>
                        <a:t>Price</a:t>
                      </a:r>
                    </a:p>
                  </a:txBody>
                  <a:tcPr/>
                </a:tc>
                <a:tc>
                  <a:txBody>
                    <a:bodyPr/>
                    <a:lstStyle/>
                    <a:p>
                      <a:r>
                        <a:rPr lang="en-US" dirty="0"/>
                        <a:t>Description</a:t>
                      </a:r>
                    </a:p>
                  </a:txBody>
                  <a:tcPr/>
                </a:tc>
                <a:extLst>
                  <a:ext uri="{0D108BD9-81ED-4DB2-BD59-A6C34878D82A}">
                    <a16:rowId xmlns:a16="http://schemas.microsoft.com/office/drawing/2014/main" val="2384375283"/>
                  </a:ext>
                </a:extLst>
              </a:tr>
              <a:tr h="370840">
                <a:tc>
                  <a:txBody>
                    <a:bodyPr/>
                    <a:lstStyle/>
                    <a:p>
                      <a:r>
                        <a:rPr lang="en-US" dirty="0"/>
                        <a:t>1</a:t>
                      </a:r>
                    </a:p>
                  </a:txBody>
                  <a:tcPr/>
                </a:tc>
                <a:tc>
                  <a:txBody>
                    <a:bodyPr/>
                    <a:lstStyle/>
                    <a:p>
                      <a:r>
                        <a:rPr lang="en-US" dirty="0"/>
                        <a:t>Node.js</a:t>
                      </a:r>
                    </a:p>
                  </a:txBody>
                  <a:tcPr/>
                </a:tc>
                <a:tc>
                  <a:txBody>
                    <a:bodyPr/>
                    <a:lstStyle/>
                    <a:p>
                      <a:r>
                        <a:rPr lang="en-US" dirty="0"/>
                        <a:t>10</a:t>
                      </a:r>
                    </a:p>
                  </a:txBody>
                  <a:tcPr/>
                </a:tc>
                <a:tc>
                  <a:txBody>
                    <a:bodyPr/>
                    <a:lstStyle/>
                    <a:p>
                      <a:r>
                        <a:rPr lang="en-US" dirty="0"/>
                        <a:t>Good</a:t>
                      </a:r>
                    </a:p>
                  </a:txBody>
                  <a:tcPr/>
                </a:tc>
                <a:extLst>
                  <a:ext uri="{0D108BD9-81ED-4DB2-BD59-A6C34878D82A}">
                    <a16:rowId xmlns:a16="http://schemas.microsoft.com/office/drawing/2014/main" val="218159972"/>
                  </a:ext>
                </a:extLst>
              </a:tr>
              <a:tr h="370840">
                <a:tc>
                  <a:txBody>
                    <a:bodyPr/>
                    <a:lstStyle/>
                    <a:p>
                      <a:r>
                        <a:rPr lang="en-US" dirty="0"/>
                        <a:t>2</a:t>
                      </a:r>
                    </a:p>
                  </a:txBody>
                  <a:tcPr/>
                </a:tc>
                <a:tc>
                  <a:txBody>
                    <a:bodyPr/>
                    <a:lstStyle/>
                    <a:p>
                      <a:r>
                        <a:rPr lang="en-US" dirty="0"/>
                        <a:t>Angular</a:t>
                      </a:r>
                    </a:p>
                  </a:txBody>
                  <a:tcPr/>
                </a:tc>
                <a:tc>
                  <a:txBody>
                    <a:bodyPr/>
                    <a:lstStyle/>
                    <a:p>
                      <a:r>
                        <a:rPr lang="en-US" dirty="0"/>
                        <a:t>20</a:t>
                      </a:r>
                    </a:p>
                  </a:txBody>
                  <a:tcPr/>
                </a:tc>
                <a:tc>
                  <a:txBody>
                    <a:bodyPr/>
                    <a:lstStyle/>
                    <a:p>
                      <a:r>
                        <a:rPr lang="en-US" dirty="0"/>
                        <a:t>Great</a:t>
                      </a:r>
                    </a:p>
                  </a:txBody>
                  <a:tcPr/>
                </a:tc>
                <a:extLst>
                  <a:ext uri="{0D108BD9-81ED-4DB2-BD59-A6C34878D82A}">
                    <a16:rowId xmlns:a16="http://schemas.microsoft.com/office/drawing/2014/main" val="1855475230"/>
                  </a:ext>
                </a:extLst>
              </a:tr>
              <a:tr h="370840">
                <a:tc>
                  <a:txBody>
                    <a:bodyPr/>
                    <a:lstStyle/>
                    <a:p>
                      <a:r>
                        <a:rPr lang="en-US" dirty="0"/>
                        <a:t>3</a:t>
                      </a:r>
                    </a:p>
                  </a:txBody>
                  <a:tcPr/>
                </a:tc>
                <a:tc>
                  <a:txBody>
                    <a:bodyPr/>
                    <a:lstStyle/>
                    <a:p>
                      <a:r>
                        <a:rPr lang="en-US" dirty="0"/>
                        <a:t>React.js</a:t>
                      </a:r>
                    </a:p>
                  </a:txBody>
                  <a:tcPr/>
                </a:tc>
                <a:tc>
                  <a:txBody>
                    <a:bodyPr/>
                    <a:lstStyle/>
                    <a:p>
                      <a:r>
                        <a:rPr lang="en-US" dirty="0"/>
                        <a:t>20</a:t>
                      </a:r>
                    </a:p>
                  </a:txBody>
                  <a:tcPr/>
                </a:tc>
                <a:tc>
                  <a:txBody>
                    <a:bodyPr/>
                    <a:lstStyle/>
                    <a:p>
                      <a:r>
                        <a:rPr lang="en-US" dirty="0"/>
                        <a:t>Great</a:t>
                      </a:r>
                    </a:p>
                  </a:txBody>
                  <a:tcPr/>
                </a:tc>
                <a:extLst>
                  <a:ext uri="{0D108BD9-81ED-4DB2-BD59-A6C34878D82A}">
                    <a16:rowId xmlns:a16="http://schemas.microsoft.com/office/drawing/2014/main" val="3094902511"/>
                  </a:ext>
                </a:extLst>
              </a:tr>
            </a:tbl>
          </a:graphicData>
        </a:graphic>
      </p:graphicFrame>
      <p:sp>
        <p:nvSpPr>
          <p:cNvPr id="12" name="object 10">
            <a:extLst>
              <a:ext uri="{FF2B5EF4-FFF2-40B4-BE49-F238E27FC236}">
                <a16:creationId xmlns:a16="http://schemas.microsoft.com/office/drawing/2014/main" id="{89BBCA68-9668-47AC-82D6-62E77EA81D69}"/>
              </a:ext>
            </a:extLst>
          </p:cNvPr>
          <p:cNvSpPr/>
          <p:nvPr/>
        </p:nvSpPr>
        <p:spPr>
          <a:xfrm>
            <a:off x="609600" y="2099945"/>
            <a:ext cx="6477000" cy="366395"/>
          </a:xfrm>
          <a:custGeom>
            <a:avLst/>
            <a:gdLst/>
            <a:ahLst/>
            <a:cxnLst/>
            <a:rect l="l" t="t" r="r" b="b"/>
            <a:pathLst>
              <a:path w="5383530" h="366395">
                <a:moveTo>
                  <a:pt x="0" y="0"/>
                </a:moveTo>
                <a:lnTo>
                  <a:pt x="5383399" y="0"/>
                </a:lnTo>
                <a:lnTo>
                  <a:pt x="5383399" y="365824"/>
                </a:lnTo>
                <a:lnTo>
                  <a:pt x="0" y="365824"/>
                </a:lnTo>
                <a:lnTo>
                  <a:pt x="0" y="0"/>
                </a:lnTo>
                <a:close/>
              </a:path>
            </a:pathLst>
          </a:custGeom>
          <a:ln w="24553">
            <a:solidFill>
              <a:srgbClr val="FA923F"/>
            </a:solidFill>
          </a:ln>
        </p:spPr>
        <p:txBody>
          <a:bodyPr wrap="square" lIns="0" tIns="0" rIns="0" bIns="0" rtlCol="0"/>
          <a:lstStyle/>
          <a:p>
            <a:endParaRPr/>
          </a:p>
        </p:txBody>
      </p:sp>
      <p:sp>
        <p:nvSpPr>
          <p:cNvPr id="13" name="object 10">
            <a:extLst>
              <a:ext uri="{FF2B5EF4-FFF2-40B4-BE49-F238E27FC236}">
                <a16:creationId xmlns:a16="http://schemas.microsoft.com/office/drawing/2014/main" id="{EA9FB178-37EF-468A-9C16-7B1E2548AFE6}"/>
              </a:ext>
            </a:extLst>
          </p:cNvPr>
          <p:cNvSpPr/>
          <p:nvPr/>
        </p:nvSpPr>
        <p:spPr>
          <a:xfrm>
            <a:off x="588336" y="4391660"/>
            <a:ext cx="6477000" cy="366395"/>
          </a:xfrm>
          <a:custGeom>
            <a:avLst/>
            <a:gdLst/>
            <a:ahLst/>
            <a:cxnLst/>
            <a:rect l="l" t="t" r="r" b="b"/>
            <a:pathLst>
              <a:path w="5383530" h="366395">
                <a:moveTo>
                  <a:pt x="0" y="0"/>
                </a:moveTo>
                <a:lnTo>
                  <a:pt x="5383399" y="0"/>
                </a:lnTo>
                <a:lnTo>
                  <a:pt x="5383399" y="365824"/>
                </a:lnTo>
                <a:lnTo>
                  <a:pt x="0" y="365824"/>
                </a:lnTo>
                <a:lnTo>
                  <a:pt x="0" y="0"/>
                </a:lnTo>
                <a:close/>
              </a:path>
            </a:pathLst>
          </a:custGeom>
          <a:ln w="24553">
            <a:solidFill>
              <a:srgbClr val="FA923F"/>
            </a:solidFill>
          </a:ln>
        </p:spPr>
        <p:txBody>
          <a:bodyPr wrap="square" lIns="0" tIns="0" rIns="0" bIns="0" rtlCol="0"/>
          <a:lstStyle/>
          <a:p>
            <a:endParaRPr/>
          </a:p>
        </p:txBody>
      </p:sp>
      <p:sp>
        <p:nvSpPr>
          <p:cNvPr id="14" name="object 31">
            <a:extLst>
              <a:ext uri="{FF2B5EF4-FFF2-40B4-BE49-F238E27FC236}">
                <a16:creationId xmlns:a16="http://schemas.microsoft.com/office/drawing/2014/main" id="{C773B093-A1E9-45DF-9135-D9381AFE7C19}"/>
              </a:ext>
            </a:extLst>
          </p:cNvPr>
          <p:cNvSpPr/>
          <p:nvPr/>
        </p:nvSpPr>
        <p:spPr>
          <a:xfrm>
            <a:off x="7107864" y="2239357"/>
            <a:ext cx="746051" cy="1265843"/>
          </a:xfrm>
          <a:custGeom>
            <a:avLst/>
            <a:gdLst/>
            <a:ahLst/>
            <a:cxnLst/>
            <a:rect l="l" t="t" r="r" b="b"/>
            <a:pathLst>
              <a:path w="989329" h="1320164">
                <a:moveTo>
                  <a:pt x="912895" y="1243363"/>
                </a:moveTo>
                <a:lnTo>
                  <a:pt x="912895" y="1319563"/>
                </a:lnTo>
                <a:lnTo>
                  <a:pt x="963701" y="1294163"/>
                </a:lnTo>
                <a:lnTo>
                  <a:pt x="925596" y="1294163"/>
                </a:lnTo>
                <a:lnTo>
                  <a:pt x="925596" y="1268763"/>
                </a:lnTo>
                <a:lnTo>
                  <a:pt x="963701" y="1268763"/>
                </a:lnTo>
                <a:lnTo>
                  <a:pt x="912895" y="1243363"/>
                </a:lnTo>
                <a:close/>
              </a:path>
              <a:path w="989329" h="1320164">
                <a:moveTo>
                  <a:pt x="106533" y="12700"/>
                </a:moveTo>
                <a:lnTo>
                  <a:pt x="106533" y="1294163"/>
                </a:lnTo>
                <a:lnTo>
                  <a:pt x="912895" y="1294163"/>
                </a:lnTo>
                <a:lnTo>
                  <a:pt x="912895" y="1281463"/>
                </a:lnTo>
                <a:lnTo>
                  <a:pt x="131936" y="1281463"/>
                </a:lnTo>
                <a:lnTo>
                  <a:pt x="119235" y="1268763"/>
                </a:lnTo>
                <a:lnTo>
                  <a:pt x="131936" y="1268763"/>
                </a:lnTo>
                <a:lnTo>
                  <a:pt x="131936" y="25400"/>
                </a:lnTo>
                <a:lnTo>
                  <a:pt x="119235" y="25400"/>
                </a:lnTo>
                <a:lnTo>
                  <a:pt x="106533" y="12700"/>
                </a:lnTo>
                <a:close/>
              </a:path>
              <a:path w="989329" h="1320164">
                <a:moveTo>
                  <a:pt x="963701" y="1268763"/>
                </a:moveTo>
                <a:lnTo>
                  <a:pt x="925596" y="1268763"/>
                </a:lnTo>
                <a:lnTo>
                  <a:pt x="925596" y="1294163"/>
                </a:lnTo>
                <a:lnTo>
                  <a:pt x="963701" y="1294163"/>
                </a:lnTo>
                <a:lnTo>
                  <a:pt x="989105" y="1281463"/>
                </a:lnTo>
                <a:lnTo>
                  <a:pt x="963701" y="1268763"/>
                </a:lnTo>
                <a:close/>
              </a:path>
              <a:path w="989329" h="1320164">
                <a:moveTo>
                  <a:pt x="131936" y="1268763"/>
                </a:moveTo>
                <a:lnTo>
                  <a:pt x="119235" y="1268763"/>
                </a:lnTo>
                <a:lnTo>
                  <a:pt x="131936" y="1281463"/>
                </a:lnTo>
                <a:lnTo>
                  <a:pt x="131936" y="1268763"/>
                </a:lnTo>
                <a:close/>
              </a:path>
              <a:path w="989329" h="1320164">
                <a:moveTo>
                  <a:pt x="912895" y="1268763"/>
                </a:moveTo>
                <a:lnTo>
                  <a:pt x="131936" y="1268763"/>
                </a:lnTo>
                <a:lnTo>
                  <a:pt x="131936" y="1281463"/>
                </a:lnTo>
                <a:lnTo>
                  <a:pt x="912895" y="1281463"/>
                </a:lnTo>
                <a:lnTo>
                  <a:pt x="912895" y="1268763"/>
                </a:lnTo>
                <a:close/>
              </a:path>
              <a:path w="989329" h="1320164">
                <a:moveTo>
                  <a:pt x="131936" y="0"/>
                </a:moveTo>
                <a:lnTo>
                  <a:pt x="0" y="0"/>
                </a:lnTo>
                <a:lnTo>
                  <a:pt x="0" y="25400"/>
                </a:lnTo>
                <a:lnTo>
                  <a:pt x="106533" y="25400"/>
                </a:lnTo>
                <a:lnTo>
                  <a:pt x="106533" y="12700"/>
                </a:lnTo>
                <a:lnTo>
                  <a:pt x="131936" y="12700"/>
                </a:lnTo>
                <a:lnTo>
                  <a:pt x="131936" y="0"/>
                </a:lnTo>
                <a:close/>
              </a:path>
              <a:path w="989329" h="1320164">
                <a:moveTo>
                  <a:pt x="131936" y="12700"/>
                </a:moveTo>
                <a:lnTo>
                  <a:pt x="106533" y="12700"/>
                </a:lnTo>
                <a:lnTo>
                  <a:pt x="119235" y="25400"/>
                </a:lnTo>
                <a:lnTo>
                  <a:pt x="131936" y="25400"/>
                </a:lnTo>
                <a:lnTo>
                  <a:pt x="131936" y="12700"/>
                </a:lnTo>
                <a:close/>
              </a:path>
            </a:pathLst>
          </a:custGeom>
          <a:solidFill>
            <a:srgbClr val="FA923F"/>
          </a:solidFill>
        </p:spPr>
        <p:txBody>
          <a:bodyPr wrap="square" lIns="0" tIns="0" rIns="0" bIns="0" rtlCol="0"/>
          <a:lstStyle/>
          <a:p>
            <a:endParaRPr/>
          </a:p>
        </p:txBody>
      </p:sp>
      <p:sp>
        <p:nvSpPr>
          <p:cNvPr id="15" name="object 32">
            <a:extLst>
              <a:ext uri="{FF2B5EF4-FFF2-40B4-BE49-F238E27FC236}">
                <a16:creationId xmlns:a16="http://schemas.microsoft.com/office/drawing/2014/main" id="{E004E4A9-9C75-407B-B373-5A26B8E8F63F}"/>
              </a:ext>
            </a:extLst>
          </p:cNvPr>
          <p:cNvSpPr/>
          <p:nvPr/>
        </p:nvSpPr>
        <p:spPr>
          <a:xfrm>
            <a:off x="7065336" y="3429000"/>
            <a:ext cx="4898064" cy="1172557"/>
          </a:xfrm>
          <a:custGeom>
            <a:avLst/>
            <a:gdLst/>
            <a:ahLst/>
            <a:cxnLst/>
            <a:rect l="l" t="t" r="r" b="b"/>
            <a:pathLst>
              <a:path w="3806190" h="890270">
                <a:moveTo>
                  <a:pt x="3780502" y="864388"/>
                </a:moveTo>
                <a:lnTo>
                  <a:pt x="0" y="864388"/>
                </a:lnTo>
                <a:lnTo>
                  <a:pt x="0" y="889788"/>
                </a:lnTo>
                <a:lnTo>
                  <a:pt x="3805905" y="889788"/>
                </a:lnTo>
                <a:lnTo>
                  <a:pt x="3805905" y="877088"/>
                </a:lnTo>
                <a:lnTo>
                  <a:pt x="3780502" y="877088"/>
                </a:lnTo>
                <a:lnTo>
                  <a:pt x="3780502" y="864388"/>
                </a:lnTo>
                <a:close/>
              </a:path>
              <a:path w="3806190" h="890270">
                <a:moveTo>
                  <a:pt x="3780502" y="38099"/>
                </a:moveTo>
                <a:lnTo>
                  <a:pt x="3780502" y="877088"/>
                </a:lnTo>
                <a:lnTo>
                  <a:pt x="3793204" y="864388"/>
                </a:lnTo>
                <a:lnTo>
                  <a:pt x="3805905" y="864388"/>
                </a:lnTo>
                <a:lnTo>
                  <a:pt x="3805905" y="50799"/>
                </a:lnTo>
                <a:lnTo>
                  <a:pt x="3793204" y="50799"/>
                </a:lnTo>
                <a:lnTo>
                  <a:pt x="3780502" y="38099"/>
                </a:lnTo>
                <a:close/>
              </a:path>
              <a:path w="3806190" h="890270">
                <a:moveTo>
                  <a:pt x="3805905" y="864388"/>
                </a:moveTo>
                <a:lnTo>
                  <a:pt x="3793204" y="864388"/>
                </a:lnTo>
                <a:lnTo>
                  <a:pt x="3780502" y="877088"/>
                </a:lnTo>
                <a:lnTo>
                  <a:pt x="3805905" y="877088"/>
                </a:lnTo>
                <a:lnTo>
                  <a:pt x="3805905" y="864388"/>
                </a:lnTo>
                <a:close/>
              </a:path>
              <a:path w="3806190" h="890270">
                <a:moveTo>
                  <a:pt x="3672958" y="0"/>
                </a:moveTo>
                <a:lnTo>
                  <a:pt x="3596747" y="38099"/>
                </a:lnTo>
                <a:lnTo>
                  <a:pt x="3672958" y="76199"/>
                </a:lnTo>
                <a:lnTo>
                  <a:pt x="3672958" y="50799"/>
                </a:lnTo>
                <a:lnTo>
                  <a:pt x="3660256" y="50799"/>
                </a:lnTo>
                <a:lnTo>
                  <a:pt x="3660256" y="25399"/>
                </a:lnTo>
                <a:lnTo>
                  <a:pt x="3672958" y="25399"/>
                </a:lnTo>
                <a:lnTo>
                  <a:pt x="3672958" y="0"/>
                </a:lnTo>
                <a:close/>
              </a:path>
              <a:path w="3806190" h="890270">
                <a:moveTo>
                  <a:pt x="3672958" y="25399"/>
                </a:moveTo>
                <a:lnTo>
                  <a:pt x="3660256" y="25399"/>
                </a:lnTo>
                <a:lnTo>
                  <a:pt x="3660256" y="50799"/>
                </a:lnTo>
                <a:lnTo>
                  <a:pt x="3672958" y="50799"/>
                </a:lnTo>
                <a:lnTo>
                  <a:pt x="3672958" y="25399"/>
                </a:lnTo>
                <a:close/>
              </a:path>
              <a:path w="3806190" h="890270">
                <a:moveTo>
                  <a:pt x="3805905" y="25399"/>
                </a:moveTo>
                <a:lnTo>
                  <a:pt x="3672958" y="25399"/>
                </a:lnTo>
                <a:lnTo>
                  <a:pt x="3672958" y="50799"/>
                </a:lnTo>
                <a:lnTo>
                  <a:pt x="3780502" y="50799"/>
                </a:lnTo>
                <a:lnTo>
                  <a:pt x="3780502" y="38099"/>
                </a:lnTo>
                <a:lnTo>
                  <a:pt x="3805905" y="38099"/>
                </a:lnTo>
                <a:lnTo>
                  <a:pt x="3805905" y="25399"/>
                </a:lnTo>
                <a:close/>
              </a:path>
              <a:path w="3806190" h="890270">
                <a:moveTo>
                  <a:pt x="3805905" y="38099"/>
                </a:moveTo>
                <a:lnTo>
                  <a:pt x="3780502" y="38099"/>
                </a:lnTo>
                <a:lnTo>
                  <a:pt x="3793204" y="50799"/>
                </a:lnTo>
                <a:lnTo>
                  <a:pt x="3805905" y="50799"/>
                </a:lnTo>
                <a:lnTo>
                  <a:pt x="3805905" y="38099"/>
                </a:lnTo>
                <a:close/>
              </a:path>
            </a:pathLst>
          </a:custGeom>
          <a:solidFill>
            <a:srgbClr val="FA923F"/>
          </a:solidFill>
        </p:spPr>
        <p:txBody>
          <a:bodyPr wrap="square" lIns="0" tIns="0" rIns="0" bIns="0" rtlCol="0"/>
          <a:lstStyle/>
          <a:p>
            <a:endParaRPr/>
          </a:p>
        </p:txBody>
      </p:sp>
      <p:sp>
        <p:nvSpPr>
          <p:cNvPr id="16" name="Rectangle 15">
            <a:extLst>
              <a:ext uri="{FF2B5EF4-FFF2-40B4-BE49-F238E27FC236}">
                <a16:creationId xmlns:a16="http://schemas.microsoft.com/office/drawing/2014/main" id="{2EEB6511-4153-432A-A3F8-DC6933C04B37}"/>
              </a:ext>
            </a:extLst>
          </p:cNvPr>
          <p:cNvSpPr/>
          <p:nvPr/>
        </p:nvSpPr>
        <p:spPr>
          <a:xfrm>
            <a:off x="609600" y="1353820"/>
            <a:ext cx="1926336" cy="3663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User</a:t>
            </a:r>
          </a:p>
        </p:txBody>
      </p:sp>
      <p:sp>
        <p:nvSpPr>
          <p:cNvPr id="17" name="Rectangle 16">
            <a:extLst>
              <a:ext uri="{FF2B5EF4-FFF2-40B4-BE49-F238E27FC236}">
                <a16:creationId xmlns:a16="http://schemas.microsoft.com/office/drawing/2014/main" id="{2214B8F2-F397-4FE6-B0B6-6CC9C9FEF9CA}"/>
              </a:ext>
            </a:extLst>
          </p:cNvPr>
          <p:cNvSpPr/>
          <p:nvPr/>
        </p:nvSpPr>
        <p:spPr>
          <a:xfrm>
            <a:off x="588336" y="3644996"/>
            <a:ext cx="1926336" cy="3663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Product</a:t>
            </a:r>
          </a:p>
        </p:txBody>
      </p:sp>
      <p:sp>
        <p:nvSpPr>
          <p:cNvPr id="18" name="Rectangle 17">
            <a:extLst>
              <a:ext uri="{FF2B5EF4-FFF2-40B4-BE49-F238E27FC236}">
                <a16:creationId xmlns:a16="http://schemas.microsoft.com/office/drawing/2014/main" id="{0AEA0D2B-DAB9-4867-9434-1506C20EE783}"/>
              </a:ext>
            </a:extLst>
          </p:cNvPr>
          <p:cNvSpPr/>
          <p:nvPr/>
        </p:nvSpPr>
        <p:spPr>
          <a:xfrm>
            <a:off x="7853915" y="2530822"/>
            <a:ext cx="1926336" cy="3663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Order</a:t>
            </a:r>
          </a:p>
        </p:txBody>
      </p:sp>
    </p:spTree>
    <p:extLst>
      <p:ext uri="{BB962C8B-B14F-4D97-AF65-F5344CB8AC3E}">
        <p14:creationId xmlns:p14="http://schemas.microsoft.com/office/powerpoint/2010/main" val="30457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3ECE-F0E3-4968-9FAA-ECED9B8B078F}"/>
              </a:ext>
            </a:extLst>
          </p:cNvPr>
          <p:cNvSpPr>
            <a:spLocks noGrp="1"/>
          </p:cNvSpPr>
          <p:nvPr>
            <p:ph type="title"/>
          </p:nvPr>
        </p:nvSpPr>
        <p:spPr/>
        <p:txBody>
          <a:bodyPr/>
          <a:lstStyle/>
          <a:p>
            <a:r>
              <a:rPr lang="en-US" dirty="0"/>
              <a:t>Core SQL Database Characteristics</a:t>
            </a:r>
          </a:p>
        </p:txBody>
      </p:sp>
      <p:sp>
        <p:nvSpPr>
          <p:cNvPr id="3" name="Slide Number Placeholder 2">
            <a:extLst>
              <a:ext uri="{FF2B5EF4-FFF2-40B4-BE49-F238E27FC236}">
                <a16:creationId xmlns:a16="http://schemas.microsoft.com/office/drawing/2014/main" id="{10E2E41E-7839-49A9-AB7B-E64C1F4F91CB}"/>
              </a:ext>
            </a:extLst>
          </p:cNvPr>
          <p:cNvSpPr>
            <a:spLocks noGrp="1"/>
          </p:cNvSpPr>
          <p:nvPr>
            <p:ph type="sldNum" sz="quarter" idx="12"/>
          </p:nvPr>
        </p:nvSpPr>
        <p:spPr/>
        <p:txBody>
          <a:bodyPr/>
          <a:lstStyle/>
          <a:p>
            <a:pPr>
              <a:defRPr/>
            </a:pPr>
            <a:fld id="{49730567-0E75-49FB-AEC7-DB714A72D059}" type="slidenum">
              <a:rPr lang="en-US" smtClean="0"/>
              <a:pPr>
                <a:defRPr/>
              </a:pPr>
              <a:t>4</a:t>
            </a:fld>
            <a:endParaRPr lang="en-US"/>
          </a:p>
        </p:txBody>
      </p:sp>
      <p:sp>
        <p:nvSpPr>
          <p:cNvPr id="5" name="object 3">
            <a:extLst>
              <a:ext uri="{FF2B5EF4-FFF2-40B4-BE49-F238E27FC236}">
                <a16:creationId xmlns:a16="http://schemas.microsoft.com/office/drawing/2014/main" id="{D274A6BC-DFA7-461B-A10F-4136E4D9D815}"/>
              </a:ext>
            </a:extLst>
          </p:cNvPr>
          <p:cNvSpPr txBox="1"/>
          <p:nvPr/>
        </p:nvSpPr>
        <p:spPr>
          <a:xfrm>
            <a:off x="1941189" y="1524000"/>
            <a:ext cx="3691890" cy="657860"/>
          </a:xfrm>
          <a:prstGeom prst="rect">
            <a:avLst/>
          </a:prstGeom>
          <a:solidFill>
            <a:srgbClr val="521751"/>
          </a:solidFill>
          <a:ln w="12700">
            <a:solidFill>
              <a:srgbClr val="3A0E39"/>
            </a:solidFill>
          </a:ln>
        </p:spPr>
        <p:txBody>
          <a:bodyPr vert="horz" wrap="square" lIns="0" tIns="210820" rIns="0" bIns="0" rtlCol="0">
            <a:spAutoFit/>
          </a:bodyPr>
          <a:lstStyle/>
          <a:p>
            <a:pPr marL="1229360">
              <a:lnSpc>
                <a:spcPct val="100000"/>
              </a:lnSpc>
              <a:spcBef>
                <a:spcPts val="1660"/>
              </a:spcBef>
            </a:pPr>
            <a:r>
              <a:rPr sz="1500" spc="-15" dirty="0">
                <a:solidFill>
                  <a:srgbClr val="FFFFFF"/>
                </a:solidFill>
                <a:latin typeface="Verdana"/>
                <a:cs typeface="Verdana"/>
              </a:rPr>
              <a:t>Data</a:t>
            </a:r>
            <a:r>
              <a:rPr sz="1500" spc="-100" dirty="0">
                <a:solidFill>
                  <a:srgbClr val="FFFFFF"/>
                </a:solidFill>
                <a:latin typeface="Verdana"/>
                <a:cs typeface="Verdana"/>
              </a:rPr>
              <a:t> </a:t>
            </a:r>
            <a:r>
              <a:rPr sz="1500" spc="-50" dirty="0">
                <a:solidFill>
                  <a:srgbClr val="FFFFFF"/>
                </a:solidFill>
                <a:latin typeface="Verdana"/>
                <a:cs typeface="Verdana"/>
              </a:rPr>
              <a:t>Schema</a:t>
            </a:r>
            <a:endParaRPr sz="1500">
              <a:latin typeface="Verdana"/>
              <a:cs typeface="Verdana"/>
            </a:endParaRPr>
          </a:p>
        </p:txBody>
      </p:sp>
      <p:sp>
        <p:nvSpPr>
          <p:cNvPr id="6" name="object 4">
            <a:extLst>
              <a:ext uri="{FF2B5EF4-FFF2-40B4-BE49-F238E27FC236}">
                <a16:creationId xmlns:a16="http://schemas.microsoft.com/office/drawing/2014/main" id="{57F09739-E0FE-4D26-9ED3-34044DA83DAA}"/>
              </a:ext>
            </a:extLst>
          </p:cNvPr>
          <p:cNvSpPr txBox="1"/>
          <p:nvPr/>
        </p:nvSpPr>
        <p:spPr>
          <a:xfrm>
            <a:off x="2447548" y="2318407"/>
            <a:ext cx="778510" cy="414020"/>
          </a:xfrm>
          <a:prstGeom prst="rect">
            <a:avLst/>
          </a:prstGeom>
          <a:solidFill>
            <a:srgbClr val="EDC0EC"/>
          </a:solidFill>
          <a:ln w="12700">
            <a:solidFill>
              <a:srgbClr val="521751"/>
            </a:solidFill>
          </a:ln>
        </p:spPr>
        <p:txBody>
          <a:bodyPr vert="horz" wrap="square" lIns="0" tIns="86995" rIns="0" bIns="0" rtlCol="0">
            <a:spAutoFit/>
          </a:bodyPr>
          <a:lstStyle/>
          <a:p>
            <a:pPr algn="ctr">
              <a:lnSpc>
                <a:spcPct val="100000"/>
              </a:lnSpc>
              <a:spcBef>
                <a:spcPts val="685"/>
              </a:spcBef>
            </a:pPr>
            <a:r>
              <a:rPr sz="1500" spc="-40" dirty="0">
                <a:solidFill>
                  <a:srgbClr val="521751"/>
                </a:solidFill>
                <a:latin typeface="Verdana"/>
                <a:cs typeface="Verdana"/>
              </a:rPr>
              <a:t>id</a:t>
            </a:r>
            <a:endParaRPr sz="1500">
              <a:latin typeface="Verdana"/>
              <a:cs typeface="Verdana"/>
            </a:endParaRPr>
          </a:p>
        </p:txBody>
      </p:sp>
      <p:sp>
        <p:nvSpPr>
          <p:cNvPr id="7" name="object 5">
            <a:extLst>
              <a:ext uri="{FF2B5EF4-FFF2-40B4-BE49-F238E27FC236}">
                <a16:creationId xmlns:a16="http://schemas.microsoft.com/office/drawing/2014/main" id="{250A1843-92F4-44F3-BFA0-6DFB7EACEB1B}"/>
              </a:ext>
            </a:extLst>
          </p:cNvPr>
          <p:cNvSpPr txBox="1"/>
          <p:nvPr/>
        </p:nvSpPr>
        <p:spPr>
          <a:xfrm>
            <a:off x="3397833" y="2318407"/>
            <a:ext cx="778510" cy="414020"/>
          </a:xfrm>
          <a:prstGeom prst="rect">
            <a:avLst/>
          </a:prstGeom>
          <a:solidFill>
            <a:srgbClr val="EDC0EC"/>
          </a:solidFill>
          <a:ln w="12700">
            <a:solidFill>
              <a:srgbClr val="521751"/>
            </a:solidFill>
          </a:ln>
        </p:spPr>
        <p:txBody>
          <a:bodyPr vert="horz" wrap="square" lIns="0" tIns="86995" rIns="0" bIns="0" rtlCol="0">
            <a:spAutoFit/>
          </a:bodyPr>
          <a:lstStyle/>
          <a:p>
            <a:pPr marL="132715">
              <a:lnSpc>
                <a:spcPct val="100000"/>
              </a:lnSpc>
              <a:spcBef>
                <a:spcPts val="685"/>
              </a:spcBef>
            </a:pPr>
            <a:r>
              <a:rPr sz="1500" spc="-55" dirty="0">
                <a:solidFill>
                  <a:srgbClr val="521751"/>
                </a:solidFill>
                <a:latin typeface="Verdana"/>
                <a:cs typeface="Verdana"/>
              </a:rPr>
              <a:t>name</a:t>
            </a:r>
            <a:endParaRPr sz="1500">
              <a:latin typeface="Verdana"/>
              <a:cs typeface="Verdana"/>
            </a:endParaRPr>
          </a:p>
        </p:txBody>
      </p:sp>
      <p:sp>
        <p:nvSpPr>
          <p:cNvPr id="8" name="object 6">
            <a:extLst>
              <a:ext uri="{FF2B5EF4-FFF2-40B4-BE49-F238E27FC236}">
                <a16:creationId xmlns:a16="http://schemas.microsoft.com/office/drawing/2014/main" id="{5DCFF1EE-B190-4424-A320-A57B5E459DB7}"/>
              </a:ext>
            </a:extLst>
          </p:cNvPr>
          <p:cNvSpPr txBox="1"/>
          <p:nvPr/>
        </p:nvSpPr>
        <p:spPr>
          <a:xfrm>
            <a:off x="4348118" y="2318407"/>
            <a:ext cx="778510" cy="414020"/>
          </a:xfrm>
          <a:prstGeom prst="rect">
            <a:avLst/>
          </a:prstGeom>
          <a:solidFill>
            <a:srgbClr val="EDC0EC"/>
          </a:solidFill>
          <a:ln w="12700">
            <a:solidFill>
              <a:srgbClr val="521751"/>
            </a:solidFill>
          </a:ln>
        </p:spPr>
        <p:txBody>
          <a:bodyPr vert="horz" wrap="square" lIns="0" tIns="86995" rIns="0" bIns="0" rtlCol="0">
            <a:spAutoFit/>
          </a:bodyPr>
          <a:lstStyle/>
          <a:p>
            <a:pPr marL="217804">
              <a:lnSpc>
                <a:spcPct val="100000"/>
              </a:lnSpc>
              <a:spcBef>
                <a:spcPts val="685"/>
              </a:spcBef>
            </a:pPr>
            <a:r>
              <a:rPr sz="1500" spc="-25" dirty="0">
                <a:solidFill>
                  <a:srgbClr val="521751"/>
                </a:solidFill>
                <a:latin typeface="Verdana"/>
                <a:cs typeface="Verdana"/>
              </a:rPr>
              <a:t>age</a:t>
            </a:r>
            <a:endParaRPr sz="1500">
              <a:latin typeface="Verdana"/>
              <a:cs typeface="Verdana"/>
            </a:endParaRPr>
          </a:p>
        </p:txBody>
      </p:sp>
      <p:sp>
        <p:nvSpPr>
          <p:cNvPr id="9" name="object 7">
            <a:extLst>
              <a:ext uri="{FF2B5EF4-FFF2-40B4-BE49-F238E27FC236}">
                <a16:creationId xmlns:a16="http://schemas.microsoft.com/office/drawing/2014/main" id="{CA1513D6-EF71-49D7-9F1B-18803AE35F94}"/>
              </a:ext>
            </a:extLst>
          </p:cNvPr>
          <p:cNvSpPr txBox="1"/>
          <p:nvPr/>
        </p:nvSpPr>
        <p:spPr>
          <a:xfrm>
            <a:off x="6296661" y="1543730"/>
            <a:ext cx="2009139" cy="638175"/>
          </a:xfrm>
          <a:prstGeom prst="rect">
            <a:avLst/>
          </a:prstGeom>
          <a:solidFill>
            <a:srgbClr val="521751"/>
          </a:solidFill>
          <a:ln w="12700">
            <a:solidFill>
              <a:srgbClr val="3A0E39"/>
            </a:solidFill>
          </a:ln>
        </p:spPr>
        <p:txBody>
          <a:bodyPr vert="horz" wrap="square" lIns="0" tIns="81280" rIns="0" bIns="0" rtlCol="0">
            <a:spAutoFit/>
          </a:bodyPr>
          <a:lstStyle/>
          <a:p>
            <a:pPr marL="584835" marR="97155" indent="-482600">
              <a:lnSpc>
                <a:spcPct val="100000"/>
              </a:lnSpc>
              <a:spcBef>
                <a:spcPts val="640"/>
              </a:spcBef>
            </a:pPr>
            <a:r>
              <a:rPr sz="1500" dirty="0">
                <a:solidFill>
                  <a:srgbClr val="FFFFFF"/>
                </a:solidFill>
                <a:latin typeface="Verdana"/>
                <a:cs typeface="Verdana"/>
              </a:rPr>
              <a:t>All </a:t>
            </a:r>
            <a:r>
              <a:rPr sz="1500" spc="-15" dirty="0">
                <a:solidFill>
                  <a:srgbClr val="FFFFFF"/>
                </a:solidFill>
                <a:latin typeface="Verdana"/>
                <a:cs typeface="Verdana"/>
              </a:rPr>
              <a:t>Data </a:t>
            </a:r>
            <a:r>
              <a:rPr sz="1500" spc="-105" dirty="0">
                <a:solidFill>
                  <a:srgbClr val="FFFFFF"/>
                </a:solidFill>
                <a:latin typeface="Verdana"/>
                <a:cs typeface="Verdana"/>
              </a:rPr>
              <a:t>(in </a:t>
            </a:r>
            <a:r>
              <a:rPr sz="1500" spc="-5" dirty="0">
                <a:solidFill>
                  <a:srgbClr val="FFFFFF"/>
                </a:solidFill>
                <a:latin typeface="Verdana"/>
                <a:cs typeface="Verdana"/>
              </a:rPr>
              <a:t>a</a:t>
            </a:r>
            <a:r>
              <a:rPr sz="1500" spc="-350" dirty="0">
                <a:solidFill>
                  <a:srgbClr val="FFFFFF"/>
                </a:solidFill>
                <a:latin typeface="Verdana"/>
                <a:cs typeface="Verdana"/>
              </a:rPr>
              <a:t> </a:t>
            </a:r>
            <a:r>
              <a:rPr sz="1500" spc="-50" dirty="0">
                <a:solidFill>
                  <a:srgbClr val="FFFFFF"/>
                </a:solidFill>
                <a:latin typeface="Verdana"/>
                <a:cs typeface="Verdana"/>
              </a:rPr>
              <a:t>Table)  </a:t>
            </a:r>
            <a:r>
              <a:rPr sz="1500" spc="-25" dirty="0">
                <a:solidFill>
                  <a:srgbClr val="FFFFFF"/>
                </a:solidFill>
                <a:latin typeface="Verdana"/>
                <a:cs typeface="Verdana"/>
              </a:rPr>
              <a:t>has </a:t>
            </a:r>
            <a:r>
              <a:rPr sz="1500" spc="-55" dirty="0">
                <a:solidFill>
                  <a:srgbClr val="FFFFFF"/>
                </a:solidFill>
                <a:latin typeface="Verdana"/>
                <a:cs typeface="Verdana"/>
              </a:rPr>
              <a:t>to</a:t>
            </a:r>
            <a:r>
              <a:rPr sz="1500" spc="-200" dirty="0">
                <a:solidFill>
                  <a:srgbClr val="FFFFFF"/>
                </a:solidFill>
                <a:latin typeface="Verdana"/>
                <a:cs typeface="Verdana"/>
              </a:rPr>
              <a:t> </a:t>
            </a:r>
            <a:r>
              <a:rPr sz="1500" spc="-90" dirty="0">
                <a:solidFill>
                  <a:srgbClr val="FFFFFF"/>
                </a:solidFill>
                <a:latin typeface="Verdana"/>
                <a:cs typeface="Verdana"/>
              </a:rPr>
              <a:t>fit!</a:t>
            </a:r>
            <a:endParaRPr sz="1500">
              <a:latin typeface="Verdana"/>
              <a:cs typeface="Verdana"/>
            </a:endParaRPr>
          </a:p>
        </p:txBody>
      </p:sp>
      <p:sp>
        <p:nvSpPr>
          <p:cNvPr id="10" name="object 8">
            <a:extLst>
              <a:ext uri="{FF2B5EF4-FFF2-40B4-BE49-F238E27FC236}">
                <a16:creationId xmlns:a16="http://schemas.microsoft.com/office/drawing/2014/main" id="{15AD922F-03B5-4D0B-A894-05662788BAF8}"/>
              </a:ext>
            </a:extLst>
          </p:cNvPr>
          <p:cNvSpPr txBox="1"/>
          <p:nvPr/>
        </p:nvSpPr>
        <p:spPr>
          <a:xfrm>
            <a:off x="1941189" y="3419746"/>
            <a:ext cx="3691890" cy="657860"/>
          </a:xfrm>
          <a:prstGeom prst="rect">
            <a:avLst/>
          </a:prstGeom>
          <a:solidFill>
            <a:srgbClr val="FA923F"/>
          </a:solidFill>
          <a:ln w="12700">
            <a:solidFill>
              <a:srgbClr val="521751"/>
            </a:solidFill>
          </a:ln>
        </p:spPr>
        <p:txBody>
          <a:bodyPr vert="horz" wrap="square" lIns="0" tIns="210820" rIns="0" bIns="0" rtlCol="0">
            <a:spAutoFit/>
          </a:bodyPr>
          <a:lstStyle/>
          <a:p>
            <a:pPr marL="1172845">
              <a:lnSpc>
                <a:spcPct val="100000"/>
              </a:lnSpc>
              <a:spcBef>
                <a:spcPts val="1660"/>
              </a:spcBef>
            </a:pPr>
            <a:r>
              <a:rPr sz="1500" spc="-15" dirty="0">
                <a:solidFill>
                  <a:srgbClr val="FFFFFF"/>
                </a:solidFill>
                <a:latin typeface="Verdana"/>
                <a:cs typeface="Verdana"/>
              </a:rPr>
              <a:t>Data</a:t>
            </a:r>
            <a:r>
              <a:rPr sz="1500" spc="-100" dirty="0">
                <a:solidFill>
                  <a:srgbClr val="FFFFFF"/>
                </a:solidFill>
                <a:latin typeface="Verdana"/>
                <a:cs typeface="Verdana"/>
              </a:rPr>
              <a:t> </a:t>
            </a:r>
            <a:r>
              <a:rPr sz="1500" spc="-35" dirty="0">
                <a:solidFill>
                  <a:srgbClr val="FFFFFF"/>
                </a:solidFill>
                <a:latin typeface="Verdana"/>
                <a:cs typeface="Verdana"/>
              </a:rPr>
              <a:t>Relations</a:t>
            </a:r>
            <a:endParaRPr sz="1500">
              <a:latin typeface="Verdana"/>
              <a:cs typeface="Verdana"/>
            </a:endParaRPr>
          </a:p>
        </p:txBody>
      </p:sp>
      <p:sp>
        <p:nvSpPr>
          <p:cNvPr id="11" name="object 9">
            <a:extLst>
              <a:ext uri="{FF2B5EF4-FFF2-40B4-BE49-F238E27FC236}">
                <a16:creationId xmlns:a16="http://schemas.microsoft.com/office/drawing/2014/main" id="{995F8679-A0E8-4BD0-B09E-47E30A320F91}"/>
              </a:ext>
            </a:extLst>
          </p:cNvPr>
          <p:cNvSpPr txBox="1"/>
          <p:nvPr/>
        </p:nvSpPr>
        <p:spPr>
          <a:xfrm>
            <a:off x="2583847" y="4180717"/>
            <a:ext cx="2406650" cy="414020"/>
          </a:xfrm>
          <a:prstGeom prst="rect">
            <a:avLst/>
          </a:prstGeom>
          <a:solidFill>
            <a:srgbClr val="FEE9D9"/>
          </a:solidFill>
          <a:ln w="12700">
            <a:solidFill>
              <a:srgbClr val="FA923F"/>
            </a:solidFill>
          </a:ln>
        </p:spPr>
        <p:txBody>
          <a:bodyPr vert="horz" wrap="square" lIns="0" tIns="86995" rIns="0" bIns="0" rtlCol="0">
            <a:spAutoFit/>
          </a:bodyPr>
          <a:lstStyle/>
          <a:p>
            <a:pPr marL="655955">
              <a:lnSpc>
                <a:spcPct val="100000"/>
              </a:lnSpc>
              <a:spcBef>
                <a:spcPts val="685"/>
              </a:spcBef>
            </a:pPr>
            <a:r>
              <a:rPr sz="1500" spc="-35" dirty="0">
                <a:solidFill>
                  <a:srgbClr val="FA923F"/>
                </a:solidFill>
                <a:latin typeface="Verdana"/>
                <a:cs typeface="Verdana"/>
              </a:rPr>
              <a:t>One-to-One</a:t>
            </a:r>
            <a:endParaRPr sz="1500">
              <a:latin typeface="Verdana"/>
              <a:cs typeface="Verdana"/>
            </a:endParaRPr>
          </a:p>
        </p:txBody>
      </p:sp>
      <p:sp>
        <p:nvSpPr>
          <p:cNvPr id="12" name="object 10">
            <a:extLst>
              <a:ext uri="{FF2B5EF4-FFF2-40B4-BE49-F238E27FC236}">
                <a16:creationId xmlns:a16="http://schemas.microsoft.com/office/drawing/2014/main" id="{3C04871C-CC59-47BF-AB24-5AFCB541E315}"/>
              </a:ext>
            </a:extLst>
          </p:cNvPr>
          <p:cNvSpPr txBox="1"/>
          <p:nvPr/>
        </p:nvSpPr>
        <p:spPr>
          <a:xfrm>
            <a:off x="2583847" y="4697344"/>
            <a:ext cx="2406650" cy="414020"/>
          </a:xfrm>
          <a:prstGeom prst="rect">
            <a:avLst/>
          </a:prstGeom>
          <a:solidFill>
            <a:srgbClr val="FEE9D9"/>
          </a:solidFill>
          <a:ln w="12700">
            <a:solidFill>
              <a:srgbClr val="FA923F"/>
            </a:solidFill>
          </a:ln>
        </p:spPr>
        <p:txBody>
          <a:bodyPr vert="horz" wrap="square" lIns="0" tIns="88265" rIns="0" bIns="0" rtlCol="0">
            <a:spAutoFit/>
          </a:bodyPr>
          <a:lstStyle/>
          <a:p>
            <a:pPr marL="591185">
              <a:lnSpc>
                <a:spcPct val="100000"/>
              </a:lnSpc>
              <a:spcBef>
                <a:spcPts val="695"/>
              </a:spcBef>
            </a:pPr>
            <a:r>
              <a:rPr sz="1500" spc="-30" dirty="0">
                <a:solidFill>
                  <a:srgbClr val="FA923F"/>
                </a:solidFill>
                <a:latin typeface="Verdana"/>
                <a:cs typeface="Verdana"/>
              </a:rPr>
              <a:t>One-to-Many</a:t>
            </a:r>
            <a:endParaRPr sz="1500">
              <a:latin typeface="Verdana"/>
              <a:cs typeface="Verdana"/>
            </a:endParaRPr>
          </a:p>
        </p:txBody>
      </p:sp>
      <p:sp>
        <p:nvSpPr>
          <p:cNvPr id="13" name="object 11">
            <a:extLst>
              <a:ext uri="{FF2B5EF4-FFF2-40B4-BE49-F238E27FC236}">
                <a16:creationId xmlns:a16="http://schemas.microsoft.com/office/drawing/2014/main" id="{96AC4A7E-364F-4771-8B96-33FA9BCFC36A}"/>
              </a:ext>
            </a:extLst>
          </p:cNvPr>
          <p:cNvSpPr txBox="1"/>
          <p:nvPr/>
        </p:nvSpPr>
        <p:spPr>
          <a:xfrm>
            <a:off x="2583847" y="5213971"/>
            <a:ext cx="2406650" cy="414020"/>
          </a:xfrm>
          <a:prstGeom prst="rect">
            <a:avLst/>
          </a:prstGeom>
          <a:solidFill>
            <a:srgbClr val="FEE9D9"/>
          </a:solidFill>
          <a:ln w="12700">
            <a:solidFill>
              <a:srgbClr val="FA923F"/>
            </a:solidFill>
          </a:ln>
        </p:spPr>
        <p:txBody>
          <a:bodyPr vert="horz" wrap="square" lIns="0" tIns="86995" rIns="0" bIns="0" rtlCol="0">
            <a:spAutoFit/>
          </a:bodyPr>
          <a:lstStyle/>
          <a:p>
            <a:pPr marL="525780">
              <a:lnSpc>
                <a:spcPct val="100000"/>
              </a:lnSpc>
              <a:spcBef>
                <a:spcPts val="685"/>
              </a:spcBef>
            </a:pPr>
            <a:r>
              <a:rPr sz="1500" spc="-25" dirty="0">
                <a:solidFill>
                  <a:srgbClr val="FA923F"/>
                </a:solidFill>
                <a:latin typeface="Verdana"/>
                <a:cs typeface="Verdana"/>
              </a:rPr>
              <a:t>Many-to-Many</a:t>
            </a:r>
            <a:endParaRPr sz="1500">
              <a:latin typeface="Verdana"/>
              <a:cs typeface="Verdana"/>
            </a:endParaRPr>
          </a:p>
        </p:txBody>
      </p:sp>
      <p:sp>
        <p:nvSpPr>
          <p:cNvPr id="14" name="object 12">
            <a:extLst>
              <a:ext uri="{FF2B5EF4-FFF2-40B4-BE49-F238E27FC236}">
                <a16:creationId xmlns:a16="http://schemas.microsoft.com/office/drawing/2014/main" id="{4089BD65-7E28-49C7-B76B-630080B90A14}"/>
              </a:ext>
            </a:extLst>
          </p:cNvPr>
          <p:cNvSpPr txBox="1"/>
          <p:nvPr/>
        </p:nvSpPr>
        <p:spPr>
          <a:xfrm>
            <a:off x="6296661" y="3419746"/>
            <a:ext cx="2009139" cy="638175"/>
          </a:xfrm>
          <a:prstGeom prst="rect">
            <a:avLst/>
          </a:prstGeom>
          <a:solidFill>
            <a:srgbClr val="FA923F"/>
          </a:solidFill>
          <a:ln w="12700">
            <a:solidFill>
              <a:srgbClr val="521751"/>
            </a:solidFill>
          </a:ln>
        </p:spPr>
        <p:txBody>
          <a:bodyPr vert="horz" wrap="square" lIns="0" tIns="82550" rIns="0" bIns="0" rtlCol="0">
            <a:spAutoFit/>
          </a:bodyPr>
          <a:lstStyle/>
          <a:p>
            <a:pPr marL="537210" marR="524510" indent="-8255">
              <a:lnSpc>
                <a:spcPct val="100000"/>
              </a:lnSpc>
              <a:spcBef>
                <a:spcPts val="650"/>
              </a:spcBef>
            </a:pPr>
            <a:r>
              <a:rPr sz="1500" spc="-25" dirty="0">
                <a:solidFill>
                  <a:srgbClr val="FFFFFF"/>
                </a:solidFill>
                <a:latin typeface="Verdana"/>
                <a:cs typeface="Verdana"/>
              </a:rPr>
              <a:t>Tables</a:t>
            </a:r>
            <a:r>
              <a:rPr sz="1500" spc="-175" dirty="0">
                <a:solidFill>
                  <a:srgbClr val="FFFFFF"/>
                </a:solidFill>
                <a:latin typeface="Verdana"/>
                <a:cs typeface="Verdana"/>
              </a:rPr>
              <a:t> </a:t>
            </a:r>
            <a:r>
              <a:rPr sz="1500" spc="-50" dirty="0">
                <a:solidFill>
                  <a:srgbClr val="FFFFFF"/>
                </a:solidFill>
                <a:latin typeface="Verdana"/>
                <a:cs typeface="Verdana"/>
              </a:rPr>
              <a:t>are  </a:t>
            </a:r>
            <a:r>
              <a:rPr sz="1500" spc="-30" dirty="0">
                <a:solidFill>
                  <a:srgbClr val="FFFFFF"/>
                </a:solidFill>
                <a:latin typeface="Verdana"/>
                <a:cs typeface="Verdana"/>
              </a:rPr>
              <a:t>co</a:t>
            </a:r>
            <a:r>
              <a:rPr sz="1500" spc="-55" dirty="0">
                <a:solidFill>
                  <a:srgbClr val="FFFFFF"/>
                </a:solidFill>
                <a:latin typeface="Verdana"/>
                <a:cs typeface="Verdana"/>
              </a:rPr>
              <a:t>nn</a:t>
            </a:r>
            <a:r>
              <a:rPr sz="1500" spc="-60" dirty="0">
                <a:solidFill>
                  <a:srgbClr val="FFFFFF"/>
                </a:solidFill>
                <a:latin typeface="Verdana"/>
                <a:cs typeface="Verdana"/>
              </a:rPr>
              <a:t>e</a:t>
            </a:r>
            <a:r>
              <a:rPr sz="1500" spc="-40" dirty="0">
                <a:solidFill>
                  <a:srgbClr val="FFFFFF"/>
                </a:solidFill>
                <a:latin typeface="Verdana"/>
                <a:cs typeface="Verdana"/>
              </a:rPr>
              <a:t>ct</a:t>
            </a:r>
            <a:r>
              <a:rPr sz="1500" spc="-60" dirty="0">
                <a:solidFill>
                  <a:srgbClr val="FFFFFF"/>
                </a:solidFill>
                <a:latin typeface="Verdana"/>
                <a:cs typeface="Verdana"/>
              </a:rPr>
              <a:t>e</a:t>
            </a:r>
            <a:r>
              <a:rPr sz="1500" spc="-35" dirty="0">
                <a:solidFill>
                  <a:srgbClr val="FFFFFF"/>
                </a:solidFill>
                <a:latin typeface="Verdana"/>
                <a:cs typeface="Verdana"/>
              </a:rPr>
              <a:t>d</a:t>
            </a:r>
            <a:endParaRPr sz="1500">
              <a:latin typeface="Verdana"/>
              <a:cs typeface="Verdana"/>
            </a:endParaRPr>
          </a:p>
        </p:txBody>
      </p:sp>
      <p:sp>
        <p:nvSpPr>
          <p:cNvPr id="15" name="object 13">
            <a:extLst>
              <a:ext uri="{FF2B5EF4-FFF2-40B4-BE49-F238E27FC236}">
                <a16:creationId xmlns:a16="http://schemas.microsoft.com/office/drawing/2014/main" id="{2FF2051A-EA06-4FAB-9FC3-A53174741104}"/>
              </a:ext>
            </a:extLst>
          </p:cNvPr>
          <p:cNvSpPr/>
          <p:nvPr/>
        </p:nvSpPr>
        <p:spPr>
          <a:xfrm>
            <a:off x="5682935" y="1714985"/>
            <a:ext cx="563880" cy="295910"/>
          </a:xfrm>
          <a:custGeom>
            <a:avLst/>
            <a:gdLst/>
            <a:ahLst/>
            <a:cxnLst/>
            <a:rect l="l" t="t" r="r" b="b"/>
            <a:pathLst>
              <a:path w="563879" h="295910">
                <a:moveTo>
                  <a:pt x="415671" y="0"/>
                </a:moveTo>
                <a:lnTo>
                  <a:pt x="415671" y="73889"/>
                </a:lnTo>
                <a:lnTo>
                  <a:pt x="0" y="73889"/>
                </a:lnTo>
                <a:lnTo>
                  <a:pt x="0" y="221669"/>
                </a:lnTo>
                <a:lnTo>
                  <a:pt x="415671" y="221669"/>
                </a:lnTo>
                <a:lnTo>
                  <a:pt x="415671" y="295559"/>
                </a:lnTo>
                <a:lnTo>
                  <a:pt x="563469" y="147781"/>
                </a:lnTo>
                <a:lnTo>
                  <a:pt x="415671" y="0"/>
                </a:lnTo>
                <a:close/>
              </a:path>
            </a:pathLst>
          </a:custGeom>
          <a:solidFill>
            <a:srgbClr val="EDC0EC"/>
          </a:solidFill>
        </p:spPr>
        <p:txBody>
          <a:bodyPr wrap="square" lIns="0" tIns="0" rIns="0" bIns="0" rtlCol="0"/>
          <a:lstStyle/>
          <a:p>
            <a:endParaRPr/>
          </a:p>
        </p:txBody>
      </p:sp>
      <p:sp>
        <p:nvSpPr>
          <p:cNvPr id="16" name="object 14">
            <a:extLst>
              <a:ext uri="{FF2B5EF4-FFF2-40B4-BE49-F238E27FC236}">
                <a16:creationId xmlns:a16="http://schemas.microsoft.com/office/drawing/2014/main" id="{033DB1D4-C34B-4695-8647-54602C18452F}"/>
              </a:ext>
            </a:extLst>
          </p:cNvPr>
          <p:cNvSpPr/>
          <p:nvPr/>
        </p:nvSpPr>
        <p:spPr>
          <a:xfrm>
            <a:off x="5682935" y="1714985"/>
            <a:ext cx="563880" cy="295910"/>
          </a:xfrm>
          <a:custGeom>
            <a:avLst/>
            <a:gdLst/>
            <a:ahLst/>
            <a:cxnLst/>
            <a:rect l="l" t="t" r="r" b="b"/>
            <a:pathLst>
              <a:path w="563879" h="295910">
                <a:moveTo>
                  <a:pt x="0" y="73890"/>
                </a:moveTo>
                <a:lnTo>
                  <a:pt x="415670" y="73890"/>
                </a:lnTo>
                <a:lnTo>
                  <a:pt x="415670" y="0"/>
                </a:lnTo>
                <a:lnTo>
                  <a:pt x="563469" y="147780"/>
                </a:lnTo>
                <a:lnTo>
                  <a:pt x="415670" y="295559"/>
                </a:lnTo>
                <a:lnTo>
                  <a:pt x="415670" y="221669"/>
                </a:lnTo>
                <a:lnTo>
                  <a:pt x="0" y="221669"/>
                </a:lnTo>
                <a:lnTo>
                  <a:pt x="0" y="73890"/>
                </a:lnTo>
                <a:close/>
              </a:path>
            </a:pathLst>
          </a:custGeom>
          <a:ln w="12700">
            <a:solidFill>
              <a:srgbClr val="521751"/>
            </a:solidFill>
          </a:ln>
        </p:spPr>
        <p:txBody>
          <a:bodyPr wrap="square" lIns="0" tIns="0" rIns="0" bIns="0" rtlCol="0"/>
          <a:lstStyle/>
          <a:p>
            <a:endParaRPr/>
          </a:p>
        </p:txBody>
      </p:sp>
      <p:sp>
        <p:nvSpPr>
          <p:cNvPr id="17" name="object 15">
            <a:extLst>
              <a:ext uri="{FF2B5EF4-FFF2-40B4-BE49-F238E27FC236}">
                <a16:creationId xmlns:a16="http://schemas.microsoft.com/office/drawing/2014/main" id="{9482C118-C65F-4C85-80FC-316A57F4B349}"/>
              </a:ext>
            </a:extLst>
          </p:cNvPr>
          <p:cNvSpPr/>
          <p:nvPr/>
        </p:nvSpPr>
        <p:spPr>
          <a:xfrm>
            <a:off x="5682935" y="3591003"/>
            <a:ext cx="563880" cy="295910"/>
          </a:xfrm>
          <a:custGeom>
            <a:avLst/>
            <a:gdLst/>
            <a:ahLst/>
            <a:cxnLst/>
            <a:rect l="l" t="t" r="r" b="b"/>
            <a:pathLst>
              <a:path w="563879" h="295910">
                <a:moveTo>
                  <a:pt x="415671" y="0"/>
                </a:moveTo>
                <a:lnTo>
                  <a:pt x="415671" y="73889"/>
                </a:lnTo>
                <a:lnTo>
                  <a:pt x="0" y="73889"/>
                </a:lnTo>
                <a:lnTo>
                  <a:pt x="0" y="221668"/>
                </a:lnTo>
                <a:lnTo>
                  <a:pt x="415671" y="221668"/>
                </a:lnTo>
                <a:lnTo>
                  <a:pt x="415671" y="295559"/>
                </a:lnTo>
                <a:lnTo>
                  <a:pt x="563469" y="147779"/>
                </a:lnTo>
                <a:lnTo>
                  <a:pt x="415671" y="0"/>
                </a:lnTo>
                <a:close/>
              </a:path>
            </a:pathLst>
          </a:custGeom>
          <a:solidFill>
            <a:srgbClr val="FEE9D9"/>
          </a:solidFill>
        </p:spPr>
        <p:txBody>
          <a:bodyPr wrap="square" lIns="0" tIns="0" rIns="0" bIns="0" rtlCol="0"/>
          <a:lstStyle/>
          <a:p>
            <a:endParaRPr/>
          </a:p>
        </p:txBody>
      </p:sp>
      <p:sp>
        <p:nvSpPr>
          <p:cNvPr id="18" name="object 16">
            <a:extLst>
              <a:ext uri="{FF2B5EF4-FFF2-40B4-BE49-F238E27FC236}">
                <a16:creationId xmlns:a16="http://schemas.microsoft.com/office/drawing/2014/main" id="{44724856-B18C-4111-BD5B-9DFE4F39E00F}"/>
              </a:ext>
            </a:extLst>
          </p:cNvPr>
          <p:cNvSpPr/>
          <p:nvPr/>
        </p:nvSpPr>
        <p:spPr>
          <a:xfrm>
            <a:off x="5682935" y="3591003"/>
            <a:ext cx="563880" cy="295910"/>
          </a:xfrm>
          <a:custGeom>
            <a:avLst/>
            <a:gdLst/>
            <a:ahLst/>
            <a:cxnLst/>
            <a:rect l="l" t="t" r="r" b="b"/>
            <a:pathLst>
              <a:path w="563879" h="295910">
                <a:moveTo>
                  <a:pt x="0" y="73890"/>
                </a:moveTo>
                <a:lnTo>
                  <a:pt x="415670" y="73890"/>
                </a:lnTo>
                <a:lnTo>
                  <a:pt x="415670" y="0"/>
                </a:lnTo>
                <a:lnTo>
                  <a:pt x="563469" y="147780"/>
                </a:lnTo>
                <a:lnTo>
                  <a:pt x="415670" y="295559"/>
                </a:lnTo>
                <a:lnTo>
                  <a:pt x="415670" y="221669"/>
                </a:lnTo>
                <a:lnTo>
                  <a:pt x="0" y="221669"/>
                </a:lnTo>
                <a:lnTo>
                  <a:pt x="0" y="73890"/>
                </a:lnTo>
                <a:close/>
              </a:path>
            </a:pathLst>
          </a:custGeom>
          <a:ln w="12700">
            <a:solidFill>
              <a:srgbClr val="FA923F"/>
            </a:solidFill>
          </a:ln>
        </p:spPr>
        <p:txBody>
          <a:bodyPr wrap="square" lIns="0" tIns="0" rIns="0" bIns="0" rtlCol="0"/>
          <a:lstStyle/>
          <a:p>
            <a:endParaRPr/>
          </a:p>
        </p:txBody>
      </p:sp>
    </p:spTree>
    <p:extLst>
      <p:ext uri="{BB962C8B-B14F-4D97-AF65-F5344CB8AC3E}">
        <p14:creationId xmlns:p14="http://schemas.microsoft.com/office/powerpoint/2010/main" val="65180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F436-68D8-4B0B-8E64-257B8348AE3A}"/>
              </a:ext>
            </a:extLst>
          </p:cNvPr>
          <p:cNvSpPr>
            <a:spLocks noGrp="1"/>
          </p:cNvSpPr>
          <p:nvPr>
            <p:ph type="title"/>
          </p:nvPr>
        </p:nvSpPr>
        <p:spPr/>
        <p:txBody>
          <a:bodyPr/>
          <a:lstStyle/>
          <a:p>
            <a:r>
              <a:rPr lang="en-US" dirty="0"/>
              <a:t>SQL Queries</a:t>
            </a:r>
          </a:p>
        </p:txBody>
      </p:sp>
      <p:sp>
        <p:nvSpPr>
          <p:cNvPr id="3" name="Slide Number Placeholder 2">
            <a:extLst>
              <a:ext uri="{FF2B5EF4-FFF2-40B4-BE49-F238E27FC236}">
                <a16:creationId xmlns:a16="http://schemas.microsoft.com/office/drawing/2014/main" id="{A289F5F7-C6EF-4E66-A387-AAEF453ACF8A}"/>
              </a:ext>
            </a:extLst>
          </p:cNvPr>
          <p:cNvSpPr>
            <a:spLocks noGrp="1"/>
          </p:cNvSpPr>
          <p:nvPr>
            <p:ph type="sldNum" sz="quarter" idx="12"/>
          </p:nvPr>
        </p:nvSpPr>
        <p:spPr/>
        <p:txBody>
          <a:bodyPr/>
          <a:lstStyle/>
          <a:p>
            <a:pPr>
              <a:defRPr/>
            </a:pPr>
            <a:fld id="{49730567-0E75-49FB-AEC7-DB714A72D059}" type="slidenum">
              <a:rPr lang="en-US" smtClean="0"/>
              <a:pPr>
                <a:defRPr/>
              </a:pPr>
              <a:t>5</a:t>
            </a:fld>
            <a:endParaRPr lang="en-US"/>
          </a:p>
        </p:txBody>
      </p:sp>
      <p:sp>
        <p:nvSpPr>
          <p:cNvPr id="5" name="object 3">
            <a:extLst>
              <a:ext uri="{FF2B5EF4-FFF2-40B4-BE49-F238E27FC236}">
                <a16:creationId xmlns:a16="http://schemas.microsoft.com/office/drawing/2014/main" id="{E9E38246-D762-4973-B566-82919FCF0A17}"/>
              </a:ext>
            </a:extLst>
          </p:cNvPr>
          <p:cNvSpPr txBox="1"/>
          <p:nvPr/>
        </p:nvSpPr>
        <p:spPr>
          <a:xfrm>
            <a:off x="2188753" y="1981200"/>
            <a:ext cx="62414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F4F4F"/>
                </a:solidFill>
                <a:latin typeface="Courier New"/>
                <a:cs typeface="Courier New"/>
              </a:rPr>
              <a:t>SELECT </a:t>
            </a:r>
            <a:r>
              <a:rPr sz="2400" dirty="0">
                <a:solidFill>
                  <a:srgbClr val="4F4F4F"/>
                </a:solidFill>
                <a:latin typeface="Courier New"/>
                <a:cs typeface="Courier New"/>
              </a:rPr>
              <a:t>* </a:t>
            </a:r>
            <a:r>
              <a:rPr sz="2400" spc="-5" dirty="0">
                <a:solidFill>
                  <a:srgbClr val="4F4F4F"/>
                </a:solidFill>
                <a:latin typeface="Courier New"/>
                <a:cs typeface="Courier New"/>
              </a:rPr>
              <a:t>FROM users WHERE age </a:t>
            </a:r>
            <a:r>
              <a:rPr sz="2400" dirty="0">
                <a:solidFill>
                  <a:srgbClr val="4F4F4F"/>
                </a:solidFill>
                <a:latin typeface="Courier New"/>
                <a:cs typeface="Courier New"/>
              </a:rPr>
              <a:t>&gt;</a:t>
            </a:r>
            <a:r>
              <a:rPr sz="2400" spc="-85" dirty="0">
                <a:solidFill>
                  <a:srgbClr val="4F4F4F"/>
                </a:solidFill>
                <a:latin typeface="Courier New"/>
                <a:cs typeface="Courier New"/>
              </a:rPr>
              <a:t> </a:t>
            </a:r>
            <a:r>
              <a:rPr sz="2400" spc="-5" dirty="0">
                <a:solidFill>
                  <a:srgbClr val="4F4F4F"/>
                </a:solidFill>
                <a:latin typeface="Courier New"/>
                <a:cs typeface="Courier New"/>
              </a:rPr>
              <a:t>28</a:t>
            </a:r>
            <a:endParaRPr sz="2400">
              <a:latin typeface="Courier New"/>
              <a:cs typeface="Courier New"/>
            </a:endParaRPr>
          </a:p>
        </p:txBody>
      </p:sp>
      <p:sp>
        <p:nvSpPr>
          <p:cNvPr id="6" name="object 4">
            <a:extLst>
              <a:ext uri="{FF2B5EF4-FFF2-40B4-BE49-F238E27FC236}">
                <a16:creationId xmlns:a16="http://schemas.microsoft.com/office/drawing/2014/main" id="{F14985BC-3CFF-48E3-B0ED-260073F6F56C}"/>
              </a:ext>
            </a:extLst>
          </p:cNvPr>
          <p:cNvSpPr/>
          <p:nvPr/>
        </p:nvSpPr>
        <p:spPr>
          <a:xfrm>
            <a:off x="2203190" y="2417727"/>
            <a:ext cx="1055370" cy="109855"/>
          </a:xfrm>
          <a:custGeom>
            <a:avLst/>
            <a:gdLst/>
            <a:ahLst/>
            <a:cxnLst/>
            <a:rect l="l" t="t" r="r" b="b"/>
            <a:pathLst>
              <a:path w="1055370" h="109855">
                <a:moveTo>
                  <a:pt x="0" y="0"/>
                </a:moveTo>
                <a:lnTo>
                  <a:pt x="1055364" y="0"/>
                </a:lnTo>
                <a:lnTo>
                  <a:pt x="1055364" y="109634"/>
                </a:lnTo>
                <a:lnTo>
                  <a:pt x="0" y="109634"/>
                </a:lnTo>
                <a:lnTo>
                  <a:pt x="0" y="0"/>
                </a:lnTo>
                <a:close/>
              </a:path>
            </a:pathLst>
          </a:custGeom>
          <a:solidFill>
            <a:srgbClr val="FA923F"/>
          </a:solidFill>
        </p:spPr>
        <p:txBody>
          <a:bodyPr wrap="square" lIns="0" tIns="0" rIns="0" bIns="0" rtlCol="0"/>
          <a:lstStyle/>
          <a:p>
            <a:endParaRPr/>
          </a:p>
        </p:txBody>
      </p:sp>
      <p:sp>
        <p:nvSpPr>
          <p:cNvPr id="7" name="object 5">
            <a:extLst>
              <a:ext uri="{FF2B5EF4-FFF2-40B4-BE49-F238E27FC236}">
                <a16:creationId xmlns:a16="http://schemas.microsoft.com/office/drawing/2014/main" id="{2135EBAD-734D-4B56-BE5B-0CEA7F09F069}"/>
              </a:ext>
            </a:extLst>
          </p:cNvPr>
          <p:cNvSpPr/>
          <p:nvPr/>
        </p:nvSpPr>
        <p:spPr>
          <a:xfrm>
            <a:off x="2203190" y="2417727"/>
            <a:ext cx="1055370" cy="109855"/>
          </a:xfrm>
          <a:custGeom>
            <a:avLst/>
            <a:gdLst/>
            <a:ahLst/>
            <a:cxnLst/>
            <a:rect l="l" t="t" r="r" b="b"/>
            <a:pathLst>
              <a:path w="1055370" h="109855">
                <a:moveTo>
                  <a:pt x="0" y="0"/>
                </a:moveTo>
                <a:lnTo>
                  <a:pt x="1055364" y="0"/>
                </a:lnTo>
                <a:lnTo>
                  <a:pt x="1055364" y="109633"/>
                </a:lnTo>
                <a:lnTo>
                  <a:pt x="0" y="109633"/>
                </a:lnTo>
                <a:lnTo>
                  <a:pt x="0" y="0"/>
                </a:lnTo>
                <a:close/>
              </a:path>
            </a:pathLst>
          </a:custGeom>
          <a:ln w="12700">
            <a:solidFill>
              <a:srgbClr val="FA923F"/>
            </a:solidFill>
          </a:ln>
        </p:spPr>
        <p:txBody>
          <a:bodyPr wrap="square" lIns="0" tIns="0" rIns="0" bIns="0" rtlCol="0"/>
          <a:lstStyle/>
          <a:p>
            <a:endParaRPr/>
          </a:p>
        </p:txBody>
      </p:sp>
      <p:sp>
        <p:nvSpPr>
          <p:cNvPr id="8" name="object 6">
            <a:extLst>
              <a:ext uri="{FF2B5EF4-FFF2-40B4-BE49-F238E27FC236}">
                <a16:creationId xmlns:a16="http://schemas.microsoft.com/office/drawing/2014/main" id="{7C2C66AC-EF58-4D1B-924E-365FCBD0703E}"/>
              </a:ext>
            </a:extLst>
          </p:cNvPr>
          <p:cNvSpPr/>
          <p:nvPr/>
        </p:nvSpPr>
        <p:spPr>
          <a:xfrm>
            <a:off x="3843346" y="2417727"/>
            <a:ext cx="749300" cy="109855"/>
          </a:xfrm>
          <a:custGeom>
            <a:avLst/>
            <a:gdLst/>
            <a:ahLst/>
            <a:cxnLst/>
            <a:rect l="l" t="t" r="r" b="b"/>
            <a:pathLst>
              <a:path w="749300" h="109855">
                <a:moveTo>
                  <a:pt x="0" y="0"/>
                </a:moveTo>
                <a:lnTo>
                  <a:pt x="749263" y="0"/>
                </a:lnTo>
                <a:lnTo>
                  <a:pt x="749263" y="109634"/>
                </a:lnTo>
                <a:lnTo>
                  <a:pt x="0" y="109634"/>
                </a:lnTo>
                <a:lnTo>
                  <a:pt x="0" y="0"/>
                </a:lnTo>
                <a:close/>
              </a:path>
            </a:pathLst>
          </a:custGeom>
          <a:solidFill>
            <a:srgbClr val="FA923F"/>
          </a:solidFill>
        </p:spPr>
        <p:txBody>
          <a:bodyPr wrap="square" lIns="0" tIns="0" rIns="0" bIns="0" rtlCol="0"/>
          <a:lstStyle/>
          <a:p>
            <a:endParaRPr/>
          </a:p>
        </p:txBody>
      </p:sp>
      <p:sp>
        <p:nvSpPr>
          <p:cNvPr id="9" name="object 7">
            <a:extLst>
              <a:ext uri="{FF2B5EF4-FFF2-40B4-BE49-F238E27FC236}">
                <a16:creationId xmlns:a16="http://schemas.microsoft.com/office/drawing/2014/main" id="{EB057F3E-D742-4C59-A543-17431D2468A6}"/>
              </a:ext>
            </a:extLst>
          </p:cNvPr>
          <p:cNvSpPr/>
          <p:nvPr/>
        </p:nvSpPr>
        <p:spPr>
          <a:xfrm>
            <a:off x="3843346" y="2417727"/>
            <a:ext cx="749300" cy="109855"/>
          </a:xfrm>
          <a:custGeom>
            <a:avLst/>
            <a:gdLst/>
            <a:ahLst/>
            <a:cxnLst/>
            <a:rect l="l" t="t" r="r" b="b"/>
            <a:pathLst>
              <a:path w="749300" h="109855">
                <a:moveTo>
                  <a:pt x="0" y="0"/>
                </a:moveTo>
                <a:lnTo>
                  <a:pt x="749263" y="0"/>
                </a:lnTo>
                <a:lnTo>
                  <a:pt x="749263" y="109633"/>
                </a:lnTo>
                <a:lnTo>
                  <a:pt x="0" y="109633"/>
                </a:lnTo>
                <a:lnTo>
                  <a:pt x="0" y="0"/>
                </a:lnTo>
                <a:close/>
              </a:path>
            </a:pathLst>
          </a:custGeom>
          <a:ln w="12700">
            <a:solidFill>
              <a:srgbClr val="FA923F"/>
            </a:solidFill>
          </a:ln>
        </p:spPr>
        <p:txBody>
          <a:bodyPr wrap="square" lIns="0" tIns="0" rIns="0" bIns="0" rtlCol="0"/>
          <a:lstStyle/>
          <a:p>
            <a:endParaRPr/>
          </a:p>
        </p:txBody>
      </p:sp>
      <p:sp>
        <p:nvSpPr>
          <p:cNvPr id="10" name="object 8">
            <a:extLst>
              <a:ext uri="{FF2B5EF4-FFF2-40B4-BE49-F238E27FC236}">
                <a16:creationId xmlns:a16="http://schemas.microsoft.com/office/drawing/2014/main" id="{6ECF757D-646A-48A7-AF9D-69A2D110ACAD}"/>
              </a:ext>
            </a:extLst>
          </p:cNvPr>
          <p:cNvSpPr/>
          <p:nvPr/>
        </p:nvSpPr>
        <p:spPr>
          <a:xfrm>
            <a:off x="5858132" y="2417727"/>
            <a:ext cx="913765" cy="109855"/>
          </a:xfrm>
          <a:custGeom>
            <a:avLst/>
            <a:gdLst/>
            <a:ahLst/>
            <a:cxnLst/>
            <a:rect l="l" t="t" r="r" b="b"/>
            <a:pathLst>
              <a:path w="913765" h="109855">
                <a:moveTo>
                  <a:pt x="0" y="0"/>
                </a:moveTo>
                <a:lnTo>
                  <a:pt x="913734" y="0"/>
                </a:lnTo>
                <a:lnTo>
                  <a:pt x="913734" y="109634"/>
                </a:lnTo>
                <a:lnTo>
                  <a:pt x="0" y="109634"/>
                </a:lnTo>
                <a:lnTo>
                  <a:pt x="0" y="0"/>
                </a:lnTo>
                <a:close/>
              </a:path>
            </a:pathLst>
          </a:custGeom>
          <a:solidFill>
            <a:srgbClr val="FA923F"/>
          </a:solidFill>
        </p:spPr>
        <p:txBody>
          <a:bodyPr wrap="square" lIns="0" tIns="0" rIns="0" bIns="0" rtlCol="0"/>
          <a:lstStyle/>
          <a:p>
            <a:endParaRPr/>
          </a:p>
        </p:txBody>
      </p:sp>
      <p:sp>
        <p:nvSpPr>
          <p:cNvPr id="11" name="object 9">
            <a:extLst>
              <a:ext uri="{FF2B5EF4-FFF2-40B4-BE49-F238E27FC236}">
                <a16:creationId xmlns:a16="http://schemas.microsoft.com/office/drawing/2014/main" id="{EABEF3E3-7E8F-482D-BD8D-062675F34AC8}"/>
              </a:ext>
            </a:extLst>
          </p:cNvPr>
          <p:cNvSpPr/>
          <p:nvPr/>
        </p:nvSpPr>
        <p:spPr>
          <a:xfrm>
            <a:off x="5858132" y="2417727"/>
            <a:ext cx="913765" cy="109855"/>
          </a:xfrm>
          <a:custGeom>
            <a:avLst/>
            <a:gdLst/>
            <a:ahLst/>
            <a:cxnLst/>
            <a:rect l="l" t="t" r="r" b="b"/>
            <a:pathLst>
              <a:path w="913765" h="109855">
                <a:moveTo>
                  <a:pt x="0" y="0"/>
                </a:moveTo>
                <a:lnTo>
                  <a:pt x="913734" y="0"/>
                </a:lnTo>
                <a:lnTo>
                  <a:pt x="913734" y="109633"/>
                </a:lnTo>
                <a:lnTo>
                  <a:pt x="0" y="109633"/>
                </a:lnTo>
                <a:lnTo>
                  <a:pt x="0" y="0"/>
                </a:lnTo>
                <a:close/>
              </a:path>
            </a:pathLst>
          </a:custGeom>
          <a:ln w="12700">
            <a:solidFill>
              <a:srgbClr val="FA923F"/>
            </a:solidFill>
          </a:ln>
        </p:spPr>
        <p:txBody>
          <a:bodyPr wrap="square" lIns="0" tIns="0" rIns="0" bIns="0" rtlCol="0"/>
          <a:lstStyle/>
          <a:p>
            <a:endParaRPr/>
          </a:p>
        </p:txBody>
      </p:sp>
      <p:sp>
        <p:nvSpPr>
          <p:cNvPr id="12" name="object 10">
            <a:extLst>
              <a:ext uri="{FF2B5EF4-FFF2-40B4-BE49-F238E27FC236}">
                <a16:creationId xmlns:a16="http://schemas.microsoft.com/office/drawing/2014/main" id="{974D85F7-6B25-47AF-9356-860CBBD39296}"/>
              </a:ext>
            </a:extLst>
          </p:cNvPr>
          <p:cNvSpPr/>
          <p:nvPr/>
        </p:nvSpPr>
        <p:spPr>
          <a:xfrm>
            <a:off x="3386480" y="2417726"/>
            <a:ext cx="338455" cy="109855"/>
          </a:xfrm>
          <a:custGeom>
            <a:avLst/>
            <a:gdLst/>
            <a:ahLst/>
            <a:cxnLst/>
            <a:rect l="l" t="t" r="r" b="b"/>
            <a:pathLst>
              <a:path w="338454" h="109855">
                <a:moveTo>
                  <a:pt x="0" y="0"/>
                </a:moveTo>
                <a:lnTo>
                  <a:pt x="338081" y="0"/>
                </a:lnTo>
                <a:lnTo>
                  <a:pt x="338081" y="109634"/>
                </a:lnTo>
                <a:lnTo>
                  <a:pt x="0" y="109634"/>
                </a:lnTo>
                <a:lnTo>
                  <a:pt x="0" y="0"/>
                </a:lnTo>
                <a:close/>
              </a:path>
            </a:pathLst>
          </a:custGeom>
          <a:solidFill>
            <a:srgbClr val="521751"/>
          </a:solidFill>
        </p:spPr>
        <p:txBody>
          <a:bodyPr wrap="square" lIns="0" tIns="0" rIns="0" bIns="0" rtlCol="0"/>
          <a:lstStyle/>
          <a:p>
            <a:endParaRPr/>
          </a:p>
        </p:txBody>
      </p:sp>
      <p:sp>
        <p:nvSpPr>
          <p:cNvPr id="13" name="object 11">
            <a:extLst>
              <a:ext uri="{FF2B5EF4-FFF2-40B4-BE49-F238E27FC236}">
                <a16:creationId xmlns:a16="http://schemas.microsoft.com/office/drawing/2014/main" id="{B7206D4A-5C6E-41F6-A124-044E70CE22FA}"/>
              </a:ext>
            </a:extLst>
          </p:cNvPr>
          <p:cNvSpPr/>
          <p:nvPr/>
        </p:nvSpPr>
        <p:spPr>
          <a:xfrm>
            <a:off x="3386480" y="2417726"/>
            <a:ext cx="338455" cy="109855"/>
          </a:xfrm>
          <a:custGeom>
            <a:avLst/>
            <a:gdLst/>
            <a:ahLst/>
            <a:cxnLst/>
            <a:rect l="l" t="t" r="r" b="b"/>
            <a:pathLst>
              <a:path w="338454" h="109855">
                <a:moveTo>
                  <a:pt x="0" y="0"/>
                </a:moveTo>
                <a:lnTo>
                  <a:pt x="338081" y="0"/>
                </a:lnTo>
                <a:lnTo>
                  <a:pt x="338081" y="109633"/>
                </a:lnTo>
                <a:lnTo>
                  <a:pt x="0" y="109633"/>
                </a:lnTo>
                <a:lnTo>
                  <a:pt x="0" y="0"/>
                </a:lnTo>
                <a:close/>
              </a:path>
            </a:pathLst>
          </a:custGeom>
          <a:ln w="12700">
            <a:solidFill>
              <a:srgbClr val="521751"/>
            </a:solidFill>
          </a:ln>
        </p:spPr>
        <p:txBody>
          <a:bodyPr wrap="square" lIns="0" tIns="0" rIns="0" bIns="0" rtlCol="0"/>
          <a:lstStyle/>
          <a:p>
            <a:endParaRPr/>
          </a:p>
        </p:txBody>
      </p:sp>
      <p:sp>
        <p:nvSpPr>
          <p:cNvPr id="14" name="object 12">
            <a:extLst>
              <a:ext uri="{FF2B5EF4-FFF2-40B4-BE49-F238E27FC236}">
                <a16:creationId xmlns:a16="http://schemas.microsoft.com/office/drawing/2014/main" id="{90EB3565-F9DB-4AA8-923B-8228389DE139}"/>
              </a:ext>
            </a:extLst>
          </p:cNvPr>
          <p:cNvSpPr/>
          <p:nvPr/>
        </p:nvSpPr>
        <p:spPr>
          <a:xfrm>
            <a:off x="4766219" y="2417726"/>
            <a:ext cx="913765" cy="109855"/>
          </a:xfrm>
          <a:custGeom>
            <a:avLst/>
            <a:gdLst/>
            <a:ahLst/>
            <a:cxnLst/>
            <a:rect l="l" t="t" r="r" b="b"/>
            <a:pathLst>
              <a:path w="913764" h="109855">
                <a:moveTo>
                  <a:pt x="0" y="0"/>
                </a:moveTo>
                <a:lnTo>
                  <a:pt x="913734" y="0"/>
                </a:lnTo>
                <a:lnTo>
                  <a:pt x="913734" y="109634"/>
                </a:lnTo>
                <a:lnTo>
                  <a:pt x="0" y="109634"/>
                </a:lnTo>
                <a:lnTo>
                  <a:pt x="0" y="0"/>
                </a:lnTo>
                <a:close/>
              </a:path>
            </a:pathLst>
          </a:custGeom>
          <a:solidFill>
            <a:srgbClr val="521751"/>
          </a:solidFill>
        </p:spPr>
        <p:txBody>
          <a:bodyPr wrap="square" lIns="0" tIns="0" rIns="0" bIns="0" rtlCol="0"/>
          <a:lstStyle/>
          <a:p>
            <a:endParaRPr/>
          </a:p>
        </p:txBody>
      </p:sp>
      <p:sp>
        <p:nvSpPr>
          <p:cNvPr id="15" name="object 13">
            <a:extLst>
              <a:ext uri="{FF2B5EF4-FFF2-40B4-BE49-F238E27FC236}">
                <a16:creationId xmlns:a16="http://schemas.microsoft.com/office/drawing/2014/main" id="{85C666FE-614F-4D80-AFD0-0B7D1B56692A}"/>
              </a:ext>
            </a:extLst>
          </p:cNvPr>
          <p:cNvSpPr/>
          <p:nvPr/>
        </p:nvSpPr>
        <p:spPr>
          <a:xfrm>
            <a:off x="4766219" y="2417726"/>
            <a:ext cx="913765" cy="109855"/>
          </a:xfrm>
          <a:custGeom>
            <a:avLst/>
            <a:gdLst/>
            <a:ahLst/>
            <a:cxnLst/>
            <a:rect l="l" t="t" r="r" b="b"/>
            <a:pathLst>
              <a:path w="913764" h="109855">
                <a:moveTo>
                  <a:pt x="0" y="0"/>
                </a:moveTo>
                <a:lnTo>
                  <a:pt x="913733" y="0"/>
                </a:lnTo>
                <a:lnTo>
                  <a:pt x="913733" y="109634"/>
                </a:lnTo>
                <a:lnTo>
                  <a:pt x="0" y="109634"/>
                </a:lnTo>
                <a:lnTo>
                  <a:pt x="0" y="0"/>
                </a:lnTo>
                <a:close/>
              </a:path>
            </a:pathLst>
          </a:custGeom>
          <a:ln w="12700">
            <a:solidFill>
              <a:srgbClr val="521751"/>
            </a:solidFill>
          </a:ln>
        </p:spPr>
        <p:txBody>
          <a:bodyPr wrap="square" lIns="0" tIns="0" rIns="0" bIns="0" rtlCol="0"/>
          <a:lstStyle/>
          <a:p>
            <a:endParaRPr/>
          </a:p>
        </p:txBody>
      </p:sp>
      <p:sp>
        <p:nvSpPr>
          <p:cNvPr id="16" name="object 14">
            <a:extLst>
              <a:ext uri="{FF2B5EF4-FFF2-40B4-BE49-F238E27FC236}">
                <a16:creationId xmlns:a16="http://schemas.microsoft.com/office/drawing/2014/main" id="{A08B5612-18FA-463E-AF43-908CD451F2DB}"/>
              </a:ext>
            </a:extLst>
          </p:cNvPr>
          <p:cNvSpPr/>
          <p:nvPr/>
        </p:nvSpPr>
        <p:spPr>
          <a:xfrm>
            <a:off x="6950045" y="2417726"/>
            <a:ext cx="1448435" cy="109855"/>
          </a:xfrm>
          <a:custGeom>
            <a:avLst/>
            <a:gdLst/>
            <a:ahLst/>
            <a:cxnLst/>
            <a:rect l="l" t="t" r="r" b="b"/>
            <a:pathLst>
              <a:path w="1448434" h="109855">
                <a:moveTo>
                  <a:pt x="0" y="0"/>
                </a:moveTo>
                <a:lnTo>
                  <a:pt x="1448271" y="0"/>
                </a:lnTo>
                <a:lnTo>
                  <a:pt x="1448271" y="109634"/>
                </a:lnTo>
                <a:lnTo>
                  <a:pt x="0" y="109634"/>
                </a:lnTo>
                <a:lnTo>
                  <a:pt x="0" y="0"/>
                </a:lnTo>
                <a:close/>
              </a:path>
            </a:pathLst>
          </a:custGeom>
          <a:solidFill>
            <a:srgbClr val="521751"/>
          </a:solidFill>
        </p:spPr>
        <p:txBody>
          <a:bodyPr wrap="square" lIns="0" tIns="0" rIns="0" bIns="0" rtlCol="0"/>
          <a:lstStyle/>
          <a:p>
            <a:endParaRPr/>
          </a:p>
        </p:txBody>
      </p:sp>
      <p:sp>
        <p:nvSpPr>
          <p:cNvPr id="17" name="object 15">
            <a:extLst>
              <a:ext uri="{FF2B5EF4-FFF2-40B4-BE49-F238E27FC236}">
                <a16:creationId xmlns:a16="http://schemas.microsoft.com/office/drawing/2014/main" id="{2E7C480D-C68B-419B-9160-3EB636A34CA0}"/>
              </a:ext>
            </a:extLst>
          </p:cNvPr>
          <p:cNvSpPr/>
          <p:nvPr/>
        </p:nvSpPr>
        <p:spPr>
          <a:xfrm>
            <a:off x="6950045" y="2417726"/>
            <a:ext cx="1448435" cy="109855"/>
          </a:xfrm>
          <a:custGeom>
            <a:avLst/>
            <a:gdLst/>
            <a:ahLst/>
            <a:cxnLst/>
            <a:rect l="l" t="t" r="r" b="b"/>
            <a:pathLst>
              <a:path w="1448434" h="109855">
                <a:moveTo>
                  <a:pt x="0" y="0"/>
                </a:moveTo>
                <a:lnTo>
                  <a:pt x="1448271" y="0"/>
                </a:lnTo>
                <a:lnTo>
                  <a:pt x="1448271" y="109634"/>
                </a:lnTo>
                <a:lnTo>
                  <a:pt x="0" y="109634"/>
                </a:lnTo>
                <a:lnTo>
                  <a:pt x="0" y="0"/>
                </a:lnTo>
                <a:close/>
              </a:path>
            </a:pathLst>
          </a:custGeom>
          <a:ln w="12700">
            <a:solidFill>
              <a:srgbClr val="521751"/>
            </a:solidFill>
          </a:ln>
        </p:spPr>
        <p:txBody>
          <a:bodyPr wrap="square" lIns="0" tIns="0" rIns="0" bIns="0" rtlCol="0"/>
          <a:lstStyle/>
          <a:p>
            <a:endParaRPr/>
          </a:p>
        </p:txBody>
      </p:sp>
      <p:sp>
        <p:nvSpPr>
          <p:cNvPr id="18" name="object 16">
            <a:extLst>
              <a:ext uri="{FF2B5EF4-FFF2-40B4-BE49-F238E27FC236}">
                <a16:creationId xmlns:a16="http://schemas.microsoft.com/office/drawing/2014/main" id="{150C953E-D504-4DA3-A4E3-C76EBE1946C5}"/>
              </a:ext>
            </a:extLst>
          </p:cNvPr>
          <p:cNvSpPr txBox="1"/>
          <p:nvPr/>
        </p:nvSpPr>
        <p:spPr>
          <a:xfrm>
            <a:off x="2196840" y="3364189"/>
            <a:ext cx="2905125" cy="917575"/>
          </a:xfrm>
          <a:prstGeom prst="rect">
            <a:avLst/>
          </a:prstGeom>
          <a:solidFill>
            <a:srgbClr val="FA923F"/>
          </a:solidFill>
        </p:spPr>
        <p:txBody>
          <a:bodyPr vert="horz" wrap="square" lIns="0" tIns="5080" rIns="0" bIns="0" rtlCol="0">
            <a:spAutoFit/>
          </a:bodyPr>
          <a:lstStyle/>
          <a:p>
            <a:pPr>
              <a:lnSpc>
                <a:spcPct val="100000"/>
              </a:lnSpc>
              <a:spcBef>
                <a:spcPts val="40"/>
              </a:spcBef>
            </a:pPr>
            <a:endParaRPr sz="2300">
              <a:latin typeface="Times New Roman"/>
              <a:cs typeface="Times New Roman"/>
            </a:endParaRPr>
          </a:p>
          <a:p>
            <a:pPr marL="389255">
              <a:lnSpc>
                <a:spcPct val="100000"/>
              </a:lnSpc>
            </a:pPr>
            <a:r>
              <a:rPr sz="1500" spc="-25" dirty="0">
                <a:solidFill>
                  <a:srgbClr val="FFFFFF"/>
                </a:solidFill>
                <a:latin typeface="Verdana"/>
                <a:cs typeface="Verdana"/>
              </a:rPr>
              <a:t>SQL </a:t>
            </a:r>
            <a:r>
              <a:rPr sz="1500" spc="-35" dirty="0">
                <a:solidFill>
                  <a:srgbClr val="FFFFFF"/>
                </a:solidFill>
                <a:latin typeface="Verdana"/>
                <a:cs typeface="Verdana"/>
              </a:rPr>
              <a:t>Keywords </a:t>
            </a:r>
            <a:r>
              <a:rPr sz="1500" spc="-254" dirty="0">
                <a:solidFill>
                  <a:srgbClr val="FFFFFF"/>
                </a:solidFill>
                <a:latin typeface="Verdana"/>
                <a:cs typeface="Verdana"/>
              </a:rPr>
              <a:t>/</a:t>
            </a:r>
            <a:r>
              <a:rPr sz="1500" spc="-265" dirty="0">
                <a:solidFill>
                  <a:srgbClr val="FFFFFF"/>
                </a:solidFill>
                <a:latin typeface="Verdana"/>
                <a:cs typeface="Verdana"/>
              </a:rPr>
              <a:t> </a:t>
            </a:r>
            <a:r>
              <a:rPr sz="1500" spc="-55" dirty="0">
                <a:solidFill>
                  <a:srgbClr val="FFFFFF"/>
                </a:solidFill>
                <a:latin typeface="Verdana"/>
                <a:cs typeface="Verdana"/>
              </a:rPr>
              <a:t>Syntax</a:t>
            </a:r>
            <a:endParaRPr sz="1500">
              <a:latin typeface="Verdana"/>
              <a:cs typeface="Verdana"/>
            </a:endParaRPr>
          </a:p>
        </p:txBody>
      </p:sp>
      <p:sp>
        <p:nvSpPr>
          <p:cNvPr id="19" name="object 17">
            <a:extLst>
              <a:ext uri="{FF2B5EF4-FFF2-40B4-BE49-F238E27FC236}">
                <a16:creationId xmlns:a16="http://schemas.microsoft.com/office/drawing/2014/main" id="{1F110E46-551B-403B-B0CE-8A56670E948C}"/>
              </a:ext>
            </a:extLst>
          </p:cNvPr>
          <p:cNvSpPr txBox="1"/>
          <p:nvPr/>
        </p:nvSpPr>
        <p:spPr>
          <a:xfrm>
            <a:off x="5497708" y="3364189"/>
            <a:ext cx="2905125" cy="917575"/>
          </a:xfrm>
          <a:prstGeom prst="rect">
            <a:avLst/>
          </a:prstGeom>
          <a:solidFill>
            <a:srgbClr val="521751"/>
          </a:solidFill>
        </p:spPr>
        <p:txBody>
          <a:bodyPr vert="horz" wrap="square" lIns="0" tIns="5080" rIns="0" bIns="0" rtlCol="0">
            <a:spAutoFit/>
          </a:bodyPr>
          <a:lstStyle/>
          <a:p>
            <a:pPr>
              <a:lnSpc>
                <a:spcPct val="100000"/>
              </a:lnSpc>
              <a:spcBef>
                <a:spcPts val="40"/>
              </a:spcBef>
            </a:pPr>
            <a:endParaRPr sz="2300">
              <a:latin typeface="Times New Roman"/>
              <a:cs typeface="Times New Roman"/>
            </a:endParaRPr>
          </a:p>
          <a:p>
            <a:pPr marL="619760">
              <a:lnSpc>
                <a:spcPct val="100000"/>
              </a:lnSpc>
            </a:pPr>
            <a:r>
              <a:rPr sz="1500" spc="-35" dirty="0">
                <a:solidFill>
                  <a:srgbClr val="FFFFFF"/>
                </a:solidFill>
                <a:latin typeface="Verdana"/>
                <a:cs typeface="Verdana"/>
              </a:rPr>
              <a:t>Parameters </a:t>
            </a:r>
            <a:r>
              <a:rPr sz="1500" spc="-254" dirty="0">
                <a:solidFill>
                  <a:srgbClr val="FFFFFF"/>
                </a:solidFill>
                <a:latin typeface="Verdana"/>
                <a:cs typeface="Verdana"/>
              </a:rPr>
              <a:t>/</a:t>
            </a:r>
            <a:r>
              <a:rPr sz="1500" spc="-190" dirty="0">
                <a:solidFill>
                  <a:srgbClr val="FFFFFF"/>
                </a:solidFill>
                <a:latin typeface="Verdana"/>
                <a:cs typeface="Verdana"/>
              </a:rPr>
              <a:t> </a:t>
            </a:r>
            <a:r>
              <a:rPr sz="1500" spc="-15" dirty="0">
                <a:solidFill>
                  <a:srgbClr val="FFFFFF"/>
                </a:solidFill>
                <a:latin typeface="Verdana"/>
                <a:cs typeface="Verdana"/>
              </a:rPr>
              <a:t>Data</a:t>
            </a:r>
            <a:endParaRPr sz="1500">
              <a:latin typeface="Verdana"/>
              <a:cs typeface="Verdana"/>
            </a:endParaRPr>
          </a:p>
        </p:txBody>
      </p:sp>
      <p:sp>
        <p:nvSpPr>
          <p:cNvPr id="20" name="object 18">
            <a:extLst>
              <a:ext uri="{FF2B5EF4-FFF2-40B4-BE49-F238E27FC236}">
                <a16:creationId xmlns:a16="http://schemas.microsoft.com/office/drawing/2014/main" id="{4F6EC388-F215-4D56-8159-0A1570F275F4}"/>
              </a:ext>
            </a:extLst>
          </p:cNvPr>
          <p:cNvSpPr/>
          <p:nvPr/>
        </p:nvSpPr>
        <p:spPr>
          <a:xfrm>
            <a:off x="2730873" y="2527360"/>
            <a:ext cx="927100" cy="852805"/>
          </a:xfrm>
          <a:custGeom>
            <a:avLst/>
            <a:gdLst/>
            <a:ahLst/>
            <a:cxnLst/>
            <a:rect l="l" t="t" r="r" b="b"/>
            <a:pathLst>
              <a:path w="927100" h="852804">
                <a:moveTo>
                  <a:pt x="64724" y="42186"/>
                </a:moveTo>
                <a:lnTo>
                  <a:pt x="47542" y="60895"/>
                </a:lnTo>
                <a:lnTo>
                  <a:pt x="909713" y="852533"/>
                </a:lnTo>
                <a:lnTo>
                  <a:pt x="926895" y="833826"/>
                </a:lnTo>
                <a:lnTo>
                  <a:pt x="64724" y="42186"/>
                </a:lnTo>
                <a:close/>
              </a:path>
              <a:path w="927100" h="852804">
                <a:moveTo>
                  <a:pt x="0" y="0"/>
                </a:moveTo>
                <a:lnTo>
                  <a:pt x="30359" y="79603"/>
                </a:lnTo>
                <a:lnTo>
                  <a:pt x="47542" y="60895"/>
                </a:lnTo>
                <a:lnTo>
                  <a:pt x="38186" y="52304"/>
                </a:lnTo>
                <a:lnTo>
                  <a:pt x="55369" y="33596"/>
                </a:lnTo>
                <a:lnTo>
                  <a:pt x="72614" y="33596"/>
                </a:lnTo>
                <a:lnTo>
                  <a:pt x="81907" y="23478"/>
                </a:lnTo>
                <a:lnTo>
                  <a:pt x="0" y="0"/>
                </a:lnTo>
                <a:close/>
              </a:path>
              <a:path w="927100" h="852804">
                <a:moveTo>
                  <a:pt x="55369" y="33596"/>
                </a:moveTo>
                <a:lnTo>
                  <a:pt x="38186" y="52304"/>
                </a:lnTo>
                <a:lnTo>
                  <a:pt x="47542" y="60895"/>
                </a:lnTo>
                <a:lnTo>
                  <a:pt x="64724" y="42186"/>
                </a:lnTo>
                <a:lnTo>
                  <a:pt x="55369" y="33596"/>
                </a:lnTo>
                <a:close/>
              </a:path>
              <a:path w="927100" h="852804">
                <a:moveTo>
                  <a:pt x="72614" y="33596"/>
                </a:moveTo>
                <a:lnTo>
                  <a:pt x="55369" y="33596"/>
                </a:lnTo>
                <a:lnTo>
                  <a:pt x="64724" y="42186"/>
                </a:lnTo>
                <a:lnTo>
                  <a:pt x="72614" y="33596"/>
                </a:lnTo>
                <a:close/>
              </a:path>
            </a:pathLst>
          </a:custGeom>
          <a:solidFill>
            <a:srgbClr val="FA923F"/>
          </a:solidFill>
        </p:spPr>
        <p:txBody>
          <a:bodyPr wrap="square" lIns="0" tIns="0" rIns="0" bIns="0" rtlCol="0"/>
          <a:lstStyle/>
          <a:p>
            <a:endParaRPr/>
          </a:p>
        </p:txBody>
      </p:sp>
      <p:sp>
        <p:nvSpPr>
          <p:cNvPr id="21" name="object 19">
            <a:extLst>
              <a:ext uri="{FF2B5EF4-FFF2-40B4-BE49-F238E27FC236}">
                <a16:creationId xmlns:a16="http://schemas.microsoft.com/office/drawing/2014/main" id="{DA7EAE5C-F9C3-463A-B446-AB45AE288344}"/>
              </a:ext>
            </a:extLst>
          </p:cNvPr>
          <p:cNvSpPr/>
          <p:nvPr/>
        </p:nvSpPr>
        <p:spPr>
          <a:xfrm>
            <a:off x="3638647" y="2527360"/>
            <a:ext cx="579755" cy="850900"/>
          </a:xfrm>
          <a:custGeom>
            <a:avLst/>
            <a:gdLst/>
            <a:ahLst/>
            <a:cxnLst/>
            <a:rect l="l" t="t" r="r" b="b"/>
            <a:pathLst>
              <a:path w="579754" h="850900">
                <a:moveTo>
                  <a:pt x="526184" y="56071"/>
                </a:moveTo>
                <a:lnTo>
                  <a:pt x="0" y="836077"/>
                </a:lnTo>
                <a:lnTo>
                  <a:pt x="21060" y="850281"/>
                </a:lnTo>
                <a:lnTo>
                  <a:pt x="547245" y="70275"/>
                </a:lnTo>
                <a:lnTo>
                  <a:pt x="526184" y="56071"/>
                </a:lnTo>
                <a:close/>
              </a:path>
              <a:path w="579754" h="850900">
                <a:moveTo>
                  <a:pt x="573387" y="45542"/>
                </a:moveTo>
                <a:lnTo>
                  <a:pt x="533286" y="45542"/>
                </a:lnTo>
                <a:lnTo>
                  <a:pt x="554348" y="59745"/>
                </a:lnTo>
                <a:lnTo>
                  <a:pt x="547245" y="70275"/>
                </a:lnTo>
                <a:lnTo>
                  <a:pt x="568305" y="84479"/>
                </a:lnTo>
                <a:lnTo>
                  <a:pt x="573387" y="45542"/>
                </a:lnTo>
                <a:close/>
              </a:path>
              <a:path w="579754" h="850900">
                <a:moveTo>
                  <a:pt x="533286" y="45542"/>
                </a:moveTo>
                <a:lnTo>
                  <a:pt x="526184" y="56071"/>
                </a:lnTo>
                <a:lnTo>
                  <a:pt x="547245" y="70275"/>
                </a:lnTo>
                <a:lnTo>
                  <a:pt x="554348" y="59745"/>
                </a:lnTo>
                <a:lnTo>
                  <a:pt x="533286" y="45542"/>
                </a:lnTo>
                <a:close/>
              </a:path>
              <a:path w="579754" h="850900">
                <a:moveTo>
                  <a:pt x="579330" y="0"/>
                </a:moveTo>
                <a:lnTo>
                  <a:pt x="505124" y="41868"/>
                </a:lnTo>
                <a:lnTo>
                  <a:pt x="526184" y="56071"/>
                </a:lnTo>
                <a:lnTo>
                  <a:pt x="533286" y="45542"/>
                </a:lnTo>
                <a:lnTo>
                  <a:pt x="573387" y="45542"/>
                </a:lnTo>
                <a:lnTo>
                  <a:pt x="579330" y="0"/>
                </a:lnTo>
                <a:close/>
              </a:path>
            </a:pathLst>
          </a:custGeom>
          <a:solidFill>
            <a:srgbClr val="FA923F"/>
          </a:solidFill>
        </p:spPr>
        <p:txBody>
          <a:bodyPr wrap="square" lIns="0" tIns="0" rIns="0" bIns="0" rtlCol="0"/>
          <a:lstStyle/>
          <a:p>
            <a:endParaRPr/>
          </a:p>
        </p:txBody>
      </p:sp>
      <p:sp>
        <p:nvSpPr>
          <p:cNvPr id="22" name="object 20">
            <a:extLst>
              <a:ext uri="{FF2B5EF4-FFF2-40B4-BE49-F238E27FC236}">
                <a16:creationId xmlns:a16="http://schemas.microsoft.com/office/drawing/2014/main" id="{4659C9EF-6029-4887-94A1-97185EF73323}"/>
              </a:ext>
            </a:extLst>
          </p:cNvPr>
          <p:cNvSpPr/>
          <p:nvPr/>
        </p:nvSpPr>
        <p:spPr>
          <a:xfrm>
            <a:off x="3645346" y="2514017"/>
            <a:ext cx="2670175" cy="868680"/>
          </a:xfrm>
          <a:custGeom>
            <a:avLst/>
            <a:gdLst/>
            <a:ahLst/>
            <a:cxnLst/>
            <a:rect l="l" t="t" r="r" b="b"/>
            <a:pathLst>
              <a:path w="2670175" h="868679">
                <a:moveTo>
                  <a:pt x="2593160" y="24216"/>
                </a:moveTo>
                <a:lnTo>
                  <a:pt x="0" y="844414"/>
                </a:lnTo>
                <a:lnTo>
                  <a:pt x="7661" y="868630"/>
                </a:lnTo>
                <a:lnTo>
                  <a:pt x="2600822" y="48434"/>
                </a:lnTo>
                <a:lnTo>
                  <a:pt x="2593160" y="24216"/>
                </a:lnTo>
                <a:close/>
              </a:path>
              <a:path w="2670175" h="868679">
                <a:moveTo>
                  <a:pt x="2662390" y="20384"/>
                </a:moveTo>
                <a:lnTo>
                  <a:pt x="2605275" y="20384"/>
                </a:lnTo>
                <a:lnTo>
                  <a:pt x="2612937" y="44602"/>
                </a:lnTo>
                <a:lnTo>
                  <a:pt x="2600822" y="48434"/>
                </a:lnTo>
                <a:lnTo>
                  <a:pt x="2608484" y="72651"/>
                </a:lnTo>
                <a:lnTo>
                  <a:pt x="2662390" y="20384"/>
                </a:lnTo>
                <a:close/>
              </a:path>
              <a:path w="2670175" h="868679">
                <a:moveTo>
                  <a:pt x="2605275" y="20384"/>
                </a:moveTo>
                <a:lnTo>
                  <a:pt x="2593160" y="24216"/>
                </a:lnTo>
                <a:lnTo>
                  <a:pt x="2600822" y="48434"/>
                </a:lnTo>
                <a:lnTo>
                  <a:pt x="2612937" y="44602"/>
                </a:lnTo>
                <a:lnTo>
                  <a:pt x="2605275" y="20384"/>
                </a:lnTo>
                <a:close/>
              </a:path>
              <a:path w="2670175" h="868679">
                <a:moveTo>
                  <a:pt x="2585499" y="0"/>
                </a:moveTo>
                <a:lnTo>
                  <a:pt x="2593160" y="24216"/>
                </a:lnTo>
                <a:lnTo>
                  <a:pt x="2605275" y="20384"/>
                </a:lnTo>
                <a:lnTo>
                  <a:pt x="2662390" y="20384"/>
                </a:lnTo>
                <a:lnTo>
                  <a:pt x="2669653" y="13342"/>
                </a:lnTo>
                <a:lnTo>
                  <a:pt x="2585499" y="0"/>
                </a:lnTo>
                <a:close/>
              </a:path>
            </a:pathLst>
          </a:custGeom>
          <a:solidFill>
            <a:srgbClr val="FA923F"/>
          </a:solidFill>
        </p:spPr>
        <p:txBody>
          <a:bodyPr wrap="square" lIns="0" tIns="0" rIns="0" bIns="0" rtlCol="0"/>
          <a:lstStyle/>
          <a:p>
            <a:endParaRPr/>
          </a:p>
        </p:txBody>
      </p:sp>
      <p:sp>
        <p:nvSpPr>
          <p:cNvPr id="23" name="object 21">
            <a:extLst>
              <a:ext uri="{FF2B5EF4-FFF2-40B4-BE49-F238E27FC236}">
                <a16:creationId xmlns:a16="http://schemas.microsoft.com/office/drawing/2014/main" id="{64196666-F7B9-4742-833C-84EBD7D3EB73}"/>
              </a:ext>
            </a:extLst>
          </p:cNvPr>
          <p:cNvSpPr/>
          <p:nvPr/>
        </p:nvSpPr>
        <p:spPr>
          <a:xfrm>
            <a:off x="3555521" y="2508756"/>
            <a:ext cx="3397885" cy="874394"/>
          </a:xfrm>
          <a:custGeom>
            <a:avLst/>
            <a:gdLst/>
            <a:ahLst/>
            <a:cxnLst/>
            <a:rect l="l" t="t" r="r" b="b"/>
            <a:pathLst>
              <a:path w="3397884" h="874395">
                <a:moveTo>
                  <a:pt x="77024" y="24650"/>
                </a:moveTo>
                <a:lnTo>
                  <a:pt x="70899" y="49301"/>
                </a:lnTo>
                <a:lnTo>
                  <a:pt x="3391462" y="874109"/>
                </a:lnTo>
                <a:lnTo>
                  <a:pt x="3397586" y="849458"/>
                </a:lnTo>
                <a:lnTo>
                  <a:pt x="77024" y="24650"/>
                </a:lnTo>
                <a:close/>
              </a:path>
              <a:path w="3397884" h="874395">
                <a:moveTo>
                  <a:pt x="83149" y="0"/>
                </a:moveTo>
                <a:lnTo>
                  <a:pt x="0" y="18604"/>
                </a:lnTo>
                <a:lnTo>
                  <a:pt x="64775" y="73952"/>
                </a:lnTo>
                <a:lnTo>
                  <a:pt x="70899" y="49301"/>
                </a:lnTo>
                <a:lnTo>
                  <a:pt x="58583" y="46241"/>
                </a:lnTo>
                <a:lnTo>
                  <a:pt x="64709" y="21591"/>
                </a:lnTo>
                <a:lnTo>
                  <a:pt x="77784" y="21591"/>
                </a:lnTo>
                <a:lnTo>
                  <a:pt x="83149" y="0"/>
                </a:lnTo>
                <a:close/>
              </a:path>
              <a:path w="3397884" h="874395">
                <a:moveTo>
                  <a:pt x="64709" y="21591"/>
                </a:moveTo>
                <a:lnTo>
                  <a:pt x="58583" y="46241"/>
                </a:lnTo>
                <a:lnTo>
                  <a:pt x="70899" y="49301"/>
                </a:lnTo>
                <a:lnTo>
                  <a:pt x="77024" y="24650"/>
                </a:lnTo>
                <a:lnTo>
                  <a:pt x="64709" y="21591"/>
                </a:lnTo>
                <a:close/>
              </a:path>
              <a:path w="3397884" h="874395">
                <a:moveTo>
                  <a:pt x="77784" y="21591"/>
                </a:moveTo>
                <a:lnTo>
                  <a:pt x="64709" y="21591"/>
                </a:lnTo>
                <a:lnTo>
                  <a:pt x="77024" y="24650"/>
                </a:lnTo>
                <a:lnTo>
                  <a:pt x="77784" y="21591"/>
                </a:lnTo>
                <a:close/>
              </a:path>
            </a:pathLst>
          </a:custGeom>
          <a:solidFill>
            <a:srgbClr val="521751"/>
          </a:solidFill>
        </p:spPr>
        <p:txBody>
          <a:bodyPr wrap="square" lIns="0" tIns="0" rIns="0" bIns="0" rtlCol="0"/>
          <a:lstStyle/>
          <a:p>
            <a:endParaRPr/>
          </a:p>
        </p:txBody>
      </p:sp>
      <p:sp>
        <p:nvSpPr>
          <p:cNvPr id="24" name="object 22">
            <a:extLst>
              <a:ext uri="{FF2B5EF4-FFF2-40B4-BE49-F238E27FC236}">
                <a16:creationId xmlns:a16="http://schemas.microsoft.com/office/drawing/2014/main" id="{9DE0C19D-F287-4FD1-8964-1C5B05C6A3B3}"/>
              </a:ext>
            </a:extLst>
          </p:cNvPr>
          <p:cNvSpPr/>
          <p:nvPr/>
        </p:nvSpPr>
        <p:spPr>
          <a:xfrm>
            <a:off x="5223085" y="2526560"/>
            <a:ext cx="1732914" cy="855980"/>
          </a:xfrm>
          <a:custGeom>
            <a:avLst/>
            <a:gdLst/>
            <a:ahLst/>
            <a:cxnLst/>
            <a:rect l="l" t="t" r="r" b="b"/>
            <a:pathLst>
              <a:path w="1732915" h="855979">
                <a:moveTo>
                  <a:pt x="74055" y="22824"/>
                </a:moveTo>
                <a:lnTo>
                  <a:pt x="62908" y="45649"/>
                </a:lnTo>
                <a:lnTo>
                  <a:pt x="1721387" y="855391"/>
                </a:lnTo>
                <a:lnTo>
                  <a:pt x="1732534" y="832567"/>
                </a:lnTo>
                <a:lnTo>
                  <a:pt x="74055" y="22824"/>
                </a:lnTo>
                <a:close/>
              </a:path>
              <a:path w="1732915" h="855979">
                <a:moveTo>
                  <a:pt x="85201" y="0"/>
                </a:moveTo>
                <a:lnTo>
                  <a:pt x="0" y="800"/>
                </a:lnTo>
                <a:lnTo>
                  <a:pt x="51762" y="68473"/>
                </a:lnTo>
                <a:lnTo>
                  <a:pt x="62908" y="45649"/>
                </a:lnTo>
                <a:lnTo>
                  <a:pt x="51497" y="40077"/>
                </a:lnTo>
                <a:lnTo>
                  <a:pt x="62644" y="17252"/>
                </a:lnTo>
                <a:lnTo>
                  <a:pt x="76776" y="17252"/>
                </a:lnTo>
                <a:lnTo>
                  <a:pt x="85201" y="0"/>
                </a:lnTo>
                <a:close/>
              </a:path>
              <a:path w="1732915" h="855979">
                <a:moveTo>
                  <a:pt x="62644" y="17252"/>
                </a:moveTo>
                <a:lnTo>
                  <a:pt x="51497" y="40077"/>
                </a:lnTo>
                <a:lnTo>
                  <a:pt x="62908" y="45649"/>
                </a:lnTo>
                <a:lnTo>
                  <a:pt x="74055" y="22824"/>
                </a:lnTo>
                <a:lnTo>
                  <a:pt x="62644" y="17252"/>
                </a:lnTo>
                <a:close/>
              </a:path>
              <a:path w="1732915" h="855979">
                <a:moveTo>
                  <a:pt x="76776" y="17252"/>
                </a:moveTo>
                <a:lnTo>
                  <a:pt x="62644" y="17252"/>
                </a:lnTo>
                <a:lnTo>
                  <a:pt x="74055" y="22824"/>
                </a:lnTo>
                <a:lnTo>
                  <a:pt x="76776" y="17252"/>
                </a:lnTo>
                <a:close/>
              </a:path>
            </a:pathLst>
          </a:custGeom>
          <a:solidFill>
            <a:srgbClr val="521751"/>
          </a:solidFill>
        </p:spPr>
        <p:txBody>
          <a:bodyPr wrap="square" lIns="0" tIns="0" rIns="0" bIns="0" rtlCol="0"/>
          <a:lstStyle/>
          <a:p>
            <a:endParaRPr/>
          </a:p>
        </p:txBody>
      </p:sp>
      <p:sp>
        <p:nvSpPr>
          <p:cNvPr id="25" name="object 23">
            <a:extLst>
              <a:ext uri="{FF2B5EF4-FFF2-40B4-BE49-F238E27FC236}">
                <a16:creationId xmlns:a16="http://schemas.microsoft.com/office/drawing/2014/main" id="{1EE3B44D-570F-4CFC-83C4-BE8AF6533091}"/>
              </a:ext>
            </a:extLst>
          </p:cNvPr>
          <p:cNvSpPr/>
          <p:nvPr/>
        </p:nvSpPr>
        <p:spPr>
          <a:xfrm>
            <a:off x="6940408" y="2527360"/>
            <a:ext cx="734060" cy="851535"/>
          </a:xfrm>
          <a:custGeom>
            <a:avLst/>
            <a:gdLst/>
            <a:ahLst/>
            <a:cxnLst/>
            <a:rect l="l" t="t" r="r" b="b"/>
            <a:pathLst>
              <a:path w="734059" h="851535">
                <a:moveTo>
                  <a:pt x="674486" y="49537"/>
                </a:moveTo>
                <a:lnTo>
                  <a:pt x="0" y="834905"/>
                </a:lnTo>
                <a:lnTo>
                  <a:pt x="19273" y="851453"/>
                </a:lnTo>
                <a:lnTo>
                  <a:pt x="693759" y="66085"/>
                </a:lnTo>
                <a:lnTo>
                  <a:pt x="674486" y="49537"/>
                </a:lnTo>
                <a:close/>
              </a:path>
              <a:path w="734059" h="851535">
                <a:moveTo>
                  <a:pt x="723757" y="39902"/>
                </a:moveTo>
                <a:lnTo>
                  <a:pt x="682762" y="39902"/>
                </a:lnTo>
                <a:lnTo>
                  <a:pt x="702035" y="56448"/>
                </a:lnTo>
                <a:lnTo>
                  <a:pt x="693759" y="66085"/>
                </a:lnTo>
                <a:lnTo>
                  <a:pt x="713032" y="82632"/>
                </a:lnTo>
                <a:lnTo>
                  <a:pt x="723757" y="39902"/>
                </a:lnTo>
                <a:close/>
              </a:path>
              <a:path w="734059" h="851535">
                <a:moveTo>
                  <a:pt x="682762" y="39902"/>
                </a:moveTo>
                <a:lnTo>
                  <a:pt x="674486" y="49537"/>
                </a:lnTo>
                <a:lnTo>
                  <a:pt x="693759" y="66085"/>
                </a:lnTo>
                <a:lnTo>
                  <a:pt x="702035" y="56448"/>
                </a:lnTo>
                <a:lnTo>
                  <a:pt x="682762" y="39902"/>
                </a:lnTo>
                <a:close/>
              </a:path>
              <a:path w="734059" h="851535">
                <a:moveTo>
                  <a:pt x="733772" y="0"/>
                </a:moveTo>
                <a:lnTo>
                  <a:pt x="655214" y="32990"/>
                </a:lnTo>
                <a:lnTo>
                  <a:pt x="674486" y="49537"/>
                </a:lnTo>
                <a:lnTo>
                  <a:pt x="682762" y="39902"/>
                </a:lnTo>
                <a:lnTo>
                  <a:pt x="723757" y="39902"/>
                </a:lnTo>
                <a:lnTo>
                  <a:pt x="733772" y="0"/>
                </a:lnTo>
                <a:close/>
              </a:path>
            </a:pathLst>
          </a:custGeom>
          <a:solidFill>
            <a:srgbClr val="521751"/>
          </a:solidFill>
        </p:spPr>
        <p:txBody>
          <a:bodyPr wrap="square" lIns="0" tIns="0" rIns="0" bIns="0" rtlCol="0"/>
          <a:lstStyle/>
          <a:p>
            <a:endParaRPr/>
          </a:p>
        </p:txBody>
      </p:sp>
    </p:spTree>
    <p:extLst>
      <p:ext uri="{BB962C8B-B14F-4D97-AF65-F5344CB8AC3E}">
        <p14:creationId xmlns:p14="http://schemas.microsoft.com/office/powerpoint/2010/main" val="199244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BE11-8053-4BF9-B27D-D0834A9811BF}"/>
              </a:ext>
            </a:extLst>
          </p:cNvPr>
          <p:cNvSpPr>
            <a:spLocks noGrp="1"/>
          </p:cNvSpPr>
          <p:nvPr>
            <p:ph type="title"/>
          </p:nvPr>
        </p:nvSpPr>
        <p:spPr/>
        <p:txBody>
          <a:bodyPr/>
          <a:lstStyle/>
          <a:p>
            <a:r>
              <a:rPr lang="en-US" dirty="0"/>
              <a:t>NoSQL</a:t>
            </a:r>
          </a:p>
        </p:txBody>
      </p:sp>
      <p:sp>
        <p:nvSpPr>
          <p:cNvPr id="3" name="Slide Number Placeholder 2">
            <a:extLst>
              <a:ext uri="{FF2B5EF4-FFF2-40B4-BE49-F238E27FC236}">
                <a16:creationId xmlns:a16="http://schemas.microsoft.com/office/drawing/2014/main" id="{74232319-F5FE-4164-90E3-9B6BB4BAAB99}"/>
              </a:ext>
            </a:extLst>
          </p:cNvPr>
          <p:cNvSpPr>
            <a:spLocks noGrp="1"/>
          </p:cNvSpPr>
          <p:nvPr>
            <p:ph type="sldNum" sz="quarter" idx="12"/>
          </p:nvPr>
        </p:nvSpPr>
        <p:spPr/>
        <p:txBody>
          <a:bodyPr/>
          <a:lstStyle/>
          <a:p>
            <a:pPr>
              <a:defRPr/>
            </a:pPr>
            <a:fld id="{49730567-0E75-49FB-AEC7-DB714A72D059}" type="slidenum">
              <a:rPr lang="en-US" smtClean="0"/>
              <a:pPr>
                <a:defRPr/>
              </a:pPr>
              <a:t>6</a:t>
            </a:fld>
            <a:endParaRPr lang="en-US"/>
          </a:p>
        </p:txBody>
      </p:sp>
      <p:sp>
        <p:nvSpPr>
          <p:cNvPr id="5" name="object 2">
            <a:extLst>
              <a:ext uri="{FF2B5EF4-FFF2-40B4-BE49-F238E27FC236}">
                <a16:creationId xmlns:a16="http://schemas.microsoft.com/office/drawing/2014/main" id="{58050D7B-72BE-49B0-B9C4-E1A47AB9A6F5}"/>
              </a:ext>
            </a:extLst>
          </p:cNvPr>
          <p:cNvSpPr/>
          <p:nvPr/>
        </p:nvSpPr>
        <p:spPr>
          <a:xfrm>
            <a:off x="3031998" y="3695682"/>
            <a:ext cx="6569075" cy="1321435"/>
          </a:xfrm>
          <a:custGeom>
            <a:avLst/>
            <a:gdLst/>
            <a:ahLst/>
            <a:cxnLst/>
            <a:rect l="l" t="t" r="r" b="b"/>
            <a:pathLst>
              <a:path w="6569075" h="1321435">
                <a:moveTo>
                  <a:pt x="0" y="0"/>
                </a:moveTo>
                <a:lnTo>
                  <a:pt x="6568615" y="0"/>
                </a:lnTo>
                <a:lnTo>
                  <a:pt x="6568615" y="1321343"/>
                </a:lnTo>
                <a:lnTo>
                  <a:pt x="0" y="1321343"/>
                </a:lnTo>
                <a:lnTo>
                  <a:pt x="0" y="0"/>
                </a:lnTo>
                <a:close/>
              </a:path>
            </a:pathLst>
          </a:custGeom>
          <a:solidFill>
            <a:srgbClr val="F9EDE4"/>
          </a:solidFill>
        </p:spPr>
        <p:txBody>
          <a:bodyPr wrap="square" lIns="0" tIns="0" rIns="0" bIns="0" rtlCol="0"/>
          <a:lstStyle/>
          <a:p>
            <a:endParaRPr/>
          </a:p>
        </p:txBody>
      </p:sp>
      <p:sp>
        <p:nvSpPr>
          <p:cNvPr id="6" name="object 3">
            <a:extLst>
              <a:ext uri="{FF2B5EF4-FFF2-40B4-BE49-F238E27FC236}">
                <a16:creationId xmlns:a16="http://schemas.microsoft.com/office/drawing/2014/main" id="{3DB3C803-F888-4783-A862-493612ECD5DE}"/>
              </a:ext>
            </a:extLst>
          </p:cNvPr>
          <p:cNvSpPr/>
          <p:nvPr/>
        </p:nvSpPr>
        <p:spPr>
          <a:xfrm>
            <a:off x="3031998" y="3695682"/>
            <a:ext cx="6569075" cy="1321435"/>
          </a:xfrm>
          <a:custGeom>
            <a:avLst/>
            <a:gdLst/>
            <a:ahLst/>
            <a:cxnLst/>
            <a:rect l="l" t="t" r="r" b="b"/>
            <a:pathLst>
              <a:path w="6569075" h="1321435">
                <a:moveTo>
                  <a:pt x="0" y="0"/>
                </a:moveTo>
                <a:lnTo>
                  <a:pt x="6568615" y="0"/>
                </a:lnTo>
                <a:lnTo>
                  <a:pt x="6568615" y="1321343"/>
                </a:lnTo>
                <a:lnTo>
                  <a:pt x="0" y="1321343"/>
                </a:lnTo>
                <a:lnTo>
                  <a:pt x="0" y="0"/>
                </a:lnTo>
                <a:close/>
              </a:path>
            </a:pathLst>
          </a:custGeom>
          <a:ln w="12700">
            <a:solidFill>
              <a:srgbClr val="E2A778"/>
            </a:solidFill>
          </a:ln>
        </p:spPr>
        <p:txBody>
          <a:bodyPr wrap="square" lIns="0" tIns="0" rIns="0" bIns="0" rtlCol="0"/>
          <a:lstStyle/>
          <a:p>
            <a:endParaRPr/>
          </a:p>
        </p:txBody>
      </p:sp>
      <p:sp>
        <p:nvSpPr>
          <p:cNvPr id="7" name="object 4">
            <a:extLst>
              <a:ext uri="{FF2B5EF4-FFF2-40B4-BE49-F238E27FC236}">
                <a16:creationId xmlns:a16="http://schemas.microsoft.com/office/drawing/2014/main" id="{1C99B566-5658-496E-AD1F-06F44D344F75}"/>
              </a:ext>
            </a:extLst>
          </p:cNvPr>
          <p:cNvSpPr/>
          <p:nvPr/>
        </p:nvSpPr>
        <p:spPr>
          <a:xfrm>
            <a:off x="3030855" y="2670149"/>
            <a:ext cx="6570345" cy="818515"/>
          </a:xfrm>
          <a:custGeom>
            <a:avLst/>
            <a:gdLst/>
            <a:ahLst/>
            <a:cxnLst/>
            <a:rect l="l" t="t" r="r" b="b"/>
            <a:pathLst>
              <a:path w="6570345" h="818514">
                <a:moveTo>
                  <a:pt x="0" y="0"/>
                </a:moveTo>
                <a:lnTo>
                  <a:pt x="6569756" y="0"/>
                </a:lnTo>
                <a:lnTo>
                  <a:pt x="6569756" y="818466"/>
                </a:lnTo>
                <a:lnTo>
                  <a:pt x="0" y="818466"/>
                </a:lnTo>
                <a:lnTo>
                  <a:pt x="0" y="0"/>
                </a:lnTo>
                <a:close/>
              </a:path>
            </a:pathLst>
          </a:custGeom>
          <a:solidFill>
            <a:srgbClr val="FEE9D9"/>
          </a:solidFill>
        </p:spPr>
        <p:txBody>
          <a:bodyPr wrap="square" lIns="0" tIns="0" rIns="0" bIns="0" rtlCol="0"/>
          <a:lstStyle/>
          <a:p>
            <a:endParaRPr/>
          </a:p>
        </p:txBody>
      </p:sp>
      <p:sp>
        <p:nvSpPr>
          <p:cNvPr id="8" name="object 5">
            <a:extLst>
              <a:ext uri="{FF2B5EF4-FFF2-40B4-BE49-F238E27FC236}">
                <a16:creationId xmlns:a16="http://schemas.microsoft.com/office/drawing/2014/main" id="{6514CFB4-7D9A-40B9-9B32-8A7D81FFA85D}"/>
              </a:ext>
            </a:extLst>
          </p:cNvPr>
          <p:cNvSpPr/>
          <p:nvPr/>
        </p:nvSpPr>
        <p:spPr>
          <a:xfrm>
            <a:off x="3030855" y="2670149"/>
            <a:ext cx="6570345" cy="818515"/>
          </a:xfrm>
          <a:custGeom>
            <a:avLst/>
            <a:gdLst/>
            <a:ahLst/>
            <a:cxnLst/>
            <a:rect l="l" t="t" r="r" b="b"/>
            <a:pathLst>
              <a:path w="6570345" h="818514">
                <a:moveTo>
                  <a:pt x="0" y="0"/>
                </a:moveTo>
                <a:lnTo>
                  <a:pt x="6569757" y="0"/>
                </a:lnTo>
                <a:lnTo>
                  <a:pt x="6569757" y="818466"/>
                </a:lnTo>
                <a:lnTo>
                  <a:pt x="0" y="818466"/>
                </a:lnTo>
                <a:lnTo>
                  <a:pt x="0" y="0"/>
                </a:lnTo>
                <a:close/>
              </a:path>
            </a:pathLst>
          </a:custGeom>
          <a:ln w="12700">
            <a:solidFill>
              <a:srgbClr val="FA923F"/>
            </a:solidFill>
          </a:ln>
        </p:spPr>
        <p:txBody>
          <a:bodyPr wrap="square" lIns="0" tIns="0" rIns="0" bIns="0" rtlCol="0"/>
          <a:lstStyle/>
          <a:p>
            <a:endParaRPr/>
          </a:p>
        </p:txBody>
      </p:sp>
      <p:sp>
        <p:nvSpPr>
          <p:cNvPr id="9" name="object 6">
            <a:extLst>
              <a:ext uri="{FF2B5EF4-FFF2-40B4-BE49-F238E27FC236}">
                <a16:creationId xmlns:a16="http://schemas.microsoft.com/office/drawing/2014/main" id="{C9A43EF5-8794-4883-8A72-4CE769CCEFD9}"/>
              </a:ext>
            </a:extLst>
          </p:cNvPr>
          <p:cNvSpPr/>
          <p:nvPr/>
        </p:nvSpPr>
        <p:spPr>
          <a:xfrm>
            <a:off x="3030855" y="1676400"/>
            <a:ext cx="6570345" cy="818515"/>
          </a:xfrm>
          <a:custGeom>
            <a:avLst/>
            <a:gdLst/>
            <a:ahLst/>
            <a:cxnLst/>
            <a:rect l="l" t="t" r="r" b="b"/>
            <a:pathLst>
              <a:path w="6570345" h="818514">
                <a:moveTo>
                  <a:pt x="0" y="0"/>
                </a:moveTo>
                <a:lnTo>
                  <a:pt x="6569756" y="0"/>
                </a:lnTo>
                <a:lnTo>
                  <a:pt x="6569756" y="818466"/>
                </a:lnTo>
                <a:lnTo>
                  <a:pt x="0" y="818466"/>
                </a:lnTo>
                <a:lnTo>
                  <a:pt x="0" y="0"/>
                </a:lnTo>
                <a:close/>
              </a:path>
            </a:pathLst>
          </a:custGeom>
          <a:solidFill>
            <a:srgbClr val="EDC0EC"/>
          </a:solidFill>
        </p:spPr>
        <p:txBody>
          <a:bodyPr wrap="square" lIns="0" tIns="0" rIns="0" bIns="0" rtlCol="0"/>
          <a:lstStyle/>
          <a:p>
            <a:endParaRPr/>
          </a:p>
        </p:txBody>
      </p:sp>
      <p:sp>
        <p:nvSpPr>
          <p:cNvPr id="10" name="object 7">
            <a:extLst>
              <a:ext uri="{FF2B5EF4-FFF2-40B4-BE49-F238E27FC236}">
                <a16:creationId xmlns:a16="http://schemas.microsoft.com/office/drawing/2014/main" id="{17FF2D59-ED38-4E22-A32E-BD5DFB28D6CB}"/>
              </a:ext>
            </a:extLst>
          </p:cNvPr>
          <p:cNvSpPr/>
          <p:nvPr/>
        </p:nvSpPr>
        <p:spPr>
          <a:xfrm>
            <a:off x="3030855" y="1676400"/>
            <a:ext cx="6570345" cy="818515"/>
          </a:xfrm>
          <a:custGeom>
            <a:avLst/>
            <a:gdLst/>
            <a:ahLst/>
            <a:cxnLst/>
            <a:rect l="l" t="t" r="r" b="b"/>
            <a:pathLst>
              <a:path w="6570345" h="818514">
                <a:moveTo>
                  <a:pt x="0" y="0"/>
                </a:moveTo>
                <a:lnTo>
                  <a:pt x="6569757" y="0"/>
                </a:lnTo>
                <a:lnTo>
                  <a:pt x="6569757" y="818466"/>
                </a:lnTo>
                <a:lnTo>
                  <a:pt x="0" y="818466"/>
                </a:lnTo>
                <a:lnTo>
                  <a:pt x="0" y="0"/>
                </a:lnTo>
                <a:close/>
              </a:path>
            </a:pathLst>
          </a:custGeom>
          <a:ln w="12700">
            <a:solidFill>
              <a:srgbClr val="521751"/>
            </a:solidFill>
          </a:ln>
        </p:spPr>
        <p:txBody>
          <a:bodyPr wrap="square" lIns="0" tIns="0" rIns="0" bIns="0" rtlCol="0"/>
          <a:lstStyle/>
          <a:p>
            <a:endParaRPr/>
          </a:p>
        </p:txBody>
      </p:sp>
      <p:sp>
        <p:nvSpPr>
          <p:cNvPr id="11" name="object 9">
            <a:extLst>
              <a:ext uri="{FF2B5EF4-FFF2-40B4-BE49-F238E27FC236}">
                <a16:creationId xmlns:a16="http://schemas.microsoft.com/office/drawing/2014/main" id="{4448B9B6-EF49-421D-9F03-F78DBDAE091E}"/>
              </a:ext>
            </a:extLst>
          </p:cNvPr>
          <p:cNvSpPr/>
          <p:nvPr/>
        </p:nvSpPr>
        <p:spPr>
          <a:xfrm>
            <a:off x="3277565" y="1809264"/>
            <a:ext cx="6128385" cy="553085"/>
          </a:xfrm>
          <a:custGeom>
            <a:avLst/>
            <a:gdLst/>
            <a:ahLst/>
            <a:cxnLst/>
            <a:rect l="l" t="t" r="r" b="b"/>
            <a:pathLst>
              <a:path w="6128384" h="553085">
                <a:moveTo>
                  <a:pt x="0" y="0"/>
                </a:moveTo>
                <a:lnTo>
                  <a:pt x="6128118" y="0"/>
                </a:lnTo>
                <a:lnTo>
                  <a:pt x="6128118" y="552735"/>
                </a:lnTo>
                <a:lnTo>
                  <a:pt x="0" y="552735"/>
                </a:lnTo>
                <a:lnTo>
                  <a:pt x="0" y="0"/>
                </a:lnTo>
                <a:close/>
              </a:path>
            </a:pathLst>
          </a:custGeom>
          <a:solidFill>
            <a:srgbClr val="521751"/>
          </a:solidFill>
        </p:spPr>
        <p:txBody>
          <a:bodyPr wrap="square" lIns="0" tIns="0" rIns="0" bIns="0" rtlCol="0"/>
          <a:lstStyle/>
          <a:p>
            <a:endParaRPr/>
          </a:p>
        </p:txBody>
      </p:sp>
      <p:sp>
        <p:nvSpPr>
          <p:cNvPr id="12" name="object 10">
            <a:extLst>
              <a:ext uri="{FF2B5EF4-FFF2-40B4-BE49-F238E27FC236}">
                <a16:creationId xmlns:a16="http://schemas.microsoft.com/office/drawing/2014/main" id="{531F2018-A70A-4A52-9C8D-A58ED014D215}"/>
              </a:ext>
            </a:extLst>
          </p:cNvPr>
          <p:cNvSpPr/>
          <p:nvPr/>
        </p:nvSpPr>
        <p:spPr>
          <a:xfrm>
            <a:off x="3277565" y="1809264"/>
            <a:ext cx="6128385" cy="553085"/>
          </a:xfrm>
          <a:custGeom>
            <a:avLst/>
            <a:gdLst/>
            <a:ahLst/>
            <a:cxnLst/>
            <a:rect l="l" t="t" r="r" b="b"/>
            <a:pathLst>
              <a:path w="6128384" h="553085">
                <a:moveTo>
                  <a:pt x="0" y="0"/>
                </a:moveTo>
                <a:lnTo>
                  <a:pt x="6128118" y="0"/>
                </a:lnTo>
                <a:lnTo>
                  <a:pt x="6128118" y="552735"/>
                </a:lnTo>
                <a:lnTo>
                  <a:pt x="0" y="552735"/>
                </a:lnTo>
                <a:lnTo>
                  <a:pt x="0" y="0"/>
                </a:lnTo>
                <a:close/>
              </a:path>
            </a:pathLst>
          </a:custGeom>
          <a:ln w="12700">
            <a:solidFill>
              <a:srgbClr val="521751"/>
            </a:solidFill>
          </a:ln>
        </p:spPr>
        <p:txBody>
          <a:bodyPr wrap="square" lIns="0" tIns="0" rIns="0" bIns="0" rtlCol="0"/>
          <a:lstStyle/>
          <a:p>
            <a:endParaRPr/>
          </a:p>
        </p:txBody>
      </p:sp>
      <p:sp>
        <p:nvSpPr>
          <p:cNvPr id="13" name="object 11">
            <a:extLst>
              <a:ext uri="{FF2B5EF4-FFF2-40B4-BE49-F238E27FC236}">
                <a16:creationId xmlns:a16="http://schemas.microsoft.com/office/drawing/2014/main" id="{00351F54-F057-4CDC-8A41-0D9583CF3F1E}"/>
              </a:ext>
            </a:extLst>
          </p:cNvPr>
          <p:cNvSpPr txBox="1"/>
          <p:nvPr/>
        </p:nvSpPr>
        <p:spPr>
          <a:xfrm>
            <a:off x="6108337" y="1953397"/>
            <a:ext cx="476884" cy="254000"/>
          </a:xfrm>
          <a:prstGeom prst="rect">
            <a:avLst/>
          </a:prstGeom>
        </p:spPr>
        <p:txBody>
          <a:bodyPr vert="horz" wrap="square" lIns="0" tIns="12700" rIns="0" bIns="0" rtlCol="0">
            <a:spAutoFit/>
          </a:bodyPr>
          <a:lstStyle/>
          <a:p>
            <a:pPr>
              <a:lnSpc>
                <a:spcPct val="100000"/>
              </a:lnSpc>
              <a:spcBef>
                <a:spcPts val="100"/>
              </a:spcBef>
            </a:pPr>
            <a:r>
              <a:rPr sz="1500" spc="-55" dirty="0">
                <a:solidFill>
                  <a:srgbClr val="FFFFFF"/>
                </a:solidFill>
                <a:latin typeface="Verdana"/>
                <a:cs typeface="Verdana"/>
              </a:rPr>
              <a:t>S</a:t>
            </a:r>
            <a:r>
              <a:rPr sz="1500" spc="-60" dirty="0">
                <a:solidFill>
                  <a:srgbClr val="FFFFFF"/>
                </a:solidFill>
                <a:latin typeface="Verdana"/>
                <a:cs typeface="Verdana"/>
              </a:rPr>
              <a:t>h</a:t>
            </a:r>
            <a:r>
              <a:rPr sz="1500" spc="-35" dirty="0">
                <a:solidFill>
                  <a:srgbClr val="FFFFFF"/>
                </a:solidFill>
                <a:latin typeface="Verdana"/>
                <a:cs typeface="Verdana"/>
              </a:rPr>
              <a:t>op</a:t>
            </a:r>
            <a:endParaRPr sz="1500">
              <a:latin typeface="Verdana"/>
              <a:cs typeface="Verdana"/>
            </a:endParaRPr>
          </a:p>
        </p:txBody>
      </p:sp>
      <p:sp>
        <p:nvSpPr>
          <p:cNvPr id="14" name="object 12">
            <a:extLst>
              <a:ext uri="{FF2B5EF4-FFF2-40B4-BE49-F238E27FC236}">
                <a16:creationId xmlns:a16="http://schemas.microsoft.com/office/drawing/2014/main" id="{194E815C-ED0A-4D18-B64C-9817F0EE27D4}"/>
              </a:ext>
            </a:extLst>
          </p:cNvPr>
          <p:cNvSpPr txBox="1"/>
          <p:nvPr/>
        </p:nvSpPr>
        <p:spPr>
          <a:xfrm>
            <a:off x="3466147" y="2817026"/>
            <a:ext cx="2771140" cy="525145"/>
          </a:xfrm>
          <a:prstGeom prst="rect">
            <a:avLst/>
          </a:prstGeom>
          <a:solidFill>
            <a:srgbClr val="FA923F"/>
          </a:solidFill>
        </p:spPr>
        <p:txBody>
          <a:bodyPr vert="horz" wrap="square" lIns="0" tIns="142240" rIns="0" bIns="0" rtlCol="0">
            <a:spAutoFit/>
          </a:bodyPr>
          <a:lstStyle/>
          <a:p>
            <a:pPr algn="ctr">
              <a:lnSpc>
                <a:spcPct val="100000"/>
              </a:lnSpc>
              <a:spcBef>
                <a:spcPts val="1120"/>
              </a:spcBef>
            </a:pPr>
            <a:r>
              <a:rPr sz="1500" spc="-35" dirty="0">
                <a:solidFill>
                  <a:srgbClr val="FFFFFF"/>
                </a:solidFill>
                <a:latin typeface="Verdana"/>
                <a:cs typeface="Verdana"/>
              </a:rPr>
              <a:t>Users</a:t>
            </a:r>
            <a:endParaRPr sz="1500">
              <a:latin typeface="Verdana"/>
              <a:cs typeface="Verdana"/>
            </a:endParaRPr>
          </a:p>
        </p:txBody>
      </p:sp>
      <p:sp>
        <p:nvSpPr>
          <p:cNvPr id="15" name="object 13">
            <a:extLst>
              <a:ext uri="{FF2B5EF4-FFF2-40B4-BE49-F238E27FC236}">
                <a16:creationId xmlns:a16="http://schemas.microsoft.com/office/drawing/2014/main" id="{9F42467F-544E-425C-8C34-2610530E2CFA}"/>
              </a:ext>
            </a:extLst>
          </p:cNvPr>
          <p:cNvSpPr txBox="1"/>
          <p:nvPr/>
        </p:nvSpPr>
        <p:spPr>
          <a:xfrm>
            <a:off x="6425636" y="2817026"/>
            <a:ext cx="2791460" cy="525145"/>
          </a:xfrm>
          <a:prstGeom prst="rect">
            <a:avLst/>
          </a:prstGeom>
          <a:solidFill>
            <a:srgbClr val="FA923F"/>
          </a:solidFill>
        </p:spPr>
        <p:txBody>
          <a:bodyPr vert="horz" wrap="square" lIns="0" tIns="142240" rIns="0" bIns="0" rtlCol="0">
            <a:spAutoFit/>
          </a:bodyPr>
          <a:lstStyle/>
          <a:p>
            <a:pPr marL="18415" algn="ctr">
              <a:lnSpc>
                <a:spcPct val="100000"/>
              </a:lnSpc>
              <a:spcBef>
                <a:spcPts val="1120"/>
              </a:spcBef>
            </a:pPr>
            <a:r>
              <a:rPr sz="1500" spc="-45" dirty="0">
                <a:solidFill>
                  <a:srgbClr val="FFFFFF"/>
                </a:solidFill>
                <a:latin typeface="Verdana"/>
                <a:cs typeface="Verdana"/>
              </a:rPr>
              <a:t>Orders</a:t>
            </a:r>
            <a:endParaRPr sz="1500">
              <a:latin typeface="Verdana"/>
              <a:cs typeface="Verdana"/>
            </a:endParaRPr>
          </a:p>
        </p:txBody>
      </p:sp>
      <p:sp>
        <p:nvSpPr>
          <p:cNvPr id="16" name="object 14">
            <a:extLst>
              <a:ext uri="{FF2B5EF4-FFF2-40B4-BE49-F238E27FC236}">
                <a16:creationId xmlns:a16="http://schemas.microsoft.com/office/drawing/2014/main" id="{785E3ABD-6B57-4BA0-BDB6-F26881DDD66E}"/>
              </a:ext>
            </a:extLst>
          </p:cNvPr>
          <p:cNvSpPr/>
          <p:nvPr/>
        </p:nvSpPr>
        <p:spPr>
          <a:xfrm>
            <a:off x="3577194" y="3810273"/>
            <a:ext cx="2461260" cy="512445"/>
          </a:xfrm>
          <a:custGeom>
            <a:avLst/>
            <a:gdLst/>
            <a:ahLst/>
            <a:cxnLst/>
            <a:rect l="l" t="t" r="r" b="b"/>
            <a:pathLst>
              <a:path w="2461260" h="512445">
                <a:moveTo>
                  <a:pt x="0" y="0"/>
                </a:moveTo>
                <a:lnTo>
                  <a:pt x="2460990" y="0"/>
                </a:lnTo>
                <a:lnTo>
                  <a:pt x="2460990" y="512015"/>
                </a:lnTo>
                <a:lnTo>
                  <a:pt x="0" y="512015"/>
                </a:lnTo>
                <a:lnTo>
                  <a:pt x="0" y="0"/>
                </a:lnTo>
                <a:close/>
              </a:path>
            </a:pathLst>
          </a:custGeom>
          <a:solidFill>
            <a:srgbClr val="E2A778"/>
          </a:solidFill>
        </p:spPr>
        <p:txBody>
          <a:bodyPr wrap="square" lIns="0" tIns="0" rIns="0" bIns="0" rtlCol="0"/>
          <a:lstStyle/>
          <a:p>
            <a:endParaRPr/>
          </a:p>
        </p:txBody>
      </p:sp>
      <p:sp>
        <p:nvSpPr>
          <p:cNvPr id="17" name="object 15">
            <a:extLst>
              <a:ext uri="{FF2B5EF4-FFF2-40B4-BE49-F238E27FC236}">
                <a16:creationId xmlns:a16="http://schemas.microsoft.com/office/drawing/2014/main" id="{F9EA0A86-F884-46C7-94C3-0B799336CBF5}"/>
              </a:ext>
            </a:extLst>
          </p:cNvPr>
          <p:cNvSpPr/>
          <p:nvPr/>
        </p:nvSpPr>
        <p:spPr>
          <a:xfrm>
            <a:off x="3577194" y="3810273"/>
            <a:ext cx="2461260" cy="512445"/>
          </a:xfrm>
          <a:custGeom>
            <a:avLst/>
            <a:gdLst/>
            <a:ahLst/>
            <a:cxnLst/>
            <a:rect l="l" t="t" r="r" b="b"/>
            <a:pathLst>
              <a:path w="2461260" h="512445">
                <a:moveTo>
                  <a:pt x="0" y="0"/>
                </a:moveTo>
                <a:lnTo>
                  <a:pt x="2460990" y="0"/>
                </a:lnTo>
                <a:lnTo>
                  <a:pt x="2460990" y="512015"/>
                </a:lnTo>
                <a:lnTo>
                  <a:pt x="0" y="512015"/>
                </a:lnTo>
                <a:lnTo>
                  <a:pt x="0" y="0"/>
                </a:lnTo>
                <a:close/>
              </a:path>
            </a:pathLst>
          </a:custGeom>
          <a:ln w="12700">
            <a:solidFill>
              <a:srgbClr val="E2A778"/>
            </a:solidFill>
          </a:ln>
        </p:spPr>
        <p:txBody>
          <a:bodyPr wrap="square" lIns="0" tIns="0" rIns="0" bIns="0" rtlCol="0"/>
          <a:lstStyle/>
          <a:p>
            <a:endParaRPr/>
          </a:p>
        </p:txBody>
      </p:sp>
      <p:sp>
        <p:nvSpPr>
          <p:cNvPr id="18" name="object 16">
            <a:extLst>
              <a:ext uri="{FF2B5EF4-FFF2-40B4-BE49-F238E27FC236}">
                <a16:creationId xmlns:a16="http://schemas.microsoft.com/office/drawing/2014/main" id="{BF2D807D-5318-4859-818C-527D879DA431}"/>
              </a:ext>
            </a:extLst>
          </p:cNvPr>
          <p:cNvSpPr txBox="1"/>
          <p:nvPr/>
        </p:nvSpPr>
        <p:spPr>
          <a:xfrm>
            <a:off x="3745874" y="3934597"/>
            <a:ext cx="2122170" cy="243656"/>
          </a:xfrm>
          <a:prstGeom prst="rect">
            <a:avLst/>
          </a:prstGeom>
        </p:spPr>
        <p:txBody>
          <a:bodyPr vert="horz" wrap="square" lIns="0" tIns="12700" rIns="0" bIns="0" rtlCol="0">
            <a:spAutoFit/>
          </a:bodyPr>
          <a:lstStyle/>
          <a:p>
            <a:pPr marL="12700">
              <a:lnSpc>
                <a:spcPct val="100000"/>
              </a:lnSpc>
              <a:spcBef>
                <a:spcPts val="100"/>
              </a:spcBef>
            </a:pPr>
            <a:r>
              <a:rPr sz="1500" spc="-425" dirty="0">
                <a:solidFill>
                  <a:srgbClr val="FFFFFF"/>
                </a:solidFill>
                <a:latin typeface="Verdana"/>
                <a:cs typeface="Verdana"/>
              </a:rPr>
              <a:t>{ </a:t>
            </a:r>
            <a:r>
              <a:rPr sz="1500" spc="-105" dirty="0">
                <a:solidFill>
                  <a:srgbClr val="FFFFFF"/>
                </a:solidFill>
                <a:latin typeface="Verdana"/>
                <a:cs typeface="Verdana"/>
              </a:rPr>
              <a:t>name: </a:t>
            </a:r>
            <a:r>
              <a:rPr lang="en-US" sz="1500" spc="-30" dirty="0">
                <a:solidFill>
                  <a:srgbClr val="FFFFFF"/>
                </a:solidFill>
                <a:latin typeface="Verdana"/>
                <a:cs typeface="Verdana"/>
              </a:rPr>
              <a:t>'</a:t>
            </a:r>
            <a:r>
              <a:rPr lang="en-US" sz="1500" spc="-55" dirty="0">
                <a:solidFill>
                  <a:srgbClr val="FFFFFF"/>
                </a:solidFill>
                <a:latin typeface="Verdana"/>
                <a:cs typeface="Verdana"/>
              </a:rPr>
              <a:t>Josh</a:t>
            </a:r>
            <a:r>
              <a:rPr sz="1500" spc="-55" dirty="0">
                <a:solidFill>
                  <a:srgbClr val="FFFFFF"/>
                </a:solidFill>
                <a:latin typeface="Verdana"/>
                <a:cs typeface="Verdana"/>
              </a:rPr>
              <a:t>', </a:t>
            </a:r>
            <a:r>
              <a:rPr sz="1500" spc="-95" dirty="0">
                <a:solidFill>
                  <a:srgbClr val="FFFFFF"/>
                </a:solidFill>
                <a:latin typeface="Verdana"/>
                <a:cs typeface="Verdana"/>
              </a:rPr>
              <a:t>age: </a:t>
            </a:r>
            <a:r>
              <a:rPr lang="en-US" sz="1500" spc="-45" dirty="0">
                <a:solidFill>
                  <a:srgbClr val="FFFFFF"/>
                </a:solidFill>
                <a:latin typeface="Verdana"/>
                <a:cs typeface="Verdana"/>
              </a:rPr>
              <a:t>18</a:t>
            </a:r>
            <a:r>
              <a:rPr sz="1500" spc="-245" dirty="0">
                <a:solidFill>
                  <a:srgbClr val="FFFFFF"/>
                </a:solidFill>
                <a:latin typeface="Verdana"/>
                <a:cs typeface="Verdana"/>
              </a:rPr>
              <a:t> </a:t>
            </a:r>
            <a:r>
              <a:rPr sz="1500" spc="-420" dirty="0">
                <a:solidFill>
                  <a:srgbClr val="FFFFFF"/>
                </a:solidFill>
                <a:latin typeface="Verdana"/>
                <a:cs typeface="Verdana"/>
              </a:rPr>
              <a:t>}</a:t>
            </a:r>
            <a:endParaRPr sz="1500" dirty="0">
              <a:latin typeface="Verdana"/>
              <a:cs typeface="Verdana"/>
            </a:endParaRPr>
          </a:p>
        </p:txBody>
      </p:sp>
      <p:sp>
        <p:nvSpPr>
          <p:cNvPr id="19" name="object 17">
            <a:extLst>
              <a:ext uri="{FF2B5EF4-FFF2-40B4-BE49-F238E27FC236}">
                <a16:creationId xmlns:a16="http://schemas.microsoft.com/office/drawing/2014/main" id="{DDD86291-256C-4F97-B6BD-CBCA63036451}"/>
              </a:ext>
            </a:extLst>
          </p:cNvPr>
          <p:cNvSpPr/>
          <p:nvPr/>
        </p:nvSpPr>
        <p:spPr>
          <a:xfrm>
            <a:off x="3615054" y="4381384"/>
            <a:ext cx="2461260" cy="512445"/>
          </a:xfrm>
          <a:custGeom>
            <a:avLst/>
            <a:gdLst/>
            <a:ahLst/>
            <a:cxnLst/>
            <a:rect l="l" t="t" r="r" b="b"/>
            <a:pathLst>
              <a:path w="2461260" h="512445">
                <a:moveTo>
                  <a:pt x="0" y="0"/>
                </a:moveTo>
                <a:lnTo>
                  <a:pt x="2460990" y="0"/>
                </a:lnTo>
                <a:lnTo>
                  <a:pt x="2460990" y="512015"/>
                </a:lnTo>
                <a:lnTo>
                  <a:pt x="0" y="512015"/>
                </a:lnTo>
                <a:lnTo>
                  <a:pt x="0" y="0"/>
                </a:lnTo>
                <a:close/>
              </a:path>
            </a:pathLst>
          </a:custGeom>
          <a:solidFill>
            <a:srgbClr val="E2A778"/>
          </a:solidFill>
        </p:spPr>
        <p:txBody>
          <a:bodyPr wrap="square" lIns="0" tIns="0" rIns="0" bIns="0" rtlCol="0"/>
          <a:lstStyle/>
          <a:p>
            <a:endParaRPr/>
          </a:p>
        </p:txBody>
      </p:sp>
      <p:sp>
        <p:nvSpPr>
          <p:cNvPr id="20" name="object 18">
            <a:extLst>
              <a:ext uri="{FF2B5EF4-FFF2-40B4-BE49-F238E27FC236}">
                <a16:creationId xmlns:a16="http://schemas.microsoft.com/office/drawing/2014/main" id="{9E793D67-F494-43A0-A1CD-267F51B9ABE7}"/>
              </a:ext>
            </a:extLst>
          </p:cNvPr>
          <p:cNvSpPr/>
          <p:nvPr/>
        </p:nvSpPr>
        <p:spPr>
          <a:xfrm>
            <a:off x="3577194" y="4390416"/>
            <a:ext cx="2461260" cy="512445"/>
          </a:xfrm>
          <a:custGeom>
            <a:avLst/>
            <a:gdLst/>
            <a:ahLst/>
            <a:cxnLst/>
            <a:rect l="l" t="t" r="r" b="b"/>
            <a:pathLst>
              <a:path w="2461260" h="512445">
                <a:moveTo>
                  <a:pt x="0" y="0"/>
                </a:moveTo>
                <a:lnTo>
                  <a:pt x="2460990" y="0"/>
                </a:lnTo>
                <a:lnTo>
                  <a:pt x="2460990" y="512015"/>
                </a:lnTo>
                <a:lnTo>
                  <a:pt x="0" y="512015"/>
                </a:lnTo>
                <a:lnTo>
                  <a:pt x="0" y="0"/>
                </a:lnTo>
                <a:close/>
              </a:path>
            </a:pathLst>
          </a:custGeom>
          <a:ln w="12700">
            <a:solidFill>
              <a:srgbClr val="E2A778"/>
            </a:solidFill>
          </a:ln>
        </p:spPr>
        <p:txBody>
          <a:bodyPr wrap="square" lIns="0" tIns="0" rIns="0" bIns="0" rtlCol="0"/>
          <a:lstStyle/>
          <a:p>
            <a:endParaRPr/>
          </a:p>
        </p:txBody>
      </p:sp>
      <p:sp>
        <p:nvSpPr>
          <p:cNvPr id="21" name="object 19">
            <a:extLst>
              <a:ext uri="{FF2B5EF4-FFF2-40B4-BE49-F238E27FC236}">
                <a16:creationId xmlns:a16="http://schemas.microsoft.com/office/drawing/2014/main" id="{F00F875F-1ED4-4405-BFFD-5A9B20D389E0}"/>
              </a:ext>
            </a:extLst>
          </p:cNvPr>
          <p:cNvSpPr txBox="1"/>
          <p:nvPr/>
        </p:nvSpPr>
        <p:spPr>
          <a:xfrm>
            <a:off x="4069884" y="4513716"/>
            <a:ext cx="1796405" cy="247779"/>
          </a:xfrm>
          <a:prstGeom prst="rect">
            <a:avLst/>
          </a:prstGeom>
        </p:spPr>
        <p:txBody>
          <a:bodyPr vert="horz" wrap="square" lIns="0" tIns="12700" rIns="0" bIns="0" rtlCol="0">
            <a:spAutoFit/>
          </a:bodyPr>
          <a:lstStyle/>
          <a:p>
            <a:pPr marL="12700">
              <a:lnSpc>
                <a:spcPct val="100000"/>
              </a:lnSpc>
              <a:spcBef>
                <a:spcPts val="100"/>
              </a:spcBef>
            </a:pPr>
            <a:r>
              <a:rPr sz="1500" spc="-425" dirty="0">
                <a:solidFill>
                  <a:srgbClr val="FFFFFF"/>
                </a:solidFill>
                <a:latin typeface="Verdana"/>
                <a:cs typeface="Verdana"/>
              </a:rPr>
              <a:t>{ </a:t>
            </a:r>
            <a:r>
              <a:rPr sz="1500" spc="-105" dirty="0">
                <a:solidFill>
                  <a:srgbClr val="FFFFFF"/>
                </a:solidFill>
                <a:latin typeface="Verdana"/>
                <a:cs typeface="Verdana"/>
              </a:rPr>
              <a:t>name: </a:t>
            </a:r>
            <a:r>
              <a:rPr lang="en-US" sz="1500" spc="-30" dirty="0">
                <a:solidFill>
                  <a:srgbClr val="FFFFFF"/>
                </a:solidFill>
                <a:latin typeface="Verdana"/>
                <a:cs typeface="Verdana"/>
              </a:rPr>
              <a:t>' Emma</a:t>
            </a:r>
            <a:r>
              <a:rPr sz="1500" spc="-30" dirty="0">
                <a:solidFill>
                  <a:srgbClr val="FFFFFF"/>
                </a:solidFill>
                <a:latin typeface="Verdana"/>
                <a:cs typeface="Verdana"/>
              </a:rPr>
              <a:t>'</a:t>
            </a:r>
            <a:r>
              <a:rPr sz="1500" spc="-190" dirty="0">
                <a:solidFill>
                  <a:srgbClr val="FFFFFF"/>
                </a:solidFill>
                <a:latin typeface="Verdana"/>
                <a:cs typeface="Verdana"/>
              </a:rPr>
              <a:t> </a:t>
            </a:r>
            <a:r>
              <a:rPr sz="1500" spc="-420" dirty="0">
                <a:solidFill>
                  <a:srgbClr val="FFFFFF"/>
                </a:solidFill>
                <a:latin typeface="Verdana"/>
                <a:cs typeface="Verdana"/>
              </a:rPr>
              <a:t>}</a:t>
            </a:r>
            <a:endParaRPr sz="1500" dirty="0">
              <a:latin typeface="Verdana"/>
              <a:cs typeface="Verdana"/>
            </a:endParaRPr>
          </a:p>
        </p:txBody>
      </p:sp>
      <p:sp>
        <p:nvSpPr>
          <p:cNvPr id="22" name="object 20">
            <a:extLst>
              <a:ext uri="{FF2B5EF4-FFF2-40B4-BE49-F238E27FC236}">
                <a16:creationId xmlns:a16="http://schemas.microsoft.com/office/drawing/2014/main" id="{E1B359EA-C916-4946-8565-CDF8BF115C45}"/>
              </a:ext>
            </a:extLst>
          </p:cNvPr>
          <p:cNvSpPr/>
          <p:nvPr/>
        </p:nvSpPr>
        <p:spPr>
          <a:xfrm>
            <a:off x="6601276" y="3810273"/>
            <a:ext cx="2461260" cy="512445"/>
          </a:xfrm>
          <a:custGeom>
            <a:avLst/>
            <a:gdLst/>
            <a:ahLst/>
            <a:cxnLst/>
            <a:rect l="l" t="t" r="r" b="b"/>
            <a:pathLst>
              <a:path w="2461259" h="512445">
                <a:moveTo>
                  <a:pt x="0" y="0"/>
                </a:moveTo>
                <a:lnTo>
                  <a:pt x="2460990" y="0"/>
                </a:lnTo>
                <a:lnTo>
                  <a:pt x="2460990" y="512015"/>
                </a:lnTo>
                <a:lnTo>
                  <a:pt x="0" y="512015"/>
                </a:lnTo>
                <a:lnTo>
                  <a:pt x="0" y="0"/>
                </a:lnTo>
                <a:close/>
              </a:path>
            </a:pathLst>
          </a:custGeom>
          <a:solidFill>
            <a:srgbClr val="E2A778"/>
          </a:solidFill>
        </p:spPr>
        <p:txBody>
          <a:bodyPr wrap="square" lIns="0" tIns="0" rIns="0" bIns="0" rtlCol="0"/>
          <a:lstStyle/>
          <a:p>
            <a:endParaRPr/>
          </a:p>
        </p:txBody>
      </p:sp>
      <p:sp>
        <p:nvSpPr>
          <p:cNvPr id="23" name="object 21">
            <a:extLst>
              <a:ext uri="{FF2B5EF4-FFF2-40B4-BE49-F238E27FC236}">
                <a16:creationId xmlns:a16="http://schemas.microsoft.com/office/drawing/2014/main" id="{7F45EAD6-6BA8-4751-8ACE-9D8C17689314}"/>
              </a:ext>
            </a:extLst>
          </p:cNvPr>
          <p:cNvSpPr/>
          <p:nvPr/>
        </p:nvSpPr>
        <p:spPr>
          <a:xfrm>
            <a:off x="6601276" y="3810273"/>
            <a:ext cx="2461260" cy="512445"/>
          </a:xfrm>
          <a:custGeom>
            <a:avLst/>
            <a:gdLst/>
            <a:ahLst/>
            <a:cxnLst/>
            <a:rect l="l" t="t" r="r" b="b"/>
            <a:pathLst>
              <a:path w="2461259" h="512445">
                <a:moveTo>
                  <a:pt x="0" y="0"/>
                </a:moveTo>
                <a:lnTo>
                  <a:pt x="2460990" y="0"/>
                </a:lnTo>
                <a:lnTo>
                  <a:pt x="2460990" y="512015"/>
                </a:lnTo>
                <a:lnTo>
                  <a:pt x="0" y="512015"/>
                </a:lnTo>
                <a:lnTo>
                  <a:pt x="0" y="0"/>
                </a:lnTo>
                <a:close/>
              </a:path>
            </a:pathLst>
          </a:custGeom>
          <a:ln w="12700">
            <a:solidFill>
              <a:srgbClr val="E2A778"/>
            </a:solidFill>
          </a:ln>
        </p:spPr>
        <p:txBody>
          <a:bodyPr wrap="square" lIns="0" tIns="0" rIns="0" bIns="0" rtlCol="0"/>
          <a:lstStyle/>
          <a:p>
            <a:endParaRPr/>
          </a:p>
        </p:txBody>
      </p:sp>
      <p:sp>
        <p:nvSpPr>
          <p:cNvPr id="24" name="object 22">
            <a:extLst>
              <a:ext uri="{FF2B5EF4-FFF2-40B4-BE49-F238E27FC236}">
                <a16:creationId xmlns:a16="http://schemas.microsoft.com/office/drawing/2014/main" id="{FDF300E2-C906-4AA3-8BAE-DC8D43CD7189}"/>
              </a:ext>
            </a:extLst>
          </p:cNvPr>
          <p:cNvSpPr txBox="1"/>
          <p:nvPr/>
        </p:nvSpPr>
        <p:spPr>
          <a:xfrm>
            <a:off x="7629440" y="3934597"/>
            <a:ext cx="403225" cy="254000"/>
          </a:xfrm>
          <a:prstGeom prst="rect">
            <a:avLst/>
          </a:prstGeom>
        </p:spPr>
        <p:txBody>
          <a:bodyPr vert="horz" wrap="square" lIns="0" tIns="12700" rIns="0" bIns="0" rtlCol="0">
            <a:spAutoFit/>
          </a:bodyPr>
          <a:lstStyle/>
          <a:p>
            <a:pPr marL="12700">
              <a:lnSpc>
                <a:spcPct val="100000"/>
              </a:lnSpc>
              <a:spcBef>
                <a:spcPts val="100"/>
              </a:spcBef>
            </a:pPr>
            <a:r>
              <a:rPr sz="1500" spc="-425" dirty="0">
                <a:solidFill>
                  <a:srgbClr val="FFFFFF"/>
                </a:solidFill>
                <a:latin typeface="Verdana"/>
                <a:cs typeface="Verdana"/>
              </a:rPr>
              <a:t>{ </a:t>
            </a:r>
            <a:r>
              <a:rPr sz="1500" spc="-190" dirty="0">
                <a:solidFill>
                  <a:srgbClr val="FFFFFF"/>
                </a:solidFill>
                <a:latin typeface="Verdana"/>
                <a:cs typeface="Verdana"/>
              </a:rPr>
              <a:t>…</a:t>
            </a:r>
            <a:r>
              <a:rPr sz="1500" spc="-160" dirty="0">
                <a:solidFill>
                  <a:srgbClr val="FFFFFF"/>
                </a:solidFill>
                <a:latin typeface="Verdana"/>
                <a:cs typeface="Verdana"/>
              </a:rPr>
              <a:t> </a:t>
            </a:r>
            <a:r>
              <a:rPr sz="1500" spc="-420" dirty="0">
                <a:solidFill>
                  <a:srgbClr val="FFFFFF"/>
                </a:solidFill>
                <a:latin typeface="Verdana"/>
                <a:cs typeface="Verdana"/>
              </a:rPr>
              <a:t>}</a:t>
            </a:r>
            <a:endParaRPr sz="1500">
              <a:latin typeface="Verdana"/>
              <a:cs typeface="Verdana"/>
            </a:endParaRPr>
          </a:p>
        </p:txBody>
      </p:sp>
      <p:sp>
        <p:nvSpPr>
          <p:cNvPr id="25" name="object 23">
            <a:extLst>
              <a:ext uri="{FF2B5EF4-FFF2-40B4-BE49-F238E27FC236}">
                <a16:creationId xmlns:a16="http://schemas.microsoft.com/office/drawing/2014/main" id="{A2CD4C7B-B788-4E5A-BDE8-08088601C918}"/>
              </a:ext>
            </a:extLst>
          </p:cNvPr>
          <p:cNvSpPr/>
          <p:nvPr/>
        </p:nvSpPr>
        <p:spPr>
          <a:xfrm>
            <a:off x="6601276" y="4390416"/>
            <a:ext cx="2461260" cy="512445"/>
          </a:xfrm>
          <a:custGeom>
            <a:avLst/>
            <a:gdLst/>
            <a:ahLst/>
            <a:cxnLst/>
            <a:rect l="l" t="t" r="r" b="b"/>
            <a:pathLst>
              <a:path w="2461259" h="512445">
                <a:moveTo>
                  <a:pt x="0" y="0"/>
                </a:moveTo>
                <a:lnTo>
                  <a:pt x="2460990" y="0"/>
                </a:lnTo>
                <a:lnTo>
                  <a:pt x="2460990" y="512015"/>
                </a:lnTo>
                <a:lnTo>
                  <a:pt x="0" y="512015"/>
                </a:lnTo>
                <a:lnTo>
                  <a:pt x="0" y="0"/>
                </a:lnTo>
                <a:close/>
              </a:path>
            </a:pathLst>
          </a:custGeom>
          <a:solidFill>
            <a:srgbClr val="E2A778"/>
          </a:solidFill>
        </p:spPr>
        <p:txBody>
          <a:bodyPr wrap="square" lIns="0" tIns="0" rIns="0" bIns="0" rtlCol="0"/>
          <a:lstStyle/>
          <a:p>
            <a:endParaRPr/>
          </a:p>
        </p:txBody>
      </p:sp>
      <p:sp>
        <p:nvSpPr>
          <p:cNvPr id="26" name="object 24">
            <a:extLst>
              <a:ext uri="{FF2B5EF4-FFF2-40B4-BE49-F238E27FC236}">
                <a16:creationId xmlns:a16="http://schemas.microsoft.com/office/drawing/2014/main" id="{E167E15F-EE25-49EF-BC0F-19304E881846}"/>
              </a:ext>
            </a:extLst>
          </p:cNvPr>
          <p:cNvSpPr/>
          <p:nvPr/>
        </p:nvSpPr>
        <p:spPr>
          <a:xfrm>
            <a:off x="6601276" y="4390416"/>
            <a:ext cx="2461260" cy="512445"/>
          </a:xfrm>
          <a:custGeom>
            <a:avLst/>
            <a:gdLst/>
            <a:ahLst/>
            <a:cxnLst/>
            <a:rect l="l" t="t" r="r" b="b"/>
            <a:pathLst>
              <a:path w="2461259" h="512445">
                <a:moveTo>
                  <a:pt x="0" y="0"/>
                </a:moveTo>
                <a:lnTo>
                  <a:pt x="2460990" y="0"/>
                </a:lnTo>
                <a:lnTo>
                  <a:pt x="2460990" y="512015"/>
                </a:lnTo>
                <a:lnTo>
                  <a:pt x="0" y="512015"/>
                </a:lnTo>
                <a:lnTo>
                  <a:pt x="0" y="0"/>
                </a:lnTo>
                <a:close/>
              </a:path>
            </a:pathLst>
          </a:custGeom>
          <a:ln w="12700">
            <a:solidFill>
              <a:srgbClr val="E2A778"/>
            </a:solidFill>
          </a:ln>
        </p:spPr>
        <p:txBody>
          <a:bodyPr wrap="square" lIns="0" tIns="0" rIns="0" bIns="0" rtlCol="0"/>
          <a:lstStyle/>
          <a:p>
            <a:endParaRPr/>
          </a:p>
        </p:txBody>
      </p:sp>
      <p:sp>
        <p:nvSpPr>
          <p:cNvPr id="27" name="object 25">
            <a:extLst>
              <a:ext uri="{FF2B5EF4-FFF2-40B4-BE49-F238E27FC236}">
                <a16:creationId xmlns:a16="http://schemas.microsoft.com/office/drawing/2014/main" id="{E3A79C99-4C4D-4F18-A701-138675AB1469}"/>
              </a:ext>
            </a:extLst>
          </p:cNvPr>
          <p:cNvSpPr txBox="1"/>
          <p:nvPr/>
        </p:nvSpPr>
        <p:spPr>
          <a:xfrm>
            <a:off x="6594926" y="4513717"/>
            <a:ext cx="2473960" cy="254000"/>
          </a:xfrm>
          <a:prstGeom prst="rect">
            <a:avLst/>
          </a:prstGeom>
        </p:spPr>
        <p:txBody>
          <a:bodyPr vert="horz" wrap="square" lIns="0" tIns="12700" rIns="0" bIns="0" rtlCol="0">
            <a:spAutoFit/>
          </a:bodyPr>
          <a:lstStyle/>
          <a:p>
            <a:pPr algn="ctr">
              <a:lnSpc>
                <a:spcPct val="100000"/>
              </a:lnSpc>
              <a:spcBef>
                <a:spcPts val="100"/>
              </a:spcBef>
            </a:pPr>
            <a:r>
              <a:rPr sz="1500" spc="-425" dirty="0">
                <a:solidFill>
                  <a:srgbClr val="FFFFFF"/>
                </a:solidFill>
                <a:latin typeface="Verdana"/>
                <a:cs typeface="Verdana"/>
              </a:rPr>
              <a:t>{    </a:t>
            </a:r>
            <a:r>
              <a:rPr sz="1500" spc="-190" dirty="0">
                <a:solidFill>
                  <a:srgbClr val="FFFFFF"/>
                </a:solidFill>
                <a:latin typeface="Verdana"/>
                <a:cs typeface="Verdana"/>
              </a:rPr>
              <a:t>…</a:t>
            </a:r>
            <a:r>
              <a:rPr sz="1500" spc="-90" dirty="0">
                <a:solidFill>
                  <a:srgbClr val="FFFFFF"/>
                </a:solidFill>
                <a:latin typeface="Verdana"/>
                <a:cs typeface="Verdana"/>
              </a:rPr>
              <a:t> </a:t>
            </a:r>
            <a:r>
              <a:rPr sz="1500" spc="-420" dirty="0">
                <a:solidFill>
                  <a:srgbClr val="FFFFFF"/>
                </a:solidFill>
                <a:latin typeface="Verdana"/>
                <a:cs typeface="Verdana"/>
              </a:rPr>
              <a:t>}</a:t>
            </a:r>
            <a:endParaRPr sz="1500">
              <a:latin typeface="Verdana"/>
              <a:cs typeface="Verdana"/>
            </a:endParaRPr>
          </a:p>
        </p:txBody>
      </p:sp>
      <p:sp>
        <p:nvSpPr>
          <p:cNvPr id="28" name="object 26">
            <a:extLst>
              <a:ext uri="{FF2B5EF4-FFF2-40B4-BE49-F238E27FC236}">
                <a16:creationId xmlns:a16="http://schemas.microsoft.com/office/drawing/2014/main" id="{7CA4C763-AAA5-457A-ACAB-8CE148305A00}"/>
              </a:ext>
            </a:extLst>
          </p:cNvPr>
          <p:cNvSpPr txBox="1"/>
          <p:nvPr/>
        </p:nvSpPr>
        <p:spPr>
          <a:xfrm>
            <a:off x="1816852" y="1676400"/>
            <a:ext cx="1219200" cy="818515"/>
          </a:xfrm>
          <a:prstGeom prst="rect">
            <a:avLst/>
          </a:prstGeom>
          <a:solidFill>
            <a:srgbClr val="521751"/>
          </a:solidFill>
        </p:spPr>
        <p:txBody>
          <a:bodyPr vert="horz" wrap="square" lIns="0" tIns="4445" rIns="0" bIns="0" rtlCol="0">
            <a:spAutoFit/>
          </a:bodyPr>
          <a:lstStyle/>
          <a:p>
            <a:pPr>
              <a:lnSpc>
                <a:spcPct val="100000"/>
              </a:lnSpc>
              <a:spcBef>
                <a:spcPts val="35"/>
              </a:spcBef>
            </a:pPr>
            <a:endParaRPr sz="1950">
              <a:latin typeface="Times New Roman"/>
              <a:cs typeface="Times New Roman"/>
            </a:endParaRPr>
          </a:p>
          <a:p>
            <a:pPr marL="166370">
              <a:lnSpc>
                <a:spcPct val="100000"/>
              </a:lnSpc>
            </a:pPr>
            <a:r>
              <a:rPr sz="1500" spc="-15" dirty="0">
                <a:solidFill>
                  <a:srgbClr val="FFFFFF"/>
                </a:solidFill>
                <a:latin typeface="Verdana"/>
                <a:cs typeface="Verdana"/>
              </a:rPr>
              <a:t>Database</a:t>
            </a:r>
            <a:endParaRPr sz="1500">
              <a:latin typeface="Verdana"/>
              <a:cs typeface="Verdana"/>
            </a:endParaRPr>
          </a:p>
        </p:txBody>
      </p:sp>
      <p:sp>
        <p:nvSpPr>
          <p:cNvPr id="29" name="object 27">
            <a:extLst>
              <a:ext uri="{FF2B5EF4-FFF2-40B4-BE49-F238E27FC236}">
                <a16:creationId xmlns:a16="http://schemas.microsoft.com/office/drawing/2014/main" id="{DA2A1E02-F350-4344-907D-83B348554EAD}"/>
              </a:ext>
            </a:extLst>
          </p:cNvPr>
          <p:cNvSpPr txBox="1"/>
          <p:nvPr/>
        </p:nvSpPr>
        <p:spPr>
          <a:xfrm>
            <a:off x="1816850" y="2663799"/>
            <a:ext cx="1220470" cy="831215"/>
          </a:xfrm>
          <a:prstGeom prst="rect">
            <a:avLst/>
          </a:prstGeom>
          <a:solidFill>
            <a:srgbClr val="FA923F"/>
          </a:solidFill>
        </p:spPr>
        <p:txBody>
          <a:bodyPr vert="horz" wrap="square" lIns="0" tIns="3810" rIns="0" bIns="0" rtlCol="0">
            <a:spAutoFit/>
          </a:bodyPr>
          <a:lstStyle/>
          <a:p>
            <a:pPr>
              <a:lnSpc>
                <a:spcPct val="100000"/>
              </a:lnSpc>
              <a:spcBef>
                <a:spcPts val="30"/>
              </a:spcBef>
            </a:pPr>
            <a:endParaRPr sz="2000">
              <a:latin typeface="Times New Roman"/>
              <a:cs typeface="Times New Roman"/>
            </a:endParaRPr>
          </a:p>
          <a:p>
            <a:pPr marL="120014">
              <a:lnSpc>
                <a:spcPct val="100000"/>
              </a:lnSpc>
            </a:pPr>
            <a:r>
              <a:rPr sz="1500" spc="-40" dirty="0">
                <a:solidFill>
                  <a:srgbClr val="FFFFFF"/>
                </a:solidFill>
                <a:latin typeface="Verdana"/>
                <a:cs typeface="Verdana"/>
              </a:rPr>
              <a:t>Collections</a:t>
            </a:r>
            <a:endParaRPr sz="1500">
              <a:latin typeface="Verdana"/>
              <a:cs typeface="Verdana"/>
            </a:endParaRPr>
          </a:p>
        </p:txBody>
      </p:sp>
      <p:sp>
        <p:nvSpPr>
          <p:cNvPr id="30" name="object 28">
            <a:extLst>
              <a:ext uri="{FF2B5EF4-FFF2-40B4-BE49-F238E27FC236}">
                <a16:creationId xmlns:a16="http://schemas.microsoft.com/office/drawing/2014/main" id="{A359677D-0E49-4E3F-A5D0-88FEF4509341}"/>
              </a:ext>
            </a:extLst>
          </p:cNvPr>
          <p:cNvSpPr txBox="1"/>
          <p:nvPr/>
        </p:nvSpPr>
        <p:spPr>
          <a:xfrm>
            <a:off x="1816852" y="3695682"/>
            <a:ext cx="1219200" cy="1321435"/>
          </a:xfrm>
          <a:prstGeom prst="rect">
            <a:avLst/>
          </a:prstGeom>
          <a:solidFill>
            <a:srgbClr val="E2A778"/>
          </a:solidFill>
        </p:spPr>
        <p:txBody>
          <a:bodyPr vert="horz" wrap="square" lIns="0" tIns="0" rIns="0" bIns="0" rtlCol="0">
            <a:spAutoFit/>
          </a:bodyPr>
          <a:lstStyle/>
          <a:p>
            <a:pPr>
              <a:lnSpc>
                <a:spcPct val="100000"/>
              </a:lnSpc>
            </a:pPr>
            <a:endParaRPr sz="1900">
              <a:latin typeface="Times New Roman"/>
              <a:cs typeface="Times New Roman"/>
            </a:endParaRPr>
          </a:p>
          <a:p>
            <a:pPr>
              <a:lnSpc>
                <a:spcPct val="100000"/>
              </a:lnSpc>
              <a:spcBef>
                <a:spcPts val="5"/>
              </a:spcBef>
            </a:pPr>
            <a:endParaRPr sz="1800">
              <a:latin typeface="Times New Roman"/>
              <a:cs typeface="Times New Roman"/>
            </a:endParaRPr>
          </a:p>
          <a:p>
            <a:pPr marL="96520">
              <a:lnSpc>
                <a:spcPct val="100000"/>
              </a:lnSpc>
            </a:pPr>
            <a:r>
              <a:rPr sz="1500" spc="-50" dirty="0">
                <a:solidFill>
                  <a:srgbClr val="FFFFFF"/>
                </a:solidFill>
                <a:latin typeface="Verdana"/>
                <a:cs typeface="Verdana"/>
              </a:rPr>
              <a:t>Documents</a:t>
            </a:r>
            <a:endParaRPr sz="1500">
              <a:latin typeface="Verdana"/>
              <a:cs typeface="Verdana"/>
            </a:endParaRPr>
          </a:p>
        </p:txBody>
      </p:sp>
      <p:sp>
        <p:nvSpPr>
          <p:cNvPr id="31" name="object 29">
            <a:extLst>
              <a:ext uri="{FF2B5EF4-FFF2-40B4-BE49-F238E27FC236}">
                <a16:creationId xmlns:a16="http://schemas.microsoft.com/office/drawing/2014/main" id="{399B857C-0B13-4964-A18A-D245111C4E92}"/>
              </a:ext>
            </a:extLst>
          </p:cNvPr>
          <p:cNvSpPr/>
          <p:nvPr/>
        </p:nvSpPr>
        <p:spPr>
          <a:xfrm>
            <a:off x="4851475" y="2362000"/>
            <a:ext cx="1490345" cy="461645"/>
          </a:xfrm>
          <a:custGeom>
            <a:avLst/>
            <a:gdLst/>
            <a:ahLst/>
            <a:cxnLst/>
            <a:rect l="l" t="t" r="r" b="b"/>
            <a:pathLst>
              <a:path w="1490345" h="461645">
                <a:moveTo>
                  <a:pt x="1490149" y="0"/>
                </a:moveTo>
                <a:lnTo>
                  <a:pt x="1490149" y="230688"/>
                </a:lnTo>
                <a:lnTo>
                  <a:pt x="0" y="230688"/>
                </a:lnTo>
                <a:lnTo>
                  <a:pt x="0" y="461374"/>
                </a:lnTo>
              </a:path>
            </a:pathLst>
          </a:custGeom>
          <a:ln w="16370">
            <a:solidFill>
              <a:srgbClr val="521751"/>
            </a:solidFill>
          </a:ln>
        </p:spPr>
        <p:txBody>
          <a:bodyPr wrap="square" lIns="0" tIns="0" rIns="0" bIns="0" rtlCol="0"/>
          <a:lstStyle/>
          <a:p>
            <a:endParaRPr/>
          </a:p>
        </p:txBody>
      </p:sp>
      <p:sp>
        <p:nvSpPr>
          <p:cNvPr id="32" name="object 30">
            <a:extLst>
              <a:ext uri="{FF2B5EF4-FFF2-40B4-BE49-F238E27FC236}">
                <a16:creationId xmlns:a16="http://schemas.microsoft.com/office/drawing/2014/main" id="{5EAAE377-45D8-4258-9CA2-6D26CDC2E42D}"/>
              </a:ext>
            </a:extLst>
          </p:cNvPr>
          <p:cNvSpPr/>
          <p:nvPr/>
        </p:nvSpPr>
        <p:spPr>
          <a:xfrm>
            <a:off x="6341625" y="2362000"/>
            <a:ext cx="1490345" cy="461645"/>
          </a:xfrm>
          <a:custGeom>
            <a:avLst/>
            <a:gdLst/>
            <a:ahLst/>
            <a:cxnLst/>
            <a:rect l="l" t="t" r="r" b="b"/>
            <a:pathLst>
              <a:path w="1490345" h="461645">
                <a:moveTo>
                  <a:pt x="0" y="0"/>
                </a:moveTo>
                <a:lnTo>
                  <a:pt x="0" y="230688"/>
                </a:lnTo>
                <a:lnTo>
                  <a:pt x="1490148" y="230688"/>
                </a:lnTo>
                <a:lnTo>
                  <a:pt x="1490148" y="461374"/>
                </a:lnTo>
              </a:path>
            </a:pathLst>
          </a:custGeom>
          <a:ln w="16370">
            <a:solidFill>
              <a:srgbClr val="521751"/>
            </a:solidFill>
          </a:ln>
        </p:spPr>
        <p:txBody>
          <a:bodyPr wrap="square" lIns="0" tIns="0" rIns="0" bIns="0" rtlCol="0"/>
          <a:lstStyle/>
          <a:p>
            <a:endParaRPr/>
          </a:p>
        </p:txBody>
      </p:sp>
      <p:sp>
        <p:nvSpPr>
          <p:cNvPr id="33" name="object 31">
            <a:extLst>
              <a:ext uri="{FF2B5EF4-FFF2-40B4-BE49-F238E27FC236}">
                <a16:creationId xmlns:a16="http://schemas.microsoft.com/office/drawing/2014/main" id="{BFCC3E2F-BFDF-4E2F-9146-0AADDD62BEC4}"/>
              </a:ext>
            </a:extLst>
          </p:cNvPr>
          <p:cNvSpPr/>
          <p:nvPr/>
        </p:nvSpPr>
        <p:spPr>
          <a:xfrm>
            <a:off x="3380738" y="3335390"/>
            <a:ext cx="1471295" cy="730885"/>
          </a:xfrm>
          <a:custGeom>
            <a:avLst/>
            <a:gdLst/>
            <a:ahLst/>
            <a:cxnLst/>
            <a:rect l="l" t="t" r="r" b="b"/>
            <a:pathLst>
              <a:path w="1471295" h="730885">
                <a:moveTo>
                  <a:pt x="1470736" y="0"/>
                </a:moveTo>
                <a:lnTo>
                  <a:pt x="1470736" y="237443"/>
                </a:lnTo>
                <a:lnTo>
                  <a:pt x="0" y="237443"/>
                </a:lnTo>
                <a:lnTo>
                  <a:pt x="0" y="730890"/>
                </a:lnTo>
                <a:lnTo>
                  <a:pt x="196455" y="730890"/>
                </a:lnTo>
              </a:path>
            </a:pathLst>
          </a:custGeom>
          <a:ln w="16370">
            <a:solidFill>
              <a:srgbClr val="FA923F"/>
            </a:solidFill>
          </a:ln>
        </p:spPr>
        <p:txBody>
          <a:bodyPr wrap="square" lIns="0" tIns="0" rIns="0" bIns="0" rtlCol="0"/>
          <a:lstStyle/>
          <a:p>
            <a:endParaRPr/>
          </a:p>
        </p:txBody>
      </p:sp>
      <p:sp>
        <p:nvSpPr>
          <p:cNvPr id="34" name="object 32">
            <a:extLst>
              <a:ext uri="{FF2B5EF4-FFF2-40B4-BE49-F238E27FC236}">
                <a16:creationId xmlns:a16="http://schemas.microsoft.com/office/drawing/2014/main" id="{3BF26B04-41C7-4ECC-99D6-409DE13CEFB7}"/>
              </a:ext>
            </a:extLst>
          </p:cNvPr>
          <p:cNvSpPr/>
          <p:nvPr/>
        </p:nvSpPr>
        <p:spPr>
          <a:xfrm>
            <a:off x="3380737" y="3335390"/>
            <a:ext cx="1471295" cy="1311275"/>
          </a:xfrm>
          <a:custGeom>
            <a:avLst/>
            <a:gdLst/>
            <a:ahLst/>
            <a:cxnLst/>
            <a:rect l="l" t="t" r="r" b="b"/>
            <a:pathLst>
              <a:path w="1471295" h="1311275">
                <a:moveTo>
                  <a:pt x="1470737" y="0"/>
                </a:moveTo>
                <a:lnTo>
                  <a:pt x="1470737" y="235147"/>
                </a:lnTo>
                <a:lnTo>
                  <a:pt x="0" y="235147"/>
                </a:lnTo>
                <a:lnTo>
                  <a:pt x="0" y="1311033"/>
                </a:lnTo>
                <a:lnTo>
                  <a:pt x="196456" y="1311033"/>
                </a:lnTo>
              </a:path>
            </a:pathLst>
          </a:custGeom>
          <a:ln w="16370">
            <a:solidFill>
              <a:srgbClr val="FA923F"/>
            </a:solidFill>
          </a:ln>
        </p:spPr>
        <p:txBody>
          <a:bodyPr wrap="square" lIns="0" tIns="0" rIns="0" bIns="0" rtlCol="0"/>
          <a:lstStyle/>
          <a:p>
            <a:endParaRPr/>
          </a:p>
        </p:txBody>
      </p:sp>
      <p:sp>
        <p:nvSpPr>
          <p:cNvPr id="35" name="object 33">
            <a:extLst>
              <a:ext uri="{FF2B5EF4-FFF2-40B4-BE49-F238E27FC236}">
                <a16:creationId xmlns:a16="http://schemas.microsoft.com/office/drawing/2014/main" id="{C2A18C9D-CFED-4F48-A9AA-A09EEFBAB722}"/>
              </a:ext>
            </a:extLst>
          </p:cNvPr>
          <p:cNvSpPr/>
          <p:nvPr/>
        </p:nvSpPr>
        <p:spPr>
          <a:xfrm>
            <a:off x="6404829" y="3335390"/>
            <a:ext cx="1427480" cy="730885"/>
          </a:xfrm>
          <a:custGeom>
            <a:avLst/>
            <a:gdLst/>
            <a:ahLst/>
            <a:cxnLst/>
            <a:rect l="l" t="t" r="r" b="b"/>
            <a:pathLst>
              <a:path w="1427479" h="730885">
                <a:moveTo>
                  <a:pt x="1426944" y="0"/>
                </a:moveTo>
                <a:lnTo>
                  <a:pt x="1426944" y="237444"/>
                </a:lnTo>
                <a:lnTo>
                  <a:pt x="0" y="237444"/>
                </a:lnTo>
                <a:lnTo>
                  <a:pt x="0" y="730890"/>
                </a:lnTo>
                <a:lnTo>
                  <a:pt x="196448" y="730890"/>
                </a:lnTo>
              </a:path>
            </a:pathLst>
          </a:custGeom>
          <a:ln w="16370">
            <a:solidFill>
              <a:srgbClr val="FA923F"/>
            </a:solidFill>
          </a:ln>
        </p:spPr>
        <p:txBody>
          <a:bodyPr wrap="square" lIns="0" tIns="0" rIns="0" bIns="0" rtlCol="0"/>
          <a:lstStyle/>
          <a:p>
            <a:endParaRPr/>
          </a:p>
        </p:txBody>
      </p:sp>
      <p:sp>
        <p:nvSpPr>
          <p:cNvPr id="36" name="object 34">
            <a:extLst>
              <a:ext uri="{FF2B5EF4-FFF2-40B4-BE49-F238E27FC236}">
                <a16:creationId xmlns:a16="http://schemas.microsoft.com/office/drawing/2014/main" id="{9BD46DA2-9869-4040-ACF8-1A41D86544CB}"/>
              </a:ext>
            </a:extLst>
          </p:cNvPr>
          <p:cNvSpPr/>
          <p:nvPr/>
        </p:nvSpPr>
        <p:spPr>
          <a:xfrm>
            <a:off x="6404827" y="3335390"/>
            <a:ext cx="1427480" cy="1311275"/>
          </a:xfrm>
          <a:custGeom>
            <a:avLst/>
            <a:gdLst/>
            <a:ahLst/>
            <a:cxnLst/>
            <a:rect l="l" t="t" r="r" b="b"/>
            <a:pathLst>
              <a:path w="1427479" h="1311275">
                <a:moveTo>
                  <a:pt x="1426945" y="0"/>
                </a:moveTo>
                <a:lnTo>
                  <a:pt x="1426945" y="235147"/>
                </a:lnTo>
                <a:lnTo>
                  <a:pt x="0" y="235147"/>
                </a:lnTo>
                <a:lnTo>
                  <a:pt x="0" y="1311033"/>
                </a:lnTo>
                <a:lnTo>
                  <a:pt x="196449" y="1311033"/>
                </a:lnTo>
              </a:path>
            </a:pathLst>
          </a:custGeom>
          <a:ln w="16370">
            <a:solidFill>
              <a:srgbClr val="FA923F"/>
            </a:solidFill>
          </a:ln>
        </p:spPr>
        <p:txBody>
          <a:bodyPr wrap="square" lIns="0" tIns="0" rIns="0" bIns="0" rtlCol="0"/>
          <a:lstStyle/>
          <a:p>
            <a:endParaRPr/>
          </a:p>
        </p:txBody>
      </p:sp>
      <p:sp>
        <p:nvSpPr>
          <p:cNvPr id="37" name="object 35">
            <a:extLst>
              <a:ext uri="{FF2B5EF4-FFF2-40B4-BE49-F238E27FC236}">
                <a16:creationId xmlns:a16="http://schemas.microsoft.com/office/drawing/2014/main" id="{8AA05328-063F-47CD-BFC2-91D37FCA7D37}"/>
              </a:ext>
            </a:extLst>
          </p:cNvPr>
          <p:cNvSpPr/>
          <p:nvPr/>
        </p:nvSpPr>
        <p:spPr>
          <a:xfrm>
            <a:off x="3615054" y="3695682"/>
            <a:ext cx="2538493" cy="1187291"/>
          </a:xfrm>
          <a:custGeom>
            <a:avLst/>
            <a:gdLst/>
            <a:ahLst/>
            <a:cxnLst/>
            <a:rect l="l" t="t" r="r" b="b"/>
            <a:pathLst>
              <a:path w="1777364" h="471170">
                <a:moveTo>
                  <a:pt x="0" y="235569"/>
                </a:moveTo>
                <a:lnTo>
                  <a:pt x="11629" y="197359"/>
                </a:lnTo>
                <a:lnTo>
                  <a:pt x="45298" y="161111"/>
                </a:lnTo>
                <a:lnTo>
                  <a:pt x="99178" y="127311"/>
                </a:lnTo>
                <a:lnTo>
                  <a:pt x="171438" y="96445"/>
                </a:lnTo>
                <a:lnTo>
                  <a:pt x="213890" y="82263"/>
                </a:lnTo>
                <a:lnTo>
                  <a:pt x="260250" y="68996"/>
                </a:lnTo>
                <a:lnTo>
                  <a:pt x="310291" y="56705"/>
                </a:lnTo>
                <a:lnTo>
                  <a:pt x="363784" y="45451"/>
                </a:lnTo>
                <a:lnTo>
                  <a:pt x="420500" y="35293"/>
                </a:lnTo>
                <a:lnTo>
                  <a:pt x="480210" y="26293"/>
                </a:lnTo>
                <a:lnTo>
                  <a:pt x="542687" y="18512"/>
                </a:lnTo>
                <a:lnTo>
                  <a:pt x="607700" y="12009"/>
                </a:lnTo>
                <a:lnTo>
                  <a:pt x="675022" y="6846"/>
                </a:lnTo>
                <a:lnTo>
                  <a:pt x="744423" y="3083"/>
                </a:lnTo>
                <a:lnTo>
                  <a:pt x="815676" y="780"/>
                </a:lnTo>
                <a:lnTo>
                  <a:pt x="888551" y="0"/>
                </a:lnTo>
                <a:lnTo>
                  <a:pt x="961426" y="780"/>
                </a:lnTo>
                <a:lnTo>
                  <a:pt x="1032679" y="3083"/>
                </a:lnTo>
                <a:lnTo>
                  <a:pt x="1102080" y="6846"/>
                </a:lnTo>
                <a:lnTo>
                  <a:pt x="1169402" y="12009"/>
                </a:lnTo>
                <a:lnTo>
                  <a:pt x="1234415" y="18512"/>
                </a:lnTo>
                <a:lnTo>
                  <a:pt x="1296891" y="26293"/>
                </a:lnTo>
                <a:lnTo>
                  <a:pt x="1356602" y="35293"/>
                </a:lnTo>
                <a:lnTo>
                  <a:pt x="1413318" y="45451"/>
                </a:lnTo>
                <a:lnTo>
                  <a:pt x="1466811" y="56705"/>
                </a:lnTo>
                <a:lnTo>
                  <a:pt x="1516851" y="68996"/>
                </a:lnTo>
                <a:lnTo>
                  <a:pt x="1563212" y="82263"/>
                </a:lnTo>
                <a:lnTo>
                  <a:pt x="1605663" y="96445"/>
                </a:lnTo>
                <a:lnTo>
                  <a:pt x="1643977" y="111481"/>
                </a:lnTo>
                <a:lnTo>
                  <a:pt x="1707275" y="143875"/>
                </a:lnTo>
                <a:lnTo>
                  <a:pt x="1751278" y="178959"/>
                </a:lnTo>
                <a:lnTo>
                  <a:pt x="1774156" y="216249"/>
                </a:lnTo>
                <a:lnTo>
                  <a:pt x="1777102" y="235569"/>
                </a:lnTo>
                <a:lnTo>
                  <a:pt x="1774156" y="254890"/>
                </a:lnTo>
                <a:lnTo>
                  <a:pt x="1751278" y="292179"/>
                </a:lnTo>
                <a:lnTo>
                  <a:pt x="1707275" y="327264"/>
                </a:lnTo>
                <a:lnTo>
                  <a:pt x="1643977" y="359657"/>
                </a:lnTo>
                <a:lnTo>
                  <a:pt x="1605663" y="374694"/>
                </a:lnTo>
                <a:lnTo>
                  <a:pt x="1563212" y="388876"/>
                </a:lnTo>
                <a:lnTo>
                  <a:pt x="1516851" y="402142"/>
                </a:lnTo>
                <a:lnTo>
                  <a:pt x="1466811" y="414433"/>
                </a:lnTo>
                <a:lnTo>
                  <a:pt x="1413318" y="425688"/>
                </a:lnTo>
                <a:lnTo>
                  <a:pt x="1356602" y="435845"/>
                </a:lnTo>
                <a:lnTo>
                  <a:pt x="1296891" y="444845"/>
                </a:lnTo>
                <a:lnTo>
                  <a:pt x="1234415" y="452627"/>
                </a:lnTo>
                <a:lnTo>
                  <a:pt x="1169402" y="459130"/>
                </a:lnTo>
                <a:lnTo>
                  <a:pt x="1102080" y="464293"/>
                </a:lnTo>
                <a:lnTo>
                  <a:pt x="1032679" y="468056"/>
                </a:lnTo>
                <a:lnTo>
                  <a:pt x="961426" y="470358"/>
                </a:lnTo>
                <a:lnTo>
                  <a:pt x="888551" y="471139"/>
                </a:lnTo>
                <a:lnTo>
                  <a:pt x="815676" y="470358"/>
                </a:lnTo>
                <a:lnTo>
                  <a:pt x="744423" y="468056"/>
                </a:lnTo>
                <a:lnTo>
                  <a:pt x="675022" y="464293"/>
                </a:lnTo>
                <a:lnTo>
                  <a:pt x="607700" y="459130"/>
                </a:lnTo>
                <a:lnTo>
                  <a:pt x="542687" y="452627"/>
                </a:lnTo>
                <a:lnTo>
                  <a:pt x="480210" y="444845"/>
                </a:lnTo>
                <a:lnTo>
                  <a:pt x="420500" y="435845"/>
                </a:lnTo>
                <a:lnTo>
                  <a:pt x="363784" y="425688"/>
                </a:lnTo>
                <a:lnTo>
                  <a:pt x="310291" y="414433"/>
                </a:lnTo>
                <a:lnTo>
                  <a:pt x="260250" y="402142"/>
                </a:lnTo>
                <a:lnTo>
                  <a:pt x="213890" y="388876"/>
                </a:lnTo>
                <a:lnTo>
                  <a:pt x="171438" y="374694"/>
                </a:lnTo>
                <a:lnTo>
                  <a:pt x="133125" y="359657"/>
                </a:lnTo>
                <a:lnTo>
                  <a:pt x="69826" y="327264"/>
                </a:lnTo>
                <a:lnTo>
                  <a:pt x="25823" y="292179"/>
                </a:lnTo>
                <a:lnTo>
                  <a:pt x="2945" y="254890"/>
                </a:lnTo>
                <a:lnTo>
                  <a:pt x="0" y="235569"/>
                </a:lnTo>
                <a:close/>
              </a:path>
            </a:pathLst>
          </a:custGeom>
          <a:ln w="24553">
            <a:solidFill>
              <a:srgbClr val="B42E2C"/>
            </a:solidFill>
          </a:ln>
        </p:spPr>
        <p:txBody>
          <a:bodyPr wrap="square" lIns="0" tIns="0" rIns="0" bIns="0" rtlCol="0"/>
          <a:lstStyle/>
          <a:p>
            <a:endParaRPr/>
          </a:p>
        </p:txBody>
      </p:sp>
      <p:sp>
        <p:nvSpPr>
          <p:cNvPr id="38" name="object 36">
            <a:extLst>
              <a:ext uri="{FF2B5EF4-FFF2-40B4-BE49-F238E27FC236}">
                <a16:creationId xmlns:a16="http://schemas.microsoft.com/office/drawing/2014/main" id="{D9FDA7F6-C295-41B3-8C5F-3E21F0BF89DC}"/>
              </a:ext>
            </a:extLst>
          </p:cNvPr>
          <p:cNvSpPr txBox="1"/>
          <p:nvPr/>
        </p:nvSpPr>
        <p:spPr>
          <a:xfrm>
            <a:off x="4917356" y="5111126"/>
            <a:ext cx="114744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B42E2C"/>
                </a:solidFill>
                <a:latin typeface="Verdana"/>
                <a:cs typeface="Verdana"/>
              </a:rPr>
              <a:t>S</a:t>
            </a:r>
            <a:r>
              <a:rPr sz="1500" spc="-40" dirty="0">
                <a:solidFill>
                  <a:srgbClr val="B42E2C"/>
                </a:solidFill>
                <a:latin typeface="Verdana"/>
                <a:cs typeface="Verdana"/>
              </a:rPr>
              <a:t>c</a:t>
            </a:r>
            <a:r>
              <a:rPr sz="1500" spc="-55" dirty="0">
                <a:solidFill>
                  <a:srgbClr val="B42E2C"/>
                </a:solidFill>
                <a:latin typeface="Verdana"/>
                <a:cs typeface="Verdana"/>
              </a:rPr>
              <a:t>h</a:t>
            </a:r>
            <a:r>
              <a:rPr sz="1500" spc="-60" dirty="0">
                <a:solidFill>
                  <a:srgbClr val="B42E2C"/>
                </a:solidFill>
                <a:latin typeface="Verdana"/>
                <a:cs typeface="Verdana"/>
              </a:rPr>
              <a:t>e</a:t>
            </a:r>
            <a:r>
              <a:rPr sz="1500" spc="-100" dirty="0">
                <a:solidFill>
                  <a:srgbClr val="B42E2C"/>
                </a:solidFill>
                <a:latin typeface="Verdana"/>
                <a:cs typeface="Verdana"/>
              </a:rPr>
              <a:t>m</a:t>
            </a:r>
            <a:r>
              <a:rPr sz="1500" spc="15" dirty="0">
                <a:solidFill>
                  <a:srgbClr val="B42E2C"/>
                </a:solidFill>
                <a:latin typeface="Verdana"/>
                <a:cs typeface="Verdana"/>
              </a:rPr>
              <a:t>a</a:t>
            </a:r>
            <a:r>
              <a:rPr sz="1500" spc="-50" dirty="0">
                <a:solidFill>
                  <a:srgbClr val="B42E2C"/>
                </a:solidFill>
                <a:latin typeface="Verdana"/>
                <a:cs typeface="Verdana"/>
              </a:rPr>
              <a:t>l</a:t>
            </a:r>
            <a:r>
              <a:rPr sz="1500" spc="-60" dirty="0">
                <a:solidFill>
                  <a:srgbClr val="B42E2C"/>
                </a:solidFill>
                <a:latin typeface="Verdana"/>
                <a:cs typeface="Verdana"/>
              </a:rPr>
              <a:t>e</a:t>
            </a:r>
            <a:r>
              <a:rPr sz="1500" spc="-25" dirty="0">
                <a:solidFill>
                  <a:srgbClr val="B42E2C"/>
                </a:solidFill>
                <a:latin typeface="Verdana"/>
                <a:cs typeface="Verdana"/>
              </a:rPr>
              <a:t>ss</a:t>
            </a:r>
            <a:r>
              <a:rPr sz="1500" spc="-245" dirty="0">
                <a:solidFill>
                  <a:srgbClr val="B42E2C"/>
                </a:solidFill>
                <a:latin typeface="Verdana"/>
                <a:cs typeface="Verdana"/>
              </a:rPr>
              <a:t>!</a:t>
            </a:r>
            <a:endParaRPr sz="1500">
              <a:latin typeface="Verdana"/>
              <a:cs typeface="Verdana"/>
            </a:endParaRPr>
          </a:p>
        </p:txBody>
      </p:sp>
      <p:sp>
        <p:nvSpPr>
          <p:cNvPr id="39" name="object 37">
            <a:extLst>
              <a:ext uri="{FF2B5EF4-FFF2-40B4-BE49-F238E27FC236}">
                <a16:creationId xmlns:a16="http://schemas.microsoft.com/office/drawing/2014/main" id="{0C604C51-1A38-43C3-9C15-2A54B79808B4}"/>
              </a:ext>
            </a:extLst>
          </p:cNvPr>
          <p:cNvSpPr/>
          <p:nvPr/>
        </p:nvSpPr>
        <p:spPr>
          <a:xfrm>
            <a:off x="4934999" y="4761496"/>
            <a:ext cx="239395" cy="394335"/>
          </a:xfrm>
          <a:custGeom>
            <a:avLst/>
            <a:gdLst/>
            <a:ahLst/>
            <a:cxnLst/>
            <a:rect l="l" t="t" r="r" b="b"/>
            <a:pathLst>
              <a:path w="239395" h="394335">
                <a:moveTo>
                  <a:pt x="175095" y="126306"/>
                </a:moveTo>
                <a:lnTo>
                  <a:pt x="55699" y="126306"/>
                </a:lnTo>
                <a:lnTo>
                  <a:pt x="127455" y="394070"/>
                </a:lnTo>
                <a:lnTo>
                  <a:pt x="238855" y="364225"/>
                </a:lnTo>
                <a:lnTo>
                  <a:pt x="175095" y="126306"/>
                </a:lnTo>
                <a:close/>
              </a:path>
              <a:path w="239395" h="394335">
                <a:moveTo>
                  <a:pt x="81549" y="0"/>
                </a:moveTo>
                <a:lnTo>
                  <a:pt x="0" y="141229"/>
                </a:lnTo>
                <a:lnTo>
                  <a:pt x="55699" y="126306"/>
                </a:lnTo>
                <a:lnTo>
                  <a:pt x="175095" y="126306"/>
                </a:lnTo>
                <a:lnTo>
                  <a:pt x="167097" y="96461"/>
                </a:lnTo>
                <a:lnTo>
                  <a:pt x="222797" y="81539"/>
                </a:lnTo>
                <a:lnTo>
                  <a:pt x="81549" y="0"/>
                </a:lnTo>
                <a:close/>
              </a:path>
            </a:pathLst>
          </a:custGeom>
          <a:solidFill>
            <a:srgbClr val="F4D2D1"/>
          </a:solidFill>
        </p:spPr>
        <p:txBody>
          <a:bodyPr wrap="square" lIns="0" tIns="0" rIns="0" bIns="0" rtlCol="0"/>
          <a:lstStyle/>
          <a:p>
            <a:endParaRPr/>
          </a:p>
        </p:txBody>
      </p:sp>
      <p:sp>
        <p:nvSpPr>
          <p:cNvPr id="40" name="object 38">
            <a:extLst>
              <a:ext uri="{FF2B5EF4-FFF2-40B4-BE49-F238E27FC236}">
                <a16:creationId xmlns:a16="http://schemas.microsoft.com/office/drawing/2014/main" id="{37E536A8-8DB2-4CFA-935A-5C816927D978}"/>
              </a:ext>
            </a:extLst>
          </p:cNvPr>
          <p:cNvSpPr/>
          <p:nvPr/>
        </p:nvSpPr>
        <p:spPr>
          <a:xfrm>
            <a:off x="4934998" y="4761496"/>
            <a:ext cx="239395" cy="394335"/>
          </a:xfrm>
          <a:custGeom>
            <a:avLst/>
            <a:gdLst/>
            <a:ahLst/>
            <a:cxnLst/>
            <a:rect l="l" t="t" r="r" b="b"/>
            <a:pathLst>
              <a:path w="239395" h="394335">
                <a:moveTo>
                  <a:pt x="127456" y="394071"/>
                </a:moveTo>
                <a:lnTo>
                  <a:pt x="55699" y="126306"/>
                </a:lnTo>
                <a:lnTo>
                  <a:pt x="0" y="141229"/>
                </a:lnTo>
                <a:lnTo>
                  <a:pt x="81550" y="0"/>
                </a:lnTo>
                <a:lnTo>
                  <a:pt x="222798" y="81538"/>
                </a:lnTo>
                <a:lnTo>
                  <a:pt x="167098" y="96461"/>
                </a:lnTo>
                <a:lnTo>
                  <a:pt x="238855" y="364225"/>
                </a:lnTo>
                <a:lnTo>
                  <a:pt x="127456" y="394071"/>
                </a:lnTo>
                <a:close/>
              </a:path>
            </a:pathLst>
          </a:custGeom>
          <a:ln w="12700">
            <a:solidFill>
              <a:srgbClr val="B42E2C"/>
            </a:solidFill>
          </a:ln>
        </p:spPr>
        <p:txBody>
          <a:bodyPr wrap="square" lIns="0" tIns="0" rIns="0" bIns="0" rtlCol="0"/>
          <a:lstStyle/>
          <a:p>
            <a:endParaRPr/>
          </a:p>
        </p:txBody>
      </p:sp>
    </p:spTree>
    <p:extLst>
      <p:ext uri="{BB962C8B-B14F-4D97-AF65-F5344CB8AC3E}">
        <p14:creationId xmlns:p14="http://schemas.microsoft.com/office/powerpoint/2010/main" val="279352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7B94-ED8D-4B56-B5F1-2421FDD3C1ED}"/>
              </a:ext>
            </a:extLst>
          </p:cNvPr>
          <p:cNvSpPr>
            <a:spLocks noGrp="1"/>
          </p:cNvSpPr>
          <p:nvPr>
            <p:ph type="title"/>
          </p:nvPr>
        </p:nvSpPr>
        <p:spPr/>
        <p:txBody>
          <a:bodyPr/>
          <a:lstStyle/>
          <a:p>
            <a:r>
              <a:rPr lang="en-US" dirty="0"/>
              <a:t>NoSQL Characteristics</a:t>
            </a:r>
          </a:p>
        </p:txBody>
      </p:sp>
      <p:sp>
        <p:nvSpPr>
          <p:cNvPr id="3" name="Slide Number Placeholder 2">
            <a:extLst>
              <a:ext uri="{FF2B5EF4-FFF2-40B4-BE49-F238E27FC236}">
                <a16:creationId xmlns:a16="http://schemas.microsoft.com/office/drawing/2014/main" id="{25A9A092-091F-4DAC-84A5-6471578FDAA0}"/>
              </a:ext>
            </a:extLst>
          </p:cNvPr>
          <p:cNvSpPr>
            <a:spLocks noGrp="1"/>
          </p:cNvSpPr>
          <p:nvPr>
            <p:ph type="sldNum" sz="quarter" idx="12"/>
          </p:nvPr>
        </p:nvSpPr>
        <p:spPr/>
        <p:txBody>
          <a:bodyPr/>
          <a:lstStyle/>
          <a:p>
            <a:pPr>
              <a:defRPr/>
            </a:pPr>
            <a:fld id="{49730567-0E75-49FB-AEC7-DB714A72D059}" type="slidenum">
              <a:rPr lang="en-US" smtClean="0"/>
              <a:pPr>
                <a:defRPr/>
              </a:pPr>
              <a:t>7</a:t>
            </a:fld>
            <a:endParaRPr lang="en-US"/>
          </a:p>
        </p:txBody>
      </p:sp>
      <p:sp>
        <p:nvSpPr>
          <p:cNvPr id="5" name="object 3">
            <a:extLst>
              <a:ext uri="{FF2B5EF4-FFF2-40B4-BE49-F238E27FC236}">
                <a16:creationId xmlns:a16="http://schemas.microsoft.com/office/drawing/2014/main" id="{72CE540D-88E7-4090-A6F5-5FD8A4507ABE}"/>
              </a:ext>
            </a:extLst>
          </p:cNvPr>
          <p:cNvSpPr txBox="1"/>
          <p:nvPr/>
        </p:nvSpPr>
        <p:spPr>
          <a:xfrm>
            <a:off x="2895600" y="1600200"/>
            <a:ext cx="3691890" cy="657860"/>
          </a:xfrm>
          <a:prstGeom prst="rect">
            <a:avLst/>
          </a:prstGeom>
          <a:solidFill>
            <a:srgbClr val="521751"/>
          </a:solidFill>
          <a:ln w="12700">
            <a:solidFill>
              <a:srgbClr val="3A0E39"/>
            </a:solidFill>
          </a:ln>
        </p:spPr>
        <p:txBody>
          <a:bodyPr vert="horz" wrap="square" lIns="0" tIns="210820" rIns="0" bIns="0" rtlCol="0">
            <a:spAutoFit/>
          </a:bodyPr>
          <a:lstStyle/>
          <a:p>
            <a:pPr marL="1054735">
              <a:lnSpc>
                <a:spcPct val="100000"/>
              </a:lnSpc>
              <a:spcBef>
                <a:spcPts val="1660"/>
              </a:spcBef>
            </a:pPr>
            <a:r>
              <a:rPr sz="1500" dirty="0">
                <a:solidFill>
                  <a:srgbClr val="FFFFFF"/>
                </a:solidFill>
                <a:latin typeface="Verdana"/>
                <a:cs typeface="Verdana"/>
              </a:rPr>
              <a:t>NO </a:t>
            </a:r>
            <a:r>
              <a:rPr sz="1500" spc="-15" dirty="0">
                <a:solidFill>
                  <a:srgbClr val="FFFFFF"/>
                </a:solidFill>
                <a:latin typeface="Verdana"/>
                <a:cs typeface="Verdana"/>
              </a:rPr>
              <a:t>Data</a:t>
            </a:r>
            <a:r>
              <a:rPr sz="1500" spc="-190" dirty="0">
                <a:solidFill>
                  <a:srgbClr val="FFFFFF"/>
                </a:solidFill>
                <a:latin typeface="Verdana"/>
                <a:cs typeface="Verdana"/>
              </a:rPr>
              <a:t> </a:t>
            </a:r>
            <a:r>
              <a:rPr sz="1500" spc="-50" dirty="0">
                <a:solidFill>
                  <a:srgbClr val="FFFFFF"/>
                </a:solidFill>
                <a:latin typeface="Verdana"/>
                <a:cs typeface="Verdana"/>
              </a:rPr>
              <a:t>Schema</a:t>
            </a:r>
            <a:endParaRPr sz="1500">
              <a:latin typeface="Verdana"/>
              <a:cs typeface="Verdana"/>
            </a:endParaRPr>
          </a:p>
        </p:txBody>
      </p:sp>
      <p:sp>
        <p:nvSpPr>
          <p:cNvPr id="6" name="object 4">
            <a:extLst>
              <a:ext uri="{FF2B5EF4-FFF2-40B4-BE49-F238E27FC236}">
                <a16:creationId xmlns:a16="http://schemas.microsoft.com/office/drawing/2014/main" id="{D1D05E03-1DED-422E-88C2-8FB4BB600BB1}"/>
              </a:ext>
            </a:extLst>
          </p:cNvPr>
          <p:cNvSpPr txBox="1"/>
          <p:nvPr/>
        </p:nvSpPr>
        <p:spPr>
          <a:xfrm>
            <a:off x="2895600" y="3495946"/>
            <a:ext cx="3691890" cy="657860"/>
          </a:xfrm>
          <a:prstGeom prst="rect">
            <a:avLst/>
          </a:prstGeom>
          <a:solidFill>
            <a:srgbClr val="FA923F"/>
          </a:solidFill>
          <a:ln w="12700">
            <a:solidFill>
              <a:srgbClr val="521751"/>
            </a:solidFill>
          </a:ln>
        </p:spPr>
        <p:txBody>
          <a:bodyPr vert="horz" wrap="square" lIns="0" tIns="210820" rIns="0" bIns="0" rtlCol="0">
            <a:spAutoFit/>
          </a:bodyPr>
          <a:lstStyle/>
          <a:p>
            <a:pPr marL="998219">
              <a:lnSpc>
                <a:spcPct val="100000"/>
              </a:lnSpc>
              <a:spcBef>
                <a:spcPts val="1660"/>
              </a:spcBef>
            </a:pPr>
            <a:r>
              <a:rPr sz="1500" dirty="0">
                <a:solidFill>
                  <a:srgbClr val="FFFFFF"/>
                </a:solidFill>
                <a:latin typeface="Verdana"/>
                <a:cs typeface="Verdana"/>
              </a:rPr>
              <a:t>NO </a:t>
            </a:r>
            <a:r>
              <a:rPr sz="1500" spc="-15" dirty="0">
                <a:solidFill>
                  <a:srgbClr val="FFFFFF"/>
                </a:solidFill>
                <a:latin typeface="Verdana"/>
                <a:cs typeface="Verdana"/>
              </a:rPr>
              <a:t>Data</a:t>
            </a:r>
            <a:r>
              <a:rPr sz="1500" spc="-190" dirty="0">
                <a:solidFill>
                  <a:srgbClr val="FFFFFF"/>
                </a:solidFill>
                <a:latin typeface="Verdana"/>
                <a:cs typeface="Verdana"/>
              </a:rPr>
              <a:t> </a:t>
            </a:r>
            <a:r>
              <a:rPr sz="1500" spc="-35" dirty="0">
                <a:solidFill>
                  <a:srgbClr val="FFFFFF"/>
                </a:solidFill>
                <a:latin typeface="Verdana"/>
                <a:cs typeface="Verdana"/>
              </a:rPr>
              <a:t>Relations</a:t>
            </a:r>
            <a:endParaRPr sz="1500">
              <a:latin typeface="Verdana"/>
              <a:cs typeface="Verdana"/>
            </a:endParaRPr>
          </a:p>
        </p:txBody>
      </p:sp>
      <p:sp>
        <p:nvSpPr>
          <p:cNvPr id="7" name="object 5">
            <a:extLst>
              <a:ext uri="{FF2B5EF4-FFF2-40B4-BE49-F238E27FC236}">
                <a16:creationId xmlns:a16="http://schemas.microsoft.com/office/drawing/2014/main" id="{1522B948-A1E4-4E24-BAE9-00B874E948EF}"/>
              </a:ext>
            </a:extLst>
          </p:cNvPr>
          <p:cNvSpPr txBox="1"/>
          <p:nvPr/>
        </p:nvSpPr>
        <p:spPr>
          <a:xfrm>
            <a:off x="3360841" y="2394607"/>
            <a:ext cx="2761615" cy="443865"/>
          </a:xfrm>
          <a:prstGeom prst="rect">
            <a:avLst/>
          </a:prstGeom>
          <a:solidFill>
            <a:srgbClr val="EDC0EC"/>
          </a:solidFill>
          <a:ln w="12700">
            <a:solidFill>
              <a:srgbClr val="521751"/>
            </a:solidFill>
          </a:ln>
        </p:spPr>
        <p:txBody>
          <a:bodyPr vert="horz" wrap="square" lIns="0" tIns="102235" rIns="0" bIns="0" rtlCol="0">
            <a:spAutoFit/>
          </a:bodyPr>
          <a:lstStyle/>
          <a:p>
            <a:pPr marL="652780">
              <a:lnSpc>
                <a:spcPct val="100000"/>
              </a:lnSpc>
              <a:spcBef>
                <a:spcPts val="805"/>
              </a:spcBef>
            </a:pPr>
            <a:r>
              <a:rPr sz="1500" spc="-425" dirty="0">
                <a:solidFill>
                  <a:srgbClr val="521751"/>
                </a:solidFill>
                <a:latin typeface="Verdana"/>
                <a:cs typeface="Verdana"/>
              </a:rPr>
              <a:t>{ </a:t>
            </a:r>
            <a:r>
              <a:rPr sz="1500" spc="-80" dirty="0">
                <a:solidFill>
                  <a:srgbClr val="521751"/>
                </a:solidFill>
                <a:latin typeface="Verdana"/>
                <a:cs typeface="Verdana"/>
              </a:rPr>
              <a:t>name, </a:t>
            </a:r>
            <a:r>
              <a:rPr sz="1500" spc="-90" dirty="0">
                <a:solidFill>
                  <a:srgbClr val="521751"/>
                </a:solidFill>
                <a:latin typeface="Verdana"/>
                <a:cs typeface="Verdana"/>
              </a:rPr>
              <a:t>id, </a:t>
            </a:r>
            <a:r>
              <a:rPr sz="1500" spc="-25" dirty="0">
                <a:solidFill>
                  <a:srgbClr val="521751"/>
                </a:solidFill>
                <a:latin typeface="Verdana"/>
                <a:cs typeface="Verdana"/>
              </a:rPr>
              <a:t>age</a:t>
            </a:r>
            <a:r>
              <a:rPr sz="1500" spc="-165" dirty="0">
                <a:solidFill>
                  <a:srgbClr val="521751"/>
                </a:solidFill>
                <a:latin typeface="Verdana"/>
                <a:cs typeface="Verdana"/>
              </a:rPr>
              <a:t> </a:t>
            </a:r>
            <a:r>
              <a:rPr sz="1500" spc="-420" dirty="0">
                <a:solidFill>
                  <a:srgbClr val="521751"/>
                </a:solidFill>
                <a:latin typeface="Verdana"/>
                <a:cs typeface="Verdana"/>
              </a:rPr>
              <a:t>}</a:t>
            </a:r>
            <a:endParaRPr sz="1500">
              <a:latin typeface="Verdana"/>
              <a:cs typeface="Verdana"/>
            </a:endParaRPr>
          </a:p>
        </p:txBody>
      </p:sp>
      <p:sp>
        <p:nvSpPr>
          <p:cNvPr id="8" name="object 6">
            <a:extLst>
              <a:ext uri="{FF2B5EF4-FFF2-40B4-BE49-F238E27FC236}">
                <a16:creationId xmlns:a16="http://schemas.microsoft.com/office/drawing/2014/main" id="{4CA27AEB-AC8D-492D-A969-80BDFCD7E85D}"/>
              </a:ext>
            </a:extLst>
          </p:cNvPr>
          <p:cNvSpPr txBox="1"/>
          <p:nvPr/>
        </p:nvSpPr>
        <p:spPr>
          <a:xfrm>
            <a:off x="3360841" y="2915801"/>
            <a:ext cx="2761615" cy="443865"/>
          </a:xfrm>
          <a:prstGeom prst="rect">
            <a:avLst/>
          </a:prstGeom>
          <a:solidFill>
            <a:srgbClr val="EDC0EC"/>
          </a:solidFill>
          <a:ln w="12700">
            <a:solidFill>
              <a:srgbClr val="521751"/>
            </a:solidFill>
          </a:ln>
        </p:spPr>
        <p:txBody>
          <a:bodyPr vert="horz" wrap="square" lIns="0" tIns="102235" rIns="0" bIns="0" rtlCol="0">
            <a:spAutoFit/>
          </a:bodyPr>
          <a:lstStyle/>
          <a:p>
            <a:pPr algn="ctr">
              <a:lnSpc>
                <a:spcPct val="100000"/>
              </a:lnSpc>
              <a:spcBef>
                <a:spcPts val="805"/>
              </a:spcBef>
            </a:pPr>
            <a:r>
              <a:rPr sz="1500" spc="-425" dirty="0">
                <a:solidFill>
                  <a:srgbClr val="521751"/>
                </a:solidFill>
                <a:latin typeface="Verdana"/>
                <a:cs typeface="Verdana"/>
              </a:rPr>
              <a:t>{    </a:t>
            </a:r>
            <a:r>
              <a:rPr sz="1500" spc="-90" dirty="0">
                <a:solidFill>
                  <a:srgbClr val="521751"/>
                </a:solidFill>
                <a:latin typeface="Verdana"/>
                <a:cs typeface="Verdana"/>
              </a:rPr>
              <a:t>id, </a:t>
            </a:r>
            <a:r>
              <a:rPr sz="1500" spc="-25" dirty="0">
                <a:solidFill>
                  <a:srgbClr val="521751"/>
                </a:solidFill>
                <a:latin typeface="Verdana"/>
                <a:cs typeface="Verdana"/>
              </a:rPr>
              <a:t>age</a:t>
            </a:r>
            <a:r>
              <a:rPr sz="1500" spc="-125" dirty="0">
                <a:solidFill>
                  <a:srgbClr val="521751"/>
                </a:solidFill>
                <a:latin typeface="Verdana"/>
                <a:cs typeface="Verdana"/>
              </a:rPr>
              <a:t> </a:t>
            </a:r>
            <a:r>
              <a:rPr sz="1500" spc="-420" dirty="0">
                <a:solidFill>
                  <a:srgbClr val="521751"/>
                </a:solidFill>
                <a:latin typeface="Verdana"/>
                <a:cs typeface="Verdana"/>
              </a:rPr>
              <a:t>}</a:t>
            </a:r>
            <a:endParaRPr sz="1500">
              <a:latin typeface="Verdana"/>
              <a:cs typeface="Verdana"/>
            </a:endParaRPr>
          </a:p>
        </p:txBody>
      </p:sp>
      <p:sp>
        <p:nvSpPr>
          <p:cNvPr id="9" name="object 7">
            <a:extLst>
              <a:ext uri="{FF2B5EF4-FFF2-40B4-BE49-F238E27FC236}">
                <a16:creationId xmlns:a16="http://schemas.microsoft.com/office/drawing/2014/main" id="{88932FD8-B6FA-4A99-99C0-CE8183C88537}"/>
              </a:ext>
            </a:extLst>
          </p:cNvPr>
          <p:cNvSpPr txBox="1"/>
          <p:nvPr/>
        </p:nvSpPr>
        <p:spPr>
          <a:xfrm>
            <a:off x="3360841" y="4285784"/>
            <a:ext cx="2761615" cy="1364615"/>
          </a:xfrm>
          <a:prstGeom prst="rect">
            <a:avLst/>
          </a:prstGeom>
          <a:solidFill>
            <a:srgbClr val="FEE9D9"/>
          </a:solidFill>
          <a:ln w="12700">
            <a:solidFill>
              <a:srgbClr val="FA923F"/>
            </a:solidFill>
          </a:ln>
        </p:spPr>
        <p:txBody>
          <a:bodyPr vert="horz" wrap="square" lIns="0" tIns="85090" rIns="0" bIns="0" rtlCol="0">
            <a:spAutoFit/>
          </a:bodyPr>
          <a:lstStyle/>
          <a:p>
            <a:pPr marL="105410" marR="100965" indent="635" algn="ctr">
              <a:lnSpc>
                <a:spcPct val="102699"/>
              </a:lnSpc>
              <a:spcBef>
                <a:spcPts val="670"/>
              </a:spcBef>
            </a:pPr>
            <a:r>
              <a:rPr sz="1500" spc="-40" dirty="0">
                <a:solidFill>
                  <a:srgbClr val="FA923F"/>
                </a:solidFill>
                <a:latin typeface="Verdana"/>
                <a:cs typeface="Verdana"/>
              </a:rPr>
              <a:t>You </a:t>
            </a:r>
            <a:r>
              <a:rPr sz="1500" spc="35" dirty="0">
                <a:solidFill>
                  <a:srgbClr val="FA923F"/>
                </a:solidFill>
                <a:latin typeface="Verdana"/>
                <a:cs typeface="Verdana"/>
              </a:rPr>
              <a:t>CAN </a:t>
            </a:r>
            <a:r>
              <a:rPr sz="1500" spc="-55" dirty="0">
                <a:solidFill>
                  <a:srgbClr val="FA923F"/>
                </a:solidFill>
                <a:latin typeface="Verdana"/>
                <a:cs typeface="Verdana"/>
              </a:rPr>
              <a:t>relate </a:t>
            </a:r>
            <a:r>
              <a:rPr sz="1500" spc="-50" dirty="0">
                <a:solidFill>
                  <a:srgbClr val="FA923F"/>
                </a:solidFill>
                <a:latin typeface="Verdana"/>
                <a:cs typeface="Verdana"/>
              </a:rPr>
              <a:t>documents  but </a:t>
            </a:r>
            <a:r>
              <a:rPr sz="1500" spc="-65" dirty="0">
                <a:solidFill>
                  <a:srgbClr val="FA923F"/>
                </a:solidFill>
                <a:latin typeface="Verdana"/>
                <a:cs typeface="Verdana"/>
              </a:rPr>
              <a:t>you </a:t>
            </a:r>
            <a:r>
              <a:rPr sz="1500" spc="-45" dirty="0">
                <a:solidFill>
                  <a:srgbClr val="FA923F"/>
                </a:solidFill>
                <a:latin typeface="Verdana"/>
                <a:cs typeface="Verdana"/>
              </a:rPr>
              <a:t>don‘t </a:t>
            </a:r>
            <a:r>
              <a:rPr sz="1500" spc="-50" dirty="0">
                <a:solidFill>
                  <a:srgbClr val="FA923F"/>
                </a:solidFill>
                <a:latin typeface="Verdana"/>
                <a:cs typeface="Verdana"/>
              </a:rPr>
              <a:t>have </a:t>
            </a:r>
            <a:r>
              <a:rPr sz="1500" spc="-55" dirty="0">
                <a:solidFill>
                  <a:srgbClr val="FA923F"/>
                </a:solidFill>
                <a:latin typeface="Verdana"/>
                <a:cs typeface="Verdana"/>
              </a:rPr>
              <a:t>to </a:t>
            </a:r>
            <a:r>
              <a:rPr sz="1500" spc="-65" dirty="0">
                <a:solidFill>
                  <a:srgbClr val="FA923F"/>
                </a:solidFill>
                <a:latin typeface="Verdana"/>
                <a:cs typeface="Verdana"/>
              </a:rPr>
              <a:t>(and  you </a:t>
            </a:r>
            <a:r>
              <a:rPr sz="1500" spc="-45" dirty="0">
                <a:solidFill>
                  <a:srgbClr val="FA923F"/>
                </a:solidFill>
                <a:latin typeface="Verdana"/>
                <a:cs typeface="Verdana"/>
              </a:rPr>
              <a:t>shouldn‘t </a:t>
            </a:r>
            <a:r>
              <a:rPr sz="1500" spc="-35" dirty="0">
                <a:solidFill>
                  <a:srgbClr val="FA923F"/>
                </a:solidFill>
                <a:latin typeface="Verdana"/>
                <a:cs typeface="Verdana"/>
              </a:rPr>
              <a:t>do </a:t>
            </a:r>
            <a:r>
              <a:rPr sz="1500" spc="-60" dirty="0">
                <a:solidFill>
                  <a:srgbClr val="FA923F"/>
                </a:solidFill>
                <a:latin typeface="Verdana"/>
                <a:cs typeface="Verdana"/>
              </a:rPr>
              <a:t>it </a:t>
            </a:r>
            <a:r>
              <a:rPr sz="1500" spc="-50" dirty="0">
                <a:solidFill>
                  <a:srgbClr val="FA923F"/>
                </a:solidFill>
                <a:latin typeface="Verdana"/>
                <a:cs typeface="Verdana"/>
              </a:rPr>
              <a:t>too</a:t>
            </a:r>
            <a:r>
              <a:rPr sz="1500" spc="-370" dirty="0">
                <a:solidFill>
                  <a:srgbClr val="FA923F"/>
                </a:solidFill>
                <a:latin typeface="Verdana"/>
                <a:cs typeface="Verdana"/>
              </a:rPr>
              <a:t> </a:t>
            </a:r>
            <a:r>
              <a:rPr sz="1500" spc="-65" dirty="0">
                <a:solidFill>
                  <a:srgbClr val="FA923F"/>
                </a:solidFill>
                <a:latin typeface="Verdana"/>
                <a:cs typeface="Verdana"/>
              </a:rPr>
              <a:t>much  or </a:t>
            </a:r>
            <a:r>
              <a:rPr sz="1500" spc="-70" dirty="0">
                <a:solidFill>
                  <a:srgbClr val="FA923F"/>
                </a:solidFill>
                <a:latin typeface="Verdana"/>
                <a:cs typeface="Verdana"/>
              </a:rPr>
              <a:t>your </a:t>
            </a:r>
            <a:r>
              <a:rPr sz="1500" spc="-55" dirty="0">
                <a:solidFill>
                  <a:srgbClr val="FA923F"/>
                </a:solidFill>
                <a:latin typeface="Verdana"/>
                <a:cs typeface="Verdana"/>
              </a:rPr>
              <a:t>queries </a:t>
            </a:r>
            <a:r>
              <a:rPr sz="1500" spc="-50" dirty="0">
                <a:solidFill>
                  <a:srgbClr val="FA923F"/>
                </a:solidFill>
                <a:latin typeface="Verdana"/>
                <a:cs typeface="Verdana"/>
              </a:rPr>
              <a:t>become  </a:t>
            </a:r>
            <a:r>
              <a:rPr sz="1500" spc="-40" dirty="0">
                <a:solidFill>
                  <a:srgbClr val="FA923F"/>
                </a:solidFill>
                <a:latin typeface="Verdana"/>
                <a:cs typeface="Verdana"/>
              </a:rPr>
              <a:t>slow)</a:t>
            </a:r>
            <a:endParaRPr sz="1500">
              <a:latin typeface="Verdana"/>
              <a:cs typeface="Verdana"/>
            </a:endParaRPr>
          </a:p>
        </p:txBody>
      </p:sp>
      <p:sp>
        <p:nvSpPr>
          <p:cNvPr id="10" name="object 8">
            <a:extLst>
              <a:ext uri="{FF2B5EF4-FFF2-40B4-BE49-F238E27FC236}">
                <a16:creationId xmlns:a16="http://schemas.microsoft.com/office/drawing/2014/main" id="{31104C71-80C9-4E8D-965F-33507988EF07}"/>
              </a:ext>
            </a:extLst>
          </p:cNvPr>
          <p:cNvSpPr txBox="1"/>
          <p:nvPr/>
        </p:nvSpPr>
        <p:spPr>
          <a:xfrm>
            <a:off x="7251072" y="1619930"/>
            <a:ext cx="2009139" cy="638175"/>
          </a:xfrm>
          <a:prstGeom prst="rect">
            <a:avLst/>
          </a:prstGeom>
          <a:solidFill>
            <a:srgbClr val="521751"/>
          </a:solidFill>
          <a:ln w="12700">
            <a:solidFill>
              <a:srgbClr val="3A0E39"/>
            </a:solidFill>
          </a:ln>
        </p:spPr>
        <p:txBody>
          <a:bodyPr vert="horz" wrap="square" lIns="0" tIns="81280" rIns="0" bIns="0" rtlCol="0">
            <a:spAutoFit/>
          </a:bodyPr>
          <a:lstStyle/>
          <a:p>
            <a:pPr marL="607060" marR="428625" indent="-173355">
              <a:lnSpc>
                <a:spcPct val="100000"/>
              </a:lnSpc>
              <a:spcBef>
                <a:spcPts val="640"/>
              </a:spcBef>
            </a:pPr>
            <a:r>
              <a:rPr sz="1500" spc="-15" dirty="0">
                <a:solidFill>
                  <a:srgbClr val="FFFFFF"/>
                </a:solidFill>
                <a:latin typeface="Verdana"/>
                <a:cs typeface="Verdana"/>
              </a:rPr>
              <a:t>No</a:t>
            </a:r>
            <a:r>
              <a:rPr sz="1500" spc="-160" dirty="0">
                <a:solidFill>
                  <a:srgbClr val="FFFFFF"/>
                </a:solidFill>
                <a:latin typeface="Verdana"/>
                <a:cs typeface="Verdana"/>
              </a:rPr>
              <a:t> </a:t>
            </a:r>
            <a:r>
              <a:rPr sz="1500" spc="-65" dirty="0">
                <a:solidFill>
                  <a:srgbClr val="FFFFFF"/>
                </a:solidFill>
                <a:latin typeface="Verdana"/>
                <a:cs typeface="Verdana"/>
              </a:rPr>
              <a:t>Structure  </a:t>
            </a:r>
            <a:r>
              <a:rPr sz="1500" spc="-75" dirty="0">
                <a:solidFill>
                  <a:srgbClr val="FFFFFF"/>
                </a:solidFill>
                <a:latin typeface="Verdana"/>
                <a:cs typeface="Verdana"/>
              </a:rPr>
              <a:t>required!</a:t>
            </a:r>
            <a:endParaRPr sz="1500">
              <a:latin typeface="Verdana"/>
              <a:cs typeface="Verdana"/>
            </a:endParaRPr>
          </a:p>
        </p:txBody>
      </p:sp>
      <p:sp>
        <p:nvSpPr>
          <p:cNvPr id="11" name="object 9">
            <a:extLst>
              <a:ext uri="{FF2B5EF4-FFF2-40B4-BE49-F238E27FC236}">
                <a16:creationId xmlns:a16="http://schemas.microsoft.com/office/drawing/2014/main" id="{1DD79AC4-DE48-442F-8B5B-B2E814CA1FC8}"/>
              </a:ext>
            </a:extLst>
          </p:cNvPr>
          <p:cNvSpPr txBox="1"/>
          <p:nvPr/>
        </p:nvSpPr>
        <p:spPr>
          <a:xfrm>
            <a:off x="7251072" y="3495946"/>
            <a:ext cx="2009139" cy="638175"/>
          </a:xfrm>
          <a:prstGeom prst="rect">
            <a:avLst/>
          </a:prstGeom>
          <a:solidFill>
            <a:srgbClr val="FA923F"/>
          </a:solidFill>
          <a:ln w="12700">
            <a:solidFill>
              <a:srgbClr val="521751"/>
            </a:solidFill>
          </a:ln>
        </p:spPr>
        <p:txBody>
          <a:bodyPr vert="horz" wrap="square" lIns="0" tIns="82550" rIns="0" bIns="0" rtlCol="0">
            <a:spAutoFit/>
          </a:bodyPr>
          <a:lstStyle/>
          <a:p>
            <a:pPr marL="445770" marR="440690" indent="154940">
              <a:lnSpc>
                <a:spcPct val="100000"/>
              </a:lnSpc>
              <a:spcBef>
                <a:spcPts val="650"/>
              </a:spcBef>
            </a:pPr>
            <a:r>
              <a:rPr sz="1500" spc="-15" dirty="0">
                <a:solidFill>
                  <a:srgbClr val="FFFFFF"/>
                </a:solidFill>
                <a:latin typeface="Verdana"/>
                <a:cs typeface="Verdana"/>
              </a:rPr>
              <a:t>No </a:t>
            </a:r>
            <a:r>
              <a:rPr sz="1500" spc="-254" dirty="0">
                <a:solidFill>
                  <a:srgbClr val="FFFFFF"/>
                </a:solidFill>
                <a:latin typeface="Verdana"/>
                <a:cs typeface="Verdana"/>
              </a:rPr>
              <a:t>/ </a:t>
            </a:r>
            <a:r>
              <a:rPr sz="1500" spc="5" dirty="0">
                <a:solidFill>
                  <a:srgbClr val="FFFFFF"/>
                </a:solidFill>
                <a:latin typeface="Verdana"/>
                <a:cs typeface="Verdana"/>
              </a:rPr>
              <a:t>Few  </a:t>
            </a:r>
            <a:r>
              <a:rPr sz="1500" spc="-15" dirty="0">
                <a:solidFill>
                  <a:srgbClr val="FFFFFF"/>
                </a:solidFill>
                <a:latin typeface="Verdana"/>
                <a:cs typeface="Verdana"/>
              </a:rPr>
              <a:t>Co</a:t>
            </a:r>
            <a:r>
              <a:rPr sz="1500" spc="-50" dirty="0">
                <a:solidFill>
                  <a:srgbClr val="FFFFFF"/>
                </a:solidFill>
                <a:latin typeface="Verdana"/>
                <a:cs typeface="Verdana"/>
              </a:rPr>
              <a:t>nn</a:t>
            </a:r>
            <a:r>
              <a:rPr sz="1500" spc="-60" dirty="0">
                <a:solidFill>
                  <a:srgbClr val="FFFFFF"/>
                </a:solidFill>
                <a:latin typeface="Verdana"/>
                <a:cs typeface="Verdana"/>
              </a:rPr>
              <a:t>e</a:t>
            </a:r>
            <a:r>
              <a:rPr sz="1500" spc="-20" dirty="0">
                <a:solidFill>
                  <a:srgbClr val="FFFFFF"/>
                </a:solidFill>
                <a:latin typeface="Verdana"/>
                <a:cs typeface="Verdana"/>
              </a:rPr>
              <a:t>c</a:t>
            </a:r>
            <a:r>
              <a:rPr sz="1500" spc="-60" dirty="0">
                <a:solidFill>
                  <a:srgbClr val="FFFFFF"/>
                </a:solidFill>
                <a:latin typeface="Verdana"/>
                <a:cs typeface="Verdana"/>
              </a:rPr>
              <a:t>t</a:t>
            </a:r>
            <a:r>
              <a:rPr sz="1500" spc="-50" dirty="0">
                <a:solidFill>
                  <a:srgbClr val="FFFFFF"/>
                </a:solidFill>
                <a:latin typeface="Verdana"/>
                <a:cs typeface="Verdana"/>
              </a:rPr>
              <a:t>i</a:t>
            </a:r>
            <a:r>
              <a:rPr sz="1500" spc="-35" dirty="0">
                <a:solidFill>
                  <a:srgbClr val="FFFFFF"/>
                </a:solidFill>
                <a:latin typeface="Verdana"/>
                <a:cs typeface="Verdana"/>
              </a:rPr>
              <a:t>o</a:t>
            </a:r>
            <a:r>
              <a:rPr sz="1500" spc="-50" dirty="0">
                <a:solidFill>
                  <a:srgbClr val="FFFFFF"/>
                </a:solidFill>
                <a:latin typeface="Verdana"/>
                <a:cs typeface="Verdana"/>
              </a:rPr>
              <a:t>n</a:t>
            </a:r>
            <a:r>
              <a:rPr sz="1500" spc="-40" dirty="0">
                <a:solidFill>
                  <a:srgbClr val="FFFFFF"/>
                </a:solidFill>
                <a:latin typeface="Verdana"/>
                <a:cs typeface="Verdana"/>
              </a:rPr>
              <a:t>s</a:t>
            </a:r>
            <a:endParaRPr sz="1500">
              <a:latin typeface="Verdana"/>
              <a:cs typeface="Verdana"/>
            </a:endParaRPr>
          </a:p>
        </p:txBody>
      </p:sp>
      <p:sp>
        <p:nvSpPr>
          <p:cNvPr id="12" name="object 10">
            <a:extLst>
              <a:ext uri="{FF2B5EF4-FFF2-40B4-BE49-F238E27FC236}">
                <a16:creationId xmlns:a16="http://schemas.microsoft.com/office/drawing/2014/main" id="{F221CAB1-739B-469A-950F-328D586584D2}"/>
              </a:ext>
            </a:extLst>
          </p:cNvPr>
          <p:cNvSpPr/>
          <p:nvPr/>
        </p:nvSpPr>
        <p:spPr>
          <a:xfrm>
            <a:off x="6637346" y="1791185"/>
            <a:ext cx="563880" cy="295910"/>
          </a:xfrm>
          <a:custGeom>
            <a:avLst/>
            <a:gdLst/>
            <a:ahLst/>
            <a:cxnLst/>
            <a:rect l="l" t="t" r="r" b="b"/>
            <a:pathLst>
              <a:path w="563879" h="295910">
                <a:moveTo>
                  <a:pt x="415671" y="0"/>
                </a:moveTo>
                <a:lnTo>
                  <a:pt x="415671" y="73889"/>
                </a:lnTo>
                <a:lnTo>
                  <a:pt x="0" y="73889"/>
                </a:lnTo>
                <a:lnTo>
                  <a:pt x="0" y="221669"/>
                </a:lnTo>
                <a:lnTo>
                  <a:pt x="415671" y="221669"/>
                </a:lnTo>
                <a:lnTo>
                  <a:pt x="415671" y="295559"/>
                </a:lnTo>
                <a:lnTo>
                  <a:pt x="563469" y="147781"/>
                </a:lnTo>
                <a:lnTo>
                  <a:pt x="415671" y="0"/>
                </a:lnTo>
                <a:close/>
              </a:path>
            </a:pathLst>
          </a:custGeom>
          <a:solidFill>
            <a:srgbClr val="EDC0EC"/>
          </a:solidFill>
        </p:spPr>
        <p:txBody>
          <a:bodyPr wrap="square" lIns="0" tIns="0" rIns="0" bIns="0" rtlCol="0"/>
          <a:lstStyle/>
          <a:p>
            <a:endParaRPr/>
          </a:p>
        </p:txBody>
      </p:sp>
      <p:sp>
        <p:nvSpPr>
          <p:cNvPr id="13" name="object 11">
            <a:extLst>
              <a:ext uri="{FF2B5EF4-FFF2-40B4-BE49-F238E27FC236}">
                <a16:creationId xmlns:a16="http://schemas.microsoft.com/office/drawing/2014/main" id="{AA14C2F9-F367-4E02-826C-DFBAB89809A7}"/>
              </a:ext>
            </a:extLst>
          </p:cNvPr>
          <p:cNvSpPr/>
          <p:nvPr/>
        </p:nvSpPr>
        <p:spPr>
          <a:xfrm>
            <a:off x="6637346" y="1791185"/>
            <a:ext cx="563880" cy="295910"/>
          </a:xfrm>
          <a:custGeom>
            <a:avLst/>
            <a:gdLst/>
            <a:ahLst/>
            <a:cxnLst/>
            <a:rect l="l" t="t" r="r" b="b"/>
            <a:pathLst>
              <a:path w="563879" h="295910">
                <a:moveTo>
                  <a:pt x="0" y="73890"/>
                </a:moveTo>
                <a:lnTo>
                  <a:pt x="415670" y="73890"/>
                </a:lnTo>
                <a:lnTo>
                  <a:pt x="415670" y="0"/>
                </a:lnTo>
                <a:lnTo>
                  <a:pt x="563469" y="147780"/>
                </a:lnTo>
                <a:lnTo>
                  <a:pt x="415670" y="295559"/>
                </a:lnTo>
                <a:lnTo>
                  <a:pt x="415670" y="221669"/>
                </a:lnTo>
                <a:lnTo>
                  <a:pt x="0" y="221669"/>
                </a:lnTo>
                <a:lnTo>
                  <a:pt x="0" y="73890"/>
                </a:lnTo>
                <a:close/>
              </a:path>
            </a:pathLst>
          </a:custGeom>
          <a:ln w="12700">
            <a:solidFill>
              <a:srgbClr val="521751"/>
            </a:solidFill>
          </a:ln>
        </p:spPr>
        <p:txBody>
          <a:bodyPr wrap="square" lIns="0" tIns="0" rIns="0" bIns="0" rtlCol="0"/>
          <a:lstStyle/>
          <a:p>
            <a:endParaRPr/>
          </a:p>
        </p:txBody>
      </p:sp>
      <p:sp>
        <p:nvSpPr>
          <p:cNvPr id="14" name="object 12">
            <a:extLst>
              <a:ext uri="{FF2B5EF4-FFF2-40B4-BE49-F238E27FC236}">
                <a16:creationId xmlns:a16="http://schemas.microsoft.com/office/drawing/2014/main" id="{376C3C5D-1F83-4315-A58C-576F7A53836F}"/>
              </a:ext>
            </a:extLst>
          </p:cNvPr>
          <p:cNvSpPr/>
          <p:nvPr/>
        </p:nvSpPr>
        <p:spPr>
          <a:xfrm>
            <a:off x="6637346" y="3667203"/>
            <a:ext cx="563880" cy="295910"/>
          </a:xfrm>
          <a:custGeom>
            <a:avLst/>
            <a:gdLst/>
            <a:ahLst/>
            <a:cxnLst/>
            <a:rect l="l" t="t" r="r" b="b"/>
            <a:pathLst>
              <a:path w="563879" h="295910">
                <a:moveTo>
                  <a:pt x="415671" y="0"/>
                </a:moveTo>
                <a:lnTo>
                  <a:pt x="415671" y="73889"/>
                </a:lnTo>
                <a:lnTo>
                  <a:pt x="0" y="73889"/>
                </a:lnTo>
                <a:lnTo>
                  <a:pt x="0" y="221668"/>
                </a:lnTo>
                <a:lnTo>
                  <a:pt x="415671" y="221668"/>
                </a:lnTo>
                <a:lnTo>
                  <a:pt x="415671" y="295559"/>
                </a:lnTo>
                <a:lnTo>
                  <a:pt x="563469" y="147779"/>
                </a:lnTo>
                <a:lnTo>
                  <a:pt x="415671" y="0"/>
                </a:lnTo>
                <a:close/>
              </a:path>
            </a:pathLst>
          </a:custGeom>
          <a:solidFill>
            <a:srgbClr val="FEE9D9"/>
          </a:solidFill>
        </p:spPr>
        <p:txBody>
          <a:bodyPr wrap="square" lIns="0" tIns="0" rIns="0" bIns="0" rtlCol="0"/>
          <a:lstStyle/>
          <a:p>
            <a:endParaRPr/>
          </a:p>
        </p:txBody>
      </p:sp>
      <p:sp>
        <p:nvSpPr>
          <p:cNvPr id="15" name="object 13">
            <a:extLst>
              <a:ext uri="{FF2B5EF4-FFF2-40B4-BE49-F238E27FC236}">
                <a16:creationId xmlns:a16="http://schemas.microsoft.com/office/drawing/2014/main" id="{246B28DB-80AB-44BF-83ED-681128ADA57D}"/>
              </a:ext>
            </a:extLst>
          </p:cNvPr>
          <p:cNvSpPr/>
          <p:nvPr/>
        </p:nvSpPr>
        <p:spPr>
          <a:xfrm>
            <a:off x="6637346" y="3667203"/>
            <a:ext cx="563880" cy="295910"/>
          </a:xfrm>
          <a:custGeom>
            <a:avLst/>
            <a:gdLst/>
            <a:ahLst/>
            <a:cxnLst/>
            <a:rect l="l" t="t" r="r" b="b"/>
            <a:pathLst>
              <a:path w="563879" h="295910">
                <a:moveTo>
                  <a:pt x="0" y="73890"/>
                </a:moveTo>
                <a:lnTo>
                  <a:pt x="415670" y="73890"/>
                </a:lnTo>
                <a:lnTo>
                  <a:pt x="415670" y="0"/>
                </a:lnTo>
                <a:lnTo>
                  <a:pt x="563469" y="147780"/>
                </a:lnTo>
                <a:lnTo>
                  <a:pt x="415670" y="295559"/>
                </a:lnTo>
                <a:lnTo>
                  <a:pt x="415670" y="221669"/>
                </a:lnTo>
                <a:lnTo>
                  <a:pt x="0" y="221669"/>
                </a:lnTo>
                <a:lnTo>
                  <a:pt x="0" y="73890"/>
                </a:lnTo>
                <a:close/>
              </a:path>
            </a:pathLst>
          </a:custGeom>
          <a:ln w="12700">
            <a:solidFill>
              <a:srgbClr val="FA923F"/>
            </a:solidFill>
          </a:ln>
        </p:spPr>
        <p:txBody>
          <a:bodyPr wrap="square" lIns="0" tIns="0" rIns="0" bIns="0" rtlCol="0"/>
          <a:lstStyle/>
          <a:p>
            <a:endParaRPr/>
          </a:p>
        </p:txBody>
      </p:sp>
    </p:spTree>
    <p:extLst>
      <p:ext uri="{BB962C8B-B14F-4D97-AF65-F5344CB8AC3E}">
        <p14:creationId xmlns:p14="http://schemas.microsoft.com/office/powerpoint/2010/main" val="368350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7B6C-66CD-4A84-803B-DAAD98FC7AC1}"/>
              </a:ext>
            </a:extLst>
          </p:cNvPr>
          <p:cNvSpPr>
            <a:spLocks noGrp="1"/>
          </p:cNvSpPr>
          <p:nvPr>
            <p:ph type="title"/>
          </p:nvPr>
        </p:nvSpPr>
        <p:spPr/>
        <p:txBody>
          <a:bodyPr/>
          <a:lstStyle/>
          <a:p>
            <a:r>
              <a:rPr lang="en-US" dirty="0"/>
              <a:t>Horizontal vs Vertical Scaling</a:t>
            </a:r>
          </a:p>
        </p:txBody>
      </p:sp>
      <p:sp>
        <p:nvSpPr>
          <p:cNvPr id="3" name="Slide Number Placeholder 2">
            <a:extLst>
              <a:ext uri="{FF2B5EF4-FFF2-40B4-BE49-F238E27FC236}">
                <a16:creationId xmlns:a16="http://schemas.microsoft.com/office/drawing/2014/main" id="{144B5CB2-7220-4442-A98C-9BCF6409DCAA}"/>
              </a:ext>
            </a:extLst>
          </p:cNvPr>
          <p:cNvSpPr>
            <a:spLocks noGrp="1"/>
          </p:cNvSpPr>
          <p:nvPr>
            <p:ph type="sldNum" sz="quarter" idx="12"/>
          </p:nvPr>
        </p:nvSpPr>
        <p:spPr/>
        <p:txBody>
          <a:bodyPr/>
          <a:lstStyle/>
          <a:p>
            <a:pPr>
              <a:defRPr/>
            </a:pPr>
            <a:fld id="{49730567-0E75-49FB-AEC7-DB714A72D059}" type="slidenum">
              <a:rPr lang="en-US" smtClean="0"/>
              <a:pPr>
                <a:defRPr/>
              </a:pPr>
              <a:t>8</a:t>
            </a:fld>
            <a:endParaRPr lang="en-US"/>
          </a:p>
        </p:txBody>
      </p:sp>
      <p:sp>
        <p:nvSpPr>
          <p:cNvPr id="5" name="object 3">
            <a:extLst>
              <a:ext uri="{FF2B5EF4-FFF2-40B4-BE49-F238E27FC236}">
                <a16:creationId xmlns:a16="http://schemas.microsoft.com/office/drawing/2014/main" id="{B40C26FA-FA18-4690-85DB-FA7C8C64B7DB}"/>
              </a:ext>
            </a:extLst>
          </p:cNvPr>
          <p:cNvSpPr txBox="1"/>
          <p:nvPr/>
        </p:nvSpPr>
        <p:spPr>
          <a:xfrm>
            <a:off x="1981200" y="1752600"/>
            <a:ext cx="3562985" cy="483234"/>
          </a:xfrm>
          <a:prstGeom prst="rect">
            <a:avLst/>
          </a:prstGeom>
          <a:solidFill>
            <a:srgbClr val="521751"/>
          </a:solidFill>
        </p:spPr>
        <p:txBody>
          <a:bodyPr vert="horz" wrap="square" lIns="0" tIns="121920" rIns="0" bIns="0" rtlCol="0">
            <a:spAutoFit/>
          </a:bodyPr>
          <a:lstStyle/>
          <a:p>
            <a:pPr marL="953769">
              <a:lnSpc>
                <a:spcPct val="100000"/>
              </a:lnSpc>
              <a:spcBef>
                <a:spcPts val="960"/>
              </a:spcBef>
            </a:pPr>
            <a:r>
              <a:rPr sz="1500" spc="-30" dirty="0">
                <a:solidFill>
                  <a:srgbClr val="FFFFFF"/>
                </a:solidFill>
                <a:latin typeface="Verdana"/>
                <a:cs typeface="Verdana"/>
              </a:rPr>
              <a:t>Horizontal</a:t>
            </a:r>
            <a:r>
              <a:rPr sz="1500" spc="-120" dirty="0">
                <a:solidFill>
                  <a:srgbClr val="FFFFFF"/>
                </a:solidFill>
                <a:latin typeface="Verdana"/>
                <a:cs typeface="Verdana"/>
              </a:rPr>
              <a:t> </a:t>
            </a:r>
            <a:r>
              <a:rPr sz="1500" spc="-35" dirty="0">
                <a:solidFill>
                  <a:srgbClr val="FFFFFF"/>
                </a:solidFill>
                <a:latin typeface="Verdana"/>
                <a:cs typeface="Verdana"/>
              </a:rPr>
              <a:t>Scaling</a:t>
            </a:r>
            <a:endParaRPr sz="1500">
              <a:latin typeface="Verdana"/>
              <a:cs typeface="Verdana"/>
            </a:endParaRPr>
          </a:p>
        </p:txBody>
      </p:sp>
      <p:sp>
        <p:nvSpPr>
          <p:cNvPr id="6" name="object 4">
            <a:extLst>
              <a:ext uri="{FF2B5EF4-FFF2-40B4-BE49-F238E27FC236}">
                <a16:creationId xmlns:a16="http://schemas.microsoft.com/office/drawing/2014/main" id="{A2089869-DD47-4688-9797-41C1C418C856}"/>
              </a:ext>
            </a:extLst>
          </p:cNvPr>
          <p:cNvSpPr txBox="1"/>
          <p:nvPr/>
        </p:nvSpPr>
        <p:spPr>
          <a:xfrm>
            <a:off x="6004183" y="1758950"/>
            <a:ext cx="3550285" cy="470534"/>
          </a:xfrm>
          <a:prstGeom prst="rect">
            <a:avLst/>
          </a:prstGeom>
          <a:solidFill>
            <a:srgbClr val="FA923F"/>
          </a:solidFill>
          <a:ln w="12700">
            <a:solidFill>
              <a:srgbClr val="521751"/>
            </a:solidFill>
          </a:ln>
        </p:spPr>
        <p:txBody>
          <a:bodyPr vert="horz" wrap="square" lIns="0" tIns="115570" rIns="0" bIns="0" rtlCol="0">
            <a:spAutoFit/>
          </a:bodyPr>
          <a:lstStyle/>
          <a:p>
            <a:pPr marL="1072515">
              <a:lnSpc>
                <a:spcPct val="100000"/>
              </a:lnSpc>
              <a:spcBef>
                <a:spcPts val="910"/>
              </a:spcBef>
            </a:pPr>
            <a:r>
              <a:rPr sz="1500" spc="-35" dirty="0">
                <a:solidFill>
                  <a:srgbClr val="FFFFFF"/>
                </a:solidFill>
                <a:latin typeface="Verdana"/>
                <a:cs typeface="Verdana"/>
              </a:rPr>
              <a:t>Vertical</a:t>
            </a:r>
            <a:r>
              <a:rPr sz="1500" spc="-120" dirty="0">
                <a:solidFill>
                  <a:srgbClr val="FFFFFF"/>
                </a:solidFill>
                <a:latin typeface="Verdana"/>
                <a:cs typeface="Verdana"/>
              </a:rPr>
              <a:t> </a:t>
            </a:r>
            <a:r>
              <a:rPr sz="1500" spc="-35" dirty="0">
                <a:solidFill>
                  <a:srgbClr val="FFFFFF"/>
                </a:solidFill>
                <a:latin typeface="Verdana"/>
                <a:cs typeface="Verdana"/>
              </a:rPr>
              <a:t>Scaling</a:t>
            </a:r>
            <a:endParaRPr sz="1500">
              <a:latin typeface="Verdana"/>
              <a:cs typeface="Verdana"/>
            </a:endParaRPr>
          </a:p>
        </p:txBody>
      </p:sp>
      <p:sp>
        <p:nvSpPr>
          <p:cNvPr id="7" name="object 5">
            <a:extLst>
              <a:ext uri="{FF2B5EF4-FFF2-40B4-BE49-F238E27FC236}">
                <a16:creationId xmlns:a16="http://schemas.microsoft.com/office/drawing/2014/main" id="{489DB102-A5B2-41A9-8E5A-F95F2C84F2BA}"/>
              </a:ext>
            </a:extLst>
          </p:cNvPr>
          <p:cNvSpPr/>
          <p:nvPr/>
        </p:nvSpPr>
        <p:spPr>
          <a:xfrm>
            <a:off x="3478461"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solidFill>
            <a:srgbClr val="EDC0EC"/>
          </a:solidFill>
        </p:spPr>
        <p:txBody>
          <a:bodyPr wrap="square" lIns="0" tIns="0" rIns="0" bIns="0" rtlCol="0"/>
          <a:lstStyle/>
          <a:p>
            <a:endParaRPr/>
          </a:p>
        </p:txBody>
      </p:sp>
      <p:sp>
        <p:nvSpPr>
          <p:cNvPr id="8" name="object 6">
            <a:extLst>
              <a:ext uri="{FF2B5EF4-FFF2-40B4-BE49-F238E27FC236}">
                <a16:creationId xmlns:a16="http://schemas.microsoft.com/office/drawing/2014/main" id="{D64E5E7A-F056-40F5-997D-1734C061E291}"/>
              </a:ext>
            </a:extLst>
          </p:cNvPr>
          <p:cNvSpPr/>
          <p:nvPr/>
        </p:nvSpPr>
        <p:spPr>
          <a:xfrm>
            <a:off x="3478461"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ln w="12701">
            <a:solidFill>
              <a:srgbClr val="521751"/>
            </a:solidFill>
          </a:ln>
        </p:spPr>
        <p:txBody>
          <a:bodyPr wrap="square" lIns="0" tIns="0" rIns="0" bIns="0" rtlCol="0"/>
          <a:lstStyle/>
          <a:p>
            <a:endParaRPr/>
          </a:p>
        </p:txBody>
      </p:sp>
      <p:sp>
        <p:nvSpPr>
          <p:cNvPr id="9" name="object 7">
            <a:extLst>
              <a:ext uri="{FF2B5EF4-FFF2-40B4-BE49-F238E27FC236}">
                <a16:creationId xmlns:a16="http://schemas.microsoft.com/office/drawing/2014/main" id="{11757707-0C3E-45F0-9951-D2354B602C26}"/>
              </a:ext>
            </a:extLst>
          </p:cNvPr>
          <p:cNvSpPr/>
          <p:nvPr/>
        </p:nvSpPr>
        <p:spPr>
          <a:xfrm>
            <a:off x="3572118" y="296090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10" name="object 8">
            <a:extLst>
              <a:ext uri="{FF2B5EF4-FFF2-40B4-BE49-F238E27FC236}">
                <a16:creationId xmlns:a16="http://schemas.microsoft.com/office/drawing/2014/main" id="{B6DCB445-DE59-44A9-8D61-5ECE2DDBE3AA}"/>
              </a:ext>
            </a:extLst>
          </p:cNvPr>
          <p:cNvSpPr/>
          <p:nvPr/>
        </p:nvSpPr>
        <p:spPr>
          <a:xfrm>
            <a:off x="3572118" y="296090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11" name="object 9">
            <a:extLst>
              <a:ext uri="{FF2B5EF4-FFF2-40B4-BE49-F238E27FC236}">
                <a16:creationId xmlns:a16="http://schemas.microsoft.com/office/drawing/2014/main" id="{1027B942-2240-48E0-8AC6-FEDE7DE403D7}"/>
              </a:ext>
            </a:extLst>
          </p:cNvPr>
          <p:cNvSpPr/>
          <p:nvPr/>
        </p:nvSpPr>
        <p:spPr>
          <a:xfrm>
            <a:off x="3572118" y="3278388"/>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12" name="object 10">
            <a:extLst>
              <a:ext uri="{FF2B5EF4-FFF2-40B4-BE49-F238E27FC236}">
                <a16:creationId xmlns:a16="http://schemas.microsoft.com/office/drawing/2014/main" id="{8C618605-0D30-4E6B-ADE8-49B2F36E40D8}"/>
              </a:ext>
            </a:extLst>
          </p:cNvPr>
          <p:cNvSpPr/>
          <p:nvPr/>
        </p:nvSpPr>
        <p:spPr>
          <a:xfrm>
            <a:off x="3572118" y="3278388"/>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13" name="object 11">
            <a:extLst>
              <a:ext uri="{FF2B5EF4-FFF2-40B4-BE49-F238E27FC236}">
                <a16:creationId xmlns:a16="http://schemas.microsoft.com/office/drawing/2014/main" id="{39AF62C0-F4BB-40BF-8926-92B219E9949A}"/>
              </a:ext>
            </a:extLst>
          </p:cNvPr>
          <p:cNvSpPr/>
          <p:nvPr/>
        </p:nvSpPr>
        <p:spPr>
          <a:xfrm>
            <a:off x="3572118" y="348556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14" name="object 12">
            <a:extLst>
              <a:ext uri="{FF2B5EF4-FFF2-40B4-BE49-F238E27FC236}">
                <a16:creationId xmlns:a16="http://schemas.microsoft.com/office/drawing/2014/main" id="{6CA8A815-7056-44A0-A3EA-7CC8D8582A4A}"/>
              </a:ext>
            </a:extLst>
          </p:cNvPr>
          <p:cNvSpPr/>
          <p:nvPr/>
        </p:nvSpPr>
        <p:spPr>
          <a:xfrm>
            <a:off x="3572118" y="348556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15" name="object 13">
            <a:extLst>
              <a:ext uri="{FF2B5EF4-FFF2-40B4-BE49-F238E27FC236}">
                <a16:creationId xmlns:a16="http://schemas.microsoft.com/office/drawing/2014/main" id="{6A49618C-9710-4584-BDA4-58F3E823FC6D}"/>
              </a:ext>
            </a:extLst>
          </p:cNvPr>
          <p:cNvSpPr/>
          <p:nvPr/>
        </p:nvSpPr>
        <p:spPr>
          <a:xfrm>
            <a:off x="2733004"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solidFill>
            <a:srgbClr val="EDC0EC"/>
          </a:solidFill>
        </p:spPr>
        <p:txBody>
          <a:bodyPr wrap="square" lIns="0" tIns="0" rIns="0" bIns="0" rtlCol="0"/>
          <a:lstStyle/>
          <a:p>
            <a:endParaRPr/>
          </a:p>
        </p:txBody>
      </p:sp>
      <p:sp>
        <p:nvSpPr>
          <p:cNvPr id="16" name="object 14">
            <a:extLst>
              <a:ext uri="{FF2B5EF4-FFF2-40B4-BE49-F238E27FC236}">
                <a16:creationId xmlns:a16="http://schemas.microsoft.com/office/drawing/2014/main" id="{72BC7651-1688-4276-B7B9-1B18B78C8FC2}"/>
              </a:ext>
            </a:extLst>
          </p:cNvPr>
          <p:cNvSpPr/>
          <p:nvPr/>
        </p:nvSpPr>
        <p:spPr>
          <a:xfrm>
            <a:off x="2733004"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ln w="12701">
            <a:solidFill>
              <a:srgbClr val="521751"/>
            </a:solidFill>
          </a:ln>
        </p:spPr>
        <p:txBody>
          <a:bodyPr wrap="square" lIns="0" tIns="0" rIns="0" bIns="0" rtlCol="0"/>
          <a:lstStyle/>
          <a:p>
            <a:endParaRPr/>
          </a:p>
        </p:txBody>
      </p:sp>
      <p:sp>
        <p:nvSpPr>
          <p:cNvPr id="17" name="object 15">
            <a:extLst>
              <a:ext uri="{FF2B5EF4-FFF2-40B4-BE49-F238E27FC236}">
                <a16:creationId xmlns:a16="http://schemas.microsoft.com/office/drawing/2014/main" id="{94AA274C-5B9E-485E-8465-69CCDEE18B9E}"/>
              </a:ext>
            </a:extLst>
          </p:cNvPr>
          <p:cNvSpPr/>
          <p:nvPr/>
        </p:nvSpPr>
        <p:spPr>
          <a:xfrm>
            <a:off x="2826662" y="296090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18" name="object 16">
            <a:extLst>
              <a:ext uri="{FF2B5EF4-FFF2-40B4-BE49-F238E27FC236}">
                <a16:creationId xmlns:a16="http://schemas.microsoft.com/office/drawing/2014/main" id="{45B8C16C-C724-4ECF-8379-FA9850C58E42}"/>
              </a:ext>
            </a:extLst>
          </p:cNvPr>
          <p:cNvSpPr/>
          <p:nvPr/>
        </p:nvSpPr>
        <p:spPr>
          <a:xfrm>
            <a:off x="2826662" y="296090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19" name="object 17">
            <a:extLst>
              <a:ext uri="{FF2B5EF4-FFF2-40B4-BE49-F238E27FC236}">
                <a16:creationId xmlns:a16="http://schemas.microsoft.com/office/drawing/2014/main" id="{59C4ECEA-FE73-4B35-A003-579B0E6E1DD7}"/>
              </a:ext>
            </a:extLst>
          </p:cNvPr>
          <p:cNvSpPr/>
          <p:nvPr/>
        </p:nvSpPr>
        <p:spPr>
          <a:xfrm>
            <a:off x="2826662" y="3278388"/>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20" name="object 18">
            <a:extLst>
              <a:ext uri="{FF2B5EF4-FFF2-40B4-BE49-F238E27FC236}">
                <a16:creationId xmlns:a16="http://schemas.microsoft.com/office/drawing/2014/main" id="{45C47E63-BC2C-49EE-988C-66C7366E0F9A}"/>
              </a:ext>
            </a:extLst>
          </p:cNvPr>
          <p:cNvSpPr/>
          <p:nvPr/>
        </p:nvSpPr>
        <p:spPr>
          <a:xfrm>
            <a:off x="2826662" y="3278388"/>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21" name="object 19">
            <a:extLst>
              <a:ext uri="{FF2B5EF4-FFF2-40B4-BE49-F238E27FC236}">
                <a16:creationId xmlns:a16="http://schemas.microsoft.com/office/drawing/2014/main" id="{EC8D982E-312A-4354-8454-4A6C9A3D7E63}"/>
              </a:ext>
            </a:extLst>
          </p:cNvPr>
          <p:cNvSpPr/>
          <p:nvPr/>
        </p:nvSpPr>
        <p:spPr>
          <a:xfrm>
            <a:off x="2826662" y="348556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22" name="object 20">
            <a:extLst>
              <a:ext uri="{FF2B5EF4-FFF2-40B4-BE49-F238E27FC236}">
                <a16:creationId xmlns:a16="http://schemas.microsoft.com/office/drawing/2014/main" id="{1378AA6C-8794-41FC-971D-DEBF9217B854}"/>
              </a:ext>
            </a:extLst>
          </p:cNvPr>
          <p:cNvSpPr/>
          <p:nvPr/>
        </p:nvSpPr>
        <p:spPr>
          <a:xfrm>
            <a:off x="2826662" y="348556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23" name="object 21">
            <a:extLst>
              <a:ext uri="{FF2B5EF4-FFF2-40B4-BE49-F238E27FC236}">
                <a16:creationId xmlns:a16="http://schemas.microsoft.com/office/drawing/2014/main" id="{82A80D86-7416-4CE1-A0A3-9445F34FE138}"/>
              </a:ext>
            </a:extLst>
          </p:cNvPr>
          <p:cNvSpPr/>
          <p:nvPr/>
        </p:nvSpPr>
        <p:spPr>
          <a:xfrm>
            <a:off x="1987550"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solidFill>
            <a:srgbClr val="EDC0EC"/>
          </a:solidFill>
        </p:spPr>
        <p:txBody>
          <a:bodyPr wrap="square" lIns="0" tIns="0" rIns="0" bIns="0" rtlCol="0"/>
          <a:lstStyle/>
          <a:p>
            <a:endParaRPr/>
          </a:p>
        </p:txBody>
      </p:sp>
      <p:sp>
        <p:nvSpPr>
          <p:cNvPr id="24" name="object 22">
            <a:extLst>
              <a:ext uri="{FF2B5EF4-FFF2-40B4-BE49-F238E27FC236}">
                <a16:creationId xmlns:a16="http://schemas.microsoft.com/office/drawing/2014/main" id="{E35327DB-C363-49AF-9BBB-561CD09D6ACD}"/>
              </a:ext>
            </a:extLst>
          </p:cNvPr>
          <p:cNvSpPr/>
          <p:nvPr/>
        </p:nvSpPr>
        <p:spPr>
          <a:xfrm>
            <a:off x="1987550"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ln w="12701">
            <a:solidFill>
              <a:srgbClr val="521751"/>
            </a:solidFill>
          </a:ln>
        </p:spPr>
        <p:txBody>
          <a:bodyPr wrap="square" lIns="0" tIns="0" rIns="0" bIns="0" rtlCol="0"/>
          <a:lstStyle/>
          <a:p>
            <a:endParaRPr/>
          </a:p>
        </p:txBody>
      </p:sp>
      <p:sp>
        <p:nvSpPr>
          <p:cNvPr id="25" name="object 23">
            <a:extLst>
              <a:ext uri="{FF2B5EF4-FFF2-40B4-BE49-F238E27FC236}">
                <a16:creationId xmlns:a16="http://schemas.microsoft.com/office/drawing/2014/main" id="{F8703BD1-A191-49CB-96FE-233969A77DE3}"/>
              </a:ext>
            </a:extLst>
          </p:cNvPr>
          <p:cNvSpPr/>
          <p:nvPr/>
        </p:nvSpPr>
        <p:spPr>
          <a:xfrm>
            <a:off x="2081206" y="296090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26" name="object 24">
            <a:extLst>
              <a:ext uri="{FF2B5EF4-FFF2-40B4-BE49-F238E27FC236}">
                <a16:creationId xmlns:a16="http://schemas.microsoft.com/office/drawing/2014/main" id="{CE6DD6AD-EB8B-4742-8042-90F91A68E2F5}"/>
              </a:ext>
            </a:extLst>
          </p:cNvPr>
          <p:cNvSpPr/>
          <p:nvPr/>
        </p:nvSpPr>
        <p:spPr>
          <a:xfrm>
            <a:off x="2081206" y="296090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27" name="object 25">
            <a:extLst>
              <a:ext uri="{FF2B5EF4-FFF2-40B4-BE49-F238E27FC236}">
                <a16:creationId xmlns:a16="http://schemas.microsoft.com/office/drawing/2014/main" id="{35376DB4-AD73-4277-BC4B-9201ACA15B77}"/>
              </a:ext>
            </a:extLst>
          </p:cNvPr>
          <p:cNvSpPr/>
          <p:nvPr/>
        </p:nvSpPr>
        <p:spPr>
          <a:xfrm>
            <a:off x="2081206" y="3278388"/>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28" name="object 26">
            <a:extLst>
              <a:ext uri="{FF2B5EF4-FFF2-40B4-BE49-F238E27FC236}">
                <a16:creationId xmlns:a16="http://schemas.microsoft.com/office/drawing/2014/main" id="{DCB959E7-81ED-4D1E-9270-93FAD803A0D9}"/>
              </a:ext>
            </a:extLst>
          </p:cNvPr>
          <p:cNvSpPr/>
          <p:nvPr/>
        </p:nvSpPr>
        <p:spPr>
          <a:xfrm>
            <a:off x="2081206" y="3278388"/>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29" name="object 27">
            <a:extLst>
              <a:ext uri="{FF2B5EF4-FFF2-40B4-BE49-F238E27FC236}">
                <a16:creationId xmlns:a16="http://schemas.microsoft.com/office/drawing/2014/main" id="{4B64D536-DC66-414D-A5F7-58063667F9BF}"/>
              </a:ext>
            </a:extLst>
          </p:cNvPr>
          <p:cNvSpPr/>
          <p:nvPr/>
        </p:nvSpPr>
        <p:spPr>
          <a:xfrm>
            <a:off x="2081206" y="348556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30" name="object 28">
            <a:extLst>
              <a:ext uri="{FF2B5EF4-FFF2-40B4-BE49-F238E27FC236}">
                <a16:creationId xmlns:a16="http://schemas.microsoft.com/office/drawing/2014/main" id="{53DB11C8-D2E2-48CA-9EDC-F72F698CC4DE}"/>
              </a:ext>
            </a:extLst>
          </p:cNvPr>
          <p:cNvSpPr/>
          <p:nvPr/>
        </p:nvSpPr>
        <p:spPr>
          <a:xfrm>
            <a:off x="2081206" y="348556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31" name="object 29">
            <a:extLst>
              <a:ext uri="{FF2B5EF4-FFF2-40B4-BE49-F238E27FC236}">
                <a16:creationId xmlns:a16="http://schemas.microsoft.com/office/drawing/2014/main" id="{D62C7FE6-B744-480F-B1A2-C086D1119997}"/>
              </a:ext>
            </a:extLst>
          </p:cNvPr>
          <p:cNvSpPr/>
          <p:nvPr/>
        </p:nvSpPr>
        <p:spPr>
          <a:xfrm>
            <a:off x="4969373"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solidFill>
            <a:srgbClr val="EDC0EC"/>
          </a:solidFill>
        </p:spPr>
        <p:txBody>
          <a:bodyPr wrap="square" lIns="0" tIns="0" rIns="0" bIns="0" rtlCol="0"/>
          <a:lstStyle/>
          <a:p>
            <a:endParaRPr/>
          </a:p>
        </p:txBody>
      </p:sp>
      <p:sp>
        <p:nvSpPr>
          <p:cNvPr id="32" name="object 30">
            <a:extLst>
              <a:ext uri="{FF2B5EF4-FFF2-40B4-BE49-F238E27FC236}">
                <a16:creationId xmlns:a16="http://schemas.microsoft.com/office/drawing/2014/main" id="{330F0275-B5A5-40CC-9D91-025EACD51BE4}"/>
              </a:ext>
            </a:extLst>
          </p:cNvPr>
          <p:cNvSpPr/>
          <p:nvPr/>
        </p:nvSpPr>
        <p:spPr>
          <a:xfrm>
            <a:off x="4969373"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ln w="12701">
            <a:solidFill>
              <a:srgbClr val="521751"/>
            </a:solidFill>
          </a:ln>
        </p:spPr>
        <p:txBody>
          <a:bodyPr wrap="square" lIns="0" tIns="0" rIns="0" bIns="0" rtlCol="0"/>
          <a:lstStyle/>
          <a:p>
            <a:endParaRPr/>
          </a:p>
        </p:txBody>
      </p:sp>
      <p:sp>
        <p:nvSpPr>
          <p:cNvPr id="33" name="object 31">
            <a:extLst>
              <a:ext uri="{FF2B5EF4-FFF2-40B4-BE49-F238E27FC236}">
                <a16:creationId xmlns:a16="http://schemas.microsoft.com/office/drawing/2014/main" id="{B6016912-ADD6-45A9-9848-F30947DCBC96}"/>
              </a:ext>
            </a:extLst>
          </p:cNvPr>
          <p:cNvSpPr/>
          <p:nvPr/>
        </p:nvSpPr>
        <p:spPr>
          <a:xfrm>
            <a:off x="5063030" y="296090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34" name="object 32">
            <a:extLst>
              <a:ext uri="{FF2B5EF4-FFF2-40B4-BE49-F238E27FC236}">
                <a16:creationId xmlns:a16="http://schemas.microsoft.com/office/drawing/2014/main" id="{BD599F3A-C557-424D-8228-BDFAFD413AAA}"/>
              </a:ext>
            </a:extLst>
          </p:cNvPr>
          <p:cNvSpPr/>
          <p:nvPr/>
        </p:nvSpPr>
        <p:spPr>
          <a:xfrm>
            <a:off x="5063030" y="296090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35" name="object 33">
            <a:extLst>
              <a:ext uri="{FF2B5EF4-FFF2-40B4-BE49-F238E27FC236}">
                <a16:creationId xmlns:a16="http://schemas.microsoft.com/office/drawing/2014/main" id="{E7A29108-BD5A-475C-9918-F7D7372C6484}"/>
              </a:ext>
            </a:extLst>
          </p:cNvPr>
          <p:cNvSpPr/>
          <p:nvPr/>
        </p:nvSpPr>
        <p:spPr>
          <a:xfrm>
            <a:off x="5063030" y="3278388"/>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36" name="object 34">
            <a:extLst>
              <a:ext uri="{FF2B5EF4-FFF2-40B4-BE49-F238E27FC236}">
                <a16:creationId xmlns:a16="http://schemas.microsoft.com/office/drawing/2014/main" id="{395FB4FC-2730-470C-9357-21EE47673643}"/>
              </a:ext>
            </a:extLst>
          </p:cNvPr>
          <p:cNvSpPr/>
          <p:nvPr/>
        </p:nvSpPr>
        <p:spPr>
          <a:xfrm>
            <a:off x="5063030" y="3278388"/>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37" name="object 35">
            <a:extLst>
              <a:ext uri="{FF2B5EF4-FFF2-40B4-BE49-F238E27FC236}">
                <a16:creationId xmlns:a16="http://schemas.microsoft.com/office/drawing/2014/main" id="{99DFB5E1-8952-4ED6-BA9F-042225981311}"/>
              </a:ext>
            </a:extLst>
          </p:cNvPr>
          <p:cNvSpPr/>
          <p:nvPr/>
        </p:nvSpPr>
        <p:spPr>
          <a:xfrm>
            <a:off x="5063030" y="348556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38" name="object 36">
            <a:extLst>
              <a:ext uri="{FF2B5EF4-FFF2-40B4-BE49-F238E27FC236}">
                <a16:creationId xmlns:a16="http://schemas.microsoft.com/office/drawing/2014/main" id="{F5B8A9C6-69C8-4084-86F0-707659E0E15C}"/>
              </a:ext>
            </a:extLst>
          </p:cNvPr>
          <p:cNvSpPr/>
          <p:nvPr/>
        </p:nvSpPr>
        <p:spPr>
          <a:xfrm>
            <a:off x="5063030" y="348556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39" name="object 37">
            <a:extLst>
              <a:ext uri="{FF2B5EF4-FFF2-40B4-BE49-F238E27FC236}">
                <a16:creationId xmlns:a16="http://schemas.microsoft.com/office/drawing/2014/main" id="{23E553ED-8C21-4170-8B68-15C423FA906D}"/>
              </a:ext>
            </a:extLst>
          </p:cNvPr>
          <p:cNvSpPr/>
          <p:nvPr/>
        </p:nvSpPr>
        <p:spPr>
          <a:xfrm>
            <a:off x="4223917"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solidFill>
            <a:srgbClr val="EDC0EC"/>
          </a:solidFill>
        </p:spPr>
        <p:txBody>
          <a:bodyPr wrap="square" lIns="0" tIns="0" rIns="0" bIns="0" rtlCol="0"/>
          <a:lstStyle/>
          <a:p>
            <a:endParaRPr/>
          </a:p>
        </p:txBody>
      </p:sp>
      <p:sp>
        <p:nvSpPr>
          <p:cNvPr id="40" name="object 38">
            <a:extLst>
              <a:ext uri="{FF2B5EF4-FFF2-40B4-BE49-F238E27FC236}">
                <a16:creationId xmlns:a16="http://schemas.microsoft.com/office/drawing/2014/main" id="{9B53C4C0-97A5-481F-9B43-98E16D28A687}"/>
              </a:ext>
            </a:extLst>
          </p:cNvPr>
          <p:cNvSpPr/>
          <p:nvPr/>
        </p:nvSpPr>
        <p:spPr>
          <a:xfrm>
            <a:off x="4223917"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ln w="12701">
            <a:solidFill>
              <a:srgbClr val="521751"/>
            </a:solidFill>
          </a:ln>
        </p:spPr>
        <p:txBody>
          <a:bodyPr wrap="square" lIns="0" tIns="0" rIns="0" bIns="0" rtlCol="0"/>
          <a:lstStyle/>
          <a:p>
            <a:endParaRPr/>
          </a:p>
        </p:txBody>
      </p:sp>
      <p:sp>
        <p:nvSpPr>
          <p:cNvPr id="41" name="object 39">
            <a:extLst>
              <a:ext uri="{FF2B5EF4-FFF2-40B4-BE49-F238E27FC236}">
                <a16:creationId xmlns:a16="http://schemas.microsoft.com/office/drawing/2014/main" id="{B1183774-8CD1-49B1-8548-C7B540C7F358}"/>
              </a:ext>
            </a:extLst>
          </p:cNvPr>
          <p:cNvSpPr/>
          <p:nvPr/>
        </p:nvSpPr>
        <p:spPr>
          <a:xfrm>
            <a:off x="4317573" y="296090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42" name="object 40">
            <a:extLst>
              <a:ext uri="{FF2B5EF4-FFF2-40B4-BE49-F238E27FC236}">
                <a16:creationId xmlns:a16="http://schemas.microsoft.com/office/drawing/2014/main" id="{DA6A021C-7776-482D-B404-05CA6B10058B}"/>
              </a:ext>
            </a:extLst>
          </p:cNvPr>
          <p:cNvSpPr/>
          <p:nvPr/>
        </p:nvSpPr>
        <p:spPr>
          <a:xfrm>
            <a:off x="4317573" y="296090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43" name="object 41">
            <a:extLst>
              <a:ext uri="{FF2B5EF4-FFF2-40B4-BE49-F238E27FC236}">
                <a16:creationId xmlns:a16="http://schemas.microsoft.com/office/drawing/2014/main" id="{A9C40866-DBA6-4B6B-AE22-74DFD5ECAD2E}"/>
              </a:ext>
            </a:extLst>
          </p:cNvPr>
          <p:cNvSpPr/>
          <p:nvPr/>
        </p:nvSpPr>
        <p:spPr>
          <a:xfrm>
            <a:off x="4317573" y="3278388"/>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44" name="object 42">
            <a:extLst>
              <a:ext uri="{FF2B5EF4-FFF2-40B4-BE49-F238E27FC236}">
                <a16:creationId xmlns:a16="http://schemas.microsoft.com/office/drawing/2014/main" id="{B1898F89-22CE-40E4-894E-AF3D9A92C565}"/>
              </a:ext>
            </a:extLst>
          </p:cNvPr>
          <p:cNvSpPr/>
          <p:nvPr/>
        </p:nvSpPr>
        <p:spPr>
          <a:xfrm>
            <a:off x="4317573" y="3278388"/>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45" name="object 43">
            <a:extLst>
              <a:ext uri="{FF2B5EF4-FFF2-40B4-BE49-F238E27FC236}">
                <a16:creationId xmlns:a16="http://schemas.microsoft.com/office/drawing/2014/main" id="{177E0CB3-898F-4B5D-B4C2-9660EE75002A}"/>
              </a:ext>
            </a:extLst>
          </p:cNvPr>
          <p:cNvSpPr/>
          <p:nvPr/>
        </p:nvSpPr>
        <p:spPr>
          <a:xfrm>
            <a:off x="4317573" y="348556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521751"/>
          </a:solidFill>
        </p:spPr>
        <p:txBody>
          <a:bodyPr wrap="square" lIns="0" tIns="0" rIns="0" bIns="0" rtlCol="0"/>
          <a:lstStyle/>
          <a:p>
            <a:endParaRPr/>
          </a:p>
        </p:txBody>
      </p:sp>
      <p:sp>
        <p:nvSpPr>
          <p:cNvPr id="46" name="object 44">
            <a:extLst>
              <a:ext uri="{FF2B5EF4-FFF2-40B4-BE49-F238E27FC236}">
                <a16:creationId xmlns:a16="http://schemas.microsoft.com/office/drawing/2014/main" id="{BF16AAC2-5E89-491F-AF3B-547781DF38F3}"/>
              </a:ext>
            </a:extLst>
          </p:cNvPr>
          <p:cNvSpPr/>
          <p:nvPr/>
        </p:nvSpPr>
        <p:spPr>
          <a:xfrm>
            <a:off x="4317573" y="348556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521751"/>
            </a:solidFill>
          </a:ln>
        </p:spPr>
        <p:txBody>
          <a:bodyPr wrap="square" lIns="0" tIns="0" rIns="0" bIns="0" rtlCol="0"/>
          <a:lstStyle/>
          <a:p>
            <a:endParaRPr/>
          </a:p>
        </p:txBody>
      </p:sp>
      <p:sp>
        <p:nvSpPr>
          <p:cNvPr id="47" name="object 45">
            <a:extLst>
              <a:ext uri="{FF2B5EF4-FFF2-40B4-BE49-F238E27FC236}">
                <a16:creationId xmlns:a16="http://schemas.microsoft.com/office/drawing/2014/main" id="{83C08B19-4BFD-4508-B62D-C387ECC6090A}"/>
              </a:ext>
            </a:extLst>
          </p:cNvPr>
          <p:cNvSpPr txBox="1"/>
          <p:nvPr/>
        </p:nvSpPr>
        <p:spPr>
          <a:xfrm>
            <a:off x="1981200" y="4320966"/>
            <a:ext cx="3562985" cy="782955"/>
          </a:xfrm>
          <a:prstGeom prst="rect">
            <a:avLst/>
          </a:prstGeom>
          <a:solidFill>
            <a:srgbClr val="521751"/>
          </a:solidFill>
        </p:spPr>
        <p:txBody>
          <a:bodyPr vert="horz" wrap="square" lIns="0" tIns="153670" rIns="0" bIns="0" rtlCol="0">
            <a:spAutoFit/>
          </a:bodyPr>
          <a:lstStyle/>
          <a:p>
            <a:pPr marL="917575" marR="172720" indent="-741045">
              <a:lnSpc>
                <a:spcPct val="100000"/>
              </a:lnSpc>
              <a:spcBef>
                <a:spcPts val="1210"/>
              </a:spcBef>
            </a:pPr>
            <a:r>
              <a:rPr sz="1500" spc="20" dirty="0">
                <a:solidFill>
                  <a:srgbClr val="FFFFFF"/>
                </a:solidFill>
                <a:latin typeface="Verdana"/>
                <a:cs typeface="Verdana"/>
              </a:rPr>
              <a:t>Add </a:t>
            </a:r>
            <a:r>
              <a:rPr sz="1500" spc="-40" dirty="0">
                <a:solidFill>
                  <a:srgbClr val="FFFFFF"/>
                </a:solidFill>
                <a:latin typeface="Verdana"/>
                <a:cs typeface="Verdana"/>
              </a:rPr>
              <a:t>More </a:t>
            </a:r>
            <a:r>
              <a:rPr sz="1500" spc="-65" dirty="0">
                <a:solidFill>
                  <a:srgbClr val="FFFFFF"/>
                </a:solidFill>
                <a:latin typeface="Verdana"/>
                <a:cs typeface="Verdana"/>
              </a:rPr>
              <a:t>Servers (and merge</a:t>
            </a:r>
            <a:r>
              <a:rPr sz="1500" spc="-400" dirty="0">
                <a:solidFill>
                  <a:srgbClr val="FFFFFF"/>
                </a:solidFill>
                <a:latin typeface="Verdana"/>
                <a:cs typeface="Verdana"/>
              </a:rPr>
              <a:t> </a:t>
            </a:r>
            <a:r>
              <a:rPr sz="1500" spc="-15" dirty="0">
                <a:solidFill>
                  <a:srgbClr val="FFFFFF"/>
                </a:solidFill>
                <a:latin typeface="Verdana"/>
                <a:cs typeface="Verdana"/>
              </a:rPr>
              <a:t>Data  </a:t>
            </a:r>
            <a:r>
              <a:rPr sz="1500" spc="-55" dirty="0">
                <a:solidFill>
                  <a:srgbClr val="FFFFFF"/>
                </a:solidFill>
                <a:latin typeface="Verdana"/>
                <a:cs typeface="Verdana"/>
              </a:rPr>
              <a:t>into one</a:t>
            </a:r>
            <a:r>
              <a:rPr sz="1500" spc="-155" dirty="0">
                <a:solidFill>
                  <a:srgbClr val="FFFFFF"/>
                </a:solidFill>
                <a:latin typeface="Verdana"/>
                <a:cs typeface="Verdana"/>
              </a:rPr>
              <a:t> </a:t>
            </a:r>
            <a:r>
              <a:rPr sz="1500" spc="-35" dirty="0">
                <a:solidFill>
                  <a:srgbClr val="FFFFFF"/>
                </a:solidFill>
                <a:latin typeface="Verdana"/>
                <a:cs typeface="Verdana"/>
              </a:rPr>
              <a:t>Database)</a:t>
            </a:r>
            <a:endParaRPr sz="1500">
              <a:latin typeface="Verdana"/>
              <a:cs typeface="Verdana"/>
            </a:endParaRPr>
          </a:p>
        </p:txBody>
      </p:sp>
      <p:sp>
        <p:nvSpPr>
          <p:cNvPr id="48" name="object 46">
            <a:extLst>
              <a:ext uri="{FF2B5EF4-FFF2-40B4-BE49-F238E27FC236}">
                <a16:creationId xmlns:a16="http://schemas.microsoft.com/office/drawing/2014/main" id="{CF9977CD-C048-4181-A0BE-48A9F9A8C1C2}"/>
              </a:ext>
            </a:extLst>
          </p:cNvPr>
          <p:cNvSpPr/>
          <p:nvPr/>
        </p:nvSpPr>
        <p:spPr>
          <a:xfrm>
            <a:off x="7495095"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solidFill>
            <a:srgbClr val="FEE9D9"/>
          </a:solidFill>
        </p:spPr>
        <p:txBody>
          <a:bodyPr wrap="square" lIns="0" tIns="0" rIns="0" bIns="0" rtlCol="0"/>
          <a:lstStyle/>
          <a:p>
            <a:endParaRPr/>
          </a:p>
        </p:txBody>
      </p:sp>
      <p:sp>
        <p:nvSpPr>
          <p:cNvPr id="49" name="object 47">
            <a:extLst>
              <a:ext uri="{FF2B5EF4-FFF2-40B4-BE49-F238E27FC236}">
                <a16:creationId xmlns:a16="http://schemas.microsoft.com/office/drawing/2014/main" id="{9B9875CE-29B1-4CDD-8C55-F91EA22716A4}"/>
              </a:ext>
            </a:extLst>
          </p:cNvPr>
          <p:cNvSpPr/>
          <p:nvPr/>
        </p:nvSpPr>
        <p:spPr>
          <a:xfrm>
            <a:off x="7495095" y="2832054"/>
            <a:ext cx="568325" cy="892810"/>
          </a:xfrm>
          <a:custGeom>
            <a:avLst/>
            <a:gdLst/>
            <a:ahLst/>
            <a:cxnLst/>
            <a:rect l="l" t="t" r="r" b="b"/>
            <a:pathLst>
              <a:path w="568325" h="892810">
                <a:moveTo>
                  <a:pt x="0" y="0"/>
                </a:moveTo>
                <a:lnTo>
                  <a:pt x="568039" y="0"/>
                </a:lnTo>
                <a:lnTo>
                  <a:pt x="568039" y="892667"/>
                </a:lnTo>
                <a:lnTo>
                  <a:pt x="0" y="892667"/>
                </a:lnTo>
                <a:lnTo>
                  <a:pt x="0" y="0"/>
                </a:lnTo>
                <a:close/>
              </a:path>
            </a:pathLst>
          </a:custGeom>
          <a:ln w="12701">
            <a:solidFill>
              <a:srgbClr val="FA923F"/>
            </a:solidFill>
          </a:ln>
        </p:spPr>
        <p:txBody>
          <a:bodyPr wrap="square" lIns="0" tIns="0" rIns="0" bIns="0" rtlCol="0"/>
          <a:lstStyle/>
          <a:p>
            <a:endParaRPr/>
          </a:p>
        </p:txBody>
      </p:sp>
      <p:sp>
        <p:nvSpPr>
          <p:cNvPr id="50" name="object 48">
            <a:extLst>
              <a:ext uri="{FF2B5EF4-FFF2-40B4-BE49-F238E27FC236}">
                <a16:creationId xmlns:a16="http://schemas.microsoft.com/office/drawing/2014/main" id="{07C489B2-2795-413D-B359-B1F8DD9B3E7E}"/>
              </a:ext>
            </a:extLst>
          </p:cNvPr>
          <p:cNvSpPr/>
          <p:nvPr/>
        </p:nvSpPr>
        <p:spPr>
          <a:xfrm>
            <a:off x="7588750" y="296090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FA923F"/>
          </a:solidFill>
        </p:spPr>
        <p:txBody>
          <a:bodyPr wrap="square" lIns="0" tIns="0" rIns="0" bIns="0" rtlCol="0"/>
          <a:lstStyle/>
          <a:p>
            <a:endParaRPr/>
          </a:p>
        </p:txBody>
      </p:sp>
      <p:sp>
        <p:nvSpPr>
          <p:cNvPr id="51" name="object 49">
            <a:extLst>
              <a:ext uri="{FF2B5EF4-FFF2-40B4-BE49-F238E27FC236}">
                <a16:creationId xmlns:a16="http://schemas.microsoft.com/office/drawing/2014/main" id="{B9C3DF9B-07FE-48F9-B461-438C560B956D}"/>
              </a:ext>
            </a:extLst>
          </p:cNvPr>
          <p:cNvSpPr/>
          <p:nvPr/>
        </p:nvSpPr>
        <p:spPr>
          <a:xfrm>
            <a:off x="7588750" y="296090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FA923F"/>
            </a:solidFill>
          </a:ln>
        </p:spPr>
        <p:txBody>
          <a:bodyPr wrap="square" lIns="0" tIns="0" rIns="0" bIns="0" rtlCol="0"/>
          <a:lstStyle/>
          <a:p>
            <a:endParaRPr/>
          </a:p>
        </p:txBody>
      </p:sp>
      <p:sp>
        <p:nvSpPr>
          <p:cNvPr id="52" name="object 50">
            <a:extLst>
              <a:ext uri="{FF2B5EF4-FFF2-40B4-BE49-F238E27FC236}">
                <a16:creationId xmlns:a16="http://schemas.microsoft.com/office/drawing/2014/main" id="{C87A09FF-A402-4BD6-8227-53846005C453}"/>
              </a:ext>
            </a:extLst>
          </p:cNvPr>
          <p:cNvSpPr/>
          <p:nvPr/>
        </p:nvSpPr>
        <p:spPr>
          <a:xfrm>
            <a:off x="7588750" y="3278388"/>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FA923F"/>
          </a:solidFill>
        </p:spPr>
        <p:txBody>
          <a:bodyPr wrap="square" lIns="0" tIns="0" rIns="0" bIns="0" rtlCol="0"/>
          <a:lstStyle/>
          <a:p>
            <a:endParaRPr/>
          </a:p>
        </p:txBody>
      </p:sp>
      <p:sp>
        <p:nvSpPr>
          <p:cNvPr id="53" name="object 51">
            <a:extLst>
              <a:ext uri="{FF2B5EF4-FFF2-40B4-BE49-F238E27FC236}">
                <a16:creationId xmlns:a16="http://schemas.microsoft.com/office/drawing/2014/main" id="{06C6050E-D0B3-4EE6-B5BB-3CC42309BE41}"/>
              </a:ext>
            </a:extLst>
          </p:cNvPr>
          <p:cNvSpPr/>
          <p:nvPr/>
        </p:nvSpPr>
        <p:spPr>
          <a:xfrm>
            <a:off x="7588750" y="3278388"/>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FA923F"/>
            </a:solidFill>
          </a:ln>
        </p:spPr>
        <p:txBody>
          <a:bodyPr wrap="square" lIns="0" tIns="0" rIns="0" bIns="0" rtlCol="0"/>
          <a:lstStyle/>
          <a:p>
            <a:endParaRPr/>
          </a:p>
        </p:txBody>
      </p:sp>
      <p:sp>
        <p:nvSpPr>
          <p:cNvPr id="54" name="object 52">
            <a:extLst>
              <a:ext uri="{FF2B5EF4-FFF2-40B4-BE49-F238E27FC236}">
                <a16:creationId xmlns:a16="http://schemas.microsoft.com/office/drawing/2014/main" id="{9AB08B3D-30B3-4BC4-8FF7-A647BCD5F8BF}"/>
              </a:ext>
            </a:extLst>
          </p:cNvPr>
          <p:cNvSpPr/>
          <p:nvPr/>
        </p:nvSpPr>
        <p:spPr>
          <a:xfrm>
            <a:off x="7588750" y="3485567"/>
            <a:ext cx="381000" cy="157480"/>
          </a:xfrm>
          <a:custGeom>
            <a:avLst/>
            <a:gdLst/>
            <a:ahLst/>
            <a:cxnLst/>
            <a:rect l="l" t="t" r="r" b="b"/>
            <a:pathLst>
              <a:path w="381000" h="157479">
                <a:moveTo>
                  <a:pt x="0" y="0"/>
                </a:moveTo>
                <a:lnTo>
                  <a:pt x="380723" y="0"/>
                </a:lnTo>
                <a:lnTo>
                  <a:pt x="380723" y="157209"/>
                </a:lnTo>
                <a:lnTo>
                  <a:pt x="0" y="157209"/>
                </a:lnTo>
                <a:lnTo>
                  <a:pt x="0" y="0"/>
                </a:lnTo>
                <a:close/>
              </a:path>
            </a:pathLst>
          </a:custGeom>
          <a:solidFill>
            <a:srgbClr val="FA923F"/>
          </a:solidFill>
        </p:spPr>
        <p:txBody>
          <a:bodyPr wrap="square" lIns="0" tIns="0" rIns="0" bIns="0" rtlCol="0"/>
          <a:lstStyle/>
          <a:p>
            <a:endParaRPr/>
          </a:p>
        </p:txBody>
      </p:sp>
      <p:sp>
        <p:nvSpPr>
          <p:cNvPr id="55" name="object 53">
            <a:extLst>
              <a:ext uri="{FF2B5EF4-FFF2-40B4-BE49-F238E27FC236}">
                <a16:creationId xmlns:a16="http://schemas.microsoft.com/office/drawing/2014/main" id="{D9D6E2EC-6486-4104-AF7E-7E94240C994A}"/>
              </a:ext>
            </a:extLst>
          </p:cNvPr>
          <p:cNvSpPr/>
          <p:nvPr/>
        </p:nvSpPr>
        <p:spPr>
          <a:xfrm>
            <a:off x="7588750" y="3485567"/>
            <a:ext cx="381000" cy="157480"/>
          </a:xfrm>
          <a:custGeom>
            <a:avLst/>
            <a:gdLst/>
            <a:ahLst/>
            <a:cxnLst/>
            <a:rect l="l" t="t" r="r" b="b"/>
            <a:pathLst>
              <a:path w="381000" h="157479">
                <a:moveTo>
                  <a:pt x="0" y="0"/>
                </a:moveTo>
                <a:lnTo>
                  <a:pt x="380722" y="0"/>
                </a:lnTo>
                <a:lnTo>
                  <a:pt x="380722" y="157209"/>
                </a:lnTo>
                <a:lnTo>
                  <a:pt x="0" y="157209"/>
                </a:lnTo>
                <a:lnTo>
                  <a:pt x="0" y="0"/>
                </a:lnTo>
                <a:close/>
              </a:path>
            </a:pathLst>
          </a:custGeom>
          <a:ln w="12700">
            <a:solidFill>
              <a:srgbClr val="FA923F"/>
            </a:solidFill>
          </a:ln>
        </p:spPr>
        <p:txBody>
          <a:bodyPr wrap="square" lIns="0" tIns="0" rIns="0" bIns="0" rtlCol="0"/>
          <a:lstStyle/>
          <a:p>
            <a:endParaRPr/>
          </a:p>
        </p:txBody>
      </p:sp>
      <p:sp>
        <p:nvSpPr>
          <p:cNvPr id="56" name="object 54">
            <a:extLst>
              <a:ext uri="{FF2B5EF4-FFF2-40B4-BE49-F238E27FC236}">
                <a16:creationId xmlns:a16="http://schemas.microsoft.com/office/drawing/2014/main" id="{A43011BE-9CF1-4CB2-A8F7-5469D8F55748}"/>
              </a:ext>
            </a:extLst>
          </p:cNvPr>
          <p:cNvSpPr/>
          <p:nvPr/>
        </p:nvSpPr>
        <p:spPr>
          <a:xfrm>
            <a:off x="8127477" y="2468889"/>
            <a:ext cx="1030605" cy="1619250"/>
          </a:xfrm>
          <a:custGeom>
            <a:avLst/>
            <a:gdLst/>
            <a:ahLst/>
            <a:cxnLst/>
            <a:rect l="l" t="t" r="r" b="b"/>
            <a:pathLst>
              <a:path w="1030604" h="1619250">
                <a:moveTo>
                  <a:pt x="0" y="0"/>
                </a:moveTo>
                <a:lnTo>
                  <a:pt x="1030234" y="0"/>
                </a:lnTo>
                <a:lnTo>
                  <a:pt x="1030234" y="1618998"/>
                </a:lnTo>
                <a:lnTo>
                  <a:pt x="0" y="1618998"/>
                </a:lnTo>
                <a:lnTo>
                  <a:pt x="0" y="0"/>
                </a:lnTo>
                <a:close/>
              </a:path>
            </a:pathLst>
          </a:custGeom>
          <a:solidFill>
            <a:srgbClr val="FEE9D9"/>
          </a:solidFill>
        </p:spPr>
        <p:txBody>
          <a:bodyPr wrap="square" lIns="0" tIns="0" rIns="0" bIns="0" rtlCol="0"/>
          <a:lstStyle/>
          <a:p>
            <a:endParaRPr/>
          </a:p>
        </p:txBody>
      </p:sp>
      <p:sp>
        <p:nvSpPr>
          <p:cNvPr id="57" name="object 55">
            <a:extLst>
              <a:ext uri="{FF2B5EF4-FFF2-40B4-BE49-F238E27FC236}">
                <a16:creationId xmlns:a16="http://schemas.microsoft.com/office/drawing/2014/main" id="{70FBFC29-416D-45B6-95FC-58F7DA495252}"/>
              </a:ext>
            </a:extLst>
          </p:cNvPr>
          <p:cNvSpPr/>
          <p:nvPr/>
        </p:nvSpPr>
        <p:spPr>
          <a:xfrm>
            <a:off x="8127477" y="2468889"/>
            <a:ext cx="1030605" cy="1619250"/>
          </a:xfrm>
          <a:custGeom>
            <a:avLst/>
            <a:gdLst/>
            <a:ahLst/>
            <a:cxnLst/>
            <a:rect l="l" t="t" r="r" b="b"/>
            <a:pathLst>
              <a:path w="1030604" h="1619250">
                <a:moveTo>
                  <a:pt x="0" y="0"/>
                </a:moveTo>
                <a:lnTo>
                  <a:pt x="1030234" y="0"/>
                </a:lnTo>
                <a:lnTo>
                  <a:pt x="1030234" y="1618999"/>
                </a:lnTo>
                <a:lnTo>
                  <a:pt x="0" y="1618999"/>
                </a:lnTo>
                <a:lnTo>
                  <a:pt x="0" y="0"/>
                </a:lnTo>
                <a:close/>
              </a:path>
            </a:pathLst>
          </a:custGeom>
          <a:ln w="12701">
            <a:solidFill>
              <a:srgbClr val="FA923F"/>
            </a:solidFill>
          </a:ln>
        </p:spPr>
        <p:txBody>
          <a:bodyPr wrap="square" lIns="0" tIns="0" rIns="0" bIns="0" rtlCol="0"/>
          <a:lstStyle/>
          <a:p>
            <a:endParaRPr/>
          </a:p>
        </p:txBody>
      </p:sp>
      <p:sp>
        <p:nvSpPr>
          <p:cNvPr id="58" name="object 56">
            <a:extLst>
              <a:ext uri="{FF2B5EF4-FFF2-40B4-BE49-F238E27FC236}">
                <a16:creationId xmlns:a16="http://schemas.microsoft.com/office/drawing/2014/main" id="{943003DD-CBFF-4C63-9D89-248634F32517}"/>
              </a:ext>
            </a:extLst>
          </p:cNvPr>
          <p:cNvSpPr/>
          <p:nvPr/>
        </p:nvSpPr>
        <p:spPr>
          <a:xfrm>
            <a:off x="8297341" y="2702586"/>
            <a:ext cx="690880" cy="285750"/>
          </a:xfrm>
          <a:custGeom>
            <a:avLst/>
            <a:gdLst/>
            <a:ahLst/>
            <a:cxnLst/>
            <a:rect l="l" t="t" r="r" b="b"/>
            <a:pathLst>
              <a:path w="690879" h="285750">
                <a:moveTo>
                  <a:pt x="0" y="0"/>
                </a:moveTo>
                <a:lnTo>
                  <a:pt x="690504" y="0"/>
                </a:lnTo>
                <a:lnTo>
                  <a:pt x="690504" y="285125"/>
                </a:lnTo>
                <a:lnTo>
                  <a:pt x="0" y="285125"/>
                </a:lnTo>
                <a:lnTo>
                  <a:pt x="0" y="0"/>
                </a:lnTo>
                <a:close/>
              </a:path>
            </a:pathLst>
          </a:custGeom>
          <a:solidFill>
            <a:srgbClr val="FA923F"/>
          </a:solidFill>
        </p:spPr>
        <p:txBody>
          <a:bodyPr wrap="square" lIns="0" tIns="0" rIns="0" bIns="0" rtlCol="0"/>
          <a:lstStyle/>
          <a:p>
            <a:endParaRPr/>
          </a:p>
        </p:txBody>
      </p:sp>
      <p:sp>
        <p:nvSpPr>
          <p:cNvPr id="59" name="object 57">
            <a:extLst>
              <a:ext uri="{FF2B5EF4-FFF2-40B4-BE49-F238E27FC236}">
                <a16:creationId xmlns:a16="http://schemas.microsoft.com/office/drawing/2014/main" id="{C936D501-92A0-4A9C-9C69-DB7E11EBF874}"/>
              </a:ext>
            </a:extLst>
          </p:cNvPr>
          <p:cNvSpPr/>
          <p:nvPr/>
        </p:nvSpPr>
        <p:spPr>
          <a:xfrm>
            <a:off x="8297341" y="2702586"/>
            <a:ext cx="690880" cy="285750"/>
          </a:xfrm>
          <a:custGeom>
            <a:avLst/>
            <a:gdLst/>
            <a:ahLst/>
            <a:cxnLst/>
            <a:rect l="l" t="t" r="r" b="b"/>
            <a:pathLst>
              <a:path w="690879" h="285750">
                <a:moveTo>
                  <a:pt x="0" y="0"/>
                </a:moveTo>
                <a:lnTo>
                  <a:pt x="690504" y="0"/>
                </a:lnTo>
                <a:lnTo>
                  <a:pt x="690504" y="285124"/>
                </a:lnTo>
                <a:lnTo>
                  <a:pt x="0" y="285124"/>
                </a:lnTo>
                <a:lnTo>
                  <a:pt x="0" y="0"/>
                </a:lnTo>
                <a:close/>
              </a:path>
            </a:pathLst>
          </a:custGeom>
          <a:ln w="12700">
            <a:solidFill>
              <a:srgbClr val="FA923F"/>
            </a:solidFill>
          </a:ln>
        </p:spPr>
        <p:txBody>
          <a:bodyPr wrap="square" lIns="0" tIns="0" rIns="0" bIns="0" rtlCol="0"/>
          <a:lstStyle/>
          <a:p>
            <a:endParaRPr/>
          </a:p>
        </p:txBody>
      </p:sp>
      <p:sp>
        <p:nvSpPr>
          <p:cNvPr id="60" name="object 58">
            <a:extLst>
              <a:ext uri="{FF2B5EF4-FFF2-40B4-BE49-F238E27FC236}">
                <a16:creationId xmlns:a16="http://schemas.microsoft.com/office/drawing/2014/main" id="{5D8A6213-77B0-42BF-8097-3856F39169D1}"/>
              </a:ext>
            </a:extLst>
          </p:cNvPr>
          <p:cNvSpPr/>
          <p:nvPr/>
        </p:nvSpPr>
        <p:spPr>
          <a:xfrm>
            <a:off x="8297341" y="3278388"/>
            <a:ext cx="690880" cy="285750"/>
          </a:xfrm>
          <a:custGeom>
            <a:avLst/>
            <a:gdLst/>
            <a:ahLst/>
            <a:cxnLst/>
            <a:rect l="l" t="t" r="r" b="b"/>
            <a:pathLst>
              <a:path w="690879" h="285750">
                <a:moveTo>
                  <a:pt x="0" y="0"/>
                </a:moveTo>
                <a:lnTo>
                  <a:pt x="690504" y="0"/>
                </a:lnTo>
                <a:lnTo>
                  <a:pt x="690504" y="285125"/>
                </a:lnTo>
                <a:lnTo>
                  <a:pt x="0" y="285125"/>
                </a:lnTo>
                <a:lnTo>
                  <a:pt x="0" y="0"/>
                </a:lnTo>
                <a:close/>
              </a:path>
            </a:pathLst>
          </a:custGeom>
          <a:solidFill>
            <a:srgbClr val="FA923F"/>
          </a:solidFill>
        </p:spPr>
        <p:txBody>
          <a:bodyPr wrap="square" lIns="0" tIns="0" rIns="0" bIns="0" rtlCol="0"/>
          <a:lstStyle/>
          <a:p>
            <a:endParaRPr/>
          </a:p>
        </p:txBody>
      </p:sp>
      <p:sp>
        <p:nvSpPr>
          <p:cNvPr id="61" name="object 59">
            <a:extLst>
              <a:ext uri="{FF2B5EF4-FFF2-40B4-BE49-F238E27FC236}">
                <a16:creationId xmlns:a16="http://schemas.microsoft.com/office/drawing/2014/main" id="{E1139E1D-D17D-4D22-811C-6007600383B2}"/>
              </a:ext>
            </a:extLst>
          </p:cNvPr>
          <p:cNvSpPr/>
          <p:nvPr/>
        </p:nvSpPr>
        <p:spPr>
          <a:xfrm>
            <a:off x="8297341" y="3278388"/>
            <a:ext cx="690880" cy="285750"/>
          </a:xfrm>
          <a:custGeom>
            <a:avLst/>
            <a:gdLst/>
            <a:ahLst/>
            <a:cxnLst/>
            <a:rect l="l" t="t" r="r" b="b"/>
            <a:pathLst>
              <a:path w="690879" h="285750">
                <a:moveTo>
                  <a:pt x="0" y="0"/>
                </a:moveTo>
                <a:lnTo>
                  <a:pt x="690504" y="0"/>
                </a:lnTo>
                <a:lnTo>
                  <a:pt x="690504" y="285124"/>
                </a:lnTo>
                <a:lnTo>
                  <a:pt x="0" y="285124"/>
                </a:lnTo>
                <a:lnTo>
                  <a:pt x="0" y="0"/>
                </a:lnTo>
                <a:close/>
              </a:path>
            </a:pathLst>
          </a:custGeom>
          <a:ln w="12700">
            <a:solidFill>
              <a:srgbClr val="FA923F"/>
            </a:solidFill>
          </a:ln>
        </p:spPr>
        <p:txBody>
          <a:bodyPr wrap="square" lIns="0" tIns="0" rIns="0" bIns="0" rtlCol="0"/>
          <a:lstStyle/>
          <a:p>
            <a:endParaRPr/>
          </a:p>
        </p:txBody>
      </p:sp>
      <p:sp>
        <p:nvSpPr>
          <p:cNvPr id="62" name="object 60">
            <a:extLst>
              <a:ext uri="{FF2B5EF4-FFF2-40B4-BE49-F238E27FC236}">
                <a16:creationId xmlns:a16="http://schemas.microsoft.com/office/drawing/2014/main" id="{87EE31C6-ECC7-4F57-B252-F34E32A21765}"/>
              </a:ext>
            </a:extLst>
          </p:cNvPr>
          <p:cNvSpPr/>
          <p:nvPr/>
        </p:nvSpPr>
        <p:spPr>
          <a:xfrm>
            <a:off x="8297341" y="3654141"/>
            <a:ext cx="690880" cy="285750"/>
          </a:xfrm>
          <a:custGeom>
            <a:avLst/>
            <a:gdLst/>
            <a:ahLst/>
            <a:cxnLst/>
            <a:rect l="l" t="t" r="r" b="b"/>
            <a:pathLst>
              <a:path w="690879" h="285750">
                <a:moveTo>
                  <a:pt x="0" y="0"/>
                </a:moveTo>
                <a:lnTo>
                  <a:pt x="690504" y="0"/>
                </a:lnTo>
                <a:lnTo>
                  <a:pt x="690504" y="285125"/>
                </a:lnTo>
                <a:lnTo>
                  <a:pt x="0" y="285125"/>
                </a:lnTo>
                <a:lnTo>
                  <a:pt x="0" y="0"/>
                </a:lnTo>
                <a:close/>
              </a:path>
            </a:pathLst>
          </a:custGeom>
          <a:solidFill>
            <a:srgbClr val="FA923F"/>
          </a:solidFill>
        </p:spPr>
        <p:txBody>
          <a:bodyPr wrap="square" lIns="0" tIns="0" rIns="0" bIns="0" rtlCol="0"/>
          <a:lstStyle/>
          <a:p>
            <a:endParaRPr/>
          </a:p>
        </p:txBody>
      </p:sp>
      <p:sp>
        <p:nvSpPr>
          <p:cNvPr id="63" name="object 61">
            <a:extLst>
              <a:ext uri="{FF2B5EF4-FFF2-40B4-BE49-F238E27FC236}">
                <a16:creationId xmlns:a16="http://schemas.microsoft.com/office/drawing/2014/main" id="{1F7130B3-ED54-4F82-85D6-96D94F7D7922}"/>
              </a:ext>
            </a:extLst>
          </p:cNvPr>
          <p:cNvSpPr/>
          <p:nvPr/>
        </p:nvSpPr>
        <p:spPr>
          <a:xfrm>
            <a:off x="8297341" y="3654141"/>
            <a:ext cx="690880" cy="285750"/>
          </a:xfrm>
          <a:custGeom>
            <a:avLst/>
            <a:gdLst/>
            <a:ahLst/>
            <a:cxnLst/>
            <a:rect l="l" t="t" r="r" b="b"/>
            <a:pathLst>
              <a:path w="690879" h="285750">
                <a:moveTo>
                  <a:pt x="0" y="0"/>
                </a:moveTo>
                <a:lnTo>
                  <a:pt x="690504" y="0"/>
                </a:lnTo>
                <a:lnTo>
                  <a:pt x="690504" y="285124"/>
                </a:lnTo>
                <a:lnTo>
                  <a:pt x="0" y="285124"/>
                </a:lnTo>
                <a:lnTo>
                  <a:pt x="0" y="0"/>
                </a:lnTo>
                <a:close/>
              </a:path>
            </a:pathLst>
          </a:custGeom>
          <a:ln w="12700">
            <a:solidFill>
              <a:srgbClr val="FA923F"/>
            </a:solidFill>
          </a:ln>
        </p:spPr>
        <p:txBody>
          <a:bodyPr wrap="square" lIns="0" tIns="0" rIns="0" bIns="0" rtlCol="0"/>
          <a:lstStyle/>
          <a:p>
            <a:endParaRPr/>
          </a:p>
        </p:txBody>
      </p:sp>
      <p:sp>
        <p:nvSpPr>
          <p:cNvPr id="64" name="object 62">
            <a:extLst>
              <a:ext uri="{FF2B5EF4-FFF2-40B4-BE49-F238E27FC236}">
                <a16:creationId xmlns:a16="http://schemas.microsoft.com/office/drawing/2014/main" id="{A77D5076-3AA0-4647-88A5-86D7C94F6AE2}"/>
              </a:ext>
            </a:extLst>
          </p:cNvPr>
          <p:cNvSpPr txBox="1"/>
          <p:nvPr/>
        </p:nvSpPr>
        <p:spPr>
          <a:xfrm>
            <a:off x="6004183" y="4327317"/>
            <a:ext cx="3550285" cy="770255"/>
          </a:xfrm>
          <a:prstGeom prst="rect">
            <a:avLst/>
          </a:prstGeom>
          <a:solidFill>
            <a:srgbClr val="FA923F"/>
          </a:solidFill>
          <a:ln w="12700">
            <a:solidFill>
              <a:srgbClr val="521751"/>
            </a:solidFill>
          </a:ln>
        </p:spPr>
        <p:txBody>
          <a:bodyPr vert="horz" wrap="square" lIns="0" tIns="3175" rIns="0" bIns="0" rtlCol="0">
            <a:spAutoFit/>
          </a:bodyPr>
          <a:lstStyle/>
          <a:p>
            <a:pPr>
              <a:lnSpc>
                <a:spcPct val="100000"/>
              </a:lnSpc>
              <a:spcBef>
                <a:spcPts val="25"/>
              </a:spcBef>
            </a:pPr>
            <a:endParaRPr sz="1800">
              <a:latin typeface="Times New Roman"/>
              <a:cs typeface="Times New Roman"/>
            </a:endParaRPr>
          </a:p>
          <a:p>
            <a:pPr marL="124460">
              <a:lnSpc>
                <a:spcPct val="100000"/>
              </a:lnSpc>
            </a:pPr>
            <a:r>
              <a:rPr sz="1500" spc="-90" dirty="0">
                <a:solidFill>
                  <a:srgbClr val="FFFFFF"/>
                </a:solidFill>
                <a:latin typeface="Verdana"/>
                <a:cs typeface="Verdana"/>
              </a:rPr>
              <a:t>Improve </a:t>
            </a:r>
            <a:r>
              <a:rPr sz="1500" spc="-75" dirty="0">
                <a:solidFill>
                  <a:srgbClr val="FFFFFF"/>
                </a:solidFill>
                <a:latin typeface="Verdana"/>
                <a:cs typeface="Verdana"/>
              </a:rPr>
              <a:t>Server </a:t>
            </a:r>
            <a:r>
              <a:rPr sz="1500" spc="-25" dirty="0">
                <a:solidFill>
                  <a:srgbClr val="FFFFFF"/>
                </a:solidFill>
                <a:latin typeface="Verdana"/>
                <a:cs typeface="Verdana"/>
              </a:rPr>
              <a:t>Capacity </a:t>
            </a:r>
            <a:r>
              <a:rPr sz="1500" spc="-254" dirty="0">
                <a:solidFill>
                  <a:srgbClr val="FFFFFF"/>
                </a:solidFill>
                <a:latin typeface="Verdana"/>
                <a:cs typeface="Verdana"/>
              </a:rPr>
              <a:t>/</a:t>
            </a:r>
            <a:r>
              <a:rPr sz="1500" spc="-240" dirty="0">
                <a:solidFill>
                  <a:srgbClr val="FFFFFF"/>
                </a:solidFill>
                <a:latin typeface="Verdana"/>
                <a:cs typeface="Verdana"/>
              </a:rPr>
              <a:t> </a:t>
            </a:r>
            <a:r>
              <a:rPr sz="1500" spc="-10" dirty="0">
                <a:solidFill>
                  <a:srgbClr val="FFFFFF"/>
                </a:solidFill>
                <a:latin typeface="Verdana"/>
                <a:cs typeface="Verdana"/>
              </a:rPr>
              <a:t>Hardware</a:t>
            </a:r>
            <a:endParaRPr sz="1500">
              <a:latin typeface="Verdana"/>
              <a:cs typeface="Verdana"/>
            </a:endParaRPr>
          </a:p>
        </p:txBody>
      </p:sp>
      <p:sp>
        <p:nvSpPr>
          <p:cNvPr id="65" name="object 63">
            <a:extLst>
              <a:ext uri="{FF2B5EF4-FFF2-40B4-BE49-F238E27FC236}">
                <a16:creationId xmlns:a16="http://schemas.microsoft.com/office/drawing/2014/main" id="{E3C29B04-E1AD-4594-8D3C-E95A3E0C0B58}"/>
              </a:ext>
            </a:extLst>
          </p:cNvPr>
          <p:cNvSpPr/>
          <p:nvPr/>
        </p:nvSpPr>
        <p:spPr>
          <a:xfrm>
            <a:off x="7210953" y="2616373"/>
            <a:ext cx="780415" cy="586740"/>
          </a:xfrm>
          <a:custGeom>
            <a:avLst/>
            <a:gdLst/>
            <a:ahLst/>
            <a:cxnLst/>
            <a:rect l="l" t="t" r="r" b="b"/>
            <a:pathLst>
              <a:path w="780415" h="586739">
                <a:moveTo>
                  <a:pt x="495769" y="0"/>
                </a:moveTo>
                <a:lnTo>
                  <a:pt x="547829" y="90158"/>
                </a:lnTo>
                <a:lnTo>
                  <a:pt x="0" y="406406"/>
                </a:lnTo>
                <a:lnTo>
                  <a:pt x="104119" y="586722"/>
                </a:lnTo>
                <a:lnTo>
                  <a:pt x="651950" y="270475"/>
                </a:lnTo>
                <a:lnTo>
                  <a:pt x="728171" y="270475"/>
                </a:lnTo>
                <a:lnTo>
                  <a:pt x="780230" y="76211"/>
                </a:lnTo>
                <a:lnTo>
                  <a:pt x="495769" y="0"/>
                </a:lnTo>
                <a:close/>
              </a:path>
              <a:path w="780415" h="586739">
                <a:moveTo>
                  <a:pt x="728171" y="270475"/>
                </a:moveTo>
                <a:lnTo>
                  <a:pt x="651950" y="270475"/>
                </a:lnTo>
                <a:lnTo>
                  <a:pt x="704010" y="360634"/>
                </a:lnTo>
                <a:lnTo>
                  <a:pt x="728171" y="270475"/>
                </a:lnTo>
                <a:close/>
              </a:path>
            </a:pathLst>
          </a:custGeom>
          <a:solidFill>
            <a:srgbClr val="FA923F"/>
          </a:solidFill>
        </p:spPr>
        <p:txBody>
          <a:bodyPr wrap="square" lIns="0" tIns="0" rIns="0" bIns="0" rtlCol="0"/>
          <a:lstStyle/>
          <a:p>
            <a:endParaRPr/>
          </a:p>
        </p:txBody>
      </p:sp>
      <p:sp>
        <p:nvSpPr>
          <p:cNvPr id="66" name="object 64">
            <a:extLst>
              <a:ext uri="{FF2B5EF4-FFF2-40B4-BE49-F238E27FC236}">
                <a16:creationId xmlns:a16="http://schemas.microsoft.com/office/drawing/2014/main" id="{FE7B2392-E7C7-4788-ABBE-56238BA199A1}"/>
              </a:ext>
            </a:extLst>
          </p:cNvPr>
          <p:cNvSpPr/>
          <p:nvPr/>
        </p:nvSpPr>
        <p:spPr>
          <a:xfrm>
            <a:off x="7210954" y="2616372"/>
            <a:ext cx="780415" cy="586740"/>
          </a:xfrm>
          <a:custGeom>
            <a:avLst/>
            <a:gdLst/>
            <a:ahLst/>
            <a:cxnLst/>
            <a:rect l="l" t="t" r="r" b="b"/>
            <a:pathLst>
              <a:path w="780415" h="586739">
                <a:moveTo>
                  <a:pt x="0" y="406406"/>
                </a:moveTo>
                <a:lnTo>
                  <a:pt x="547829" y="90158"/>
                </a:lnTo>
                <a:lnTo>
                  <a:pt x="495769" y="0"/>
                </a:lnTo>
                <a:lnTo>
                  <a:pt x="780231" y="76211"/>
                </a:lnTo>
                <a:lnTo>
                  <a:pt x="704010" y="360634"/>
                </a:lnTo>
                <a:lnTo>
                  <a:pt x="651949" y="270475"/>
                </a:lnTo>
                <a:lnTo>
                  <a:pt x="104119" y="586722"/>
                </a:lnTo>
                <a:lnTo>
                  <a:pt x="0" y="406406"/>
                </a:lnTo>
                <a:close/>
              </a:path>
            </a:pathLst>
          </a:custGeom>
          <a:ln w="12700">
            <a:solidFill>
              <a:srgbClr val="3A0E39"/>
            </a:solidFill>
          </a:ln>
        </p:spPr>
        <p:txBody>
          <a:bodyPr wrap="square" lIns="0" tIns="0" rIns="0" bIns="0" rtlCol="0"/>
          <a:lstStyle/>
          <a:p>
            <a:endParaRPr/>
          </a:p>
        </p:txBody>
      </p:sp>
    </p:spTree>
    <p:extLst>
      <p:ext uri="{BB962C8B-B14F-4D97-AF65-F5344CB8AC3E}">
        <p14:creationId xmlns:p14="http://schemas.microsoft.com/office/powerpoint/2010/main" val="201405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26D5-D209-4C78-B921-A82AB88CA3F6}"/>
              </a:ext>
            </a:extLst>
          </p:cNvPr>
          <p:cNvSpPr>
            <a:spLocks noGrp="1"/>
          </p:cNvSpPr>
          <p:nvPr>
            <p:ph type="title"/>
          </p:nvPr>
        </p:nvSpPr>
        <p:spPr/>
        <p:txBody>
          <a:bodyPr/>
          <a:lstStyle/>
          <a:p>
            <a:r>
              <a:rPr lang="en-US" dirty="0"/>
              <a:t>SQL vs NoSQL</a:t>
            </a:r>
          </a:p>
        </p:txBody>
      </p:sp>
      <p:sp>
        <p:nvSpPr>
          <p:cNvPr id="3" name="Slide Number Placeholder 2">
            <a:extLst>
              <a:ext uri="{FF2B5EF4-FFF2-40B4-BE49-F238E27FC236}">
                <a16:creationId xmlns:a16="http://schemas.microsoft.com/office/drawing/2014/main" id="{B8C1BE78-7F0F-4E83-9553-22582EFABC72}"/>
              </a:ext>
            </a:extLst>
          </p:cNvPr>
          <p:cNvSpPr>
            <a:spLocks noGrp="1"/>
          </p:cNvSpPr>
          <p:nvPr>
            <p:ph type="sldNum" sz="quarter" idx="12"/>
          </p:nvPr>
        </p:nvSpPr>
        <p:spPr/>
        <p:txBody>
          <a:bodyPr/>
          <a:lstStyle/>
          <a:p>
            <a:pPr>
              <a:defRPr/>
            </a:pPr>
            <a:fld id="{49730567-0E75-49FB-AEC7-DB714A72D059}" type="slidenum">
              <a:rPr lang="en-US" smtClean="0"/>
              <a:pPr>
                <a:defRPr/>
              </a:pPr>
              <a:t>9</a:t>
            </a:fld>
            <a:endParaRPr lang="en-US"/>
          </a:p>
        </p:txBody>
      </p:sp>
      <p:sp>
        <p:nvSpPr>
          <p:cNvPr id="5" name="object 3">
            <a:extLst>
              <a:ext uri="{FF2B5EF4-FFF2-40B4-BE49-F238E27FC236}">
                <a16:creationId xmlns:a16="http://schemas.microsoft.com/office/drawing/2014/main" id="{055293BC-0B9D-4FCB-AF88-7C21DC25F168}"/>
              </a:ext>
            </a:extLst>
          </p:cNvPr>
          <p:cNvSpPr txBox="1"/>
          <p:nvPr/>
        </p:nvSpPr>
        <p:spPr>
          <a:xfrm>
            <a:off x="1472220" y="1676400"/>
            <a:ext cx="3759200" cy="492759"/>
          </a:xfrm>
          <a:prstGeom prst="rect">
            <a:avLst/>
          </a:prstGeom>
          <a:solidFill>
            <a:srgbClr val="521751"/>
          </a:solidFill>
        </p:spPr>
        <p:txBody>
          <a:bodyPr vert="horz" wrap="square" lIns="0" tIns="126364" rIns="0" bIns="0" rtlCol="0">
            <a:spAutoFit/>
          </a:bodyPr>
          <a:lstStyle/>
          <a:p>
            <a:pPr algn="ctr">
              <a:lnSpc>
                <a:spcPct val="100000"/>
              </a:lnSpc>
              <a:spcBef>
                <a:spcPts val="994"/>
              </a:spcBef>
            </a:pPr>
            <a:r>
              <a:rPr sz="1500" spc="-25" dirty="0">
                <a:solidFill>
                  <a:srgbClr val="FFFFFF"/>
                </a:solidFill>
                <a:latin typeface="Verdana"/>
                <a:cs typeface="Verdana"/>
              </a:rPr>
              <a:t>SQL</a:t>
            </a:r>
            <a:endParaRPr sz="1500">
              <a:latin typeface="Verdana"/>
              <a:cs typeface="Verdana"/>
            </a:endParaRPr>
          </a:p>
        </p:txBody>
      </p:sp>
      <p:sp>
        <p:nvSpPr>
          <p:cNvPr id="6" name="object 4">
            <a:extLst>
              <a:ext uri="{FF2B5EF4-FFF2-40B4-BE49-F238E27FC236}">
                <a16:creationId xmlns:a16="http://schemas.microsoft.com/office/drawing/2014/main" id="{A18094EA-F486-4A18-9A0D-4FB91CFBAD9B}"/>
              </a:ext>
            </a:extLst>
          </p:cNvPr>
          <p:cNvSpPr txBox="1"/>
          <p:nvPr/>
        </p:nvSpPr>
        <p:spPr>
          <a:xfrm>
            <a:off x="6769100" y="1682750"/>
            <a:ext cx="3746500" cy="480059"/>
          </a:xfrm>
          <a:prstGeom prst="rect">
            <a:avLst/>
          </a:prstGeom>
          <a:solidFill>
            <a:srgbClr val="FA923F"/>
          </a:solidFill>
          <a:ln w="12700">
            <a:solidFill>
              <a:srgbClr val="521751"/>
            </a:solidFill>
          </a:ln>
        </p:spPr>
        <p:txBody>
          <a:bodyPr vert="horz" wrap="square" lIns="0" tIns="120014" rIns="0" bIns="0" rtlCol="0">
            <a:spAutoFit/>
          </a:bodyPr>
          <a:lstStyle/>
          <a:p>
            <a:pPr algn="ctr">
              <a:lnSpc>
                <a:spcPct val="100000"/>
              </a:lnSpc>
              <a:spcBef>
                <a:spcPts val="944"/>
              </a:spcBef>
            </a:pPr>
            <a:r>
              <a:rPr sz="1500" spc="-20" dirty="0">
                <a:solidFill>
                  <a:srgbClr val="FFFFFF"/>
                </a:solidFill>
                <a:latin typeface="Verdana"/>
                <a:cs typeface="Verdana"/>
              </a:rPr>
              <a:t>NoSQL</a:t>
            </a:r>
            <a:endParaRPr sz="1500">
              <a:latin typeface="Verdana"/>
              <a:cs typeface="Verdana"/>
            </a:endParaRPr>
          </a:p>
        </p:txBody>
      </p:sp>
      <p:sp>
        <p:nvSpPr>
          <p:cNvPr id="7" name="object 5">
            <a:extLst>
              <a:ext uri="{FF2B5EF4-FFF2-40B4-BE49-F238E27FC236}">
                <a16:creationId xmlns:a16="http://schemas.microsoft.com/office/drawing/2014/main" id="{F7CD7389-9992-45BC-885D-68E4E13CA94F}"/>
              </a:ext>
            </a:extLst>
          </p:cNvPr>
          <p:cNvSpPr txBox="1"/>
          <p:nvPr/>
        </p:nvSpPr>
        <p:spPr>
          <a:xfrm>
            <a:off x="1478571" y="2488067"/>
            <a:ext cx="3746500" cy="480059"/>
          </a:xfrm>
          <a:prstGeom prst="rect">
            <a:avLst/>
          </a:prstGeom>
          <a:solidFill>
            <a:srgbClr val="EDC0EC"/>
          </a:solidFill>
          <a:ln w="12700">
            <a:solidFill>
              <a:srgbClr val="521751"/>
            </a:solidFill>
          </a:ln>
        </p:spPr>
        <p:txBody>
          <a:bodyPr vert="horz" wrap="square" lIns="0" tIns="122555" rIns="0" bIns="0" rtlCol="0">
            <a:spAutoFit/>
          </a:bodyPr>
          <a:lstStyle/>
          <a:p>
            <a:pPr marL="975994">
              <a:lnSpc>
                <a:spcPct val="100000"/>
              </a:lnSpc>
              <a:spcBef>
                <a:spcPts val="965"/>
              </a:spcBef>
            </a:pPr>
            <a:r>
              <a:rPr sz="1500" spc="-15" dirty="0">
                <a:solidFill>
                  <a:srgbClr val="521751"/>
                </a:solidFill>
                <a:latin typeface="Verdana"/>
                <a:cs typeface="Verdana"/>
              </a:rPr>
              <a:t>Data </a:t>
            </a:r>
            <a:r>
              <a:rPr sz="1500" spc="-45" dirty="0">
                <a:solidFill>
                  <a:srgbClr val="521751"/>
                </a:solidFill>
                <a:latin typeface="Verdana"/>
                <a:cs typeface="Verdana"/>
              </a:rPr>
              <a:t>uses</a:t>
            </a:r>
            <a:r>
              <a:rPr sz="1500" spc="-195" dirty="0">
                <a:solidFill>
                  <a:srgbClr val="521751"/>
                </a:solidFill>
                <a:latin typeface="Verdana"/>
                <a:cs typeface="Verdana"/>
              </a:rPr>
              <a:t> </a:t>
            </a:r>
            <a:r>
              <a:rPr sz="1500" spc="-45" dirty="0">
                <a:solidFill>
                  <a:srgbClr val="521751"/>
                </a:solidFill>
                <a:latin typeface="Verdana"/>
                <a:cs typeface="Verdana"/>
              </a:rPr>
              <a:t>Schemas</a:t>
            </a:r>
            <a:endParaRPr sz="1500">
              <a:latin typeface="Verdana"/>
              <a:cs typeface="Verdana"/>
            </a:endParaRPr>
          </a:p>
        </p:txBody>
      </p:sp>
      <p:sp>
        <p:nvSpPr>
          <p:cNvPr id="8" name="object 6">
            <a:extLst>
              <a:ext uri="{FF2B5EF4-FFF2-40B4-BE49-F238E27FC236}">
                <a16:creationId xmlns:a16="http://schemas.microsoft.com/office/drawing/2014/main" id="{8CC896CB-EB76-417A-B597-FEF4E9AF1447}"/>
              </a:ext>
            </a:extLst>
          </p:cNvPr>
          <p:cNvSpPr txBox="1"/>
          <p:nvPr/>
        </p:nvSpPr>
        <p:spPr>
          <a:xfrm>
            <a:off x="1478571" y="3115842"/>
            <a:ext cx="3746500" cy="480059"/>
          </a:xfrm>
          <a:prstGeom prst="rect">
            <a:avLst/>
          </a:prstGeom>
          <a:solidFill>
            <a:srgbClr val="EDC0EC"/>
          </a:solidFill>
          <a:ln w="12700">
            <a:solidFill>
              <a:srgbClr val="521751"/>
            </a:solidFill>
          </a:ln>
        </p:spPr>
        <p:txBody>
          <a:bodyPr vert="horz" wrap="square" lIns="0" tIns="119380" rIns="0" bIns="0" rtlCol="0">
            <a:spAutoFit/>
          </a:bodyPr>
          <a:lstStyle/>
          <a:p>
            <a:pPr algn="ctr">
              <a:lnSpc>
                <a:spcPct val="100000"/>
              </a:lnSpc>
              <a:spcBef>
                <a:spcPts val="940"/>
              </a:spcBef>
            </a:pPr>
            <a:r>
              <a:rPr sz="1500" spc="-55" dirty="0">
                <a:solidFill>
                  <a:srgbClr val="521751"/>
                </a:solidFill>
                <a:latin typeface="Verdana"/>
                <a:cs typeface="Verdana"/>
              </a:rPr>
              <a:t>Relations!</a:t>
            </a:r>
            <a:endParaRPr sz="1500">
              <a:latin typeface="Verdana"/>
              <a:cs typeface="Verdana"/>
            </a:endParaRPr>
          </a:p>
        </p:txBody>
      </p:sp>
      <p:sp>
        <p:nvSpPr>
          <p:cNvPr id="9" name="object 7">
            <a:extLst>
              <a:ext uri="{FF2B5EF4-FFF2-40B4-BE49-F238E27FC236}">
                <a16:creationId xmlns:a16="http://schemas.microsoft.com/office/drawing/2014/main" id="{649CBE2F-74CB-45BB-A20F-02B21353EF94}"/>
              </a:ext>
            </a:extLst>
          </p:cNvPr>
          <p:cNvSpPr txBox="1"/>
          <p:nvPr/>
        </p:nvSpPr>
        <p:spPr>
          <a:xfrm>
            <a:off x="1478571" y="3743617"/>
            <a:ext cx="3746500" cy="480059"/>
          </a:xfrm>
          <a:prstGeom prst="rect">
            <a:avLst/>
          </a:prstGeom>
          <a:solidFill>
            <a:srgbClr val="EDC0EC"/>
          </a:solidFill>
          <a:ln w="12700">
            <a:solidFill>
              <a:srgbClr val="521751"/>
            </a:solidFill>
          </a:ln>
        </p:spPr>
        <p:txBody>
          <a:bodyPr vert="horz" wrap="square" lIns="0" tIns="3810" rIns="0" bIns="0" rtlCol="0">
            <a:spAutoFit/>
          </a:bodyPr>
          <a:lstStyle/>
          <a:p>
            <a:pPr marL="1596390" marR="329565" indent="-1262380">
              <a:lnSpc>
                <a:spcPct val="100000"/>
              </a:lnSpc>
              <a:spcBef>
                <a:spcPts val="30"/>
              </a:spcBef>
            </a:pPr>
            <a:r>
              <a:rPr sz="1500" spc="-15" dirty="0">
                <a:solidFill>
                  <a:srgbClr val="521751"/>
                </a:solidFill>
                <a:latin typeface="Verdana"/>
                <a:cs typeface="Verdana"/>
              </a:rPr>
              <a:t>Data </a:t>
            </a:r>
            <a:r>
              <a:rPr sz="1500" spc="-45" dirty="0">
                <a:solidFill>
                  <a:srgbClr val="521751"/>
                </a:solidFill>
                <a:latin typeface="Verdana"/>
                <a:cs typeface="Verdana"/>
              </a:rPr>
              <a:t>is distributed </a:t>
            </a:r>
            <a:r>
              <a:rPr sz="1500" spc="-30" dirty="0">
                <a:solidFill>
                  <a:srgbClr val="521751"/>
                </a:solidFill>
                <a:latin typeface="Verdana"/>
                <a:cs typeface="Verdana"/>
              </a:rPr>
              <a:t>across</a:t>
            </a:r>
            <a:r>
              <a:rPr sz="1500" spc="-345" dirty="0">
                <a:solidFill>
                  <a:srgbClr val="521751"/>
                </a:solidFill>
                <a:latin typeface="Verdana"/>
                <a:cs typeface="Verdana"/>
              </a:rPr>
              <a:t> </a:t>
            </a:r>
            <a:r>
              <a:rPr sz="1500" spc="-60" dirty="0">
                <a:solidFill>
                  <a:srgbClr val="521751"/>
                </a:solidFill>
                <a:latin typeface="Verdana"/>
                <a:cs typeface="Verdana"/>
              </a:rPr>
              <a:t>multiple  </a:t>
            </a:r>
            <a:r>
              <a:rPr sz="1500" spc="-35" dirty="0">
                <a:solidFill>
                  <a:srgbClr val="521751"/>
                </a:solidFill>
                <a:latin typeface="Verdana"/>
                <a:cs typeface="Verdana"/>
              </a:rPr>
              <a:t>tables</a:t>
            </a:r>
            <a:endParaRPr sz="1500">
              <a:latin typeface="Verdana"/>
              <a:cs typeface="Verdana"/>
            </a:endParaRPr>
          </a:p>
        </p:txBody>
      </p:sp>
      <p:sp>
        <p:nvSpPr>
          <p:cNvPr id="10" name="object 8">
            <a:extLst>
              <a:ext uri="{FF2B5EF4-FFF2-40B4-BE49-F238E27FC236}">
                <a16:creationId xmlns:a16="http://schemas.microsoft.com/office/drawing/2014/main" id="{B76FE57B-FF80-4959-BFB2-11F7096AA3DE}"/>
              </a:ext>
            </a:extLst>
          </p:cNvPr>
          <p:cNvSpPr txBox="1"/>
          <p:nvPr/>
        </p:nvSpPr>
        <p:spPr>
          <a:xfrm>
            <a:off x="1478571" y="4371391"/>
            <a:ext cx="3746500" cy="480059"/>
          </a:xfrm>
          <a:prstGeom prst="rect">
            <a:avLst/>
          </a:prstGeom>
          <a:solidFill>
            <a:srgbClr val="EDC0EC"/>
          </a:solidFill>
          <a:ln w="12700">
            <a:solidFill>
              <a:srgbClr val="521751"/>
            </a:solidFill>
          </a:ln>
        </p:spPr>
        <p:txBody>
          <a:bodyPr vert="horz" wrap="square" lIns="0" tIns="3810" rIns="0" bIns="0" rtlCol="0">
            <a:spAutoFit/>
          </a:bodyPr>
          <a:lstStyle/>
          <a:p>
            <a:pPr marL="162560" marR="156845" indent="383540">
              <a:lnSpc>
                <a:spcPct val="100000"/>
              </a:lnSpc>
              <a:spcBef>
                <a:spcPts val="30"/>
              </a:spcBef>
            </a:pPr>
            <a:r>
              <a:rPr sz="1500" spc="-30" dirty="0">
                <a:solidFill>
                  <a:srgbClr val="521751"/>
                </a:solidFill>
                <a:latin typeface="Verdana"/>
                <a:cs typeface="Verdana"/>
              </a:rPr>
              <a:t>Horizontal scaling </a:t>
            </a:r>
            <a:r>
              <a:rPr sz="1500" spc="-45" dirty="0">
                <a:solidFill>
                  <a:srgbClr val="521751"/>
                </a:solidFill>
                <a:latin typeface="Verdana"/>
                <a:cs typeface="Verdana"/>
              </a:rPr>
              <a:t>is </a:t>
            </a:r>
            <a:r>
              <a:rPr sz="1500" spc="-35" dirty="0">
                <a:solidFill>
                  <a:srgbClr val="521751"/>
                </a:solidFill>
                <a:latin typeface="Verdana"/>
                <a:cs typeface="Verdana"/>
              </a:rPr>
              <a:t>difficult </a:t>
            </a:r>
            <a:r>
              <a:rPr sz="1500" spc="-254" dirty="0">
                <a:solidFill>
                  <a:srgbClr val="521751"/>
                </a:solidFill>
                <a:latin typeface="Verdana"/>
                <a:cs typeface="Verdana"/>
              </a:rPr>
              <a:t>/  </a:t>
            </a:r>
            <a:r>
              <a:rPr sz="1500" spc="-70" dirty="0">
                <a:solidFill>
                  <a:srgbClr val="521751"/>
                </a:solidFill>
                <a:latin typeface="Verdana"/>
                <a:cs typeface="Verdana"/>
              </a:rPr>
              <a:t>impossible; </a:t>
            </a:r>
            <a:r>
              <a:rPr sz="1500" spc="-35" dirty="0">
                <a:solidFill>
                  <a:srgbClr val="521751"/>
                </a:solidFill>
                <a:latin typeface="Verdana"/>
                <a:cs typeface="Verdana"/>
              </a:rPr>
              <a:t>Vertical </a:t>
            </a:r>
            <a:r>
              <a:rPr sz="1500" spc="-30" dirty="0">
                <a:solidFill>
                  <a:srgbClr val="521751"/>
                </a:solidFill>
                <a:latin typeface="Verdana"/>
                <a:cs typeface="Verdana"/>
              </a:rPr>
              <a:t>scaling </a:t>
            </a:r>
            <a:r>
              <a:rPr sz="1500" spc="-45" dirty="0">
                <a:solidFill>
                  <a:srgbClr val="521751"/>
                </a:solidFill>
                <a:latin typeface="Verdana"/>
                <a:cs typeface="Verdana"/>
              </a:rPr>
              <a:t>is</a:t>
            </a:r>
            <a:r>
              <a:rPr sz="1500" spc="-315" dirty="0">
                <a:solidFill>
                  <a:srgbClr val="521751"/>
                </a:solidFill>
                <a:latin typeface="Verdana"/>
                <a:cs typeface="Verdana"/>
              </a:rPr>
              <a:t> </a:t>
            </a:r>
            <a:r>
              <a:rPr sz="1500" spc="-35" dirty="0">
                <a:solidFill>
                  <a:srgbClr val="521751"/>
                </a:solidFill>
                <a:latin typeface="Verdana"/>
                <a:cs typeface="Verdana"/>
              </a:rPr>
              <a:t>possible</a:t>
            </a:r>
            <a:endParaRPr sz="1500">
              <a:latin typeface="Verdana"/>
              <a:cs typeface="Verdana"/>
            </a:endParaRPr>
          </a:p>
        </p:txBody>
      </p:sp>
      <p:sp>
        <p:nvSpPr>
          <p:cNvPr id="11" name="object 9">
            <a:extLst>
              <a:ext uri="{FF2B5EF4-FFF2-40B4-BE49-F238E27FC236}">
                <a16:creationId xmlns:a16="http://schemas.microsoft.com/office/drawing/2014/main" id="{E0D365D8-3939-4B2C-B7FC-15A9091FF6E8}"/>
              </a:ext>
            </a:extLst>
          </p:cNvPr>
          <p:cNvSpPr txBox="1"/>
          <p:nvPr/>
        </p:nvSpPr>
        <p:spPr>
          <a:xfrm>
            <a:off x="1478571" y="4999166"/>
            <a:ext cx="3746500" cy="480059"/>
          </a:xfrm>
          <a:prstGeom prst="rect">
            <a:avLst/>
          </a:prstGeom>
          <a:solidFill>
            <a:srgbClr val="EDC0EC"/>
          </a:solidFill>
          <a:ln w="12700">
            <a:solidFill>
              <a:srgbClr val="521751"/>
            </a:solidFill>
          </a:ln>
        </p:spPr>
        <p:txBody>
          <a:bodyPr vert="horz" wrap="square" lIns="0" tIns="3810" rIns="0" bIns="0" rtlCol="0">
            <a:spAutoFit/>
          </a:bodyPr>
          <a:lstStyle/>
          <a:p>
            <a:pPr marL="674370" marR="121285" indent="-549275">
              <a:lnSpc>
                <a:spcPct val="100000"/>
              </a:lnSpc>
              <a:spcBef>
                <a:spcPts val="30"/>
              </a:spcBef>
            </a:pPr>
            <a:r>
              <a:rPr sz="1500" spc="-45" dirty="0">
                <a:solidFill>
                  <a:srgbClr val="521751"/>
                </a:solidFill>
                <a:latin typeface="Verdana"/>
                <a:cs typeface="Verdana"/>
              </a:rPr>
              <a:t>Limitations for lots </a:t>
            </a:r>
            <a:r>
              <a:rPr sz="1500" spc="-30" dirty="0">
                <a:solidFill>
                  <a:srgbClr val="521751"/>
                </a:solidFill>
                <a:latin typeface="Verdana"/>
                <a:cs typeface="Verdana"/>
              </a:rPr>
              <a:t>of </a:t>
            </a:r>
            <a:r>
              <a:rPr sz="1500" spc="-65" dirty="0">
                <a:solidFill>
                  <a:srgbClr val="521751"/>
                </a:solidFill>
                <a:latin typeface="Verdana"/>
                <a:cs typeface="Verdana"/>
              </a:rPr>
              <a:t>(thousands)</a:t>
            </a:r>
            <a:r>
              <a:rPr sz="1500" spc="-370" dirty="0">
                <a:solidFill>
                  <a:srgbClr val="521751"/>
                </a:solidFill>
                <a:latin typeface="Verdana"/>
                <a:cs typeface="Verdana"/>
              </a:rPr>
              <a:t> </a:t>
            </a:r>
            <a:r>
              <a:rPr sz="1500" spc="-40" dirty="0">
                <a:solidFill>
                  <a:srgbClr val="521751"/>
                </a:solidFill>
                <a:latin typeface="Verdana"/>
                <a:cs typeface="Verdana"/>
              </a:rPr>
              <a:t>read  </a:t>
            </a:r>
            <a:r>
              <a:rPr sz="1500" spc="-85" dirty="0">
                <a:solidFill>
                  <a:srgbClr val="521751"/>
                </a:solidFill>
                <a:latin typeface="Verdana"/>
                <a:cs typeface="Verdana"/>
              </a:rPr>
              <a:t>&amp; </a:t>
            </a:r>
            <a:r>
              <a:rPr sz="1500" spc="-35" dirty="0">
                <a:solidFill>
                  <a:srgbClr val="521751"/>
                </a:solidFill>
                <a:latin typeface="Verdana"/>
                <a:cs typeface="Verdana"/>
              </a:rPr>
              <a:t>write </a:t>
            </a:r>
            <a:r>
              <a:rPr sz="1500" spc="-55" dirty="0">
                <a:solidFill>
                  <a:srgbClr val="521751"/>
                </a:solidFill>
                <a:latin typeface="Verdana"/>
                <a:cs typeface="Verdana"/>
              </a:rPr>
              <a:t>queries </a:t>
            </a:r>
            <a:r>
              <a:rPr sz="1500" spc="-60" dirty="0">
                <a:solidFill>
                  <a:srgbClr val="521751"/>
                </a:solidFill>
                <a:latin typeface="Verdana"/>
                <a:cs typeface="Verdana"/>
              </a:rPr>
              <a:t>per</a:t>
            </a:r>
            <a:r>
              <a:rPr sz="1500" spc="-229" dirty="0">
                <a:solidFill>
                  <a:srgbClr val="521751"/>
                </a:solidFill>
                <a:latin typeface="Verdana"/>
                <a:cs typeface="Verdana"/>
              </a:rPr>
              <a:t> </a:t>
            </a:r>
            <a:r>
              <a:rPr sz="1500" spc="-40" dirty="0">
                <a:solidFill>
                  <a:srgbClr val="521751"/>
                </a:solidFill>
                <a:latin typeface="Verdana"/>
                <a:cs typeface="Verdana"/>
              </a:rPr>
              <a:t>second</a:t>
            </a:r>
            <a:endParaRPr sz="1500">
              <a:latin typeface="Verdana"/>
              <a:cs typeface="Verdana"/>
            </a:endParaRPr>
          </a:p>
        </p:txBody>
      </p:sp>
      <p:sp>
        <p:nvSpPr>
          <p:cNvPr id="12" name="object 10">
            <a:extLst>
              <a:ext uri="{FF2B5EF4-FFF2-40B4-BE49-F238E27FC236}">
                <a16:creationId xmlns:a16="http://schemas.microsoft.com/office/drawing/2014/main" id="{E727182F-F723-4943-8842-424139DEE6D5}"/>
              </a:ext>
            </a:extLst>
          </p:cNvPr>
          <p:cNvSpPr txBox="1"/>
          <p:nvPr/>
        </p:nvSpPr>
        <p:spPr>
          <a:xfrm>
            <a:off x="6769099" y="2488067"/>
            <a:ext cx="3746500" cy="480059"/>
          </a:xfrm>
          <a:prstGeom prst="rect">
            <a:avLst/>
          </a:prstGeom>
          <a:solidFill>
            <a:srgbClr val="FEE9D9"/>
          </a:solidFill>
          <a:ln w="12700">
            <a:solidFill>
              <a:srgbClr val="FA923F"/>
            </a:solidFill>
          </a:ln>
        </p:spPr>
        <p:txBody>
          <a:bodyPr vert="horz" wrap="square" lIns="0" tIns="122555" rIns="0" bIns="0" rtlCol="0">
            <a:spAutoFit/>
          </a:bodyPr>
          <a:lstStyle/>
          <a:p>
            <a:pPr algn="ctr">
              <a:lnSpc>
                <a:spcPct val="100000"/>
              </a:lnSpc>
              <a:spcBef>
                <a:spcPts val="965"/>
              </a:spcBef>
            </a:pPr>
            <a:r>
              <a:rPr sz="1500" spc="-45" dirty="0">
                <a:solidFill>
                  <a:srgbClr val="FA923F"/>
                </a:solidFill>
                <a:latin typeface="Verdana"/>
                <a:cs typeface="Verdana"/>
              </a:rPr>
              <a:t>Schema-less</a:t>
            </a:r>
            <a:endParaRPr sz="1500">
              <a:latin typeface="Verdana"/>
              <a:cs typeface="Verdana"/>
            </a:endParaRPr>
          </a:p>
        </p:txBody>
      </p:sp>
      <p:sp>
        <p:nvSpPr>
          <p:cNvPr id="13" name="object 11">
            <a:extLst>
              <a:ext uri="{FF2B5EF4-FFF2-40B4-BE49-F238E27FC236}">
                <a16:creationId xmlns:a16="http://schemas.microsoft.com/office/drawing/2014/main" id="{E724A01C-DFAA-428D-9413-ED9CF613FD52}"/>
              </a:ext>
            </a:extLst>
          </p:cNvPr>
          <p:cNvSpPr txBox="1"/>
          <p:nvPr/>
        </p:nvSpPr>
        <p:spPr>
          <a:xfrm>
            <a:off x="6769099" y="3115842"/>
            <a:ext cx="3746500" cy="480059"/>
          </a:xfrm>
          <a:prstGeom prst="rect">
            <a:avLst/>
          </a:prstGeom>
          <a:solidFill>
            <a:srgbClr val="FEE9D9"/>
          </a:solidFill>
          <a:ln w="12700">
            <a:solidFill>
              <a:srgbClr val="FA923F"/>
            </a:solidFill>
          </a:ln>
        </p:spPr>
        <p:txBody>
          <a:bodyPr vert="horz" wrap="square" lIns="0" tIns="119380" rIns="0" bIns="0" rtlCol="0">
            <a:spAutoFit/>
          </a:bodyPr>
          <a:lstStyle/>
          <a:p>
            <a:pPr marL="699770">
              <a:lnSpc>
                <a:spcPct val="100000"/>
              </a:lnSpc>
              <a:spcBef>
                <a:spcPts val="940"/>
              </a:spcBef>
            </a:pPr>
            <a:r>
              <a:rPr sz="1500" spc="-15" dirty="0">
                <a:solidFill>
                  <a:srgbClr val="FA923F"/>
                </a:solidFill>
                <a:latin typeface="Verdana"/>
                <a:cs typeface="Verdana"/>
              </a:rPr>
              <a:t>No </a:t>
            </a:r>
            <a:r>
              <a:rPr sz="1500" spc="-110" dirty="0">
                <a:solidFill>
                  <a:srgbClr val="FA923F"/>
                </a:solidFill>
                <a:latin typeface="Verdana"/>
                <a:cs typeface="Verdana"/>
              </a:rPr>
              <a:t>(or </a:t>
            </a:r>
            <a:r>
              <a:rPr sz="1500" spc="-80" dirty="0">
                <a:solidFill>
                  <a:srgbClr val="FA923F"/>
                </a:solidFill>
                <a:latin typeface="Verdana"/>
                <a:cs typeface="Verdana"/>
              </a:rPr>
              <a:t>very </a:t>
            </a:r>
            <a:r>
              <a:rPr sz="1500" spc="-40" dirty="0">
                <a:solidFill>
                  <a:srgbClr val="FA923F"/>
                </a:solidFill>
                <a:latin typeface="Verdana"/>
                <a:cs typeface="Verdana"/>
              </a:rPr>
              <a:t>few)</a:t>
            </a:r>
            <a:r>
              <a:rPr sz="1500" spc="-215" dirty="0">
                <a:solidFill>
                  <a:srgbClr val="FA923F"/>
                </a:solidFill>
                <a:latin typeface="Verdana"/>
                <a:cs typeface="Verdana"/>
              </a:rPr>
              <a:t> </a:t>
            </a:r>
            <a:r>
              <a:rPr sz="1500" spc="-35" dirty="0">
                <a:solidFill>
                  <a:srgbClr val="FA923F"/>
                </a:solidFill>
                <a:latin typeface="Verdana"/>
                <a:cs typeface="Verdana"/>
              </a:rPr>
              <a:t>Relations</a:t>
            </a:r>
            <a:endParaRPr sz="1500">
              <a:latin typeface="Verdana"/>
              <a:cs typeface="Verdana"/>
            </a:endParaRPr>
          </a:p>
        </p:txBody>
      </p:sp>
      <p:sp>
        <p:nvSpPr>
          <p:cNvPr id="14" name="object 12">
            <a:extLst>
              <a:ext uri="{FF2B5EF4-FFF2-40B4-BE49-F238E27FC236}">
                <a16:creationId xmlns:a16="http://schemas.microsoft.com/office/drawing/2014/main" id="{D5B0A4B8-2D12-4459-94BA-29272682803E}"/>
              </a:ext>
            </a:extLst>
          </p:cNvPr>
          <p:cNvSpPr txBox="1"/>
          <p:nvPr/>
        </p:nvSpPr>
        <p:spPr>
          <a:xfrm>
            <a:off x="6769099" y="3743617"/>
            <a:ext cx="3746500" cy="480059"/>
          </a:xfrm>
          <a:prstGeom prst="rect">
            <a:avLst/>
          </a:prstGeom>
          <a:solidFill>
            <a:srgbClr val="FEE9D9"/>
          </a:solidFill>
          <a:ln w="12700">
            <a:solidFill>
              <a:srgbClr val="FA923F"/>
            </a:solidFill>
          </a:ln>
        </p:spPr>
        <p:txBody>
          <a:bodyPr vert="horz" wrap="square" lIns="0" tIns="3810" rIns="0" bIns="0" rtlCol="0">
            <a:spAutoFit/>
          </a:bodyPr>
          <a:lstStyle/>
          <a:p>
            <a:pPr marL="1203960" marR="198755" indent="-1000125">
              <a:lnSpc>
                <a:spcPct val="100000"/>
              </a:lnSpc>
              <a:spcBef>
                <a:spcPts val="30"/>
              </a:spcBef>
            </a:pPr>
            <a:r>
              <a:rPr sz="1500" spc="-15" dirty="0">
                <a:solidFill>
                  <a:srgbClr val="FA923F"/>
                </a:solidFill>
                <a:latin typeface="Verdana"/>
                <a:cs typeface="Verdana"/>
              </a:rPr>
              <a:t>Data </a:t>
            </a:r>
            <a:r>
              <a:rPr sz="1500" spc="-45" dirty="0">
                <a:solidFill>
                  <a:srgbClr val="FA923F"/>
                </a:solidFill>
                <a:latin typeface="Verdana"/>
                <a:cs typeface="Verdana"/>
              </a:rPr>
              <a:t>is typically </a:t>
            </a:r>
            <a:r>
              <a:rPr sz="1500" spc="-55" dirty="0">
                <a:solidFill>
                  <a:srgbClr val="FA923F"/>
                </a:solidFill>
                <a:latin typeface="Verdana"/>
                <a:cs typeface="Verdana"/>
              </a:rPr>
              <a:t>merged </a:t>
            </a:r>
            <a:r>
              <a:rPr sz="1500" spc="-254" dirty="0">
                <a:solidFill>
                  <a:srgbClr val="FA923F"/>
                </a:solidFill>
                <a:latin typeface="Verdana"/>
                <a:cs typeface="Verdana"/>
              </a:rPr>
              <a:t>/ </a:t>
            </a:r>
            <a:r>
              <a:rPr sz="1500" spc="-50" dirty="0">
                <a:solidFill>
                  <a:srgbClr val="FA923F"/>
                </a:solidFill>
                <a:latin typeface="Verdana"/>
                <a:cs typeface="Verdana"/>
              </a:rPr>
              <a:t>nested </a:t>
            </a:r>
            <a:r>
              <a:rPr sz="1500" spc="-65" dirty="0">
                <a:solidFill>
                  <a:srgbClr val="FA923F"/>
                </a:solidFill>
                <a:latin typeface="Verdana"/>
                <a:cs typeface="Verdana"/>
              </a:rPr>
              <a:t>in</a:t>
            </a:r>
            <a:r>
              <a:rPr sz="1500" spc="-265" dirty="0">
                <a:solidFill>
                  <a:srgbClr val="FA923F"/>
                </a:solidFill>
                <a:latin typeface="Verdana"/>
                <a:cs typeface="Verdana"/>
              </a:rPr>
              <a:t> </a:t>
            </a:r>
            <a:r>
              <a:rPr sz="1500" spc="-5" dirty="0">
                <a:solidFill>
                  <a:srgbClr val="FA923F"/>
                </a:solidFill>
                <a:latin typeface="Verdana"/>
                <a:cs typeface="Verdana"/>
              </a:rPr>
              <a:t>a  </a:t>
            </a:r>
            <a:r>
              <a:rPr sz="1500" spc="5" dirty="0">
                <a:solidFill>
                  <a:srgbClr val="FA923F"/>
                </a:solidFill>
                <a:latin typeface="Verdana"/>
                <a:cs typeface="Verdana"/>
              </a:rPr>
              <a:t>few</a:t>
            </a:r>
            <a:r>
              <a:rPr sz="1500" spc="-90" dirty="0">
                <a:solidFill>
                  <a:srgbClr val="FA923F"/>
                </a:solidFill>
                <a:latin typeface="Verdana"/>
                <a:cs typeface="Verdana"/>
              </a:rPr>
              <a:t> </a:t>
            </a:r>
            <a:r>
              <a:rPr sz="1500" spc="-45" dirty="0">
                <a:solidFill>
                  <a:srgbClr val="FA923F"/>
                </a:solidFill>
                <a:latin typeface="Verdana"/>
                <a:cs typeface="Verdana"/>
              </a:rPr>
              <a:t>collections</a:t>
            </a:r>
            <a:endParaRPr sz="1500">
              <a:latin typeface="Verdana"/>
              <a:cs typeface="Verdana"/>
            </a:endParaRPr>
          </a:p>
        </p:txBody>
      </p:sp>
      <p:sp>
        <p:nvSpPr>
          <p:cNvPr id="15" name="object 13">
            <a:extLst>
              <a:ext uri="{FF2B5EF4-FFF2-40B4-BE49-F238E27FC236}">
                <a16:creationId xmlns:a16="http://schemas.microsoft.com/office/drawing/2014/main" id="{C091FD88-74C1-471A-8BAA-850444913898}"/>
              </a:ext>
            </a:extLst>
          </p:cNvPr>
          <p:cNvSpPr txBox="1"/>
          <p:nvPr/>
        </p:nvSpPr>
        <p:spPr>
          <a:xfrm>
            <a:off x="6769099" y="4371391"/>
            <a:ext cx="3746500" cy="480059"/>
          </a:xfrm>
          <a:prstGeom prst="rect">
            <a:avLst/>
          </a:prstGeom>
          <a:solidFill>
            <a:srgbClr val="FEE9D9"/>
          </a:solidFill>
          <a:ln w="12700">
            <a:solidFill>
              <a:srgbClr val="FA923F"/>
            </a:solidFill>
          </a:ln>
        </p:spPr>
        <p:txBody>
          <a:bodyPr vert="horz" wrap="square" lIns="0" tIns="3810" rIns="0" bIns="0" rtlCol="0">
            <a:spAutoFit/>
          </a:bodyPr>
          <a:lstStyle/>
          <a:p>
            <a:pPr marL="1503045" marR="178435" indent="-1319530">
              <a:lnSpc>
                <a:spcPct val="100000"/>
              </a:lnSpc>
              <a:spcBef>
                <a:spcPts val="30"/>
              </a:spcBef>
            </a:pPr>
            <a:r>
              <a:rPr sz="1500" spc="-35" dirty="0">
                <a:solidFill>
                  <a:srgbClr val="FA923F"/>
                </a:solidFill>
                <a:latin typeface="Verdana"/>
                <a:cs typeface="Verdana"/>
              </a:rPr>
              <a:t>Both </a:t>
            </a:r>
            <a:r>
              <a:rPr sz="1500" spc="-40" dirty="0">
                <a:solidFill>
                  <a:srgbClr val="FA923F"/>
                </a:solidFill>
                <a:latin typeface="Verdana"/>
                <a:cs typeface="Verdana"/>
              </a:rPr>
              <a:t>horizontal </a:t>
            </a:r>
            <a:r>
              <a:rPr sz="1500" spc="-25" dirty="0">
                <a:solidFill>
                  <a:srgbClr val="FA923F"/>
                </a:solidFill>
                <a:latin typeface="Verdana"/>
                <a:cs typeface="Verdana"/>
              </a:rPr>
              <a:t>and </a:t>
            </a:r>
            <a:r>
              <a:rPr sz="1500" spc="-50" dirty="0">
                <a:solidFill>
                  <a:srgbClr val="FA923F"/>
                </a:solidFill>
                <a:latin typeface="Verdana"/>
                <a:cs typeface="Verdana"/>
              </a:rPr>
              <a:t>vertical </a:t>
            </a:r>
            <a:r>
              <a:rPr sz="1500" spc="-30" dirty="0">
                <a:solidFill>
                  <a:srgbClr val="FA923F"/>
                </a:solidFill>
                <a:latin typeface="Verdana"/>
                <a:cs typeface="Verdana"/>
              </a:rPr>
              <a:t>scaling</a:t>
            </a:r>
            <a:r>
              <a:rPr sz="1500" spc="-380" dirty="0">
                <a:solidFill>
                  <a:srgbClr val="FA923F"/>
                </a:solidFill>
                <a:latin typeface="Verdana"/>
                <a:cs typeface="Verdana"/>
              </a:rPr>
              <a:t> </a:t>
            </a:r>
            <a:r>
              <a:rPr sz="1500" spc="-45" dirty="0">
                <a:solidFill>
                  <a:srgbClr val="FA923F"/>
                </a:solidFill>
                <a:latin typeface="Verdana"/>
                <a:cs typeface="Verdana"/>
              </a:rPr>
              <a:t>is  </a:t>
            </a:r>
            <a:r>
              <a:rPr sz="1500" spc="-40" dirty="0">
                <a:solidFill>
                  <a:srgbClr val="FA923F"/>
                </a:solidFill>
                <a:latin typeface="Verdana"/>
                <a:cs typeface="Verdana"/>
              </a:rPr>
              <a:t>possible</a:t>
            </a:r>
            <a:endParaRPr sz="1500">
              <a:latin typeface="Verdana"/>
              <a:cs typeface="Verdana"/>
            </a:endParaRPr>
          </a:p>
        </p:txBody>
      </p:sp>
      <p:sp>
        <p:nvSpPr>
          <p:cNvPr id="16" name="object 14">
            <a:extLst>
              <a:ext uri="{FF2B5EF4-FFF2-40B4-BE49-F238E27FC236}">
                <a16:creationId xmlns:a16="http://schemas.microsoft.com/office/drawing/2014/main" id="{83843A8D-3AB5-4664-AC2D-F396AA124EB3}"/>
              </a:ext>
            </a:extLst>
          </p:cNvPr>
          <p:cNvSpPr txBox="1"/>
          <p:nvPr/>
        </p:nvSpPr>
        <p:spPr>
          <a:xfrm>
            <a:off x="6769099" y="4999166"/>
            <a:ext cx="3746500" cy="480059"/>
          </a:xfrm>
          <a:prstGeom prst="rect">
            <a:avLst/>
          </a:prstGeom>
          <a:solidFill>
            <a:srgbClr val="FEE9D9"/>
          </a:solidFill>
          <a:ln w="12700">
            <a:solidFill>
              <a:srgbClr val="FA923F"/>
            </a:solidFill>
          </a:ln>
        </p:spPr>
        <p:txBody>
          <a:bodyPr vert="horz" wrap="square" lIns="0" tIns="3810" rIns="0" bIns="0" rtlCol="0">
            <a:spAutoFit/>
          </a:bodyPr>
          <a:lstStyle/>
          <a:p>
            <a:pPr marL="1227455" marR="271145" indent="-952500">
              <a:lnSpc>
                <a:spcPct val="100000"/>
              </a:lnSpc>
              <a:spcBef>
                <a:spcPts val="30"/>
              </a:spcBef>
            </a:pPr>
            <a:r>
              <a:rPr sz="1500" spc="-45" dirty="0">
                <a:solidFill>
                  <a:srgbClr val="FA923F"/>
                </a:solidFill>
                <a:latin typeface="Verdana"/>
                <a:cs typeface="Verdana"/>
              </a:rPr>
              <a:t>Great</a:t>
            </a:r>
            <a:r>
              <a:rPr sz="1500" spc="-130" dirty="0">
                <a:solidFill>
                  <a:srgbClr val="FA923F"/>
                </a:solidFill>
                <a:latin typeface="Verdana"/>
                <a:cs typeface="Verdana"/>
              </a:rPr>
              <a:t> </a:t>
            </a:r>
            <a:r>
              <a:rPr sz="1500" spc="-45" dirty="0">
                <a:solidFill>
                  <a:srgbClr val="FA923F"/>
                </a:solidFill>
                <a:latin typeface="Verdana"/>
                <a:cs typeface="Verdana"/>
              </a:rPr>
              <a:t>performance</a:t>
            </a:r>
            <a:r>
              <a:rPr sz="1500" spc="-114" dirty="0">
                <a:solidFill>
                  <a:srgbClr val="FA923F"/>
                </a:solidFill>
                <a:latin typeface="Verdana"/>
                <a:cs typeface="Verdana"/>
              </a:rPr>
              <a:t> </a:t>
            </a:r>
            <a:r>
              <a:rPr sz="1500" spc="-45" dirty="0">
                <a:solidFill>
                  <a:srgbClr val="FA923F"/>
                </a:solidFill>
                <a:latin typeface="Verdana"/>
                <a:cs typeface="Verdana"/>
              </a:rPr>
              <a:t>for</a:t>
            </a:r>
            <a:r>
              <a:rPr sz="1500" spc="-120" dirty="0">
                <a:solidFill>
                  <a:srgbClr val="FA923F"/>
                </a:solidFill>
                <a:latin typeface="Verdana"/>
                <a:cs typeface="Verdana"/>
              </a:rPr>
              <a:t> </a:t>
            </a:r>
            <a:r>
              <a:rPr sz="1500" spc="-35" dirty="0">
                <a:solidFill>
                  <a:srgbClr val="FA923F"/>
                </a:solidFill>
                <a:latin typeface="Verdana"/>
                <a:cs typeface="Verdana"/>
              </a:rPr>
              <a:t>mass</a:t>
            </a:r>
            <a:r>
              <a:rPr sz="1500" spc="-120" dirty="0">
                <a:solidFill>
                  <a:srgbClr val="FA923F"/>
                </a:solidFill>
                <a:latin typeface="Verdana"/>
                <a:cs typeface="Verdana"/>
              </a:rPr>
              <a:t> </a:t>
            </a:r>
            <a:r>
              <a:rPr sz="1500" spc="-40" dirty="0">
                <a:solidFill>
                  <a:srgbClr val="FA923F"/>
                </a:solidFill>
                <a:latin typeface="Verdana"/>
                <a:cs typeface="Verdana"/>
              </a:rPr>
              <a:t>read</a:t>
            </a:r>
            <a:r>
              <a:rPr sz="1500" spc="-120" dirty="0">
                <a:solidFill>
                  <a:srgbClr val="FA923F"/>
                </a:solidFill>
                <a:latin typeface="Verdana"/>
                <a:cs typeface="Verdana"/>
              </a:rPr>
              <a:t> </a:t>
            </a:r>
            <a:r>
              <a:rPr sz="1500" spc="-85" dirty="0">
                <a:solidFill>
                  <a:srgbClr val="FA923F"/>
                </a:solidFill>
                <a:latin typeface="Verdana"/>
                <a:cs typeface="Verdana"/>
              </a:rPr>
              <a:t>&amp;  </a:t>
            </a:r>
            <a:r>
              <a:rPr sz="1500" spc="-35" dirty="0">
                <a:solidFill>
                  <a:srgbClr val="FA923F"/>
                </a:solidFill>
                <a:latin typeface="Verdana"/>
                <a:cs typeface="Verdana"/>
              </a:rPr>
              <a:t>write</a:t>
            </a:r>
            <a:r>
              <a:rPr sz="1500" spc="-105" dirty="0">
                <a:solidFill>
                  <a:srgbClr val="FA923F"/>
                </a:solidFill>
                <a:latin typeface="Verdana"/>
                <a:cs typeface="Verdana"/>
              </a:rPr>
              <a:t> </a:t>
            </a:r>
            <a:r>
              <a:rPr sz="1500" spc="-50" dirty="0">
                <a:solidFill>
                  <a:srgbClr val="FA923F"/>
                </a:solidFill>
                <a:latin typeface="Verdana"/>
                <a:cs typeface="Verdana"/>
              </a:rPr>
              <a:t>requests</a:t>
            </a:r>
            <a:endParaRPr sz="1500">
              <a:latin typeface="Verdana"/>
              <a:cs typeface="Verdana"/>
            </a:endParaRPr>
          </a:p>
        </p:txBody>
      </p:sp>
    </p:spTree>
    <p:extLst>
      <p:ext uri="{BB962C8B-B14F-4D97-AF65-F5344CB8AC3E}">
        <p14:creationId xmlns:p14="http://schemas.microsoft.com/office/powerpoint/2010/main" val="336203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10279</TotalTime>
  <Words>1731</Words>
  <Application>Microsoft Office PowerPoint</Application>
  <PresentationFormat>Widescreen</PresentationFormat>
  <Paragraphs>296</Paragraphs>
  <Slides>26</Slides>
  <Notes>5</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Bookman Old Style</vt:lpstr>
      <vt:lpstr>Calibri</vt:lpstr>
      <vt:lpstr>Consolas</vt:lpstr>
      <vt:lpstr>Courier New</vt:lpstr>
      <vt:lpstr>Gill Sans MT</vt:lpstr>
      <vt:lpstr>Times New Roman</vt:lpstr>
      <vt:lpstr>Verdana</vt:lpstr>
      <vt:lpstr>Wingdings</vt:lpstr>
      <vt:lpstr>Wingdings 3</vt:lpstr>
      <vt:lpstr>Origin</vt:lpstr>
      <vt:lpstr>MongoDB – Intro &amp; CRUD</vt:lpstr>
      <vt:lpstr>SQL vs NoSQL</vt:lpstr>
      <vt:lpstr>What’s SQL?</vt:lpstr>
      <vt:lpstr>Core SQL Database Characteristics</vt:lpstr>
      <vt:lpstr>SQL Queries</vt:lpstr>
      <vt:lpstr>NoSQL</vt:lpstr>
      <vt:lpstr>NoSQL Characteristics</vt:lpstr>
      <vt:lpstr>Horizontal vs Vertical Scaling</vt:lpstr>
      <vt:lpstr>SQL vs NoSQL</vt:lpstr>
      <vt:lpstr>NOSQL Database Types</vt:lpstr>
      <vt:lpstr>NoSQL Revolution</vt:lpstr>
      <vt:lpstr>What is MongoDB?</vt:lpstr>
      <vt:lpstr>Document Data Model</vt:lpstr>
      <vt:lpstr>BSON</vt:lpstr>
      <vt:lpstr>BSON characteristics</vt:lpstr>
      <vt:lpstr>Non-Relational</vt:lpstr>
      <vt:lpstr>Schema</vt:lpstr>
      <vt:lpstr>Document Structure</vt:lpstr>
      <vt:lpstr>Setup</vt:lpstr>
      <vt:lpstr>Collections</vt:lpstr>
      <vt:lpstr>Shell Demo</vt:lpstr>
      <vt:lpstr>Shell Demo</vt:lpstr>
      <vt:lpstr>MongoDB Compass</vt:lpstr>
      <vt:lpstr>General Rules</vt:lpstr>
      <vt:lpstr>Resources</vt:lpstr>
      <vt:lpstr>Homework</vt:lpstr>
    </vt:vector>
  </TitlesOfParts>
  <Company>Maharishi University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Obinna Kalu</cp:lastModifiedBy>
  <cp:revision>684</cp:revision>
  <dcterms:created xsi:type="dcterms:W3CDTF">2014-09-13T20:29:18Z</dcterms:created>
  <dcterms:modified xsi:type="dcterms:W3CDTF">2021-01-25T14:56:05Z</dcterms:modified>
</cp:coreProperties>
</file>