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9" r:id="rId7"/>
    <p:sldId id="270" r:id="rId8"/>
    <p:sldId id="271" r:id="rId9"/>
    <p:sldId id="272" r:id="rId10"/>
    <p:sldId id="273" r:id="rId11"/>
    <p:sldId id="260" r:id="rId12"/>
    <p:sldId id="264" r:id="rId13"/>
    <p:sldId id="265" r:id="rId14"/>
    <p:sldId id="274" r:id="rId15"/>
    <p:sldId id="275" r:id="rId16"/>
    <p:sldId id="276" r:id="rId17"/>
    <p:sldId id="266" r:id="rId18"/>
    <p:sldId id="267"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49000"/>
          </a:blip>
          <a:stretch>
            <a:fillRect l="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55" y="178753"/>
            <a:ext cx="9144000" cy="2387600"/>
          </a:xfrm>
        </p:spPr>
        <p:txBody>
          <a:bodyPr/>
          <a:lstStyle/>
          <a:p>
            <a:r>
              <a:rPr lang="en-US" sz="4800" b="1"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Opening a new cafe in Chicago?</a:t>
            </a:r>
            <a:endParaRPr lang="en-US" sz="4800" b="1"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76705" y="4202430"/>
            <a:ext cx="7974330" cy="1959610"/>
          </a:xfrm>
        </p:spPr>
        <p:txBody>
          <a:bodyPr>
            <a:normAutofit/>
          </a:bodyPr>
          <a:lstStyle/>
          <a:p>
            <a:pPr algn="l"/>
            <a:r>
              <a:rPr lang="en-US">
                <a:latin typeface="Times New Roman" panose="02020603050405020304" charset="0"/>
                <a:cs typeface="Times New Roman" panose="02020603050405020304" charset="0"/>
              </a:rPr>
              <a:t>Where? What kind?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what else can data tell us about future business plans</a:t>
            </a:r>
            <a:endParaRPr lang="en-US">
              <a:latin typeface="Times New Roman" panose="02020603050405020304" charset="0"/>
              <a:cs typeface="Times New Roman" panose="02020603050405020304" charset="0"/>
            </a:endParaRPr>
          </a:p>
          <a:p>
            <a:pPr algn="l"/>
            <a:endParaRPr lang="en-US" sz="2800">
              <a:latin typeface="Times New Roman" panose="02020603050405020304" charset="0"/>
              <a:cs typeface="Times New Roman" panose="02020603050405020304" charset="0"/>
            </a:endParaRPr>
          </a:p>
          <a:p>
            <a:pPr algn="l"/>
            <a:r>
              <a:rPr lang="en-US" sz="2800">
                <a:latin typeface="Times New Roman" panose="02020603050405020304" charset="0"/>
                <a:cs typeface="Times New Roman" panose="02020603050405020304" charset="0"/>
              </a:rPr>
              <a:t>						b</a:t>
            </a:r>
            <a:r>
              <a:rPr lang="en-US" sz="2000">
                <a:latin typeface="Times New Roman" panose="02020603050405020304" charset="0"/>
                <a:cs typeface="Times New Roman" panose="02020603050405020304" charset="0"/>
              </a:rPr>
              <a:t>y: Y.Z</a:t>
            </a:r>
            <a:endParaRPr lang="en-US" sz="2000">
              <a:latin typeface="Times New Roman" panose="02020603050405020304" charset="0"/>
              <a:cs typeface="Times New Roman" panose="02020603050405020304" charset="0"/>
            </a:endParaRPr>
          </a:p>
        </p:txBody>
      </p:sp>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sym typeface="+mn-ea"/>
              </a:rPr>
              <a:t>Analysis and Findings </a:t>
            </a:r>
            <a:endParaRPr lang="en-US" sz="4000" b="1"/>
          </a:p>
        </p:txBody>
      </p:sp>
      <p:sp>
        <p:nvSpPr>
          <p:cNvPr id="9" name="Content Placeholder 8"/>
          <p:cNvSpPr>
            <a:spLocks noGrp="1"/>
          </p:cNvSpPr>
          <p:nvPr>
            <p:ph idx="1"/>
          </p:nvPr>
        </p:nvSpPr>
        <p:spPr>
          <a:xfrm>
            <a:off x="1577340" y="1742440"/>
            <a:ext cx="9776460" cy="4434840"/>
          </a:xfrm>
        </p:spPr>
        <p:txBody>
          <a:bodyPr>
            <a:normAutofit/>
          </a:bodyPr>
          <a:p>
            <a:r>
              <a:rPr lang="en-US" sz="2400"/>
              <a:t>Number of cafes statistics and bar chart shows most wards have around 7 and a half cafe within 6mi radius, and it's somewhat normally distributed based on median, mean and std. </a:t>
            </a:r>
            <a:endParaRPr lang="en-US" sz="2400"/>
          </a:p>
        </p:txBody>
      </p:sp>
      <p:pic>
        <p:nvPicPr>
          <p:cNvPr id="2" name="Picture 1"/>
          <p:cNvPicPr>
            <a:picLocks noChangeAspect="1"/>
          </p:cNvPicPr>
          <p:nvPr/>
        </p:nvPicPr>
        <p:blipFill>
          <a:blip r:embed="rId1"/>
          <a:srcRect l="1707"/>
          <a:stretch>
            <a:fillRect/>
          </a:stretch>
        </p:blipFill>
        <p:spPr>
          <a:xfrm>
            <a:off x="1672590" y="2797810"/>
            <a:ext cx="7547610" cy="3738880"/>
          </a:xfrm>
          <a:prstGeom prst="rect">
            <a:avLst/>
          </a:prstGeom>
        </p:spPr>
      </p:pic>
      <p:pic>
        <p:nvPicPr>
          <p:cNvPr id="4" name="Picture 3"/>
          <p:cNvPicPr>
            <a:picLocks noChangeAspect="1"/>
          </p:cNvPicPr>
          <p:nvPr/>
        </p:nvPicPr>
        <p:blipFill>
          <a:blip r:embed="rId2"/>
          <a:stretch>
            <a:fillRect/>
          </a:stretch>
        </p:blipFill>
        <p:spPr>
          <a:xfrm>
            <a:off x="9220200" y="2797810"/>
            <a:ext cx="1428750" cy="2324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sym typeface="+mn-ea"/>
              </a:rPr>
              <a:t>Analysis and Findings </a:t>
            </a:r>
            <a:endParaRPr lang="en-US" sz="4000" b="1"/>
          </a:p>
        </p:txBody>
      </p:sp>
      <p:sp>
        <p:nvSpPr>
          <p:cNvPr id="9" name="Content Placeholder 8"/>
          <p:cNvSpPr>
            <a:spLocks noGrp="1"/>
          </p:cNvSpPr>
          <p:nvPr>
            <p:ph idx="1"/>
          </p:nvPr>
        </p:nvSpPr>
        <p:spPr>
          <a:xfrm>
            <a:off x="1577340" y="1742440"/>
            <a:ext cx="9776460" cy="4434840"/>
          </a:xfrm>
        </p:spPr>
        <p:txBody>
          <a:bodyPr>
            <a:normAutofit/>
          </a:bodyPr>
          <a:p>
            <a:r>
              <a:rPr lang="en-US" sz="2400"/>
              <a:t>Area chart shows that although sweets shops and cafe do not have a strong correlation, their trends do align, expecially for wards 42 to 50, shown by the orange circle.</a:t>
            </a:r>
            <a:endParaRPr lang="en-US" sz="2400"/>
          </a:p>
          <a:p>
            <a:r>
              <a:rPr lang="en-US" sz="2400"/>
              <a:t>Also shows by the chart other drink shops have too small of a sample size. </a:t>
            </a:r>
            <a:endParaRPr lang="en-US" sz="2400"/>
          </a:p>
        </p:txBody>
      </p:sp>
      <p:pic>
        <p:nvPicPr>
          <p:cNvPr id="4" name="Picture 3"/>
          <p:cNvPicPr>
            <a:picLocks noChangeAspect="1"/>
          </p:cNvPicPr>
          <p:nvPr/>
        </p:nvPicPr>
        <p:blipFill>
          <a:blip r:embed="rId1"/>
          <a:stretch>
            <a:fillRect/>
          </a:stretch>
        </p:blipFill>
        <p:spPr>
          <a:xfrm>
            <a:off x="1703070" y="3357245"/>
            <a:ext cx="9525000" cy="3228975"/>
          </a:xfrm>
          <a:prstGeom prst="rect">
            <a:avLst/>
          </a:prstGeom>
        </p:spPr>
      </p:pic>
      <p:sp>
        <p:nvSpPr>
          <p:cNvPr id="7" name="Oval 6"/>
          <p:cNvSpPr/>
          <p:nvPr/>
        </p:nvSpPr>
        <p:spPr>
          <a:xfrm>
            <a:off x="9368155" y="4161790"/>
            <a:ext cx="1304925" cy="104775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sym typeface="+mn-ea"/>
              </a:rPr>
              <a:t>Analysis and Findings </a:t>
            </a:r>
            <a:endParaRPr lang="en-US" sz="4000" b="1"/>
          </a:p>
        </p:txBody>
      </p:sp>
      <p:sp>
        <p:nvSpPr>
          <p:cNvPr id="9" name="Content Placeholder 8"/>
          <p:cNvSpPr>
            <a:spLocks noGrp="1"/>
          </p:cNvSpPr>
          <p:nvPr>
            <p:ph idx="1"/>
          </p:nvPr>
        </p:nvSpPr>
        <p:spPr>
          <a:xfrm>
            <a:off x="1577340" y="1742440"/>
            <a:ext cx="9776460" cy="4434840"/>
          </a:xfrm>
        </p:spPr>
        <p:txBody>
          <a:bodyPr>
            <a:normAutofit lnSpcReduction="20000"/>
          </a:bodyPr>
          <a:p>
            <a:r>
              <a:rPr lang="en-US"/>
              <a:t>Although crime count and cafe number has a weak negative correlation, the chart helps to visualize the trend. also visualize the crime count.</a:t>
            </a:r>
            <a:endParaRPr lang="en-US"/>
          </a:p>
          <a:p>
            <a:r>
              <a:rPr lang="en-US"/>
              <a:t>Similar chars was also done agaist public park/recreation area.</a:t>
            </a:r>
            <a:endParaRPr lang="en-US"/>
          </a:p>
        </p:txBody>
      </p:sp>
      <p:pic>
        <p:nvPicPr>
          <p:cNvPr id="7" name="Picture 6"/>
          <p:cNvPicPr>
            <a:picLocks noChangeAspect="1"/>
          </p:cNvPicPr>
          <p:nvPr/>
        </p:nvPicPr>
        <p:blipFill>
          <a:blip r:embed="rId1"/>
          <a:stretch>
            <a:fillRect/>
          </a:stretch>
        </p:blipFill>
        <p:spPr>
          <a:xfrm>
            <a:off x="1664970" y="3392170"/>
            <a:ext cx="9429750" cy="30670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sym typeface="+mn-ea"/>
              </a:rPr>
              <a:t>Analysis and Findings </a:t>
            </a:r>
            <a:endParaRPr lang="en-US" sz="4000" b="1"/>
          </a:p>
        </p:txBody>
      </p:sp>
      <p:sp>
        <p:nvSpPr>
          <p:cNvPr id="9" name="Content Placeholder 8"/>
          <p:cNvSpPr>
            <a:spLocks noGrp="1"/>
          </p:cNvSpPr>
          <p:nvPr>
            <p:ph idx="1"/>
          </p:nvPr>
        </p:nvSpPr>
        <p:spPr>
          <a:xfrm>
            <a:off x="1577340" y="1742440"/>
            <a:ext cx="9776460" cy="4434840"/>
          </a:xfrm>
        </p:spPr>
        <p:txBody>
          <a:bodyPr>
            <a:normAutofit/>
          </a:bodyPr>
          <a:p>
            <a:r>
              <a:rPr lang="en-US" sz="2400"/>
              <a:t>Use Kmean on normalized dataset give the following cluster, can clearly identify clusters of neighborhoods. </a:t>
            </a:r>
            <a:endParaRPr lang="en-US" sz="2400"/>
          </a:p>
        </p:txBody>
      </p:sp>
      <p:pic>
        <p:nvPicPr>
          <p:cNvPr id="2" name="Picture 1"/>
          <p:cNvPicPr>
            <a:picLocks noChangeAspect="1"/>
          </p:cNvPicPr>
          <p:nvPr/>
        </p:nvPicPr>
        <p:blipFill>
          <a:blip r:embed="rId1"/>
          <a:stretch>
            <a:fillRect/>
          </a:stretch>
        </p:blipFill>
        <p:spPr>
          <a:xfrm>
            <a:off x="1828800" y="2519680"/>
            <a:ext cx="7163435" cy="42811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sym typeface="+mn-ea"/>
              </a:rPr>
              <a:t>Analysis and Findings </a:t>
            </a:r>
            <a:endParaRPr lang="en-US" sz="4000" b="1"/>
          </a:p>
        </p:txBody>
      </p:sp>
      <p:sp>
        <p:nvSpPr>
          <p:cNvPr id="9" name="Content Placeholder 8"/>
          <p:cNvSpPr>
            <a:spLocks noGrp="1"/>
          </p:cNvSpPr>
          <p:nvPr>
            <p:ph idx="1"/>
          </p:nvPr>
        </p:nvSpPr>
        <p:spPr>
          <a:xfrm>
            <a:off x="1577340" y="1742440"/>
            <a:ext cx="9776460" cy="4434840"/>
          </a:xfrm>
        </p:spPr>
        <p:txBody>
          <a:bodyPr>
            <a:normAutofit/>
          </a:bodyPr>
          <a:p>
            <a:r>
              <a:rPr lang="en-US" sz="2400"/>
              <a:t>Mean of all variabls by clusters give more insights. </a:t>
            </a:r>
            <a:endParaRPr lang="en-US" sz="2400"/>
          </a:p>
          <a:p>
            <a:pPr lvl="1"/>
            <a:r>
              <a:rPr lang="en-US" sz="2055"/>
              <a:t>cluster 0: blue, 1: white,  2: plum, 3: orange, 4: green</a:t>
            </a:r>
            <a:endParaRPr lang="en-US" sz="2055"/>
          </a:p>
          <a:p>
            <a:r>
              <a:rPr lang="en-US" sz="2000"/>
              <a:t>Cluster 4 is downtown area, with more public transportation, more public rec area, and higher crime, however less than average number of cafe</a:t>
            </a:r>
            <a:endParaRPr lang="en-US" sz="2000"/>
          </a:p>
          <a:p>
            <a:r>
              <a:rPr lang="en-US" sz="2000"/>
              <a:t>Cluster 3 seems  to be the neighborhood with the highest crime rate. </a:t>
            </a:r>
            <a:endParaRPr lang="en-US" sz="2000"/>
          </a:p>
          <a:p>
            <a:r>
              <a:rPr lang="en-US" sz="2000"/>
              <a:t>Cluster 2 has more cafe than average, will face competition if would like to enter   </a:t>
            </a:r>
            <a:endParaRPr lang="en-US" sz="2000"/>
          </a:p>
          <a:p>
            <a:r>
              <a:rPr lang="en-US" sz="2000"/>
              <a:t>cluster 1 and cluster 0 seems to be ideal. </a:t>
            </a:r>
            <a:endParaRPr lang="en-US" sz="2000"/>
          </a:p>
        </p:txBody>
      </p:sp>
      <p:pic>
        <p:nvPicPr>
          <p:cNvPr id="2" name="Picture 1"/>
          <p:cNvPicPr>
            <a:picLocks noChangeAspect="1"/>
          </p:cNvPicPr>
          <p:nvPr/>
        </p:nvPicPr>
        <p:blipFill>
          <a:blip r:embed="rId1"/>
          <a:stretch>
            <a:fillRect/>
          </a:stretch>
        </p:blipFill>
        <p:spPr>
          <a:xfrm>
            <a:off x="1671955" y="4805045"/>
            <a:ext cx="9391650" cy="18764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sym typeface="+mn-ea"/>
              </a:rPr>
              <a:t>Analysis and Findings </a:t>
            </a:r>
            <a:endParaRPr lang="en-US" sz="4000" b="1"/>
          </a:p>
        </p:txBody>
      </p:sp>
      <p:sp>
        <p:nvSpPr>
          <p:cNvPr id="9" name="Content Placeholder 8"/>
          <p:cNvSpPr>
            <a:spLocks noGrp="1"/>
          </p:cNvSpPr>
          <p:nvPr>
            <p:ph idx="1"/>
          </p:nvPr>
        </p:nvSpPr>
        <p:spPr>
          <a:xfrm>
            <a:off x="1577340" y="1742440"/>
            <a:ext cx="9776460" cy="4434840"/>
          </a:xfrm>
        </p:spPr>
        <p:txBody>
          <a:bodyPr>
            <a:normAutofit/>
          </a:bodyPr>
          <a:p>
            <a:r>
              <a:rPr lang="en-US" sz="2400"/>
              <a:t>Look at the detail data of all wards in cluster 0 and 1 will give a better idea for the strategy.  For example to target wards with cafe not in top 3 venues, like ward 50. </a:t>
            </a:r>
            <a:endParaRPr lang="en-US" sz="2400"/>
          </a:p>
        </p:txBody>
      </p:sp>
      <p:pic>
        <p:nvPicPr>
          <p:cNvPr id="3" name="Picture 2"/>
          <p:cNvPicPr>
            <a:picLocks noChangeAspect="1"/>
          </p:cNvPicPr>
          <p:nvPr/>
        </p:nvPicPr>
        <p:blipFill>
          <a:blip r:embed="rId1"/>
          <a:stretch>
            <a:fillRect/>
          </a:stretch>
        </p:blipFill>
        <p:spPr>
          <a:xfrm>
            <a:off x="1828800" y="2949575"/>
            <a:ext cx="6468110" cy="38144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sym typeface="+mn-ea"/>
              </a:rPr>
              <a:t>Recommendations</a:t>
            </a:r>
            <a:endParaRPr lang="en-US" sz="4000" b="1">
              <a:sym typeface="+mn-ea"/>
            </a:endParaRPr>
          </a:p>
        </p:txBody>
      </p:sp>
      <p:sp>
        <p:nvSpPr>
          <p:cNvPr id="9" name="Content Placeholder 8"/>
          <p:cNvSpPr>
            <a:spLocks noGrp="1"/>
          </p:cNvSpPr>
          <p:nvPr>
            <p:ph idx="1"/>
          </p:nvPr>
        </p:nvSpPr>
        <p:spPr>
          <a:xfrm>
            <a:off x="1577340" y="1742440"/>
            <a:ext cx="9776460" cy="4434840"/>
          </a:xfrm>
        </p:spPr>
        <p:txBody>
          <a:bodyPr>
            <a:normAutofit/>
          </a:bodyPr>
          <a:p>
            <a:r>
              <a:rPr lang="en-US" sz="2400"/>
              <a:t>Based on all the information I could have gathered and validated, if one would like to opn a new cafe, it can either be in ward 50. which belongs to a cluster with lowerst crime rate, and average number of cafe. Within it's cluster, ward 50 does not have as many cafe as other wards. </a:t>
            </a:r>
            <a:endParaRPr lang="en-US" sz="2400"/>
          </a:p>
        </p:txBody>
      </p:sp>
      <p:pic>
        <p:nvPicPr>
          <p:cNvPr id="2" name="Picture 1"/>
          <p:cNvPicPr>
            <a:picLocks noChangeAspect="1"/>
          </p:cNvPicPr>
          <p:nvPr/>
        </p:nvPicPr>
        <p:blipFill>
          <a:blip r:embed="rId1"/>
          <a:srcRect l="2783" t="-5827" r="7175" b="30078"/>
          <a:stretch>
            <a:fillRect/>
          </a:stretch>
        </p:blipFill>
        <p:spPr>
          <a:xfrm>
            <a:off x="1647825" y="2990215"/>
            <a:ext cx="4634230" cy="3437890"/>
          </a:xfrm>
          <a:prstGeom prst="rect">
            <a:avLst/>
          </a:prstGeom>
        </p:spPr>
      </p:pic>
      <p:pic>
        <p:nvPicPr>
          <p:cNvPr id="4" name="Picture 3"/>
          <p:cNvPicPr>
            <a:picLocks noChangeAspect="1"/>
          </p:cNvPicPr>
          <p:nvPr/>
        </p:nvPicPr>
        <p:blipFill>
          <a:blip r:embed="rId2"/>
          <a:stretch>
            <a:fillRect/>
          </a:stretch>
        </p:blipFill>
        <p:spPr>
          <a:xfrm>
            <a:off x="6353810" y="3126105"/>
            <a:ext cx="5746115" cy="33889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sym typeface="+mn-ea"/>
              </a:rPr>
              <a:t>Recommendations</a:t>
            </a:r>
            <a:endParaRPr lang="en-US" sz="4000" b="1">
              <a:sym typeface="+mn-ea"/>
            </a:endParaRPr>
          </a:p>
        </p:txBody>
      </p:sp>
      <p:sp>
        <p:nvSpPr>
          <p:cNvPr id="9" name="Content Placeholder 8"/>
          <p:cNvSpPr>
            <a:spLocks noGrp="1"/>
          </p:cNvSpPr>
          <p:nvPr>
            <p:ph idx="1"/>
          </p:nvPr>
        </p:nvSpPr>
        <p:spPr>
          <a:xfrm>
            <a:off x="1577340" y="1742440"/>
            <a:ext cx="9776460" cy="4434840"/>
          </a:xfrm>
        </p:spPr>
        <p:txBody>
          <a:bodyPr>
            <a:normAutofit/>
          </a:bodyPr>
          <a:p>
            <a:r>
              <a:rPr lang="en-US" sz="2400"/>
              <a:t>Or one can choose to open in ward 48, which belongs to the cluster with the highest number of cafe, and it is one of the only two wards within the cluster, that cafe shop is not the top 1 venue.  Compare to ward 29, ward 48 has more public transportation.</a:t>
            </a:r>
            <a:endParaRPr lang="en-US" sz="2400"/>
          </a:p>
        </p:txBody>
      </p:sp>
      <p:pic>
        <p:nvPicPr>
          <p:cNvPr id="2" name="Picture 1"/>
          <p:cNvPicPr>
            <a:picLocks noChangeAspect="1"/>
          </p:cNvPicPr>
          <p:nvPr/>
        </p:nvPicPr>
        <p:blipFill>
          <a:blip r:embed="rId1"/>
          <a:srcRect l="15958" t="-9656" r="7855" b="29202"/>
          <a:stretch>
            <a:fillRect/>
          </a:stretch>
        </p:blipFill>
        <p:spPr>
          <a:xfrm>
            <a:off x="1671320" y="2970530"/>
            <a:ext cx="3783965" cy="3402330"/>
          </a:xfrm>
          <a:prstGeom prst="rect">
            <a:avLst/>
          </a:prstGeom>
        </p:spPr>
      </p:pic>
      <p:pic>
        <p:nvPicPr>
          <p:cNvPr id="4" name="Picture 3"/>
          <p:cNvPicPr>
            <a:picLocks noChangeAspect="1"/>
          </p:cNvPicPr>
          <p:nvPr/>
        </p:nvPicPr>
        <p:blipFill>
          <a:blip r:embed="rId2"/>
          <a:stretch>
            <a:fillRect/>
          </a:stretch>
        </p:blipFill>
        <p:spPr>
          <a:xfrm>
            <a:off x="5455285" y="3280410"/>
            <a:ext cx="6590030" cy="27825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sym typeface="+mn-ea"/>
              </a:rPr>
              <a:t>Conclusion other than recommendations</a:t>
            </a:r>
            <a:endParaRPr lang="en-US" sz="4000" b="1">
              <a:sym typeface="+mn-ea"/>
            </a:endParaRPr>
          </a:p>
        </p:txBody>
      </p:sp>
      <p:sp>
        <p:nvSpPr>
          <p:cNvPr id="9" name="Content Placeholder 8"/>
          <p:cNvSpPr>
            <a:spLocks noGrp="1"/>
          </p:cNvSpPr>
          <p:nvPr>
            <p:ph idx="1"/>
          </p:nvPr>
        </p:nvSpPr>
        <p:spPr>
          <a:xfrm>
            <a:off x="1577340" y="1742440"/>
            <a:ext cx="9776460" cy="4434840"/>
          </a:xfrm>
        </p:spPr>
        <p:txBody>
          <a:bodyPr>
            <a:normAutofit/>
          </a:bodyPr>
          <a:p>
            <a:r>
              <a:rPr lang="en-US" sz="2400"/>
              <a:t>Foursquare data is not as comprehensive as Google map or Yelp, it would have been nice to be able to have Chicago data in Yelp public data set. </a:t>
            </a:r>
            <a:endParaRPr lang="en-US" sz="2400"/>
          </a:p>
          <a:p>
            <a:r>
              <a:rPr lang="en-US" sz="2400"/>
              <a:t>Method to calculate area of wards, amenities and venues within it, is not accurate. Border is available, however I'm not able to utilize them effectively. </a:t>
            </a:r>
            <a:endParaRPr lang="en-US" sz="2400"/>
          </a:p>
          <a:p>
            <a:r>
              <a:rPr lang="en-US" sz="2400"/>
              <a:t>Would like to gether more data, and to do ML or simply correlation analysis on more variables, to find if number of cafes truly have no strong correlation with any other factors. </a:t>
            </a:r>
            <a:endParaRPr lang="en-US" sz="2400"/>
          </a:p>
          <a:p>
            <a:r>
              <a:rPr lang="en-US" sz="2400"/>
              <a:t>With enough data, it would be beneficial to compare different types of cafe, such as chain vs local business, specialized cafe shop vs generic. </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2240" y="-1905"/>
            <a:ext cx="11211560" cy="1325880"/>
          </a:xfrm>
        </p:spPr>
        <p:txBody>
          <a:bodyPr/>
          <a:p>
            <a:r>
              <a:rPr lang="en-US" sz="4000" b="1"/>
              <a:t>Background</a:t>
            </a:r>
            <a:endParaRPr lang="en-US" b="1"/>
          </a:p>
        </p:txBody>
      </p:sp>
      <p:sp>
        <p:nvSpPr>
          <p:cNvPr id="3" name="Content Placeholder 2"/>
          <p:cNvSpPr>
            <a:spLocks noGrp="1"/>
          </p:cNvSpPr>
          <p:nvPr>
            <p:ph idx="1"/>
          </p:nvPr>
        </p:nvSpPr>
        <p:spPr>
          <a:xfrm>
            <a:off x="1577340" y="1742440"/>
            <a:ext cx="9776460" cy="4434840"/>
          </a:xfrm>
        </p:spPr>
        <p:txBody>
          <a:bodyPr>
            <a:normAutofit/>
          </a:bodyPr>
          <a:p>
            <a:r>
              <a:rPr lang="en-US" sz="2400"/>
              <a:t>Chicago has 50 wards, different from each other economically and demographically. If a Chicagoan, weather newly relocated to Chicago, or has been living here for years but have never done investigation on different wards, would like to open a business, say a cafe, which area would be the best for him/her? Does the type of cafe matter? </a:t>
            </a:r>
            <a:endParaRPr lang="en-US" sz="2400"/>
          </a:p>
          <a:p>
            <a:endParaRPr lang="en-US" sz="2400"/>
          </a:p>
          <a:p>
            <a:r>
              <a:rPr lang="en-US" sz="2400"/>
              <a:t>Utilizing data, and methods such as regression, unsupervised machine learning, in combination with description statistics and knowledge of the neighborhood, it should be easier to find answers than to use tribal knowledge alone.</a:t>
            </a:r>
            <a:endParaRPr lang="en-US" sz="2400"/>
          </a:p>
          <a:p>
            <a:endParaRPr lang="en-US" sz="2400"/>
          </a:p>
        </p:txBody>
      </p:sp>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t>Data</a:t>
            </a:r>
            <a:endParaRPr lang="en-US" sz="4000" b="1"/>
          </a:p>
        </p:txBody>
      </p:sp>
      <p:sp>
        <p:nvSpPr>
          <p:cNvPr id="9" name="Content Placeholder 8"/>
          <p:cNvSpPr>
            <a:spLocks noGrp="1"/>
          </p:cNvSpPr>
          <p:nvPr>
            <p:ph idx="1"/>
          </p:nvPr>
        </p:nvSpPr>
        <p:spPr>
          <a:xfrm>
            <a:off x="1577340" y="1742440"/>
            <a:ext cx="9776460" cy="4434840"/>
          </a:xfrm>
        </p:spPr>
        <p:txBody>
          <a:bodyPr/>
          <a:p>
            <a:r>
              <a:rPr lang="en-US" sz="2400"/>
              <a:t>Raw Data include:</a:t>
            </a:r>
            <a:endParaRPr lang="en-US" sz="2400"/>
          </a:p>
          <a:p>
            <a:pPr lvl="1"/>
            <a:r>
              <a:rPr lang="en-US" sz="2000"/>
              <a:t>Chicago geo data: ward(neighborhood) and it's coordinate</a:t>
            </a:r>
            <a:endParaRPr lang="en-US" sz="2000"/>
          </a:p>
          <a:p>
            <a:pPr lvl="1"/>
            <a:r>
              <a:rPr lang="en-US" sz="2000"/>
              <a:t>CTA public transportation: CTA L Trains stops, station name and coordinate</a:t>
            </a:r>
            <a:endParaRPr lang="en-US" sz="2000"/>
          </a:p>
          <a:p>
            <a:pPr lvl="1"/>
            <a:r>
              <a:rPr lang="en-US" sz="2000"/>
              <a:t>Divvy: Chicago bike share, station coordinate</a:t>
            </a:r>
            <a:endParaRPr lang="en-US" sz="2000"/>
          </a:p>
          <a:p>
            <a:pPr lvl="1"/>
            <a:r>
              <a:rPr lang="en-US" sz="2000"/>
              <a:t>Crime: city crime records, crime type and coordinate</a:t>
            </a:r>
            <a:endParaRPr lang="en-US" sz="2000"/>
          </a:p>
          <a:p>
            <a:pPr lvl="1"/>
            <a:r>
              <a:rPr lang="en-US" sz="2000"/>
              <a:t>foursquare datasets: split venue into retail(including goods and service) and enviroment(including public recreational area)</a:t>
            </a:r>
            <a:endParaRPr lang="en-US" sz="2000"/>
          </a:p>
          <a:p>
            <a:endParaRPr lang="en-US" sz="2400"/>
          </a:p>
          <a:p>
            <a:r>
              <a:rPr lang="en-US" sz="2400"/>
              <a:t>All city data come from https://data.cityofchicago.org/</a:t>
            </a:r>
            <a:endParaRPr lang="en-US" sz="2400"/>
          </a:p>
          <a:p>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t>Methodology: Overall</a:t>
            </a:r>
            <a:endParaRPr lang="en-US" sz="4000" b="1"/>
          </a:p>
        </p:txBody>
      </p:sp>
      <p:sp>
        <p:nvSpPr>
          <p:cNvPr id="2" name="Content Placeholder 1"/>
          <p:cNvSpPr>
            <a:spLocks noGrp="1"/>
          </p:cNvSpPr>
          <p:nvPr>
            <p:ph idx="1"/>
          </p:nvPr>
        </p:nvSpPr>
        <p:spPr>
          <a:xfrm>
            <a:off x="1577340" y="1742440"/>
            <a:ext cx="9776460" cy="4434840"/>
          </a:xfrm>
        </p:spPr>
        <p:txBody>
          <a:bodyPr>
            <a:normAutofit/>
          </a:bodyPr>
          <a:p>
            <a:r>
              <a:rPr lang="en-US" sz="2400"/>
              <a:t>Hypothesis 1: number of cafe  will correlate with public transportation; recreational area such as park, and negatively correlate with crime rate:</a:t>
            </a:r>
            <a:endParaRPr lang="en-US" sz="2400"/>
          </a:p>
          <a:p>
            <a:pPr lvl="1"/>
            <a:r>
              <a:rPr lang="en-US" sz="2000">
                <a:sym typeface="+mn-ea"/>
              </a:rPr>
              <a:t>Use normalized dataset to generate correlation, if there is high correlation, then find the proper regression, use the prediction to find a ward currently with less cafe then predicted. </a:t>
            </a:r>
            <a:endParaRPr lang="en-US" sz="2000"/>
          </a:p>
          <a:p>
            <a:pPr marL="457200" lvl="1" indent="0">
              <a:buNone/>
            </a:pPr>
            <a:endParaRPr lang="en-US" sz="3200"/>
          </a:p>
          <a:p>
            <a:r>
              <a:rPr lang="en-US" sz="2400"/>
              <a:t>Hypothesis 2: number of cafe would not have a strong correlation with any other factor in the dataset:</a:t>
            </a:r>
            <a:endParaRPr lang="en-US" sz="2400"/>
          </a:p>
          <a:p>
            <a:pPr lvl="1"/>
            <a:r>
              <a:rPr lang="en-US" sz="2055"/>
              <a:t>Use Kmean to find clusters for neighborhoods. Then based on statistics of each cluster, find the ward within the cluster that has a demand for cafe, that seems unmet. </a:t>
            </a:r>
            <a:endParaRPr lang="en-US" sz="2055"/>
          </a:p>
          <a:p>
            <a:pPr lvl="1"/>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t>Methodology: Data</a:t>
            </a:r>
            <a:endParaRPr lang="en-US" sz="4000" b="1"/>
          </a:p>
        </p:txBody>
      </p:sp>
      <p:sp>
        <p:nvSpPr>
          <p:cNvPr id="2" name="Content Placeholder 1"/>
          <p:cNvSpPr>
            <a:spLocks noGrp="1"/>
          </p:cNvSpPr>
          <p:nvPr>
            <p:ph idx="1"/>
          </p:nvPr>
        </p:nvSpPr>
        <p:spPr>
          <a:xfrm>
            <a:off x="1577340" y="1742440"/>
            <a:ext cx="9776460" cy="4434840"/>
          </a:xfrm>
        </p:spPr>
        <p:txBody>
          <a:bodyPr>
            <a:normAutofit/>
          </a:bodyPr>
          <a:p>
            <a:pPr lvl="0"/>
            <a:r>
              <a:rPr lang="en-US" sz="2400"/>
              <a:t>Geodata:</a:t>
            </a:r>
            <a:endParaRPr lang="en-US" sz="2400"/>
          </a:p>
          <a:p>
            <a:pPr lvl="1"/>
            <a:r>
              <a:rPr lang="en-US" sz="2000"/>
              <a:t>Geodata is aquired from data.cityofchicago.org in json format, ward number and coordinates are extracted. </a:t>
            </a:r>
            <a:endParaRPr lang="en-US" sz="2000"/>
          </a:p>
          <a:p>
            <a:pPr lvl="1"/>
            <a:r>
              <a:rPr lang="en-US" sz="2000"/>
              <a:t>Use ward instead of neighborhood name as ward is more “offically” and better defined. </a:t>
            </a:r>
            <a:endParaRPr lang="en-US" sz="2000"/>
          </a:p>
          <a:p>
            <a:pPr marL="457200" lvl="1" indent="0">
              <a:buNone/>
            </a:pPr>
            <a:endParaRPr lang="en-US" sz="2000"/>
          </a:p>
          <a:p>
            <a:pPr marL="457200" lvl="1" indent="0">
              <a:buNone/>
            </a:pPr>
            <a:endParaRPr lang="en-US" sz="2000"/>
          </a:p>
        </p:txBody>
      </p:sp>
      <p:pic>
        <p:nvPicPr>
          <p:cNvPr id="3" name="Picture 2"/>
          <p:cNvPicPr>
            <a:picLocks noChangeAspect="1"/>
          </p:cNvPicPr>
          <p:nvPr/>
        </p:nvPicPr>
        <p:blipFill>
          <a:blip r:embed="rId1"/>
          <a:stretch>
            <a:fillRect/>
          </a:stretch>
        </p:blipFill>
        <p:spPr>
          <a:xfrm>
            <a:off x="2080895" y="3600450"/>
            <a:ext cx="4048125" cy="1543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t>Methodology: Data</a:t>
            </a:r>
            <a:endParaRPr lang="en-US" sz="4000" b="1"/>
          </a:p>
        </p:txBody>
      </p:sp>
      <p:sp>
        <p:nvSpPr>
          <p:cNvPr id="2" name="Content Placeholder 1"/>
          <p:cNvSpPr>
            <a:spLocks noGrp="1"/>
          </p:cNvSpPr>
          <p:nvPr>
            <p:ph idx="1"/>
          </p:nvPr>
        </p:nvSpPr>
        <p:spPr>
          <a:xfrm>
            <a:off x="1577340" y="1742440"/>
            <a:ext cx="9776460" cy="4434840"/>
          </a:xfrm>
        </p:spPr>
        <p:txBody>
          <a:bodyPr>
            <a:normAutofit/>
          </a:bodyPr>
          <a:p>
            <a:pPr lvl="0"/>
            <a:r>
              <a:rPr lang="en-US" sz="2400"/>
              <a:t>CTA L train stops and Divvy bike share stations :</a:t>
            </a:r>
            <a:endParaRPr lang="en-US" sz="2400"/>
          </a:p>
          <a:p>
            <a:pPr lvl="1"/>
            <a:r>
              <a:rPr lang="en-US" sz="2000"/>
              <a:t>Both data are aquired in json format, station/stop names and coordinates are extracted into data frame. </a:t>
            </a:r>
            <a:endParaRPr lang="en-US" sz="2000"/>
          </a:p>
          <a:p>
            <a:pPr lvl="1"/>
            <a:r>
              <a:rPr lang="en-US" sz="2000"/>
              <a:t>Distance between each ward and each station/stop is calculated use coordinates, then total count of stations/stops within a defined “distance” to each ward is summed up, and added to the data set. </a:t>
            </a:r>
            <a:endParaRPr lang="en-US" sz="2000"/>
          </a:p>
          <a:p>
            <a:pPr lvl="1"/>
            <a:endParaRPr lang="en-US" sz="2000"/>
          </a:p>
          <a:p>
            <a:pPr lvl="1"/>
            <a:endParaRPr lang="en-US" sz="1000"/>
          </a:p>
          <a:p>
            <a:pPr marL="457200" lvl="1" indent="0">
              <a:buNone/>
            </a:pPr>
            <a:endParaRPr lang="en-US" sz="1000"/>
          </a:p>
          <a:p>
            <a:pPr marL="457200" lvl="1" indent="0">
              <a:buNone/>
            </a:pPr>
            <a:endParaRPr lang="en-US" sz="1000"/>
          </a:p>
        </p:txBody>
      </p:sp>
      <p:pic>
        <p:nvPicPr>
          <p:cNvPr id="4" name="Picture 3"/>
          <p:cNvPicPr>
            <a:picLocks noChangeAspect="1"/>
          </p:cNvPicPr>
          <p:nvPr/>
        </p:nvPicPr>
        <p:blipFill>
          <a:blip r:embed="rId1"/>
          <a:stretch>
            <a:fillRect/>
          </a:stretch>
        </p:blipFill>
        <p:spPr>
          <a:xfrm>
            <a:off x="6305550" y="4034155"/>
            <a:ext cx="4438650" cy="1600200"/>
          </a:xfrm>
          <a:prstGeom prst="rect">
            <a:avLst/>
          </a:prstGeom>
        </p:spPr>
      </p:pic>
      <p:pic>
        <p:nvPicPr>
          <p:cNvPr id="7" name="Picture 6"/>
          <p:cNvPicPr>
            <a:picLocks noChangeAspect="1"/>
          </p:cNvPicPr>
          <p:nvPr/>
        </p:nvPicPr>
        <p:blipFill>
          <a:blip r:embed="rId2"/>
          <a:stretch>
            <a:fillRect/>
          </a:stretch>
        </p:blipFill>
        <p:spPr>
          <a:xfrm>
            <a:off x="2105025" y="4034155"/>
            <a:ext cx="3171825" cy="1552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t>Methodology: Data</a:t>
            </a:r>
            <a:endParaRPr lang="en-US" sz="4000" b="1"/>
          </a:p>
        </p:txBody>
      </p:sp>
      <p:sp>
        <p:nvSpPr>
          <p:cNvPr id="2" name="Content Placeholder 1"/>
          <p:cNvSpPr>
            <a:spLocks noGrp="1"/>
          </p:cNvSpPr>
          <p:nvPr>
            <p:ph idx="1"/>
          </p:nvPr>
        </p:nvSpPr>
        <p:spPr>
          <a:xfrm>
            <a:off x="1577340" y="1742440"/>
            <a:ext cx="9776460" cy="4434840"/>
          </a:xfrm>
        </p:spPr>
        <p:txBody>
          <a:bodyPr>
            <a:normAutofit/>
          </a:bodyPr>
          <a:p>
            <a:pPr lvl="0"/>
            <a:r>
              <a:rPr lang="en-US" sz="2400"/>
              <a:t>Crime Data</a:t>
            </a:r>
            <a:endParaRPr lang="en-US" sz="2400"/>
          </a:p>
          <a:p>
            <a:pPr lvl="1"/>
            <a:r>
              <a:rPr lang="en-US" sz="2000"/>
              <a:t>Data is aquired in json format, crime type, ward, coordinates are put into a data frame. </a:t>
            </a:r>
            <a:endParaRPr lang="en-US" sz="2000"/>
          </a:p>
          <a:p>
            <a:pPr lvl="1"/>
            <a:r>
              <a:rPr lang="en-US" sz="2000"/>
              <a:t>Group by ward and crime type, then pivot to calculate a total crime count for each ward, before added to dataset. </a:t>
            </a:r>
            <a:endParaRPr lang="en-US" sz="2000"/>
          </a:p>
          <a:p>
            <a:pPr lvl="1"/>
            <a:endParaRPr lang="en-US" sz="2000"/>
          </a:p>
          <a:p>
            <a:pPr lvl="1"/>
            <a:endParaRPr lang="en-US" sz="1000"/>
          </a:p>
          <a:p>
            <a:pPr marL="457200" lvl="1" indent="0">
              <a:buNone/>
            </a:pPr>
            <a:endParaRPr lang="en-US" sz="1000"/>
          </a:p>
          <a:p>
            <a:pPr marL="457200" lvl="1" indent="0">
              <a:buNone/>
            </a:pPr>
            <a:endParaRPr lang="en-US" sz="1000"/>
          </a:p>
        </p:txBody>
      </p:sp>
      <p:pic>
        <p:nvPicPr>
          <p:cNvPr id="7" name="Picture 6"/>
          <p:cNvPicPr>
            <a:picLocks noChangeAspect="1"/>
          </p:cNvPicPr>
          <p:nvPr/>
        </p:nvPicPr>
        <p:blipFill>
          <a:blip r:embed="rId1"/>
          <a:stretch>
            <a:fillRect/>
          </a:stretch>
        </p:blipFill>
        <p:spPr>
          <a:xfrm>
            <a:off x="1985645" y="3071495"/>
            <a:ext cx="6219825" cy="1609725"/>
          </a:xfrm>
          <a:prstGeom prst="rect">
            <a:avLst/>
          </a:prstGeom>
        </p:spPr>
      </p:pic>
      <p:pic>
        <p:nvPicPr>
          <p:cNvPr id="8" name="Picture 7"/>
          <p:cNvPicPr>
            <a:picLocks noChangeAspect="1"/>
          </p:cNvPicPr>
          <p:nvPr/>
        </p:nvPicPr>
        <p:blipFill>
          <a:blip r:embed="rId2"/>
          <a:srcRect l="1218"/>
          <a:stretch>
            <a:fillRect/>
          </a:stretch>
        </p:blipFill>
        <p:spPr>
          <a:xfrm>
            <a:off x="1985645" y="4681220"/>
            <a:ext cx="6954520" cy="1961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t>Methodology: Data</a:t>
            </a:r>
            <a:endParaRPr lang="en-US" sz="4000" b="1"/>
          </a:p>
        </p:txBody>
      </p:sp>
      <p:sp>
        <p:nvSpPr>
          <p:cNvPr id="2" name="Content Placeholder 1"/>
          <p:cNvSpPr>
            <a:spLocks noGrp="1"/>
          </p:cNvSpPr>
          <p:nvPr>
            <p:ph idx="1"/>
          </p:nvPr>
        </p:nvSpPr>
        <p:spPr>
          <a:xfrm>
            <a:off x="1577340" y="1751965"/>
            <a:ext cx="9776460" cy="4434840"/>
          </a:xfrm>
        </p:spPr>
        <p:txBody>
          <a:bodyPr>
            <a:normAutofit/>
          </a:bodyPr>
          <a:p>
            <a:pPr lvl="0"/>
            <a:r>
              <a:rPr lang="en-US" sz="2400"/>
              <a:t>Foursqure Data</a:t>
            </a:r>
            <a:endParaRPr lang="en-US" sz="2400"/>
          </a:p>
          <a:p>
            <a:pPr lvl="1"/>
            <a:r>
              <a:rPr lang="en-US" sz="2000"/>
              <a:t>First all venue data are gathered using explore, radius set to 10km (~6mi)</a:t>
            </a:r>
            <a:endParaRPr lang="en-US" sz="2000"/>
          </a:p>
          <a:p>
            <a:pPr lvl="1"/>
            <a:r>
              <a:rPr lang="en-US" sz="2000"/>
              <a:t>category of venue is investigated, and divide into three type: </a:t>
            </a:r>
            <a:endParaRPr lang="en-US" sz="2000"/>
          </a:p>
          <a:p>
            <a:pPr lvl="2"/>
            <a:r>
              <a:rPr lang="en-US" sz="1600"/>
              <a:t>enviroment: such as park, beach, garden, museum, stadium </a:t>
            </a:r>
            <a:endParaRPr lang="en-US" sz="1600"/>
          </a:p>
          <a:p>
            <a:pPr lvl="2"/>
            <a:r>
              <a:rPr lang="en-US" sz="1600"/>
              <a:t>unrelevant: such as bank, apartment</a:t>
            </a:r>
            <a:endParaRPr lang="en-US" sz="1600"/>
          </a:p>
          <a:p>
            <a:pPr lvl="2"/>
            <a:r>
              <a:rPr lang="en-US" sz="1600"/>
              <a:t>retail: all stores provide goods/services, such as restaurant, cafe, spa</a:t>
            </a:r>
            <a:endParaRPr lang="en-US" sz="1600">
              <a:sym typeface="+mn-ea"/>
            </a:endParaRPr>
          </a:p>
          <a:p>
            <a:pPr lvl="1"/>
            <a:r>
              <a:rPr lang="en-US" sz="2000">
                <a:sym typeface="+mn-ea"/>
              </a:rPr>
              <a:t>Frequency data is generated based on retail category only, then top venue of each ward is calculated use this frequency </a:t>
            </a:r>
            <a:endParaRPr lang="en-US" sz="2000">
              <a:sym typeface="+mn-ea"/>
            </a:endParaRPr>
          </a:p>
          <a:p>
            <a:pPr lvl="1"/>
            <a:r>
              <a:rPr lang="en-US" sz="2000">
                <a:sym typeface="+mn-ea"/>
              </a:rPr>
              <a:t>Venue count is further grouped by category, into:</a:t>
            </a:r>
            <a:endParaRPr lang="en-US" sz="2000">
              <a:sym typeface="+mn-ea"/>
            </a:endParaRPr>
          </a:p>
          <a:p>
            <a:pPr lvl="2"/>
            <a:r>
              <a:rPr lang="en-US" sz="1600">
                <a:sym typeface="+mn-ea"/>
              </a:rPr>
              <a:t>cafe: cafe, coffee shops, game cafe </a:t>
            </a:r>
            <a:endParaRPr lang="en-US" sz="1600">
              <a:sym typeface="+mn-ea"/>
            </a:endParaRPr>
          </a:p>
          <a:p>
            <a:pPr lvl="2"/>
            <a:r>
              <a:rPr lang="en-US" sz="1600">
                <a:sym typeface="+mn-ea"/>
              </a:rPr>
              <a:t>other drinks: tea house, juice bar</a:t>
            </a:r>
            <a:endParaRPr lang="en-US" sz="1600">
              <a:sym typeface="+mn-ea"/>
            </a:endParaRPr>
          </a:p>
          <a:p>
            <a:pPr lvl="2"/>
            <a:r>
              <a:rPr lang="en-US" sz="1600">
                <a:sym typeface="+mn-ea"/>
              </a:rPr>
              <a:t>snack: bakery, donut shop, ice cream shop, froyo shop</a:t>
            </a:r>
            <a:endParaRPr lang="en-US" sz="1600">
              <a:sym typeface="+mn-ea"/>
            </a:endParaRPr>
          </a:p>
          <a:p>
            <a:pPr lvl="1"/>
            <a:endParaRPr lang="en-US" sz="1800"/>
          </a:p>
          <a:p>
            <a:pPr lvl="2"/>
            <a:endParaRPr lang="en-US" sz="1600"/>
          </a:p>
          <a:p>
            <a:pPr lvl="1"/>
            <a:endParaRPr lang="en-US" sz="2000"/>
          </a:p>
          <a:p>
            <a:pPr lvl="1"/>
            <a:endParaRPr lang="en-US" sz="2000"/>
          </a:p>
          <a:p>
            <a:pPr lvl="1"/>
            <a:endParaRPr lang="en-US" sz="1000"/>
          </a:p>
          <a:p>
            <a:pPr marL="457200" lvl="1" indent="0">
              <a:buNone/>
            </a:pPr>
            <a:endParaRPr lang="en-US" sz="1000"/>
          </a:p>
          <a:p>
            <a:pPr marL="457200" lvl="1" indent="0">
              <a:buNone/>
            </a:pPr>
            <a:endParaRPr lang="en-US"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8255" y="-1905"/>
            <a:ext cx="1568450" cy="6861175"/>
          </a:xfrm>
          <a:prstGeom prst="rect">
            <a:avLst/>
          </a:prstGeom>
          <a:noFill/>
          <a:ln w="12700" cmpd="sng">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142240" y="-1905"/>
            <a:ext cx="11211560" cy="1325880"/>
          </a:xfrm>
        </p:spPr>
        <p:txBody>
          <a:bodyPr/>
          <a:p>
            <a:r>
              <a:rPr lang="en-US" sz="4000" b="1"/>
              <a:t>Analysis and Findings </a:t>
            </a:r>
            <a:endParaRPr lang="en-US" sz="4000" b="1"/>
          </a:p>
        </p:txBody>
      </p:sp>
      <p:sp>
        <p:nvSpPr>
          <p:cNvPr id="3" name="Content Placeholder 2"/>
          <p:cNvSpPr>
            <a:spLocks noGrp="1"/>
          </p:cNvSpPr>
          <p:nvPr>
            <p:ph idx="1"/>
          </p:nvPr>
        </p:nvSpPr>
        <p:spPr>
          <a:xfrm>
            <a:off x="1577340" y="1751965"/>
            <a:ext cx="9776460" cy="4434840"/>
          </a:xfrm>
        </p:spPr>
        <p:txBody>
          <a:bodyPr>
            <a:normAutofit/>
          </a:bodyPr>
          <a:p>
            <a:pPr lvl="0"/>
            <a:r>
              <a:rPr lang="en-US" sz="2400"/>
              <a:t>The complete dataset is first normalized, then correlation is calculated based between count of cafe with all other variables</a:t>
            </a:r>
            <a:endParaRPr lang="en-US" sz="2400"/>
          </a:p>
          <a:p>
            <a:pPr lvl="0"/>
            <a:r>
              <a:rPr lang="en-US" sz="2400"/>
              <a:t>number of cafe does not have a strong correlation with any other variables, it has negative correlation with all crime data, yet also with public recreation area, even with park alone</a:t>
            </a:r>
            <a:endParaRPr lang="en-US" sz="2400"/>
          </a:p>
          <a:p>
            <a:pPr lvl="1"/>
            <a:endParaRPr lang="en-US"/>
          </a:p>
          <a:p>
            <a:pPr lvl="2"/>
            <a:endParaRPr lang="en-US" sz="2400"/>
          </a:p>
          <a:p>
            <a:pPr lvl="3"/>
            <a:endParaRPr lang="en-US" sz="2400"/>
          </a:p>
          <a:p>
            <a:pPr lvl="2"/>
            <a:endParaRPr lang="en-US" sz="2400"/>
          </a:p>
          <a:p>
            <a:pPr lvl="2"/>
            <a:endParaRPr lang="en-US" sz="2400"/>
          </a:p>
          <a:p>
            <a:pPr lvl="2"/>
            <a:endParaRPr lang="en-US" sz="2400"/>
          </a:p>
          <a:p>
            <a:pPr marL="914400" lvl="2" indent="0">
              <a:buNone/>
            </a:pPr>
            <a:endParaRPr lang="en-US" sz="2400"/>
          </a:p>
          <a:p>
            <a:pPr marL="914400" lvl="2" indent="0">
              <a:buNone/>
            </a:pPr>
            <a:endParaRPr lang="en-US" sz="2400"/>
          </a:p>
        </p:txBody>
      </p:sp>
      <p:pic>
        <p:nvPicPr>
          <p:cNvPr id="7" name="Picture 6"/>
          <p:cNvPicPr>
            <a:picLocks noChangeAspect="1"/>
          </p:cNvPicPr>
          <p:nvPr/>
        </p:nvPicPr>
        <p:blipFill>
          <a:blip r:embed="rId1"/>
          <a:stretch>
            <a:fillRect/>
          </a:stretch>
        </p:blipFill>
        <p:spPr>
          <a:xfrm>
            <a:off x="5181600" y="3729355"/>
            <a:ext cx="2305050" cy="819150"/>
          </a:xfrm>
          <a:prstGeom prst="rect">
            <a:avLst/>
          </a:prstGeom>
        </p:spPr>
      </p:pic>
      <p:pic>
        <p:nvPicPr>
          <p:cNvPr id="9" name="Picture 8"/>
          <p:cNvPicPr>
            <a:picLocks noChangeAspect="1"/>
          </p:cNvPicPr>
          <p:nvPr/>
        </p:nvPicPr>
        <p:blipFill>
          <a:blip r:embed="rId2"/>
          <a:stretch>
            <a:fillRect/>
          </a:stretch>
        </p:blipFill>
        <p:spPr>
          <a:xfrm>
            <a:off x="2055495" y="3729355"/>
            <a:ext cx="2619375" cy="25241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6219</Words>
  <Application>WPS Presentation</Application>
  <PresentationFormat>Widescreen</PresentationFormat>
  <Paragraphs>143</Paragraphs>
  <Slides>18</Slides>
  <Notes>0</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18</vt:i4>
      </vt:variant>
    </vt:vector>
  </HeadingPairs>
  <TitlesOfParts>
    <vt:vector size="51" baseType="lpstr">
      <vt:lpstr>Arial</vt:lpstr>
      <vt:lpstr>宋体</vt:lpstr>
      <vt:lpstr>Wingdings</vt:lpstr>
      <vt:lpstr>Calibri Light</vt:lpstr>
      <vt:lpstr>Calibri</vt:lpstr>
      <vt:lpstr>微软雅黑</vt:lpstr>
      <vt:lpstr>Arial Unicode MS</vt:lpstr>
      <vt:lpstr>微软雅黑 Light</vt:lpstr>
      <vt:lpstr>Times New Roman</vt:lpstr>
      <vt:lpstr>Trebuchet MS</vt:lpstr>
      <vt:lpstr>Webdings</vt:lpstr>
      <vt:lpstr>Wingdings</vt:lpstr>
      <vt:lpstr>Symbol</vt:lpstr>
      <vt:lpstr>楷体</vt:lpstr>
      <vt:lpstr>等线 Light</vt:lpstr>
      <vt:lpstr>Yu Gothic UI Semibold</vt:lpstr>
      <vt:lpstr>Yu Gothic UI Semilight</vt:lpstr>
      <vt:lpstr>Bahnschrift</vt:lpstr>
      <vt:lpstr>Bahnschrift Condensed</vt:lpstr>
      <vt:lpstr>Bahnschrift Light</vt:lpstr>
      <vt:lpstr>Bahnschrift SemiBold</vt:lpstr>
      <vt:lpstr>Constantia</vt:lpstr>
      <vt:lpstr>Corbel</vt:lpstr>
      <vt:lpstr>Consolas</vt:lpstr>
      <vt:lpstr>Comic Sans MS</vt:lpstr>
      <vt:lpstr>Candara Light</vt:lpstr>
      <vt:lpstr>Cambria Math</vt:lpstr>
      <vt:lpstr>Candara</vt:lpstr>
      <vt:lpstr>Cambria</vt:lpstr>
      <vt:lpstr>Microsoft JhengHei Light</vt:lpstr>
      <vt:lpstr>Arial Black</vt:lpstr>
      <vt:lpstr>Bahnschrift SemiCondensed</vt:lpstr>
      <vt:lpstr>Office Theme</vt:lpstr>
      <vt:lpstr>PowerPoint 演示文稿</vt:lpstr>
      <vt:lpstr>PowerPoint 演示文稿</vt:lpstr>
      <vt:lpstr>Background</vt:lpstr>
      <vt:lpstr>Data</vt:lpstr>
      <vt:lpstr>Methodology</vt:lpstr>
      <vt:lpstr>Methodology: Data</vt:lpstr>
      <vt:lpstr>Methodology: Data</vt:lpstr>
      <vt:lpstr>Methodology: Data</vt:lpstr>
      <vt:lpstr>Methodology: Data</vt:lpstr>
      <vt:lpstr>Methodology</vt:lpstr>
      <vt:lpstr>Methodology</vt:lpstr>
      <vt:lpstr>Methodology</vt:lpstr>
      <vt:lpstr>Analysis and Findings </vt:lpstr>
      <vt:lpstr>Analysis and Findings </vt:lpstr>
      <vt:lpstr>Analysis and Findings </vt:lpstr>
      <vt:lpstr>Methodology</vt:lpstr>
      <vt:lpstr>Recommendations</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new cafe in Chicago?</dc:title>
  <dc:creator/>
  <cp:lastModifiedBy>Yiwen</cp:lastModifiedBy>
  <cp:revision>21</cp:revision>
  <dcterms:created xsi:type="dcterms:W3CDTF">2020-06-04T20:25:53Z</dcterms:created>
  <dcterms:modified xsi:type="dcterms:W3CDTF">2020-06-05T05:14:27Z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