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3" r:id="rId4"/>
    <p:sldId id="258" r:id="rId5"/>
    <p:sldId id="259" r:id="rId6"/>
    <p:sldId id="260" r:id="rId7"/>
    <p:sldId id="272" r:id="rId8"/>
    <p:sldId id="27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61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8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2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2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7C8C-AE68-4F3A-83AC-F8BD61F195A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huraoakblog.wordpress.com/category/core-j2ee-design-pattern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Dkygu8Lclno&amp;list=PLq8wAnVUcTFUASRsa8UH234rNXOerHNy1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o-jing.tistory.com/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0206"/>
            <a:ext cx="9144000" cy="123759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Study #</a:t>
            </a:r>
            <a:r>
              <a:rPr lang="en-US" altLang="ko-KR" sz="3600" dirty="0" smtClean="0"/>
              <a:t>02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72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Programming (2)</a:t>
            </a:r>
            <a:endParaRPr lang="ko-KR" altLang="en-US" dirty="0"/>
          </a:p>
        </p:txBody>
      </p:sp>
      <p:pic>
        <p:nvPicPr>
          <p:cNvPr id="7174" name="Picture 6" descr="https://t1.daumcdn.net/cfile/tistory/9929BA3F5AAE560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03" y="1589456"/>
            <a:ext cx="6953389" cy="51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Programming (3)</a:t>
            </a:r>
            <a:endParaRPr lang="ko-KR" altLang="en-US" dirty="0"/>
          </a:p>
        </p:txBody>
      </p:sp>
      <p:pic>
        <p:nvPicPr>
          <p:cNvPr id="8194" name="Picture 2" descr="Java Tutorial - An Introduction to Java Database Programming (JDBC) by  Examples with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0789"/>
            <a:ext cx="10076336" cy="400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Programming (4) - </a:t>
            </a:r>
            <a:r>
              <a:rPr lang="en-US" altLang="ko-KR" dirty="0" smtClean="0"/>
              <a:t>Issues</a:t>
            </a:r>
            <a:endParaRPr lang="ko-KR" altLang="en-US" dirty="0"/>
          </a:p>
        </p:txBody>
      </p:sp>
      <p:pic>
        <p:nvPicPr>
          <p:cNvPr id="9218" name="Picture 2" descr="statement vs. prepared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81" y="1761633"/>
            <a:ext cx="8821907" cy="49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005689" y="5000978"/>
            <a:ext cx="3725333" cy="180622"/>
            <a:chOff x="6005689" y="5000978"/>
            <a:chExt cx="3725333" cy="180622"/>
          </a:xfrm>
        </p:grpSpPr>
        <p:cxnSp>
          <p:nvCxnSpPr>
            <p:cNvPr id="4" name="직선 연결선 3"/>
            <p:cNvCxnSpPr/>
            <p:nvPr/>
          </p:nvCxnSpPr>
          <p:spPr>
            <a:xfrm flipV="1">
              <a:off x="6005689" y="5000978"/>
              <a:ext cx="3725333" cy="112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011332" y="5175957"/>
              <a:ext cx="3008490" cy="56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9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Programming (5) - Issues</a:t>
            </a:r>
            <a:endParaRPr lang="ko-KR" altLang="en-US" dirty="0"/>
          </a:p>
        </p:txBody>
      </p:sp>
      <p:pic>
        <p:nvPicPr>
          <p:cNvPr id="10242" name="Picture 2" descr="cp-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62" y="2625068"/>
            <a:ext cx="6954674" cy="359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824695"/>
            <a:ext cx="5102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DBCP(</a:t>
            </a:r>
            <a:r>
              <a:rPr lang="en-US" altLang="ko-KR" sz="2400" b="1" dirty="0" err="1" smtClean="0"/>
              <a:t>DataBase</a:t>
            </a:r>
            <a:r>
              <a:rPr lang="en-US" altLang="ko-KR" sz="2400" b="1" dirty="0" smtClean="0"/>
              <a:t> Connection Pool)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05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t1.daumcdn.net/cfile/tistory/215D3A33591A5EA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0" y="487417"/>
            <a:ext cx="8949151" cy="62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Programming (6) -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 JDBC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JdbcTemplate</a:t>
            </a:r>
            <a:endParaRPr lang="en-US" altLang="ko-KR" dirty="0" smtClean="0"/>
          </a:p>
          <a:p>
            <a:r>
              <a:rPr lang="en-US" altLang="ko-KR" b="1" dirty="0" err="1"/>
              <a:t>MyBatis</a:t>
            </a:r>
            <a:r>
              <a:rPr lang="en-US" altLang="ko-KR" dirty="0"/>
              <a:t> – Persistency Framework</a:t>
            </a:r>
          </a:p>
          <a:p>
            <a:r>
              <a:rPr lang="en-US" altLang="ko-KR" b="1" dirty="0" smtClean="0"/>
              <a:t>Hibernate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 ORM Framework</a:t>
            </a:r>
          </a:p>
          <a:p>
            <a:r>
              <a:rPr lang="en-US" altLang="ko-KR" b="1" dirty="0" smtClean="0"/>
              <a:t>JPA </a:t>
            </a:r>
            <a:r>
              <a:rPr lang="en-US" altLang="ko-KR" b="1" dirty="0" smtClean="0"/>
              <a:t>API </a:t>
            </a:r>
            <a:r>
              <a:rPr lang="en-US" altLang="ko-KR" dirty="0" smtClean="0"/>
              <a:t>– ORM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8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 관리 비즈니스 논리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63" y="2259913"/>
            <a:ext cx="7218202" cy="43339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8918222" y="2607733"/>
            <a:ext cx="2435578" cy="1169551"/>
            <a:chOff x="8918222" y="2607733"/>
            <a:chExt cx="2435578" cy="1169551"/>
          </a:xfrm>
        </p:grpSpPr>
        <p:sp>
          <p:nvSpPr>
            <p:cNvPr id="5" name="TextBox 4"/>
            <p:cNvSpPr txBox="1"/>
            <p:nvPr/>
          </p:nvSpPr>
          <p:spPr>
            <a:xfrm>
              <a:off x="8918222" y="2607733"/>
              <a:ext cx="2435578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com.springbook.biz.board.BoardDAO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dirty="0" err="1" smtClean="0"/>
                <a:t>insertBoard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BoardVO</a:t>
              </a:r>
              <a:r>
                <a:rPr lang="en-US" altLang="ko-KR" sz="1000" dirty="0" smtClean="0"/>
                <a:t>): </a:t>
              </a:r>
              <a:r>
                <a:rPr lang="en-US" altLang="ko-KR" sz="1000" dirty="0" err="1" smtClean="0"/>
                <a:t>int</a:t>
              </a:r>
              <a:endParaRPr lang="en-US" altLang="ko-KR" sz="1000" dirty="0" smtClean="0"/>
            </a:p>
            <a:p>
              <a:r>
                <a:rPr lang="en-US" altLang="ko-KR" sz="1000" dirty="0" err="1" smtClean="0"/>
                <a:t>updateBoard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/>
                <a:t>: </a:t>
              </a:r>
              <a:r>
                <a:rPr lang="en-US" altLang="ko-KR" sz="1000" dirty="0" err="1"/>
                <a:t>BoardVO</a:t>
              </a:r>
              <a:r>
                <a:rPr lang="en-US" altLang="ko-KR" sz="1000" dirty="0"/>
                <a:t>): </a:t>
              </a:r>
              <a:r>
                <a:rPr lang="en-US" altLang="ko-KR" sz="1000" dirty="0" err="1"/>
                <a:t>int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deleteBoard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/>
                <a:t>: </a:t>
              </a:r>
              <a:r>
                <a:rPr lang="en-US" altLang="ko-KR" sz="1000" dirty="0" err="1"/>
                <a:t>BoardVO</a:t>
              </a:r>
              <a:r>
                <a:rPr lang="en-US" altLang="ko-KR" sz="1000" dirty="0"/>
                <a:t>): </a:t>
              </a:r>
              <a:r>
                <a:rPr lang="en-US" altLang="ko-KR" sz="1000" dirty="0" err="1"/>
                <a:t>int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getBoard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/>
                <a:t>: </a:t>
              </a:r>
              <a:r>
                <a:rPr lang="en-US" altLang="ko-KR" sz="1000" dirty="0" err="1"/>
                <a:t>BoardVO</a:t>
              </a:r>
              <a:r>
                <a:rPr lang="en-US" altLang="ko-KR" sz="1000" dirty="0"/>
                <a:t>): </a:t>
              </a:r>
              <a:r>
                <a:rPr lang="en-US" altLang="ko-KR" sz="1000" dirty="0" err="1" smtClean="0"/>
                <a:t>BoardVO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getBoardList</a:t>
              </a:r>
              <a:r>
                <a:rPr lang="en-US" altLang="ko-KR" sz="1000" dirty="0" smtClean="0"/>
                <a:t>(void): List&lt;</a:t>
              </a:r>
              <a:r>
                <a:rPr lang="en-US" altLang="ko-KR" sz="1000" dirty="0" err="1" smtClean="0"/>
                <a:t>BoardVO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918222" y="2872740"/>
              <a:ext cx="24355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8918222" y="2903220"/>
              <a:ext cx="24355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화살표 연결선 11"/>
          <p:cNvCxnSpPr>
            <a:endCxn id="5" idx="1"/>
          </p:cNvCxnSpPr>
          <p:nvPr/>
        </p:nvCxnSpPr>
        <p:spPr>
          <a:xfrm flipV="1">
            <a:off x="8389620" y="3192509"/>
            <a:ext cx="528602" cy="15511"/>
          </a:xfrm>
          <a:prstGeom prst="straightConnector1">
            <a:avLst/>
          </a:prstGeom>
          <a:ln w="952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021580" y="3777284"/>
            <a:ext cx="4305300" cy="1008076"/>
            <a:chOff x="5021580" y="3777284"/>
            <a:chExt cx="4305300" cy="1008076"/>
          </a:xfrm>
        </p:grpSpPr>
        <p:sp>
          <p:nvSpPr>
            <p:cNvPr id="16" name="평행 사변형 15"/>
            <p:cNvSpPr/>
            <p:nvPr/>
          </p:nvSpPr>
          <p:spPr>
            <a:xfrm>
              <a:off x="5021580" y="4663440"/>
              <a:ext cx="182880" cy="121920"/>
            </a:xfrm>
            <a:prstGeom prst="parallelogram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16" idx="1"/>
            </p:cNvCxnSpPr>
            <p:nvPr/>
          </p:nvCxnSpPr>
          <p:spPr>
            <a:xfrm flipV="1">
              <a:off x="5128260" y="3777284"/>
              <a:ext cx="4198620" cy="886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395276" y="2426251"/>
            <a:ext cx="13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JdbcBoardDAO</a:t>
            </a:r>
            <a:endParaRPr lang="ko-KR" altLang="en-US" sz="12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391464" y="4137660"/>
            <a:ext cx="193996" cy="162712"/>
            <a:chOff x="5391464" y="4137660"/>
            <a:chExt cx="193996" cy="162712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391464" y="4160520"/>
              <a:ext cx="193996" cy="1295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5391464" y="4137660"/>
              <a:ext cx="193996" cy="1627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07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관리 비즈니스 논리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6" y="2698108"/>
            <a:ext cx="7174781" cy="347885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766832" y="2622193"/>
            <a:ext cx="2435578" cy="1169551"/>
            <a:chOff x="8918222" y="2607733"/>
            <a:chExt cx="2435578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8918222" y="2607733"/>
              <a:ext cx="2435578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com.springbook.biz.user.UserDAO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dirty="0" err="1" smtClean="0"/>
                <a:t>insertUser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UserVO</a:t>
              </a:r>
              <a:r>
                <a:rPr lang="en-US" altLang="ko-KR" sz="1000" dirty="0" smtClean="0"/>
                <a:t>): </a:t>
              </a:r>
              <a:r>
                <a:rPr lang="en-US" altLang="ko-KR" sz="1000" dirty="0" err="1" smtClean="0"/>
                <a:t>int</a:t>
              </a:r>
              <a:endParaRPr lang="en-US" altLang="ko-KR" sz="1000" dirty="0" smtClean="0"/>
            </a:p>
            <a:p>
              <a:r>
                <a:rPr lang="en-US" altLang="ko-KR" sz="1000" dirty="0" err="1" smtClean="0"/>
                <a:t>updateUser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/>
                <a:t>: </a:t>
              </a:r>
              <a:r>
                <a:rPr lang="en-US" altLang="ko-KR" sz="1000" dirty="0" err="1"/>
                <a:t>UserVO</a:t>
              </a:r>
              <a:r>
                <a:rPr lang="en-US" altLang="ko-KR" sz="1000" dirty="0" smtClean="0"/>
                <a:t>): </a:t>
              </a:r>
              <a:r>
                <a:rPr lang="en-US" altLang="ko-KR" sz="1000" dirty="0" err="1"/>
                <a:t>int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deleteUser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/>
                <a:t>: </a:t>
              </a:r>
              <a:r>
                <a:rPr lang="en-US" altLang="ko-KR" sz="1000" dirty="0" err="1"/>
                <a:t>UserVO</a:t>
              </a:r>
              <a:r>
                <a:rPr lang="en-US" altLang="ko-KR" sz="1000" dirty="0" smtClean="0"/>
                <a:t>): </a:t>
              </a:r>
              <a:r>
                <a:rPr lang="en-US" altLang="ko-KR" sz="1000" dirty="0" err="1"/>
                <a:t>int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getUser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vo</a:t>
              </a:r>
              <a:r>
                <a:rPr lang="en-US" altLang="ko-KR" sz="1000" dirty="0"/>
                <a:t>: </a:t>
              </a:r>
              <a:r>
                <a:rPr lang="en-US" altLang="ko-KR" sz="1000" dirty="0" err="1"/>
                <a:t>UserVO</a:t>
              </a:r>
              <a:r>
                <a:rPr lang="en-US" altLang="ko-KR" sz="1000" dirty="0" smtClean="0"/>
                <a:t>): </a:t>
              </a:r>
              <a:r>
                <a:rPr lang="en-US" altLang="ko-KR" sz="1000" dirty="0" err="1"/>
                <a:t>UserVO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getUserList</a:t>
              </a:r>
              <a:r>
                <a:rPr lang="en-US" altLang="ko-KR" sz="1000" dirty="0" smtClean="0"/>
                <a:t>(void): List&lt;</a:t>
              </a:r>
              <a:r>
                <a:rPr lang="en-US" altLang="ko-KR" sz="1000" dirty="0" err="1" smtClean="0"/>
                <a:t>UserVO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918222" y="2872740"/>
              <a:ext cx="24355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918222" y="2903220"/>
              <a:ext cx="24355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/>
          <p:cNvCxnSpPr>
            <a:endCxn id="6" idx="1"/>
          </p:cNvCxnSpPr>
          <p:nvPr/>
        </p:nvCxnSpPr>
        <p:spPr>
          <a:xfrm>
            <a:off x="7038975" y="3206968"/>
            <a:ext cx="727857" cy="1"/>
          </a:xfrm>
          <a:prstGeom prst="straightConnector1">
            <a:avLst/>
          </a:prstGeom>
          <a:ln w="952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2799" y="2776081"/>
            <a:ext cx="13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JdbcUserDAO</a:t>
            </a:r>
            <a:endParaRPr lang="ko-KR" altLang="en-US" sz="12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097602" y="3637855"/>
            <a:ext cx="4669229" cy="1161965"/>
            <a:chOff x="5021580" y="3777284"/>
            <a:chExt cx="4305300" cy="1008076"/>
          </a:xfrm>
        </p:grpSpPr>
        <p:sp>
          <p:nvSpPr>
            <p:cNvPr id="15" name="평행 사변형 14"/>
            <p:cNvSpPr/>
            <p:nvPr/>
          </p:nvSpPr>
          <p:spPr>
            <a:xfrm>
              <a:off x="5021580" y="4663440"/>
              <a:ext cx="182880" cy="121920"/>
            </a:xfrm>
            <a:prstGeom prst="parallelogram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15" idx="1"/>
            </p:cNvCxnSpPr>
            <p:nvPr/>
          </p:nvCxnSpPr>
          <p:spPr>
            <a:xfrm flipV="1">
              <a:off x="5128260" y="3777284"/>
              <a:ext cx="4198620" cy="886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296089" y="3919938"/>
            <a:ext cx="193996" cy="162712"/>
            <a:chOff x="5391464" y="4137660"/>
            <a:chExt cx="193996" cy="16271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391464" y="4160520"/>
              <a:ext cx="193996" cy="1295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5391464" y="4137660"/>
              <a:ext cx="193996" cy="1627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3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098" name="Picture 2" descr="https://gmlwjd9405.github.io/images/web/servlet-jsp-mo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13" y="1690688"/>
            <a:ext cx="11322550" cy="42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8197227" y="2554568"/>
            <a:ext cx="3021106" cy="923365"/>
          </a:xfrm>
          <a:prstGeom prst="wedgeRectCallout">
            <a:avLst>
              <a:gd name="adj1" fmla="val -76224"/>
              <a:gd name="adj2" fmla="val 1626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b="1" dirty="0" smtClean="0"/>
              <a:t>Business Logic </a:t>
            </a:r>
            <a:r>
              <a:rPr lang="ko-KR" altLang="en-US" sz="1600" b="1" dirty="0" smtClean="0"/>
              <a:t>실행 모듈</a:t>
            </a:r>
            <a:endParaRPr lang="en-US" altLang="ko-KR" sz="1600" b="1" dirty="0" smtClean="0"/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Business Logic </a:t>
            </a:r>
            <a:r>
              <a:rPr lang="ko-KR" altLang="en-US" sz="1600" b="1" dirty="0" smtClean="0"/>
              <a:t>실행 결과 데이터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93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122" name="Picture 2" descr="https://gmlwjd9405.github.io/images/web/mvc-flow-of-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84" y="1690687"/>
            <a:ext cx="9224353" cy="50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41422" y="1569156"/>
            <a:ext cx="6716889" cy="2901244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Layered Application Architecture (1)</a:t>
            </a:r>
            <a:endParaRPr lang="ko-KR" altLang="en-US" dirty="0"/>
          </a:p>
        </p:txBody>
      </p:sp>
      <p:pic>
        <p:nvPicPr>
          <p:cNvPr id="1026" name="Picture 2" descr="2010s - Layered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3752"/>
            <a:ext cx="5187119" cy="39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80s-90s - Layered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4" y="2617048"/>
            <a:ext cx="4388417" cy="275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305096" y="3697014"/>
            <a:ext cx="614855" cy="3862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Layered Application Architecture (2)</a:t>
            </a:r>
            <a:endParaRPr lang="ko-KR" altLang="en-US" dirty="0"/>
          </a:p>
        </p:txBody>
      </p:sp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80" y="1572446"/>
            <a:ext cx="6970439" cy="50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9270124" y="2774731"/>
            <a:ext cx="2270235" cy="1072055"/>
          </a:xfrm>
          <a:prstGeom prst="wedgeRectCallout">
            <a:avLst>
              <a:gd name="adj1" fmla="val -78820"/>
              <a:gd name="adj2" fmla="val 856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DTO(Data Transfer Object)</a:t>
            </a:r>
          </a:p>
          <a:p>
            <a:pPr algn="ctr"/>
            <a:r>
              <a:rPr lang="en-US" altLang="ko-KR" sz="1600" b="1" dirty="0" smtClean="0"/>
              <a:t>DO(Data Object)</a:t>
            </a:r>
          </a:p>
          <a:p>
            <a:pPr algn="ctr"/>
            <a:r>
              <a:rPr lang="en-US" altLang="ko-KR" sz="1600" b="1" dirty="0" smtClean="0"/>
              <a:t>VO(Value Object)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93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Layered Application Architecture (3)</a:t>
            </a:r>
            <a:endParaRPr lang="ko-KR" altLang="en-US" dirty="0"/>
          </a:p>
        </p:txBody>
      </p:sp>
      <p:pic>
        <p:nvPicPr>
          <p:cNvPr id="3074" name="Picture 2" descr="https://madhuraoakblog.files.wordpress.com/2014/11/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04" y="1929541"/>
            <a:ext cx="6584183" cy="381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5857838"/>
            <a:ext cx="650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Layered </a:t>
            </a:r>
            <a:r>
              <a:rPr lang="en-US" altLang="ko-KR" dirty="0">
                <a:hlinkClick r:id="rId3"/>
              </a:rPr>
              <a:t>application architecture of a typical web </a:t>
            </a:r>
            <a:r>
              <a:rPr lang="en-US" altLang="ko-KR" dirty="0" smtClean="0">
                <a:hlinkClick r:id="rId3"/>
              </a:rPr>
              <a:t>application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00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Service-DAO-DTO Architecture (1)</a:t>
            </a:r>
            <a:endParaRPr lang="ko-KR" altLang="en-US" dirty="0"/>
          </a:p>
        </p:txBody>
      </p:sp>
      <p:pic>
        <p:nvPicPr>
          <p:cNvPr id="3" name="그림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8449235" cy="44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Service-DAO-DTO Architecture 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16" y="1690688"/>
            <a:ext cx="8465596" cy="44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Programming (1)</a:t>
            </a:r>
            <a:endParaRPr lang="ko-KR" altLang="en-US" dirty="0"/>
          </a:p>
        </p:txBody>
      </p:sp>
      <p:pic>
        <p:nvPicPr>
          <p:cNvPr id="6148" name="Picture 4" descr="https://t1.daumcdn.net/cfile/tistory/99CE49365AAE54860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96" y="2443436"/>
            <a:ext cx="7214804" cy="386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 smtClean="0"/>
              <a:t>Why?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01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209</Words>
  <Application>Microsoft Office PowerPoint</Application>
  <PresentationFormat>와이드스크린</PresentationFormat>
  <Paragraphs>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Spring Framework Programming</vt:lpstr>
      <vt:lpstr>MVC 디자인 패턴 (1)</vt:lpstr>
      <vt:lpstr>MVC 디자인 패턴 (2)</vt:lpstr>
      <vt:lpstr>Layered Application Architecture (1)</vt:lpstr>
      <vt:lpstr>Layered Application Architecture (2)</vt:lpstr>
      <vt:lpstr>Layered Application Architecture (3)</vt:lpstr>
      <vt:lpstr>Service-DAO-DTO Architecture (1)</vt:lpstr>
      <vt:lpstr>Service-DAO-DTO Architecture (2)</vt:lpstr>
      <vt:lpstr>JDBC Programming (1)</vt:lpstr>
      <vt:lpstr>JDBC Programming (2)</vt:lpstr>
      <vt:lpstr>JDBC Programming (3)</vt:lpstr>
      <vt:lpstr>JDBC Programming (4) - Issues</vt:lpstr>
      <vt:lpstr>JDBC Programming (5) - Issues</vt:lpstr>
      <vt:lpstr>PowerPoint 프레젠테이션</vt:lpstr>
      <vt:lpstr>JDBC Programming (6) - Issues</vt:lpstr>
      <vt:lpstr>Board Application의 Model 설계 (1)</vt:lpstr>
      <vt:lpstr>Board Application의 Model 설계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jjanggu</dc:creator>
  <cp:lastModifiedBy>Windows 사용자</cp:lastModifiedBy>
  <cp:revision>16</cp:revision>
  <dcterms:created xsi:type="dcterms:W3CDTF">2021-01-23T06:33:08Z</dcterms:created>
  <dcterms:modified xsi:type="dcterms:W3CDTF">2021-01-25T05:59:45Z</dcterms:modified>
</cp:coreProperties>
</file>