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9" r:id="rId22"/>
    <p:sldId id="280" r:id="rId23"/>
    <p:sldId id="276" r:id="rId24"/>
    <p:sldId id="277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8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6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2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2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7C8C-AE68-4F3A-83AC-F8BD61F195A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ehun2841.github.io/2018/07/22/2018-07-22-spring-aop4/#%ED%8F%AC%EC%9D%B8%ED%8A%B8-%EC%BB%B7-%ED%91%9C%ED%98%84%EC%8B%9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clipse.org/aspectj/doc/released/runtime-api/org/aspectj/lang/JoinPoi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Framework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20206"/>
            <a:ext cx="9144000" cy="123759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Study #</a:t>
            </a:r>
            <a:r>
              <a:rPr lang="en-US" altLang="ko-KR" sz="3600" dirty="0" smtClean="0"/>
              <a:t>03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356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용어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위빙</a:t>
            </a:r>
            <a:r>
              <a:rPr lang="en-US" altLang="ko-KR" dirty="0" smtClean="0"/>
              <a:t>(Weaving)</a:t>
            </a:r>
          </a:p>
          <a:p>
            <a:pPr lvl="1"/>
            <a:r>
              <a:rPr lang="ko-KR" altLang="en-US" dirty="0" err="1" smtClean="0"/>
              <a:t>포인트컷으로</a:t>
            </a:r>
            <a:r>
              <a:rPr lang="ko-KR" altLang="en-US" dirty="0" smtClean="0"/>
              <a:t> 지정된 핵심 관심 코드가 실행될 때에 </a:t>
            </a:r>
            <a:r>
              <a:rPr lang="ko-KR" altLang="en-US" dirty="0" err="1" smtClean="0"/>
              <a:t>어드바이스에</a:t>
            </a:r>
            <a:r>
              <a:rPr lang="ko-KR" altLang="en-US" dirty="0" smtClean="0"/>
              <a:t> 해당하는 횡단 관심 코드를 삽입 또는 실행하는 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Compile-time </a:t>
            </a:r>
            <a:r>
              <a:rPr lang="en-US" altLang="ko-KR" dirty="0"/>
              <a:t>W</a:t>
            </a:r>
            <a:r>
              <a:rPr lang="en-US" altLang="ko-KR" dirty="0" smtClean="0"/>
              <a:t>eaving</a:t>
            </a:r>
          </a:p>
          <a:p>
            <a:pPr lvl="1"/>
            <a:r>
              <a:rPr lang="en-US" altLang="ko-KR" dirty="0" smtClean="0"/>
              <a:t>Loading-time Weaving</a:t>
            </a:r>
          </a:p>
          <a:p>
            <a:pPr lvl="1"/>
            <a:r>
              <a:rPr lang="en-US" altLang="ko-KR" dirty="0" smtClean="0"/>
              <a:t>Runtime Weaving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42" y="3291839"/>
            <a:ext cx="5935479" cy="30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용어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애스팩트</a:t>
            </a:r>
            <a:r>
              <a:rPr lang="en-US" altLang="ko-KR" dirty="0" smtClean="0"/>
              <a:t>(Aspect) / </a:t>
            </a:r>
            <a:r>
              <a:rPr lang="ko-KR" altLang="en-US" dirty="0" err="1" smtClean="0"/>
              <a:t>어드바이저</a:t>
            </a:r>
            <a:r>
              <a:rPr lang="en-US" altLang="ko-KR" dirty="0" smtClean="0"/>
              <a:t>(Advisor)</a:t>
            </a:r>
          </a:p>
          <a:p>
            <a:pPr lvl="1"/>
            <a:r>
              <a:rPr lang="ko-KR" altLang="en-US" dirty="0" err="1" smtClean="0"/>
              <a:t>포인트컷과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어드바이스의</a:t>
            </a:r>
            <a:r>
              <a:rPr lang="ko-KR" altLang="en-US" dirty="0" smtClean="0"/>
              <a:t> 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포인트컷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어떤 </a:t>
            </a:r>
            <a:r>
              <a:rPr lang="ko-KR" altLang="en-US" dirty="0" err="1" smtClean="0"/>
              <a:t>어드바이스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언제 실행할지를 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AOP </a:t>
            </a:r>
            <a:r>
              <a:rPr lang="ko-KR" altLang="en-US" dirty="0" smtClean="0">
                <a:sym typeface="Wingdings" panose="05000000000000000000" pitchFamily="2" charset="2"/>
              </a:rPr>
              <a:t>동작</a:t>
            </a:r>
            <a:r>
              <a:rPr lang="en-US" altLang="ko-KR" dirty="0" smtClean="0">
                <a:sym typeface="Wingdings" panose="05000000000000000000" pitchFamily="2" charset="2"/>
              </a:rPr>
              <a:t>(Weaving)</a:t>
            </a:r>
            <a:r>
              <a:rPr lang="ko-KR" altLang="en-US" dirty="0" smtClean="0">
                <a:sym typeface="Wingdings" panose="05000000000000000000" pitchFamily="2" charset="2"/>
              </a:rPr>
              <a:t>을 정의하는 중요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361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55" y="2185082"/>
            <a:ext cx="7954213" cy="36324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용어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용어 정리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73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AOP </a:t>
            </a:r>
            <a:r>
              <a:rPr lang="ko-KR" altLang="en-US" dirty="0" smtClean="0"/>
              <a:t>동작 원리</a:t>
            </a:r>
            <a:endParaRPr lang="ko-KR" altLang="en-US" dirty="0"/>
          </a:p>
        </p:txBody>
      </p:sp>
      <p:pic>
        <p:nvPicPr>
          <p:cNvPr id="6146" name="Picture 2" descr="https://t1.daumcdn.net/cfile/tistory/252B0C3E5819788E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8350"/>
            <a:ext cx="8982075" cy="391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8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Framework </a:t>
            </a:r>
            <a:r>
              <a:rPr lang="ko-KR" altLang="en-US" dirty="0" smtClean="0"/>
              <a:t>환경에서의 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Framework AOP Programming</a:t>
            </a:r>
          </a:p>
          <a:p>
            <a:pPr lvl="1"/>
            <a:r>
              <a:rPr lang="en-US" altLang="ko-KR" b="1" dirty="0" smtClean="0"/>
              <a:t>AspectJ Framework</a:t>
            </a:r>
          </a:p>
          <a:p>
            <a:pPr lvl="2"/>
            <a:r>
              <a:rPr lang="en-US" altLang="ko-KR" dirty="0" smtClean="0"/>
              <a:t>XML </a:t>
            </a:r>
            <a:r>
              <a:rPr lang="en-US" altLang="ko-KR" dirty="0" smtClean="0"/>
              <a:t>based </a:t>
            </a:r>
            <a:r>
              <a:rPr lang="en-US" altLang="ko-KR" dirty="0" smtClean="0"/>
              <a:t>Configuration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Annotation </a:t>
            </a:r>
            <a:r>
              <a:rPr lang="en-US" altLang="ko-KR" dirty="0"/>
              <a:t>based </a:t>
            </a:r>
            <a:r>
              <a:rPr lang="en-US" altLang="ko-KR" dirty="0" smtClean="0"/>
              <a:t>Configuration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Spring AOP Framework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1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AspectJ Framework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based Configuration – AOP Schema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1641" y="2526248"/>
            <a:ext cx="104406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encoding="UTF-8"?&gt;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&lt;beans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xmlns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="“…&gt;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aop:config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aop:pointcut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id="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allPointcut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expression="execution(* com.springex.biz..*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.*(..))" /&gt;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aop:pointcut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id="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getPointcut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expression="execution(* com.springex.biz..*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Impl.get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*(..))" /&gt;</a:t>
            </a:r>
          </a:p>
          <a:p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aop:aspect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ref="logger"&gt;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aop:before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pointcut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-ref="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allPointcut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method="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printBeforeLog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aop:after-returning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pointcut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-ref="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allPointcut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method="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printAfterLog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returning="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returnObj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/&gt;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aop:around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pointcut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-ref="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getPointcut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method="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printAroundLog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&lt;/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aop:aspect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altLang="ko-K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aop:config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beans&gt;</a:t>
            </a:r>
          </a:p>
        </p:txBody>
      </p:sp>
    </p:spTree>
    <p:extLst>
      <p:ext uri="{BB962C8B-B14F-4D97-AF65-F5344CB8AC3E}">
        <p14:creationId xmlns:p14="http://schemas.microsoft.com/office/powerpoint/2010/main" val="6302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AspectJ Framework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based Configuration</a:t>
            </a:r>
          </a:p>
          <a:p>
            <a:pPr lvl="1"/>
            <a:r>
              <a:rPr lang="en-US" altLang="ko-KR" b="1" dirty="0" smtClean="0"/>
              <a:t>&lt;</a:t>
            </a:r>
            <a:r>
              <a:rPr lang="en-US" altLang="ko-KR" b="1" dirty="0" err="1" smtClean="0"/>
              <a:t>aop:config</a:t>
            </a:r>
            <a:r>
              <a:rPr lang="en-US" altLang="ko-KR" b="1" dirty="0" smtClean="0"/>
              <a:t>&gt;</a:t>
            </a:r>
          </a:p>
          <a:p>
            <a:pPr lvl="1"/>
            <a:r>
              <a:rPr lang="en-US" altLang="ko-KR" b="1" dirty="0" smtClean="0"/>
              <a:t>&lt;</a:t>
            </a:r>
            <a:r>
              <a:rPr lang="en-US" altLang="ko-KR" b="1" dirty="0" err="1" smtClean="0"/>
              <a:t>aop:pointcut</a:t>
            </a:r>
            <a:r>
              <a:rPr lang="en-US" altLang="ko-KR" b="1" dirty="0" smtClean="0"/>
              <a:t>&gt;</a:t>
            </a:r>
          </a:p>
          <a:p>
            <a:pPr lvl="1"/>
            <a:r>
              <a:rPr lang="en-US" altLang="ko-KR" b="1" dirty="0" smtClean="0"/>
              <a:t>&lt;</a:t>
            </a:r>
            <a:r>
              <a:rPr lang="en-US" altLang="ko-KR" b="1" dirty="0" err="1" smtClean="0"/>
              <a:t>aop:before</a:t>
            </a:r>
            <a:r>
              <a:rPr lang="en-US" altLang="ko-KR" b="1" dirty="0" smtClean="0"/>
              <a:t>&gt;</a:t>
            </a:r>
          </a:p>
          <a:p>
            <a:pPr lvl="1"/>
            <a:r>
              <a:rPr lang="en-US" altLang="ko-KR" b="1" dirty="0" smtClean="0"/>
              <a:t>&lt;</a:t>
            </a:r>
            <a:r>
              <a:rPr lang="en-US" altLang="ko-KR" b="1" dirty="0" err="1" smtClean="0"/>
              <a:t>aop:after</a:t>
            </a:r>
            <a:r>
              <a:rPr lang="en-US" altLang="ko-KR" b="1" dirty="0" smtClean="0"/>
              <a:t>&gt;</a:t>
            </a:r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 smtClean="0"/>
              <a:t>aop:after-returning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 smtClean="0"/>
              <a:t>aop:after-throwing</a:t>
            </a:r>
            <a:r>
              <a:rPr lang="en-US" altLang="ko-KR" b="1" dirty="0" smtClean="0"/>
              <a:t>&gt;</a:t>
            </a:r>
          </a:p>
          <a:p>
            <a:pPr lvl="1"/>
            <a:r>
              <a:rPr lang="en-US" altLang="ko-KR" b="1" dirty="0" smtClean="0"/>
              <a:t>&lt;</a:t>
            </a:r>
            <a:r>
              <a:rPr lang="en-US" altLang="ko-KR" b="1" dirty="0" err="1" smtClean="0"/>
              <a:t>aop:around</a:t>
            </a:r>
            <a:r>
              <a:rPr lang="en-US" altLang="ko-KR" b="1" dirty="0" smtClean="0"/>
              <a:t>&gt;</a:t>
            </a:r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/>
              <a:t>aop:aspect</a:t>
            </a:r>
            <a:r>
              <a:rPr lang="en-US" altLang="ko-KR" b="1" dirty="0"/>
              <a:t>&gt;</a:t>
            </a:r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/>
              <a:t>aop:advisor</a:t>
            </a:r>
            <a:r>
              <a:rPr lang="en-US" altLang="ko-KR" b="1" dirty="0" smtClean="0"/>
              <a:t>&gt;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AspectJ Framework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포인컷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 Expression</a:t>
            </a:r>
            <a:r>
              <a:rPr lang="en-US" altLang="ko-KR" dirty="0" smtClean="0"/>
              <a:t>) (1)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 descr="http://closer27.github.io/assets/images/20170803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86" y="2497654"/>
            <a:ext cx="6267258" cy="35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0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4" y="2222136"/>
            <a:ext cx="11477491" cy="22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AspectJ Framework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포인컷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 Expression</a:t>
            </a:r>
            <a:r>
              <a:rPr lang="en-US" altLang="ko-KR" dirty="0" smtClean="0"/>
              <a:t>) (2)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124" name="Picture 4" descr="pointcut ííìì ëí ì´ë¯¸ì§ ê²ìê²°ê³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53" y="4485738"/>
            <a:ext cx="8890692" cy="22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AspectJ Framework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어드바이스</a:t>
            </a:r>
            <a:r>
              <a:rPr lang="ko-KR" altLang="en-US" dirty="0" smtClean="0"/>
              <a:t> 매개변수</a:t>
            </a:r>
            <a:r>
              <a:rPr lang="en-US" altLang="ko-KR" dirty="0" smtClean="0"/>
              <a:t>(Advice Parameters)</a:t>
            </a:r>
          </a:p>
          <a:p>
            <a:pPr lvl="1"/>
            <a:r>
              <a:rPr lang="en-US" altLang="ko-KR" dirty="0" err="1" smtClean="0"/>
              <a:t>JoinPoint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https://www.eclipse.org/aspectj/doc/released/runtime-api/org/aspectj/lang/JoinPoint.html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AfterReturning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예외 객체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AfterThrowing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 descr="JoinPoint 인터페이스의 메소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364" y="3364783"/>
            <a:ext cx="4286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비즈니스 처리 루틴은 다양한 관점의 코드를 포함한다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비즈니스 논리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9952" y="2706361"/>
            <a:ext cx="3214215" cy="3000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businessMethod</a:t>
            </a:r>
            <a:r>
              <a:rPr lang="en-US" altLang="ko-KR" b="1" dirty="0" smtClean="0"/>
              <a:t>()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logging…;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security…;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en-US" altLang="ko-KR" b="1" dirty="0" err="1" smtClean="0"/>
              <a:t>business_logic</a:t>
            </a:r>
            <a:r>
              <a:rPr lang="en-US" altLang="ko-KR" b="1" dirty="0" smtClean="0"/>
              <a:t>…;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transaction_handling</a:t>
            </a:r>
            <a:r>
              <a:rPr lang="en-US" altLang="ko-KR" dirty="0" smtClean="0"/>
              <a:t>…;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logging…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60887" y="3223034"/>
            <a:ext cx="3874883" cy="778260"/>
          </a:xfrm>
          <a:prstGeom prst="rect">
            <a:avLst/>
          </a:prstGeom>
          <a:solidFill>
            <a:schemeClr val="accent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0886" y="4465108"/>
            <a:ext cx="3874883" cy="778260"/>
          </a:xfrm>
          <a:prstGeom prst="rect">
            <a:avLst/>
          </a:prstGeom>
          <a:solidFill>
            <a:schemeClr val="accent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60885" y="4075126"/>
            <a:ext cx="3874883" cy="304408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92464" y="4854238"/>
            <a:ext cx="157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Crosscutting Concerns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11136" y="4716928"/>
            <a:ext cx="157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Primary Concerns</a:t>
            </a:r>
            <a:endParaRPr lang="ko-KR" altLang="en-US" b="1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146487" y="3494638"/>
            <a:ext cx="914398" cy="135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 flipV="1">
            <a:off x="4222568" y="4854238"/>
            <a:ext cx="838318" cy="73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8935770" y="4196516"/>
            <a:ext cx="665805" cy="76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AspectJ Framework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546"/>
          </a:xfrm>
        </p:spPr>
        <p:txBody>
          <a:bodyPr>
            <a:normAutofit lnSpcReduction="10000"/>
          </a:bodyPr>
          <a:lstStyle/>
          <a:p>
            <a:r>
              <a:rPr lang="en-US" altLang="ko-KR" sz="3000" dirty="0" smtClean="0"/>
              <a:t>Annotation based </a:t>
            </a:r>
            <a:r>
              <a:rPr lang="en-US" altLang="ko-KR" sz="3000" dirty="0" smtClean="0"/>
              <a:t>Configuration</a:t>
            </a:r>
          </a:p>
          <a:p>
            <a:pPr lvl="1"/>
            <a:r>
              <a:rPr lang="en-US" altLang="ko-KR" sz="2600" b="1" dirty="0"/>
              <a:t>@Aspect</a:t>
            </a:r>
            <a:r>
              <a:rPr lang="en-US" altLang="ko-KR" sz="2600" dirty="0"/>
              <a:t> declares the class as aspect.</a:t>
            </a:r>
          </a:p>
          <a:p>
            <a:pPr lvl="1"/>
            <a:r>
              <a:rPr lang="en-US" altLang="ko-KR" sz="2600" b="1" dirty="0"/>
              <a:t>@</a:t>
            </a:r>
            <a:r>
              <a:rPr lang="en-US" altLang="ko-KR" sz="2600" b="1" dirty="0" err="1"/>
              <a:t>Pointcut</a:t>
            </a:r>
            <a:r>
              <a:rPr lang="en-US" altLang="ko-KR" sz="2600" dirty="0"/>
              <a:t> declares the </a:t>
            </a:r>
            <a:r>
              <a:rPr lang="en-US" altLang="ko-KR" sz="2600" dirty="0" err="1"/>
              <a:t>pointcut</a:t>
            </a:r>
            <a:r>
              <a:rPr lang="en-US" altLang="ko-KR" sz="2600" dirty="0"/>
              <a:t> expression.</a:t>
            </a:r>
          </a:p>
          <a:p>
            <a:pPr lvl="1"/>
            <a:r>
              <a:rPr lang="en-US" altLang="ko-KR" sz="2600" b="1" dirty="0" smtClean="0"/>
              <a:t>@</a:t>
            </a:r>
            <a:r>
              <a:rPr lang="en-US" altLang="ko-KR" sz="2600" b="1" dirty="0"/>
              <a:t>Before</a:t>
            </a:r>
            <a:r>
              <a:rPr lang="en-US" altLang="ko-KR" sz="2600" dirty="0"/>
              <a:t> declares the before advice</a:t>
            </a:r>
            <a:r>
              <a:rPr lang="en-US" altLang="ko-KR" sz="2600" dirty="0" smtClean="0"/>
              <a:t>.</a:t>
            </a:r>
            <a:endParaRPr lang="en-US" altLang="ko-KR" sz="2600" dirty="0"/>
          </a:p>
          <a:p>
            <a:pPr lvl="1"/>
            <a:r>
              <a:rPr lang="en-US" altLang="ko-KR" sz="2600" b="1" dirty="0"/>
              <a:t>@After</a:t>
            </a:r>
            <a:r>
              <a:rPr lang="en-US" altLang="ko-KR" sz="2600" dirty="0"/>
              <a:t> declares the after advice. It is applied after calling the actual method and before returning result.</a:t>
            </a:r>
          </a:p>
          <a:p>
            <a:pPr lvl="1"/>
            <a:r>
              <a:rPr lang="en-US" altLang="ko-KR" sz="2600" b="1" dirty="0"/>
              <a:t>@</a:t>
            </a:r>
            <a:r>
              <a:rPr lang="en-US" altLang="ko-KR" sz="2600" b="1" dirty="0" err="1"/>
              <a:t>AfterReturning</a:t>
            </a:r>
            <a:r>
              <a:rPr lang="en-US" altLang="ko-KR" sz="2600" dirty="0"/>
              <a:t> declares the after returning advice. It is applied after calling the actual method and before returning result. But you can get the result value in the advice.</a:t>
            </a:r>
          </a:p>
          <a:p>
            <a:pPr lvl="1"/>
            <a:r>
              <a:rPr lang="en-US" altLang="ko-KR" sz="2600" b="1" dirty="0" smtClean="0"/>
              <a:t>@</a:t>
            </a:r>
            <a:r>
              <a:rPr lang="en-US" altLang="ko-KR" sz="2600" b="1" dirty="0" err="1"/>
              <a:t>AfterThrowing</a:t>
            </a:r>
            <a:r>
              <a:rPr lang="en-US" altLang="ko-KR" sz="2600" dirty="0"/>
              <a:t> declares the throws advice. It is applied if actual method throws exception</a:t>
            </a:r>
            <a:r>
              <a:rPr lang="en-US" altLang="ko-KR" sz="2600" dirty="0" smtClean="0"/>
              <a:t>.</a:t>
            </a:r>
          </a:p>
          <a:p>
            <a:pPr lvl="1"/>
            <a:r>
              <a:rPr lang="en-US" altLang="ko-KR" sz="2600" b="1" dirty="0"/>
              <a:t>@Around</a:t>
            </a:r>
            <a:r>
              <a:rPr lang="en-US" altLang="ko-KR" sz="2600" dirty="0"/>
              <a:t> declares the around advice</a:t>
            </a:r>
            <a:r>
              <a:rPr lang="en-US" altLang="ko-KR" sz="2600" dirty="0" smtClean="0"/>
              <a:t>.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38398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AspectJ Framework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546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Annotation based </a:t>
            </a:r>
            <a:r>
              <a:rPr lang="en-US" altLang="ko-KR" sz="3000" dirty="0" smtClean="0"/>
              <a:t>Configuration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16" y="2530552"/>
            <a:ext cx="9775869" cy="38592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1002" y="4748270"/>
            <a:ext cx="2192357" cy="31948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dirty="0" smtClean="0"/>
              <a:t>Spring AOP </a:t>
            </a:r>
            <a:r>
              <a:rPr lang="en-US" altLang="ko-KR" dirty="0" smtClean="0"/>
              <a:t>Framework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AOP Framework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27" y="2313543"/>
            <a:ext cx="5618600" cy="421395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237382" y="3915325"/>
            <a:ext cx="1561981" cy="1695077"/>
            <a:chOff x="6237382" y="3915325"/>
            <a:chExt cx="1561981" cy="1695077"/>
          </a:xfrm>
        </p:grpSpPr>
        <p:sp>
          <p:nvSpPr>
            <p:cNvPr id="5" name="원호 4"/>
            <p:cNvSpPr/>
            <p:nvPr/>
          </p:nvSpPr>
          <p:spPr>
            <a:xfrm rot="9679298">
              <a:off x="6247479" y="3915325"/>
              <a:ext cx="1551884" cy="1201211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6599104" y="5122843"/>
              <a:ext cx="88135" cy="210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37382" y="5333403"/>
              <a:ext cx="811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Advisor</a:t>
              </a:r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0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dirty="0" smtClean="0"/>
              <a:t>Spring AOP </a:t>
            </a:r>
            <a:r>
              <a:rPr lang="en-US" altLang="ko-KR" dirty="0" smtClean="0"/>
              <a:t>Framework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7646" cy="4351338"/>
          </a:xfrm>
        </p:spPr>
        <p:txBody>
          <a:bodyPr/>
          <a:lstStyle/>
          <a:p>
            <a:r>
              <a:rPr lang="ko-KR" altLang="en-US" dirty="0" smtClean="0"/>
              <a:t>관련 </a:t>
            </a:r>
            <a:r>
              <a:rPr lang="en-US" altLang="ko-KR" dirty="0" smtClean="0"/>
              <a:t>Interfaces &amp; Classes</a:t>
            </a:r>
          </a:p>
          <a:p>
            <a:pPr lvl="1"/>
            <a:r>
              <a:rPr lang="en-US" altLang="ko-KR" dirty="0" err="1" smtClean="0"/>
              <a:t>org.springframework.aop.framework.</a:t>
            </a:r>
            <a:r>
              <a:rPr lang="en-US" altLang="ko-KR" b="1" dirty="0" err="1" smtClean="0"/>
              <a:t>ProxyFactoryBean</a:t>
            </a:r>
            <a:endParaRPr lang="en-US" altLang="ko-KR" b="1" dirty="0" smtClean="0"/>
          </a:p>
          <a:p>
            <a:pPr lvl="1"/>
            <a:r>
              <a:rPr lang="en-US" altLang="ko-KR" dirty="0" err="1"/>
              <a:t>org.springframework.aop.</a:t>
            </a:r>
            <a:r>
              <a:rPr lang="en-US" altLang="ko-KR" b="1" dirty="0" err="1"/>
              <a:t>MethodBeforeAdvice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org.springframework.aop.</a:t>
            </a:r>
            <a:r>
              <a:rPr lang="en-US" altLang="ko-KR" b="1" dirty="0" err="1" smtClean="0"/>
              <a:t>AfterReturningAdvice</a:t>
            </a:r>
            <a:endParaRPr lang="en-US" altLang="ko-KR" b="1" dirty="0"/>
          </a:p>
          <a:p>
            <a:pPr lvl="1"/>
            <a:r>
              <a:rPr lang="en-US" altLang="ko-KR" dirty="0" err="1" smtClean="0"/>
              <a:t>org.springframework.aop.</a:t>
            </a:r>
            <a:r>
              <a:rPr lang="en-US" altLang="ko-KR" b="1" dirty="0" err="1" smtClean="0"/>
              <a:t>ThrowsAdvice</a:t>
            </a:r>
            <a:endParaRPr lang="en-US" altLang="ko-KR" b="1" dirty="0"/>
          </a:p>
          <a:p>
            <a:pPr lvl="1"/>
            <a:r>
              <a:rPr lang="en-US" altLang="ko-KR" dirty="0" err="1" smtClean="0"/>
              <a:t>org.aopalliance.intercept.</a:t>
            </a:r>
            <a:r>
              <a:rPr lang="en-US" altLang="ko-KR" b="1" dirty="0" err="1" smtClean="0"/>
              <a:t>MethodInterceptor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org.springframework.aop.support.</a:t>
            </a:r>
            <a:r>
              <a:rPr lang="en-US" altLang="ko-KR" b="1" dirty="0" err="1" smtClean="0"/>
              <a:t>NameMatchMethodPointcut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org.springframework.aop.support.</a:t>
            </a:r>
            <a:r>
              <a:rPr lang="en-US" altLang="ko-KR" b="1" dirty="0" err="1" smtClean="0"/>
              <a:t>DefaultPointcutAdvisor</a:t>
            </a:r>
            <a:endParaRPr lang="en-US" altLang="ko-KR" b="1" dirty="0" smtClean="0"/>
          </a:p>
          <a:p>
            <a:pPr lvl="1"/>
            <a:r>
              <a:rPr lang="en-US" altLang="ko-KR" dirty="0" err="1"/>
              <a:t>org.springframework.aop.support.</a:t>
            </a:r>
            <a:r>
              <a:rPr lang="en-US" altLang="ko-KR" b="1" dirty="0" err="1"/>
              <a:t>NameMatchMethodPointcutAdvisor</a:t>
            </a:r>
            <a:endParaRPr lang="en-US" altLang="ko-KR" b="1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2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dirty="0" smtClean="0"/>
              <a:t>Spring AOP </a:t>
            </a:r>
            <a:r>
              <a:rPr lang="en-US" altLang="ko-KR" dirty="0" smtClean="0"/>
              <a:t>Framework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based Configuration (1)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252" y="2464693"/>
            <a:ext cx="924913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/>
              <a:t>bean id="</a:t>
            </a:r>
            <a:r>
              <a:rPr lang="en-US" altLang="ko-KR" sz="1600" dirty="0" err="1"/>
              <a:t>getPointcut</a:t>
            </a:r>
            <a:r>
              <a:rPr lang="en-US" altLang="ko-KR" sz="1600" dirty="0"/>
              <a:t>" class="</a:t>
            </a:r>
            <a:r>
              <a:rPr lang="en-US" altLang="ko-KR" sz="1600" dirty="0" err="1"/>
              <a:t>org.springframework.aop.support.NameMatchMethodPointcut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property name="</a:t>
            </a:r>
            <a:r>
              <a:rPr lang="en-US" altLang="ko-KR" sz="1600" dirty="0" err="1"/>
              <a:t>mappedName</a:t>
            </a:r>
            <a:r>
              <a:rPr lang="en-US" altLang="ko-KR" sz="1600" dirty="0"/>
              <a:t>" value="</a:t>
            </a:r>
            <a:r>
              <a:rPr lang="en-US" altLang="ko-KR" sz="1600" dirty="0" err="1"/>
              <a:t>getBoardList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bean&gt;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bean id="</a:t>
            </a:r>
            <a:r>
              <a:rPr lang="en-US" altLang="ko-KR" sz="1600" dirty="0" err="1"/>
              <a:t>logAroundAdvisor</a:t>
            </a:r>
            <a:r>
              <a:rPr lang="en-US" altLang="ko-KR" sz="1600" dirty="0"/>
              <a:t>" class="</a:t>
            </a:r>
            <a:r>
              <a:rPr lang="en-US" altLang="ko-KR" sz="1600" dirty="0" err="1"/>
              <a:t>org.springframework.aop.support.DefaultPointcutAdvisor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property name="advice" ref="</a:t>
            </a:r>
            <a:r>
              <a:rPr lang="en-US" altLang="ko-KR" sz="1600" dirty="0" err="1"/>
              <a:t>logAroundAdvice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property name="</a:t>
            </a:r>
            <a:r>
              <a:rPr lang="en-US" altLang="ko-KR" sz="1600" dirty="0" err="1"/>
              <a:t>pointcut</a:t>
            </a:r>
            <a:r>
              <a:rPr lang="en-US" altLang="ko-KR" sz="1600" dirty="0"/>
              <a:t>" ref="</a:t>
            </a:r>
            <a:r>
              <a:rPr lang="en-US" altLang="ko-KR" sz="1600" dirty="0" err="1"/>
              <a:t>getPointcut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bean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bean id="</a:t>
            </a:r>
            <a:r>
              <a:rPr lang="en-US" altLang="ko-KR" sz="1600" dirty="0" err="1"/>
              <a:t>boardServiceProxy</a:t>
            </a:r>
            <a:r>
              <a:rPr lang="en-US" altLang="ko-KR" sz="1600" dirty="0"/>
              <a:t>" class="</a:t>
            </a:r>
            <a:r>
              <a:rPr lang="en-US" altLang="ko-KR" sz="1600" dirty="0" err="1"/>
              <a:t>org.springframework.aop.framework.ProxyFactoryBean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property name="target" ref="</a:t>
            </a:r>
            <a:r>
              <a:rPr lang="en-US" altLang="ko-KR" sz="1600" dirty="0" err="1"/>
              <a:t>boardService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property name="</a:t>
            </a:r>
            <a:r>
              <a:rPr lang="en-US" altLang="ko-KR" sz="1600" dirty="0" err="1"/>
              <a:t>interceptorNames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/>
              <a:t>list&gt;</a:t>
            </a:r>
          </a:p>
          <a:p>
            <a:r>
              <a:rPr lang="en-US" altLang="ko-KR" sz="1600" dirty="0" smtClean="0"/>
              <a:t>      &lt;</a:t>
            </a:r>
            <a:r>
              <a:rPr lang="en-US" altLang="ko-KR" sz="1600" dirty="0"/>
              <a:t>value&gt;</a:t>
            </a:r>
            <a:r>
              <a:rPr lang="en-US" altLang="ko-KR" sz="1600" dirty="0" err="1"/>
              <a:t>logAroundAdvisor</a:t>
            </a:r>
            <a:r>
              <a:rPr lang="en-US" altLang="ko-KR" sz="1600" dirty="0"/>
              <a:t>&lt;/value&gt;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/>
              <a:t>list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&lt;/</a:t>
            </a:r>
            <a:r>
              <a:rPr lang="en-US" altLang="ko-KR" sz="1600" dirty="0"/>
              <a:t>property&gt;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bean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896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dirty="0" smtClean="0"/>
              <a:t>Spring AOP </a:t>
            </a:r>
            <a:r>
              <a:rPr lang="en-US" altLang="ko-KR" dirty="0" smtClean="0"/>
              <a:t>Framework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based Configuration (2)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633" y="2368627"/>
            <a:ext cx="1035873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/>
              <a:t>bean id="</a:t>
            </a:r>
            <a:r>
              <a:rPr lang="en-US" altLang="ko-KR" sz="1600" dirty="0" err="1"/>
              <a:t>logBeforeAdvisor</a:t>
            </a:r>
            <a:r>
              <a:rPr lang="en-US" altLang="ko-KR" sz="1600" dirty="0"/>
              <a:t>" class="org.springframework.aop.support.NameMatchMethodPointcutAdvisor"&gt;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property name="advice" ref="</a:t>
            </a:r>
            <a:r>
              <a:rPr lang="en-US" altLang="ko-KR" sz="1600" dirty="0" err="1"/>
              <a:t>logBeforeAdvice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property name="</a:t>
            </a:r>
            <a:r>
              <a:rPr lang="en-US" altLang="ko-KR" sz="1600" dirty="0" err="1"/>
              <a:t>mappedNames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/>
              <a:t>list&gt;</a:t>
            </a:r>
          </a:p>
          <a:p>
            <a:r>
              <a:rPr lang="en-US" altLang="ko-KR" sz="1600" dirty="0" smtClean="0"/>
              <a:t>       &lt;</a:t>
            </a:r>
            <a:r>
              <a:rPr lang="en-US" altLang="ko-KR" sz="1600" dirty="0"/>
              <a:t>value&gt;</a:t>
            </a:r>
            <a:r>
              <a:rPr lang="en-US" altLang="ko-KR" sz="1600" dirty="0" err="1"/>
              <a:t>insertBoard</a:t>
            </a:r>
            <a:r>
              <a:rPr lang="en-US" altLang="ko-KR" sz="1600" dirty="0"/>
              <a:t>&lt;/value&gt;</a:t>
            </a:r>
          </a:p>
          <a:p>
            <a:r>
              <a:rPr lang="en-US" altLang="ko-KR" sz="1600" dirty="0" smtClean="0"/>
              <a:t>       &lt;</a:t>
            </a:r>
            <a:r>
              <a:rPr lang="en-US" altLang="ko-KR" sz="1600" dirty="0"/>
              <a:t>value&gt;</a:t>
            </a:r>
            <a:r>
              <a:rPr lang="en-US" altLang="ko-KR" sz="1600" dirty="0" err="1"/>
              <a:t>getBoardList</a:t>
            </a:r>
            <a:r>
              <a:rPr lang="en-US" altLang="ko-KR" sz="1600" dirty="0"/>
              <a:t>&lt;/value&gt;</a:t>
            </a:r>
          </a:p>
          <a:p>
            <a:r>
              <a:rPr lang="en-US" altLang="ko-KR" sz="1600" dirty="0" smtClean="0"/>
              <a:t>    &lt;/</a:t>
            </a:r>
            <a:r>
              <a:rPr lang="en-US" altLang="ko-KR" sz="1600" dirty="0"/>
              <a:t>list&gt;</a:t>
            </a:r>
          </a:p>
          <a:p>
            <a:r>
              <a:rPr lang="en-US" altLang="ko-KR" sz="1600" dirty="0" smtClean="0"/>
              <a:t>  &lt;/</a:t>
            </a:r>
            <a:r>
              <a:rPr lang="en-US" altLang="ko-KR" sz="1600" dirty="0"/>
              <a:t>property&gt;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bean&gt;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bean id="</a:t>
            </a:r>
            <a:r>
              <a:rPr lang="en-US" altLang="ko-KR" sz="1600" dirty="0" err="1"/>
              <a:t>boardServiceProxy</a:t>
            </a:r>
            <a:r>
              <a:rPr lang="en-US" altLang="ko-KR" sz="1600" dirty="0"/>
              <a:t>" class="</a:t>
            </a:r>
            <a:r>
              <a:rPr lang="en-US" altLang="ko-KR" sz="1600" dirty="0" err="1"/>
              <a:t>org.springframework.aop.framework.ProxyFactoryBean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property name="target" ref="</a:t>
            </a:r>
            <a:r>
              <a:rPr lang="en-US" altLang="ko-KR" sz="1600" dirty="0" err="1"/>
              <a:t>boardService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/>
              <a:t>property name="</a:t>
            </a:r>
            <a:r>
              <a:rPr lang="en-US" altLang="ko-KR" sz="1600" dirty="0" err="1"/>
              <a:t>interceptorNames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/>
              <a:t>list&gt;</a:t>
            </a:r>
          </a:p>
          <a:p>
            <a:r>
              <a:rPr lang="en-US" altLang="ko-KR" sz="1600" dirty="0" smtClean="0"/>
              <a:t>      &lt;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&gt;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logBeforeAdvice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value&gt;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/>
              <a:t>list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&lt;/</a:t>
            </a:r>
            <a:r>
              <a:rPr lang="en-US" altLang="ko-KR" sz="1600" dirty="0"/>
              <a:t>property&gt;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bean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66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개요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Aspect(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) : Primary Concerns &amp; Crosscutting Concerns</a:t>
            </a:r>
            <a:endParaRPr lang="ko-KR" altLang="en-US" dirty="0"/>
          </a:p>
        </p:txBody>
      </p:sp>
      <p:pic>
        <p:nvPicPr>
          <p:cNvPr id="1026" name="Picture 2" descr="https://t1.daumcdn.net/cfile/tistory/99F4E5475C722F6C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65" y="2598737"/>
            <a:ext cx="7225227" cy="34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07262" y="3275337"/>
            <a:ext cx="354616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Why cross-cutting?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부가적인 기능이면서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여러 모듈에 공통적으로 적용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필요에 따라 실행되는 기능 </a:t>
            </a:r>
            <a:r>
              <a:rPr lang="en-US" altLang="ko-KR" dirty="0" smtClean="0"/>
              <a:t>–</a:t>
            </a:r>
            <a:br>
              <a:rPr lang="en-US" altLang="ko-KR" dirty="0" smtClean="0"/>
            </a:br>
            <a:r>
              <a:rPr lang="ko-KR" altLang="en-US" dirty="0" smtClean="0"/>
              <a:t>편리하게 기능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가능하여야 한다</a:t>
            </a:r>
            <a:endParaRPr lang="ko-KR" altLang="en-US" dirty="0"/>
          </a:p>
        </p:txBody>
      </p:sp>
      <p:pic>
        <p:nvPicPr>
          <p:cNvPr id="2050" name="Picture 2" descr="Spring AOP Tutorial – AOP for Beginners with Examp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74" y="2498392"/>
            <a:ext cx="6205544" cy="41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개요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Aspect(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) : Primary Concerns &amp; Crosscutting Concerns</a:t>
            </a:r>
          </a:p>
          <a:p>
            <a:pPr lvl="1"/>
            <a:r>
              <a:rPr lang="ko-KR" altLang="en-US" dirty="0" smtClean="0"/>
              <a:t>핵심 관심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횡단 관심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4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72966" y="2576008"/>
            <a:ext cx="7686161" cy="40561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개요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Aspect(</a:t>
            </a:r>
            <a:r>
              <a:rPr lang="ko-KR" altLang="en-US" dirty="0" smtClean="0"/>
              <a:t>관점</a:t>
            </a:r>
            <a:r>
              <a:rPr lang="en-US" altLang="ko-KR" dirty="0" smtClean="0"/>
              <a:t>) : Primary Concerns &amp; Crosscutting Concerns</a:t>
            </a:r>
          </a:p>
          <a:p>
            <a:pPr lvl="1"/>
            <a:r>
              <a:rPr lang="ko-KR" altLang="en-US" dirty="0" smtClean="0"/>
              <a:t>핵심 관심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횡단 관심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8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개요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관심 분리</a:t>
            </a:r>
            <a:r>
              <a:rPr lang="en-US" altLang="ko-KR" dirty="0" smtClean="0"/>
              <a:t>(Separation of Concerns)</a:t>
            </a:r>
          </a:p>
          <a:p>
            <a:pPr lvl="1"/>
            <a:r>
              <a:rPr lang="ko-KR" altLang="en-US" b="1" dirty="0" smtClean="0"/>
              <a:t>핵심 관심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횡단관심</a:t>
            </a:r>
            <a:r>
              <a:rPr lang="ko-KR" altLang="en-US" dirty="0" smtClean="0"/>
              <a:t>을 </a:t>
            </a:r>
            <a:r>
              <a:rPr lang="ko-KR" altLang="en-US" b="1" dirty="0" smtClean="0"/>
              <a:t>분리하여 구현</a:t>
            </a:r>
            <a:r>
              <a:rPr lang="ko-KR" altLang="en-US" dirty="0" smtClean="0"/>
              <a:t>하고 필요에 따라 </a:t>
            </a:r>
            <a:r>
              <a:rPr lang="ko-KR" altLang="en-US" b="1" dirty="0" smtClean="0"/>
              <a:t>결합하여 실행</a:t>
            </a:r>
            <a:r>
              <a:rPr lang="ko-KR" altLang="en-US" dirty="0" smtClean="0"/>
              <a:t>하는 것을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간결하고 코드 응집도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집중도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높은 구현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유지보수 편리성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용어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77" y="238376"/>
            <a:ext cx="6397814" cy="63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용어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06632" cy="4351338"/>
          </a:xfrm>
        </p:spPr>
        <p:txBody>
          <a:bodyPr/>
          <a:lstStyle/>
          <a:p>
            <a:r>
              <a:rPr lang="ko-KR" altLang="en-US" dirty="0" smtClean="0"/>
              <a:t>조인포인터</a:t>
            </a:r>
            <a:r>
              <a:rPr lang="en-US" altLang="ko-KR" dirty="0" smtClean="0"/>
              <a:t>(Join Point)</a:t>
            </a:r>
          </a:p>
          <a:p>
            <a:pPr lvl="1"/>
            <a:r>
              <a:rPr lang="ko-KR" altLang="en-US" dirty="0" smtClean="0"/>
              <a:t>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의해 핵심 관심을 실행하는 코드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포인트컷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횡단 관심을 적용하기 위해 </a:t>
            </a:r>
            <a:r>
              <a:rPr lang="ko-KR" altLang="en-US" dirty="0" smtClean="0"/>
              <a:t>선별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)</a:t>
            </a:r>
            <a:r>
              <a:rPr lang="ko-KR" altLang="en-US" dirty="0" smtClean="0"/>
              <a:t>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 관심 코드 실행 또는 객체 생성 등의 이벤트</a:t>
            </a:r>
            <a:r>
              <a:rPr lang="en-US" altLang="ko-KR" dirty="0" smtClean="0"/>
              <a:t>(event)</a:t>
            </a:r>
            <a:r>
              <a:rPr lang="ko-KR" altLang="en-US" dirty="0" smtClean="0"/>
              <a:t> 개념을 내포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652034" y="2009194"/>
            <a:ext cx="5243910" cy="3506866"/>
            <a:chOff x="6652034" y="2009194"/>
            <a:chExt cx="5243910" cy="3506866"/>
          </a:xfrm>
        </p:grpSpPr>
        <p:pic>
          <p:nvPicPr>
            <p:cNvPr id="3074" name="Picture 2" descr="https://t1.daumcdn.net/cfile/tistory/233A134B581973B3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034" y="2009194"/>
              <a:ext cx="5243910" cy="3506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629525" y="4295775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advices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56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용어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어드바이스</a:t>
            </a:r>
            <a:r>
              <a:rPr lang="en-US" altLang="ko-KR" dirty="0" smtClean="0"/>
              <a:t>(Advice)</a:t>
            </a:r>
          </a:p>
          <a:p>
            <a:pPr lvl="1"/>
            <a:r>
              <a:rPr lang="ko-KR" altLang="en-US" dirty="0" smtClean="0"/>
              <a:t>횡단 관심에 해당하는 공통 기능의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 관심과 분리하여 별도의 클래스의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시점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Before</a:t>
            </a:r>
          </a:p>
          <a:p>
            <a:pPr lvl="2"/>
            <a:r>
              <a:rPr lang="en-US" altLang="ko-KR" b="1" dirty="0" smtClean="0"/>
              <a:t>After</a:t>
            </a:r>
          </a:p>
          <a:p>
            <a:pPr lvl="3"/>
            <a:r>
              <a:rPr lang="en-US" altLang="ko-KR" b="1" dirty="0" err="1" smtClean="0"/>
              <a:t>AfterReturning</a:t>
            </a:r>
            <a:endParaRPr lang="en-US" altLang="ko-KR" b="1" dirty="0" smtClean="0"/>
          </a:p>
          <a:p>
            <a:pPr lvl="3"/>
            <a:r>
              <a:rPr lang="en-US" altLang="ko-KR" b="1" dirty="0" err="1" smtClean="0"/>
              <a:t>AfterThrowing</a:t>
            </a:r>
            <a:endParaRPr lang="en-US" altLang="ko-KR" b="1" dirty="0" smtClean="0"/>
          </a:p>
          <a:p>
            <a:pPr lvl="3"/>
            <a:r>
              <a:rPr lang="en-US" altLang="ko-KR" b="1" dirty="0" smtClean="0"/>
              <a:t>After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Around</a:t>
            </a:r>
            <a:endParaRPr lang="ko-KR" altLang="en-US" b="1" dirty="0"/>
          </a:p>
        </p:txBody>
      </p:sp>
      <p:pic>
        <p:nvPicPr>
          <p:cNvPr id="1026" name="Picture 2" descr="https://t1.daumcdn.net/cfile/tistory/2652F544552CE2D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17" y="3228694"/>
            <a:ext cx="5158303" cy="3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5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956</Words>
  <Application>Microsoft Office PowerPoint</Application>
  <PresentationFormat>와이드스크린</PresentationFormat>
  <Paragraphs>178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Spring Framework Programming</vt:lpstr>
      <vt:lpstr>AOP 개요 (1)</vt:lpstr>
      <vt:lpstr>AOP 개요 (2)</vt:lpstr>
      <vt:lpstr>AOP 개요 (3)</vt:lpstr>
      <vt:lpstr>AOP 개요 (4)</vt:lpstr>
      <vt:lpstr>AOP 개요 (5)</vt:lpstr>
      <vt:lpstr>AOP 용어 (1)</vt:lpstr>
      <vt:lpstr>AOP 용어 (2)</vt:lpstr>
      <vt:lpstr>AOP 용어 (3)</vt:lpstr>
      <vt:lpstr>AOP 용어 (4)</vt:lpstr>
      <vt:lpstr>AOP 용어 (5)</vt:lpstr>
      <vt:lpstr>AOP 용어 (6)</vt:lpstr>
      <vt:lpstr>Spring AOP 동작 원리</vt:lpstr>
      <vt:lpstr>Spring Framework 환경에서의 AOP</vt:lpstr>
      <vt:lpstr>Using AspectJ Framework (1)</vt:lpstr>
      <vt:lpstr>Using AspectJ Framework (2)</vt:lpstr>
      <vt:lpstr>Using AspectJ Framework (3)</vt:lpstr>
      <vt:lpstr>Using AspectJ Framework (4)</vt:lpstr>
      <vt:lpstr>Using AspectJ Framework (5)</vt:lpstr>
      <vt:lpstr>Using AspectJ Framework (6)</vt:lpstr>
      <vt:lpstr>Using AspectJ Framework (7)</vt:lpstr>
      <vt:lpstr>Using Spring AOP Framework (1)</vt:lpstr>
      <vt:lpstr>Using Spring AOP Framework (2)</vt:lpstr>
      <vt:lpstr>Using Spring AOP Framework (3)</vt:lpstr>
      <vt:lpstr>Using Spring AOP Framework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jjanggu</dc:creator>
  <cp:lastModifiedBy>Windows 사용자</cp:lastModifiedBy>
  <cp:revision>32</cp:revision>
  <dcterms:created xsi:type="dcterms:W3CDTF">2021-01-23T06:33:08Z</dcterms:created>
  <dcterms:modified xsi:type="dcterms:W3CDTF">2021-02-01T05:53:07Z</dcterms:modified>
</cp:coreProperties>
</file>