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9" r:id="rId3"/>
    <p:sldId id="262" r:id="rId4"/>
    <p:sldId id="261" r:id="rId5"/>
    <p:sldId id="257" r:id="rId6"/>
    <p:sldId id="258" r:id="rId7"/>
    <p:sldId id="263" r:id="rId8"/>
    <p:sldId id="264" r:id="rId9"/>
    <p:sldId id="265" r:id="rId10"/>
    <p:sldId id="260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73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23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78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5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7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0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6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7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2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2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7C8C-AE68-4F3A-83AC-F8BD61F195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7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A7C8C-AE68-4F3A-83AC-F8BD61F195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EC7D-BD87-424E-A72F-48EF5BB99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1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4.2.x/spring-framework-reference/html/transaction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kdhyo/JavaTransactional-Annotation-%EC%95%8C%EA%B3%A0-%EC%93%B0%EC%9E%90-26her30h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current/javadoc-api/org/springframework/jdbc/core/JdbcTemplat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Framework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20206"/>
            <a:ext cx="9144000" cy="123759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Study #04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920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JDBC 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pic>
        <p:nvPicPr>
          <p:cNvPr id="1026" name="Picture 2" descr="images/jdbc-modu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32" y="1915503"/>
            <a:ext cx="10444136" cy="428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7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Transaction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Transaction</a:t>
            </a:r>
          </a:p>
          <a:p>
            <a:pPr lvl="1"/>
            <a:r>
              <a:rPr lang="ko-KR" altLang="en-US" dirty="0" smtClean="0"/>
              <a:t>한번에 실행되어야 하는 논리적인 실행 단위</a:t>
            </a:r>
            <a:endParaRPr lang="en-US" altLang="ko-KR" dirty="0" smtClean="0"/>
          </a:p>
          <a:p>
            <a:pPr lvl="1"/>
            <a:r>
              <a:rPr lang="ko-KR" altLang="en-US" dirty="0"/>
              <a:t>하나의 커넥션으로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</a:t>
            </a:r>
            <a:r>
              <a:rPr lang="ko-KR" altLang="en-US" dirty="0"/>
              <a:t>쿼리를 </a:t>
            </a:r>
            <a:r>
              <a:rPr lang="ko-KR" altLang="en-US" dirty="0" smtClean="0"/>
              <a:t>묶어 </a:t>
            </a:r>
            <a:r>
              <a:rPr lang="en-US" altLang="ko-KR" dirty="0"/>
              <a:t>DB</a:t>
            </a:r>
            <a:r>
              <a:rPr lang="ko-KR" altLang="en-US" dirty="0"/>
              <a:t>에 전송하고</a:t>
            </a:r>
            <a:r>
              <a:rPr lang="en-US" altLang="ko-KR" dirty="0"/>
              <a:t>, </a:t>
            </a:r>
            <a:r>
              <a:rPr lang="ko-KR" altLang="en-US" dirty="0" smtClean="0"/>
              <a:t>이 </a:t>
            </a:r>
            <a:r>
              <a:rPr lang="ko-KR" altLang="en-US" dirty="0"/>
              <a:t>과정에서 에러가 발생할 경우 자동으로 모든 과정을 원래대로 </a:t>
            </a:r>
            <a:r>
              <a:rPr lang="ko-KR" altLang="en-US" dirty="0" smtClean="0"/>
              <a:t>되돌린다</a:t>
            </a:r>
            <a:r>
              <a:rPr lang="en-US" altLang="ko-KR" dirty="0" smtClean="0"/>
              <a:t>.</a:t>
            </a:r>
            <a:r>
              <a:rPr lang="ko-KR" altLang="en-US" dirty="0"/>
              <a:t> </a:t>
            </a:r>
          </a:p>
        </p:txBody>
      </p:sp>
      <p:pic>
        <p:nvPicPr>
          <p:cNvPr id="2050" name="Picture 2" descr="https://ducmanhphan.github.io/img/Spring-Boot/transaction/ticket-booking-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183"/>
            <a:ext cx="4704430" cy="1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ucmanhphan.github.io/img/Spring-Boot/transaction/transactions-featu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911" y="3640049"/>
            <a:ext cx="5808732" cy="235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07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Transaction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요건</a:t>
            </a:r>
            <a:endParaRPr lang="en-US" altLang="ko-KR" dirty="0" smtClean="0"/>
          </a:p>
          <a:p>
            <a:pPr lvl="1"/>
            <a:r>
              <a:rPr lang="ko-KR" altLang="en-US" b="1" dirty="0" err="1" smtClean="0"/>
              <a:t>원자성</a:t>
            </a:r>
            <a:r>
              <a:rPr lang="en-US" altLang="ko-KR" b="1" dirty="0"/>
              <a:t>(Atomicity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한 </a:t>
            </a:r>
            <a:r>
              <a:rPr lang="ko-KR" altLang="en-US" dirty="0"/>
              <a:t>트랜잭션 내에서 실행한 작업들은 하나로 간주한다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모두 성공 또는 모두 실패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일관성</a:t>
            </a:r>
            <a:r>
              <a:rPr lang="en-US" altLang="ko-KR" b="1" dirty="0"/>
              <a:t>(Consistency</a:t>
            </a:r>
            <a:r>
              <a:rPr lang="en-US" altLang="ko-KR" b="1" dirty="0" smtClean="0"/>
              <a:t>) </a:t>
            </a:r>
            <a:r>
              <a:rPr lang="en-US" altLang="ko-KR" dirty="0" smtClean="0"/>
              <a:t>- </a:t>
            </a:r>
            <a:r>
              <a:rPr lang="ko-KR" altLang="en-US" dirty="0"/>
              <a:t>트랜잭션은 일관성 있는 데이타베이스 상태를 </a:t>
            </a:r>
            <a:r>
              <a:rPr lang="ko-KR" altLang="en-US" dirty="0" smtClean="0"/>
              <a:t>유지한다</a:t>
            </a:r>
            <a:r>
              <a:rPr lang="en-US" altLang="ko-KR" dirty="0" smtClean="0"/>
              <a:t>(</a:t>
            </a:r>
            <a:r>
              <a:rPr lang="en-US" altLang="ko-KR" dirty="0"/>
              <a:t>data integrity </a:t>
            </a:r>
            <a:r>
              <a:rPr lang="ko-KR" altLang="en-US" dirty="0"/>
              <a:t>만족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).</a:t>
            </a:r>
          </a:p>
          <a:p>
            <a:pPr lvl="1"/>
            <a:r>
              <a:rPr lang="ko-KR" altLang="en-US" b="1" dirty="0" err="1" smtClean="0"/>
              <a:t>격리성</a:t>
            </a:r>
            <a:r>
              <a:rPr lang="en-US" altLang="ko-KR" b="1" dirty="0"/>
              <a:t>(Isolation</a:t>
            </a:r>
            <a:r>
              <a:rPr lang="en-US" altLang="ko-KR" b="1" dirty="0" smtClean="0"/>
              <a:t>)</a:t>
            </a:r>
            <a:r>
              <a:rPr lang="ko-KR" altLang="en-US" dirty="0"/>
              <a:t> </a:t>
            </a:r>
            <a:r>
              <a:rPr lang="en-US" altLang="ko-KR" dirty="0"/>
              <a:t>- </a:t>
            </a:r>
            <a:r>
              <a:rPr lang="ko-KR" altLang="en-US" dirty="0"/>
              <a:t>동시에 실행되는 트랜잭션들이 서로 영향을 미치지 않도록 격리해야한다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smtClean="0"/>
              <a:t>지속성</a:t>
            </a:r>
            <a:r>
              <a:rPr lang="en-US" altLang="ko-KR" b="1" dirty="0"/>
              <a:t>(Durability</a:t>
            </a:r>
            <a:r>
              <a:rPr lang="en-US" altLang="ko-KR" b="1" dirty="0" smtClean="0"/>
              <a:t>) </a:t>
            </a:r>
            <a:r>
              <a:rPr lang="en-US" altLang="ko-KR" dirty="0" smtClean="0"/>
              <a:t>-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트랜잭션을 </a:t>
            </a:r>
            <a:r>
              <a:rPr lang="ko-KR" altLang="en-US" dirty="0"/>
              <a:t>성공적으로 마치면 결과가 항상 </a:t>
            </a:r>
            <a:r>
              <a:rPr lang="ko-KR" altLang="en-US" dirty="0" smtClean="0"/>
              <a:t>저장되어야 </a:t>
            </a:r>
            <a:r>
              <a:rPr lang="ko-KR" altLang="en-US" dirty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9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1.daumcdn.net/cfile/tistory/213394385428E18E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597" y="2143212"/>
            <a:ext cx="7351536" cy="443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Transaction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 Transaction </a:t>
            </a:r>
            <a:r>
              <a:rPr lang="ko-KR" altLang="en-US" dirty="0" smtClean="0"/>
              <a:t>동작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5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ost-thumbn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797" y="2221706"/>
            <a:ext cx="6245272" cy="383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Transaction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 Transaction Manager</a:t>
            </a:r>
          </a:p>
          <a:p>
            <a:pPr lvl="1"/>
            <a:r>
              <a:rPr lang="ko-KR" altLang="en-US" dirty="0" smtClean="0"/>
              <a:t>트랜잭션 </a:t>
            </a:r>
            <a:r>
              <a:rPr lang="ko-KR" altLang="en-US" dirty="0" smtClean="0"/>
              <a:t>관리 작업 수행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commit</a:t>
            </a:r>
          </a:p>
          <a:p>
            <a:pPr lvl="2"/>
            <a:r>
              <a:rPr lang="en-US" altLang="ko-KR" dirty="0" smtClean="0"/>
              <a:t>rollback</a:t>
            </a:r>
          </a:p>
          <a:p>
            <a:pPr lvl="1"/>
            <a:r>
              <a:rPr lang="en-US" altLang="ko-KR" dirty="0" err="1" smtClean="0"/>
              <a:t>PlatformTransactionManager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인터페이스 구현</a:t>
            </a:r>
            <a:endParaRPr lang="en-US" altLang="ko-KR" dirty="0" smtClean="0"/>
          </a:p>
          <a:p>
            <a:pPr lvl="1"/>
            <a:r>
              <a:rPr lang="en-US" altLang="ko-KR" u="sng" dirty="0" smtClean="0"/>
              <a:t>Spring </a:t>
            </a:r>
            <a:r>
              <a:rPr lang="en-US" altLang="ko-KR" u="sng" dirty="0" smtClean="0"/>
              <a:t>Framework</a:t>
            </a:r>
            <a:r>
              <a:rPr lang="ko-KR" altLang="en-US" u="sng" dirty="0" smtClean="0"/>
              <a:t>가 제공하지</a:t>
            </a:r>
            <a:r>
              <a:rPr lang="en-US" altLang="ko-KR" u="sng" dirty="0" smtClean="0"/>
              <a:t/>
            </a:r>
            <a:br>
              <a:rPr lang="en-US" altLang="ko-KR" u="sng" dirty="0" smtClean="0"/>
            </a:br>
            <a:r>
              <a:rPr lang="ko-KR" altLang="en-US" u="sng" dirty="0" smtClean="0"/>
              <a:t>않고 </a:t>
            </a:r>
            <a:r>
              <a:rPr lang="en-US" altLang="ko-KR" u="sng" dirty="0" smtClean="0"/>
              <a:t>DB </a:t>
            </a:r>
            <a:r>
              <a:rPr lang="ko-KR" altLang="en-US" u="sng" dirty="0" smtClean="0"/>
              <a:t>지원 라이브러리에서</a:t>
            </a:r>
            <a:r>
              <a:rPr lang="en-US" altLang="ko-KR" u="sng" dirty="0" smtClean="0"/>
              <a:t/>
            </a:r>
            <a:br>
              <a:rPr lang="en-US" altLang="ko-KR" u="sng" dirty="0" smtClean="0"/>
            </a:br>
            <a:r>
              <a:rPr lang="ko-KR" altLang="en-US" u="sng" dirty="0" smtClean="0"/>
              <a:t>제공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989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Transaction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7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Spring Transaction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(1)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프로그램에 의한</a:t>
            </a:r>
            <a:r>
              <a:rPr lang="en-US" altLang="ko-KR" dirty="0" smtClean="0"/>
              <a:t>(Programmatic) </a:t>
            </a:r>
            <a:r>
              <a:rPr lang="ko-KR" altLang="en-US" dirty="0" smtClean="0"/>
              <a:t>트랜잭션 관리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Spring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기능을 활용하지 않고 </a:t>
            </a:r>
            <a:r>
              <a:rPr lang="en-US" altLang="ko-KR" dirty="0" err="1" smtClean="0"/>
              <a:t>PlatformTransactionManager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빈을 생성하여 직접 트랜잭션 실행 관리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선언적</a:t>
            </a:r>
            <a:r>
              <a:rPr lang="en-US" altLang="ko-KR" dirty="0" smtClean="0"/>
              <a:t>(Declarative) </a:t>
            </a:r>
            <a:r>
              <a:rPr lang="ko-KR" altLang="en-US" dirty="0" smtClean="0"/>
              <a:t>트랜잭션 관리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Spring AOP </a:t>
            </a:r>
            <a:r>
              <a:rPr lang="ko-KR" altLang="en-US" dirty="0" smtClean="0"/>
              <a:t>기반으로 동작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docs.spring.io/spring-framework/docs/4.2.x/spring-framework-reference/html/transaction.html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endParaRPr lang="en-US" altLang="ko-KR" sz="800" dirty="0" smtClean="0"/>
          </a:p>
          <a:p>
            <a:pPr lvl="2">
              <a:lnSpc>
                <a:spcPct val="100000"/>
              </a:lnSpc>
            </a:pPr>
            <a:r>
              <a:rPr lang="en-US" altLang="ko-KR" b="1" dirty="0" smtClean="0"/>
              <a:t>XML </a:t>
            </a:r>
            <a:r>
              <a:rPr lang="ko-KR" altLang="en-US" b="1" dirty="0" smtClean="0"/>
              <a:t>설정을 통한 트랜잭션 선언</a:t>
            </a:r>
            <a:endParaRPr lang="en-US" altLang="ko-KR" b="1" dirty="0" smtClean="0"/>
          </a:p>
          <a:p>
            <a:pPr lvl="2">
              <a:lnSpc>
                <a:spcPct val="100000"/>
              </a:lnSpc>
            </a:pPr>
            <a:r>
              <a:rPr lang="en-US" altLang="ko-KR" b="1" dirty="0" smtClean="0"/>
              <a:t>Annotation</a:t>
            </a:r>
            <a:r>
              <a:rPr lang="ko-KR" altLang="en-US" b="1" dirty="0" smtClean="0"/>
              <a:t>을 이용한 트랜잭션 선언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9394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Transaction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82070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Spring Transaction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(2)</a:t>
            </a:r>
          </a:p>
          <a:p>
            <a:pPr lvl="1">
              <a:lnSpc>
                <a:spcPct val="100000"/>
              </a:lnSpc>
            </a:pPr>
            <a:r>
              <a:rPr lang="ko-KR" altLang="en-US" b="1" dirty="0" smtClean="0"/>
              <a:t>프로그램에 의한</a:t>
            </a:r>
            <a:r>
              <a:rPr lang="en-US" altLang="ko-KR" b="1" dirty="0" smtClean="0"/>
              <a:t>(Programmatic) </a:t>
            </a:r>
            <a:r>
              <a:rPr lang="ko-KR" altLang="en-US" b="1" dirty="0" smtClean="0"/>
              <a:t>트랜잭션 관리</a:t>
            </a:r>
            <a:endParaRPr lang="en-US" altLang="ko-KR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2939" y="2946401"/>
            <a:ext cx="1017086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@</a:t>
            </a:r>
            <a:r>
              <a:rPr lang="en-US" altLang="ko-KR" sz="1600" b="1" dirty="0" err="1"/>
              <a:t>Autowired</a:t>
            </a:r>
            <a:r>
              <a:rPr lang="en-US" altLang="ko-KR" sz="1600" b="1" dirty="0"/>
              <a:t> </a:t>
            </a:r>
            <a:endParaRPr lang="en-US" altLang="ko-KR" sz="1600" b="1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private</a:t>
            </a:r>
            <a:r>
              <a:rPr lang="en-US" altLang="ko-KR" sz="1600" b="1" dirty="0">
                <a:solidFill>
                  <a:srgbClr val="FF0000"/>
                </a:solidFill>
              </a:rPr>
              <a:t> </a:t>
            </a:r>
            <a:r>
              <a:rPr lang="en-US" altLang="ko-KR" sz="1600" b="1" dirty="0" err="1">
                <a:solidFill>
                  <a:srgbClr val="FF0000"/>
                </a:solidFill>
              </a:rPr>
              <a:t>PlatformTransactionManager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transactionManager</a:t>
            </a:r>
            <a:r>
              <a:rPr lang="en-US" altLang="ko-KR" sz="1600" b="1" dirty="0">
                <a:solidFill>
                  <a:srgbClr val="FF0000"/>
                </a:solidFill>
              </a:rPr>
              <a:t>; 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endParaRPr lang="en-US" altLang="ko-KR" sz="1600" b="1" dirty="0"/>
          </a:p>
          <a:p>
            <a:r>
              <a:rPr lang="en-US" altLang="ko-KR" sz="1600" b="1" dirty="0" smtClean="0"/>
              <a:t>public</a:t>
            </a:r>
            <a:r>
              <a:rPr lang="en-US" altLang="ko-KR" sz="1600" b="1" dirty="0"/>
              <a:t> void </a:t>
            </a:r>
            <a:r>
              <a:rPr lang="en-US" altLang="ko-KR" sz="1600" b="1" dirty="0" err="1"/>
              <a:t>operateSome</a:t>
            </a:r>
            <a:r>
              <a:rPr lang="en-US" altLang="ko-KR" sz="1600" b="1" dirty="0"/>
              <a:t>() { 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</a:t>
            </a:r>
            <a:r>
              <a:rPr lang="en-US" altLang="ko-KR" sz="1600" b="1" dirty="0" err="1" smtClean="0"/>
              <a:t>TransactionStatus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status = </a:t>
            </a:r>
            <a:r>
              <a:rPr lang="en-US" altLang="ko-KR" sz="1600" b="1" dirty="0" err="1"/>
              <a:t>transactionManager.getTransaction</a:t>
            </a:r>
            <a:r>
              <a:rPr lang="en-US" altLang="ko-KR" sz="1600" b="1" dirty="0"/>
              <a:t>(new </a:t>
            </a:r>
            <a:r>
              <a:rPr lang="en-US" altLang="ko-KR" sz="1600" b="1" dirty="0" err="1"/>
              <a:t>DefaultTransactionDefinition</a:t>
            </a:r>
            <a:r>
              <a:rPr lang="en-US" altLang="ko-KR" sz="1600" b="1" dirty="0"/>
              <a:t>()); 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try</a:t>
            </a:r>
            <a:r>
              <a:rPr lang="en-US" altLang="ko-KR" sz="1600" b="1" dirty="0"/>
              <a:t> </a:t>
            </a:r>
            <a:r>
              <a:rPr lang="en-US" altLang="ko-KR" sz="1600" b="1" dirty="0" smtClean="0"/>
              <a:t>{ …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</a:t>
            </a:r>
            <a:r>
              <a:rPr lang="en-US" altLang="ko-KR" sz="1600" b="1" dirty="0"/>
              <a:t>} catch (</a:t>
            </a:r>
            <a:r>
              <a:rPr lang="en-US" altLang="ko-KR" sz="1600" b="1" dirty="0" err="1"/>
              <a:t>RuntimeException</a:t>
            </a:r>
            <a:r>
              <a:rPr lang="en-US" altLang="ko-KR" sz="1600" b="1" dirty="0"/>
              <a:t> e) { 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transactionManager.rollback</a:t>
            </a:r>
            <a:r>
              <a:rPr lang="en-US" altLang="ko-KR" sz="1600" b="1" dirty="0" smtClean="0"/>
              <a:t>(status</a:t>
            </a:r>
            <a:r>
              <a:rPr lang="en-US" altLang="ko-KR" sz="1600" b="1" dirty="0"/>
              <a:t>); 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throw</a:t>
            </a:r>
            <a:r>
              <a:rPr lang="en-US" altLang="ko-KR" sz="1600" b="1" dirty="0"/>
              <a:t> e; 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}</a:t>
            </a:r>
            <a:r>
              <a:rPr lang="en-US" altLang="ko-KR" sz="1600" b="1" dirty="0"/>
              <a:t> finally { 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if</a:t>
            </a:r>
            <a:r>
              <a:rPr lang="en-US" altLang="ko-KR" sz="1600" b="1" dirty="0"/>
              <a:t> (</a:t>
            </a:r>
            <a:r>
              <a:rPr lang="en-US" altLang="ko-KR" sz="1600" b="1" dirty="0" err="1"/>
              <a:t>status.isRollbackOnly</a:t>
            </a:r>
            <a:r>
              <a:rPr lang="en-US" altLang="ko-KR" sz="1600" b="1" dirty="0"/>
              <a:t>()) </a:t>
            </a:r>
            <a:r>
              <a:rPr lang="en-US" altLang="ko-KR" sz="1600" b="1" dirty="0" smtClean="0"/>
              <a:t>{ 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transactionManager.rollback</a:t>
            </a:r>
            <a:r>
              <a:rPr lang="en-US" altLang="ko-KR" sz="1600" b="1" dirty="0" smtClean="0"/>
              <a:t>(status</a:t>
            </a:r>
            <a:r>
              <a:rPr lang="en-US" altLang="ko-KR" sz="1600" b="1" dirty="0"/>
              <a:t>); </a:t>
            </a:r>
            <a:r>
              <a:rPr lang="en-US" altLang="ko-KR" sz="1600" b="1" dirty="0" smtClean="0"/>
              <a:t>}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else</a:t>
            </a:r>
            <a:r>
              <a:rPr lang="en-US" altLang="ko-KR" sz="1600" b="1" dirty="0"/>
              <a:t> { 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transactionManager.commit</a:t>
            </a:r>
            <a:r>
              <a:rPr lang="en-US" altLang="ko-KR" sz="1600" b="1" dirty="0" smtClean="0"/>
              <a:t>(status</a:t>
            </a:r>
            <a:r>
              <a:rPr lang="en-US" altLang="ko-KR" sz="1600" b="1" dirty="0"/>
              <a:t>); </a:t>
            </a:r>
            <a:r>
              <a:rPr lang="en-US" altLang="ko-KR" sz="1600" b="1" dirty="0" smtClean="0"/>
              <a:t> } 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} </a:t>
            </a:r>
          </a:p>
          <a:p>
            <a:r>
              <a:rPr lang="en-US" altLang="ko-KR" sz="1600" b="1" dirty="0" smtClean="0"/>
              <a:t>}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801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Transaction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Spring Transaction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(3)</a:t>
            </a:r>
          </a:p>
          <a:p>
            <a:pPr lvl="1">
              <a:lnSpc>
                <a:spcPct val="100000"/>
              </a:lnSpc>
            </a:pPr>
            <a:r>
              <a:rPr lang="en-US" altLang="ko-KR" b="1" dirty="0" smtClean="0"/>
              <a:t>XML </a:t>
            </a:r>
            <a:r>
              <a:rPr lang="ko-KR" altLang="en-US" b="1" dirty="0" smtClean="0"/>
              <a:t>설정을 통한 트랜잭션 선언 및 관리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64355" y="2792260"/>
            <a:ext cx="1043548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sz="1600" b="1" dirty="0"/>
              <a:t>&lt;?xml version="1.0" encoding="UTF-8"?&gt;</a:t>
            </a:r>
            <a:endParaRPr lang="ko-KR" altLang="ko-KR" sz="1600" b="1" dirty="0"/>
          </a:p>
          <a:p>
            <a:pPr latinLnBrk="0"/>
            <a:r>
              <a:rPr lang="en-US" altLang="ko-KR" sz="1600" b="1" dirty="0"/>
              <a:t>&lt;beans </a:t>
            </a:r>
            <a:r>
              <a:rPr lang="en-US" altLang="ko-KR" sz="1600" b="1" dirty="0" smtClean="0"/>
              <a:t>…&gt;</a:t>
            </a:r>
            <a:endParaRPr lang="ko-KR" altLang="ko-KR" sz="1600" b="1" dirty="0"/>
          </a:p>
          <a:p>
            <a:pPr latinLnBrk="0"/>
            <a:r>
              <a:rPr lang="en-US" altLang="ko-KR" sz="1600" b="1" dirty="0"/>
              <a:t>  </a:t>
            </a:r>
            <a:r>
              <a:rPr lang="en-US" altLang="ko-KR" sz="1600" b="1" dirty="0" smtClean="0"/>
              <a:t>&lt;</a:t>
            </a:r>
            <a:r>
              <a:rPr lang="en-US" altLang="ko-KR" sz="1600" b="1" dirty="0"/>
              <a:t>bean id="</a:t>
            </a:r>
            <a:r>
              <a:rPr lang="en-US" altLang="ko-KR" sz="1600" b="1" dirty="0" err="1"/>
              <a:t>txManager</a:t>
            </a:r>
            <a:r>
              <a:rPr lang="en-US" altLang="ko-KR" sz="1600" b="1" dirty="0"/>
              <a:t>" class="org.springframework.jdbc.datasource.DataSourceTransactionManager"&gt;</a:t>
            </a:r>
            <a:endParaRPr lang="ko-KR" altLang="ko-KR" sz="1600" b="1" dirty="0"/>
          </a:p>
          <a:p>
            <a:pPr latinLnBrk="0"/>
            <a:r>
              <a:rPr lang="en-US" altLang="ko-KR" sz="1600" b="1" dirty="0" smtClean="0"/>
              <a:t>    &lt;</a:t>
            </a:r>
            <a:r>
              <a:rPr lang="en-US" altLang="ko-KR" sz="1600" b="1" dirty="0"/>
              <a:t>property name="</a:t>
            </a:r>
            <a:r>
              <a:rPr lang="en-US" altLang="ko-KR" sz="1600" b="1" dirty="0" err="1"/>
              <a:t>dataSource</a:t>
            </a:r>
            <a:r>
              <a:rPr lang="en-US" altLang="ko-KR" sz="1600" b="1" dirty="0"/>
              <a:t>" ref="</a:t>
            </a:r>
            <a:r>
              <a:rPr lang="en-US" altLang="ko-KR" sz="1600" b="1" dirty="0" err="1"/>
              <a:t>dataSource</a:t>
            </a:r>
            <a:r>
              <a:rPr lang="en-US" altLang="ko-KR" sz="1600" b="1" dirty="0"/>
              <a:t>" /&gt;</a:t>
            </a:r>
            <a:endParaRPr lang="ko-KR" altLang="ko-KR" sz="1600" b="1" dirty="0"/>
          </a:p>
          <a:p>
            <a:pPr latinLnBrk="0"/>
            <a:r>
              <a:rPr lang="en-US" altLang="ko-KR" sz="1600" b="1" dirty="0" smtClean="0"/>
              <a:t>  &lt;/</a:t>
            </a:r>
            <a:r>
              <a:rPr lang="en-US" altLang="ko-KR" sz="1600" b="1" dirty="0"/>
              <a:t>bean&gt;</a:t>
            </a:r>
            <a:endParaRPr lang="ko-KR" altLang="ko-KR" sz="1600" b="1" dirty="0"/>
          </a:p>
          <a:p>
            <a:pPr latinLnBrk="0"/>
            <a:r>
              <a:rPr lang="en-US" altLang="ko-KR" sz="1600" b="1" dirty="0"/>
              <a:t> </a:t>
            </a:r>
            <a:r>
              <a:rPr lang="en-US" altLang="ko-KR" sz="1600" b="1" dirty="0" smtClean="0"/>
              <a:t> &lt;</a:t>
            </a:r>
            <a:r>
              <a:rPr lang="en-US" altLang="ko-KR" sz="1600" b="1" dirty="0" err="1"/>
              <a:t>tx:advice</a:t>
            </a:r>
            <a:r>
              <a:rPr lang="en-US" altLang="ko-KR" sz="1600" b="1" dirty="0"/>
              <a:t> id="</a:t>
            </a:r>
            <a:r>
              <a:rPr lang="en-US" altLang="ko-KR" sz="1600" b="1" dirty="0" err="1"/>
              <a:t>txAdvice</a:t>
            </a:r>
            <a:r>
              <a:rPr lang="en-US" altLang="ko-KR" sz="1600" b="1" dirty="0"/>
              <a:t>" transaction-manager="</a:t>
            </a:r>
            <a:r>
              <a:rPr lang="en-US" altLang="ko-KR" sz="1600" b="1" dirty="0" err="1"/>
              <a:t>txManager</a:t>
            </a:r>
            <a:r>
              <a:rPr lang="en-US" altLang="ko-KR" sz="1600" b="1" dirty="0"/>
              <a:t>"&gt;</a:t>
            </a:r>
            <a:endParaRPr lang="ko-KR" altLang="ko-KR" sz="1600" b="1" dirty="0"/>
          </a:p>
          <a:p>
            <a:pPr latinLnBrk="0"/>
            <a:r>
              <a:rPr lang="en-US" altLang="ko-KR" sz="1600" b="1" dirty="0" smtClean="0"/>
              <a:t>     &lt;</a:t>
            </a:r>
            <a:r>
              <a:rPr lang="en-US" altLang="ko-KR" sz="1600" b="1" dirty="0" err="1"/>
              <a:t>tx:attributes</a:t>
            </a:r>
            <a:r>
              <a:rPr lang="en-US" altLang="ko-KR" sz="1600" b="1" dirty="0"/>
              <a:t>&gt;</a:t>
            </a:r>
            <a:endParaRPr lang="ko-KR" altLang="ko-KR" sz="1600" b="1" dirty="0"/>
          </a:p>
          <a:p>
            <a:pPr latinLnBrk="0"/>
            <a:r>
              <a:rPr lang="en-US" altLang="ko-KR" sz="1600" b="1" dirty="0" smtClean="0"/>
              <a:t>       &lt;</a:t>
            </a:r>
            <a:r>
              <a:rPr lang="en-US" altLang="ko-KR" sz="1600" b="1" dirty="0" err="1"/>
              <a:t>tx:method</a:t>
            </a:r>
            <a:r>
              <a:rPr lang="en-US" altLang="ko-KR" sz="1600" b="1" dirty="0"/>
              <a:t> name="get*" read-only="true" /&gt;</a:t>
            </a:r>
            <a:endParaRPr lang="ko-KR" altLang="ko-KR" sz="1600" b="1" dirty="0"/>
          </a:p>
          <a:p>
            <a:pPr latinLnBrk="0"/>
            <a:r>
              <a:rPr lang="en-US" altLang="ko-KR" sz="1600" b="1" dirty="0" smtClean="0"/>
              <a:t>       &lt;</a:t>
            </a:r>
            <a:r>
              <a:rPr lang="en-US" altLang="ko-KR" sz="1600" b="1" dirty="0" err="1"/>
              <a:t>tx:method</a:t>
            </a:r>
            <a:r>
              <a:rPr lang="en-US" altLang="ko-KR" sz="1600" b="1" dirty="0"/>
              <a:t> name="*" /&gt;</a:t>
            </a:r>
            <a:endParaRPr lang="ko-KR" altLang="ko-KR" sz="1600" b="1" dirty="0"/>
          </a:p>
          <a:p>
            <a:pPr latinLnBrk="0"/>
            <a:r>
              <a:rPr lang="en-US" altLang="ko-KR" sz="1600" b="1" dirty="0" smtClean="0"/>
              <a:t>     &lt;/</a:t>
            </a:r>
            <a:r>
              <a:rPr lang="en-US" altLang="ko-KR" sz="1600" b="1" dirty="0" err="1"/>
              <a:t>tx:attributes</a:t>
            </a:r>
            <a:r>
              <a:rPr lang="en-US" altLang="ko-KR" sz="1600" b="1" dirty="0"/>
              <a:t>&gt;</a:t>
            </a:r>
            <a:endParaRPr lang="ko-KR" altLang="ko-KR" sz="1600" b="1" dirty="0"/>
          </a:p>
          <a:p>
            <a:pPr latinLnBrk="0"/>
            <a:r>
              <a:rPr lang="en-US" altLang="ko-KR" sz="1600" b="1" dirty="0"/>
              <a:t> </a:t>
            </a:r>
            <a:r>
              <a:rPr lang="en-US" altLang="ko-KR" sz="1600" b="1" dirty="0" smtClean="0"/>
              <a:t>  &lt;/</a:t>
            </a:r>
            <a:r>
              <a:rPr lang="en-US" altLang="ko-KR" sz="1600" b="1" dirty="0" err="1"/>
              <a:t>tx:advice</a:t>
            </a:r>
            <a:r>
              <a:rPr lang="en-US" altLang="ko-KR" sz="1600" b="1" dirty="0"/>
              <a:t>&gt;</a:t>
            </a:r>
            <a:endParaRPr lang="ko-KR" altLang="ko-KR" sz="1600" b="1" dirty="0"/>
          </a:p>
          <a:p>
            <a:pPr latinLnBrk="0"/>
            <a:r>
              <a:rPr lang="en-US" altLang="ko-KR" sz="1600" b="1" dirty="0"/>
              <a:t> </a:t>
            </a:r>
            <a:r>
              <a:rPr lang="en-US" altLang="ko-KR" sz="1600" b="1" dirty="0" smtClean="0"/>
              <a:t>  &lt;</a:t>
            </a:r>
            <a:r>
              <a:rPr lang="en-US" altLang="ko-KR" sz="1600" b="1" dirty="0" err="1"/>
              <a:t>aop:config</a:t>
            </a:r>
            <a:r>
              <a:rPr lang="en-US" altLang="ko-KR" sz="1600" b="1" dirty="0"/>
              <a:t>&gt;</a:t>
            </a:r>
            <a:endParaRPr lang="ko-KR" altLang="ko-KR" sz="1600" b="1" dirty="0"/>
          </a:p>
          <a:p>
            <a:pPr latinLnBrk="0"/>
            <a:r>
              <a:rPr lang="en-US" altLang="ko-KR" sz="1600" b="1" dirty="0" smtClean="0"/>
              <a:t>      &lt;</a:t>
            </a:r>
            <a:r>
              <a:rPr lang="en-US" altLang="ko-KR" sz="1600" b="1" dirty="0" err="1"/>
              <a:t>aop:pointcut</a:t>
            </a:r>
            <a:r>
              <a:rPr lang="en-US" altLang="ko-KR" sz="1600" b="1" dirty="0"/>
              <a:t> id="</a:t>
            </a:r>
            <a:r>
              <a:rPr lang="en-US" altLang="ko-KR" sz="1600" b="1" dirty="0" err="1"/>
              <a:t>txPointcut</a:t>
            </a:r>
            <a:r>
              <a:rPr lang="en-US" altLang="ko-KR" sz="1600" b="1" dirty="0"/>
              <a:t>" expression="execution(* com.springex.biz..*</a:t>
            </a:r>
            <a:r>
              <a:rPr lang="en-US" altLang="ko-KR" sz="1600" b="1" dirty="0" err="1"/>
              <a:t>ServiceImpl</a:t>
            </a:r>
            <a:r>
              <a:rPr lang="en-US" altLang="ko-KR" sz="1600" b="1" dirty="0"/>
              <a:t>.*(..))" /&gt;</a:t>
            </a:r>
            <a:endParaRPr lang="ko-KR" altLang="ko-KR" sz="1600" b="1" dirty="0"/>
          </a:p>
          <a:p>
            <a:pPr latinLnBrk="0"/>
            <a:r>
              <a:rPr lang="en-US" altLang="ko-KR" sz="1600" b="1" dirty="0" smtClean="0"/>
              <a:t>      &lt;</a:t>
            </a:r>
            <a:r>
              <a:rPr lang="en-US" altLang="ko-KR" sz="1600" b="1" dirty="0" err="1"/>
              <a:t>aop:advisor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pointcut</a:t>
            </a:r>
            <a:r>
              <a:rPr lang="en-US" altLang="ko-KR" sz="1600" b="1" dirty="0"/>
              <a:t>-ref="</a:t>
            </a:r>
            <a:r>
              <a:rPr lang="en-US" altLang="ko-KR" sz="1600" b="1" dirty="0" err="1"/>
              <a:t>txPointcut</a:t>
            </a:r>
            <a:r>
              <a:rPr lang="en-US" altLang="ko-KR" sz="1600" b="1" dirty="0"/>
              <a:t>" advice-ref="</a:t>
            </a:r>
            <a:r>
              <a:rPr lang="en-US" altLang="ko-KR" sz="1600" b="1" dirty="0" err="1"/>
              <a:t>txAdvice</a:t>
            </a:r>
            <a:r>
              <a:rPr lang="en-US" altLang="ko-KR" sz="1600" b="1" dirty="0"/>
              <a:t>" /&gt;</a:t>
            </a:r>
            <a:endParaRPr lang="ko-KR" altLang="ko-KR" sz="1600" b="1" dirty="0"/>
          </a:p>
          <a:p>
            <a:pPr latinLnBrk="0"/>
            <a:r>
              <a:rPr lang="en-US" altLang="ko-KR" sz="1600" b="1" dirty="0"/>
              <a:t> </a:t>
            </a:r>
            <a:r>
              <a:rPr lang="en-US" altLang="ko-KR" sz="1600" b="1" dirty="0" smtClean="0"/>
              <a:t>   &lt;/</a:t>
            </a:r>
            <a:r>
              <a:rPr lang="en-US" altLang="ko-KR" sz="1600" b="1" dirty="0" err="1"/>
              <a:t>aop:config</a:t>
            </a:r>
            <a:r>
              <a:rPr lang="en-US" altLang="ko-KR" sz="1600" b="1" dirty="0"/>
              <a:t>&gt;</a:t>
            </a:r>
            <a:endParaRPr lang="ko-KR" altLang="ko-KR" sz="1600" b="1" dirty="0"/>
          </a:p>
          <a:p>
            <a:pPr latinLnBrk="0"/>
            <a:r>
              <a:rPr lang="en-US" altLang="ko-KR" sz="1600" b="1" dirty="0"/>
              <a:t>&lt;/beans</a:t>
            </a:r>
            <a:r>
              <a:rPr lang="en-US" altLang="ko-KR" sz="1600" b="1" dirty="0" smtClean="0"/>
              <a:t>&gt;</a:t>
            </a:r>
            <a:endParaRPr lang="ko-KR" altLang="ko-KR" sz="1600" b="1" dirty="0"/>
          </a:p>
        </p:txBody>
      </p:sp>
      <p:sp>
        <p:nvSpPr>
          <p:cNvPr id="5" name="사각형 설명선 4"/>
          <p:cNvSpPr/>
          <p:nvPr/>
        </p:nvSpPr>
        <p:spPr>
          <a:xfrm>
            <a:off x="7687733" y="3651338"/>
            <a:ext cx="3465690" cy="349956"/>
          </a:xfrm>
          <a:prstGeom prst="wedgeRectCallout">
            <a:avLst>
              <a:gd name="adj1" fmla="val -67413"/>
              <a:gd name="adj2" fmla="val -536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TransactionManager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Bean </a:t>
            </a:r>
            <a:r>
              <a:rPr lang="ko-KR" altLang="en-US" dirty="0" smtClean="0">
                <a:solidFill>
                  <a:schemeClr val="tx1"/>
                </a:solidFill>
              </a:rPr>
              <a:t>선언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7687733" y="4458240"/>
            <a:ext cx="3465690" cy="349956"/>
          </a:xfrm>
          <a:prstGeom prst="wedgeRectCallout">
            <a:avLst>
              <a:gd name="adj1" fmla="val -67413"/>
              <a:gd name="adj2" fmla="val -536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Transaction Advice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Bean </a:t>
            </a:r>
            <a:r>
              <a:rPr lang="ko-KR" altLang="en-US" dirty="0" smtClean="0">
                <a:solidFill>
                  <a:schemeClr val="tx1"/>
                </a:solidFill>
              </a:rPr>
              <a:t>선언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7687733" y="5142623"/>
            <a:ext cx="3465690" cy="349956"/>
          </a:xfrm>
          <a:prstGeom prst="wedgeRectCallout">
            <a:avLst>
              <a:gd name="adj1" fmla="val -62527"/>
              <a:gd name="adj2" fmla="val 12701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Transaction Advisor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Bean </a:t>
            </a:r>
            <a:r>
              <a:rPr lang="ko-KR" altLang="en-US" dirty="0" smtClean="0">
                <a:solidFill>
                  <a:schemeClr val="tx1"/>
                </a:solidFill>
              </a:rPr>
              <a:t>선언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5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Transaction 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Spring Transaction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(4)</a:t>
            </a:r>
          </a:p>
          <a:p>
            <a:pPr lvl="1">
              <a:lnSpc>
                <a:spcPct val="100000"/>
              </a:lnSpc>
            </a:pPr>
            <a:r>
              <a:rPr lang="en-US" altLang="ko-KR" b="1" dirty="0" smtClean="0"/>
              <a:t>&lt;</a:t>
            </a:r>
            <a:r>
              <a:rPr lang="en-US" altLang="ko-KR" b="1" dirty="0" err="1" smtClean="0"/>
              <a:t>tx:method</a:t>
            </a:r>
            <a:r>
              <a:rPr lang="en-US" altLang="ko-KR" b="1" dirty="0" smtClean="0"/>
              <a:t>&gt;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트랜잭션 처리를 적용할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24333"/>
              </p:ext>
            </p:extLst>
          </p:nvPr>
        </p:nvGraphicFramePr>
        <p:xfrm>
          <a:off x="2819179" y="3178290"/>
          <a:ext cx="7636786" cy="2998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458">
                  <a:extLst>
                    <a:ext uri="{9D8B030D-6E8A-4147-A177-3AD203B41FA5}">
                      <a16:colId xmlns:a16="http://schemas.microsoft.com/office/drawing/2014/main" val="1240310441"/>
                    </a:ext>
                  </a:extLst>
                </a:gridCol>
                <a:gridCol w="5661328">
                  <a:extLst>
                    <a:ext uri="{9D8B030D-6E8A-4147-A177-3AD203B41FA5}">
                      <a16:colId xmlns:a16="http://schemas.microsoft.com/office/drawing/2014/main" val="2647928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 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42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name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트랜잭션 처리를 적용할 </a:t>
                      </a:r>
                      <a:r>
                        <a:rPr lang="ko-KR" altLang="en-US" sz="1600" dirty="0" err="1" smtClean="0"/>
                        <a:t>메소드</a:t>
                      </a:r>
                      <a:r>
                        <a:rPr lang="ko-KR" altLang="en-US" sz="1600" dirty="0" smtClean="0"/>
                        <a:t> 이름을 명시</a:t>
                      </a:r>
                      <a:r>
                        <a:rPr lang="en-US" altLang="ko-KR" sz="1600" dirty="0" smtClean="0"/>
                        <a:t>, “*”</a:t>
                      </a:r>
                      <a:r>
                        <a:rPr lang="ko-KR" altLang="en-US" sz="1600" dirty="0" smtClean="0"/>
                        <a:t>사용 가능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53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propagation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트랜잭션 전파 규칙 설정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4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isolation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트랜잭션 격리 레벨 설정</a:t>
                      </a:r>
                      <a:endParaRPr lang="en-US" altLang="ko-KR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04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read-only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읽기 전용 여부 설정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94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no-rollback-for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트랜잭션을 </a:t>
                      </a:r>
                      <a:r>
                        <a:rPr lang="ko-KR" altLang="en-US" sz="1600" dirty="0" err="1" smtClean="0"/>
                        <a:t>롤백하지</a:t>
                      </a:r>
                      <a:r>
                        <a:rPr lang="ko-KR" altLang="en-US" sz="1600" dirty="0" smtClean="0"/>
                        <a:t> 않을 예외 타입 설정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62725"/>
                  </a:ext>
                </a:extLst>
              </a:tr>
              <a:tr h="402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rollback-for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트랜잭션을 </a:t>
                      </a:r>
                      <a:r>
                        <a:rPr lang="ko-KR" altLang="en-US" sz="1600" dirty="0" err="1" smtClean="0"/>
                        <a:t>롤백할</a:t>
                      </a:r>
                      <a:r>
                        <a:rPr lang="ko-KR" altLang="en-US" sz="1600" dirty="0" smtClean="0"/>
                        <a:t> 예외 타입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7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timeout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트랜잭션 타임 아웃 시간 설정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초 단위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901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07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Transaction 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Spring Transaction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(5)</a:t>
            </a:r>
          </a:p>
          <a:p>
            <a:pPr lvl="1">
              <a:lnSpc>
                <a:spcPct val="100000"/>
              </a:lnSpc>
            </a:pPr>
            <a:r>
              <a:rPr lang="en-US" altLang="ko-KR" b="1" dirty="0" smtClean="0"/>
              <a:t>&lt;</a:t>
            </a:r>
            <a:r>
              <a:rPr lang="en-US" altLang="ko-KR" b="1" dirty="0" err="1" smtClean="0"/>
              <a:t>tx:method</a:t>
            </a:r>
            <a:r>
              <a:rPr lang="en-US" altLang="ko-KR" b="1" dirty="0" smtClean="0"/>
              <a:t> propagation=?&gt;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propagation </a:t>
            </a:r>
            <a:r>
              <a:rPr lang="ko-KR" altLang="en-US" dirty="0" smtClean="0"/>
              <a:t>속성 값</a:t>
            </a:r>
            <a:endParaRPr lang="en-US" altLang="ko-KR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54306"/>
              </p:ext>
            </p:extLst>
          </p:nvPr>
        </p:nvGraphicFramePr>
        <p:xfrm>
          <a:off x="1888876" y="3178290"/>
          <a:ext cx="7636786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020">
                  <a:extLst>
                    <a:ext uri="{9D8B030D-6E8A-4147-A177-3AD203B41FA5}">
                      <a16:colId xmlns:a16="http://schemas.microsoft.com/office/drawing/2014/main" val="1240310441"/>
                    </a:ext>
                  </a:extLst>
                </a:gridCol>
                <a:gridCol w="5589766">
                  <a:extLst>
                    <a:ext uri="{9D8B030D-6E8A-4147-A177-3AD203B41FA5}">
                      <a16:colId xmlns:a16="http://schemas.microsoft.com/office/drawing/2014/main" val="2647928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 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42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REQUIRED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내부 </a:t>
                      </a:r>
                      <a:r>
                        <a:rPr lang="ko-KR" altLang="en-US" sz="1200" dirty="0" err="1" smtClean="0"/>
                        <a:t>메소드</a:t>
                      </a:r>
                      <a:r>
                        <a:rPr lang="ko-KR" altLang="en-US" sz="1200" dirty="0" smtClean="0"/>
                        <a:t> 실행 시에 트랜잭션이 필요</a:t>
                      </a:r>
                      <a:r>
                        <a:rPr lang="en-US" altLang="ko-KR" sz="1200" dirty="0" smtClean="0"/>
                        <a:t>(default), </a:t>
                      </a:r>
                      <a:r>
                        <a:rPr lang="ko-KR" altLang="en-US" sz="1200" dirty="0" smtClean="0"/>
                        <a:t>현재 진행 중인 트랜잭션이 있으면 해당 트랜잭션을 사용하고 존재하지 않으면 새로운 트랜잭션을 생성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53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MANDATORY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REQUIRED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값과 유사하나 진행중인 트랜잭션이 존재하지 않으면 예외를 발생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4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REQUIRES_NEW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항상 새로운 트랙잰션으로 시작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04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SUPPORTS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내부 </a:t>
                      </a:r>
                      <a:r>
                        <a:rPr lang="ko-KR" altLang="en-US" sz="1200" dirty="0" err="1" smtClean="0"/>
                        <a:t>메소드가</a:t>
                      </a:r>
                      <a:r>
                        <a:rPr lang="ko-KR" altLang="en-US" sz="1200" dirty="0" smtClean="0"/>
                        <a:t> 트랜잭션을 필요로 하지 않지만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현재 진행중인 트랜잭션이 있는 경우에는 트랜잭션을 사용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94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NOT_SUPPORTED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내부 </a:t>
                      </a:r>
                      <a:r>
                        <a:rPr lang="ko-KR" altLang="en-US" sz="1200" dirty="0" err="1" smtClean="0"/>
                        <a:t>메소드가</a:t>
                      </a:r>
                      <a:r>
                        <a:rPr lang="ko-KR" altLang="en-US" sz="1200" dirty="0" smtClean="0"/>
                        <a:t> 트랜잭션을 필요로 하지 않으며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현재 진행중인 트랜잭션이 있는 경우에는 트랜잭션을 중지하였다가 </a:t>
                      </a:r>
                      <a:r>
                        <a:rPr lang="ko-KR" altLang="en-US" sz="1200" dirty="0" err="1" smtClean="0"/>
                        <a:t>메소드</a:t>
                      </a:r>
                      <a:r>
                        <a:rPr lang="ko-KR" altLang="en-US" sz="1200" dirty="0" smtClean="0"/>
                        <a:t> 실행 후에 재개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62725"/>
                  </a:ext>
                </a:extLst>
              </a:tr>
              <a:tr h="402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NEVER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내부 </a:t>
                      </a:r>
                      <a:r>
                        <a:rPr lang="ko-KR" altLang="en-US" sz="1200" dirty="0" err="1" smtClean="0"/>
                        <a:t>메소드가</a:t>
                      </a:r>
                      <a:r>
                        <a:rPr lang="ko-KR" altLang="en-US" sz="1200" dirty="0" smtClean="0"/>
                        <a:t> 트랜잭션을 필요로 하지 않음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현재 진행중인 트랜잭션이 있으면 예외를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7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NESTED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기존 트랜잭션에 중첩된 트랜잭션을 생성하여 </a:t>
                      </a:r>
                      <a:r>
                        <a:rPr lang="ko-KR" altLang="en-US" sz="1200" dirty="0" err="1" smtClean="0"/>
                        <a:t>메소드</a:t>
                      </a:r>
                      <a:r>
                        <a:rPr lang="ko-KR" altLang="en-US" sz="1200" dirty="0" smtClean="0"/>
                        <a:t> 실행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기존 트랜잭션이 존재하지 않으면 </a:t>
                      </a:r>
                      <a:r>
                        <a:rPr lang="en-US" altLang="ko-KR" sz="1200" dirty="0" smtClean="0"/>
                        <a:t>REQUIRED</a:t>
                      </a:r>
                      <a:r>
                        <a:rPr lang="ko-KR" altLang="en-US" sz="1200" dirty="0" smtClean="0"/>
                        <a:t>와 동일하게 실행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901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4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dbcTemplate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416" y="1690688"/>
            <a:ext cx="3781425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JDBC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Plain JDBC Programming </a:t>
            </a:r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모델이 단순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매우 표준적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코딩 분량이 많다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/>
              <a:t>동일한 패턴의 동작이 반복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반복 코드가 많다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/>
              <a:t>Connection </a:t>
            </a:r>
            <a:r>
              <a:rPr lang="ko-KR" altLang="en-US" dirty="0" smtClean="0"/>
              <a:t>생명주기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예외처리 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상세한 부분까지 고려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56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Transaction 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Spring Transaction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(6)</a:t>
            </a:r>
          </a:p>
          <a:p>
            <a:pPr lvl="1">
              <a:lnSpc>
                <a:spcPct val="100000"/>
              </a:lnSpc>
            </a:pPr>
            <a:r>
              <a:rPr lang="en-US" altLang="ko-KR" b="1" dirty="0" smtClean="0"/>
              <a:t>&lt;</a:t>
            </a:r>
            <a:r>
              <a:rPr lang="en-US" altLang="ko-KR" b="1" dirty="0" err="1" smtClean="0"/>
              <a:t>tx:method</a:t>
            </a:r>
            <a:r>
              <a:rPr lang="en-US" altLang="ko-KR" b="1" dirty="0" smtClean="0"/>
              <a:t> isolation=?&gt;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isolation </a:t>
            </a:r>
            <a:r>
              <a:rPr lang="ko-KR" altLang="en-US" dirty="0" smtClean="0"/>
              <a:t>속성 값</a:t>
            </a:r>
            <a:endParaRPr lang="en-US" altLang="ko-KR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34360"/>
              </p:ext>
            </p:extLst>
          </p:nvPr>
        </p:nvGraphicFramePr>
        <p:xfrm>
          <a:off x="1888876" y="3178290"/>
          <a:ext cx="7636786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877">
                  <a:extLst>
                    <a:ext uri="{9D8B030D-6E8A-4147-A177-3AD203B41FA5}">
                      <a16:colId xmlns:a16="http://schemas.microsoft.com/office/drawing/2014/main" val="1240310441"/>
                    </a:ext>
                  </a:extLst>
                </a:gridCol>
                <a:gridCol w="5239909">
                  <a:extLst>
                    <a:ext uri="{9D8B030D-6E8A-4147-A177-3AD203B41FA5}">
                      <a16:colId xmlns:a16="http://schemas.microsoft.com/office/drawing/2014/main" val="2647928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 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42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DEFAULT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 격리 수준</a:t>
                      </a:r>
                      <a:r>
                        <a:rPr lang="en-US" altLang="ko-KR" sz="1200" dirty="0" smtClean="0"/>
                        <a:t>(DB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isolation </a:t>
                      </a:r>
                      <a:r>
                        <a:rPr lang="ko-KR" altLang="en-US" sz="1200" dirty="0" smtClean="0"/>
                        <a:t>수준을 따른다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53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READ_UNCOMMITTED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Commit</a:t>
                      </a:r>
                      <a:r>
                        <a:rPr lang="ko-KR" altLang="en-US" sz="1200" dirty="0" smtClean="0"/>
                        <a:t>되지 않은 데이터에 대한 읽기를 허용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4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READ_COMMITTED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Commit</a:t>
                      </a:r>
                      <a:r>
                        <a:rPr lang="ko-KR" altLang="en-US" sz="1200" dirty="0" smtClean="0"/>
                        <a:t>이 확정된 데이터만 읽기를 허용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04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REPEATABLE_READ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트랜잭션이 완료될 때까지 </a:t>
                      </a:r>
                      <a:r>
                        <a:rPr lang="en-US" altLang="ko-KR" sz="1200" dirty="0" smtClean="0"/>
                        <a:t>SELECT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문장이 사용하는 모든 데이터에 </a:t>
                      </a:r>
                      <a:r>
                        <a:rPr lang="en-US" altLang="ko-KR" sz="1200" baseline="0" dirty="0" smtClean="0"/>
                        <a:t>shared lock</a:t>
                      </a:r>
                      <a:r>
                        <a:rPr lang="ko-KR" altLang="en-US" sz="1200" baseline="0" dirty="0" smtClean="0"/>
                        <a:t>이 걸리므로 다른 사용자는 그 영역에 해당하는 데이터를 수정 불가능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94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SERIALIZABLE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동일한 데이터에 대해 동시에 두 개 이상의 트랜잭션을 수행할 수 없다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62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0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Transaction 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Spring Transaction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(7)</a:t>
            </a:r>
          </a:p>
          <a:p>
            <a:pPr lvl="1">
              <a:lnSpc>
                <a:spcPct val="100000"/>
              </a:lnSpc>
            </a:pPr>
            <a:r>
              <a:rPr lang="en-US" altLang="ko-KR" b="1" dirty="0" smtClean="0"/>
              <a:t>Annotation</a:t>
            </a:r>
            <a:r>
              <a:rPr lang="ko-KR" altLang="en-US" b="1" dirty="0" smtClean="0"/>
              <a:t>을 이용한 트랜잭션 선언 및 관리</a:t>
            </a:r>
            <a:endParaRPr lang="en-US" altLang="ko-KR" b="1" dirty="0" smtClean="0"/>
          </a:p>
          <a:p>
            <a:pPr lvl="2">
              <a:lnSpc>
                <a:spcPct val="100000"/>
              </a:lnSpc>
            </a:pPr>
            <a:r>
              <a:rPr lang="en-US" altLang="ko-KR" b="1" dirty="0" smtClean="0"/>
              <a:t>@Transactional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다양한 </a:t>
            </a:r>
            <a:r>
              <a:rPr lang="en-US" altLang="ko-KR" dirty="0" smtClean="0"/>
              <a:t>attributes </a:t>
            </a:r>
            <a:r>
              <a:rPr lang="ko-KR" altLang="en-US" dirty="0" smtClean="0"/>
              <a:t>지정 가능</a:t>
            </a:r>
            <a:endParaRPr lang="en-US" altLang="ko-KR" dirty="0" smtClean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https://velog.io/@kdhyo/JavaTransactional-Annotation-%EC%95%8C%EA%B3%A0-%</a:t>
            </a:r>
            <a:r>
              <a:rPr lang="en-US" altLang="ko-KR" dirty="0" smtClean="0">
                <a:hlinkClick r:id="rId2"/>
              </a:rPr>
              <a:t>EC%93%B0%EC%9E%90-26her30h</a:t>
            </a:r>
            <a:r>
              <a:rPr lang="en-US" altLang="ko-KR" dirty="0" smtClean="0"/>
              <a:t>)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0177" y="4323071"/>
            <a:ext cx="1043548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sz="1600" b="1" dirty="0"/>
              <a:t>&lt;?xml version="1.0" encoding="UTF-8"?&gt;</a:t>
            </a:r>
            <a:endParaRPr lang="ko-KR" altLang="ko-KR" sz="1600" b="1" dirty="0"/>
          </a:p>
          <a:p>
            <a:pPr latinLnBrk="0"/>
            <a:r>
              <a:rPr lang="en-US" altLang="ko-KR" sz="1600" b="1" dirty="0"/>
              <a:t>&lt;beans </a:t>
            </a:r>
            <a:r>
              <a:rPr lang="en-US" altLang="ko-KR" sz="1600" b="1" dirty="0" smtClean="0"/>
              <a:t>…&gt;</a:t>
            </a:r>
            <a:endParaRPr lang="ko-KR" altLang="ko-KR" sz="1600" b="1" dirty="0"/>
          </a:p>
          <a:p>
            <a:pPr latinLnBrk="0"/>
            <a:r>
              <a:rPr lang="en-US" altLang="ko-KR" sz="1600" b="1" dirty="0"/>
              <a:t>  </a:t>
            </a:r>
            <a:r>
              <a:rPr lang="en-US" altLang="ko-KR" sz="1600" b="1" dirty="0" smtClean="0"/>
              <a:t>&lt;</a:t>
            </a:r>
            <a:r>
              <a:rPr lang="en-US" altLang="ko-KR" sz="1600" b="1" dirty="0"/>
              <a:t>bean id="</a:t>
            </a:r>
            <a:r>
              <a:rPr lang="en-US" altLang="ko-KR" sz="1600" b="1" dirty="0" err="1"/>
              <a:t>txManager</a:t>
            </a:r>
            <a:r>
              <a:rPr lang="en-US" altLang="ko-KR" sz="1600" b="1" dirty="0"/>
              <a:t>" class="org.springframework.jdbc.datasource.DataSourceTransactionManager"&gt;</a:t>
            </a:r>
            <a:endParaRPr lang="ko-KR" altLang="ko-KR" sz="1600" b="1" dirty="0"/>
          </a:p>
          <a:p>
            <a:pPr latinLnBrk="0"/>
            <a:r>
              <a:rPr lang="en-US" altLang="ko-KR" sz="1600" b="1" dirty="0" smtClean="0"/>
              <a:t>    &lt;</a:t>
            </a:r>
            <a:r>
              <a:rPr lang="en-US" altLang="ko-KR" sz="1600" b="1" dirty="0"/>
              <a:t>property name="</a:t>
            </a:r>
            <a:r>
              <a:rPr lang="en-US" altLang="ko-KR" sz="1600" b="1" dirty="0" err="1"/>
              <a:t>dataSource</a:t>
            </a:r>
            <a:r>
              <a:rPr lang="en-US" altLang="ko-KR" sz="1600" b="1" dirty="0"/>
              <a:t>" ref="</a:t>
            </a:r>
            <a:r>
              <a:rPr lang="en-US" altLang="ko-KR" sz="1600" b="1" dirty="0" err="1"/>
              <a:t>dataSource</a:t>
            </a:r>
            <a:r>
              <a:rPr lang="en-US" altLang="ko-KR" sz="1600" b="1" dirty="0"/>
              <a:t>" /&gt;</a:t>
            </a:r>
            <a:endParaRPr lang="ko-KR" altLang="ko-KR" sz="1600" b="1" dirty="0"/>
          </a:p>
          <a:p>
            <a:pPr latinLnBrk="0"/>
            <a:r>
              <a:rPr lang="en-US" altLang="ko-KR" sz="1600" b="1" dirty="0" smtClean="0"/>
              <a:t>  &lt;/</a:t>
            </a:r>
            <a:r>
              <a:rPr lang="en-US" altLang="ko-KR" sz="1600" b="1" dirty="0"/>
              <a:t>bean</a:t>
            </a:r>
            <a:r>
              <a:rPr lang="en-US" altLang="ko-KR" sz="1600" b="1" dirty="0" smtClean="0"/>
              <a:t>&gt;</a:t>
            </a:r>
          </a:p>
          <a:p>
            <a:pPr latinLnBrk="0"/>
            <a:endParaRPr lang="ko-KR" altLang="ko-KR" sz="1600" b="1" dirty="0"/>
          </a:p>
          <a:p>
            <a:pPr latinLnBrk="0"/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&lt;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tx:annotation-driven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transaction-manager="</a:t>
            </a:r>
            <a:r>
              <a:rPr lang="en-US" altLang="ko-KR" sz="1600" b="1" dirty="0" err="1">
                <a:solidFill>
                  <a:srgbClr val="FF0000"/>
                </a:solidFill>
              </a:rPr>
              <a:t>txManager</a:t>
            </a:r>
            <a:r>
              <a:rPr lang="en-US" altLang="ko-KR" sz="1600" b="1" dirty="0">
                <a:solidFill>
                  <a:srgbClr val="FF0000"/>
                </a:solidFill>
              </a:rPr>
              <a:t>"&gt;</a:t>
            </a:r>
            <a:endParaRPr lang="ko-KR" altLang="ko-KR" sz="1600" b="1" dirty="0">
              <a:solidFill>
                <a:srgbClr val="FF0000"/>
              </a:solidFill>
            </a:endParaRPr>
          </a:p>
          <a:p>
            <a:pPr latinLnBrk="0"/>
            <a:r>
              <a:rPr lang="en-US" altLang="ko-KR" sz="1600" b="1" dirty="0" smtClean="0"/>
              <a:t>&lt;/</a:t>
            </a:r>
            <a:r>
              <a:rPr lang="en-US" altLang="ko-KR" sz="1600" b="1" dirty="0"/>
              <a:t>beans</a:t>
            </a:r>
            <a:r>
              <a:rPr lang="en-US" altLang="ko-KR" sz="1600" b="1" dirty="0" smtClean="0"/>
              <a:t>&gt;</a:t>
            </a:r>
            <a:endParaRPr lang="ko-KR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01285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Transaction 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Spring Transaction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(8)</a:t>
            </a:r>
          </a:p>
          <a:p>
            <a:pPr lvl="1">
              <a:lnSpc>
                <a:spcPct val="100000"/>
              </a:lnSpc>
            </a:pPr>
            <a:r>
              <a:rPr lang="en-US" altLang="ko-KR" b="1" dirty="0" smtClean="0"/>
              <a:t>Annotation</a:t>
            </a:r>
            <a:r>
              <a:rPr lang="ko-KR" altLang="en-US" b="1" dirty="0" smtClean="0"/>
              <a:t>을 이용한 트랜잭션 선언 및 관리</a:t>
            </a:r>
            <a:endParaRPr lang="en-US" altLang="ko-KR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91430" y="3036710"/>
            <a:ext cx="100623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80808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@Transactional(</a:t>
            </a:r>
            <a:r>
              <a:rPr lang="en-US" altLang="ko-KR" i="1" dirty="0" err="1">
                <a:solidFill>
                  <a:srgbClr val="80808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readOnly</a:t>
            </a:r>
            <a:r>
              <a:rPr lang="en-US" altLang="ko-KR" i="1" dirty="0">
                <a:solidFill>
                  <a:srgbClr val="80808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= true</a:t>
            </a:r>
            <a:r>
              <a:rPr lang="en-US" altLang="ko-KR" i="1" dirty="0" smtClean="0">
                <a:solidFill>
                  <a:srgbClr val="80808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)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DefaultFooService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implements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FooService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{    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  <a:cs typeface="굴림체" panose="020B0609000101010101" pitchFamily="49" charset="-127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Foo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getFoo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(String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fooName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)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       </a:t>
            </a:r>
            <a:r>
              <a:rPr lang="en-US" altLang="ko-KR" i="1" dirty="0">
                <a:solidFill>
                  <a:srgbClr val="3F5F5F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// do something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   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  <a:cs typeface="굴림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}    </a:t>
            </a:r>
          </a:p>
          <a:p>
            <a:endParaRPr lang="en-US" altLang="ko-KR" i="1" dirty="0">
              <a:solidFill>
                <a:srgbClr val="000000"/>
              </a:solidFill>
              <a:latin typeface="Consolas" panose="020B0609020204030204" pitchFamily="49" charset="0"/>
              <a:cs typeface="굴림체" panose="020B0609000101010101" pitchFamily="49" charset="-127"/>
            </a:endParaRPr>
          </a:p>
          <a:p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 </a:t>
            </a:r>
            <a:r>
              <a:rPr lang="en-US" altLang="ko-KR" i="1" dirty="0" smtClean="0">
                <a:solidFill>
                  <a:srgbClr val="3F5F5F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// </a:t>
            </a:r>
            <a:r>
              <a:rPr lang="en-US" altLang="ko-KR" i="1" dirty="0">
                <a:solidFill>
                  <a:srgbClr val="3F5F5F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these settings have precedence for this method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   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  <a:cs typeface="굴림체" panose="020B0609000101010101" pitchFamily="49" charset="-127"/>
            </a:endParaRPr>
          </a:p>
          <a:p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en-US" altLang="ko-KR" i="1" dirty="0" smtClean="0">
                <a:solidFill>
                  <a:srgbClr val="80808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@</a:t>
            </a:r>
            <a:r>
              <a:rPr lang="en-US" altLang="ko-KR" i="1" dirty="0">
                <a:solidFill>
                  <a:srgbClr val="80808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Transactional(</a:t>
            </a:r>
            <a:r>
              <a:rPr lang="en-US" altLang="ko-KR" i="1" dirty="0" err="1">
                <a:solidFill>
                  <a:srgbClr val="80808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readOnly</a:t>
            </a:r>
            <a:r>
              <a:rPr lang="en-US" altLang="ko-KR" i="1" dirty="0">
                <a:solidFill>
                  <a:srgbClr val="80808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= false, propagation = </a:t>
            </a:r>
            <a:r>
              <a:rPr lang="en-US" altLang="ko-KR" i="1" dirty="0" err="1">
                <a:solidFill>
                  <a:srgbClr val="80808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Propagation.REQUIRES_NEW</a:t>
            </a:r>
            <a:r>
              <a:rPr lang="en-US" altLang="ko-KR" i="1" dirty="0">
                <a:solidFill>
                  <a:srgbClr val="80808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   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  <a:cs typeface="굴림체" panose="020B0609000101010101" pitchFamily="49" charset="-127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updateFoo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(Foo foo) {        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  <a:cs typeface="굴림체" panose="020B0609000101010101" pitchFamily="49" charset="-127"/>
            </a:endParaRPr>
          </a:p>
          <a:p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      </a:t>
            </a:r>
            <a:r>
              <a:rPr lang="en-US" altLang="ko-KR" i="1" dirty="0" smtClean="0">
                <a:solidFill>
                  <a:srgbClr val="3F5F5F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// </a:t>
            </a:r>
            <a:r>
              <a:rPr lang="en-US" altLang="ko-KR" i="1" dirty="0">
                <a:solidFill>
                  <a:srgbClr val="3F5F5F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do something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   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  <a:cs typeface="굴림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 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cs typeface="굴림체" panose="020B0609000101010101" pitchFamily="49" charset="-127"/>
              </a:rPr>
              <a:t>}</a:t>
            </a:r>
            <a:endParaRPr lang="en-US" altLang="ko-KR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5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807" y="2480636"/>
            <a:ext cx="3752850" cy="3114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JDBC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763" y="2506313"/>
            <a:ext cx="3867150" cy="3000375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7363482" y="1336163"/>
            <a:ext cx="3266418" cy="1170150"/>
          </a:xfrm>
          <a:prstGeom prst="wedgeRoundRectCallout">
            <a:avLst>
              <a:gd name="adj1" fmla="val -31676"/>
              <a:gd name="adj2" fmla="val 10645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개발자는 실행할 </a:t>
            </a:r>
            <a:r>
              <a:rPr lang="en-US" altLang="ko-KR" dirty="0">
                <a:solidFill>
                  <a:schemeClr val="tx1"/>
                </a:solidFill>
              </a:rPr>
              <a:t>SQL </a:t>
            </a:r>
            <a:r>
              <a:rPr lang="ko-KR" altLang="en-US" dirty="0">
                <a:solidFill>
                  <a:schemeClr val="tx1"/>
                </a:solidFill>
              </a:rPr>
              <a:t>명령과 </a:t>
            </a:r>
            <a:r>
              <a:rPr lang="en-US" altLang="ko-KR" dirty="0" smtClean="0">
                <a:solidFill>
                  <a:schemeClr val="tx1"/>
                </a:solidFill>
              </a:rPr>
              <a:t>Row-Mapping</a:t>
            </a:r>
            <a:r>
              <a:rPr lang="ko-KR" altLang="en-US" dirty="0">
                <a:solidFill>
                  <a:schemeClr val="tx1"/>
                </a:solidFill>
              </a:rPr>
              <a:t>만 고려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7460" y="2384393"/>
            <a:ext cx="1297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/>
              <a:t>DataSource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1983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JDBC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3074" name="Picture 2" descr="spring jdbc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97" y="2169459"/>
            <a:ext cx="6842076" cy="358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 설명선 2"/>
          <p:cNvSpPr/>
          <p:nvPr/>
        </p:nvSpPr>
        <p:spPr>
          <a:xfrm>
            <a:off x="7344751" y="2169459"/>
            <a:ext cx="2348753" cy="813132"/>
          </a:xfrm>
          <a:prstGeom prst="wedgeRectCallout">
            <a:avLst>
              <a:gd name="adj1" fmla="val -87683"/>
              <a:gd name="adj2" fmla="val 41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JdbcTemplate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JdbcDaoSupport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4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JDBC (4)</a:t>
            </a:r>
            <a:endParaRPr lang="ko-KR" altLang="en-US" dirty="0"/>
          </a:p>
        </p:txBody>
      </p:sp>
      <p:pic>
        <p:nvPicPr>
          <p:cNvPr id="1026" name="Picture 2" descr="https://gmlwjd9405.github.io/images/setting-for-dbprogramming/data-access-lay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72" y="2407541"/>
            <a:ext cx="8529956" cy="36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b="1" dirty="0" err="1" smtClean="0"/>
              <a:t>JdbcTemplate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활용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96613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JDBC (5)</a:t>
            </a:r>
            <a:endParaRPr lang="ko-KR" altLang="en-US" dirty="0"/>
          </a:p>
        </p:txBody>
      </p:sp>
      <p:pic>
        <p:nvPicPr>
          <p:cNvPr id="5122" name="Picture 2" descr="spring jdbc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614" y="2399894"/>
            <a:ext cx="6022536" cy="406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29000" y="2539650"/>
            <a:ext cx="1438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JdbcDaoSupport</a:t>
            </a:r>
            <a:endParaRPr lang="ko-KR" altLang="en-US" sz="1200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b="1" dirty="0" err="1" smtClean="0"/>
              <a:t>JdbcDaoSupport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활용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4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JDBC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6146" name="Picture 2" descr="spring jdbc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74" y="2671551"/>
            <a:ext cx="7026614" cy="333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RowMapper</a:t>
            </a:r>
            <a:r>
              <a:rPr lang="en-US" altLang="ko-KR" dirty="0" smtClean="0"/>
              <a:t> - DB </a:t>
            </a:r>
            <a:r>
              <a:rPr lang="ko-KR" altLang="en-US" dirty="0" smtClean="0"/>
              <a:t>검색 결과를 자바 객체로 변환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03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JDBC 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docs.spring.io/spring-framework/docs/current/javadoc-api/org/springframework/jdbc/core/JdbcTemplate.html</a:t>
            </a:r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pPr lvl="1"/>
            <a:r>
              <a:rPr lang="en-US" altLang="ko-KR" b="1" dirty="0" err="1" smtClean="0"/>
              <a:t>int</a:t>
            </a:r>
            <a:r>
              <a:rPr lang="en-US" altLang="ko-KR" b="1" dirty="0"/>
              <a:t> update(String </a:t>
            </a:r>
            <a:r>
              <a:rPr lang="en-US" altLang="ko-KR" b="1" dirty="0" err="1"/>
              <a:t>sql</a:t>
            </a:r>
            <a:r>
              <a:rPr lang="en-US" altLang="ko-KR" b="1" dirty="0"/>
              <a:t>, Object... </a:t>
            </a:r>
            <a:r>
              <a:rPr lang="en-US" altLang="ko-KR" b="1" dirty="0" err="1"/>
              <a:t>args</a:t>
            </a:r>
            <a:r>
              <a:rPr lang="en-US" altLang="ko-KR" b="1" dirty="0" smtClean="0"/>
              <a:t>)</a:t>
            </a:r>
          </a:p>
          <a:p>
            <a:pPr lvl="2"/>
            <a:r>
              <a:rPr lang="ko-KR" altLang="en-US" dirty="0" smtClean="0"/>
              <a:t>단일 </a:t>
            </a:r>
            <a:r>
              <a:rPr lang="en-US" altLang="ko-KR" dirty="0" smtClean="0"/>
              <a:t>SQL update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(insert, update, delete)</a:t>
            </a:r>
            <a:r>
              <a:rPr lang="ko-KR" altLang="en-US" dirty="0" smtClean="0"/>
              <a:t>을 실행</a:t>
            </a:r>
            <a:endParaRPr lang="en-US" altLang="ko-KR" dirty="0" smtClean="0"/>
          </a:p>
          <a:p>
            <a:pPr lvl="2"/>
            <a:endParaRPr lang="en-US" altLang="ko-KR" sz="800" dirty="0" smtClean="0"/>
          </a:p>
          <a:p>
            <a:pPr lvl="1"/>
            <a:r>
              <a:rPr lang="en-US" altLang="ko-KR" b="1" dirty="0" smtClean="0"/>
              <a:t>T </a:t>
            </a:r>
            <a:r>
              <a:rPr lang="en-US" altLang="ko-KR" b="1" dirty="0" err="1" smtClean="0"/>
              <a:t>queryForObject</a:t>
            </a:r>
            <a:r>
              <a:rPr lang="en-US" altLang="ko-KR" b="1" dirty="0" smtClean="0"/>
              <a:t>(String </a:t>
            </a:r>
            <a:r>
              <a:rPr lang="en-US" altLang="ko-KR" b="1" dirty="0" err="1"/>
              <a:t>sql</a:t>
            </a:r>
            <a:r>
              <a:rPr lang="en-US" altLang="ko-KR" b="1" dirty="0"/>
              <a:t>, </a:t>
            </a:r>
            <a:r>
              <a:rPr lang="en-US" altLang="ko-KR" b="1" dirty="0" err="1"/>
              <a:t>RowMapper</a:t>
            </a:r>
            <a:r>
              <a:rPr lang="en-US" altLang="ko-KR" b="1" dirty="0"/>
              <a:t>&lt;T&gt; </a:t>
            </a:r>
            <a:r>
              <a:rPr lang="en-US" altLang="ko-KR" b="1" dirty="0" err="1"/>
              <a:t>rowMapper</a:t>
            </a:r>
            <a:r>
              <a:rPr lang="en-US" altLang="ko-KR" b="1" dirty="0"/>
              <a:t>, Object... </a:t>
            </a:r>
            <a:r>
              <a:rPr lang="en-US" altLang="ko-KR" b="1" dirty="0" err="1"/>
              <a:t>args</a:t>
            </a:r>
            <a:r>
              <a:rPr lang="en-US" altLang="ko-KR" b="1" dirty="0" smtClean="0"/>
              <a:t>)</a:t>
            </a:r>
          </a:p>
          <a:p>
            <a:pPr lvl="2"/>
            <a:r>
              <a:rPr lang="en-US" altLang="ko-KR" dirty="0" smtClean="0"/>
              <a:t>SELECT </a:t>
            </a:r>
            <a:r>
              <a:rPr lang="ko-KR" altLang="en-US" dirty="0" smtClean="0"/>
              <a:t>명령 실행 결과를 특정 자바 객체로 매핑하여 반환</a:t>
            </a:r>
            <a:endParaRPr lang="en-US" altLang="ko-KR" dirty="0" smtClean="0"/>
          </a:p>
          <a:p>
            <a:pPr lvl="2"/>
            <a:endParaRPr lang="en-US" altLang="ko-KR" sz="800" dirty="0" smtClean="0"/>
          </a:p>
          <a:p>
            <a:pPr lvl="1"/>
            <a:r>
              <a:rPr lang="en-US" altLang="ko-KR" b="1" dirty="0" smtClean="0"/>
              <a:t>List&lt;T&gt; query(String </a:t>
            </a:r>
            <a:r>
              <a:rPr lang="en-US" altLang="ko-KR" b="1" dirty="0" err="1"/>
              <a:t>sql</a:t>
            </a:r>
            <a:r>
              <a:rPr lang="en-US" altLang="ko-KR" b="1" dirty="0"/>
              <a:t>, </a:t>
            </a:r>
            <a:r>
              <a:rPr lang="en-US" altLang="ko-KR" b="1" dirty="0" err="1"/>
              <a:t>RowMapper</a:t>
            </a:r>
            <a:r>
              <a:rPr lang="en-US" altLang="ko-KR" b="1" dirty="0"/>
              <a:t>&lt;T&gt; </a:t>
            </a:r>
            <a:r>
              <a:rPr lang="en-US" altLang="ko-KR" b="1" dirty="0" err="1"/>
              <a:t>rowMapper</a:t>
            </a:r>
            <a:r>
              <a:rPr lang="en-US" altLang="ko-KR" b="1" dirty="0"/>
              <a:t>, Object... </a:t>
            </a:r>
            <a:r>
              <a:rPr lang="en-US" altLang="ko-KR" b="1" dirty="0" err="1"/>
              <a:t>args</a:t>
            </a:r>
            <a:r>
              <a:rPr lang="en-US" altLang="ko-KR" b="1" dirty="0" smtClean="0"/>
              <a:t>)</a:t>
            </a:r>
          </a:p>
          <a:p>
            <a:pPr lvl="2"/>
            <a:r>
              <a:rPr lang="en-US" altLang="ko-KR" dirty="0"/>
              <a:t>SELECT </a:t>
            </a:r>
            <a:r>
              <a:rPr lang="ko-KR" altLang="en-US" dirty="0"/>
              <a:t>명령 실행 결과를 특정 자바 </a:t>
            </a:r>
            <a:r>
              <a:rPr lang="ko-KR" altLang="en-US" dirty="0" smtClean="0"/>
              <a:t>객체 목록으로 </a:t>
            </a:r>
            <a:r>
              <a:rPr lang="ko-KR" altLang="en-US" dirty="0"/>
              <a:t>매핑하여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8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JDBC 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7170" name="Picture 2" descr="https://i.ibb.co/n3t6Rb9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473" y="1825625"/>
            <a:ext cx="6238875" cy="46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Connection Pool </a:t>
            </a:r>
            <a:r>
              <a:rPr lang="ko-KR" altLang="en-US" dirty="0" smtClean="0"/>
              <a:t>활용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400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1066</Words>
  <Application>Microsoft Office PowerPoint</Application>
  <PresentationFormat>와이드스크린</PresentationFormat>
  <Paragraphs>192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굴림체</vt:lpstr>
      <vt:lpstr>맑은 고딕</vt:lpstr>
      <vt:lpstr>Arial</vt:lpstr>
      <vt:lpstr>Consolas</vt:lpstr>
      <vt:lpstr>Wingdings</vt:lpstr>
      <vt:lpstr>Office 테마</vt:lpstr>
      <vt:lpstr>Spring Framework Programming</vt:lpstr>
      <vt:lpstr>Spring JDBC (1)</vt:lpstr>
      <vt:lpstr>Spring JDBC (2)</vt:lpstr>
      <vt:lpstr>Spring JDBC (3)</vt:lpstr>
      <vt:lpstr>Spring JDBC (4)</vt:lpstr>
      <vt:lpstr>Spring JDBC (5)</vt:lpstr>
      <vt:lpstr>Spring JDBC (6)</vt:lpstr>
      <vt:lpstr>Spring JDBC (7)</vt:lpstr>
      <vt:lpstr>Spring JDBC (8)</vt:lpstr>
      <vt:lpstr>Spring JDBC (9)</vt:lpstr>
      <vt:lpstr>Spring Transaction (1)</vt:lpstr>
      <vt:lpstr>Spring Transaction (2)</vt:lpstr>
      <vt:lpstr>Spring Transaction (3)</vt:lpstr>
      <vt:lpstr>Spring Transaction (4)</vt:lpstr>
      <vt:lpstr>Spring Transaction (4)</vt:lpstr>
      <vt:lpstr>Spring Transaction (5)</vt:lpstr>
      <vt:lpstr>Spring Transaction (6)</vt:lpstr>
      <vt:lpstr>Spring Transaction (7)</vt:lpstr>
      <vt:lpstr>Spring Transaction (8)</vt:lpstr>
      <vt:lpstr>Spring Transaction (9)</vt:lpstr>
      <vt:lpstr>Spring Transaction (10)</vt:lpstr>
      <vt:lpstr>Spring Transaction (11)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jjanggu</dc:creator>
  <cp:lastModifiedBy>Windows 사용자</cp:lastModifiedBy>
  <cp:revision>48</cp:revision>
  <dcterms:created xsi:type="dcterms:W3CDTF">2021-01-23T06:33:08Z</dcterms:created>
  <dcterms:modified xsi:type="dcterms:W3CDTF">2024-01-12T10:56:45Z</dcterms:modified>
</cp:coreProperties>
</file>