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EC5A-29C2-4ADE-83D6-3F002AE00B42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1B48-4EF1-4E02-AD97-3F38B335B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31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EC5A-29C2-4ADE-83D6-3F002AE00B42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1B48-4EF1-4E02-AD97-3F38B335B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3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EC5A-29C2-4ADE-83D6-3F002AE00B42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1B48-4EF1-4E02-AD97-3F38B335B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83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EC5A-29C2-4ADE-83D6-3F002AE00B42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1B48-4EF1-4E02-AD97-3F38B335B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8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EC5A-29C2-4ADE-83D6-3F002AE00B42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1B48-4EF1-4E02-AD97-3F38B335B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2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EC5A-29C2-4ADE-83D6-3F002AE00B42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1B48-4EF1-4E02-AD97-3F38B335B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2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EC5A-29C2-4ADE-83D6-3F002AE00B42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1B48-4EF1-4E02-AD97-3F38B335B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1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EC5A-29C2-4ADE-83D6-3F002AE00B42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1B48-4EF1-4E02-AD97-3F38B335B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92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EC5A-29C2-4ADE-83D6-3F002AE00B42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1B48-4EF1-4E02-AD97-3F38B335B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1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EC5A-29C2-4ADE-83D6-3F002AE00B42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1B48-4EF1-4E02-AD97-3F38B335B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7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EC5A-29C2-4ADE-83D6-3F002AE00B42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1B48-4EF1-4E02-AD97-3F38B335B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45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5EC5A-29C2-4ADE-83D6-3F002AE00B42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F1B48-4EF1-4E02-AD97-3F38B335B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9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Framework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20206"/>
            <a:ext cx="9144000" cy="123759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Study #</a:t>
            </a:r>
            <a:r>
              <a:rPr lang="en-US" altLang="ko-KR" sz="3600" dirty="0" smtClean="0"/>
              <a:t>05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839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MVC Architecture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5122" name="Picture 2" descr="Spring MVC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191" y="1778733"/>
            <a:ext cx="7535652" cy="466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28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quest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13" y="94158"/>
            <a:ext cx="10137287" cy="676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9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 웹 어플리케이션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게시판 웹 어플리케이션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게시글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내용보기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게시글</a:t>
            </a:r>
            <a:r>
              <a:rPr lang="ko-KR" altLang="en-US" dirty="0" smtClean="0"/>
              <a:t> 목록보기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 기능 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설계</a:t>
            </a:r>
            <a:r>
              <a:rPr lang="en-US" altLang="ko-KR" dirty="0" smtClean="0"/>
              <a:t>(Design)</a:t>
            </a:r>
          </a:p>
          <a:p>
            <a:pPr lvl="2"/>
            <a:r>
              <a:rPr lang="ko-KR" altLang="en-US" dirty="0" smtClean="0"/>
              <a:t>화면 및 화면 흐름 설계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구현 모듈 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디자인 패턴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80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89592" y="1272312"/>
            <a:ext cx="905070" cy="11383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login</a:t>
            </a: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화면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34482" y="1272312"/>
            <a:ext cx="905070" cy="11383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게시글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목록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화면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479372" y="1272311"/>
            <a:ext cx="905070" cy="11383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게시글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내용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화면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957135" y="749798"/>
            <a:ext cx="961053" cy="8677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login_proc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" name="구부러진 연결선 10"/>
          <p:cNvCxnSpPr>
            <a:stCxn id="2" idx="3"/>
            <a:endCxn id="5" idx="2"/>
          </p:cNvCxnSpPr>
          <p:nvPr/>
        </p:nvCxnSpPr>
        <p:spPr>
          <a:xfrm flipV="1">
            <a:off x="3294662" y="1183672"/>
            <a:ext cx="662473" cy="65780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>
            <a:stCxn id="5" idx="6"/>
            <a:endCxn id="3" idx="1"/>
          </p:cNvCxnSpPr>
          <p:nvPr/>
        </p:nvCxnSpPr>
        <p:spPr>
          <a:xfrm>
            <a:off x="4918188" y="1183672"/>
            <a:ext cx="516294" cy="657808"/>
          </a:xfrm>
          <a:prstGeom prst="curvedConnector3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434482" y="4205234"/>
            <a:ext cx="905070" cy="1138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게시글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입력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화면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490326" y="3771360"/>
            <a:ext cx="1130559" cy="8677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board_delete_proc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490326" y="2657129"/>
            <a:ext cx="1130559" cy="8677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board_update_proc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endCxn id="16" idx="0"/>
          </p:cNvCxnSpPr>
          <p:nvPr/>
        </p:nvCxnSpPr>
        <p:spPr>
          <a:xfrm rot="10800000" flipV="1">
            <a:off x="8055607" y="2410645"/>
            <a:ext cx="565279" cy="24648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" idx="2"/>
            <a:endCxn id="15" idx="7"/>
          </p:cNvCxnSpPr>
          <p:nvPr/>
        </p:nvCxnSpPr>
        <p:spPr>
          <a:xfrm rot="5400000">
            <a:off x="7949717" y="2916248"/>
            <a:ext cx="1487793" cy="476589"/>
          </a:xfrm>
          <a:prstGeom prst="curvedConnector3">
            <a:avLst>
              <a:gd name="adj1" fmla="val 794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6336441" y="2419978"/>
            <a:ext cx="3125840" cy="2510031"/>
          </a:xfrm>
          <a:custGeom>
            <a:avLst/>
            <a:gdLst>
              <a:gd name="connsiteX0" fmla="*/ 2864498 w 3125840"/>
              <a:gd name="connsiteY0" fmla="*/ 0 h 2510031"/>
              <a:gd name="connsiteX1" fmla="*/ 2845837 w 3125840"/>
              <a:gd name="connsiteY1" fmla="*/ 2108718 h 2510031"/>
              <a:gd name="connsiteX2" fmla="*/ 0 w 3125840"/>
              <a:gd name="connsiteY2" fmla="*/ 2509934 h 2510031"/>
              <a:gd name="connsiteX3" fmla="*/ 0 w 3125840"/>
              <a:gd name="connsiteY3" fmla="*/ 2509934 h 251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5840" h="2510031">
                <a:moveTo>
                  <a:pt x="2864498" y="0"/>
                </a:moveTo>
                <a:cubicBezTo>
                  <a:pt x="3093875" y="845198"/>
                  <a:pt x="3323253" y="1690396"/>
                  <a:pt x="2845837" y="2108718"/>
                </a:cubicBezTo>
                <a:cubicBezTo>
                  <a:pt x="2368421" y="2527040"/>
                  <a:pt x="0" y="2509934"/>
                  <a:pt x="0" y="2509934"/>
                </a:cubicBezTo>
                <a:lnTo>
                  <a:pt x="0" y="2509934"/>
                </a:lnTo>
              </a:path>
            </a:pathLst>
          </a:custGeom>
          <a:noFill/>
          <a:ln w="190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060618" y="4930009"/>
            <a:ext cx="1130559" cy="8677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logout_proc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063661" y="3214584"/>
            <a:ext cx="1059802" cy="8677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board_insert_proc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1" name="구부러진 연결선 30"/>
          <p:cNvCxnSpPr/>
          <p:nvPr/>
        </p:nvCxnSpPr>
        <p:spPr>
          <a:xfrm flipV="1">
            <a:off x="6339552" y="1653911"/>
            <a:ext cx="2139820" cy="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16" idx="2"/>
          </p:cNvCxnSpPr>
          <p:nvPr/>
        </p:nvCxnSpPr>
        <p:spPr>
          <a:xfrm rot="10800000">
            <a:off x="6336442" y="2224035"/>
            <a:ext cx="1153885" cy="866968"/>
          </a:xfrm>
          <a:prstGeom prst="curvedConnector3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15" idx="2"/>
          </p:cNvCxnSpPr>
          <p:nvPr/>
        </p:nvCxnSpPr>
        <p:spPr>
          <a:xfrm rot="10800000">
            <a:off x="6205814" y="2410646"/>
            <a:ext cx="1284513" cy="1794589"/>
          </a:xfrm>
          <a:prstGeom prst="curved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>
            <a:stCxn id="14" idx="1"/>
            <a:endCxn id="29" idx="4"/>
          </p:cNvCxnSpPr>
          <p:nvPr/>
        </p:nvCxnSpPr>
        <p:spPr>
          <a:xfrm rot="10800000">
            <a:off x="4593562" y="4082332"/>
            <a:ext cx="840920" cy="69207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5"/>
          <p:cNvCxnSpPr>
            <a:stCxn id="29" idx="7"/>
          </p:cNvCxnSpPr>
          <p:nvPr/>
        </p:nvCxnSpPr>
        <p:spPr>
          <a:xfrm rot="5400000" flipH="1" flipV="1">
            <a:off x="4818282" y="2560622"/>
            <a:ext cx="931018" cy="631064"/>
          </a:xfrm>
          <a:prstGeom prst="curvedConnector3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stCxn id="3" idx="2"/>
            <a:endCxn id="14" idx="0"/>
          </p:cNvCxnSpPr>
          <p:nvPr/>
        </p:nvCxnSpPr>
        <p:spPr>
          <a:xfrm rot="5400000">
            <a:off x="4989724" y="3307940"/>
            <a:ext cx="1794587" cy="127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 50"/>
          <p:cNvCxnSpPr>
            <a:stCxn id="28" idx="1"/>
            <a:endCxn id="2" idx="2"/>
          </p:cNvCxnSpPr>
          <p:nvPr/>
        </p:nvCxnSpPr>
        <p:spPr>
          <a:xfrm rot="16200000" flipV="1">
            <a:off x="1710936" y="3541839"/>
            <a:ext cx="2646441" cy="384058"/>
          </a:xfrm>
          <a:prstGeom prst="curvedConnector3">
            <a:avLst>
              <a:gd name="adj1" fmla="val 2209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endCxn id="28" idx="6"/>
          </p:cNvCxnSpPr>
          <p:nvPr/>
        </p:nvCxnSpPr>
        <p:spPr>
          <a:xfrm rot="5400000">
            <a:off x="3488611" y="3113212"/>
            <a:ext cx="2953238" cy="154810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>
            <a:stCxn id="14" idx="2"/>
            <a:endCxn id="28" idx="5"/>
          </p:cNvCxnSpPr>
          <p:nvPr/>
        </p:nvCxnSpPr>
        <p:spPr>
          <a:xfrm rot="5400000">
            <a:off x="4792760" y="4576420"/>
            <a:ext cx="327108" cy="1861407"/>
          </a:xfrm>
          <a:prstGeom prst="curvedConnector3">
            <a:avLst>
              <a:gd name="adj1" fmla="val 20873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자유형 57"/>
          <p:cNvSpPr/>
          <p:nvPr/>
        </p:nvSpPr>
        <p:spPr>
          <a:xfrm>
            <a:off x="4153078" y="2410647"/>
            <a:ext cx="5555589" cy="3183568"/>
          </a:xfrm>
          <a:custGeom>
            <a:avLst/>
            <a:gdLst>
              <a:gd name="connsiteX0" fmla="*/ 5169159 w 5555589"/>
              <a:gd name="connsiteY0" fmla="*/ 0 h 3183568"/>
              <a:gd name="connsiteX1" fmla="*/ 5533053 w 5555589"/>
              <a:gd name="connsiteY1" fmla="*/ 1679510 h 3183568"/>
              <a:gd name="connsiteX2" fmla="*/ 4590661 w 5555589"/>
              <a:gd name="connsiteY2" fmla="*/ 3004457 h 3183568"/>
              <a:gd name="connsiteX3" fmla="*/ 0 w 5555589"/>
              <a:gd name="connsiteY3" fmla="*/ 3135086 h 318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589" h="3183568">
                <a:moveTo>
                  <a:pt x="5169159" y="0"/>
                </a:moveTo>
                <a:cubicBezTo>
                  <a:pt x="5399314" y="589383"/>
                  <a:pt x="5629469" y="1178767"/>
                  <a:pt x="5533053" y="1679510"/>
                </a:cubicBezTo>
                <a:cubicBezTo>
                  <a:pt x="5436637" y="2180253"/>
                  <a:pt x="5512836" y="2761861"/>
                  <a:pt x="4590661" y="3004457"/>
                </a:cubicBezTo>
                <a:cubicBezTo>
                  <a:pt x="3668486" y="3247053"/>
                  <a:pt x="1834243" y="3191069"/>
                  <a:pt x="0" y="3135086"/>
                </a:cubicBezTo>
              </a:path>
            </a:pathLst>
          </a:custGeom>
          <a:noFill/>
          <a:ln w="1905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60" name="구부러진 연결선 59"/>
          <p:cNvCxnSpPr>
            <a:stCxn id="5" idx="4"/>
          </p:cNvCxnSpPr>
          <p:nvPr/>
        </p:nvCxnSpPr>
        <p:spPr>
          <a:xfrm rot="5400000">
            <a:off x="3511600" y="1400609"/>
            <a:ext cx="709127" cy="1142998"/>
          </a:xfrm>
          <a:prstGeom prst="curved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구부러진 연결선 62"/>
          <p:cNvCxnSpPr/>
          <p:nvPr/>
        </p:nvCxnSpPr>
        <p:spPr>
          <a:xfrm rot="10800000" flipV="1">
            <a:off x="6327526" y="1933133"/>
            <a:ext cx="2139820" cy="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2" idx="1"/>
          </p:cNvCxnSpPr>
          <p:nvPr/>
        </p:nvCxnSpPr>
        <p:spPr>
          <a:xfrm>
            <a:off x="1791478" y="1841480"/>
            <a:ext cx="5981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2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89896" y="2069987"/>
            <a:ext cx="586153" cy="8323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91863" y="2301490"/>
            <a:ext cx="288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처리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화면 출력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055079" y="3473798"/>
            <a:ext cx="855785" cy="7502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91863" y="3664270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처리 </a:t>
            </a:r>
            <a:r>
              <a:rPr lang="en-US" altLang="ko-KR" dirty="0" smtClean="0"/>
              <a:t>+ redirect to </a:t>
            </a:r>
            <a:r>
              <a:rPr lang="ko-KR" altLang="en-US" dirty="0" smtClean="0"/>
              <a:t>화면 출력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7256587" y="2486156"/>
            <a:ext cx="72096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7139356" y="3848936"/>
            <a:ext cx="720968" cy="0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58553" y="2301490"/>
            <a:ext cx="288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GET/POST </a:t>
            </a:r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41322" y="3664270"/>
            <a:ext cx="288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Redirection </a:t>
            </a:r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55079" y="120535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요청 실행 단위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057294" y="120535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요청 흐름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30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Pattern for Web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9350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Design Pattern for Java-based Web Programming</a:t>
            </a:r>
          </a:p>
          <a:p>
            <a:pPr lvl="1"/>
            <a:r>
              <a:rPr lang="ko-KR" altLang="en-US" dirty="0" smtClean="0"/>
              <a:t>구현 접근법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6107" y="3622431"/>
            <a:ext cx="1875692" cy="937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Model-1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Architecture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55023" y="3622431"/>
            <a:ext cx="1910861" cy="937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Model-2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Architecture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49108" y="3622430"/>
            <a:ext cx="2180492" cy="9378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Spring MVC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Architecture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58251" y="3622430"/>
            <a:ext cx="2180492" cy="9378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Annotation-based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b="1" dirty="0" smtClean="0">
                <a:solidFill>
                  <a:schemeClr val="tx1"/>
                </a:solidFill>
              </a:rPr>
              <a:t>Spring MVC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Architecture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993780" y="3937091"/>
            <a:ext cx="539262" cy="30852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오른쪽 화살표 8"/>
          <p:cNvSpPr/>
          <p:nvPr/>
        </p:nvSpPr>
        <p:spPr>
          <a:xfrm>
            <a:off x="5487865" y="3977848"/>
            <a:ext cx="539262" cy="30852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오른쪽 화살표 9"/>
          <p:cNvSpPr/>
          <p:nvPr/>
        </p:nvSpPr>
        <p:spPr>
          <a:xfrm>
            <a:off x="8272097" y="3977848"/>
            <a:ext cx="539262" cy="30852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78135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Model-1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– Controller + View</a:t>
            </a:r>
          </a:p>
          <a:p>
            <a:r>
              <a:rPr lang="en-US" altLang="ko-KR" dirty="0" smtClean="0"/>
              <a:t>JavaBean – Data Processing(Business Logic)</a:t>
            </a:r>
            <a:endParaRPr lang="ko-KR" altLang="en-US" dirty="0"/>
          </a:p>
        </p:txBody>
      </p:sp>
      <p:pic>
        <p:nvPicPr>
          <p:cNvPr id="1026" name="Picture 2" descr="https://mblogthumb-phinf.pstatic.net/MjAxNjExMjVfMjM3/MDAxNDc5OTk5ODE4MzQ3.UfdMlVvdR6jm2z7TrPfh4ifl8T3psUU86NOxlMgKA58g.BCFssBMsplJkOcvyxA1441qE457r1Gn5P760AppaTIog.PNG.93immm/m1.pn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83" y="3156193"/>
            <a:ext cx="6929022" cy="338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7250580" y="3021256"/>
            <a:ext cx="3601616" cy="1129004"/>
          </a:xfrm>
          <a:prstGeom prst="wedgeRoundRectCallout">
            <a:avLst>
              <a:gd name="adj1" fmla="val -54253"/>
              <a:gd name="adj2" fmla="val 86467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JSP </a:t>
            </a:r>
            <a:r>
              <a:rPr lang="ko-KR" altLang="en-US" dirty="0" smtClean="0">
                <a:solidFill>
                  <a:schemeClr val="tx1"/>
                </a:solidFill>
              </a:rPr>
              <a:t>개발 및 유지보수의 어려움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스파게티 코드 문제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0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MVC(model-View-Controller) Architecture</a:t>
            </a:r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(controller)</a:t>
            </a:r>
            <a:r>
              <a:rPr lang="ko-KR" altLang="en-US" dirty="0" smtClean="0"/>
              <a:t> 분리하여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으로 구현</a:t>
            </a:r>
            <a:endParaRPr lang="ko-KR" altLang="en-US" dirty="0"/>
          </a:p>
        </p:txBody>
      </p:sp>
      <p:pic>
        <p:nvPicPr>
          <p:cNvPr id="2050" name="Picture 2" descr="https://mblogthumb-phinf.pstatic.net/MjAxNjExMjVfNDYg/MDAxNDc5OTk5ODU0NTM2.ohMtscuQtoK__itjW3YYzVuOTgrzAz5O2rfjg-XP5YIg.ibNo9knTBWmlJrBdDP-krJBR-SNBtHa-FPiq-qf7eOMg.PNG.93immm/m2.pn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60" y="3156440"/>
            <a:ext cx="6892817" cy="327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Model-2 Architecture (1)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340764" y="2923174"/>
            <a:ext cx="3882407" cy="1155500"/>
          </a:xfrm>
          <a:prstGeom prst="wedgeRoundRectCallout">
            <a:avLst>
              <a:gd name="adj1" fmla="val -102277"/>
              <a:gd name="adj2" fmla="val 39504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Controller Logic = 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 모든 </a:t>
            </a:r>
            <a:r>
              <a:rPr lang="ko-KR" altLang="en-US" dirty="0" smtClean="0">
                <a:solidFill>
                  <a:schemeClr val="tx1"/>
                </a:solidFill>
              </a:rPr>
              <a:t>요청에 동일한 처리 제어 </a:t>
            </a: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요청의 </a:t>
            </a:r>
            <a:r>
              <a:rPr lang="ko-KR" altLang="en-US" dirty="0" smtClean="0">
                <a:solidFill>
                  <a:schemeClr val="tx1"/>
                </a:solidFill>
              </a:rPr>
              <a:t>고유 데이터 처리 제어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11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Model-2 Architecture (2)</a:t>
            </a:r>
            <a:endParaRPr lang="ko-KR" altLang="en-US" dirty="0"/>
          </a:p>
        </p:txBody>
      </p:sp>
      <p:pic>
        <p:nvPicPr>
          <p:cNvPr id="3074" name="Picture 2" descr="https://gmlwjd9405.github.io/images/web/servlet-jsp-mode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7846" y="2004646"/>
            <a:ext cx="11136405" cy="414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7053070" y="1840522"/>
            <a:ext cx="3882407" cy="1293127"/>
          </a:xfrm>
          <a:prstGeom prst="wedgeRoundRectCallout">
            <a:avLst>
              <a:gd name="adj1" fmla="val -54253"/>
              <a:gd name="adj2" fmla="val 86467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Controller </a:t>
            </a:r>
            <a:r>
              <a:rPr lang="ko-KR" altLang="en-US" dirty="0" smtClean="0">
                <a:solidFill>
                  <a:schemeClr val="tx1"/>
                </a:solidFill>
              </a:rPr>
              <a:t>처리과정이 동일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Controller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간의 코드 중복</a:t>
            </a:r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 WAS </a:t>
            </a:r>
            <a:r>
              <a:rPr lang="ko-KR" altLang="en-US" dirty="0" smtClean="0">
                <a:solidFill>
                  <a:schemeClr val="tx1"/>
                </a:solidFill>
              </a:rPr>
              <a:t>서버에 대한 기술적 종속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MVC Architecture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Front Controller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r>
              <a:rPr lang="en-US" altLang="ko-KR" dirty="0" smtClean="0"/>
              <a:t>Controller </a:t>
            </a:r>
            <a:r>
              <a:rPr lang="ko-KR" altLang="en-US" dirty="0" smtClean="0"/>
              <a:t>요소의 </a:t>
            </a:r>
            <a:r>
              <a:rPr lang="en-US" altLang="ko-KR" dirty="0" smtClean="0"/>
              <a:t>WAS </a:t>
            </a:r>
            <a:r>
              <a:rPr lang="ko-KR" altLang="en-US" dirty="0" smtClean="0"/>
              <a:t>서버에 대한 기술적 종속 제거</a:t>
            </a:r>
            <a:endParaRPr lang="ko-KR" altLang="en-US" dirty="0"/>
          </a:p>
        </p:txBody>
      </p:sp>
      <p:pic>
        <p:nvPicPr>
          <p:cNvPr id="4098" name="Picture 2" descr="Spring Web MVC Framework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704" y="2920007"/>
            <a:ext cx="5547206" cy="350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 flipH="1">
            <a:off x="4488024" y="2892013"/>
            <a:ext cx="25586" cy="2650371"/>
          </a:xfrm>
          <a:prstGeom prst="line">
            <a:avLst/>
          </a:prstGeom>
          <a:ln w="41275">
            <a:solidFill>
              <a:srgbClr val="FF0000">
                <a:alpha val="7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사각형 설명선 9"/>
          <p:cNvSpPr/>
          <p:nvPr/>
        </p:nvSpPr>
        <p:spPr>
          <a:xfrm>
            <a:off x="7054684" y="3212123"/>
            <a:ext cx="3074054" cy="917988"/>
          </a:xfrm>
          <a:prstGeom prst="wedgeRoundRectCallout">
            <a:avLst>
              <a:gd name="adj1" fmla="val -87431"/>
              <a:gd name="adj2" fmla="val 31554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Spring framework</a:t>
            </a:r>
            <a:r>
              <a:rPr lang="ko-KR" altLang="en-US" dirty="0" smtClean="0">
                <a:solidFill>
                  <a:schemeClr val="tx1"/>
                </a:solidFill>
              </a:rPr>
              <a:t>에 대한 기술적 종속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210</Words>
  <Application>Microsoft Office PowerPoint</Application>
  <PresentationFormat>와이드스크린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Spring Framework Programming</vt:lpstr>
      <vt:lpstr>게시판 웹 어플리케이션</vt:lpstr>
      <vt:lpstr>PowerPoint 프레젠테이션</vt:lpstr>
      <vt:lpstr>PowerPoint 프레젠테이션</vt:lpstr>
      <vt:lpstr>Design Pattern for Web Programming</vt:lpstr>
      <vt:lpstr>Model-1 Architecture</vt:lpstr>
      <vt:lpstr>Model-2 Architecture (1)</vt:lpstr>
      <vt:lpstr>Model-2 Architecture (2)</vt:lpstr>
      <vt:lpstr>Spring MVC Architecture (1)</vt:lpstr>
      <vt:lpstr>Spring MVC Architecture (2)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</cp:revision>
  <dcterms:created xsi:type="dcterms:W3CDTF">2021-02-15T03:25:24Z</dcterms:created>
  <dcterms:modified xsi:type="dcterms:W3CDTF">2021-02-18T03:23:03Z</dcterms:modified>
</cp:coreProperties>
</file>