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70" r:id="rId12"/>
    <p:sldId id="269" r:id="rId13"/>
    <p:sldId id="265" r:id="rId14"/>
    <p:sldId id="266" r:id="rId15"/>
    <p:sldId id="267" r:id="rId16"/>
    <p:sldId id="274" r:id="rId17"/>
    <p:sldId id="271" r:id="rId18"/>
    <p:sldId id="275" r:id="rId19"/>
    <p:sldId id="273" r:id="rId20"/>
    <p:sldId id="272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3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2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9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2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EC2B-DD54-4466-8AA6-33F320E3BF48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DBD4-604D-4C7E-8164-366C186B6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6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obisys.silla.ac.kr/yjkim/spring-stud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6%8C%ED%94%84%ED%8A%B8%EC%9B%A8%EC%96%B4_%EB%94%94%EC%9E%90%EC%9D%B8" TargetMode="External"/><Relationship Id="rId2" Type="http://schemas.openxmlformats.org/officeDocument/2006/relationships/hyperlink" Target="https://ko.wikipedia.org/wiki/%EC%86%8C%ED%94%84%ED%8A%B8%EC%9B%A8%EC%96%B4_%EA%B3%B5%ED%95%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ejb-vs-spring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Framework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20206"/>
            <a:ext cx="9144000" cy="1237593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Study #01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27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Beans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자바로 </a:t>
            </a:r>
            <a:r>
              <a:rPr lang="ko-KR" altLang="en-US" sz="2400" dirty="0"/>
              <a:t>작성된 소프트웨어 </a:t>
            </a:r>
            <a:r>
              <a:rPr lang="ko-KR" altLang="en-US" sz="2400" dirty="0" smtClean="0"/>
              <a:t>컴포넌</a:t>
            </a:r>
            <a:r>
              <a:rPr lang="ko-KR" altLang="en-US" sz="2400" dirty="0"/>
              <a:t>트</a:t>
            </a:r>
            <a:endParaRPr lang="en-US" altLang="ko-KR" sz="2400" dirty="0" smtClean="0"/>
          </a:p>
          <a:p>
            <a:r>
              <a:rPr lang="ko-KR" altLang="en-US" sz="2400" dirty="0" smtClean="0"/>
              <a:t>자바 </a:t>
            </a:r>
            <a:r>
              <a:rPr lang="ko-KR" altLang="en-US" sz="2400" dirty="0" err="1" smtClean="0"/>
              <a:t>빈즈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클래스로서 작동하기 위해서</a:t>
            </a:r>
            <a:r>
              <a:rPr lang="en-US" altLang="ko-KR" sz="2400" dirty="0"/>
              <a:t>, </a:t>
            </a:r>
            <a:r>
              <a:rPr lang="ko-KR" altLang="en-US" sz="2400" dirty="0"/>
              <a:t>객체 클래스는 </a:t>
            </a:r>
            <a:r>
              <a:rPr lang="ko-KR" altLang="en-US" sz="2400" dirty="0" err="1"/>
              <a:t>명명법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생성법</a:t>
            </a:r>
            <a:r>
              <a:rPr lang="ko-KR" altLang="en-US" sz="2400" dirty="0"/>
              <a:t> 그리고 행동에 관련된 일련의 관례를 따라야만 한다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>
                <a:sym typeface="Wingdings" panose="05000000000000000000" pitchFamily="2" charset="2"/>
              </a:rPr>
              <a:t></a:t>
            </a:r>
            <a:r>
              <a:rPr lang="en-US" altLang="ko-KR" sz="2400" dirty="0" smtClean="0"/>
              <a:t> (</a:t>
            </a:r>
            <a:r>
              <a:rPr lang="ko-KR" altLang="en-US" sz="2400" dirty="0" err="1"/>
              <a:t>빌더</a:t>
            </a:r>
            <a:r>
              <a:rPr lang="ko-KR" altLang="en-US" sz="2400" dirty="0"/>
              <a:t> 형식의</a:t>
            </a:r>
            <a:r>
              <a:rPr lang="en-US" altLang="ko-KR" sz="2400" dirty="0"/>
              <a:t>) </a:t>
            </a:r>
            <a:r>
              <a:rPr lang="ko-KR" altLang="en-US" sz="2400" dirty="0"/>
              <a:t>개발 도구에서 </a:t>
            </a:r>
            <a:r>
              <a:rPr lang="ko-KR" altLang="en-US" sz="2400" dirty="0" smtClean="0"/>
              <a:t>자바 </a:t>
            </a:r>
            <a:r>
              <a:rPr lang="ko-KR" altLang="en-US" sz="2400" dirty="0" err="1" smtClean="0"/>
              <a:t>빈즈와의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연결을 통해 클래스의 사용과 재사용 그리고 클래스의 재배치를 가능하게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자바 </a:t>
            </a:r>
            <a:r>
              <a:rPr lang="ko-KR" altLang="en-US" sz="2400" dirty="0" err="1" smtClean="0"/>
              <a:t>빈즈</a:t>
            </a:r>
            <a:r>
              <a:rPr lang="ko-KR" altLang="en-US" sz="2400" dirty="0" smtClean="0"/>
              <a:t> 관례</a:t>
            </a:r>
            <a:r>
              <a:rPr lang="en-US" altLang="ko-KR" sz="2400" dirty="0" smtClean="0"/>
              <a:t>:</a:t>
            </a:r>
            <a:endParaRPr lang="ko-KR" altLang="en-US" sz="2400" dirty="0"/>
          </a:p>
          <a:p>
            <a:pPr lvl="1"/>
            <a:r>
              <a:rPr lang="ko-KR" altLang="en-US" sz="2000" dirty="0"/>
              <a:t>클래스는 직렬화되어야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클래스의 상태를 지속적으로 저장 혹은 복원 시키기 위해</a:t>
            </a:r>
            <a:r>
              <a:rPr lang="en-US" altLang="ko-KR" sz="2000" dirty="0" smtClean="0"/>
              <a:t>).</a:t>
            </a:r>
            <a:endParaRPr lang="en-US" altLang="ko-KR" sz="2000" dirty="0"/>
          </a:p>
          <a:p>
            <a:pPr lvl="1"/>
            <a:r>
              <a:rPr lang="ko-KR" altLang="en-US" sz="2000" dirty="0"/>
              <a:t>클래스는 기본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가지고 있어야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클래스의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(property)</a:t>
            </a:r>
            <a:r>
              <a:rPr lang="ko-KR" altLang="en-US" sz="2000" dirty="0" smtClean="0"/>
              <a:t>들은</a:t>
            </a:r>
            <a:r>
              <a:rPr lang="ko-KR" altLang="en-US" sz="2000" dirty="0"/>
              <a:t> </a:t>
            </a:r>
            <a:r>
              <a:rPr lang="en-US" altLang="ko-KR" sz="2000" i="1" dirty="0"/>
              <a:t>get</a:t>
            </a:r>
            <a:r>
              <a:rPr lang="en-US" altLang="ko-KR" sz="2000" dirty="0"/>
              <a:t>, </a:t>
            </a:r>
            <a:r>
              <a:rPr lang="en-US" altLang="ko-KR" sz="2000" i="1" dirty="0"/>
              <a:t>set</a:t>
            </a:r>
            <a:r>
              <a:rPr lang="ko-KR" altLang="en-US" sz="2000" dirty="0"/>
              <a:t> 혹은 표준 </a:t>
            </a:r>
            <a:r>
              <a:rPr lang="ko-KR" altLang="en-US" sz="2000" dirty="0" err="1"/>
              <a:t>명명법을</a:t>
            </a:r>
            <a:r>
              <a:rPr lang="ko-KR" altLang="en-US" sz="2000" dirty="0"/>
              <a:t> 따르는 </a:t>
            </a:r>
            <a:r>
              <a:rPr lang="ko-KR" altLang="en-US" sz="2000" dirty="0" err="1"/>
              <a:t>메서드들을</a:t>
            </a:r>
            <a:r>
              <a:rPr lang="ko-KR" altLang="en-US" sz="2000" dirty="0"/>
              <a:t> 사용해 접근할 수 있어야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클래스는 필요한 이벤트 처리 </a:t>
            </a:r>
            <a:r>
              <a:rPr lang="ko-KR" altLang="en-US" sz="2000" dirty="0" err="1"/>
              <a:t>메서드들을</a:t>
            </a:r>
            <a:r>
              <a:rPr lang="ko-KR" altLang="en-US" sz="2000" dirty="0"/>
              <a:t> 포함하고 있어야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5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Beans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1" y="1690688"/>
            <a:ext cx="5198358" cy="4255650"/>
          </a:xfrm>
          <a:prstGeom prst="rect">
            <a:avLst/>
          </a:prstGeom>
        </p:spPr>
      </p:pic>
      <p:pic>
        <p:nvPicPr>
          <p:cNvPr id="5" name="Picture 2" descr="https://www.logicbig.com/tutorials/core-java-tutorial/java-se-api/java-beans-specs/images/be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79" y="482162"/>
            <a:ext cx="5667375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Beans</a:t>
            </a:r>
            <a:r>
              <a:rPr lang="ko-KR" altLang="en-US" dirty="0" smtClean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graphicFrame>
        <p:nvGraphicFramePr>
          <p:cNvPr id="4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24343"/>
              </p:ext>
            </p:extLst>
          </p:nvPr>
        </p:nvGraphicFramePr>
        <p:xfrm>
          <a:off x="1401192" y="1636776"/>
          <a:ext cx="3756025" cy="4175760"/>
        </p:xfrm>
        <a:graphic>
          <a:graphicData uri="http://schemas.openxmlformats.org/drawingml/2006/table">
            <a:tbl>
              <a:tblPr/>
              <a:tblGrid>
                <a:gridCol w="375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8-4]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개인 정보를 표현하는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자바빈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package mall;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PersonalInfo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private String name;       //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이름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private char gender;       //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성별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private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birth_year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   //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탄생년도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setName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(String name)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this.name =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String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getName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setGender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(char gender)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this.gender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= gender;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char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getGender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gender;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0076"/>
              </p:ext>
            </p:extLst>
          </p:nvPr>
        </p:nvGraphicFramePr>
        <p:xfrm>
          <a:off x="5385817" y="1636776"/>
          <a:ext cx="3756025" cy="4191000"/>
        </p:xfrm>
        <a:graphic>
          <a:graphicData uri="http://schemas.openxmlformats.org/drawingml/2006/table">
            <a:tbl>
              <a:tblPr/>
              <a:tblGrid>
                <a:gridCol w="375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8-4]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개인 정보를 표현하는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자바빈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void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setAge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age)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this.birth_year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(new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java.util.Date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()).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getYear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- 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public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getAge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return (new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java.util.Date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()).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getYear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 – 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birth_year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4344" y="5955792"/>
            <a:ext cx="10223311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접근자와</a:t>
            </a:r>
            <a:r>
              <a:rPr lang="ko-KR" altLang="en-US" dirty="0" smtClean="0"/>
              <a:t> </a:t>
            </a:r>
            <a:r>
              <a:rPr lang="ko-KR" altLang="en-US" dirty="0"/>
              <a:t>설정자 메서드를 통해 읽고 쓸 수 있는 데이터를 </a:t>
            </a:r>
            <a:r>
              <a:rPr lang="ko-KR" altLang="en-US" dirty="0" err="1"/>
              <a:t>자바빈의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en-US" altLang="ko-KR" dirty="0"/>
              <a:t>(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0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#1 - </a:t>
            </a:r>
            <a:r>
              <a:rPr lang="ko-KR" altLang="en-US" dirty="0" smtClean="0"/>
              <a:t>실습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JDK – </a:t>
            </a:r>
            <a:r>
              <a:rPr lang="en-US" altLang="ko-KR" b="1" dirty="0" smtClean="0"/>
              <a:t>JDK-11.0.14 </a:t>
            </a:r>
            <a:r>
              <a:rPr lang="en-US" altLang="ko-KR" b="1" dirty="0" smtClean="0"/>
              <a:t>LTS</a:t>
            </a:r>
          </a:p>
          <a:p>
            <a:r>
              <a:rPr lang="en-US" altLang="ko-KR" dirty="0" smtClean="0"/>
              <a:t>IDE – </a:t>
            </a:r>
            <a:r>
              <a:rPr lang="en-US" altLang="ko-KR" b="1" dirty="0" smtClean="0"/>
              <a:t>Eclipse for Java Enterprise Development </a:t>
            </a:r>
            <a:br>
              <a:rPr lang="en-US" altLang="ko-KR" b="1" dirty="0" smtClean="0"/>
            </a:br>
            <a:r>
              <a:rPr lang="en-US" altLang="ko-KR" b="1" dirty="0" smtClean="0"/>
              <a:t>        + Spring Tools 3 Add-on Plugin</a:t>
            </a:r>
          </a:p>
          <a:p>
            <a:r>
              <a:rPr lang="en-US" altLang="ko-KR" dirty="0" smtClean="0"/>
              <a:t>WAS – </a:t>
            </a:r>
            <a:r>
              <a:rPr lang="en-US" altLang="ko-KR" b="1" dirty="0" smtClean="0"/>
              <a:t>Apache Tomcat 9</a:t>
            </a:r>
          </a:p>
          <a:p>
            <a:r>
              <a:rPr lang="en-US" altLang="ko-KR" dirty="0" smtClean="0"/>
              <a:t>DB – </a:t>
            </a:r>
            <a:r>
              <a:rPr lang="en-US" altLang="ko-KR" b="1" dirty="0" smtClean="0"/>
              <a:t>Oracle 18.c XE + SQL Developer</a:t>
            </a:r>
          </a:p>
          <a:p>
            <a:endParaRPr lang="en-US" altLang="ko-KR" dirty="0"/>
          </a:p>
          <a:p>
            <a:r>
              <a:rPr lang="en-US" altLang="ko-KR" dirty="0" smtClean="0"/>
              <a:t>Source Repository – </a:t>
            </a:r>
            <a:r>
              <a:rPr lang="en-US" altLang="ko-KR" dirty="0" smtClean="0">
                <a:hlinkClick r:id="rId2"/>
              </a:rPr>
              <a:t>http://mobisys.silla.ac.kr/yjkim/spring-study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#2 – </a:t>
            </a:r>
            <a:r>
              <a:rPr lang="ko-KR" altLang="en-US" dirty="0" smtClean="0"/>
              <a:t>객체 종속성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실행중인 자바 프로그램은 객체들로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그들 객체 간에는 종속성이 존재한다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https://zim.biz/WebHelp/She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43" y="2691358"/>
            <a:ext cx="4326249" cy="405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quick intro to Dependency Injection: what it is, and when to use 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65" y="3197604"/>
            <a:ext cx="4432190" cy="304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5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객체 종속성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종속성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결합도</a:t>
            </a:r>
            <a:r>
              <a:rPr lang="en-US" altLang="ko-KR" dirty="0" smtClean="0"/>
              <a:t>(Coupling)</a:t>
            </a:r>
          </a:p>
          <a:p>
            <a:pPr lvl="1"/>
            <a:r>
              <a:rPr lang="ko-KR" altLang="en-US" dirty="0" smtClean="0"/>
              <a:t>강한 결합</a:t>
            </a:r>
            <a:r>
              <a:rPr lang="en-US" altLang="ko-KR" dirty="0" smtClean="0"/>
              <a:t>(Tightly-coupled)</a:t>
            </a:r>
          </a:p>
          <a:p>
            <a:pPr lvl="2"/>
            <a:r>
              <a:rPr lang="ko-KR" altLang="en-US" dirty="0" smtClean="0"/>
              <a:t>종속성 객체를 직접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구상 클래스</a:t>
            </a:r>
            <a:r>
              <a:rPr lang="en-US" altLang="ko-KR" dirty="0" smtClean="0"/>
              <a:t>(Concrete Class)</a:t>
            </a:r>
            <a:r>
              <a:rPr lang="ko-KR" altLang="en-US" dirty="0" smtClean="0"/>
              <a:t> 타입 참조 변수를 이용하여 객체 참조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 및 유지보수가 어렵다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느슨한 결합</a:t>
            </a:r>
            <a:r>
              <a:rPr lang="en-US" altLang="ko-KR" dirty="0" smtClean="0"/>
              <a:t>(Loosely-coupled)</a:t>
            </a:r>
          </a:p>
          <a:p>
            <a:pPr lvl="2"/>
            <a:r>
              <a:rPr lang="ko-KR" altLang="en-US" dirty="0" err="1" smtClean="0"/>
              <a:t>다형성</a:t>
            </a:r>
            <a:r>
              <a:rPr lang="ko-KR" altLang="en-US" dirty="0" smtClean="0"/>
              <a:t> 활용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  <a:r>
              <a:rPr lang="ko-KR" altLang="en-US" dirty="0" smtClean="0"/>
              <a:t> 타입 참조 변수를 이용하여 객체 참조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종속성 객체의 외부 주입 </a:t>
            </a:r>
            <a:r>
              <a:rPr lang="en-US" altLang="ko-KR" dirty="0" smtClean="0"/>
              <a:t>– Factory design pattern, Spring DI</a:t>
            </a:r>
          </a:p>
          <a:p>
            <a:pPr lvl="2"/>
            <a:r>
              <a:rPr lang="ko-KR" altLang="en-US" dirty="0" smtClean="0"/>
              <a:t>개발 및 유지보수가 수월하다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9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객체 종속성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종속성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결합도</a:t>
            </a:r>
            <a:r>
              <a:rPr lang="en-US" altLang="ko-KR" dirty="0" smtClean="0"/>
              <a:t>(Coupling)</a:t>
            </a:r>
          </a:p>
          <a:p>
            <a:pPr lvl="1"/>
            <a:r>
              <a:rPr lang="ko-KR" altLang="en-US" dirty="0" smtClean="0"/>
              <a:t>느슨한 결합</a:t>
            </a:r>
            <a:r>
              <a:rPr lang="en-US" altLang="ko-KR" dirty="0" smtClean="0"/>
              <a:t>(Loosely-coupled)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9948">
            <a:off x="755904" y="3438142"/>
            <a:ext cx="4001951" cy="20574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0016">
            <a:off x="5110021" y="3327677"/>
            <a:ext cx="5937318" cy="19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1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#3 – Spring DI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Container</a:t>
            </a:r>
          </a:p>
          <a:p>
            <a:pPr lvl="1"/>
            <a:r>
              <a:rPr lang="ko-KR" altLang="en-US" dirty="0" smtClean="0"/>
              <a:t>자바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 객체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종속성 주입</a:t>
            </a:r>
            <a:r>
              <a:rPr lang="en-US" altLang="ko-KR" dirty="0" smtClean="0"/>
              <a:t>(Dependency Injection)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IoC</a:t>
            </a:r>
            <a:r>
              <a:rPr lang="en-US" altLang="ko-KR" dirty="0" smtClean="0"/>
              <a:t> Container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(Configuration)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smtClean="0"/>
              <a:t>설정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Annotation</a:t>
            </a:r>
          </a:p>
          <a:p>
            <a:pPr lvl="1"/>
            <a:r>
              <a:rPr lang="en-US" altLang="ko-KR" dirty="0" smtClean="0"/>
              <a:t>Java </a:t>
            </a:r>
            <a:r>
              <a:rPr lang="en-US" altLang="ko-KR" dirty="0" smtClean="0"/>
              <a:t>Configuration Code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0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#3 – Spring DI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Container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76" y="2752342"/>
            <a:ext cx="8256014" cy="3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#3 – Spring DI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XML </a:t>
            </a:r>
            <a:r>
              <a:rPr lang="ko-KR" altLang="en-US" dirty="0" smtClean="0"/>
              <a:t>설정 파일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&lt;beans&gt;, &lt;bean&gt;, &lt;import&gt;, &lt;description&gt;, &lt;alias&gt;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&lt;bean&gt;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id, class, scope, lazy-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-method, destroy-method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객체의 종속성 주입</a:t>
            </a:r>
            <a:r>
              <a:rPr lang="en-US" altLang="ko-KR" dirty="0" smtClean="0"/>
              <a:t>(DI)</a:t>
            </a:r>
          </a:p>
          <a:p>
            <a:pPr lvl="2"/>
            <a:r>
              <a:rPr lang="en-US" altLang="ko-KR" dirty="0" smtClean="0"/>
              <a:t>Setter </a:t>
            </a:r>
            <a:r>
              <a:rPr lang="ko-KR" altLang="en-US" dirty="0" smtClean="0"/>
              <a:t>기반 종속성 주입 </a:t>
            </a:r>
            <a:r>
              <a:rPr lang="en-US" altLang="ko-KR" dirty="0" smtClean="0"/>
              <a:t>- &lt;property&gt;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name, ref, value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생성자</a:t>
            </a:r>
            <a:r>
              <a:rPr lang="en-US" altLang="ko-KR" dirty="0" smtClean="0"/>
              <a:t> </a:t>
            </a:r>
            <a:r>
              <a:rPr lang="ko-KR" altLang="en-US" dirty="0"/>
              <a:t>기반 종속성 주입 </a:t>
            </a:r>
            <a:r>
              <a:rPr lang="en-US" altLang="ko-KR" dirty="0"/>
              <a:t>- </a:t>
            </a:r>
            <a:r>
              <a:rPr lang="en-US" altLang="ko-KR" dirty="0" smtClean="0"/>
              <a:t>&lt;constructor-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&gt; </a:t>
            </a:r>
            <a:r>
              <a:rPr lang="ko-KR" altLang="en-US" dirty="0"/>
              <a:t>태그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index, name, type, ref, value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921" y="4001294"/>
            <a:ext cx="3080681" cy="21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생명주기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1026" name="Picture 2" descr="What are the Software Development Life Cycle (SDLC) phase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41" y="1872208"/>
            <a:ext cx="8192826" cy="440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#4 – Spring DI using Annotation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 Annotation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빈 객체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 smtClean="0"/>
              <a:t>@Component</a:t>
            </a:r>
            <a:endParaRPr lang="en-US" altLang="ko-KR" dirty="0"/>
          </a:p>
          <a:p>
            <a:pPr lvl="2"/>
            <a:r>
              <a:rPr lang="en-US" altLang="ko-KR" dirty="0" smtClean="0"/>
              <a:t>@Controller, @Service, @Repository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객체의 종속성 주입</a:t>
            </a:r>
            <a:r>
              <a:rPr lang="en-US" altLang="ko-KR" dirty="0"/>
              <a:t>(DI)</a:t>
            </a:r>
          </a:p>
          <a:p>
            <a:pPr lvl="2"/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@Qualifier</a:t>
            </a:r>
          </a:p>
          <a:p>
            <a:pPr lvl="2"/>
            <a:r>
              <a:rPr lang="en-US" altLang="ko-KR" dirty="0" smtClean="0"/>
              <a:t>@Resource – JSR-250 </a:t>
            </a:r>
            <a:r>
              <a:rPr lang="ko-KR" altLang="en-US" dirty="0" smtClean="0"/>
              <a:t>규격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java.annotation-api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사용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3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#5 – Collection </a:t>
            </a:r>
            <a:r>
              <a:rPr lang="ko-KR" altLang="en-US" dirty="0" smtClean="0"/>
              <a:t>형식 값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형식 값 정의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빈 객체의 의존성 주입을 위한 </a:t>
            </a:r>
            <a:r>
              <a:rPr lang="en-US" altLang="ko-KR" dirty="0" smtClean="0"/>
              <a:t>Collection </a:t>
            </a:r>
            <a:r>
              <a:rPr lang="ko-KR" altLang="en-US" dirty="0" smtClean="0"/>
              <a:t>형식의 값 정의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/>
              <a:t>Collection </a:t>
            </a:r>
            <a:r>
              <a:rPr lang="ko-KR" altLang="en-US" dirty="0" smtClean="0"/>
              <a:t>형식 </a:t>
            </a:r>
            <a:r>
              <a:rPr lang="ko-KR" altLang="en-US" dirty="0"/>
              <a:t>값 </a:t>
            </a:r>
            <a:r>
              <a:rPr lang="ko-KR" altLang="en-US" dirty="0" smtClean="0"/>
              <a:t>정의 요소</a:t>
            </a:r>
            <a:r>
              <a:rPr lang="en-US" altLang="ko-KR" dirty="0" smtClean="0"/>
              <a:t>(Tags)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&lt;list&gt; </a:t>
            </a:r>
            <a:r>
              <a:rPr lang="en-US" altLang="ko-KR" dirty="0" smtClean="0"/>
              <a:t>- &lt;value&gt;, &lt;ref&gt; </a:t>
            </a:r>
            <a:r>
              <a:rPr lang="ko-KR" altLang="en-US" dirty="0" smtClean="0"/>
              <a:t>서브 태그 사용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/>
              <a:t>set&gt; </a:t>
            </a:r>
            <a:r>
              <a:rPr lang="en-US" altLang="ko-KR" dirty="0"/>
              <a:t>- &lt;value&gt;, &lt;ref&gt; </a:t>
            </a:r>
            <a:r>
              <a:rPr lang="ko-KR" altLang="en-US" dirty="0"/>
              <a:t>서브 태그 사용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&lt;map&gt;</a:t>
            </a: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&lt;entry&gt;, &lt;value</a:t>
            </a:r>
            <a:r>
              <a:rPr lang="en-US" altLang="ko-KR" dirty="0"/>
              <a:t>&gt;, &lt;ref&gt; </a:t>
            </a:r>
            <a:r>
              <a:rPr lang="ko-KR" altLang="en-US" dirty="0"/>
              <a:t>서브 태그 사용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/>
              <a:t>properties&gt; </a:t>
            </a:r>
            <a:r>
              <a:rPr lang="en-US" altLang="ko-KR" dirty="0"/>
              <a:t>- </a:t>
            </a:r>
            <a:r>
              <a:rPr lang="en-US" altLang="ko-KR" dirty="0" smtClean="0"/>
              <a:t>&lt;prop&gt; </a:t>
            </a:r>
            <a:r>
              <a:rPr lang="ko-KR" altLang="en-US" dirty="0"/>
              <a:t>서브 태그 사용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단독으로 사용하지 못하고 </a:t>
            </a:r>
            <a:r>
              <a:rPr lang="en-US" altLang="ko-KR" dirty="0" smtClean="0"/>
              <a:t>&lt;property&gt;, &lt;constructor-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서브 태그로 사용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b="1" dirty="0" smtClean="0"/>
              <a:t>&lt;null&gt;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- null </a:t>
            </a:r>
            <a:r>
              <a:rPr lang="ko-KR" altLang="en-US" dirty="0" smtClean="0"/>
              <a:t>값 요소를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5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#6 – Collection </a:t>
            </a:r>
            <a:r>
              <a:rPr lang="ko-KR" altLang="en-US" dirty="0" smtClean="0"/>
              <a:t>형식 빈 객체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형식 빈 객체 정의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형식의 빈 객체를 생성하여 접근할 수 있도록 지원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스프링 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스키마 사용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util:list</a:t>
            </a:r>
            <a:r>
              <a:rPr lang="en-US" altLang="ko-KR" b="1" dirty="0" smtClean="0"/>
              <a:t>&gt;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util:set</a:t>
            </a:r>
            <a:r>
              <a:rPr lang="en-US" altLang="ko-KR" b="1" dirty="0" smtClean="0"/>
              <a:t>&gt;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util:map</a:t>
            </a:r>
            <a:r>
              <a:rPr lang="en-US" altLang="ko-KR" b="1" dirty="0" smtClean="0"/>
              <a:t>&gt;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util:properties</a:t>
            </a:r>
            <a:r>
              <a:rPr lang="en-US" altLang="ko-KR" b="1" dirty="0" smtClean="0"/>
              <a:t>&gt;</a:t>
            </a:r>
          </a:p>
          <a:p>
            <a:pPr lvl="2">
              <a:lnSpc>
                <a:spcPct val="10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 smtClean="0"/>
              <a:t>util:property-path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lvl="2">
              <a:lnSpc>
                <a:spcPct val="100000"/>
              </a:lnSpc>
            </a:pPr>
            <a:r>
              <a:rPr lang="en-US" altLang="ko-KR" b="1" dirty="0" smtClean="0"/>
              <a:t>&lt;</a:t>
            </a:r>
            <a:r>
              <a:rPr lang="en-US" altLang="ko-KR" b="1" dirty="0" err="1" smtClean="0"/>
              <a:t>util:constant</a:t>
            </a:r>
            <a:r>
              <a:rPr lang="en-US" altLang="ko-KR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152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생명주기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89" y="1872484"/>
            <a:ext cx="7336877" cy="44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5138" y="2231780"/>
            <a:ext cx="9850821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소프트웨어 디자인 패턴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(software design pattern)은 </a:t>
            </a:r>
            <a:r>
              <a:rPr kumimoji="0" lang="ko-KR" altLang="ko-KR" sz="2400" b="0" i="1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  <a:hlinkClick r:id="rId2"/>
              </a:rPr>
              <a:t>소프트웨어 공학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에서 </a:t>
            </a:r>
            <a:r>
              <a:rPr kumimoji="0" lang="ko-KR" altLang="ko-KR" sz="2400" b="0" i="1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  <a:hlinkClick r:id="rId3"/>
              </a:rPr>
              <a:t>소프트웨어 디자인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에서 </a:t>
            </a:r>
            <a:r>
              <a:rPr kumimoji="0" lang="ko-KR" altLang="ko-KR" sz="2400" b="0" i="1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특정 문맥에서 공통적으로 발생하는 문제에 대해 재사용 가능한 해결책이다.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소스나 기계 코드로 바로 전환될</a:t>
            </a:r>
            <a:r>
              <a:rPr kumimoji="0" lang="en-US" altLang="ko-KR" sz="24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수 있는 완성된 디자인은 아니며, 다른 상황에 맞게 사용될 수 있는 문제들을 해결하는</a:t>
            </a:r>
            <a:r>
              <a:rPr kumimoji="0" lang="en-US" altLang="ko-KR" sz="24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데에 쓰이는 서술이나 템플릿이다. </a:t>
            </a:r>
            <a:r>
              <a:rPr kumimoji="0" lang="ko-KR" altLang="ko-KR" sz="2400" b="0" i="1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디자인 패턴은 프로그래머가 어플리케이션이나 시스템을 디자인할 때 공통된 문제들을 해결하는</a:t>
            </a:r>
            <a:r>
              <a:rPr kumimoji="0" lang="en-US" altLang="ko-KR" sz="2400" b="0" i="1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 </a:t>
            </a:r>
            <a:r>
              <a:rPr kumimoji="0" lang="ko-KR" altLang="ko-KR" sz="2400" b="0" i="1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charter"/>
              </a:rPr>
              <a:t>데에 쓰이는 형식화 된 가장 좋은 관행이다.</a:t>
            </a:r>
            <a:endParaRPr kumimoji="0" lang="en-US" altLang="ko-KR" sz="2400" b="0" i="1" u="sng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panose="020B0604020202020204" pitchFamily="34" charset="0"/>
              <a:ea typeface="char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1" u="sng" strike="noStrike" cap="none" normalizeH="0" baseline="0" dirty="0" smtClean="0">
              <a:ln>
                <a:noFill/>
              </a:ln>
              <a:solidFill>
                <a:srgbClr val="292929"/>
              </a:solidFill>
              <a:effectLst/>
              <a:latin typeface="Arial" panose="020B0604020202020204" pitchFamily="34" charset="0"/>
              <a:ea typeface="charter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altLang="ko-KR" sz="2000" dirty="0" smtClean="0">
                <a:latin typeface="Arial" panose="020B0604020202020204" pitchFamily="34" charset="0"/>
              </a:rPr>
              <a:t>by Wikipedia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47" y="1973261"/>
            <a:ext cx="7947901" cy="39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4098" name="Picture 2" descr="What Is a Design Pattern? - DZon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4" y="1928545"/>
            <a:ext cx="5799221" cy="35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rt-1 Gang of Four (GOF) Software Design Patterns | by Nitin Muteja | 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9" y="1928545"/>
            <a:ext cx="4917458" cy="351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6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Frameworks for Enterprise Software</a:t>
            </a:r>
            <a:endParaRPr lang="ko-KR" altLang="en-US" dirty="0"/>
          </a:p>
        </p:txBody>
      </p:sp>
      <p:pic>
        <p:nvPicPr>
          <p:cNvPr id="5122" name="Picture 2" descr="EJB vs Spring | Top 10 Useful Differences You Should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69" y="2620168"/>
            <a:ext cx="58293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3915" y="5655231"/>
            <a:ext cx="6059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hlinkClick r:id="rId3"/>
              </a:rPr>
              <a:t>https://www.educba.com/ejb-vs-spring/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54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 이슈</a:t>
            </a:r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800" b="1" dirty="0" smtClean="0"/>
              <a:t>“</a:t>
            </a:r>
            <a:r>
              <a:rPr lang="ko-KR" altLang="en-US" sz="2800" b="1" dirty="0" smtClean="0"/>
              <a:t>프로그램 사양</a:t>
            </a:r>
            <a:r>
              <a:rPr lang="en-US" altLang="ko-KR" sz="2800" b="1" dirty="0" smtClean="0"/>
              <a:t>(Software Specification)</a:t>
            </a:r>
            <a:r>
              <a:rPr lang="ko-KR" altLang="en-US" sz="2800" b="1" dirty="0" smtClean="0"/>
              <a:t>은 향상 변한다</a:t>
            </a:r>
            <a:r>
              <a:rPr lang="en-US" altLang="ko-KR" sz="2800" b="1" dirty="0" smtClean="0"/>
              <a:t>“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1. </a:t>
            </a:r>
            <a:r>
              <a:rPr lang="ko-KR" altLang="en-US" dirty="0" smtClean="0">
                <a:sym typeface="Wingdings" panose="05000000000000000000" pitchFamily="2" charset="2"/>
              </a:rPr>
              <a:t>사양 변경을 쉽게 반영할 수 있어야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2. </a:t>
            </a:r>
            <a:r>
              <a:rPr lang="ko-KR" altLang="en-US" dirty="0" smtClean="0">
                <a:sym typeface="Wingdings" panose="05000000000000000000" pitchFamily="2" charset="2"/>
              </a:rPr>
              <a:t>사양 변경에 따른 개발이 최소가 되어야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5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컴포넌트 개발 원칙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 프레임워크에서 중요시하는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원칙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/>
              <a:t>낮은 결합도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/>
              <a:t>높은 응집도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23594" y="3011214"/>
            <a:ext cx="449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 DI(Dependency Injection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23594" y="3770461"/>
            <a:ext cx="570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 AOP(Aspect Oriented Programming)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1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964</Words>
  <Application>Microsoft Office PowerPoint</Application>
  <PresentationFormat>와이드스크린</PresentationFormat>
  <Paragraphs>144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charter</vt:lpstr>
      <vt:lpstr>HY견고딕</vt:lpstr>
      <vt:lpstr>맑은 고딕</vt:lpstr>
      <vt:lpstr>Arial</vt:lpstr>
      <vt:lpstr>Times New Roman</vt:lpstr>
      <vt:lpstr>Wingdings</vt:lpstr>
      <vt:lpstr>Office 테마</vt:lpstr>
      <vt:lpstr>Spring Framework Programming</vt:lpstr>
      <vt:lpstr>소프트웨어 생명주기 (1)</vt:lpstr>
      <vt:lpstr>소프트웨어 생명주기 (2)</vt:lpstr>
      <vt:lpstr>소프트웨어 디자인 패턴 (1)</vt:lpstr>
      <vt:lpstr>소프트웨어 디자인 패턴 (2)</vt:lpstr>
      <vt:lpstr>소프트웨어 디자인 패턴 (3)</vt:lpstr>
      <vt:lpstr>소프트웨어 디자인 패턴 (4)</vt:lpstr>
      <vt:lpstr>소프트웨어 디자인 패턴 (5)</vt:lpstr>
      <vt:lpstr>소프트웨어 디자인 패턴 (6)</vt:lpstr>
      <vt:lpstr>Java Beans (1)</vt:lpstr>
      <vt:lpstr>Java Beans (2)</vt:lpstr>
      <vt:lpstr>Java Beans (3)</vt:lpstr>
      <vt:lpstr>실습 #1 - 실습 환경 구축</vt:lpstr>
      <vt:lpstr>실습 #2 – 객체 종속성 (1)</vt:lpstr>
      <vt:lpstr>실습 #2 – 객체 종속성 (2)</vt:lpstr>
      <vt:lpstr>실습 #2 – 객체 종속성 (3)</vt:lpstr>
      <vt:lpstr>실습 #3 – Spring DI (1)</vt:lpstr>
      <vt:lpstr>실습 #3 – Spring DI (2)</vt:lpstr>
      <vt:lpstr>실습 #3 – Spring DI (3)</vt:lpstr>
      <vt:lpstr>실습 #4 – Spring DI using Annotation</vt:lpstr>
      <vt:lpstr>실습 #5 – Collection 형식 값 정의</vt:lpstr>
      <vt:lpstr>실습 #6 – Collection 형식 빈 객체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jjanggu</dc:creator>
  <cp:lastModifiedBy>Windows 사용자</cp:lastModifiedBy>
  <cp:revision>28</cp:revision>
  <dcterms:created xsi:type="dcterms:W3CDTF">2021-01-17T03:50:40Z</dcterms:created>
  <dcterms:modified xsi:type="dcterms:W3CDTF">2022-10-03T06:13:39Z</dcterms:modified>
</cp:coreProperties>
</file>