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9" r:id="rId3"/>
    <p:sldId id="266" r:id="rId4"/>
    <p:sldId id="274" r:id="rId5"/>
    <p:sldId id="275" r:id="rId6"/>
    <p:sldId id="267" r:id="rId7"/>
    <p:sldId id="279" r:id="rId8"/>
    <p:sldId id="276" r:id="rId9"/>
    <p:sldId id="277" r:id="rId10"/>
    <p:sldId id="281" r:id="rId11"/>
    <p:sldId id="282" r:id="rId12"/>
    <p:sldId id="285" r:id="rId13"/>
    <p:sldId id="280" r:id="rId14"/>
    <p:sldId id="278" r:id="rId15"/>
    <p:sldId id="283" r:id="rId16"/>
    <p:sldId id="284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2A9"/>
    <a:srgbClr val="E1F3F7"/>
    <a:srgbClr val="1B3C33"/>
    <a:srgbClr val="F1F3F4"/>
    <a:srgbClr val="F4E5D4"/>
    <a:srgbClr val="D2B4A9"/>
    <a:srgbClr val="2A5963"/>
    <a:srgbClr val="F3D5BB"/>
    <a:srgbClr val="1B3C35"/>
    <a:srgbClr val="347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88618" autoAdjust="0"/>
  </p:normalViewPr>
  <p:slideViewPr>
    <p:cSldViewPr snapToGrid="0" showGuides="1">
      <p:cViewPr>
        <p:scale>
          <a:sx n="100" d="100"/>
          <a:sy n="100" d="100"/>
        </p:scale>
        <p:origin x="-1604" y="-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필수 작성 항목</a:t>
            </a:r>
            <a:endParaRPr lang="en-US" altLang="ko-KR" dirty="0"/>
          </a:p>
          <a:p>
            <a:pPr marL="378000" lvl="1" indent="0">
              <a:buNone/>
            </a:pPr>
            <a:r>
              <a:rPr lang="en-US" altLang="ko-KR" dirty="0"/>
              <a:t>		</a:t>
            </a:r>
          </a:p>
          <a:p>
            <a:pPr marL="3780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웹 사이트 구성</a:t>
            </a:r>
            <a:endParaRPr lang="en-US" altLang="ko-KR" dirty="0"/>
          </a:p>
          <a:p>
            <a:pPr lvl="2"/>
            <a:r>
              <a:rPr lang="ko-KR" altLang="en-US" dirty="0"/>
              <a:t>메인 페이지 </a:t>
            </a:r>
            <a:r>
              <a:rPr lang="en-US" altLang="ko-KR" dirty="0"/>
              <a:t>UI </a:t>
            </a:r>
            <a:r>
              <a:rPr lang="en-US" altLang="ko-KR" dirty="0">
                <a:sym typeface="Wingdings 3" panose="05040102010807070707" pitchFamily="18" charset="2"/>
              </a:rPr>
              <a:t> </a:t>
            </a:r>
            <a:r>
              <a:rPr lang="ko-KR" altLang="en-US" dirty="0">
                <a:sym typeface="Wingdings 3" panose="05040102010807070707" pitchFamily="18" charset="2"/>
              </a:rPr>
              <a:t>컨셉 이미지 포함</a:t>
            </a:r>
            <a:endParaRPr lang="en-US" altLang="ko-KR" dirty="0"/>
          </a:p>
          <a:p>
            <a:pPr lvl="2"/>
            <a:r>
              <a:rPr lang="ko-KR" altLang="en-US" dirty="0"/>
              <a:t>메뉴 항목 구성 및 소개</a:t>
            </a:r>
            <a:endParaRPr lang="en-US" altLang="ko-KR" dirty="0"/>
          </a:p>
          <a:p>
            <a:pPr lvl="2"/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 </a:t>
            </a:r>
            <a:r>
              <a:rPr lang="en-US" altLang="ko-KR" dirty="0">
                <a:sym typeface="Wingdings 3" panose="05040102010807070707" pitchFamily="18" charset="2"/>
              </a:rPr>
              <a:t> </a:t>
            </a:r>
            <a:r>
              <a:rPr lang="ko-KR" altLang="en-US" dirty="0">
                <a:sym typeface="Wingdings 3" panose="05040102010807070707" pitchFamily="18" charset="2"/>
              </a:rPr>
              <a:t>컨셉 이미지 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4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ko-KR" altLang="en-US" sz="4800" dirty="0"/>
              <a:t>웹 사이트 제작 기획서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ko-KR" altLang="en-US" sz="1100" dirty="0"/>
              <a:t>웹 프로그래밍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7216D-BD6C-4C87-9D88-7AF45E1AC9CA}"/>
              </a:ext>
            </a:extLst>
          </p:cNvPr>
          <p:cNvSpPr txBox="1"/>
          <p:nvPr/>
        </p:nvSpPr>
        <p:spPr>
          <a:xfrm>
            <a:off x="9894771" y="5524901"/>
            <a:ext cx="193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4E5D4"/>
                </a:solidFill>
                <a:latin typeface="+mj-ea"/>
                <a:ea typeface="+mj-ea"/>
              </a:rPr>
              <a:t>2017110177 </a:t>
            </a:r>
          </a:p>
          <a:p>
            <a:pPr algn="r"/>
            <a:r>
              <a:rPr lang="ko-KR" altLang="en-US" dirty="0" err="1">
                <a:solidFill>
                  <a:srgbClr val="F4E5D4"/>
                </a:solidFill>
                <a:latin typeface="+mj-ea"/>
                <a:ea typeface="+mj-ea"/>
              </a:rPr>
              <a:t>영어통번역학과</a:t>
            </a:r>
            <a:endParaRPr lang="en-US" altLang="ko-KR" dirty="0">
              <a:solidFill>
                <a:srgbClr val="F4E5D4"/>
              </a:solidFill>
              <a:latin typeface="+mj-ea"/>
              <a:ea typeface="+mj-ea"/>
            </a:endParaRPr>
          </a:p>
          <a:p>
            <a:pPr algn="r"/>
            <a:r>
              <a:rPr lang="ko-KR" altLang="en-US" dirty="0">
                <a:solidFill>
                  <a:srgbClr val="F4E5D4"/>
                </a:solidFill>
                <a:latin typeface="+mj-ea"/>
                <a:ea typeface="+mj-ea"/>
              </a:rPr>
              <a:t>김연진</a:t>
            </a: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59848F-B54E-4ED7-9F00-016D1B31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2" y="1422576"/>
            <a:ext cx="8662998" cy="4987374"/>
          </a:xfrm>
          <a:prstGeom prst="rect">
            <a:avLst/>
          </a:prstGeom>
          <a:solidFill>
            <a:srgbClr val="E1F3F7"/>
          </a:solidFill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42E1FE-A4E6-43B6-ABC4-51BE1F64EAA3}"/>
              </a:ext>
            </a:extLst>
          </p:cNvPr>
          <p:cNvSpPr/>
          <p:nvPr/>
        </p:nvSpPr>
        <p:spPr>
          <a:xfrm>
            <a:off x="433072" y="1450182"/>
            <a:ext cx="487887" cy="184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7F39B-643F-4F12-83FC-4C1440AF479C}"/>
              </a:ext>
            </a:extLst>
          </p:cNvPr>
          <p:cNvSpPr/>
          <p:nvPr/>
        </p:nvSpPr>
        <p:spPr>
          <a:xfrm>
            <a:off x="8379054" y="1694416"/>
            <a:ext cx="214821" cy="23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E5B29-0F46-4889-9B59-22FF9FCD513C}"/>
              </a:ext>
            </a:extLst>
          </p:cNvPr>
          <p:cNvSpPr/>
          <p:nvPr/>
        </p:nvSpPr>
        <p:spPr>
          <a:xfrm>
            <a:off x="227762" y="1931817"/>
            <a:ext cx="2552942" cy="18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7B3173EE-513E-4CEF-BB0F-88049ECB89A5}"/>
              </a:ext>
            </a:extLst>
          </p:cNvPr>
          <p:cNvSpPr/>
          <p:nvPr/>
        </p:nvSpPr>
        <p:spPr>
          <a:xfrm>
            <a:off x="951678" y="1691568"/>
            <a:ext cx="2752422" cy="190049"/>
          </a:xfrm>
          <a:prstGeom prst="flowChartTerminator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 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185327" y="2389759"/>
            <a:ext cx="445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영어통번역학전공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학년도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4A617-5DD1-4E5D-A1F5-3E29DBF0981B}"/>
              </a:ext>
            </a:extLst>
          </p:cNvPr>
          <p:cNvSpPr txBox="1"/>
          <p:nvPr/>
        </p:nvSpPr>
        <p:spPr>
          <a:xfrm>
            <a:off x="6423100" y="2141110"/>
            <a:ext cx="325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pic>
        <p:nvPicPr>
          <p:cNvPr id="19" name="그래픽 18" descr="코끼리 단색으로 채워진">
            <a:extLst>
              <a:ext uri="{FF2B5EF4-FFF2-40B4-BE49-F238E27FC236}">
                <a16:creationId xmlns:a16="http://schemas.microsoft.com/office/drawing/2014/main" id="{33575A72-3E19-4A43-A3B8-02021A03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7165" y="2205404"/>
            <a:ext cx="280869" cy="3015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893870" y="1406431"/>
            <a:ext cx="329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188902" y="2826219"/>
            <a:ext cx="8662998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185327" y="3468657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235330" y="5822172"/>
            <a:ext cx="502270" cy="4932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A1D56445-AECC-4869-83D3-BFDA51FD1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2505" y="1668842"/>
            <a:ext cx="3055575" cy="4494841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10C32D-6AED-493B-8CCF-547CF477AC3E}"/>
              </a:ext>
            </a:extLst>
          </p:cNvPr>
          <p:cNvSpPr txBox="1"/>
          <p:nvPr/>
        </p:nvSpPr>
        <p:spPr>
          <a:xfrm>
            <a:off x="8950606" y="2939670"/>
            <a:ext cx="30524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교양교육과정 부분에는 공통교양을 체크박스 형태로 선택할 수 있도록 하고 선택한 교양 과목의 경우 자바스크립트를 활용하여 </a:t>
            </a:r>
            <a:r>
              <a:rPr lang="en-US" altLang="ko-KR" sz="1800" dirty="0"/>
              <a:t>text-decoration</a:t>
            </a:r>
            <a:r>
              <a:rPr lang="ko-KR" altLang="en-US" sz="1800" dirty="0"/>
              <a:t>에 </a:t>
            </a:r>
            <a:r>
              <a:rPr lang="en-US" altLang="ko-KR" dirty="0"/>
              <a:t>line-through </a:t>
            </a:r>
            <a:r>
              <a:rPr lang="ko-KR" altLang="en-US" dirty="0"/>
              <a:t>스타일을 적용할 예정입니다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6E90251F-D612-4FBB-AA9F-74D513606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8108" y="1206628"/>
            <a:ext cx="646897" cy="646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7C36BF-C387-4C3B-A624-265B73956F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21" t="1" r="3125" b="3047"/>
          <a:stretch/>
        </p:blipFill>
        <p:spPr>
          <a:xfrm>
            <a:off x="433072" y="3841268"/>
            <a:ext cx="4870448" cy="1980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799ADD-5C28-4219-AEB5-3FE6E14150AD}"/>
              </a:ext>
            </a:extLst>
          </p:cNvPr>
          <p:cNvSpPr txBox="1"/>
          <p:nvPr/>
        </p:nvSpPr>
        <p:spPr>
          <a:xfrm>
            <a:off x="5868827" y="3822889"/>
            <a:ext cx="33261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대학생활탐구</a:t>
            </a:r>
            <a:endParaRPr lang="en-US" altLang="ko-KR" sz="1600" dirty="0"/>
          </a:p>
          <a:p>
            <a:r>
              <a:rPr lang="ko-KR" altLang="en-US" sz="1600" dirty="0"/>
              <a:t>자아성찰</a:t>
            </a:r>
            <a:endParaRPr lang="en-US" altLang="ko-KR" sz="1600" dirty="0"/>
          </a:p>
          <a:p>
            <a:r>
              <a:rPr lang="en-US" altLang="ko-KR" sz="1600" strike="sngStrike" dirty="0"/>
              <a:t>21C </a:t>
            </a:r>
            <a:r>
              <a:rPr lang="ko-KR" altLang="en-US" sz="1600" strike="sngStrike" dirty="0"/>
              <a:t>시민</a:t>
            </a:r>
            <a:r>
              <a:rPr lang="en-US" altLang="ko-KR" sz="1600" strike="sngStrike" dirty="0"/>
              <a:t>, </a:t>
            </a:r>
            <a:r>
              <a:rPr lang="ko-KR" altLang="en-US" sz="1600" strike="sngStrike" dirty="0"/>
              <a:t>지역연구</a:t>
            </a:r>
            <a:r>
              <a:rPr lang="en-US" altLang="ko-KR" sz="1600" strike="sngStrike" dirty="0"/>
              <a:t>, </a:t>
            </a:r>
            <a:r>
              <a:rPr lang="ko-KR" altLang="en-US" sz="1600" strike="sngStrike" dirty="0"/>
              <a:t>미래위험</a:t>
            </a:r>
            <a:endParaRPr lang="en-US" altLang="ko-KR" sz="1600" strike="sngStrike" dirty="0"/>
          </a:p>
          <a:p>
            <a:r>
              <a:rPr lang="ko-KR" altLang="en-US" sz="1600" dirty="0"/>
              <a:t>글쓰기</a:t>
            </a:r>
            <a:endParaRPr lang="en-US" altLang="ko-KR" sz="1600" dirty="0"/>
          </a:p>
          <a:p>
            <a:r>
              <a:rPr lang="ko-KR" altLang="en-US" sz="1600" dirty="0"/>
              <a:t>세계명작세미나</a:t>
            </a:r>
            <a:endParaRPr lang="en-US" altLang="ko-KR" sz="1600" dirty="0"/>
          </a:p>
          <a:p>
            <a:r>
              <a:rPr lang="ko-KR" altLang="en-US" sz="1600" dirty="0"/>
              <a:t>리더십</a:t>
            </a:r>
            <a:endParaRPr lang="en-US" altLang="ko-KR" sz="1600" dirty="0"/>
          </a:p>
          <a:p>
            <a:r>
              <a:rPr lang="ko-KR" altLang="en-US" sz="1600" dirty="0"/>
              <a:t>영어</a:t>
            </a:r>
            <a:endParaRPr lang="en-US" altLang="ko-KR" sz="1600" dirty="0"/>
          </a:p>
          <a:p>
            <a:r>
              <a:rPr lang="ko-KR" altLang="en-US" sz="1600" dirty="0"/>
              <a:t>소프트웨어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1FF75-EC99-46B3-91C3-B82D75E1F3B1}"/>
              </a:ext>
            </a:extLst>
          </p:cNvPr>
          <p:cNvSpPr/>
          <p:nvPr/>
        </p:nvSpPr>
        <p:spPr>
          <a:xfrm>
            <a:off x="5595319" y="39068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32064B-74C1-4BED-A01C-71F3E8205B02}"/>
              </a:ext>
            </a:extLst>
          </p:cNvPr>
          <p:cNvSpPr/>
          <p:nvPr/>
        </p:nvSpPr>
        <p:spPr>
          <a:xfrm>
            <a:off x="5608019" y="41481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E58282-3407-4659-932F-01F1B10CF959}"/>
              </a:ext>
            </a:extLst>
          </p:cNvPr>
          <p:cNvSpPr/>
          <p:nvPr/>
        </p:nvSpPr>
        <p:spPr>
          <a:xfrm>
            <a:off x="5608019" y="4376718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2CBF29-72A4-4504-A27C-205FDB63E001}"/>
              </a:ext>
            </a:extLst>
          </p:cNvPr>
          <p:cNvSpPr/>
          <p:nvPr/>
        </p:nvSpPr>
        <p:spPr>
          <a:xfrm>
            <a:off x="5595319" y="46307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6100A1-D71C-44EC-A18A-B2EBF26C7FA6}"/>
              </a:ext>
            </a:extLst>
          </p:cNvPr>
          <p:cNvSpPr/>
          <p:nvPr/>
        </p:nvSpPr>
        <p:spPr>
          <a:xfrm>
            <a:off x="5608019" y="48847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84513D-AE89-4AB3-A273-52F8C28B0B6B}"/>
              </a:ext>
            </a:extLst>
          </p:cNvPr>
          <p:cNvSpPr/>
          <p:nvPr/>
        </p:nvSpPr>
        <p:spPr>
          <a:xfrm>
            <a:off x="5620719" y="50879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3F3476-EED7-4221-95FF-DAA7AA734FC7}"/>
              </a:ext>
            </a:extLst>
          </p:cNvPr>
          <p:cNvSpPr/>
          <p:nvPr/>
        </p:nvSpPr>
        <p:spPr>
          <a:xfrm>
            <a:off x="5620719" y="5342485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7F7BEE-B49F-40F9-AD54-DEA8E07C5A79}"/>
              </a:ext>
            </a:extLst>
          </p:cNvPr>
          <p:cNvSpPr/>
          <p:nvPr/>
        </p:nvSpPr>
        <p:spPr>
          <a:xfrm>
            <a:off x="5620719" y="5570518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heck Free Icon of Material Design">
            <a:extLst>
              <a:ext uri="{FF2B5EF4-FFF2-40B4-BE49-F238E27FC236}">
                <a16:creationId xmlns:a16="http://schemas.microsoft.com/office/drawing/2014/main" id="{1B37281D-8677-48F4-8F57-77A734D48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84" y="4307515"/>
            <a:ext cx="318421" cy="31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E655E71-1296-4725-921D-C138C5AD067A}"/>
              </a:ext>
            </a:extLst>
          </p:cNvPr>
          <p:cNvSpPr txBox="1"/>
          <p:nvPr/>
        </p:nvSpPr>
        <p:spPr>
          <a:xfrm>
            <a:off x="3377261" y="2885150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E08BB-E761-4D10-BB27-6E3EBF17A4D0}"/>
              </a:ext>
            </a:extLst>
          </p:cNvPr>
          <p:cNvSpPr txBox="1"/>
          <p:nvPr/>
        </p:nvSpPr>
        <p:spPr>
          <a:xfrm>
            <a:off x="4717221" y="2885150"/>
            <a:ext cx="149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7BFC41-8129-479A-B5BC-93958A932789}"/>
              </a:ext>
            </a:extLst>
          </p:cNvPr>
          <p:cNvSpPr txBox="1"/>
          <p:nvPr/>
        </p:nvSpPr>
        <p:spPr>
          <a:xfrm>
            <a:off x="6070600" y="2881334"/>
            <a:ext cx="15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902503-0C14-4059-8442-4F4071F2C092}"/>
              </a:ext>
            </a:extLst>
          </p:cNvPr>
          <p:cNvSpPr txBox="1"/>
          <p:nvPr/>
        </p:nvSpPr>
        <p:spPr>
          <a:xfrm>
            <a:off x="7115697" y="2881062"/>
            <a:ext cx="206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</a:p>
        </p:txBody>
      </p:sp>
    </p:spTree>
    <p:extLst>
      <p:ext uri="{BB962C8B-B14F-4D97-AF65-F5344CB8AC3E}">
        <p14:creationId xmlns:p14="http://schemas.microsoft.com/office/powerpoint/2010/main" val="73195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59848F-B54E-4ED7-9F00-016D1B31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2" y="1422576"/>
            <a:ext cx="8662998" cy="4987374"/>
          </a:xfrm>
          <a:prstGeom prst="rect">
            <a:avLst/>
          </a:prstGeom>
          <a:solidFill>
            <a:srgbClr val="E1F3F7"/>
          </a:solidFill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42E1FE-A4E6-43B6-ABC4-51BE1F64EAA3}"/>
              </a:ext>
            </a:extLst>
          </p:cNvPr>
          <p:cNvSpPr/>
          <p:nvPr/>
        </p:nvSpPr>
        <p:spPr>
          <a:xfrm>
            <a:off x="433072" y="1450182"/>
            <a:ext cx="487887" cy="184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7F39B-643F-4F12-83FC-4C1440AF479C}"/>
              </a:ext>
            </a:extLst>
          </p:cNvPr>
          <p:cNvSpPr/>
          <p:nvPr/>
        </p:nvSpPr>
        <p:spPr>
          <a:xfrm>
            <a:off x="8379054" y="1694416"/>
            <a:ext cx="214821" cy="23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E5B29-0F46-4889-9B59-22FF9FCD513C}"/>
              </a:ext>
            </a:extLst>
          </p:cNvPr>
          <p:cNvSpPr/>
          <p:nvPr/>
        </p:nvSpPr>
        <p:spPr>
          <a:xfrm>
            <a:off x="227762" y="1931817"/>
            <a:ext cx="2552942" cy="18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7B3173EE-513E-4CEF-BB0F-88049ECB89A5}"/>
              </a:ext>
            </a:extLst>
          </p:cNvPr>
          <p:cNvSpPr/>
          <p:nvPr/>
        </p:nvSpPr>
        <p:spPr>
          <a:xfrm>
            <a:off x="951678" y="1691568"/>
            <a:ext cx="2752422" cy="190049"/>
          </a:xfrm>
          <a:prstGeom prst="flowChartTerminator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 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185327" y="2389759"/>
            <a:ext cx="445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영어통번역학전공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학년도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4A617-5DD1-4E5D-A1F5-3E29DBF0981B}"/>
              </a:ext>
            </a:extLst>
          </p:cNvPr>
          <p:cNvSpPr txBox="1"/>
          <p:nvPr/>
        </p:nvSpPr>
        <p:spPr>
          <a:xfrm>
            <a:off x="6423100" y="2141110"/>
            <a:ext cx="325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pic>
        <p:nvPicPr>
          <p:cNvPr id="19" name="그래픽 18" descr="코끼리 단색으로 채워진">
            <a:extLst>
              <a:ext uri="{FF2B5EF4-FFF2-40B4-BE49-F238E27FC236}">
                <a16:creationId xmlns:a16="http://schemas.microsoft.com/office/drawing/2014/main" id="{33575A72-3E19-4A43-A3B8-02021A03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7165" y="2205404"/>
            <a:ext cx="280869" cy="3015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893870" y="1406431"/>
            <a:ext cx="329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188902" y="2826219"/>
            <a:ext cx="8662998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8865" y="3372405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235330" y="5822172"/>
            <a:ext cx="502270" cy="4932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A1D56445-AECC-4869-83D3-BFDA51FD1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68461" y="1668842"/>
            <a:ext cx="3055575" cy="4494841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10C32D-6AED-493B-8CCF-547CF477AC3E}"/>
              </a:ext>
            </a:extLst>
          </p:cNvPr>
          <p:cNvSpPr txBox="1"/>
          <p:nvPr/>
        </p:nvSpPr>
        <p:spPr>
          <a:xfrm>
            <a:off x="9001288" y="2925015"/>
            <a:ext cx="30524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최저학점이수와 필수과목에 대한 내용을 표로 구성해 보여준 뒤 앞 페이지와 같이 체크박스로 구성할 것입니다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본인이 수강한 수업</a:t>
            </a:r>
            <a:r>
              <a:rPr lang="en-US" altLang="ko-KR" sz="1800" dirty="0"/>
              <a:t>(</a:t>
            </a:r>
            <a:r>
              <a:rPr lang="ko-KR" altLang="en-US" dirty="0"/>
              <a:t>체크박스가 선택되는</a:t>
            </a:r>
            <a:r>
              <a:rPr lang="en-US" altLang="ko-KR" dirty="0"/>
              <a:t>)</a:t>
            </a:r>
            <a:r>
              <a:rPr lang="ko-KR" altLang="en-US" sz="1800" dirty="0"/>
              <a:t>의 경우 자바스크립트로 </a:t>
            </a:r>
            <a:r>
              <a:rPr lang="en-US" altLang="ko-KR" sz="1800" dirty="0"/>
              <a:t>line-through </a:t>
            </a:r>
            <a:r>
              <a:rPr lang="ko-KR" altLang="en-US" sz="1800" dirty="0"/>
              <a:t>효과를 추가할 것입니다</a:t>
            </a:r>
            <a:r>
              <a:rPr lang="en-US" altLang="ko-KR" sz="1800" dirty="0"/>
              <a:t>.</a:t>
            </a:r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6E90251F-D612-4FBB-AA9F-74D513606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8108" y="1206628"/>
            <a:ext cx="646897" cy="646897"/>
          </a:xfrm>
          <a:prstGeom prst="rect">
            <a:avLst/>
          </a:prstGeom>
        </p:spPr>
      </p:pic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7AC39E88-C2ED-466F-AE2F-8C4152B6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11712"/>
              </p:ext>
            </p:extLst>
          </p:nvPr>
        </p:nvGraphicFramePr>
        <p:xfrm>
          <a:off x="266474" y="3731850"/>
          <a:ext cx="394564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540">
                  <a:extLst>
                    <a:ext uri="{9D8B030D-6E8A-4147-A177-3AD203B41FA5}">
                      <a16:colId xmlns:a16="http://schemas.microsoft.com/office/drawing/2014/main" val="973346466"/>
                    </a:ext>
                  </a:extLst>
                </a:gridCol>
                <a:gridCol w="1913888">
                  <a:extLst>
                    <a:ext uri="{9D8B030D-6E8A-4147-A177-3AD203B41FA5}">
                      <a16:colId xmlns:a16="http://schemas.microsoft.com/office/drawing/2014/main" val="749679433"/>
                    </a:ext>
                  </a:extLst>
                </a:gridCol>
                <a:gridCol w="1315214">
                  <a:extLst>
                    <a:ext uri="{9D8B030D-6E8A-4147-A177-3AD203B41FA5}">
                      <a16:colId xmlns:a16="http://schemas.microsoft.com/office/drawing/2014/main" val="4213164993"/>
                    </a:ext>
                  </a:extLst>
                </a:gridCol>
              </a:tblGrid>
              <a:tr h="2912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57015"/>
                  </a:ext>
                </a:extLst>
              </a:tr>
              <a:tr h="29127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공통교양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29~31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01307"/>
                  </a:ext>
                </a:extLst>
              </a:tr>
              <a:tr h="2912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핵심교양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821242"/>
                  </a:ext>
                </a:extLst>
              </a:tr>
              <a:tr h="2912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학문기초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45570"/>
                  </a:ext>
                </a:extLst>
              </a:tr>
              <a:tr h="29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단일전공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628062"/>
                  </a:ext>
                </a:extLst>
              </a:tr>
              <a:tr h="2912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복수전공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주전공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866698"/>
                  </a:ext>
                </a:extLst>
              </a:tr>
              <a:tr h="291272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주전공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3461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7631173-FC1B-435A-83AF-7A2F2D00CDCC}"/>
              </a:ext>
            </a:extLst>
          </p:cNvPr>
          <p:cNvSpPr txBox="1"/>
          <p:nvPr/>
        </p:nvSpPr>
        <p:spPr>
          <a:xfrm>
            <a:off x="4636616" y="3381690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필수과목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912283-1A51-48B4-B8D4-E97A6DDD8874}"/>
              </a:ext>
            </a:extLst>
          </p:cNvPr>
          <p:cNvSpPr txBox="1"/>
          <p:nvPr/>
        </p:nvSpPr>
        <p:spPr>
          <a:xfrm>
            <a:off x="4055453" y="3772515"/>
            <a:ext cx="540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졸업논문 </a:t>
            </a:r>
            <a:r>
              <a:rPr lang="ko-KR" altLang="en-US" sz="1400" dirty="0" err="1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14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수강을 통한 졸업논문 완성 및 제출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BC380D-6F57-49BE-B62E-78241B290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8262" y="4093587"/>
            <a:ext cx="1755156" cy="19460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217F5C-8C31-4420-B6F4-00E2DAB5B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1831" y="4109963"/>
            <a:ext cx="1974688" cy="16859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2339F79-9952-4154-B26B-1977BAA96385}"/>
              </a:ext>
            </a:extLst>
          </p:cNvPr>
          <p:cNvSpPr txBox="1"/>
          <p:nvPr/>
        </p:nvSpPr>
        <p:spPr>
          <a:xfrm>
            <a:off x="3377261" y="2885150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86163E-1261-44BE-9279-565164412331}"/>
              </a:ext>
            </a:extLst>
          </p:cNvPr>
          <p:cNvSpPr txBox="1"/>
          <p:nvPr/>
        </p:nvSpPr>
        <p:spPr>
          <a:xfrm>
            <a:off x="4717221" y="2885150"/>
            <a:ext cx="149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245682-DD11-4519-8B00-05791F8AD8E0}"/>
              </a:ext>
            </a:extLst>
          </p:cNvPr>
          <p:cNvSpPr txBox="1"/>
          <p:nvPr/>
        </p:nvSpPr>
        <p:spPr>
          <a:xfrm>
            <a:off x="6070600" y="2881334"/>
            <a:ext cx="15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AEE17-77DF-4CE2-92A5-B9CB128E8983}"/>
              </a:ext>
            </a:extLst>
          </p:cNvPr>
          <p:cNvSpPr txBox="1"/>
          <p:nvPr/>
        </p:nvSpPr>
        <p:spPr>
          <a:xfrm>
            <a:off x="7115697" y="2881062"/>
            <a:ext cx="206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</a:p>
        </p:txBody>
      </p:sp>
    </p:spTree>
    <p:extLst>
      <p:ext uri="{BB962C8B-B14F-4D97-AF65-F5344CB8AC3E}">
        <p14:creationId xmlns:p14="http://schemas.microsoft.com/office/powerpoint/2010/main" val="412536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59848F-B54E-4ED7-9F00-016D1B31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3" y="1406431"/>
            <a:ext cx="8662998" cy="4987374"/>
          </a:xfrm>
          <a:prstGeom prst="rect">
            <a:avLst/>
          </a:prstGeom>
          <a:solidFill>
            <a:srgbClr val="E1F3F7"/>
          </a:solidFill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42E1FE-A4E6-43B6-ABC4-51BE1F64EAA3}"/>
              </a:ext>
            </a:extLst>
          </p:cNvPr>
          <p:cNvSpPr/>
          <p:nvPr/>
        </p:nvSpPr>
        <p:spPr>
          <a:xfrm>
            <a:off x="433072" y="1450182"/>
            <a:ext cx="487887" cy="184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7F39B-643F-4F12-83FC-4C1440AF479C}"/>
              </a:ext>
            </a:extLst>
          </p:cNvPr>
          <p:cNvSpPr/>
          <p:nvPr/>
        </p:nvSpPr>
        <p:spPr>
          <a:xfrm>
            <a:off x="8379054" y="1694416"/>
            <a:ext cx="214821" cy="23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E5B29-0F46-4889-9B59-22FF9FCD513C}"/>
              </a:ext>
            </a:extLst>
          </p:cNvPr>
          <p:cNvSpPr/>
          <p:nvPr/>
        </p:nvSpPr>
        <p:spPr>
          <a:xfrm>
            <a:off x="227762" y="1931817"/>
            <a:ext cx="2552942" cy="18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7B3173EE-513E-4CEF-BB0F-88049ECB89A5}"/>
              </a:ext>
            </a:extLst>
          </p:cNvPr>
          <p:cNvSpPr/>
          <p:nvPr/>
        </p:nvSpPr>
        <p:spPr>
          <a:xfrm>
            <a:off x="951678" y="1691568"/>
            <a:ext cx="2752422" cy="190049"/>
          </a:xfrm>
          <a:prstGeom prst="flowChartTerminator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 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185327" y="2389759"/>
            <a:ext cx="445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영어통번역학전공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학년도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4A617-5DD1-4E5D-A1F5-3E29DBF0981B}"/>
              </a:ext>
            </a:extLst>
          </p:cNvPr>
          <p:cNvSpPr txBox="1"/>
          <p:nvPr/>
        </p:nvSpPr>
        <p:spPr>
          <a:xfrm>
            <a:off x="6423100" y="2141110"/>
            <a:ext cx="325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pic>
        <p:nvPicPr>
          <p:cNvPr id="19" name="그래픽 18" descr="코끼리 단색으로 채워진">
            <a:extLst>
              <a:ext uri="{FF2B5EF4-FFF2-40B4-BE49-F238E27FC236}">
                <a16:creationId xmlns:a16="http://schemas.microsoft.com/office/drawing/2014/main" id="{33575A72-3E19-4A43-A3B8-02021A03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7165" y="2205404"/>
            <a:ext cx="280869" cy="3015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893870" y="1406431"/>
            <a:ext cx="329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188902" y="2826219"/>
            <a:ext cx="8662998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14746" y="3372603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235330" y="5822172"/>
            <a:ext cx="502270" cy="4932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A1D56445-AECC-4869-83D3-BFDA51FD1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40817" y="1633418"/>
            <a:ext cx="3055575" cy="4494841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10C32D-6AED-493B-8CCF-547CF477AC3E}"/>
              </a:ext>
            </a:extLst>
          </p:cNvPr>
          <p:cNvSpPr txBox="1"/>
          <p:nvPr/>
        </p:nvSpPr>
        <p:spPr>
          <a:xfrm>
            <a:off x="8987748" y="2389759"/>
            <a:ext cx="30524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취득학점계산 부분에서는 졸업요건과 취득학점을 계산하는 부분으로 </a:t>
            </a:r>
            <a:r>
              <a:rPr lang="ko-KR" altLang="en-US" sz="1800" dirty="0" err="1"/>
              <a:t>구성하려합니다</a:t>
            </a:r>
            <a:r>
              <a:rPr lang="en-US" altLang="ko-KR" sz="1800" dirty="0"/>
              <a:t>.</a:t>
            </a:r>
          </a:p>
          <a:p>
            <a:r>
              <a:rPr lang="ko-KR" altLang="en-US" dirty="0"/>
              <a:t>졸업요건확인은 </a:t>
            </a:r>
            <a:r>
              <a:rPr lang="en-US" altLang="ko-KR" dirty="0"/>
              <a:t>checkbox</a:t>
            </a:r>
            <a:r>
              <a:rPr lang="ko-KR" altLang="en-US" dirty="0"/>
              <a:t>를 활용해 구현하고</a:t>
            </a:r>
            <a:r>
              <a:rPr lang="en-US" altLang="ko-KR" dirty="0"/>
              <a:t> </a:t>
            </a:r>
            <a:r>
              <a:rPr lang="ko-KR" altLang="en-US" dirty="0"/>
              <a:t>취득학점은 </a:t>
            </a:r>
            <a:r>
              <a:rPr lang="en-US" altLang="ko-KR" dirty="0"/>
              <a:t>radio</a:t>
            </a:r>
            <a:r>
              <a:rPr lang="ko-KR" altLang="en-US" dirty="0"/>
              <a:t>버튼을 통해 단일전공과 복수전공을 선택한 후 </a:t>
            </a:r>
            <a:r>
              <a:rPr lang="en-US" altLang="ko-KR" dirty="0"/>
              <a:t>input </a:t>
            </a:r>
            <a:r>
              <a:rPr lang="ko-KR" altLang="en-US" dirty="0"/>
              <a:t>태그로 이수한 학점을 입력 받고 </a:t>
            </a:r>
            <a:r>
              <a:rPr lang="en-US" altLang="ko-KR" dirty="0" err="1"/>
              <a:t>javascript</a:t>
            </a:r>
            <a:r>
              <a:rPr lang="ko-KR" altLang="en-US" dirty="0"/>
              <a:t>로 남은 학점을 계산해 보여줄 예정입니다</a:t>
            </a:r>
            <a:r>
              <a:rPr lang="en-US" altLang="ko-KR" dirty="0"/>
              <a:t>.</a:t>
            </a:r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6E90251F-D612-4FBB-AA9F-74D513606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8108" y="1206628"/>
            <a:ext cx="646897" cy="64689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B20A1A9-B974-43C0-A6F8-183A20045879}"/>
              </a:ext>
            </a:extLst>
          </p:cNvPr>
          <p:cNvSpPr txBox="1"/>
          <p:nvPr/>
        </p:nvSpPr>
        <p:spPr>
          <a:xfrm>
            <a:off x="176552" y="3887261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졸업요건확인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E32548-F755-41BB-B99B-E50F435E6AC1}"/>
              </a:ext>
            </a:extLst>
          </p:cNvPr>
          <p:cNvSpPr txBox="1"/>
          <p:nvPr/>
        </p:nvSpPr>
        <p:spPr>
          <a:xfrm>
            <a:off x="853868" y="4265674"/>
            <a:ext cx="3326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졸업논문 제출하셨나요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학점이 </a:t>
            </a:r>
            <a:r>
              <a:rPr lang="en-US" altLang="ko-KR" sz="1600" dirty="0"/>
              <a:t>2.0 </a:t>
            </a:r>
            <a:r>
              <a:rPr lang="ko-KR" altLang="en-US" sz="1600" dirty="0"/>
              <a:t>이상인가요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외국어 수업 </a:t>
            </a:r>
            <a:r>
              <a:rPr lang="en-US" altLang="ko-KR" sz="1600" dirty="0"/>
              <a:t>4</a:t>
            </a:r>
            <a:r>
              <a:rPr lang="ko-KR" altLang="en-US" sz="1600" dirty="0"/>
              <a:t>개 이상 수강했나요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800</a:t>
            </a:r>
            <a:r>
              <a:rPr lang="ko-KR" altLang="en-US" sz="1600" dirty="0"/>
              <a:t>점이상 </a:t>
            </a:r>
            <a:r>
              <a:rPr lang="ko-KR" altLang="en-US" sz="1600" dirty="0" err="1"/>
              <a:t>토익점수</a:t>
            </a:r>
            <a:r>
              <a:rPr lang="ko-KR" altLang="en-US" sz="1600" dirty="0"/>
              <a:t> 제출했나요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취득학점이 </a:t>
            </a:r>
            <a:r>
              <a:rPr lang="en-US" altLang="ko-KR" sz="1600" dirty="0"/>
              <a:t>130</a:t>
            </a:r>
            <a:r>
              <a:rPr lang="ko-KR" altLang="en-US" sz="1600" dirty="0"/>
              <a:t>이 넘나요</a:t>
            </a:r>
            <a:r>
              <a:rPr lang="en-US" altLang="ko-KR" sz="1600" dirty="0"/>
              <a:t>?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27E13A-60B9-44A4-9112-63ABD021DA62}"/>
              </a:ext>
            </a:extLst>
          </p:cNvPr>
          <p:cNvSpPr/>
          <p:nvPr/>
        </p:nvSpPr>
        <p:spPr>
          <a:xfrm>
            <a:off x="580360" y="434960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4D7534-7D26-4087-9C88-444EF11C9DA8}"/>
              </a:ext>
            </a:extLst>
          </p:cNvPr>
          <p:cNvSpPr/>
          <p:nvPr/>
        </p:nvSpPr>
        <p:spPr>
          <a:xfrm>
            <a:off x="593060" y="459090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A92AB8-8E69-45B8-8D3C-1F6EB5CD3702}"/>
              </a:ext>
            </a:extLst>
          </p:cNvPr>
          <p:cNvSpPr/>
          <p:nvPr/>
        </p:nvSpPr>
        <p:spPr>
          <a:xfrm>
            <a:off x="593060" y="4844903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3FC8C5-FD1D-449E-ABA0-B1B4CEB6CD82}"/>
              </a:ext>
            </a:extLst>
          </p:cNvPr>
          <p:cNvSpPr/>
          <p:nvPr/>
        </p:nvSpPr>
        <p:spPr>
          <a:xfrm>
            <a:off x="580360" y="507350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E565E57-B396-4D8F-B3CC-784221E7D24A}"/>
              </a:ext>
            </a:extLst>
          </p:cNvPr>
          <p:cNvSpPr/>
          <p:nvPr/>
        </p:nvSpPr>
        <p:spPr>
          <a:xfrm>
            <a:off x="593060" y="532750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E71997-C3EF-40B0-9BA7-C7F0A8BD3160}"/>
              </a:ext>
            </a:extLst>
          </p:cNvPr>
          <p:cNvSpPr txBox="1"/>
          <p:nvPr/>
        </p:nvSpPr>
        <p:spPr>
          <a:xfrm>
            <a:off x="4473611" y="3456956"/>
            <a:ext cx="1873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공통교양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핵심교양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학문기초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복수전공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1:</a:t>
            </a:r>
          </a:p>
          <a:p>
            <a:pPr algn="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1EB0A6-5BC6-499E-8337-1F80949A7753}"/>
              </a:ext>
            </a:extLst>
          </p:cNvPr>
          <p:cNvSpPr/>
          <p:nvPr/>
        </p:nvSpPr>
        <p:spPr>
          <a:xfrm>
            <a:off x="5288067" y="4835938"/>
            <a:ext cx="201871" cy="2079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C4E45AA-B427-4A35-9F31-CB29307FF323}"/>
              </a:ext>
            </a:extLst>
          </p:cNvPr>
          <p:cNvSpPr/>
          <p:nvPr/>
        </p:nvSpPr>
        <p:spPr>
          <a:xfrm>
            <a:off x="5281921" y="5128002"/>
            <a:ext cx="201871" cy="2079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246245-ABB5-49E9-80D0-812EAA992BF8}"/>
              </a:ext>
            </a:extLst>
          </p:cNvPr>
          <p:cNvSpPr/>
          <p:nvPr/>
        </p:nvSpPr>
        <p:spPr>
          <a:xfrm>
            <a:off x="6273504" y="4141670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6905AF-7D41-4AA9-BC47-1FFCFC09CF09}"/>
              </a:ext>
            </a:extLst>
          </p:cNvPr>
          <p:cNvSpPr/>
          <p:nvPr/>
        </p:nvSpPr>
        <p:spPr>
          <a:xfrm>
            <a:off x="6273504" y="4423040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084474-73D6-4229-88ED-C2675B3A85EB}"/>
              </a:ext>
            </a:extLst>
          </p:cNvPr>
          <p:cNvSpPr/>
          <p:nvPr/>
        </p:nvSpPr>
        <p:spPr>
          <a:xfrm>
            <a:off x="6265037" y="4668576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AA66691-A0C5-4648-AD07-98FED8DAF6AE}"/>
              </a:ext>
            </a:extLst>
          </p:cNvPr>
          <p:cNvSpPr/>
          <p:nvPr/>
        </p:nvSpPr>
        <p:spPr>
          <a:xfrm>
            <a:off x="6281314" y="4926024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0277BA-59A3-4F01-9BE8-FB133BECF03F}"/>
              </a:ext>
            </a:extLst>
          </p:cNvPr>
          <p:cNvSpPr/>
          <p:nvPr/>
        </p:nvSpPr>
        <p:spPr>
          <a:xfrm>
            <a:off x="6273504" y="5163823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481C8E2-1902-40DC-B9CD-B7AC0FB62327}"/>
              </a:ext>
            </a:extLst>
          </p:cNvPr>
          <p:cNvSpPr/>
          <p:nvPr/>
        </p:nvSpPr>
        <p:spPr>
          <a:xfrm>
            <a:off x="6294522" y="5408227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90F890D-DBB6-4333-BA6A-6305B183AC41}"/>
              </a:ext>
            </a:extLst>
          </p:cNvPr>
          <p:cNvSpPr/>
          <p:nvPr/>
        </p:nvSpPr>
        <p:spPr>
          <a:xfrm>
            <a:off x="6294522" y="5674523"/>
            <a:ext cx="889296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542CDE-C372-400E-B67A-DF6E765AA883}"/>
              </a:ext>
            </a:extLst>
          </p:cNvPr>
          <p:cNvSpPr txBox="1"/>
          <p:nvPr/>
        </p:nvSpPr>
        <p:spPr>
          <a:xfrm>
            <a:off x="4473611" y="3453084"/>
            <a:ext cx="1873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공통교양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핵심교양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학문기초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복수전공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1:</a:t>
            </a:r>
          </a:p>
          <a:p>
            <a:pPr algn="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주전공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r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8881F5-DFC6-4B4C-832A-0DA34C97035E}"/>
              </a:ext>
            </a:extLst>
          </p:cNvPr>
          <p:cNvSpPr txBox="1"/>
          <p:nvPr/>
        </p:nvSpPr>
        <p:spPr>
          <a:xfrm>
            <a:off x="6747552" y="4096878"/>
            <a:ext cx="1873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DABEAA-5E20-4EF0-9ED7-6762251E188C}"/>
              </a:ext>
            </a:extLst>
          </p:cNvPr>
          <p:cNvSpPr txBox="1"/>
          <p:nvPr/>
        </p:nvSpPr>
        <p:spPr>
          <a:xfrm>
            <a:off x="3377261" y="2885150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C92244-5A76-4A9C-95BD-86D8604BC677}"/>
              </a:ext>
            </a:extLst>
          </p:cNvPr>
          <p:cNvSpPr txBox="1"/>
          <p:nvPr/>
        </p:nvSpPr>
        <p:spPr>
          <a:xfrm>
            <a:off x="4717221" y="2885150"/>
            <a:ext cx="149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C18B8E-4079-4C1E-9045-3875233EF1A3}"/>
              </a:ext>
            </a:extLst>
          </p:cNvPr>
          <p:cNvSpPr txBox="1"/>
          <p:nvPr/>
        </p:nvSpPr>
        <p:spPr>
          <a:xfrm>
            <a:off x="6070600" y="2881334"/>
            <a:ext cx="15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D29E6A-B58F-4723-9671-508D91DB7C02}"/>
              </a:ext>
            </a:extLst>
          </p:cNvPr>
          <p:cNvSpPr txBox="1"/>
          <p:nvPr/>
        </p:nvSpPr>
        <p:spPr>
          <a:xfrm>
            <a:off x="7115697" y="2881062"/>
            <a:ext cx="206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</a:p>
        </p:txBody>
      </p:sp>
    </p:spTree>
    <p:extLst>
      <p:ext uri="{BB962C8B-B14F-4D97-AF65-F5344CB8AC3E}">
        <p14:creationId xmlns:p14="http://schemas.microsoft.com/office/powerpoint/2010/main" val="194573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71E123-8A19-4AC0-9104-FAEF354DA2C2}"/>
              </a:ext>
            </a:extLst>
          </p:cNvPr>
          <p:cNvSpPr/>
          <p:nvPr/>
        </p:nvSpPr>
        <p:spPr>
          <a:xfrm>
            <a:off x="10535345" y="1043535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155997" y="6758148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D5FAEB9-1339-4CF3-9DBC-E2AC6F85B5A9}"/>
              </a:ext>
            </a:extLst>
          </p:cNvPr>
          <p:cNvGrpSpPr/>
          <p:nvPr/>
        </p:nvGrpSpPr>
        <p:grpSpPr>
          <a:xfrm>
            <a:off x="155997" y="1662035"/>
            <a:ext cx="10301107" cy="4548264"/>
            <a:chOff x="74793" y="1662036"/>
            <a:chExt cx="8612007" cy="454826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FBA3358-1A61-4AFE-B620-8B501325C52F}"/>
                </a:ext>
              </a:extLst>
            </p:cNvPr>
            <p:cNvGrpSpPr/>
            <p:nvPr/>
          </p:nvGrpSpPr>
          <p:grpSpPr>
            <a:xfrm>
              <a:off x="1238769" y="1670960"/>
              <a:ext cx="7448031" cy="4539340"/>
              <a:chOff x="1266996" y="1670960"/>
              <a:chExt cx="9058104" cy="4684510"/>
            </a:xfrm>
            <a:solidFill>
              <a:srgbClr val="E1F3F7"/>
            </a:solidFill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D59848F-B54E-4ED7-9F00-016D1B31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6996" y="1670960"/>
                <a:ext cx="9058104" cy="4684510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742E1FE-A4E6-43B6-ABC4-51BE1F64EAA3}"/>
                  </a:ext>
                </a:extLst>
              </p:cNvPr>
              <p:cNvSpPr/>
              <p:nvPr/>
            </p:nvSpPr>
            <p:spPr>
              <a:xfrm>
                <a:off x="1511166" y="1703672"/>
                <a:ext cx="510139" cy="1732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97F39B-643F-4F12-83FC-4C1440AF479C}"/>
                  </a:ext>
                </a:extLst>
              </p:cNvPr>
              <p:cNvSpPr/>
              <p:nvPr/>
            </p:nvSpPr>
            <p:spPr>
              <a:xfrm>
                <a:off x="9833781" y="1933074"/>
                <a:ext cx="224619" cy="22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76E5B29-0F46-4889-9B59-22FF9FCD513C}"/>
                  </a:ext>
                </a:extLst>
              </p:cNvPr>
              <p:cNvSpPr/>
              <p:nvPr/>
            </p:nvSpPr>
            <p:spPr>
              <a:xfrm>
                <a:off x="1305856" y="2156059"/>
                <a:ext cx="2669378" cy="1732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7B3173EE-513E-4CEF-BB0F-88049ECB89A5}"/>
                  </a:ext>
                </a:extLst>
              </p:cNvPr>
              <p:cNvSpPr/>
              <p:nvPr/>
            </p:nvSpPr>
            <p:spPr>
              <a:xfrm>
                <a:off x="2029772" y="1930400"/>
                <a:ext cx="2877956" cy="178508"/>
              </a:xfrm>
              <a:prstGeom prst="flowChartTerminator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F2BAD2-C8FA-4AF4-A71F-9BC83A10B746}"/>
                </a:ext>
              </a:extLst>
            </p:cNvPr>
            <p:cNvSpPr txBox="1"/>
            <p:nvPr/>
          </p:nvSpPr>
          <p:spPr>
            <a:xfrm>
              <a:off x="3386383" y="2856073"/>
              <a:ext cx="2993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융합소프트웨어전공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7A01E2-F64D-45F6-83C5-07EAE73C6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7006" y="3209181"/>
              <a:ext cx="2468510" cy="443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C58F8F0-8980-49AD-BE11-ED624742C78A}"/>
                </a:ext>
              </a:extLst>
            </p:cNvPr>
            <p:cNvSpPr/>
            <p:nvPr/>
          </p:nvSpPr>
          <p:spPr>
            <a:xfrm>
              <a:off x="3465620" y="3320038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2021</a:t>
              </a:r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10DCF-840D-48DD-9C30-CE185AFB8E05}"/>
                </a:ext>
              </a:extLst>
            </p:cNvPr>
            <p:cNvSpPr/>
            <p:nvPr/>
          </p:nvSpPr>
          <p:spPr>
            <a:xfrm>
              <a:off x="5011490" y="3320038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2020</a:t>
              </a:r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BEA4F39-DE9E-417A-8844-A9DAFE8DBA21}"/>
                </a:ext>
              </a:extLst>
            </p:cNvPr>
            <p:cNvSpPr/>
            <p:nvPr/>
          </p:nvSpPr>
          <p:spPr>
            <a:xfrm>
              <a:off x="3465620" y="4076982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2017-2019 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8F2ED42-2C0C-4C9E-B97B-2ADAC2B9383C}"/>
                </a:ext>
              </a:extLst>
            </p:cNvPr>
            <p:cNvSpPr/>
            <p:nvPr/>
          </p:nvSpPr>
          <p:spPr>
            <a:xfrm>
              <a:off x="5011490" y="4076982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2014-2018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4A617-5DD1-4E5D-A1F5-3E29DBF0981B}"/>
                </a:ext>
              </a:extLst>
            </p:cNvPr>
            <p:cNvSpPr txBox="1"/>
            <p:nvPr/>
          </p:nvSpPr>
          <p:spPr>
            <a:xfrm>
              <a:off x="74793" y="2368348"/>
              <a:ext cx="3640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19" name="그래픽 18" descr="코끼리 단색으로 채워진">
              <a:extLst>
                <a:ext uri="{FF2B5EF4-FFF2-40B4-BE49-F238E27FC236}">
                  <a16:creationId xmlns:a16="http://schemas.microsoft.com/office/drawing/2014/main" id="{33575A72-3E19-4A43-A3B8-02021A03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20731" y="2404975"/>
              <a:ext cx="269386" cy="30427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B5C323-44EB-4B12-B2C7-4C9AA937F515}"/>
                </a:ext>
              </a:extLst>
            </p:cNvPr>
            <p:cNvSpPr txBox="1"/>
            <p:nvPr/>
          </p:nvSpPr>
          <p:spPr>
            <a:xfrm>
              <a:off x="155997" y="1662036"/>
              <a:ext cx="3444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D26CEA-5C25-402D-B80C-75EC66D20003}"/>
                </a:ext>
              </a:extLst>
            </p:cNvPr>
            <p:cNvSpPr txBox="1"/>
            <p:nvPr/>
          </p:nvSpPr>
          <p:spPr>
            <a:xfrm>
              <a:off x="3955889" y="4853103"/>
              <a:ext cx="2424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확인하고 싶은 학번을 클릭해주세요</a:t>
              </a:r>
              <a:r>
                <a:rPr lang="en-US" altLang="ko-KR" sz="16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!</a:t>
              </a:r>
              <a:endParaRPr lang="ko-KR" altLang="en-US" sz="1600" b="1" dirty="0"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</p:grpSp>
      <p:pic>
        <p:nvPicPr>
          <p:cNvPr id="31" name="그래픽 30" descr="배지 단색으로 채워진">
            <a:extLst>
              <a:ext uri="{FF2B5EF4-FFF2-40B4-BE49-F238E27FC236}">
                <a16:creationId xmlns:a16="http://schemas.microsoft.com/office/drawing/2014/main" id="{A9B7BA7F-9AC6-491E-B08A-8BAC9DD07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9984" y="1353073"/>
            <a:ext cx="774509" cy="7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8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BA3358-1A61-4AFE-B620-8B501325C52F}"/>
              </a:ext>
            </a:extLst>
          </p:cNvPr>
          <p:cNvGrpSpPr/>
          <p:nvPr/>
        </p:nvGrpSpPr>
        <p:grpSpPr>
          <a:xfrm>
            <a:off x="247947" y="1508923"/>
            <a:ext cx="9058104" cy="4987374"/>
            <a:chOff x="1266996" y="1670960"/>
            <a:chExt cx="9058104" cy="4684510"/>
          </a:xfrm>
          <a:solidFill>
            <a:srgbClr val="E1F3F7"/>
          </a:solidFill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D59848F-B54E-4ED7-9F00-016D1B319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6996" y="1670960"/>
              <a:ext cx="9058104" cy="468451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42E1FE-A4E6-43B6-ABC4-51BE1F64EAA3}"/>
                </a:ext>
              </a:extLst>
            </p:cNvPr>
            <p:cNvSpPr/>
            <p:nvPr/>
          </p:nvSpPr>
          <p:spPr>
            <a:xfrm>
              <a:off x="1511166" y="1703672"/>
              <a:ext cx="510139" cy="173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97F39B-643F-4F12-83FC-4C1440AF479C}"/>
                </a:ext>
              </a:extLst>
            </p:cNvPr>
            <p:cNvSpPr/>
            <p:nvPr/>
          </p:nvSpPr>
          <p:spPr>
            <a:xfrm>
              <a:off x="9833781" y="1933074"/>
              <a:ext cx="224619" cy="222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76E5B29-0F46-4889-9B59-22FF9FCD513C}"/>
                </a:ext>
              </a:extLst>
            </p:cNvPr>
            <p:cNvSpPr/>
            <p:nvPr/>
          </p:nvSpPr>
          <p:spPr>
            <a:xfrm>
              <a:off x="1305856" y="2156059"/>
              <a:ext cx="2669378" cy="173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7B3173EE-513E-4CEF-BB0F-88049ECB89A5}"/>
                </a:ext>
              </a:extLst>
            </p:cNvPr>
            <p:cNvSpPr/>
            <p:nvPr/>
          </p:nvSpPr>
          <p:spPr>
            <a:xfrm>
              <a:off x="2029772" y="1930400"/>
              <a:ext cx="2877956" cy="178508"/>
            </a:xfrm>
            <a:prstGeom prst="flowChartTerminator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255062" y="6120229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-346107" y="2405491"/>
            <a:ext cx="465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융합소프트웨어전공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C96114-01BA-4051-A000-96E86E19F90D}"/>
              </a:ext>
            </a:extLst>
          </p:cNvPr>
          <p:cNvGrpSpPr/>
          <p:nvPr/>
        </p:nvGrpSpPr>
        <p:grpSpPr>
          <a:xfrm>
            <a:off x="6648104" y="2205436"/>
            <a:ext cx="3405007" cy="400110"/>
            <a:chOff x="260373" y="2319208"/>
            <a:chExt cx="3640667" cy="4165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4A617-5DD1-4E5D-A1F5-3E29DBF0981B}"/>
                </a:ext>
              </a:extLst>
            </p:cNvPr>
            <p:cNvSpPr txBox="1"/>
            <p:nvPr/>
          </p:nvSpPr>
          <p:spPr>
            <a:xfrm>
              <a:off x="260373" y="2319208"/>
              <a:ext cx="3640667" cy="41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19" name="그래픽 18" descr="코끼리 단색으로 채워진">
              <a:extLst>
                <a:ext uri="{FF2B5EF4-FFF2-40B4-BE49-F238E27FC236}">
                  <a16:creationId xmlns:a16="http://schemas.microsoft.com/office/drawing/2014/main" id="{33575A72-3E19-4A43-A3B8-02021A03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7043" y="2369717"/>
              <a:ext cx="314004" cy="314004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834825" y="1499999"/>
            <a:ext cx="3444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247947" y="2919787"/>
            <a:ext cx="9058104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F8DC0-EBD5-4071-8313-0BA932CD8A99}"/>
              </a:ext>
            </a:extLst>
          </p:cNvPr>
          <p:cNvSpPr txBox="1"/>
          <p:nvPr/>
        </p:nvSpPr>
        <p:spPr>
          <a:xfrm>
            <a:off x="4034265" y="2958946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D7DAE-9003-4E85-BDB8-99F09780DD3D}"/>
              </a:ext>
            </a:extLst>
          </p:cNvPr>
          <p:cNvSpPr txBox="1"/>
          <p:nvPr/>
        </p:nvSpPr>
        <p:spPr>
          <a:xfrm>
            <a:off x="5257724" y="2953957"/>
            <a:ext cx="159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244372" y="3562225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719349" y="5929849"/>
            <a:ext cx="465112" cy="447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A1780-1379-4560-AFF7-788938CF5520}"/>
              </a:ext>
            </a:extLst>
          </p:cNvPr>
          <p:cNvSpPr txBox="1"/>
          <p:nvPr/>
        </p:nvSpPr>
        <p:spPr>
          <a:xfrm>
            <a:off x="6398587" y="2948328"/>
            <a:ext cx="278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선이수과목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이수학점 계산</a:t>
            </a:r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68A27393-18EC-478F-9160-2FFDAC40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37717"/>
              </p:ext>
            </p:extLst>
          </p:nvPr>
        </p:nvGraphicFramePr>
        <p:xfrm>
          <a:off x="774049" y="4121173"/>
          <a:ext cx="50126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96">
                  <a:extLst>
                    <a:ext uri="{9D8B030D-6E8A-4147-A177-3AD203B41FA5}">
                      <a16:colId xmlns:a16="http://schemas.microsoft.com/office/drawing/2014/main" val="349908238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37106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취득학점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36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학점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전공필수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18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학점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전공선택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:18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학점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6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졸업논문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융합캡스톤디자인의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결과물로 대체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462296"/>
                  </a:ext>
                </a:extLst>
              </a:tr>
            </a:tbl>
          </a:graphicData>
        </a:graphic>
      </p:graphicFrame>
      <p:pic>
        <p:nvPicPr>
          <p:cNvPr id="34" name="그래픽 33" descr="배지 3 단색으로 채워진">
            <a:extLst>
              <a:ext uri="{FF2B5EF4-FFF2-40B4-BE49-F238E27FC236}">
                <a16:creationId xmlns:a16="http://schemas.microsoft.com/office/drawing/2014/main" id="{60EE2B8E-3683-43D6-90CE-BBFE20E8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8032" y="1293571"/>
            <a:ext cx="646897" cy="6468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108B21C-D8FE-44AF-BC80-A0C02FB18AC9}"/>
              </a:ext>
            </a:extLst>
          </p:cNvPr>
          <p:cNvSpPr txBox="1"/>
          <p:nvPr/>
        </p:nvSpPr>
        <p:spPr>
          <a:xfrm>
            <a:off x="492117" y="5619267"/>
            <a:ext cx="159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</a:p>
        </p:txBody>
      </p:sp>
      <p:sp>
        <p:nvSpPr>
          <p:cNvPr id="28" name="텍스트 개체 틀 5">
            <a:extLst>
              <a:ext uri="{FF2B5EF4-FFF2-40B4-BE49-F238E27FC236}">
                <a16:creationId xmlns:a16="http://schemas.microsoft.com/office/drawing/2014/main" id="{17DB837D-F754-4745-98B2-728298337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64134" y="1881005"/>
            <a:ext cx="2579919" cy="421869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8D4D4-1AE8-428B-992B-06E7D00ECBF0}"/>
              </a:ext>
            </a:extLst>
          </p:cNvPr>
          <p:cNvSpPr txBox="1"/>
          <p:nvPr/>
        </p:nvSpPr>
        <p:spPr>
          <a:xfrm>
            <a:off x="9365435" y="2765098"/>
            <a:ext cx="25773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학번과 전공을 선택한 다음 페이지입니다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앵커를 사용해 한 페이지 내에 정보들을 보여줄 예정입니다</a:t>
            </a:r>
            <a:r>
              <a:rPr lang="en-US" altLang="ko-KR" sz="1800" dirty="0"/>
              <a:t>. Navbar</a:t>
            </a:r>
            <a:r>
              <a:rPr lang="ko-KR" altLang="en-US" sz="1800" dirty="0"/>
              <a:t>에 메뉴 항목들을 작성하고 이를 </a:t>
            </a:r>
            <a:r>
              <a:rPr lang="en-US" altLang="ko-KR" sz="1800" dirty="0"/>
              <a:t>id</a:t>
            </a:r>
            <a:r>
              <a:rPr lang="ko-KR" altLang="en-US" sz="1800" dirty="0"/>
              <a:t>를 활용해 앵커로 연결하려 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98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BA3358-1A61-4AFE-B620-8B501325C52F}"/>
              </a:ext>
            </a:extLst>
          </p:cNvPr>
          <p:cNvGrpSpPr/>
          <p:nvPr/>
        </p:nvGrpSpPr>
        <p:grpSpPr>
          <a:xfrm>
            <a:off x="315323" y="1508923"/>
            <a:ext cx="9058104" cy="4987374"/>
            <a:chOff x="1266996" y="1670960"/>
            <a:chExt cx="9058104" cy="4684510"/>
          </a:xfrm>
          <a:solidFill>
            <a:srgbClr val="E1F3F7"/>
          </a:solidFill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D59848F-B54E-4ED7-9F00-016D1B319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6996" y="1670960"/>
              <a:ext cx="9058104" cy="468451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42E1FE-A4E6-43B6-ABC4-51BE1F64EAA3}"/>
                </a:ext>
              </a:extLst>
            </p:cNvPr>
            <p:cNvSpPr/>
            <p:nvPr/>
          </p:nvSpPr>
          <p:spPr>
            <a:xfrm>
              <a:off x="1511166" y="1703672"/>
              <a:ext cx="510139" cy="173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97F39B-643F-4F12-83FC-4C1440AF479C}"/>
                </a:ext>
              </a:extLst>
            </p:cNvPr>
            <p:cNvSpPr/>
            <p:nvPr/>
          </p:nvSpPr>
          <p:spPr>
            <a:xfrm>
              <a:off x="9833781" y="1933074"/>
              <a:ext cx="224619" cy="222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76E5B29-0F46-4889-9B59-22FF9FCD513C}"/>
                </a:ext>
              </a:extLst>
            </p:cNvPr>
            <p:cNvSpPr/>
            <p:nvPr/>
          </p:nvSpPr>
          <p:spPr>
            <a:xfrm>
              <a:off x="1305856" y="2156059"/>
              <a:ext cx="2669378" cy="173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7B3173EE-513E-4CEF-BB0F-88049ECB89A5}"/>
                </a:ext>
              </a:extLst>
            </p:cNvPr>
            <p:cNvSpPr/>
            <p:nvPr/>
          </p:nvSpPr>
          <p:spPr>
            <a:xfrm>
              <a:off x="2029772" y="1930400"/>
              <a:ext cx="2877956" cy="178508"/>
            </a:xfrm>
            <a:prstGeom prst="flowChartTerminator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255062" y="6120229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-278731" y="2405491"/>
            <a:ext cx="465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융합소프트웨어전공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C96114-01BA-4051-A000-96E86E19F90D}"/>
              </a:ext>
            </a:extLst>
          </p:cNvPr>
          <p:cNvGrpSpPr/>
          <p:nvPr/>
        </p:nvGrpSpPr>
        <p:grpSpPr>
          <a:xfrm>
            <a:off x="6850359" y="2235426"/>
            <a:ext cx="3405007" cy="400110"/>
            <a:chOff x="260373" y="2319208"/>
            <a:chExt cx="3640667" cy="4165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4A617-5DD1-4E5D-A1F5-3E29DBF0981B}"/>
                </a:ext>
              </a:extLst>
            </p:cNvPr>
            <p:cNvSpPr txBox="1"/>
            <p:nvPr/>
          </p:nvSpPr>
          <p:spPr>
            <a:xfrm>
              <a:off x="260373" y="2319208"/>
              <a:ext cx="3640667" cy="41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19" name="그래픽 18" descr="코끼리 단색으로 채워진">
              <a:extLst>
                <a:ext uri="{FF2B5EF4-FFF2-40B4-BE49-F238E27FC236}">
                  <a16:creationId xmlns:a16="http://schemas.microsoft.com/office/drawing/2014/main" id="{33575A72-3E19-4A43-A3B8-02021A03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7043" y="2369717"/>
              <a:ext cx="314004" cy="314004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767449" y="1499999"/>
            <a:ext cx="3444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315323" y="2919787"/>
            <a:ext cx="9058104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F8DC0-EBD5-4071-8313-0BA932CD8A99}"/>
              </a:ext>
            </a:extLst>
          </p:cNvPr>
          <p:cNvSpPr txBox="1"/>
          <p:nvPr/>
        </p:nvSpPr>
        <p:spPr>
          <a:xfrm>
            <a:off x="4338249" y="2978993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D7DAE-9003-4E85-BDB8-99F09780DD3D}"/>
              </a:ext>
            </a:extLst>
          </p:cNvPr>
          <p:cNvSpPr txBox="1"/>
          <p:nvPr/>
        </p:nvSpPr>
        <p:spPr>
          <a:xfrm>
            <a:off x="5561708" y="2974004"/>
            <a:ext cx="159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312531" y="3558923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786725" y="5929849"/>
            <a:ext cx="465112" cy="447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A1780-1379-4560-AFF7-788938CF5520}"/>
              </a:ext>
            </a:extLst>
          </p:cNvPr>
          <p:cNvSpPr txBox="1"/>
          <p:nvPr/>
        </p:nvSpPr>
        <p:spPr>
          <a:xfrm>
            <a:off x="6642908" y="2987625"/>
            <a:ext cx="279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선이수과목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이수학점 계산</a:t>
            </a:r>
          </a:p>
        </p:txBody>
      </p:sp>
      <p:pic>
        <p:nvPicPr>
          <p:cNvPr id="34" name="그래픽 33" descr="배지 3 단색으로 채워진">
            <a:extLst>
              <a:ext uri="{FF2B5EF4-FFF2-40B4-BE49-F238E27FC236}">
                <a16:creationId xmlns:a16="http://schemas.microsoft.com/office/drawing/2014/main" id="{60EE2B8E-3683-43D6-90CE-BBFE20E8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60" y="1228787"/>
            <a:ext cx="646897" cy="646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73B0BA-4943-4FFA-94A8-5F97578C72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32"/>
          <a:stretch/>
        </p:blipFill>
        <p:spPr>
          <a:xfrm>
            <a:off x="589327" y="3922805"/>
            <a:ext cx="4154123" cy="24939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5ACE0E2-A93E-43D1-9FAA-2776C66DFDA2}"/>
              </a:ext>
            </a:extLst>
          </p:cNvPr>
          <p:cNvSpPr txBox="1"/>
          <p:nvPr/>
        </p:nvSpPr>
        <p:spPr>
          <a:xfrm>
            <a:off x="4518039" y="3576848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선이수과목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FD9C1E0-1D0D-4CA5-A045-CEF0AB7C5CB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45" t="27446" r="31736" b="5000"/>
          <a:stretch/>
        </p:blipFill>
        <p:spPr>
          <a:xfrm>
            <a:off x="4971525" y="3972659"/>
            <a:ext cx="4363051" cy="1280457"/>
          </a:xfrm>
          <a:prstGeom prst="rect">
            <a:avLst/>
          </a:prstGeom>
        </p:spPr>
      </p:pic>
      <p:sp>
        <p:nvSpPr>
          <p:cNvPr id="39" name="텍스트 개체 틀 5">
            <a:extLst>
              <a:ext uri="{FF2B5EF4-FFF2-40B4-BE49-F238E27FC236}">
                <a16:creationId xmlns:a16="http://schemas.microsoft.com/office/drawing/2014/main" id="{A845D370-C390-4EAA-9660-C8BB7A9A4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7756" y="1849686"/>
            <a:ext cx="2579919" cy="421869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4216BE-D435-4C59-92E9-2379DAEECFFD}"/>
              </a:ext>
            </a:extLst>
          </p:cNvPr>
          <p:cNvSpPr txBox="1"/>
          <p:nvPr/>
        </p:nvSpPr>
        <p:spPr>
          <a:xfrm>
            <a:off x="9574790" y="3362039"/>
            <a:ext cx="2577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이수체계와 </a:t>
            </a:r>
            <a:r>
              <a:rPr lang="ko-KR" altLang="en-US" sz="1800" dirty="0" err="1"/>
              <a:t>선이수과목은</a:t>
            </a:r>
            <a:r>
              <a:rPr lang="ko-KR" altLang="en-US" sz="1800" dirty="0"/>
              <a:t> 이미지를 활용해 구성할 계획입니다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34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BA3358-1A61-4AFE-B620-8B501325C52F}"/>
              </a:ext>
            </a:extLst>
          </p:cNvPr>
          <p:cNvGrpSpPr/>
          <p:nvPr/>
        </p:nvGrpSpPr>
        <p:grpSpPr>
          <a:xfrm>
            <a:off x="309759" y="1565092"/>
            <a:ext cx="9058104" cy="4987374"/>
            <a:chOff x="1266996" y="1670960"/>
            <a:chExt cx="9058104" cy="4684510"/>
          </a:xfrm>
          <a:solidFill>
            <a:srgbClr val="E1F3F7"/>
          </a:solidFill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D59848F-B54E-4ED7-9F00-016D1B319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6996" y="1670960"/>
              <a:ext cx="9058104" cy="468451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42E1FE-A4E6-43B6-ABC4-51BE1F64EAA3}"/>
                </a:ext>
              </a:extLst>
            </p:cNvPr>
            <p:cNvSpPr/>
            <p:nvPr/>
          </p:nvSpPr>
          <p:spPr>
            <a:xfrm>
              <a:off x="1511166" y="1703672"/>
              <a:ext cx="510139" cy="173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97F39B-643F-4F12-83FC-4C1440AF479C}"/>
                </a:ext>
              </a:extLst>
            </p:cNvPr>
            <p:cNvSpPr/>
            <p:nvPr/>
          </p:nvSpPr>
          <p:spPr>
            <a:xfrm>
              <a:off x="9833781" y="1933074"/>
              <a:ext cx="224619" cy="222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76E5B29-0F46-4889-9B59-22FF9FCD513C}"/>
                </a:ext>
              </a:extLst>
            </p:cNvPr>
            <p:cNvSpPr/>
            <p:nvPr/>
          </p:nvSpPr>
          <p:spPr>
            <a:xfrm>
              <a:off x="1305856" y="2156059"/>
              <a:ext cx="2669378" cy="173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7B3173EE-513E-4CEF-BB0F-88049ECB89A5}"/>
                </a:ext>
              </a:extLst>
            </p:cNvPr>
            <p:cNvSpPr/>
            <p:nvPr/>
          </p:nvSpPr>
          <p:spPr>
            <a:xfrm>
              <a:off x="2029772" y="1930400"/>
              <a:ext cx="2877956" cy="178508"/>
            </a:xfrm>
            <a:prstGeom prst="flowChartTerminator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90095" y="6018756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-284295" y="2410860"/>
            <a:ext cx="465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융합소프트웨어전공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C96114-01BA-4051-A000-96E86E19F90D}"/>
              </a:ext>
            </a:extLst>
          </p:cNvPr>
          <p:cNvGrpSpPr/>
          <p:nvPr/>
        </p:nvGrpSpPr>
        <p:grpSpPr>
          <a:xfrm>
            <a:off x="6806861" y="2162368"/>
            <a:ext cx="3405007" cy="400110"/>
            <a:chOff x="260373" y="2319208"/>
            <a:chExt cx="3640667" cy="4165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4A617-5DD1-4E5D-A1F5-3E29DBF0981B}"/>
                </a:ext>
              </a:extLst>
            </p:cNvPr>
            <p:cNvSpPr txBox="1"/>
            <p:nvPr/>
          </p:nvSpPr>
          <p:spPr>
            <a:xfrm>
              <a:off x="260373" y="2319208"/>
              <a:ext cx="3640667" cy="41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19" name="그래픽 18" descr="코끼리 단색으로 채워진">
              <a:extLst>
                <a:ext uri="{FF2B5EF4-FFF2-40B4-BE49-F238E27FC236}">
                  <a16:creationId xmlns:a16="http://schemas.microsoft.com/office/drawing/2014/main" id="{33575A72-3E19-4A43-A3B8-02021A03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7043" y="2369717"/>
              <a:ext cx="314004" cy="314004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773013" y="1505368"/>
            <a:ext cx="3444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309759" y="2925156"/>
            <a:ext cx="9058104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178327" y="3568644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이수학점계산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750198" y="5667628"/>
            <a:ext cx="465112" cy="447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4" name="그래픽 33" descr="배지 3 단색으로 채워진">
            <a:extLst>
              <a:ext uri="{FF2B5EF4-FFF2-40B4-BE49-F238E27FC236}">
                <a16:creationId xmlns:a16="http://schemas.microsoft.com/office/drawing/2014/main" id="{60EE2B8E-3683-43D6-90CE-BBFE20E8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6220" y="1298940"/>
            <a:ext cx="646897" cy="6468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0815B4-9E42-4191-9F27-E591DABFEC49}"/>
              </a:ext>
            </a:extLst>
          </p:cNvPr>
          <p:cNvSpPr txBox="1"/>
          <p:nvPr/>
        </p:nvSpPr>
        <p:spPr>
          <a:xfrm>
            <a:off x="4370010" y="2993716"/>
            <a:ext cx="195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7394C0-A4D3-4432-BDD3-3227C977E9ED}"/>
              </a:ext>
            </a:extLst>
          </p:cNvPr>
          <p:cNvSpPr txBox="1"/>
          <p:nvPr/>
        </p:nvSpPr>
        <p:spPr>
          <a:xfrm>
            <a:off x="5593469" y="2988727"/>
            <a:ext cx="159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79B3D5-9B02-4315-A479-0F218082278A}"/>
              </a:ext>
            </a:extLst>
          </p:cNvPr>
          <p:cNvSpPr txBox="1"/>
          <p:nvPr/>
        </p:nvSpPr>
        <p:spPr>
          <a:xfrm>
            <a:off x="6674669" y="2985414"/>
            <a:ext cx="279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선이수과목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이수학점 계산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5C8C86-6193-4AA2-9032-C8E3B72EBF7B}"/>
              </a:ext>
            </a:extLst>
          </p:cNvPr>
          <p:cNvSpPr txBox="1"/>
          <p:nvPr/>
        </p:nvSpPr>
        <p:spPr>
          <a:xfrm>
            <a:off x="827437" y="4323708"/>
            <a:ext cx="3326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컴퓨터시스템</a:t>
            </a:r>
            <a:endParaRPr lang="en-US" altLang="ko-KR" sz="1600" dirty="0"/>
          </a:p>
          <a:p>
            <a:r>
              <a:rPr lang="ko-KR" altLang="en-US" sz="1600" dirty="0"/>
              <a:t>융합프로그래밍</a:t>
            </a:r>
            <a:r>
              <a:rPr lang="en-US" altLang="ko-KR" sz="1600" dirty="0"/>
              <a:t>1</a:t>
            </a:r>
          </a:p>
          <a:p>
            <a:r>
              <a:rPr lang="ko-KR" altLang="en-US" sz="1600" dirty="0"/>
              <a:t>융합프로그래밍</a:t>
            </a:r>
            <a:r>
              <a:rPr lang="en-US" altLang="ko-KR" sz="1600" dirty="0"/>
              <a:t>2</a:t>
            </a:r>
          </a:p>
          <a:p>
            <a:r>
              <a:rPr lang="ko-KR" altLang="en-US" sz="1600" dirty="0" err="1"/>
              <a:t>자료구조및알고리즘</a:t>
            </a:r>
            <a:r>
              <a:rPr lang="en-US" altLang="ko-KR" sz="1600" dirty="0"/>
              <a:t>1</a:t>
            </a:r>
          </a:p>
          <a:p>
            <a:r>
              <a:rPr lang="ko-KR" altLang="en-US" sz="1600" dirty="0" err="1"/>
              <a:t>오픈소스소프트웨어프로젝트</a:t>
            </a:r>
            <a:endParaRPr lang="en-US" altLang="ko-KR" sz="1600" dirty="0"/>
          </a:p>
          <a:p>
            <a:r>
              <a:rPr lang="ko-KR" altLang="en-US" sz="1600" dirty="0" err="1"/>
              <a:t>융합캡스톤디자인</a:t>
            </a:r>
            <a:endParaRPr lang="en-US" altLang="ko-KR" sz="1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A7370BE-24C7-49B9-AF08-E9275CF2DB27}"/>
              </a:ext>
            </a:extLst>
          </p:cNvPr>
          <p:cNvSpPr/>
          <p:nvPr/>
        </p:nvSpPr>
        <p:spPr>
          <a:xfrm>
            <a:off x="553929" y="4407637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08618F-2E6B-4320-BADF-70E99AAB2ACE}"/>
              </a:ext>
            </a:extLst>
          </p:cNvPr>
          <p:cNvSpPr/>
          <p:nvPr/>
        </p:nvSpPr>
        <p:spPr>
          <a:xfrm>
            <a:off x="566629" y="4648937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25A8D28-CB74-404E-B9BC-F3AB2C41B8D1}"/>
              </a:ext>
            </a:extLst>
          </p:cNvPr>
          <p:cNvSpPr/>
          <p:nvPr/>
        </p:nvSpPr>
        <p:spPr>
          <a:xfrm>
            <a:off x="566629" y="4902937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868B01-577F-4979-A7DD-F072BEE62CD4}"/>
              </a:ext>
            </a:extLst>
          </p:cNvPr>
          <p:cNvSpPr/>
          <p:nvPr/>
        </p:nvSpPr>
        <p:spPr>
          <a:xfrm>
            <a:off x="553929" y="5131537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6AC019B-D5F7-4F36-8ED8-9EF9F72DC003}"/>
              </a:ext>
            </a:extLst>
          </p:cNvPr>
          <p:cNvSpPr/>
          <p:nvPr/>
        </p:nvSpPr>
        <p:spPr>
          <a:xfrm>
            <a:off x="566629" y="5385537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9D0ED5-0711-4F0B-8B63-564E29ABF8AB}"/>
              </a:ext>
            </a:extLst>
          </p:cNvPr>
          <p:cNvSpPr txBox="1"/>
          <p:nvPr/>
        </p:nvSpPr>
        <p:spPr>
          <a:xfrm>
            <a:off x="218184" y="3956645"/>
            <a:ext cx="236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전공필수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B08819B-E147-4367-9547-BB3D6037520C}"/>
              </a:ext>
            </a:extLst>
          </p:cNvPr>
          <p:cNvSpPr/>
          <p:nvPr/>
        </p:nvSpPr>
        <p:spPr>
          <a:xfrm>
            <a:off x="566629" y="5652241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42D255-89AD-4375-B297-8DF129C4F382}"/>
              </a:ext>
            </a:extLst>
          </p:cNvPr>
          <p:cNvSpPr txBox="1"/>
          <p:nvPr/>
        </p:nvSpPr>
        <p:spPr>
          <a:xfrm>
            <a:off x="1581881" y="5664813"/>
            <a:ext cx="1873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32A4BA-10B2-4FF8-8DBC-BA51C70B7059}"/>
              </a:ext>
            </a:extLst>
          </p:cNvPr>
          <p:cNvSpPr txBox="1"/>
          <p:nvPr/>
        </p:nvSpPr>
        <p:spPr>
          <a:xfrm>
            <a:off x="5277101" y="4032359"/>
            <a:ext cx="4034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인공지능수학</a:t>
            </a:r>
            <a:endParaRPr lang="en-US" altLang="ko-KR" sz="1600" dirty="0"/>
          </a:p>
          <a:p>
            <a:r>
              <a:rPr lang="ko-KR" altLang="en-US" sz="1600" dirty="0" err="1"/>
              <a:t>파이썬프로그래밍</a:t>
            </a:r>
            <a:endParaRPr lang="en-US" altLang="ko-KR" sz="1600" dirty="0"/>
          </a:p>
          <a:p>
            <a:r>
              <a:rPr lang="ko-KR" altLang="en-US" sz="1600" dirty="0" err="1"/>
              <a:t>데이터사이언스를</a:t>
            </a:r>
            <a:r>
              <a:rPr lang="ko-KR" altLang="en-US" sz="1600" dirty="0"/>
              <a:t> 위한 </a:t>
            </a:r>
            <a:r>
              <a:rPr lang="ko-KR" altLang="en-US" sz="1600" dirty="0" err="1"/>
              <a:t>파이썬프로그래밍</a:t>
            </a:r>
            <a:endParaRPr lang="en-US" altLang="ko-KR" sz="1600" dirty="0"/>
          </a:p>
          <a:p>
            <a:r>
              <a:rPr lang="ko-KR" altLang="en-US" sz="1600" dirty="0"/>
              <a:t>융합소프트웨어 프로젝트</a:t>
            </a:r>
            <a:endParaRPr lang="en-US" altLang="ko-KR" sz="1600" dirty="0"/>
          </a:p>
          <a:p>
            <a:r>
              <a:rPr lang="ko-KR" altLang="en-US" sz="1600" dirty="0" err="1"/>
              <a:t>자료구조및알고리즘</a:t>
            </a:r>
            <a:r>
              <a:rPr lang="en-US" altLang="ko-KR" sz="1600" dirty="0"/>
              <a:t>2</a:t>
            </a:r>
          </a:p>
          <a:p>
            <a:r>
              <a:rPr lang="ko-KR" altLang="en-US" sz="1600" dirty="0"/>
              <a:t>데이터베이스</a:t>
            </a:r>
            <a:endParaRPr lang="en-US" altLang="ko-KR" sz="1600" dirty="0"/>
          </a:p>
          <a:p>
            <a:r>
              <a:rPr lang="ko-KR" altLang="en-US" sz="1600" dirty="0"/>
              <a:t>웹프로그래밍</a:t>
            </a:r>
            <a:endParaRPr lang="en-US" altLang="ko-KR" sz="1600" dirty="0"/>
          </a:p>
          <a:p>
            <a:r>
              <a:rPr lang="ko-KR" altLang="en-US" sz="1600" dirty="0"/>
              <a:t>웹서버실습</a:t>
            </a:r>
            <a:endParaRPr lang="en-US" altLang="ko-KR" sz="1600" dirty="0"/>
          </a:p>
          <a:p>
            <a:r>
              <a:rPr lang="ko-KR" altLang="en-US" sz="1600" dirty="0" err="1"/>
              <a:t>컴퓨터네트워크및보안</a:t>
            </a:r>
            <a:endParaRPr lang="en-US" altLang="ko-KR" sz="1600" dirty="0"/>
          </a:p>
          <a:p>
            <a:r>
              <a:rPr lang="en-US" altLang="ko-KR" sz="1600" dirty="0"/>
              <a:t>…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902A77A-72E1-4E43-A38F-F5BB58EB3B86}"/>
              </a:ext>
            </a:extLst>
          </p:cNvPr>
          <p:cNvSpPr/>
          <p:nvPr/>
        </p:nvSpPr>
        <p:spPr>
          <a:xfrm>
            <a:off x="5028993" y="410685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476A1-87CA-43C1-B9FC-EC7820671738}"/>
              </a:ext>
            </a:extLst>
          </p:cNvPr>
          <p:cNvSpPr/>
          <p:nvPr/>
        </p:nvSpPr>
        <p:spPr>
          <a:xfrm>
            <a:off x="5041693" y="434815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A127C41-FC75-4354-8E58-849C0C51CADD}"/>
              </a:ext>
            </a:extLst>
          </p:cNvPr>
          <p:cNvSpPr/>
          <p:nvPr/>
        </p:nvSpPr>
        <p:spPr>
          <a:xfrm>
            <a:off x="5041693" y="4602153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90F48D-FFFF-48FC-A23C-BB1F426A57AE}"/>
              </a:ext>
            </a:extLst>
          </p:cNvPr>
          <p:cNvSpPr/>
          <p:nvPr/>
        </p:nvSpPr>
        <p:spPr>
          <a:xfrm>
            <a:off x="5028993" y="483075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F809149-DCF0-41B5-AC6D-1B9A087D5A18}"/>
              </a:ext>
            </a:extLst>
          </p:cNvPr>
          <p:cNvSpPr/>
          <p:nvPr/>
        </p:nvSpPr>
        <p:spPr>
          <a:xfrm>
            <a:off x="5041693" y="5084753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11371A-4B14-4AA9-BDBA-D73BC3F08D7D}"/>
              </a:ext>
            </a:extLst>
          </p:cNvPr>
          <p:cNvSpPr txBox="1"/>
          <p:nvPr/>
        </p:nvSpPr>
        <p:spPr>
          <a:xfrm>
            <a:off x="4685632" y="3716350"/>
            <a:ext cx="236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전공선택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CE7673-3599-4D6F-89ED-9EA0B919380D}"/>
              </a:ext>
            </a:extLst>
          </p:cNvPr>
          <p:cNvSpPr/>
          <p:nvPr/>
        </p:nvSpPr>
        <p:spPr>
          <a:xfrm>
            <a:off x="5041693" y="5351457"/>
            <a:ext cx="248108" cy="207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EC269F-33DD-484A-81E1-ED4E2A6E2A51}"/>
              </a:ext>
            </a:extLst>
          </p:cNvPr>
          <p:cNvSpPr txBox="1"/>
          <p:nvPr/>
        </p:nvSpPr>
        <p:spPr>
          <a:xfrm>
            <a:off x="6778748" y="5811996"/>
            <a:ext cx="1873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남은학점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ECE9040-D56F-42B8-9147-0439977B5B36}"/>
              </a:ext>
            </a:extLst>
          </p:cNvPr>
          <p:cNvSpPr/>
          <p:nvPr/>
        </p:nvSpPr>
        <p:spPr>
          <a:xfrm>
            <a:off x="5041693" y="5608695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020474E-2662-4F10-A923-1F73BEDFB88E}"/>
              </a:ext>
            </a:extLst>
          </p:cNvPr>
          <p:cNvSpPr/>
          <p:nvPr/>
        </p:nvSpPr>
        <p:spPr>
          <a:xfrm>
            <a:off x="5051599" y="5875399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5AC038E-CE4F-43EA-B46B-A26F250F229A}"/>
              </a:ext>
            </a:extLst>
          </p:cNvPr>
          <p:cNvSpPr/>
          <p:nvPr/>
        </p:nvSpPr>
        <p:spPr>
          <a:xfrm>
            <a:off x="5026201" y="6150066"/>
            <a:ext cx="248108" cy="207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텍스트 개체 틀 5">
            <a:extLst>
              <a:ext uri="{FF2B5EF4-FFF2-40B4-BE49-F238E27FC236}">
                <a16:creationId xmlns:a16="http://schemas.microsoft.com/office/drawing/2014/main" id="{52172FEB-8851-405D-8D53-9EDBFDB3AA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7756" y="1849687"/>
            <a:ext cx="2579919" cy="3962002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898689-CBBE-4E2E-BE3F-E754724440F0}"/>
              </a:ext>
            </a:extLst>
          </p:cNvPr>
          <p:cNvSpPr txBox="1"/>
          <p:nvPr/>
        </p:nvSpPr>
        <p:spPr>
          <a:xfrm>
            <a:off x="9587527" y="2623743"/>
            <a:ext cx="25773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전공필수와 전공선택부분은 수업을 선택하면</a:t>
            </a:r>
            <a:r>
              <a:rPr lang="en-US" altLang="ko-KR" dirty="0"/>
              <a:t> </a:t>
            </a:r>
            <a:r>
              <a:rPr lang="en-US" altLang="ko-KR" dirty="0" err="1"/>
              <a:t>javascript</a:t>
            </a:r>
            <a:r>
              <a:rPr lang="ko-KR" altLang="en-US" dirty="0"/>
              <a:t>를 이용해</a:t>
            </a:r>
            <a:r>
              <a:rPr lang="ko-KR" altLang="en-US" sz="1800" dirty="0"/>
              <a:t> 이수한 학점만큼 </a:t>
            </a:r>
            <a:r>
              <a:rPr lang="en-US" altLang="ko-KR" sz="1800" dirty="0"/>
              <a:t>18</a:t>
            </a:r>
            <a:r>
              <a:rPr lang="ko-KR" altLang="en-US" sz="1800" dirty="0"/>
              <a:t>학점에서 빼 남은 학점을 </a:t>
            </a:r>
            <a:r>
              <a:rPr lang="ko-KR" altLang="en-US" sz="1800" dirty="0" err="1"/>
              <a:t>보여주려고합니다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전공선택의 경우 선택한 강의 학점 수가 </a:t>
            </a:r>
            <a:r>
              <a:rPr lang="en-US" altLang="ko-KR" sz="1800" dirty="0"/>
              <a:t>18</a:t>
            </a:r>
            <a:r>
              <a:rPr lang="ko-KR" altLang="en-US" sz="1800" dirty="0"/>
              <a:t>학점을 넘는다면 </a:t>
            </a:r>
            <a:r>
              <a:rPr lang="en-US" altLang="ko-KR" sz="1800" dirty="0"/>
              <a:t>alert</a:t>
            </a:r>
            <a:r>
              <a:rPr lang="ko-KR" altLang="en-US" sz="1800" dirty="0"/>
              <a:t>창을 띄우려고 합니다</a:t>
            </a:r>
            <a:r>
              <a:rPr lang="en-US" altLang="ko-KR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1031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ko-KR" altLang="en-US" sz="1100" dirty="0"/>
              <a:t>웹프로그래밍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504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en-US" sz="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B3C33"/>
              </a:solidFill>
            </a:endParaRP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743868" y="2024334"/>
            <a:ext cx="7668126" cy="4293553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웹 사이트 소개</a:t>
            </a:r>
            <a:r>
              <a:rPr lang="en-US" altLang="ko-KR" sz="28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웹 사이트 목적</a:t>
            </a:r>
            <a:endParaRPr lang="en-US" altLang="ko-KR" sz="28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웹 사이트 구성</a:t>
            </a:r>
            <a:endParaRPr lang="en-US" altLang="ko-KR" sz="28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n w="3175">
                <a:noFill/>
              </a:ln>
              <a:solidFill>
                <a:srgbClr val="F4E5D4"/>
              </a:solidFill>
              <a:latin typeface="+mj-lt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781" y="2065558"/>
            <a:ext cx="8369734" cy="4175945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2395775" y="3850540"/>
            <a:ext cx="1800013" cy="176923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10126663" cy="567808"/>
          </a:xfrm>
        </p:spPr>
        <p:txBody>
          <a:bodyPr/>
          <a:lstStyle/>
          <a:p>
            <a:r>
              <a:rPr lang="ko-KR" altLang="en-US" dirty="0"/>
              <a:t>웹 사이트 소개 </a:t>
            </a:r>
            <a:r>
              <a:rPr lang="en-US" altLang="ko-KR" dirty="0"/>
              <a:t>– </a:t>
            </a:r>
            <a:r>
              <a:rPr lang="ko-KR" altLang="en-US" dirty="0"/>
              <a:t>졸업 요건 확인 사이트 </a:t>
            </a:r>
            <a:r>
              <a:rPr lang="en-US" altLang="ko-KR" dirty="0"/>
              <a:t>“</a:t>
            </a:r>
            <a:r>
              <a:rPr lang="ko-KR" altLang="en-US" dirty="0"/>
              <a:t>졸업 코끼리</a:t>
            </a:r>
            <a:r>
              <a:rPr lang="en-US" altLang="ko-KR" dirty="0"/>
              <a:t>＂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00037" y="5236750"/>
            <a:ext cx="219344" cy="21559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613492" y="2081827"/>
            <a:ext cx="3177694" cy="3123352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59264" y="2293258"/>
            <a:ext cx="3048326" cy="3139921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679D2C-07D7-45DF-B714-444FB825B7DB}"/>
              </a:ext>
            </a:extLst>
          </p:cNvPr>
          <p:cNvSpPr txBox="1"/>
          <p:nvPr/>
        </p:nvSpPr>
        <p:spPr>
          <a:xfrm>
            <a:off x="4195788" y="2233725"/>
            <a:ext cx="7257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제가 웹 사이트 제작 과제로 만들고자 하는 사이트는 </a:t>
            </a:r>
            <a:endParaRPr lang="en-US" altLang="ko-KR" sz="2000" dirty="0"/>
          </a:p>
          <a:p>
            <a:r>
              <a:rPr lang="en-US" altLang="ko-KR" sz="2000" b="1" i="1" dirty="0"/>
              <a:t>‘</a:t>
            </a:r>
            <a:r>
              <a:rPr lang="ko-KR" altLang="en-US" sz="2000" b="1" i="1" dirty="0">
                <a:latin typeface="+mj-ea"/>
                <a:ea typeface="+mj-ea"/>
              </a:rPr>
              <a:t>동국대학교 </a:t>
            </a:r>
            <a:r>
              <a:rPr lang="ko-KR" altLang="en-US" sz="2000" b="1" i="1" dirty="0" err="1">
                <a:latin typeface="+mj-ea"/>
                <a:ea typeface="+mj-ea"/>
              </a:rPr>
              <a:t>영어통번역학과</a:t>
            </a:r>
            <a:r>
              <a:rPr lang="ko-KR" altLang="en-US" sz="2000" b="1" i="1" dirty="0">
                <a:latin typeface="+mj-ea"/>
                <a:ea typeface="+mj-ea"/>
              </a:rPr>
              <a:t> 및 융합소프트웨어 전공 졸업 요건 확인 사이트</a:t>
            </a:r>
            <a:r>
              <a:rPr lang="en-US" altLang="ko-KR" sz="2000" dirty="0">
                <a:latin typeface="+mj-ea"/>
                <a:ea typeface="+mj-ea"/>
              </a:rPr>
              <a:t>‘</a:t>
            </a:r>
            <a:r>
              <a:rPr lang="en-US" altLang="ko-KR" sz="2000" dirty="0"/>
              <a:t> 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동국대학교 </a:t>
            </a:r>
            <a:r>
              <a:rPr lang="ko-KR" altLang="en-US" sz="2000" dirty="0" err="1"/>
              <a:t>영어통번역학과</a:t>
            </a:r>
            <a:r>
              <a:rPr lang="ko-KR" altLang="en-US" sz="2000" dirty="0"/>
              <a:t> 및 융합소프트웨어 전공에 속한 </a:t>
            </a:r>
            <a:r>
              <a:rPr lang="en-US" altLang="ko-KR" sz="2000" dirty="0"/>
              <a:t>2014</a:t>
            </a:r>
            <a:r>
              <a:rPr lang="ko-KR" altLang="en-US" sz="2000" dirty="0"/>
              <a:t> 학번 부터 </a:t>
            </a:r>
            <a:r>
              <a:rPr lang="en-US" altLang="ko-KR" sz="2000" dirty="0"/>
              <a:t>2021</a:t>
            </a:r>
            <a:r>
              <a:rPr lang="ko-KR" altLang="en-US" sz="2000" dirty="0"/>
              <a:t>학번까지 학생들이 약 </a:t>
            </a:r>
            <a:r>
              <a:rPr lang="en-US" altLang="ko-KR" sz="2000" dirty="0"/>
              <a:t>240</a:t>
            </a:r>
            <a:r>
              <a:rPr lang="ko-KR" altLang="en-US" sz="2000" dirty="0"/>
              <a:t>페이지에 달하는 학사과정 파일을 열어보지 않고 졸업요건을 쉽게 확인할 수 있는 사이트 입니다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동국대학교 </a:t>
            </a:r>
            <a:r>
              <a:rPr lang="ko-KR" altLang="en-US" sz="2000" dirty="0" err="1"/>
              <a:t>영어통번역학과</a:t>
            </a:r>
            <a:r>
              <a:rPr lang="ko-KR" altLang="en-US" sz="2000" dirty="0"/>
              <a:t> 및 융합소프트웨어 전공의 졸업요건만 다룬 것은 이 사이트를 제작하는 본인이 해당 전공에 속하였으며 해당 학과의 졸업 이수 조건에 대해 자세하게 알고 있고 타과에 대해 오정보를 전달하지 않기 </a:t>
            </a:r>
            <a:r>
              <a:rPr lang="ko-KR" altLang="en-US" sz="2000" dirty="0" err="1"/>
              <a:t>위함입니다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래픽 2" descr="인터넷 단색으로 채워진">
            <a:extLst>
              <a:ext uri="{FF2B5EF4-FFF2-40B4-BE49-F238E27FC236}">
                <a16:creationId xmlns:a16="http://schemas.microsoft.com/office/drawing/2014/main" id="{A5927A54-874B-468D-BA32-DD842BA68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990" y="2575786"/>
            <a:ext cx="2184538" cy="21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781" y="2081827"/>
            <a:ext cx="8369734" cy="4175945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2395775" y="3850540"/>
            <a:ext cx="1800013" cy="176923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웹 사이트 목적</a:t>
            </a:r>
            <a:endParaRPr lang="en-US" altLang="ko-KR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00037" y="5236750"/>
            <a:ext cx="219344" cy="21559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613492" y="2081827"/>
            <a:ext cx="3177694" cy="3123352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59264" y="2293258"/>
            <a:ext cx="3048326" cy="3139921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래픽 6" descr="학사모 단색으로 채워진">
            <a:extLst>
              <a:ext uri="{FF2B5EF4-FFF2-40B4-BE49-F238E27FC236}">
                <a16:creationId xmlns:a16="http://schemas.microsoft.com/office/drawing/2014/main" id="{F679E7BB-75B6-4924-85F7-BF6E97E64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648" y="2651290"/>
            <a:ext cx="1984425" cy="1984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6C9503-0A21-4AB8-85CD-1A5E42D0D662}"/>
              </a:ext>
            </a:extLst>
          </p:cNvPr>
          <p:cNvSpPr txBox="1"/>
          <p:nvPr/>
        </p:nvSpPr>
        <p:spPr>
          <a:xfrm>
            <a:off x="4195788" y="2646305"/>
            <a:ext cx="7257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해당 사이트를 기획하게 된 목적은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가지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동국대학교 학생들이 졸업요건과 관련된 필요한 정보만 편리하게 이용할 수 있도록 하는 사이트가 필요하다고 느낌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웹 프로그래밍 과제에서 끝나는 것이 아니라 실제로 활용할 수 있는 사이트를 만들고 싶었음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88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781" y="2081827"/>
            <a:ext cx="8369734" cy="4175945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2395775" y="3850540"/>
            <a:ext cx="1800013" cy="176923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웹 사이트 목적</a:t>
            </a:r>
            <a:endParaRPr lang="en-US" altLang="ko-KR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00037" y="5236750"/>
            <a:ext cx="219344" cy="21559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613492" y="2081827"/>
            <a:ext cx="3177694" cy="3123352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59264" y="2293258"/>
            <a:ext cx="3048326" cy="3139921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C9503-0A21-4AB8-85CD-1A5E42D0D662}"/>
              </a:ext>
            </a:extLst>
          </p:cNvPr>
          <p:cNvSpPr txBox="1"/>
          <p:nvPr/>
        </p:nvSpPr>
        <p:spPr>
          <a:xfrm>
            <a:off x="4195788" y="2584749"/>
            <a:ext cx="72579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Q. </a:t>
            </a:r>
            <a:r>
              <a:rPr lang="ko-KR" altLang="en-US" sz="2000" b="1" dirty="0"/>
              <a:t>졸업요건 확인 사이트가 필요함을 느낀 이유</a:t>
            </a:r>
            <a:r>
              <a:rPr lang="en-US" altLang="ko-KR" sz="2000" b="1" dirty="0"/>
              <a:t>?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A. </a:t>
            </a:r>
            <a:r>
              <a:rPr lang="ko-KR" altLang="en-US" sz="2000" dirty="0"/>
              <a:t>매번 수강신청을 진행할 때마다 약 </a:t>
            </a:r>
            <a:r>
              <a:rPr lang="en-US" altLang="ko-KR" sz="2000" dirty="0"/>
              <a:t>240</a:t>
            </a:r>
            <a:r>
              <a:rPr lang="ko-KR" altLang="en-US" sz="2000" dirty="0"/>
              <a:t>쪽의 교육 과정 가이드에서 제가 해당하는 부분만 찾아보며 </a:t>
            </a:r>
            <a:r>
              <a:rPr lang="ko-KR" altLang="en-US" sz="2000" b="1" dirty="0"/>
              <a:t>졸업요건을 찾아야하는 과정이 불편</a:t>
            </a:r>
            <a:r>
              <a:rPr lang="ko-KR" altLang="en-US" sz="2000" dirty="0"/>
              <a:t>하게 느껴졌습니다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많은 </a:t>
            </a:r>
            <a:r>
              <a:rPr lang="ko-KR" altLang="en-US" sz="2000" b="1" dirty="0"/>
              <a:t>새내기와 신입생들이</a:t>
            </a:r>
            <a:r>
              <a:rPr lang="ko-KR" altLang="en-US" sz="2000" dirty="0"/>
              <a:t> 입학만큼이나 중요한 </a:t>
            </a:r>
            <a:r>
              <a:rPr lang="ko-KR" altLang="en-US" sz="2000" b="1" dirty="0"/>
              <a:t>졸업에 대한 정보를 잘 알지 못하며</a:t>
            </a:r>
            <a:r>
              <a:rPr lang="ko-KR" altLang="en-US" sz="2000" dirty="0"/>
              <a:t> 심지어 교육 과정 가이드를 어디서 찾아보아야 하는지 모르는 분도 있었습니다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주변에서 이런 상황들을 겪으며 졸업 요건에 대해 알려주는 사이트가 있었으면 좋겠다고 생각해왔고 이번 웹 프로그래밍 과제를 통해 제가 직접 제작해보려고 합니다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래픽 2" descr="생각 단색으로 채워진">
            <a:extLst>
              <a:ext uri="{FF2B5EF4-FFF2-40B4-BE49-F238E27FC236}">
                <a16:creationId xmlns:a16="http://schemas.microsoft.com/office/drawing/2014/main" id="{7D6E85CB-A1DC-4A55-A0F9-3BA905338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371" y="2834558"/>
            <a:ext cx="1761808" cy="17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5D4">
            <a:alpha val="9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9D3D35F0-E70C-4A0D-95A9-4E3C292B7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47955" y="1727968"/>
            <a:ext cx="3759218" cy="4679580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10997790" y="636748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97EA305-585C-4655-B606-AFABFCD092FD}"/>
              </a:ext>
            </a:extLst>
          </p:cNvPr>
          <p:cNvGrpSpPr/>
          <p:nvPr/>
        </p:nvGrpSpPr>
        <p:grpSpPr>
          <a:xfrm>
            <a:off x="-597402" y="1727968"/>
            <a:ext cx="8052302" cy="4693434"/>
            <a:chOff x="112545" y="1662036"/>
            <a:chExt cx="10184328" cy="469343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FBA3358-1A61-4AFE-B620-8B501325C52F}"/>
                </a:ext>
              </a:extLst>
            </p:cNvPr>
            <p:cNvGrpSpPr/>
            <p:nvPr/>
          </p:nvGrpSpPr>
          <p:grpSpPr>
            <a:xfrm>
              <a:off x="1238769" y="1670960"/>
              <a:ext cx="9058104" cy="4684510"/>
              <a:chOff x="1266996" y="1670960"/>
              <a:chExt cx="9058104" cy="4684510"/>
            </a:xfrm>
            <a:solidFill>
              <a:srgbClr val="E1F3F7"/>
            </a:solidFill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D59848F-B54E-4ED7-9F00-016D1B31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6996" y="1670960"/>
                <a:ext cx="9058104" cy="4684510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742E1FE-A4E6-43B6-ABC4-51BE1F64EAA3}"/>
                  </a:ext>
                </a:extLst>
              </p:cNvPr>
              <p:cNvSpPr/>
              <p:nvPr/>
            </p:nvSpPr>
            <p:spPr>
              <a:xfrm>
                <a:off x="1511166" y="1703672"/>
                <a:ext cx="510139" cy="1732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97F39B-643F-4F12-83FC-4C1440AF479C}"/>
                  </a:ext>
                </a:extLst>
              </p:cNvPr>
              <p:cNvSpPr/>
              <p:nvPr/>
            </p:nvSpPr>
            <p:spPr>
              <a:xfrm>
                <a:off x="9833781" y="1933074"/>
                <a:ext cx="224619" cy="22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76E5B29-0F46-4889-9B59-22FF9FCD513C}"/>
                  </a:ext>
                </a:extLst>
              </p:cNvPr>
              <p:cNvSpPr/>
              <p:nvPr/>
            </p:nvSpPr>
            <p:spPr>
              <a:xfrm>
                <a:off x="1305856" y="2156059"/>
                <a:ext cx="2669378" cy="1732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7B3173EE-513E-4CEF-BB0F-88049ECB89A5}"/>
                  </a:ext>
                </a:extLst>
              </p:cNvPr>
              <p:cNvSpPr/>
              <p:nvPr/>
            </p:nvSpPr>
            <p:spPr>
              <a:xfrm>
                <a:off x="2029772" y="1930400"/>
                <a:ext cx="2877956" cy="178508"/>
              </a:xfrm>
              <a:prstGeom prst="flowChartTerminator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20A1B2D-6151-4523-8E75-407C11FEDEFF}"/>
                </a:ext>
              </a:extLst>
            </p:cNvPr>
            <p:cNvSpPr/>
            <p:nvPr/>
          </p:nvSpPr>
          <p:spPr>
            <a:xfrm>
              <a:off x="3750733" y="2808171"/>
              <a:ext cx="4123267" cy="2856029"/>
            </a:xfrm>
            <a:prstGeom prst="roundRect">
              <a:avLst/>
            </a:prstGeom>
            <a:blipFill dpi="0" rotWithShape="1">
              <a:blip r:embed="rId3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39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A3C9D0-A96A-48FE-B81F-397F3286B1B0}"/>
                </a:ext>
              </a:extLst>
            </p:cNvPr>
            <p:cNvSpPr txBox="1"/>
            <p:nvPr/>
          </p:nvSpPr>
          <p:spPr>
            <a:xfrm>
              <a:off x="4215046" y="3212422"/>
              <a:ext cx="31763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동국대학교 </a:t>
              </a:r>
              <a:endPara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졸업요건 확인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A65B74F-50A9-4592-AB15-27963B1B4542}"/>
                </a:ext>
              </a:extLst>
            </p:cNvPr>
            <p:cNvSpPr/>
            <p:nvPr/>
          </p:nvSpPr>
          <p:spPr>
            <a:xfrm>
              <a:off x="4217046" y="4513190"/>
              <a:ext cx="1586169" cy="70264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영어통번역학전공</a:t>
              </a:r>
              <a:endPara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4DBBE9D-23F4-4022-9D7B-D2C89A15640A}"/>
                </a:ext>
              </a:extLst>
            </p:cNvPr>
            <p:cNvSpPr/>
            <p:nvPr/>
          </p:nvSpPr>
          <p:spPr>
            <a:xfrm>
              <a:off x="5864607" y="4513190"/>
              <a:ext cx="1671974" cy="70264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융합소프트웨어전공</a:t>
              </a:r>
              <a:endPara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9E72A1-0881-4338-B1C6-4F0C5A604BD4}"/>
                </a:ext>
              </a:extLst>
            </p:cNvPr>
            <p:cNvSpPr txBox="1"/>
            <p:nvPr/>
          </p:nvSpPr>
          <p:spPr>
            <a:xfrm>
              <a:off x="4879501" y="4124416"/>
              <a:ext cx="2541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확인하고 싶은 전공을 클릭해주세요</a:t>
              </a:r>
              <a:r>
                <a:rPr lang="en-US" altLang="ko-KR" sz="14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!</a:t>
              </a:r>
              <a:endParaRPr lang="ko-KR" altLang="en-US" sz="1400" b="1" dirty="0"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9E0E6C-9439-4B0F-A8C6-D73FA3A8EBC0}"/>
                </a:ext>
              </a:extLst>
            </p:cNvPr>
            <p:cNvSpPr txBox="1"/>
            <p:nvPr/>
          </p:nvSpPr>
          <p:spPr>
            <a:xfrm>
              <a:off x="112545" y="2262097"/>
              <a:ext cx="3640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40" name="그래픽 39" descr="코끼리 단색으로 채워진">
              <a:extLst>
                <a:ext uri="{FF2B5EF4-FFF2-40B4-BE49-F238E27FC236}">
                  <a16:creationId xmlns:a16="http://schemas.microsoft.com/office/drawing/2014/main" id="{72869BA8-B942-420A-B4E5-58E51D284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12318" y="2315093"/>
              <a:ext cx="314004" cy="31400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571209-5863-4D17-A2B3-F173C207D8EF}"/>
                </a:ext>
              </a:extLst>
            </p:cNvPr>
            <p:cNvSpPr txBox="1"/>
            <p:nvPr/>
          </p:nvSpPr>
          <p:spPr>
            <a:xfrm>
              <a:off x="155997" y="1662036"/>
              <a:ext cx="3444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282FEE1-3BCF-49B9-BBB3-47C090CB567D}"/>
              </a:ext>
            </a:extLst>
          </p:cNvPr>
          <p:cNvSpPr txBox="1"/>
          <p:nvPr/>
        </p:nvSpPr>
        <p:spPr>
          <a:xfrm>
            <a:off x="7768785" y="2482708"/>
            <a:ext cx="3628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메인페이지는</a:t>
            </a:r>
            <a:r>
              <a:rPr lang="ko-KR" altLang="en-US" sz="2000" dirty="0"/>
              <a:t> 전공을 선택하는 두 개의 버튼으로 </a:t>
            </a:r>
            <a:r>
              <a:rPr lang="ko-KR" altLang="en-US" sz="2000" dirty="0" err="1"/>
              <a:t>구성되어있습니다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첫번째 버튼은 </a:t>
            </a:r>
            <a:r>
              <a:rPr lang="ko-KR" altLang="en-US" sz="2000" dirty="0" err="1"/>
              <a:t>영어통번역학전공</a:t>
            </a:r>
            <a:r>
              <a:rPr lang="ko-KR" altLang="en-US" sz="2000" dirty="0"/>
              <a:t> 졸업요건을 확인할 수 있는 웹 페이지로 이동하고 두번째 버튼은 융합소프트웨어 전공 졸업 요건을 확인할 수 있는 웹 페이지로 이동합니다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왼쪽 코너의 졸업코끼리를 누르면 현재 </a:t>
            </a:r>
            <a:r>
              <a:rPr lang="ko-KR" altLang="en-US" sz="2000" dirty="0" err="1"/>
              <a:t>메인페이지로</a:t>
            </a:r>
            <a:r>
              <a:rPr lang="ko-KR" altLang="en-US" sz="2000" dirty="0"/>
              <a:t> 이동합니다</a:t>
            </a:r>
            <a:r>
              <a:rPr lang="en-US" altLang="ko-KR" sz="2000" dirty="0"/>
              <a:t>.</a:t>
            </a:r>
          </a:p>
        </p:txBody>
      </p:sp>
      <p:pic>
        <p:nvPicPr>
          <p:cNvPr id="50" name="그래픽 49" descr="배지 1 단색으로 채워진">
            <a:extLst>
              <a:ext uri="{FF2B5EF4-FFF2-40B4-BE49-F238E27FC236}">
                <a16:creationId xmlns:a16="http://schemas.microsoft.com/office/drawing/2014/main" id="{1743D3FC-4BE4-4FFB-B8D3-E6E9D831B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99" y="1368838"/>
            <a:ext cx="683928" cy="6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7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9D3D35F0-E70C-4A0D-95A9-4E3C292B7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9599" y="1727968"/>
            <a:ext cx="4447573" cy="4679580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/>
              <a:t>메뉴 항목 구성 및 소개</a:t>
            </a:r>
            <a:endParaRPr lang="en-US" altLang="ko-KR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164822" y="6018756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9EA6EFE-CEF0-4B76-BFFF-CD082AD2385C}"/>
              </a:ext>
            </a:extLst>
          </p:cNvPr>
          <p:cNvSpPr/>
          <p:nvPr/>
        </p:nvSpPr>
        <p:spPr>
          <a:xfrm>
            <a:off x="10445250" y="756593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4EB829D-A04C-46AF-8C46-593657DEAB6D}"/>
              </a:ext>
            </a:extLst>
          </p:cNvPr>
          <p:cNvSpPr/>
          <p:nvPr/>
        </p:nvSpPr>
        <p:spPr>
          <a:xfrm>
            <a:off x="410813" y="2155973"/>
            <a:ext cx="1752600" cy="900932"/>
          </a:xfrm>
          <a:prstGeom prst="roundRect">
            <a:avLst/>
          </a:prstGeom>
          <a:solidFill>
            <a:srgbClr val="E4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전공선택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6F9061-B1C1-46C8-920E-2500D96842C5}"/>
              </a:ext>
            </a:extLst>
          </p:cNvPr>
          <p:cNvSpPr/>
          <p:nvPr/>
        </p:nvSpPr>
        <p:spPr>
          <a:xfrm>
            <a:off x="410813" y="3433489"/>
            <a:ext cx="1752600" cy="900932"/>
          </a:xfrm>
          <a:prstGeom prst="roundRect">
            <a:avLst/>
          </a:prstGeom>
          <a:solidFill>
            <a:srgbClr val="E4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 선택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932E0F6-1AE6-4BC3-9C0F-22B55E09A0F8}"/>
              </a:ext>
            </a:extLst>
          </p:cNvPr>
          <p:cNvSpPr/>
          <p:nvPr/>
        </p:nvSpPr>
        <p:spPr>
          <a:xfrm>
            <a:off x="3199952" y="1584920"/>
            <a:ext cx="3064914" cy="2485479"/>
          </a:xfrm>
          <a:prstGeom prst="roundRect">
            <a:avLst/>
          </a:prstGeom>
          <a:solidFill>
            <a:srgbClr val="E4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u="sng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영어통번역학전공</a:t>
            </a:r>
            <a:r>
              <a:rPr lang="ko-KR" altLang="en-US" sz="2800" u="sng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메뉴 항목</a:t>
            </a:r>
            <a:endParaRPr lang="en-US" altLang="ko-KR" sz="2800" u="sng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0564487-99EF-4126-946C-A39A2099E77E}"/>
              </a:ext>
            </a:extLst>
          </p:cNvPr>
          <p:cNvSpPr/>
          <p:nvPr/>
        </p:nvSpPr>
        <p:spPr>
          <a:xfrm>
            <a:off x="3199952" y="4231522"/>
            <a:ext cx="3064914" cy="2485479"/>
          </a:xfrm>
          <a:prstGeom prst="roundRect">
            <a:avLst/>
          </a:prstGeom>
          <a:solidFill>
            <a:srgbClr val="E4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u="sng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융합소프트웨어전공</a:t>
            </a:r>
            <a:r>
              <a:rPr lang="ko-KR" altLang="en-US" sz="2800" u="sng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메뉴 항목</a:t>
            </a:r>
            <a:endParaRPr lang="en-US" altLang="ko-KR" sz="2800" u="sng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이수체계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선이수과목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이수학점계산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래픽 5" descr="오른쪽 화살표 윤곽선">
            <a:extLst>
              <a:ext uri="{FF2B5EF4-FFF2-40B4-BE49-F238E27FC236}">
                <a16:creationId xmlns:a16="http://schemas.microsoft.com/office/drawing/2014/main" id="{1EE69ED0-31B6-4995-B3E2-E5085307B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02462" y="2872993"/>
            <a:ext cx="569302" cy="744408"/>
          </a:xfrm>
          <a:prstGeom prst="rect">
            <a:avLst/>
          </a:prstGeom>
        </p:spPr>
      </p:pic>
      <p:pic>
        <p:nvPicPr>
          <p:cNvPr id="11" name="그래픽 10" descr="분기점 윤곽선">
            <a:extLst>
              <a:ext uri="{FF2B5EF4-FFF2-40B4-BE49-F238E27FC236}">
                <a16:creationId xmlns:a16="http://schemas.microsoft.com/office/drawing/2014/main" id="{C1BBECDD-F2D0-44E5-8D55-14391B6DE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45163" y="3007656"/>
            <a:ext cx="900934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6FA374-F8CE-45D8-B037-B071B89C1B82}"/>
              </a:ext>
            </a:extLst>
          </p:cNvPr>
          <p:cNvSpPr txBox="1"/>
          <p:nvPr/>
        </p:nvSpPr>
        <p:spPr>
          <a:xfrm>
            <a:off x="7153762" y="2375396"/>
            <a:ext cx="40592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전공과 학번을 선택하면 이후 해당 전공과 학번에 맞는 웹페이지에 도착하게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전공과 학번이 결정된 웹페이지에 도착하게 되면 웹 페이지는 세부 메뉴로 나뉘게 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 err="1"/>
              <a:t>영어통번역학전공의</a:t>
            </a:r>
            <a:r>
              <a:rPr lang="ko-KR" altLang="en-US" sz="2000" dirty="0"/>
              <a:t> 메뉴 항목은 졸업요건</a:t>
            </a:r>
            <a:r>
              <a:rPr lang="en-US" altLang="ko-KR" sz="2000" dirty="0"/>
              <a:t>, </a:t>
            </a:r>
            <a:r>
              <a:rPr lang="ko-KR" altLang="en-US" sz="2000" dirty="0"/>
              <a:t>교양교육과정</a:t>
            </a:r>
            <a:r>
              <a:rPr lang="en-US" altLang="ko-KR" sz="2000" dirty="0"/>
              <a:t>, </a:t>
            </a:r>
            <a:r>
              <a:rPr lang="ko-KR" altLang="en-US" sz="2000" dirty="0"/>
              <a:t>최저학점이수</a:t>
            </a:r>
            <a:r>
              <a:rPr lang="en-US" altLang="ko-KR" sz="2000" dirty="0"/>
              <a:t>, </a:t>
            </a:r>
            <a:r>
              <a:rPr lang="ko-KR" altLang="en-US" sz="2000" dirty="0"/>
              <a:t>취득학점계산 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융합소프트웨어 전공의 메뉴 항목은 졸업요건</a:t>
            </a:r>
            <a:r>
              <a:rPr lang="en-US" altLang="ko-KR" sz="2000" dirty="0"/>
              <a:t>, </a:t>
            </a:r>
            <a:r>
              <a:rPr lang="ko-KR" altLang="en-US" sz="2000" dirty="0"/>
              <a:t>이수체계와 </a:t>
            </a:r>
            <a:r>
              <a:rPr lang="ko-KR" altLang="en-US" sz="2000" dirty="0" err="1"/>
              <a:t>선이수</a:t>
            </a:r>
            <a:r>
              <a:rPr lang="ko-KR" altLang="en-US" sz="2000" dirty="0"/>
              <a:t> 과목</a:t>
            </a:r>
            <a:r>
              <a:rPr lang="en-US" altLang="ko-KR" sz="2000" dirty="0"/>
              <a:t>, </a:t>
            </a:r>
            <a:r>
              <a:rPr lang="ko-KR" altLang="en-US" sz="2000" dirty="0"/>
              <a:t>이수학점계산으로 </a:t>
            </a:r>
            <a:r>
              <a:rPr lang="ko-KR" altLang="en-US" sz="2000" dirty="0" err="1"/>
              <a:t>구성되어있습니다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533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71E123-8A19-4AC0-9104-FAEF354DA2C2}"/>
              </a:ext>
            </a:extLst>
          </p:cNvPr>
          <p:cNvSpPr/>
          <p:nvPr/>
        </p:nvSpPr>
        <p:spPr>
          <a:xfrm>
            <a:off x="10535345" y="1043535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7D1B6-33A8-4FD7-A981-24C88C5131BF}"/>
              </a:ext>
            </a:extLst>
          </p:cNvPr>
          <p:cNvSpPr/>
          <p:nvPr/>
        </p:nvSpPr>
        <p:spPr>
          <a:xfrm>
            <a:off x="155997" y="6758148"/>
            <a:ext cx="620005" cy="639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D5FAEB9-1339-4CF3-9DBC-E2AC6F85B5A9}"/>
              </a:ext>
            </a:extLst>
          </p:cNvPr>
          <p:cNvGrpSpPr/>
          <p:nvPr/>
        </p:nvGrpSpPr>
        <p:grpSpPr>
          <a:xfrm>
            <a:off x="-852307" y="1573136"/>
            <a:ext cx="8612007" cy="4548264"/>
            <a:chOff x="74793" y="1662036"/>
            <a:chExt cx="8612007" cy="454826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FBA3358-1A61-4AFE-B620-8B501325C52F}"/>
                </a:ext>
              </a:extLst>
            </p:cNvPr>
            <p:cNvGrpSpPr/>
            <p:nvPr/>
          </p:nvGrpSpPr>
          <p:grpSpPr>
            <a:xfrm>
              <a:off x="1238769" y="1670960"/>
              <a:ext cx="7448031" cy="4539340"/>
              <a:chOff x="1266996" y="1670960"/>
              <a:chExt cx="9058104" cy="4684510"/>
            </a:xfrm>
            <a:solidFill>
              <a:srgbClr val="E1F3F7"/>
            </a:solidFill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D59848F-B54E-4ED7-9F00-016D1B31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6996" y="1670960"/>
                <a:ext cx="9058104" cy="4684510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742E1FE-A4E6-43B6-ABC4-51BE1F64EAA3}"/>
                  </a:ext>
                </a:extLst>
              </p:cNvPr>
              <p:cNvSpPr/>
              <p:nvPr/>
            </p:nvSpPr>
            <p:spPr>
              <a:xfrm>
                <a:off x="1511166" y="1703672"/>
                <a:ext cx="510139" cy="1732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97F39B-643F-4F12-83FC-4C1440AF479C}"/>
                  </a:ext>
                </a:extLst>
              </p:cNvPr>
              <p:cNvSpPr/>
              <p:nvPr/>
            </p:nvSpPr>
            <p:spPr>
              <a:xfrm>
                <a:off x="9833781" y="1933074"/>
                <a:ext cx="224619" cy="22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76E5B29-0F46-4889-9B59-22FF9FCD513C}"/>
                  </a:ext>
                </a:extLst>
              </p:cNvPr>
              <p:cNvSpPr/>
              <p:nvPr/>
            </p:nvSpPr>
            <p:spPr>
              <a:xfrm>
                <a:off x="1305856" y="2156059"/>
                <a:ext cx="2669378" cy="1732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7B3173EE-513E-4CEF-BB0F-88049ECB89A5}"/>
                  </a:ext>
                </a:extLst>
              </p:cNvPr>
              <p:cNvSpPr/>
              <p:nvPr/>
            </p:nvSpPr>
            <p:spPr>
              <a:xfrm>
                <a:off x="2029772" y="1930400"/>
                <a:ext cx="2877956" cy="178508"/>
              </a:xfrm>
              <a:prstGeom prst="flowChartTerminator">
                <a:avLst/>
              </a:prstGeom>
              <a:solidFill>
                <a:srgbClr val="F1F3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F2BAD2-C8FA-4AF4-A71F-9BC83A10B746}"/>
                </a:ext>
              </a:extLst>
            </p:cNvPr>
            <p:cNvSpPr txBox="1"/>
            <p:nvPr/>
          </p:nvSpPr>
          <p:spPr>
            <a:xfrm>
              <a:off x="3386383" y="2856073"/>
              <a:ext cx="2993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영어통번역학전공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7A01E2-F64D-45F6-83C5-07EAE73C6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7006" y="3209181"/>
              <a:ext cx="2468510" cy="443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C58F8F0-8980-49AD-BE11-ED624742C78A}"/>
                </a:ext>
              </a:extLst>
            </p:cNvPr>
            <p:cNvSpPr/>
            <p:nvPr/>
          </p:nvSpPr>
          <p:spPr>
            <a:xfrm>
              <a:off x="3465620" y="3320038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2021</a:t>
              </a:r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6910DCF-840D-48DD-9C30-CE185AFB8E05}"/>
                </a:ext>
              </a:extLst>
            </p:cNvPr>
            <p:cNvSpPr/>
            <p:nvPr/>
          </p:nvSpPr>
          <p:spPr>
            <a:xfrm>
              <a:off x="5011490" y="3320038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2020</a:t>
              </a:r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BEA4F39-DE9E-417A-8844-A9DAFE8DBA21}"/>
                </a:ext>
              </a:extLst>
            </p:cNvPr>
            <p:cNvSpPr/>
            <p:nvPr/>
          </p:nvSpPr>
          <p:spPr>
            <a:xfrm>
              <a:off x="3465620" y="4076982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2017-2019 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8F2ED42-2C0C-4C9E-B97B-2ADAC2B9383C}"/>
                </a:ext>
              </a:extLst>
            </p:cNvPr>
            <p:cNvSpPr/>
            <p:nvPr/>
          </p:nvSpPr>
          <p:spPr>
            <a:xfrm>
              <a:off x="5011490" y="4076982"/>
              <a:ext cx="1246147" cy="6808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2014-2018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학년도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4A617-5DD1-4E5D-A1F5-3E29DBF0981B}"/>
                </a:ext>
              </a:extLst>
            </p:cNvPr>
            <p:cNvSpPr txBox="1"/>
            <p:nvPr/>
          </p:nvSpPr>
          <p:spPr>
            <a:xfrm>
              <a:off x="74793" y="2368348"/>
              <a:ext cx="3640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pic>
          <p:nvPicPr>
            <p:cNvPr id="19" name="그래픽 18" descr="코끼리 단색으로 채워진">
              <a:extLst>
                <a:ext uri="{FF2B5EF4-FFF2-40B4-BE49-F238E27FC236}">
                  <a16:creationId xmlns:a16="http://schemas.microsoft.com/office/drawing/2014/main" id="{33575A72-3E19-4A43-A3B8-02021A03A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20731" y="2404975"/>
              <a:ext cx="269386" cy="30427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B5C323-44EB-4B12-B2C7-4C9AA937F515}"/>
                </a:ext>
              </a:extLst>
            </p:cNvPr>
            <p:cNvSpPr txBox="1"/>
            <p:nvPr/>
          </p:nvSpPr>
          <p:spPr>
            <a:xfrm>
              <a:off x="155997" y="1662036"/>
              <a:ext cx="3444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졸업코끼리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D26CEA-5C25-402D-B80C-75EC66D20003}"/>
                </a:ext>
              </a:extLst>
            </p:cNvPr>
            <p:cNvSpPr txBox="1"/>
            <p:nvPr/>
          </p:nvSpPr>
          <p:spPr>
            <a:xfrm>
              <a:off x="3822700" y="4852079"/>
              <a:ext cx="2424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확인하고 싶은 학번을 클릭해주세요</a:t>
              </a:r>
              <a:r>
                <a:rPr lang="en-US" altLang="ko-KR" sz="1600" b="1" dirty="0">
                  <a:latin typeface="나눔손글씨 붓" panose="03060600000000000000" pitchFamily="66" charset="-127"/>
                  <a:ea typeface="나눔손글씨 붓" panose="03060600000000000000" pitchFamily="66" charset="-127"/>
                </a:rPr>
                <a:t>!</a:t>
              </a:r>
              <a:endParaRPr lang="ko-KR" altLang="en-US" sz="1600" b="1" dirty="0"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</p:grpSp>
      <p:sp>
        <p:nvSpPr>
          <p:cNvPr id="40" name="텍스트 개체 틀 5">
            <a:extLst>
              <a:ext uri="{FF2B5EF4-FFF2-40B4-BE49-F238E27FC236}">
                <a16:creationId xmlns:a16="http://schemas.microsoft.com/office/drawing/2014/main" id="{B46CE71E-F4D9-4749-87E0-123A5D1CFA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2456" y="1574020"/>
            <a:ext cx="3759218" cy="4679580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1EBEB-2F28-47D6-B4F8-7A3B78A2CAD3}"/>
              </a:ext>
            </a:extLst>
          </p:cNvPr>
          <p:cNvSpPr txBox="1"/>
          <p:nvPr/>
        </p:nvSpPr>
        <p:spPr>
          <a:xfrm>
            <a:off x="8341735" y="2836067"/>
            <a:ext cx="34721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메인페이지</a:t>
            </a:r>
            <a:r>
              <a:rPr lang="ko-KR" altLang="en-US" sz="1800" dirty="0"/>
              <a:t> 다음 페이지입니다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해당 페이지는 학번을 선택할 수 있는 </a:t>
            </a:r>
            <a:r>
              <a:rPr lang="en-US" altLang="ko-KR" sz="1800" dirty="0"/>
              <a:t>4</a:t>
            </a:r>
            <a:r>
              <a:rPr lang="ko-KR" altLang="en-US" sz="1800" dirty="0"/>
              <a:t>개의 버튼으로 </a:t>
            </a:r>
            <a:r>
              <a:rPr lang="ko-KR" altLang="en-US" sz="1800" dirty="0" err="1"/>
              <a:t>구성되어있습니다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학번을 클릭하면 </a:t>
            </a:r>
            <a:r>
              <a:rPr lang="ko-KR" altLang="en-US" sz="1800" dirty="0" err="1"/>
              <a:t>메인페이지에서</a:t>
            </a:r>
            <a:r>
              <a:rPr lang="ko-KR" altLang="en-US" sz="1800" dirty="0"/>
              <a:t> 선택한 전공의 선택한 학번의 졸업요건을 확인할 수 있습니다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  <p:pic>
        <p:nvPicPr>
          <p:cNvPr id="44" name="그래픽 43" descr="배지 단색으로 채워진">
            <a:extLst>
              <a:ext uri="{FF2B5EF4-FFF2-40B4-BE49-F238E27FC236}">
                <a16:creationId xmlns:a16="http://schemas.microsoft.com/office/drawing/2014/main" id="{59A24DF8-E103-4741-B444-7D031EAFD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628" y="1310445"/>
            <a:ext cx="774509" cy="7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7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59848F-B54E-4ED7-9F00-016D1B31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2" y="1422576"/>
            <a:ext cx="8662998" cy="4987374"/>
          </a:xfrm>
          <a:prstGeom prst="rect">
            <a:avLst/>
          </a:prstGeom>
          <a:solidFill>
            <a:srgbClr val="E1F3F7"/>
          </a:solidFill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742E1FE-A4E6-43B6-ABC4-51BE1F64EAA3}"/>
              </a:ext>
            </a:extLst>
          </p:cNvPr>
          <p:cNvSpPr/>
          <p:nvPr/>
        </p:nvSpPr>
        <p:spPr>
          <a:xfrm>
            <a:off x="433072" y="1450182"/>
            <a:ext cx="487887" cy="184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7F39B-643F-4F12-83FC-4C1440AF479C}"/>
              </a:ext>
            </a:extLst>
          </p:cNvPr>
          <p:cNvSpPr/>
          <p:nvPr/>
        </p:nvSpPr>
        <p:spPr>
          <a:xfrm>
            <a:off x="8379054" y="1724190"/>
            <a:ext cx="214821" cy="23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E5B29-0F46-4889-9B59-22FF9FCD513C}"/>
              </a:ext>
            </a:extLst>
          </p:cNvPr>
          <p:cNvSpPr/>
          <p:nvPr/>
        </p:nvSpPr>
        <p:spPr>
          <a:xfrm>
            <a:off x="227762" y="1931817"/>
            <a:ext cx="2552942" cy="18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7B3173EE-513E-4CEF-BB0F-88049ECB89A5}"/>
              </a:ext>
            </a:extLst>
          </p:cNvPr>
          <p:cNvSpPr/>
          <p:nvPr/>
        </p:nvSpPr>
        <p:spPr>
          <a:xfrm>
            <a:off x="951678" y="1691568"/>
            <a:ext cx="2752422" cy="190049"/>
          </a:xfrm>
          <a:prstGeom prst="flowChartTerminator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758363" cy="567808"/>
          </a:xfrm>
        </p:spPr>
        <p:txBody>
          <a:bodyPr/>
          <a:lstStyle/>
          <a:p>
            <a:r>
              <a:rPr lang="ko-KR" altLang="en-US" dirty="0"/>
              <a:t>웹 사이트 구성 </a:t>
            </a:r>
            <a:r>
              <a:rPr lang="en-US" altLang="ko-KR" dirty="0"/>
              <a:t>– </a:t>
            </a:r>
            <a:r>
              <a:rPr lang="ko-KR" altLang="en-US" dirty="0" err="1"/>
              <a:t>메뉴별</a:t>
            </a:r>
            <a:r>
              <a:rPr lang="ko-KR" altLang="en-US" dirty="0"/>
              <a:t> 페이지 </a:t>
            </a:r>
            <a:r>
              <a:rPr lang="en-US" altLang="ko-KR" dirty="0"/>
              <a:t>UI 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360" y="635788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99666"/>
            <a:ext cx="4583117" cy="271972"/>
          </a:xfrm>
        </p:spPr>
        <p:txBody>
          <a:bodyPr/>
          <a:lstStyle/>
          <a:p>
            <a:r>
              <a:rPr lang="ko-KR" altLang="en-US" dirty="0"/>
              <a:t>웹 프로그래밍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674426" y="636748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2BAD2-C8FA-4AF4-A71F-9BC83A10B746}"/>
              </a:ext>
            </a:extLst>
          </p:cNvPr>
          <p:cNvSpPr txBox="1"/>
          <p:nvPr/>
        </p:nvSpPr>
        <p:spPr>
          <a:xfrm>
            <a:off x="185327" y="2389759"/>
            <a:ext cx="445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영어통번역학전공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학년도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4A617-5DD1-4E5D-A1F5-3E29DBF0981B}"/>
              </a:ext>
            </a:extLst>
          </p:cNvPr>
          <p:cNvSpPr txBox="1"/>
          <p:nvPr/>
        </p:nvSpPr>
        <p:spPr>
          <a:xfrm>
            <a:off x="6252897" y="2011927"/>
            <a:ext cx="325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pic>
        <p:nvPicPr>
          <p:cNvPr id="19" name="그래픽 18" descr="코끼리 단색으로 채워진">
            <a:extLst>
              <a:ext uri="{FF2B5EF4-FFF2-40B4-BE49-F238E27FC236}">
                <a16:creationId xmlns:a16="http://schemas.microsoft.com/office/drawing/2014/main" id="{33575A72-3E19-4A43-A3B8-02021A03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9054" y="2035978"/>
            <a:ext cx="280869" cy="3015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B5C323-44EB-4B12-B2C7-4C9AA937F515}"/>
              </a:ext>
            </a:extLst>
          </p:cNvPr>
          <p:cNvSpPr txBox="1"/>
          <p:nvPr/>
        </p:nvSpPr>
        <p:spPr>
          <a:xfrm>
            <a:off x="-893870" y="1406431"/>
            <a:ext cx="3294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졸업코끼리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33071-491D-405A-AAA5-2EAFE9E3493A}"/>
              </a:ext>
            </a:extLst>
          </p:cNvPr>
          <p:cNvSpPr/>
          <p:nvPr/>
        </p:nvSpPr>
        <p:spPr>
          <a:xfrm>
            <a:off x="188902" y="2826219"/>
            <a:ext cx="8662998" cy="49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F8DC0-EBD5-4071-8313-0BA932CD8A99}"/>
              </a:ext>
            </a:extLst>
          </p:cNvPr>
          <p:cNvSpPr txBox="1"/>
          <p:nvPr/>
        </p:nvSpPr>
        <p:spPr>
          <a:xfrm>
            <a:off x="3377261" y="2885150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B0244F-2884-4BC9-A79D-28C76BD8F467}"/>
              </a:ext>
            </a:extLst>
          </p:cNvPr>
          <p:cNvSpPr txBox="1"/>
          <p:nvPr/>
        </p:nvSpPr>
        <p:spPr>
          <a:xfrm>
            <a:off x="4717221" y="2885150"/>
            <a:ext cx="149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교양교육과정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D7DAE-9003-4E85-BDB8-99F09780DD3D}"/>
              </a:ext>
            </a:extLst>
          </p:cNvPr>
          <p:cNvSpPr txBox="1"/>
          <p:nvPr/>
        </p:nvSpPr>
        <p:spPr>
          <a:xfrm>
            <a:off x="6070600" y="2881334"/>
            <a:ext cx="152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최저학점이수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D6853D-DC34-47BA-A700-B637056E96AD}"/>
              </a:ext>
            </a:extLst>
          </p:cNvPr>
          <p:cNvSpPr txBox="1"/>
          <p:nvPr/>
        </p:nvSpPr>
        <p:spPr>
          <a:xfrm>
            <a:off x="185327" y="3468657"/>
            <a:ext cx="187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졸업요건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06F544-CD38-461B-8A4D-C2214C39F29B}"/>
              </a:ext>
            </a:extLst>
          </p:cNvPr>
          <p:cNvSpPr/>
          <p:nvPr/>
        </p:nvSpPr>
        <p:spPr>
          <a:xfrm>
            <a:off x="8235330" y="5822172"/>
            <a:ext cx="502270" cy="4932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endParaRPr lang="ko-KR" altLang="en-US" sz="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6A2FD6F6-D441-440A-A0B1-25AAF350E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89079"/>
              </p:ext>
            </p:extLst>
          </p:nvPr>
        </p:nvGraphicFramePr>
        <p:xfrm>
          <a:off x="698952" y="3916263"/>
          <a:ext cx="558674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720">
                  <a:extLst>
                    <a:ext uri="{9D8B030D-6E8A-4147-A177-3AD203B41FA5}">
                      <a16:colId xmlns:a16="http://schemas.microsoft.com/office/drawing/2014/main" val="3456820687"/>
                    </a:ext>
                  </a:extLst>
                </a:gridCol>
                <a:gridCol w="3277025">
                  <a:extLst>
                    <a:ext uri="{9D8B030D-6E8A-4147-A177-3AD203B41FA5}">
                      <a16:colId xmlns:a16="http://schemas.microsoft.com/office/drawing/2014/main" val="1534407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취득학점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130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6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평점평균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2.0/4.5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71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외국어시험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TOEIC: 800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9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영어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외국어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3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졸업논문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[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졸업논문 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Capstone Project 1, 2]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수강을 통한 졸업논문 완성 및 제출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505289"/>
                  </a:ext>
                </a:extLst>
              </a:tr>
            </a:tbl>
          </a:graphicData>
        </a:graphic>
      </p:graphicFrame>
      <p:sp>
        <p:nvSpPr>
          <p:cNvPr id="43" name="텍스트 개체 틀 5">
            <a:extLst>
              <a:ext uri="{FF2B5EF4-FFF2-40B4-BE49-F238E27FC236}">
                <a16:creationId xmlns:a16="http://schemas.microsoft.com/office/drawing/2014/main" id="{A1D56445-AECC-4869-83D3-BFDA51FD1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8921" y="1590912"/>
            <a:ext cx="3055575" cy="4494841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	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10C32D-6AED-493B-8CCF-547CF477AC3E}"/>
              </a:ext>
            </a:extLst>
          </p:cNvPr>
          <p:cNvSpPr txBox="1"/>
          <p:nvPr/>
        </p:nvSpPr>
        <p:spPr>
          <a:xfrm>
            <a:off x="8954079" y="2684170"/>
            <a:ext cx="30524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학번과 전공을 선택한 다음 페이지입니다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앵커를 사용해 한 페이지 내에 정보들을 보여줄 예정입니다</a:t>
            </a:r>
            <a:r>
              <a:rPr lang="en-US" altLang="ko-KR" sz="1800" dirty="0"/>
              <a:t>. Navbar</a:t>
            </a:r>
            <a:r>
              <a:rPr lang="ko-KR" altLang="en-US" sz="1800" dirty="0"/>
              <a:t>에 메뉴 항목들을 작성하고 이를 </a:t>
            </a:r>
            <a:r>
              <a:rPr lang="en-US" altLang="ko-KR" sz="1800" dirty="0"/>
              <a:t>id</a:t>
            </a:r>
            <a:r>
              <a:rPr lang="ko-KR" altLang="en-US" sz="1800" dirty="0"/>
              <a:t>를 활용해 앵커로 연결하려 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전공에 따라 메뉴 항목은 다릅니다</a:t>
            </a:r>
            <a:r>
              <a:rPr lang="en-US" altLang="ko-KR" sz="1800" dirty="0"/>
              <a:t>.</a:t>
            </a:r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6E90251F-D612-4FBB-AA9F-74D513606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8108" y="1206628"/>
            <a:ext cx="646897" cy="6468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1288CF-4B91-4951-875C-BC15D3BD59A8}"/>
              </a:ext>
            </a:extLst>
          </p:cNvPr>
          <p:cNvSpPr txBox="1"/>
          <p:nvPr/>
        </p:nvSpPr>
        <p:spPr>
          <a:xfrm>
            <a:off x="7115697" y="2881062"/>
            <a:ext cx="206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취득학점계산</a:t>
            </a:r>
          </a:p>
        </p:txBody>
      </p:sp>
    </p:spTree>
    <p:extLst>
      <p:ext uri="{BB962C8B-B14F-4D97-AF65-F5344CB8AC3E}">
        <p14:creationId xmlns:p14="http://schemas.microsoft.com/office/powerpoint/2010/main" val="390597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1049</Words>
  <Application>Microsoft Office PowerPoint</Application>
  <PresentationFormat>와이드스크린</PresentationFormat>
  <Paragraphs>292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나눔손글씨 붓</vt:lpstr>
      <vt:lpstr>나눔스퀘어</vt:lpstr>
      <vt:lpstr>나눔스퀘어 ExtraBold</vt:lpstr>
      <vt:lpstr>맑은 고딕</vt:lpstr>
      <vt:lpstr>배달의민족 주아</vt:lpstr>
      <vt:lpstr>Arial</vt:lpstr>
      <vt:lpstr>Office 테마</vt:lpstr>
      <vt:lpstr>웹 사이트 제작 기획서</vt:lpstr>
      <vt:lpstr>PowerPoint 프레젠테이션</vt:lpstr>
      <vt:lpstr>웹 사이트 소개 – 졸업 요건 확인 사이트 “졸업 코끼리＂</vt:lpstr>
      <vt:lpstr>웹 사이트 목적</vt:lpstr>
      <vt:lpstr>웹 사이트 목적</vt:lpstr>
      <vt:lpstr>웹 사이트 구성 – 메인페이지 UI</vt:lpstr>
      <vt:lpstr>웹 사이트 구성 – 메뉴 항목 구성 및 소개</vt:lpstr>
      <vt:lpstr>웹 사이트 구성 – 메뉴별 페이지 UI</vt:lpstr>
      <vt:lpstr>웹 사이트 구성 – 메뉴별 페이지 UI </vt:lpstr>
      <vt:lpstr>웹 사이트 구성 – 메뉴별 페이지 UI </vt:lpstr>
      <vt:lpstr>웹 사이트 구성 – 메뉴별 페이지 UI </vt:lpstr>
      <vt:lpstr>웹 사이트 구성 – 메뉴별 페이지 UI </vt:lpstr>
      <vt:lpstr>웹 사이트 구성 – 메뉴별 페이지 UI</vt:lpstr>
      <vt:lpstr>웹 사이트 구성 – 메뉴별 페이지 UI</vt:lpstr>
      <vt:lpstr>웹 사이트 구성 – 메뉴별 페이지 UI</vt:lpstr>
      <vt:lpstr>웹 사이트 구성 – 메뉴별 페이지 UI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김 연진</cp:lastModifiedBy>
  <cp:revision>305</cp:revision>
  <dcterms:created xsi:type="dcterms:W3CDTF">2017-12-10T15:04:34Z</dcterms:created>
  <dcterms:modified xsi:type="dcterms:W3CDTF">2021-06-08T14:16:41Z</dcterms:modified>
</cp:coreProperties>
</file>