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wdp" ContentType="image/vnd.ms-photo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30" y="67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DA8-DD91-407E-A6B0-79CA24ACC016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E1AE-20F6-4C53-9AC4-1E95D9C01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DA8-DD91-407E-A6B0-79CA24ACC016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E1AE-20F6-4C53-9AC4-1E95D9C01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4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DA8-DD91-407E-A6B0-79CA24ACC016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E1AE-20F6-4C53-9AC4-1E95D9C01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7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DA8-DD91-407E-A6B0-79CA24ACC016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E1AE-20F6-4C53-9AC4-1E95D9C01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13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DA8-DD91-407E-A6B0-79CA24ACC016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E1AE-20F6-4C53-9AC4-1E95D9C01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1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DA8-DD91-407E-A6B0-79CA24ACC016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E1AE-20F6-4C53-9AC4-1E95D9C01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9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DA8-DD91-407E-A6B0-79CA24ACC016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E1AE-20F6-4C53-9AC4-1E95D9C01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3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DA8-DD91-407E-A6B0-79CA24ACC016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E1AE-20F6-4C53-9AC4-1E95D9C01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7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DA8-DD91-407E-A6B0-79CA24ACC016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E1AE-20F6-4C53-9AC4-1E95D9C01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DA8-DD91-407E-A6B0-79CA24ACC016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E1AE-20F6-4C53-9AC4-1E95D9C01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DA8-DD91-407E-A6B0-79CA24ACC016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E1AE-20F6-4C53-9AC4-1E95D9C01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1309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5DA8-DD91-407E-A6B0-79CA24ACC016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BE1AE-20F6-4C53-9AC4-1E95D9C01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9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5.jpeg"  /><Relationship Id="rId6" Type="http://schemas.openxmlformats.org/officeDocument/2006/relationships/image" Target="../media/image6.png"  /><Relationship Id="rId7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7E2D59-BAA3-4E19-B7EB-7E3AE3ECCE2E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4BF3F48B-023E-4FF7-BB38-414E873949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83"/>
          <a:stretch/>
        </p:blipFill>
        <p:spPr>
          <a:xfrm>
            <a:off x="4512618" y="115064"/>
            <a:ext cx="2246996" cy="2927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1C3E28-75D2-41DF-9FCD-7F448B08123D}"/>
              </a:ext>
            </a:extLst>
          </p:cNvPr>
          <p:cNvSpPr txBox="1"/>
          <p:nvPr/>
        </p:nvSpPr>
        <p:spPr>
          <a:xfrm>
            <a:off x="95491" y="1257100"/>
            <a:ext cx="6667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>
                <a:solidFill>
                  <a:schemeClr val="bg1"/>
                </a:solidFill>
                <a:latin typeface="상상토끼 꽃길" pitchFamily="2" charset="-127"/>
                <a:ea typeface="상상토끼 꽃길" pitchFamily="2" charset="-127"/>
              </a:rPr>
              <a:t>멋쟁이 사자처럼 </a:t>
            </a:r>
            <a:r>
              <a:rPr lang="en-US" altLang="ko-KR" sz="4000" dirty="0">
                <a:solidFill>
                  <a:schemeClr val="bg1"/>
                </a:solidFill>
                <a:latin typeface="상상토끼 꽃길" pitchFamily="2" charset="-127"/>
                <a:ea typeface="상상토끼 꽃길" pitchFamily="2" charset="-127"/>
              </a:rPr>
              <a:t>at </a:t>
            </a:r>
            <a:r>
              <a:rPr lang="ko-KR" altLang="en-US" sz="4000" dirty="0">
                <a:solidFill>
                  <a:schemeClr val="bg1"/>
                </a:solidFill>
                <a:latin typeface="상상토끼 꽃길" pitchFamily="2" charset="-127"/>
                <a:ea typeface="상상토끼 꽃길" pitchFamily="2" charset="-127"/>
              </a:rPr>
              <a:t>동국대</a:t>
            </a:r>
            <a:endParaRPr lang="en-US" altLang="ko-KR" sz="4000" dirty="0">
              <a:solidFill>
                <a:schemeClr val="bg1"/>
              </a:solidFill>
              <a:latin typeface="상상토끼 꽃길" pitchFamily="2" charset="-127"/>
              <a:ea typeface="상상토끼 꽃길" pitchFamily="2" charset="-127"/>
            </a:endParaRP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상상토끼 꽃길" pitchFamily="2" charset="-127"/>
                <a:ea typeface="상상토끼 꽃길" pitchFamily="2" charset="-127"/>
              </a:rPr>
              <a:t>8</a:t>
            </a:r>
            <a:r>
              <a:rPr lang="ko-KR" altLang="en-US" sz="4000" dirty="0">
                <a:solidFill>
                  <a:schemeClr val="bg1"/>
                </a:solidFill>
                <a:latin typeface="상상토끼 꽃길" pitchFamily="2" charset="-127"/>
                <a:ea typeface="상상토끼 꽃길" pitchFamily="2" charset="-127"/>
              </a:rPr>
              <a:t>기 모집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C50F9-681B-4FE2-B22D-9EB5724F3692}"/>
              </a:ext>
            </a:extLst>
          </p:cNvPr>
          <p:cNvSpPr txBox="1"/>
          <p:nvPr/>
        </p:nvSpPr>
        <p:spPr>
          <a:xfrm>
            <a:off x="0" y="4634489"/>
            <a:ext cx="6858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dirty="0">
                <a:solidFill>
                  <a:srgbClr val="FF99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HACK YOUR LIFE !</a:t>
            </a: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내 아이디어를 내 손으로 실현한다</a:t>
            </a:r>
            <a:r>
              <a:rPr lang="en-US" altLang="ko-KR" sz="2000" dirty="0">
                <a:solidFill>
                  <a:schemeClr val="bg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상상토끼 꽃길" pitchFamily="2" charset="-127"/>
                <a:ea typeface="상상토끼 꽃길" pitchFamily="2" charset="-127"/>
              </a:rPr>
              <a:t>주소</a:t>
            </a:r>
            <a:endParaRPr lang="en-US" altLang="ko-KR" sz="2000" dirty="0">
              <a:solidFill>
                <a:schemeClr val="bg1"/>
              </a:solidFill>
              <a:latin typeface="상상토끼 꽃길" pitchFamily="2" charset="-127"/>
              <a:ea typeface="상상토끼 꽃길" pitchFamily="2" charset="-127"/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  <a:latin typeface="상상토끼 꽃길" pitchFamily="2" charset="-127"/>
                <a:ea typeface="상상토끼 꽃길" pitchFamily="2" charset="-127"/>
              </a:rPr>
              <a:t>지원기간</a:t>
            </a:r>
            <a:r>
              <a:rPr lang="en-US" altLang="ko-KR" sz="2000" dirty="0">
                <a:solidFill>
                  <a:schemeClr val="bg1"/>
                </a:solidFill>
                <a:latin typeface="상상토끼 꽃길" pitchFamily="2" charset="-127"/>
                <a:ea typeface="상상토끼 꽃길" pitchFamily="2" charset="-127"/>
              </a:rPr>
              <a:t>:</a:t>
            </a:r>
            <a:endParaRPr lang="ko-KR" altLang="en-US" sz="2000" dirty="0">
              <a:solidFill>
                <a:schemeClr val="bg1"/>
              </a:solidFill>
              <a:latin typeface="상상토끼 꽃길" pitchFamily="2" charset="-127"/>
              <a:ea typeface="상상토끼 꽃길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87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1A07D-B5FA-4765-AEF9-471C12BF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842CC80-466C-4580-B02D-6271FE656C0D}"/>
              </a:ext>
            </a:extLst>
          </p:cNvPr>
          <p:cNvGrpSpPr/>
          <p:nvPr/>
        </p:nvGrpSpPr>
        <p:grpSpPr>
          <a:xfrm>
            <a:off x="27236" y="9000"/>
            <a:ext cx="6840000" cy="6840000"/>
            <a:chOff x="5433023" y="-14484"/>
            <a:chExt cx="6840000" cy="68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314DED-0196-4B3E-9541-44A90B0C8E65}"/>
                </a:ext>
              </a:extLst>
            </p:cNvPr>
            <p:cNvSpPr/>
            <p:nvPr/>
          </p:nvSpPr>
          <p:spPr>
            <a:xfrm>
              <a:off x="5433023" y="-14484"/>
              <a:ext cx="6840000" cy="68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94FCC6-5AE5-4A49-AB1B-3DB481B8033B}"/>
                </a:ext>
              </a:extLst>
            </p:cNvPr>
            <p:cNvSpPr txBox="1"/>
            <p:nvPr/>
          </p:nvSpPr>
          <p:spPr>
            <a:xfrm>
              <a:off x="6075006" y="251958"/>
              <a:ext cx="5331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상상토끼 꽃길" pitchFamily="2" charset="-127"/>
                  <a:ea typeface="상상토끼 꽃길" pitchFamily="2" charset="-127"/>
                </a:rPr>
                <a:t>수료조건</a:t>
              </a:r>
              <a:endParaRPr lang="en-US" altLang="ko-KR" sz="900" dirty="0">
                <a:solidFill>
                  <a:srgbClr val="FFC000"/>
                </a:solidFill>
                <a:latin typeface="상상토끼 꽃길" pitchFamily="2" charset="-127"/>
                <a:ea typeface="상상토끼 꽃길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4643BE-21BC-4A6F-96A3-4EEF3F570D12}"/>
                </a:ext>
              </a:extLst>
            </p:cNvPr>
            <p:cNvSpPr/>
            <p:nvPr/>
          </p:nvSpPr>
          <p:spPr>
            <a:xfrm>
              <a:off x="5749112" y="723366"/>
              <a:ext cx="6225822" cy="5828710"/>
            </a:xfrm>
            <a:prstGeom prst="roundRect">
              <a:avLst>
                <a:gd name="adj" fmla="val 84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4" descr="멋쟁이사자처럼 이미지 검색결과">
              <a:extLst>
                <a:ext uri="{FF2B5EF4-FFF2-40B4-BE49-F238E27FC236}">
                  <a16:creationId xmlns:a16="http://schemas.microsoft.com/office/drawing/2014/main" id="{D0BC6154-5595-4B97-A224-759B030AF0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37859"/>
            <a:stretch/>
          </p:blipFill>
          <p:spPr bwMode="auto">
            <a:xfrm>
              <a:off x="10833905" y="240956"/>
              <a:ext cx="1307448" cy="16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0ED484B-C3B0-4318-8D5B-CF6EDDE90131}"/>
              </a:ext>
            </a:extLst>
          </p:cNvPr>
          <p:cNvSpPr txBox="1"/>
          <p:nvPr/>
        </p:nvSpPr>
        <p:spPr>
          <a:xfrm>
            <a:off x="669219" y="1615331"/>
            <a:ext cx="571729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결석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+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과제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미제출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 시 제명</a:t>
            </a:r>
            <a:endParaRPr lang="en-US" altLang="ko-KR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불가피한 사정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학교 수업에서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인정해줄만한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사유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제외한 결석은 무조건 결석 처리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출석을 하지 못해도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복습자료 및 개별 도움요청을 통해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과제를 제출해야 합니다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79586-E5BB-4580-9164-FB65690108A7}"/>
              </a:ext>
            </a:extLst>
          </p:cNvPr>
          <p:cNvSpPr txBox="1"/>
          <p:nvPr/>
        </p:nvSpPr>
        <p:spPr>
          <a:xfrm>
            <a:off x="669219" y="3999941"/>
            <a:ext cx="5717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공식 행사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아이디어톤과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해커톤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필참</a:t>
            </a:r>
            <a:endParaRPr lang="en-US" altLang="ko-KR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아이디어톤 및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해커톤에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참여해야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 수료증을 받을 수 있습니다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B31AAA-96FA-44B0-B395-8EBA20C3A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79" y="1604126"/>
            <a:ext cx="419100" cy="371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A680B7-24BC-43D9-AF61-E7BEE66B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41" y="4024823"/>
            <a:ext cx="4191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8364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27236" y="9000"/>
            <a:ext cx="6840000" cy="6840000"/>
            <a:chOff x="5433023" y="-14484"/>
            <a:chExt cx="6840000" cy="6840000"/>
          </a:xfrm>
        </p:grpSpPr>
        <p:sp>
          <p:nvSpPr>
            <p:cNvPr id="5" name="직사각형 4"/>
            <p:cNvSpPr/>
            <p:nvPr/>
          </p:nvSpPr>
          <p:spPr>
            <a:xfrm>
              <a:off x="5433023" y="-14484"/>
              <a:ext cx="6840000" cy="68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75006" y="251958"/>
              <a:ext cx="5331938" cy="5703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200">
                  <a:solidFill>
                    <a:schemeClr val="bg1"/>
                  </a:solidFill>
                  <a:latin typeface="상상토끼 꽃길"/>
                  <a:ea typeface="상상토끼 꽃길"/>
                </a:rPr>
                <a:t>배우는 언어</a:t>
              </a:r>
              <a:endParaRPr lang="ko-KR" altLang="en-US" sz="3200">
                <a:solidFill>
                  <a:schemeClr val="bg1"/>
                </a:solidFill>
                <a:latin typeface="상상토끼 꽃길"/>
                <a:ea typeface="상상토끼 꽃길"/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5749112" y="723366"/>
              <a:ext cx="6225822" cy="5828710"/>
            </a:xfrm>
            <a:prstGeom prst="roundRect">
              <a:avLst>
                <a:gd name="adj" fmla="val 84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9" name="Picture 4" descr="멋쟁이사자처럼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 b="37860"/>
            <a:stretch>
              <a:fillRect/>
            </a:stretch>
          </p:blipFill>
          <p:spPr>
            <a:xfrm>
              <a:off x="10833905" y="240956"/>
              <a:ext cx="1307448" cy="168520"/>
            </a:xfrm>
            <a:prstGeom prst="rect">
              <a:avLst/>
            </a:prstGeom>
            <a:noFill/>
          </p:spPr>
        </p:pic>
      </p:grpSp>
      <p:sp>
        <p:nvSpPr>
          <p:cNvPr id="23" name="TextBox 22"/>
          <p:cNvSpPr txBox="1"/>
          <p:nvPr/>
        </p:nvSpPr>
        <p:spPr>
          <a:xfrm>
            <a:off x="722135" y="2728963"/>
            <a:ext cx="5706710" cy="150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G마켓 산스 TTF Bold"/>
                <a:ea typeface="G마켓 산스 TTF Bold"/>
              </a:rPr>
              <a:t>위의 언어만 배우면 제가 원하는 웹 서비스를 정말로 다 만들 수 있나요</a:t>
            </a:r>
            <a:r>
              <a:rPr lang="en-US" altLang="ko-KR" sz="1600">
                <a:latin typeface="G마켓 산스 TTF Bold"/>
                <a:ea typeface="G마켓 산스 TTF Bold"/>
              </a:rPr>
              <a:t>?</a:t>
            </a:r>
            <a:endParaRPr lang="en-US" altLang="ko-KR">
              <a:latin typeface="G마켓 산스 TTF Bold"/>
              <a:ea typeface="G마켓 산스 TTF Bold"/>
            </a:endParaRPr>
          </a:p>
          <a:p>
            <a:pPr lvl="0">
              <a:defRPr/>
            </a:pPr>
            <a:r>
              <a:rPr lang="ko-KR" altLang="en-US" sz="1500">
                <a:latin typeface="G마켓 산스 TTF Medium"/>
                <a:ea typeface="G마켓 산스 TTF Medium"/>
              </a:rPr>
              <a:t>네 다 만드실 수 있습니다</a:t>
            </a:r>
            <a:r>
              <a:rPr lang="en-US" altLang="ko-KR" sz="1500">
                <a:latin typeface="G마켓 산스 TTF Medium"/>
                <a:ea typeface="G마켓 산스 TTF Medium"/>
              </a:rPr>
              <a:t>!</a:t>
            </a:r>
            <a:endParaRPr lang="en-US" altLang="ko-KR" sz="1500">
              <a:latin typeface="G마켓 산스 TTF Medium"/>
              <a:ea typeface="G마켓 산스 TTF Medium"/>
            </a:endParaRPr>
          </a:p>
          <a:p>
            <a:pPr lvl="0">
              <a:defRPr/>
            </a:pPr>
            <a:r>
              <a:rPr lang="ko-KR" altLang="en-US" sz="1500">
                <a:latin typeface="G마켓 산스 TTF Medium"/>
                <a:ea typeface="G마켓 산스 TTF Medium"/>
              </a:rPr>
              <a:t>파이썬은 </a:t>
            </a:r>
            <a:r>
              <a:rPr lang="en-US" altLang="ko-KR" sz="1500">
                <a:latin typeface="G마켓 산스 TTF Medium"/>
                <a:ea typeface="G마켓 산스 TTF Medium"/>
              </a:rPr>
              <a:t>“</a:t>
            </a:r>
            <a:r>
              <a:rPr lang="ko-KR" altLang="en-US" sz="1500">
                <a:latin typeface="G마켓 산스 TTF Medium"/>
                <a:ea typeface="G마켓 산스 TTF Medium"/>
              </a:rPr>
              <a:t>누구나 쉽게 배울 수 있는 언어</a:t>
            </a:r>
            <a:r>
              <a:rPr lang="en-US" altLang="ko-KR" sz="1500">
                <a:latin typeface="G마켓 산스 TTF Medium"/>
                <a:ea typeface="G마켓 산스 TTF Medium"/>
              </a:rPr>
              <a:t>”</a:t>
            </a:r>
            <a:r>
              <a:rPr lang="ko-KR" altLang="en-US" sz="1500">
                <a:latin typeface="G마켓 산스 TTF Medium"/>
                <a:ea typeface="G마켓 산스 TTF Medium"/>
              </a:rPr>
              <a:t>로 유명하죠</a:t>
            </a:r>
            <a:r>
              <a:rPr lang="en-US" altLang="ko-KR" sz="1500">
                <a:latin typeface="G마켓 산스 TTF Medium"/>
                <a:ea typeface="G마켓 산스 TTF Medium"/>
              </a:rPr>
              <a:t>!</a:t>
            </a:r>
            <a:endParaRPr lang="en-US" altLang="ko-KR" sz="1500">
              <a:latin typeface="G마켓 산스 TTF Medium"/>
              <a:ea typeface="G마켓 산스 TTF Medium"/>
            </a:endParaRPr>
          </a:p>
          <a:p>
            <a:pPr lvl="0">
              <a:defRPr/>
            </a:pPr>
            <a:r>
              <a:rPr lang="ko-KR" altLang="en-US" sz="1500">
                <a:latin typeface="G마켓 산스 TTF Medium"/>
                <a:ea typeface="G마켓 산스 TTF Medium"/>
              </a:rPr>
              <a:t>여기에 장고</a:t>
            </a:r>
            <a:r>
              <a:rPr lang="en-US" altLang="ko-KR" sz="1500">
                <a:latin typeface="G마켓 산스 TTF Medium"/>
                <a:ea typeface="G마켓 산스 TTF Medium"/>
              </a:rPr>
              <a:t>(Django)</a:t>
            </a:r>
            <a:r>
              <a:rPr lang="ko-KR" altLang="en-US" sz="1500">
                <a:latin typeface="G마켓 산스 TTF Medium"/>
                <a:ea typeface="G마켓 산스 TTF Medium"/>
              </a:rPr>
              <a:t>까지 한다면 웹 개발이 쉬워질 거예요</a:t>
            </a:r>
            <a:r>
              <a:rPr lang="en-US" altLang="ko-KR" sz="1500">
                <a:latin typeface="G마켓 산스 TTF Medium"/>
                <a:ea typeface="G마켓 산스 TTF Medium"/>
              </a:rPr>
              <a:t>:D</a:t>
            </a:r>
            <a:endParaRPr lang="en-US" altLang="ko-KR" sz="1600">
              <a:latin typeface="G마켓 산스 TTF Medium"/>
              <a:ea typeface="G마켓 산스 TTF Medium"/>
            </a:endParaRPr>
          </a:p>
          <a:p>
            <a:pPr lvl="0">
              <a:defRPr/>
            </a:pPr>
            <a:endParaRPr lang="en-US" altLang="ko-KR" sz="1600">
              <a:latin typeface="G마켓 산스 TTF Medium"/>
              <a:ea typeface="G마켓 산스 TTF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935" y="4065823"/>
            <a:ext cx="5717293" cy="795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G마켓 산스 TTF Bold"/>
                <a:ea typeface="G마켓 산스 TTF Bold"/>
              </a:rPr>
              <a:t>Python</a:t>
            </a:r>
            <a:r>
              <a:rPr lang="ko-KR" altLang="en-US" sz="1600">
                <a:latin typeface="G마켓 산스 TTF Bold"/>
                <a:ea typeface="G마켓 산스 TTF Bold"/>
              </a:rPr>
              <a:t>은 어디에 이용되고</a:t>
            </a:r>
            <a:r>
              <a:rPr lang="en-US" altLang="ko-KR" sz="1600">
                <a:latin typeface="G마켓 산스 TTF Bold"/>
                <a:ea typeface="G마켓 산스 TTF Bold"/>
              </a:rPr>
              <a:t>,</a:t>
            </a:r>
            <a:r>
              <a:rPr lang="ko-KR" altLang="en-US" sz="1600">
                <a:latin typeface="G마켓 산스 TTF Bold"/>
                <a:ea typeface="G마켓 산스 TTF Bold"/>
              </a:rPr>
              <a:t> 장점은 무엇인가요</a:t>
            </a:r>
            <a:r>
              <a:rPr lang="en-US" altLang="ko-KR" sz="1600">
                <a:latin typeface="G마켓 산스 TTF Bold"/>
                <a:ea typeface="G마켓 산스 TTF Bold"/>
              </a:rPr>
              <a:t>?</a:t>
            </a:r>
            <a:endParaRPr lang="en-US" altLang="ko-KR">
              <a:latin typeface="G마켓 산스 TTF Bold"/>
              <a:ea typeface="G마켓 산스 TTF Bold"/>
            </a:endParaRPr>
          </a:p>
          <a:p>
            <a:pPr lvl="0">
              <a:defRPr/>
            </a:pPr>
            <a:r>
              <a:rPr lang="ko-KR" altLang="en-US" sz="1500">
                <a:latin typeface="G마켓 산스 TTF Medium"/>
                <a:ea typeface="G마켓 산스 TTF Medium"/>
              </a:rPr>
              <a:t>파이썬은 인공지능</a:t>
            </a:r>
            <a:r>
              <a:rPr lang="en-US" altLang="ko-KR" sz="1500">
                <a:latin typeface="G마켓 산스 TTF Medium"/>
                <a:ea typeface="G마켓 산스 TTF Medium"/>
              </a:rPr>
              <a:t>,</a:t>
            </a:r>
            <a:r>
              <a:rPr lang="ko-KR" altLang="en-US" sz="1500">
                <a:latin typeface="G마켓 산스 TTF Medium"/>
                <a:ea typeface="G마켓 산스 TTF Medium"/>
              </a:rPr>
              <a:t> 머신러닝 웹 개발 등에 사용됩니다</a:t>
            </a:r>
            <a:r>
              <a:rPr lang="en-US" altLang="ko-KR" sz="1500">
                <a:latin typeface="G마켓 산스 TTF Medium"/>
                <a:ea typeface="G마켓 산스 TTF Medium"/>
              </a:rPr>
              <a:t>.</a:t>
            </a:r>
            <a:r>
              <a:rPr lang="ko-KR" altLang="en-US" sz="1500">
                <a:latin typeface="G마켓 산스 TTF Medium"/>
                <a:ea typeface="G마켓 산스 TTF Medium"/>
              </a:rPr>
              <a:t> 폭넓게 이용되고 빠르게 개발이 가능하다는 장점이 있어요</a:t>
            </a:r>
            <a:r>
              <a:rPr lang="en-US" altLang="ko-KR" sz="1500">
                <a:latin typeface="G마켓 산스 TTF Medium"/>
                <a:ea typeface="G마켓 산스 TTF Medium"/>
              </a:rPr>
              <a:t>!</a:t>
            </a:r>
            <a:endParaRPr lang="en-US" altLang="ko-KR" sz="1500">
              <a:latin typeface="G마켓 산스 TTF Medium"/>
              <a:ea typeface="G마켓 산스 TTF Medi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7395" y="2760092"/>
            <a:ext cx="419100" cy="3714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8391" y="4069539"/>
            <a:ext cx="419100" cy="371475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2219" y="853617"/>
            <a:ext cx="2866780" cy="191212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37001" y="814916"/>
            <a:ext cx="1820333" cy="1820333"/>
          </a:xfrm>
          <a:prstGeom prst="rect">
            <a:avLst/>
          </a:prstGeom>
        </p:spPr>
      </p:pic>
      <p:sp>
        <p:nvSpPr>
          <p:cNvPr id="27" name="TextBox 10"/>
          <p:cNvSpPr txBox="1"/>
          <p:nvPr/>
        </p:nvSpPr>
        <p:spPr>
          <a:xfrm>
            <a:off x="701584" y="4927306"/>
            <a:ext cx="5717293" cy="130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G마켓 산스 TTF Bold"/>
                <a:ea typeface="G마켓 산스 TTF Bold"/>
              </a:rPr>
              <a:t>개발하려면 </a:t>
            </a:r>
            <a:r>
              <a:rPr lang="en-US" altLang="ko-KR" sz="1600">
                <a:latin typeface="G마켓 산스 TTF Bold"/>
                <a:ea typeface="G마켓 산스 TTF Bold"/>
              </a:rPr>
              <a:t>C</a:t>
            </a:r>
            <a:r>
              <a:rPr lang="ko-KR" altLang="en-US" sz="1600">
                <a:latin typeface="G마켓 산스 TTF Bold"/>
                <a:ea typeface="G마켓 산스 TTF Bold"/>
              </a:rPr>
              <a:t>나 </a:t>
            </a:r>
            <a:r>
              <a:rPr lang="en-US" altLang="ko-KR" sz="1600">
                <a:latin typeface="G마켓 산스 TTF Bold"/>
                <a:ea typeface="G마켓 산스 TTF Bold"/>
              </a:rPr>
              <a:t>JAVA</a:t>
            </a:r>
            <a:r>
              <a:rPr lang="ko-KR" altLang="en-US" sz="1600">
                <a:latin typeface="G마켓 산스 TTF Bold"/>
                <a:ea typeface="G마켓 산스 TTF Bold"/>
              </a:rPr>
              <a:t>를 알아야한다는데</a:t>
            </a:r>
            <a:r>
              <a:rPr lang="en-US" altLang="ko-KR" sz="1600">
                <a:latin typeface="G마켓 산스 TTF Bold"/>
                <a:ea typeface="G마켓 산스 TTF Bold"/>
              </a:rPr>
              <a:t>,</a:t>
            </a:r>
            <a:r>
              <a:rPr lang="ko-KR" altLang="en-US" sz="1600">
                <a:latin typeface="G마켓 산스 TTF Bold"/>
                <a:ea typeface="G마켓 산스 TTF Bold"/>
              </a:rPr>
              <a:t> 하나도 몰라도 괜찮나요</a:t>
            </a:r>
            <a:r>
              <a:rPr lang="en-US" altLang="ko-KR" sz="1600">
                <a:latin typeface="G마켓 산스 TTF Bold"/>
                <a:ea typeface="G마켓 산스 TTF Bold"/>
              </a:rPr>
              <a:t>?</a:t>
            </a:r>
            <a:endParaRPr lang="en-US" altLang="ko-KR">
              <a:latin typeface="G마켓 산스 TTF Bold"/>
              <a:ea typeface="G마켓 산스 TTF Bold"/>
            </a:endParaRPr>
          </a:p>
          <a:p>
            <a:pPr lvl="0">
              <a:defRPr/>
            </a:pPr>
            <a:r>
              <a:rPr lang="en-US" altLang="ko-KR" sz="1500">
                <a:latin typeface="G마켓 산스 TTF Medium"/>
                <a:ea typeface="G마켓 산스 TTF Medium"/>
              </a:rPr>
              <a:t>C</a:t>
            </a:r>
            <a:r>
              <a:rPr lang="ko-KR" altLang="en-US" sz="1500">
                <a:latin typeface="G마켓 산스 TTF Medium"/>
                <a:ea typeface="G마켓 산스 TTF Medium"/>
              </a:rPr>
              <a:t>나 </a:t>
            </a:r>
            <a:r>
              <a:rPr lang="en-US" altLang="ko-KR" sz="1500">
                <a:latin typeface="G마켓 산스 TTF Medium"/>
                <a:ea typeface="G마켓 산스 TTF Medium"/>
              </a:rPr>
              <a:t>JAVA</a:t>
            </a:r>
            <a:r>
              <a:rPr lang="ko-KR" altLang="en-US" sz="1500">
                <a:latin typeface="G마켓 산스 TTF Medium"/>
                <a:ea typeface="G마켓 산스 TTF Medium"/>
              </a:rPr>
              <a:t>를 모르셔도 아무 문제가 없습니다</a:t>
            </a:r>
            <a:r>
              <a:rPr lang="en-US" altLang="ko-KR" sz="1500">
                <a:latin typeface="G마켓 산스 TTF Medium"/>
                <a:ea typeface="G마켓 산스 TTF Medium"/>
              </a:rPr>
              <a:t>.</a:t>
            </a:r>
            <a:r>
              <a:rPr lang="ko-KR" altLang="en-US" sz="1500">
                <a:latin typeface="G마켓 산스 TTF Medium"/>
                <a:ea typeface="G마켓 산스 TTF Medium"/>
              </a:rPr>
              <a:t> 하지만 희망자에 한해서</a:t>
            </a:r>
            <a:r>
              <a:rPr lang="ko-KR" altLang="en-US" sz="1600">
                <a:latin typeface="G마켓 산스 TTF Medium"/>
                <a:ea typeface="G마켓 산스 TTF Medium"/>
              </a:rPr>
              <a:t> </a:t>
            </a:r>
            <a:r>
              <a:rPr lang="en-US" altLang="ko-KR" sz="1600">
                <a:latin typeface="G마켓 산스 TTF Medium"/>
                <a:ea typeface="G마켓 산스 TTF Medium"/>
              </a:rPr>
              <a:t>ruby, golang, c, java, node.js </a:t>
            </a:r>
            <a:r>
              <a:rPr lang="ko-KR" altLang="en-US" sz="1600">
                <a:latin typeface="G마켓 산스 TTF Medium"/>
                <a:ea typeface="G마켓 산스 TTF Medium"/>
              </a:rPr>
              <a:t>등을 배울 수 있는 강의를 무료로 제공해드립니다</a:t>
            </a:r>
            <a:r>
              <a:rPr lang="en-US" altLang="ko-KR" sz="1600">
                <a:latin typeface="G마켓 산스 TTF Medium"/>
                <a:ea typeface="G마켓 산스 TTF Medium"/>
              </a:rPr>
              <a:t>.</a:t>
            </a:r>
            <a:endParaRPr lang="en-US" altLang="ko-KR" sz="1600">
              <a:latin typeface="G마켓 산스 TTF Medium"/>
              <a:ea typeface="G마켓 산스 TTF Medium"/>
            </a:endParaRPr>
          </a:p>
        </p:txBody>
      </p:sp>
      <p:pic>
        <p:nvPicPr>
          <p:cNvPr id="28" name="그림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93207" y="4952189"/>
            <a:ext cx="419100" cy="37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27236" y="9000"/>
            <a:ext cx="6840000" cy="6840000"/>
            <a:chOff x="5433023" y="-14484"/>
            <a:chExt cx="6840000" cy="6840000"/>
          </a:xfrm>
        </p:grpSpPr>
        <p:sp>
          <p:nvSpPr>
            <p:cNvPr id="5" name="직사각형 4"/>
            <p:cNvSpPr/>
            <p:nvPr/>
          </p:nvSpPr>
          <p:spPr>
            <a:xfrm>
              <a:off x="5433023" y="-14484"/>
              <a:ext cx="6840000" cy="68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75006" y="251958"/>
              <a:ext cx="5331938" cy="5703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200">
                  <a:solidFill>
                    <a:schemeClr val="bg1"/>
                  </a:solidFill>
                  <a:latin typeface="상상토끼 꽃길"/>
                  <a:ea typeface="상상토끼 꽃길"/>
                </a:rPr>
                <a:t>강의 방식</a:t>
              </a:r>
              <a:endParaRPr lang="ko-KR" altLang="en-US" sz="3200">
                <a:solidFill>
                  <a:schemeClr val="bg1"/>
                </a:solidFill>
                <a:latin typeface="상상토끼 꽃길"/>
                <a:ea typeface="상상토끼 꽃길"/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5749112" y="723366"/>
              <a:ext cx="6225822" cy="5828710"/>
            </a:xfrm>
            <a:prstGeom prst="roundRect">
              <a:avLst>
                <a:gd name="adj" fmla="val 84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9" name="Picture 4" descr="멋쟁이사자처럼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 b="37860"/>
            <a:stretch>
              <a:fillRect/>
            </a:stretch>
          </p:blipFill>
          <p:spPr>
            <a:xfrm>
              <a:off x="10833905" y="240956"/>
              <a:ext cx="1307448" cy="168520"/>
            </a:xfrm>
            <a:prstGeom prst="rect">
              <a:avLst/>
            </a:prstGeom>
            <a:noFill/>
          </p:spPr>
        </p:pic>
      </p:grpSp>
      <p:sp>
        <p:nvSpPr>
          <p:cNvPr id="23" name="TextBox 22"/>
          <p:cNvSpPr txBox="1"/>
          <p:nvPr/>
        </p:nvSpPr>
        <p:spPr>
          <a:xfrm>
            <a:off x="570353" y="1191997"/>
            <a:ext cx="5717293" cy="1586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G마켓 산스 TTF Medium"/>
                <a:ea typeface="G마켓 산스 TTF Medium"/>
              </a:rPr>
              <a:t>	</a:t>
            </a:r>
            <a:r>
              <a:rPr lang="ko-KR" altLang="en-US">
                <a:latin typeface="G마켓 산스 TTF Bold"/>
                <a:ea typeface="G마켓 산스 TTF Bold"/>
              </a:rPr>
              <a:t>오프라인 교육</a:t>
            </a:r>
            <a:r>
              <a:rPr lang="en-US" altLang="ko-KR">
                <a:latin typeface="G마켓 산스 TTF Bold"/>
                <a:ea typeface="G마켓 산스 TTF Bold"/>
              </a:rPr>
              <a:t>(</a:t>
            </a:r>
            <a:r>
              <a:rPr lang="ko-KR" altLang="en-US">
                <a:latin typeface="G마켓 산스 TTF Bold"/>
                <a:ea typeface="G마켓 산스 TTF Bold"/>
              </a:rPr>
              <a:t>매주 수요일 </a:t>
            </a:r>
            <a:r>
              <a:rPr lang="en-US" altLang="ko-KR">
                <a:latin typeface="G마켓 산스 TTF Bold"/>
                <a:ea typeface="G마켓 산스 TTF Bold"/>
              </a:rPr>
              <a:t>6</a:t>
            </a:r>
            <a:r>
              <a:rPr lang="ko-KR" altLang="en-US">
                <a:latin typeface="G마켓 산스 TTF Bold"/>
                <a:ea typeface="G마켓 산스 TTF Bold"/>
              </a:rPr>
              <a:t>시 </a:t>
            </a:r>
            <a:r>
              <a:rPr lang="en-US" altLang="ko-KR">
                <a:latin typeface="G마켓 산스 TTF Bold"/>
                <a:ea typeface="G마켓 산스 TTF Bold"/>
              </a:rPr>
              <a:t>30</a:t>
            </a:r>
            <a:r>
              <a:rPr lang="ko-KR" altLang="en-US">
                <a:latin typeface="G마켓 산스 TTF Bold"/>
                <a:ea typeface="G마켓 산스 TTF Bold"/>
              </a:rPr>
              <a:t>분</a:t>
            </a:r>
            <a:r>
              <a:rPr lang="en-US" altLang="ko-KR">
                <a:latin typeface="G마켓 산스 TTF Bold"/>
                <a:ea typeface="G마켓 산스 TTF Bold"/>
              </a:rPr>
              <a:t>)</a:t>
            </a:r>
            <a:endParaRPr lang="en-US" altLang="ko-KR">
              <a:latin typeface="G마켓 산스 TTF Bold"/>
              <a:ea typeface="G마켓 산스 TTF Bold"/>
            </a:endParaRPr>
          </a:p>
          <a:p>
            <a:pPr lvl="0">
              <a:defRPr/>
            </a:pPr>
            <a:endParaRPr lang="en-US" altLang="ko-KR" sz="1600">
              <a:latin typeface="G마켓 산스 TTF Medium"/>
              <a:ea typeface="G마켓 산스 TTF Medium"/>
            </a:endParaRPr>
          </a:p>
          <a:p>
            <a:pPr lvl="0">
              <a:defRPr/>
            </a:pPr>
            <a:r>
              <a:rPr lang="ko-KR" altLang="en-US" sz="1600">
                <a:latin typeface="G마켓 산스 TTF Medium"/>
                <a:ea typeface="G마켓 산스 TTF Medium"/>
              </a:rPr>
              <a:t>강의</a:t>
            </a:r>
            <a:r>
              <a:rPr lang="en-US" altLang="ko-KR" sz="1600">
                <a:latin typeface="G마켓 산스 TTF Medium"/>
                <a:ea typeface="G마켓 산스 TTF Medium"/>
              </a:rPr>
              <a:t>,</a:t>
            </a:r>
            <a:r>
              <a:rPr lang="ko-KR" altLang="en-US" sz="1600">
                <a:latin typeface="G마켓 산스 TTF Medium"/>
                <a:ea typeface="G마켓 산스 TTF Medium"/>
              </a:rPr>
              <a:t> 실습</a:t>
            </a:r>
            <a:r>
              <a:rPr lang="en-US" altLang="ko-KR" sz="1600">
                <a:latin typeface="G마켓 산스 TTF Medium"/>
                <a:ea typeface="G마켓 산스 TTF Medium"/>
              </a:rPr>
              <a:t>,</a:t>
            </a:r>
            <a:r>
              <a:rPr lang="ko-KR" altLang="en-US" sz="1600">
                <a:latin typeface="G마켓 산스 TTF Medium"/>
                <a:ea typeface="G마켓 산스 TTF Medium"/>
              </a:rPr>
              <a:t> 과제를 통해 </a:t>
            </a:r>
            <a:r>
              <a:rPr lang="en-US" altLang="ko-KR" sz="1600">
                <a:latin typeface="G마켓 산스 TTF Medium"/>
                <a:ea typeface="G마켓 산스 TTF Medium"/>
              </a:rPr>
              <a:t>html/css/django/python</a:t>
            </a:r>
            <a:r>
              <a:rPr lang="ko-KR" altLang="en-US" sz="1600">
                <a:latin typeface="G마켓 산스 TTF Medium"/>
                <a:ea typeface="G마켓 산스 TTF Medium"/>
              </a:rPr>
              <a:t>을 공부합니다</a:t>
            </a:r>
            <a:r>
              <a:rPr lang="en-US" altLang="ko-KR" sz="1600">
                <a:latin typeface="G마켓 산스 TTF Medium"/>
                <a:ea typeface="G마켓 산스 TTF Medium"/>
              </a:rPr>
              <a:t>.</a:t>
            </a:r>
            <a:r>
              <a:rPr lang="ko-KR" altLang="en-US" sz="1600">
                <a:latin typeface="G마켓 산스 TTF Medium"/>
                <a:ea typeface="G마켓 산스 TTF Medium"/>
              </a:rPr>
              <a:t> </a:t>
            </a:r>
            <a:r>
              <a:rPr lang="en-US" altLang="ko-KR" sz="1600">
                <a:latin typeface="G마켓 산스 TTF Medium"/>
                <a:ea typeface="G마켓 산스 TTF Medium"/>
              </a:rPr>
              <a:t>1</a:t>
            </a:r>
            <a:r>
              <a:rPr lang="ko-KR" altLang="en-US" sz="1600">
                <a:latin typeface="G마켓 산스 TTF Medium"/>
                <a:ea typeface="G마켓 산스 TTF Medium"/>
              </a:rPr>
              <a:t>학기 동안 약 </a:t>
            </a:r>
            <a:r>
              <a:rPr lang="en-US" altLang="ko-KR" sz="1600">
                <a:latin typeface="G마켓 산스 TTF Medium"/>
                <a:ea typeface="G마켓 산스 TTF Medium"/>
              </a:rPr>
              <a:t>10</a:t>
            </a:r>
            <a:r>
              <a:rPr lang="ko-KR" altLang="en-US" sz="1600">
                <a:latin typeface="G마켓 산스 TTF Medium"/>
                <a:ea typeface="G마켓 산스 TTF Medium"/>
              </a:rPr>
              <a:t>번의 교육 일정이 예정되어 있으며</a:t>
            </a:r>
            <a:r>
              <a:rPr lang="en-US" altLang="ko-KR" sz="1600">
                <a:latin typeface="G마켓 산스 TTF Medium"/>
                <a:ea typeface="G마켓 산스 TTF Medium"/>
              </a:rPr>
              <a:t>,</a:t>
            </a:r>
            <a:r>
              <a:rPr lang="ko-KR" altLang="en-US" sz="1600">
                <a:latin typeface="G마켓 산스 TTF Medium"/>
                <a:ea typeface="G마켓 산스 TTF Medium"/>
              </a:rPr>
              <a:t> 매주 수요일 늦은 </a:t>
            </a:r>
            <a:r>
              <a:rPr lang="en-US" altLang="ko-KR" sz="1600">
                <a:latin typeface="G마켓 산스 TTF Medium"/>
                <a:ea typeface="G마켓 산스 TTF Medium"/>
              </a:rPr>
              <a:t>6</a:t>
            </a:r>
            <a:r>
              <a:rPr lang="ko-KR" altLang="en-US" sz="1600">
                <a:latin typeface="G마켓 산스 TTF Medium"/>
                <a:ea typeface="G마켓 산스 TTF Medium"/>
              </a:rPr>
              <a:t>시 </a:t>
            </a:r>
            <a:r>
              <a:rPr lang="en-US" altLang="ko-KR" sz="1600">
                <a:latin typeface="G마켓 산스 TTF Medium"/>
                <a:ea typeface="G마켓 산스 TTF Medium"/>
              </a:rPr>
              <a:t>30</a:t>
            </a:r>
            <a:r>
              <a:rPr lang="ko-KR" altLang="en-US" sz="1600">
                <a:latin typeface="G마켓 산스 TTF Medium"/>
                <a:ea typeface="G마켓 산스 TTF Medium"/>
              </a:rPr>
              <a:t>분부터 대략 </a:t>
            </a:r>
            <a:r>
              <a:rPr lang="en-US" altLang="ko-KR" sz="1600">
                <a:latin typeface="G마켓 산스 TTF Medium"/>
                <a:ea typeface="G마켓 산스 TTF Medium"/>
              </a:rPr>
              <a:t>2</a:t>
            </a:r>
            <a:r>
              <a:rPr lang="ko-KR" altLang="en-US" sz="1600">
                <a:latin typeface="G마켓 산스 TTF Medium"/>
                <a:ea typeface="G마켓 산스 TTF Medium"/>
              </a:rPr>
              <a:t>시간 정도 진행됩니다</a:t>
            </a:r>
            <a:r>
              <a:rPr lang="en-US" altLang="ko-KR" sz="1600">
                <a:latin typeface="G마켓 산스 TTF Medium"/>
                <a:ea typeface="G마켓 산스 TTF Medium"/>
              </a:rPr>
              <a:t>.</a:t>
            </a:r>
            <a:r>
              <a:rPr lang="ko-KR" altLang="en-US" sz="1600">
                <a:latin typeface="G마켓 산스 TTF Medium"/>
                <a:ea typeface="G마켓 산스 TTF Medium"/>
              </a:rPr>
              <a:t> </a:t>
            </a:r>
            <a:endParaRPr lang="ko-KR" altLang="en-US" sz="1600">
              <a:latin typeface="G마켓 산스 TTF Medium"/>
              <a:ea typeface="G마켓 산스 TTF Medium"/>
            </a:endParaRPr>
          </a:p>
          <a:p>
            <a:pPr lvl="0">
              <a:defRPr/>
            </a:pPr>
            <a:endParaRPr lang="en-US" altLang="ko-KR" sz="1600">
              <a:latin typeface="G마켓 산스 TTF Medium"/>
              <a:ea typeface="G마켓 산스 TTF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352" y="4412690"/>
            <a:ext cx="5717293" cy="158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G마켓 산스 TTF Medium"/>
                <a:ea typeface="G마켓 산스 TTF Medium"/>
              </a:rPr>
              <a:t>	</a:t>
            </a:r>
            <a:r>
              <a:rPr lang="en-US" altLang="ko-KR">
                <a:latin typeface="G마켓 산스 TTF Bold"/>
                <a:ea typeface="G마켓 산스 TTF Bold"/>
              </a:rPr>
              <a:t>Codecademy/</a:t>
            </a:r>
            <a:r>
              <a:rPr lang="ko-KR" altLang="en-US">
                <a:latin typeface="G마켓 산스 TTF Bold"/>
                <a:ea typeface="G마켓 산스 TTF Bold"/>
              </a:rPr>
              <a:t>멘토링</a:t>
            </a:r>
            <a:endParaRPr lang="ko-KR" altLang="en-US">
              <a:latin typeface="G마켓 산스 TTF Bold"/>
              <a:ea typeface="G마켓 산스 TTF Bold"/>
            </a:endParaRPr>
          </a:p>
          <a:p>
            <a:pPr lvl="0">
              <a:defRPr/>
            </a:pPr>
            <a:endParaRPr lang="en-US" altLang="ko-KR" sz="1600">
              <a:latin typeface="G마켓 산스 TTF Medium"/>
              <a:ea typeface="G마켓 산스 TTF Medium"/>
            </a:endParaRPr>
          </a:p>
          <a:p>
            <a:pPr lvl="0">
              <a:defRPr/>
            </a:pPr>
            <a:r>
              <a:rPr lang="ko-KR" altLang="en-US" sz="1600">
                <a:latin typeface="G마켓 산스 TTF Medium"/>
                <a:ea typeface="G마켓 산스 TTF Medium"/>
              </a:rPr>
              <a:t>프로그래밍 언어에 익숙하지 않은 사람도 누구나 스스로 공부할 수 있는 </a:t>
            </a:r>
            <a:r>
              <a:rPr lang="en-US" altLang="ko-KR" sz="1600">
                <a:latin typeface="G마켓 산스 TTF Medium"/>
                <a:ea typeface="G마켓 산스 TTF Medium"/>
              </a:rPr>
              <a:t>Codecademy</a:t>
            </a:r>
            <a:r>
              <a:rPr lang="ko-KR" altLang="en-US" sz="1600">
                <a:latin typeface="G마켓 산스 TTF Medium"/>
                <a:ea typeface="G마켓 산스 TTF Medium"/>
              </a:rPr>
              <a:t>로 기초를 다집니다</a:t>
            </a:r>
            <a:r>
              <a:rPr lang="en-US" altLang="ko-KR" sz="1600">
                <a:latin typeface="G마켓 산스 TTF Medium"/>
                <a:ea typeface="G마켓 산스 TTF Medium"/>
              </a:rPr>
              <a:t>.</a:t>
            </a:r>
            <a:endParaRPr lang="en-US" altLang="ko-KR" sz="1600">
              <a:latin typeface="G마켓 산스 TTF Medium"/>
              <a:ea typeface="G마켓 산스 TTF Medium"/>
            </a:endParaRPr>
          </a:p>
          <a:p>
            <a:pPr lvl="0">
              <a:defRPr/>
            </a:pPr>
            <a:r>
              <a:rPr lang="ko-KR" altLang="en-US" sz="1600">
                <a:latin typeface="G마켓 산스 TTF Medium"/>
                <a:ea typeface="G마켓 산스 TTF Medium"/>
              </a:rPr>
              <a:t>또한 멘토</a:t>
            </a:r>
            <a:r>
              <a:rPr lang="en-US" altLang="ko-KR" sz="1600">
                <a:latin typeface="G마켓 산스 TTF Medium"/>
                <a:ea typeface="G마켓 산스 TTF Medium"/>
              </a:rPr>
              <a:t>,</a:t>
            </a:r>
            <a:r>
              <a:rPr lang="ko-KR" altLang="en-US" sz="1600">
                <a:latin typeface="G마켓 산스 TTF Medium"/>
                <a:ea typeface="G마켓 산스 TTF Medium"/>
              </a:rPr>
              <a:t>멘티 시스템으로 언제어디서든 모르는 내용을 멘토에게 질문할 수 있습니다</a:t>
            </a:r>
            <a:r>
              <a:rPr lang="en-US" altLang="ko-KR" sz="1600">
                <a:latin typeface="G마켓 산스 TTF Medium"/>
                <a:ea typeface="G마켓 산스 TTF Medium"/>
              </a:rPr>
              <a:t>.</a:t>
            </a:r>
            <a:endParaRPr lang="en-US" altLang="ko-KR" sz="1600">
              <a:latin typeface="G마켓 산스 TTF Medium"/>
              <a:ea typeface="G마켓 산스 TTF Medi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114" y="1180792"/>
            <a:ext cx="419100" cy="3714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2275" y="4437572"/>
            <a:ext cx="419100" cy="371475"/>
          </a:xfrm>
          <a:prstGeom prst="rect">
            <a:avLst/>
          </a:prstGeom>
        </p:spPr>
      </p:pic>
      <p:sp>
        <p:nvSpPr>
          <p:cNvPr id="24" name="TextBox 22"/>
          <p:cNvSpPr txBox="1"/>
          <p:nvPr/>
        </p:nvSpPr>
        <p:spPr>
          <a:xfrm>
            <a:off x="570353" y="2868397"/>
            <a:ext cx="5717293" cy="1330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G마켓 산스 TTF Medium"/>
                <a:ea typeface="G마켓 산스 TTF Medium"/>
              </a:rPr>
              <a:t>	</a:t>
            </a:r>
            <a:r>
              <a:rPr lang="ko-KR" altLang="en-US">
                <a:latin typeface="G마켓 산스 TTF Bold"/>
                <a:ea typeface="G마켓 산스 TTF Bold"/>
              </a:rPr>
              <a:t>온라인 교육</a:t>
            </a:r>
            <a:endParaRPr lang="ko-KR" altLang="en-US">
              <a:latin typeface="G마켓 산스 TTF Bold"/>
              <a:ea typeface="G마켓 산스 TTF Bold"/>
            </a:endParaRPr>
          </a:p>
          <a:p>
            <a:pPr lvl="0">
              <a:defRPr/>
            </a:pPr>
            <a:endParaRPr lang="en-US" altLang="ko-KR" sz="1600">
              <a:latin typeface="G마켓 산스 TTF Medium"/>
              <a:ea typeface="G마켓 산스 TTF Medium"/>
            </a:endParaRPr>
          </a:p>
          <a:p>
            <a:pPr lvl="0">
              <a:defRPr/>
            </a:pPr>
            <a:r>
              <a:rPr lang="ko-KR" altLang="en-US" sz="1600">
                <a:latin typeface="G마켓 산스 TTF Medium"/>
                <a:ea typeface="G마켓 산스 TTF Medium"/>
              </a:rPr>
              <a:t>유튜브와 동대멋사 사이트에 올라오는 인터넷 강의로 개별적으로 실력을 향상시킬 수 있도록 도와드립니다</a:t>
            </a:r>
            <a:r>
              <a:rPr lang="en-US" altLang="ko-KR" sz="1600">
                <a:latin typeface="G마켓 산스 TTF Medium"/>
                <a:ea typeface="G마켓 산스 TTF Medium"/>
              </a:rPr>
              <a:t>.</a:t>
            </a:r>
            <a:endParaRPr lang="en-US" altLang="ko-KR" sz="1600">
              <a:latin typeface="G마켓 산스 TTF Medium"/>
              <a:ea typeface="G마켓 산스 TTF Medium"/>
            </a:endParaRPr>
          </a:p>
          <a:p>
            <a:pPr lvl="0">
              <a:defRPr/>
            </a:pPr>
            <a:endParaRPr lang="en-US" altLang="ko-KR" sz="1600">
              <a:latin typeface="G마켓 산스 TTF Medium"/>
              <a:ea typeface="G마켓 산스 TTF Medium"/>
            </a:endParaRPr>
          </a:p>
        </p:txBody>
      </p:sp>
      <p:pic>
        <p:nvPicPr>
          <p:cNvPr id="25" name="그림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0114" y="2857193"/>
            <a:ext cx="419100" cy="37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0" y="0"/>
            <a:ext cx="6840000" cy="6840000"/>
            <a:chOff x="5433023" y="-14484"/>
            <a:chExt cx="6840000" cy="6840000"/>
          </a:xfrm>
        </p:grpSpPr>
        <p:sp>
          <p:nvSpPr>
            <p:cNvPr id="5" name="직사각형 4"/>
            <p:cNvSpPr/>
            <p:nvPr/>
          </p:nvSpPr>
          <p:spPr>
            <a:xfrm>
              <a:off x="5433023" y="-14484"/>
              <a:ext cx="6840000" cy="68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52756" y="251958"/>
              <a:ext cx="5331938" cy="4656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bg1"/>
                  </a:solidFill>
                  <a:latin typeface="상상토끼 꽃길"/>
                  <a:ea typeface="상상토끼 꽃길"/>
                </a:rPr>
                <a:t>멋쟁이사자처럼 </a:t>
              </a:r>
              <a:r>
                <a:rPr lang="en-US" altLang="ko-KR" sz="2500">
                  <a:solidFill>
                    <a:schemeClr val="bg1"/>
                  </a:solidFill>
                  <a:latin typeface="상상토끼 꽃길"/>
                  <a:ea typeface="상상토끼 꽃길"/>
                </a:rPr>
                <a:t>at</a:t>
              </a:r>
              <a:r>
                <a:rPr lang="ko-KR" altLang="en-US" sz="2500">
                  <a:solidFill>
                    <a:schemeClr val="bg1"/>
                  </a:solidFill>
                  <a:latin typeface="상상토끼 꽃길"/>
                  <a:ea typeface="상상토끼 꽃길"/>
                </a:rPr>
                <a:t>동국대학교 </a:t>
              </a:r>
              <a:r>
                <a:rPr lang="en-US" altLang="ko-KR" sz="2500">
                  <a:solidFill>
                    <a:schemeClr val="bg1"/>
                  </a:solidFill>
                  <a:latin typeface="상상토끼 꽃길"/>
                  <a:ea typeface="상상토끼 꽃길"/>
                </a:rPr>
                <a:t>8</a:t>
              </a:r>
              <a:r>
                <a:rPr lang="ko-KR" altLang="en-US" sz="2500">
                  <a:solidFill>
                    <a:schemeClr val="bg1"/>
                  </a:solidFill>
                  <a:latin typeface="상상토끼 꽃길"/>
                  <a:ea typeface="상상토끼 꽃길"/>
                </a:rPr>
                <a:t>기선발 안내</a:t>
              </a:r>
              <a:endParaRPr lang="ko-KR" altLang="en-US" sz="2500">
                <a:solidFill>
                  <a:schemeClr val="bg1"/>
                </a:solidFill>
                <a:latin typeface="상상토끼 꽃길"/>
                <a:ea typeface="상상토끼 꽃길"/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5749112" y="723366"/>
              <a:ext cx="6225822" cy="5828710"/>
            </a:xfrm>
            <a:prstGeom prst="roundRect">
              <a:avLst>
                <a:gd name="adj" fmla="val 84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9" name="Picture 4" descr="멋쟁이사자처럼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 b="37860"/>
            <a:stretch>
              <a:fillRect/>
            </a:stretch>
          </p:blipFill>
          <p:spPr>
            <a:xfrm>
              <a:off x="10833905" y="240956"/>
              <a:ext cx="1307448" cy="168520"/>
            </a:xfrm>
            <a:prstGeom prst="rect">
              <a:avLst/>
            </a:prstGeom>
            <a:noFill/>
          </p:spPr>
        </p:pic>
      </p:grpSp>
      <p:sp>
        <p:nvSpPr>
          <p:cNvPr id="23" name="TextBox 22"/>
          <p:cNvSpPr txBox="1"/>
          <p:nvPr/>
        </p:nvSpPr>
        <p:spPr>
          <a:xfrm>
            <a:off x="570353" y="3429000"/>
            <a:ext cx="5717293" cy="1245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G마켓 산스 TTF Bold"/>
                <a:ea typeface="G마켓 산스 TTF Bold"/>
              </a:rPr>
              <a:t>Q. </a:t>
            </a:r>
            <a:r>
              <a:rPr lang="ko-KR" altLang="en-US" sz="1600">
                <a:latin typeface="G마켓 산스 TTF Bold"/>
                <a:ea typeface="G마켓 산스 TTF Bold"/>
              </a:rPr>
              <a:t>멋쟁이사자처럼은 어떤 활동을 하나요</a:t>
            </a:r>
            <a:r>
              <a:rPr lang="en-US" altLang="ko-KR" sz="1600">
                <a:latin typeface="G마켓 산스 TTF Bold"/>
                <a:ea typeface="G마켓 산스 TTF Bold"/>
              </a:rPr>
              <a:t>?</a:t>
            </a:r>
            <a:endParaRPr lang="ko-KR" altLang="en-US">
              <a:latin typeface="G마켓 산스 TTF Bold"/>
              <a:ea typeface="G마켓 산스 TTF Bold"/>
            </a:endParaRPr>
          </a:p>
          <a:p>
            <a:pPr lvl="0">
              <a:defRPr/>
            </a:pPr>
            <a:r>
              <a:rPr lang="en-US" altLang="ko-KR" sz="1200">
                <a:latin typeface="G마켓 산스 TTF Medium"/>
                <a:ea typeface="G마켓 산스 TTF Medium"/>
              </a:rPr>
              <a:t>“</a:t>
            </a:r>
            <a:r>
              <a:rPr lang="ko-KR" altLang="en-US" sz="1200">
                <a:latin typeface="G마켓 산스 TTF Medium"/>
                <a:ea typeface="G마켓 산스 TTF Medium"/>
              </a:rPr>
              <a:t>내 아이디어를 내 손으로 실현해본다</a:t>
            </a:r>
            <a:r>
              <a:rPr lang="en-US" altLang="ko-KR" sz="1200">
                <a:latin typeface="G마켓 산스 TTF Medium"/>
                <a:ea typeface="G마켓 산스 TTF Medium"/>
              </a:rPr>
              <a:t>!”</a:t>
            </a:r>
            <a:endParaRPr lang="en-US" altLang="ko-KR" sz="1200">
              <a:latin typeface="G마켓 산스 TTF Medium"/>
              <a:ea typeface="G마켓 산스 TTF Medium"/>
            </a:endParaRPr>
          </a:p>
          <a:p>
            <a:pPr lvl="0">
              <a:defRPr/>
            </a:pPr>
            <a:r>
              <a:rPr lang="ko-KR" altLang="en-US" sz="1200">
                <a:latin typeface="G마켓 산스 TTF Medium"/>
                <a:ea typeface="G마켓 산스 TTF Medium"/>
              </a:rPr>
              <a:t>컴퓨터를 전혀 모르는 학생들이 코딩 교육을 통해 원하는 웹 서비스를 직접 런칭합니다</a:t>
            </a:r>
            <a:r>
              <a:rPr lang="en-US" altLang="ko-KR" sz="1200">
                <a:latin typeface="G마켓 산스 TTF Medium"/>
                <a:ea typeface="G마켓 산스 TTF Medium"/>
              </a:rPr>
              <a:t>!</a:t>
            </a:r>
            <a:endParaRPr lang="en-US" altLang="ko-KR" sz="1200">
              <a:latin typeface="G마켓 산스 TTF Medium"/>
              <a:ea typeface="G마켓 산스 TTF Medium"/>
            </a:endParaRPr>
          </a:p>
          <a:p>
            <a:pPr lvl="0">
              <a:defRPr/>
            </a:pPr>
            <a:r>
              <a:rPr lang="en-US" altLang="ko-KR" sz="1200">
                <a:latin typeface="G마켓 산스 TTF Medium"/>
                <a:ea typeface="G마켓 산스 TTF Medium"/>
              </a:rPr>
              <a:t>HTML/CSS+Javascript+</a:t>
            </a:r>
            <a:r>
              <a:rPr lang="ko-KR" altLang="en-US" sz="1200">
                <a:latin typeface="G마켓 산스 TTF Medium"/>
                <a:ea typeface="G마켓 산스 TTF Medium"/>
              </a:rPr>
              <a:t>백엔드 언어를 기반으로 하는 웹프로그래밍을 배웁니다</a:t>
            </a:r>
            <a:r>
              <a:rPr lang="en-US" altLang="ko-KR" sz="1200">
                <a:latin typeface="G마켓 산스 TTF Medium"/>
                <a:ea typeface="G마켓 산스 TTF Medium"/>
              </a:rPr>
              <a:t>.</a:t>
            </a:r>
            <a:endParaRPr lang="en-US" altLang="ko-KR" sz="1200">
              <a:latin typeface="G마켓 산스 TTF Medium"/>
              <a:ea typeface="G마켓 산스 TTF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353" y="4613774"/>
            <a:ext cx="5717293" cy="88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G마켓 산스 TTF Bold"/>
                <a:ea typeface="G마켓 산스 TTF Bold"/>
              </a:rPr>
              <a:t>Q. </a:t>
            </a:r>
            <a:r>
              <a:rPr lang="ko-KR" altLang="en-US" sz="1600">
                <a:latin typeface="G마켓 산스 TTF Bold"/>
                <a:ea typeface="G마켓 산스 TTF Bold"/>
              </a:rPr>
              <a:t>멋쟁이사자처럼 </a:t>
            </a:r>
            <a:r>
              <a:rPr lang="en-US" altLang="ko-KR" sz="1600">
                <a:latin typeface="G마켓 산스 TTF Bold"/>
                <a:ea typeface="G마켓 산스 TTF Bold"/>
              </a:rPr>
              <a:t>8</a:t>
            </a:r>
            <a:r>
              <a:rPr lang="ko-KR" altLang="en-US" sz="1600">
                <a:latin typeface="G마켓 산스 TTF Bold"/>
                <a:ea typeface="G마켓 산스 TTF Bold"/>
              </a:rPr>
              <a:t>기 지원자격은 무엇인가요</a:t>
            </a:r>
            <a:r>
              <a:rPr lang="en-US" altLang="ko-KR" sz="1600">
                <a:latin typeface="G마켓 산스 TTF Bold"/>
                <a:ea typeface="G마켓 산스 TTF Bold"/>
              </a:rPr>
              <a:t>?</a:t>
            </a:r>
            <a:endParaRPr lang="en-US" altLang="ko-KR">
              <a:latin typeface="G마켓 산스 TTF Bold"/>
              <a:ea typeface="G마켓 산스 TTF Bold"/>
            </a:endParaRPr>
          </a:p>
          <a:p>
            <a:pPr lvl="0">
              <a:defRPr/>
            </a:pPr>
            <a:r>
              <a:rPr lang="ko-KR" altLang="en-US" sz="1200">
                <a:latin typeface="G마켓 산스 TTF Medium"/>
                <a:ea typeface="G마켓 산스 TTF Medium"/>
              </a:rPr>
              <a:t>자신만의 웹 서비스를 만들어보고 싶은 동국대학교 학생 누구나 지원 가능합니다</a:t>
            </a:r>
            <a:r>
              <a:rPr lang="en-US" altLang="ko-KR" sz="1200">
                <a:latin typeface="G마켓 산스 TTF Medium"/>
                <a:ea typeface="G마켓 산스 TTF Medium"/>
              </a:rPr>
              <a:t>!</a:t>
            </a:r>
            <a:endParaRPr lang="en-US" altLang="ko-KR" sz="1200">
              <a:latin typeface="G마켓 산스 TTF Medium"/>
              <a:ea typeface="G마켓 산스 TTF Medium"/>
            </a:endParaRPr>
          </a:p>
          <a:p>
            <a:pPr lvl="0">
              <a:defRPr/>
            </a:pPr>
            <a:r>
              <a:rPr lang="ko-KR" altLang="en-US" sz="1200">
                <a:latin typeface="G마켓 산스 TTF Medium"/>
                <a:ea typeface="G마켓 산스 TTF Medium"/>
              </a:rPr>
              <a:t>재학</a:t>
            </a:r>
            <a:r>
              <a:rPr lang="en-US" altLang="ko-KR" sz="1200">
                <a:latin typeface="G마켓 산스 TTF Medium"/>
                <a:ea typeface="G마켓 산스 TTF Medium"/>
              </a:rPr>
              <a:t>,</a:t>
            </a:r>
            <a:r>
              <a:rPr lang="ko-KR" altLang="en-US" sz="1200">
                <a:latin typeface="G마켓 산스 TTF Medium"/>
                <a:ea typeface="G마켓 산스 TTF Medium"/>
              </a:rPr>
              <a:t> 휴학 여부는 상관 없으나 매주 수요일 </a:t>
            </a:r>
            <a:r>
              <a:rPr lang="en-US" altLang="ko-KR" sz="1200">
                <a:latin typeface="G마켓 산스 TTF Medium"/>
                <a:ea typeface="G마켓 산스 TTF Medium"/>
              </a:rPr>
              <a:t>6</a:t>
            </a:r>
            <a:r>
              <a:rPr lang="ko-KR" altLang="en-US" sz="1200">
                <a:latin typeface="G마켓 산스 TTF Medium"/>
                <a:ea typeface="G마켓 산스 TTF Medium"/>
              </a:rPr>
              <a:t>시 </a:t>
            </a:r>
            <a:r>
              <a:rPr lang="en-US" altLang="ko-KR" sz="1200">
                <a:latin typeface="G마켓 산스 TTF Medium"/>
                <a:ea typeface="G마켓 산스 TTF Medium"/>
              </a:rPr>
              <a:t>30</a:t>
            </a:r>
            <a:r>
              <a:rPr lang="ko-KR" altLang="en-US" sz="1200">
                <a:latin typeface="G마켓 산스 TTF Medium"/>
                <a:ea typeface="G마켓 산스 TTF Medium"/>
              </a:rPr>
              <a:t>분에 진행되는 정기 모임에는 반드시 참석 가능하셔야 합니다</a:t>
            </a:r>
            <a:r>
              <a:rPr lang="en-US" altLang="ko-KR" sz="1200">
                <a:latin typeface="G마켓 산스 TTF Medium"/>
                <a:ea typeface="G마켓 산스 TTF Medium"/>
              </a:rPr>
              <a:t>.</a:t>
            </a:r>
            <a:endParaRPr lang="en-US" altLang="ko-KR" sz="1200">
              <a:latin typeface="G마켓 산스 TTF Medium"/>
              <a:ea typeface="G마켓 산스 TTF Medium"/>
            </a:endParaRPr>
          </a:p>
        </p:txBody>
      </p:sp>
      <p:sp>
        <p:nvSpPr>
          <p:cNvPr id="24" name="TextBox 10"/>
          <p:cNvSpPr txBox="1"/>
          <p:nvPr/>
        </p:nvSpPr>
        <p:spPr>
          <a:xfrm>
            <a:off x="570353" y="5496425"/>
            <a:ext cx="5717293" cy="878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G마켓 산스 TTF Bold"/>
                <a:ea typeface="G마켓 산스 TTF Bold"/>
              </a:rPr>
              <a:t>Q. </a:t>
            </a:r>
            <a:r>
              <a:rPr lang="ko-KR" altLang="en-US" sz="1600">
                <a:latin typeface="G마켓 산스 TTF Bold"/>
                <a:ea typeface="G마켓 산스 TTF Bold"/>
              </a:rPr>
              <a:t>질문 및 문의사항이 있습니다</a:t>
            </a:r>
            <a:r>
              <a:rPr lang="en-US" altLang="ko-KR" sz="1600">
                <a:latin typeface="G마켓 산스 TTF Bold"/>
                <a:ea typeface="G마켓 산스 TTF Bold"/>
              </a:rPr>
              <a:t>.</a:t>
            </a:r>
            <a:endParaRPr lang="ko-KR" altLang="en-US" sz="1300">
              <a:latin typeface="G마켓 산스 TTF Medium"/>
              <a:ea typeface="G마켓 산스 TTF Medium"/>
            </a:endParaRPr>
          </a:p>
          <a:p>
            <a:pPr lvl="0">
              <a:defRPr/>
            </a:pPr>
            <a:r>
              <a:rPr lang="ko-KR" altLang="en-US" sz="1200">
                <a:latin typeface="G마켓 산스 TTF Medium"/>
                <a:ea typeface="G마켓 산스 TTF Medium"/>
              </a:rPr>
              <a:t>카카오톡 플러스친구</a:t>
            </a:r>
            <a:r>
              <a:rPr lang="en-US" altLang="ko-KR" sz="1200">
                <a:latin typeface="G마켓 산스 TTF Medium"/>
                <a:ea typeface="G마켓 산스 TTF Medium"/>
              </a:rPr>
              <a:t>/</a:t>
            </a:r>
            <a:r>
              <a:rPr lang="ko-KR" altLang="en-US" sz="1200">
                <a:latin typeface="G마켓 산스 TTF Medium"/>
                <a:ea typeface="G마켓 산스 TTF Medium"/>
              </a:rPr>
              <a:t>페이스북 페이지</a:t>
            </a:r>
            <a:r>
              <a:rPr lang="en-US" altLang="ko-KR" sz="1200">
                <a:latin typeface="G마켓 산스 TTF Medium"/>
                <a:ea typeface="G마켓 산스 TTF Medium"/>
              </a:rPr>
              <a:t>/</a:t>
            </a:r>
            <a:r>
              <a:rPr lang="ko-KR" altLang="en-US" sz="1200">
                <a:latin typeface="G마켓 산스 TTF Medium"/>
                <a:ea typeface="G마켓 산스 TTF Medium"/>
              </a:rPr>
              <a:t>인스타그램 </a:t>
            </a:r>
            <a:r>
              <a:rPr lang="en-US" altLang="ko-KR" sz="1200">
                <a:latin typeface="G마켓 산스 TTF Medium"/>
                <a:ea typeface="G마켓 산스 TTF Medium"/>
              </a:rPr>
              <a:t>“</a:t>
            </a:r>
            <a:r>
              <a:rPr lang="ko-KR" altLang="en-US" sz="1200">
                <a:latin typeface="G마켓 산스 TTF Medium"/>
                <a:ea typeface="G마켓 산스 TTF Medium"/>
              </a:rPr>
              <a:t>멋쟁이사자처럼 </a:t>
            </a:r>
            <a:r>
              <a:rPr lang="en-US" altLang="ko-KR" sz="1200">
                <a:latin typeface="G마켓 산스 TTF Medium"/>
                <a:ea typeface="G마켓 산스 TTF Medium"/>
              </a:rPr>
              <a:t>at</a:t>
            </a:r>
            <a:r>
              <a:rPr lang="ko-KR" altLang="en-US" sz="1200">
                <a:latin typeface="G마켓 산스 TTF Medium"/>
                <a:ea typeface="G마켓 산스 TTF Medium"/>
              </a:rPr>
              <a:t> 동국대학교</a:t>
            </a:r>
            <a:r>
              <a:rPr lang="en-US" altLang="ko-KR" sz="1200">
                <a:latin typeface="G마켓 산스 TTF Medium"/>
                <a:ea typeface="G마켓 산스 TTF Medium"/>
              </a:rPr>
              <a:t>”</a:t>
            </a:r>
            <a:endParaRPr lang="en-US" altLang="ko-KR" sz="1200">
              <a:latin typeface="G마켓 산스 TTF Medium"/>
              <a:ea typeface="G마켓 산스 TTF Medium"/>
            </a:endParaRPr>
          </a:p>
          <a:p>
            <a:pPr lvl="0">
              <a:defRPr/>
            </a:pPr>
            <a:r>
              <a:rPr lang="ko-KR" altLang="en-US" sz="1200">
                <a:latin typeface="G마켓 산스 TTF Medium"/>
                <a:ea typeface="G마켓 산스 TTF Medium"/>
              </a:rPr>
              <a:t>채팅</a:t>
            </a:r>
            <a:r>
              <a:rPr lang="en-US" altLang="ko-KR" sz="1200">
                <a:latin typeface="G마켓 산스 TTF Medium"/>
                <a:ea typeface="G마켓 산스 TTF Medium"/>
              </a:rPr>
              <a:t>(DM), </a:t>
            </a:r>
            <a:r>
              <a:rPr lang="ko-KR" altLang="en-US" sz="1200">
                <a:latin typeface="G마켓 산스 TTF Medium"/>
                <a:ea typeface="G마켓 산스 TTF Medium"/>
              </a:rPr>
              <a:t>댓글을 통해 문의해 주세요</a:t>
            </a:r>
            <a:r>
              <a:rPr lang="en-US" altLang="ko-KR" sz="1200">
                <a:latin typeface="G마켓 산스 TTF Medium"/>
                <a:ea typeface="G마켓 산스 TTF Medium"/>
              </a:rPr>
              <a:t>!</a:t>
            </a:r>
            <a:endParaRPr lang="en-US" altLang="ko-KR" sz="1200">
              <a:latin typeface="G마켓 산스 TTF Medium"/>
              <a:ea typeface="G마켓 산스 TTF Medium"/>
            </a:endParaRPr>
          </a:p>
          <a:p>
            <a:pPr lvl="0">
              <a:defRPr/>
            </a:pPr>
            <a:r>
              <a:rPr lang="ko-KR" altLang="en-US" sz="1200">
                <a:latin typeface="G마켓 산스 TTF Medium"/>
                <a:ea typeface="G마켓 산스 TTF Medium"/>
              </a:rPr>
              <a:t>빠르고 친절하게 답변해 드립니다</a:t>
            </a:r>
            <a:r>
              <a:rPr lang="en-US" altLang="ko-KR" sz="1200">
                <a:latin typeface="G마켓 산스 TTF Medium"/>
                <a:ea typeface="G마켓 산스 TTF Medium"/>
              </a:rPr>
              <a:t>!</a:t>
            </a:r>
            <a:r>
              <a:rPr lang="ko-KR" altLang="en-US" sz="1200">
                <a:latin typeface="G마켓 산스 TTF Medium"/>
                <a:ea typeface="G마켓 산스 TTF Medium"/>
              </a:rPr>
              <a:t> </a:t>
            </a:r>
            <a:r>
              <a:rPr lang="en-US" altLang="ko-KR" sz="1200">
                <a:latin typeface="G마켓 산스 TTF Medium"/>
                <a:ea typeface="G마켓 산스 TTF Medium"/>
              </a:rPr>
              <a:t>:D</a:t>
            </a:r>
            <a:endParaRPr lang="en-US" altLang="ko-KR" sz="1200">
              <a:latin typeface="G마켓 산스 TTF Medium"/>
              <a:ea typeface="G마켓 산스 TTF Medium"/>
            </a:endParaRPr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624417" y="1090083"/>
          <a:ext cx="5609166" cy="1904047"/>
        </p:xfrm>
        <a:graphic>
          <a:graphicData uri="http://schemas.openxmlformats.org/drawingml/2006/table">
            <a:tbl>
              <a:tblPr firstRow="1" bandRow="1">
                <a:tableStyleId>{D68EC60B-5C72-4F00-A40B-8A06571290DB}</a:tableStyleId>
              </a:tblPr>
              <a:tblGrid>
                <a:gridCol w="801309"/>
                <a:gridCol w="801309"/>
                <a:gridCol w="801309"/>
                <a:gridCol w="801309"/>
                <a:gridCol w="801309"/>
                <a:gridCol w="801309"/>
                <a:gridCol w="801309"/>
              </a:tblGrid>
              <a:tr h="30998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상상토끼 꽃길"/>
                          <a:ea typeface="상상토끼 꽃길"/>
                        </a:rPr>
                        <a:t>월</a:t>
                      </a:r>
                      <a:endParaRPr lang="ko-KR" altLang="en-US" sz="1600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상상토끼 꽃길"/>
                          <a:ea typeface="상상토끼 꽃길"/>
                        </a:rPr>
                        <a:t>화</a:t>
                      </a:r>
                      <a:endParaRPr lang="ko-KR" altLang="en-US" sz="1600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상상토끼 꽃길"/>
                          <a:ea typeface="상상토끼 꽃길"/>
                        </a:rPr>
                        <a:t>수</a:t>
                      </a:r>
                      <a:endParaRPr lang="ko-KR" altLang="en-US" sz="1600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상상토끼 꽃길"/>
                          <a:ea typeface="상상토끼 꽃길"/>
                        </a:rPr>
                        <a:t>목</a:t>
                      </a:r>
                      <a:endParaRPr lang="ko-KR" altLang="en-US" sz="1600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상상토끼 꽃길"/>
                          <a:ea typeface="상상토끼 꽃길"/>
                        </a:rPr>
                        <a:t>금</a:t>
                      </a:r>
                      <a:endParaRPr lang="ko-KR" altLang="en-US" sz="1600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상상토끼 꽃길"/>
                          <a:ea typeface="상상토끼 꽃길"/>
                        </a:rPr>
                        <a:t>토</a:t>
                      </a:r>
                      <a:endParaRPr lang="ko-KR" altLang="en-US" sz="1600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상상토끼 꽃길"/>
                          <a:ea typeface="상상토끼 꽃길"/>
                        </a:rPr>
                        <a:t>일</a:t>
                      </a:r>
                      <a:endParaRPr lang="ko-KR" altLang="en-US" sz="1600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</a:tr>
              <a:tr h="5216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16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17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18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19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20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21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22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</a:tr>
              <a:tr h="5216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23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24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25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26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27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28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29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</a:tr>
              <a:tr h="5216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30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31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0" y="0"/>
            <a:ext cx="6840000" cy="6840000"/>
            <a:chOff x="5433023" y="-14484"/>
            <a:chExt cx="6840000" cy="6840000"/>
          </a:xfrm>
        </p:grpSpPr>
        <p:sp>
          <p:nvSpPr>
            <p:cNvPr id="5" name="직사각형 4"/>
            <p:cNvSpPr/>
            <p:nvPr/>
          </p:nvSpPr>
          <p:spPr>
            <a:xfrm>
              <a:off x="5433023" y="-14484"/>
              <a:ext cx="6840000" cy="68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52756" y="251958"/>
              <a:ext cx="5331938" cy="5984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400">
                  <a:solidFill>
                    <a:schemeClr val="bg1"/>
                  </a:solidFill>
                  <a:latin typeface="상상토끼 꽃길"/>
                  <a:ea typeface="상상토끼 꽃길"/>
                </a:rPr>
                <a:t>일정 안내</a:t>
              </a:r>
              <a:endParaRPr lang="ko-KR" altLang="en-US" sz="3400">
                <a:solidFill>
                  <a:schemeClr val="bg1"/>
                </a:solidFill>
                <a:latin typeface="상상토끼 꽃길"/>
                <a:ea typeface="상상토끼 꽃길"/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5749112" y="723366"/>
              <a:ext cx="6225822" cy="5828710"/>
            </a:xfrm>
            <a:prstGeom prst="roundRect">
              <a:avLst>
                <a:gd name="adj" fmla="val 84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9" name="Picture 4" descr="멋쟁이사자처럼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 b="37860"/>
            <a:stretch>
              <a:fillRect/>
            </a:stretch>
          </p:blipFill>
          <p:spPr>
            <a:xfrm>
              <a:off x="10833905" y="240956"/>
              <a:ext cx="1307448" cy="168520"/>
            </a:xfrm>
            <a:prstGeom prst="rect">
              <a:avLst/>
            </a:prstGeom>
            <a:noFill/>
          </p:spPr>
        </p:pic>
      </p:grp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624417" y="1090083"/>
          <a:ext cx="5609166" cy="1904047"/>
        </p:xfrm>
        <a:graphic>
          <a:graphicData uri="http://schemas.openxmlformats.org/drawingml/2006/table">
            <a:tbl>
              <a:tblPr firstRow="1" bandRow="1">
                <a:tableStyleId>{D68EC60B-5C72-4F00-A40B-8A06571290DB}</a:tableStyleId>
              </a:tblPr>
              <a:tblGrid>
                <a:gridCol w="801309"/>
                <a:gridCol w="801309"/>
                <a:gridCol w="801309"/>
                <a:gridCol w="801309"/>
                <a:gridCol w="801309"/>
                <a:gridCol w="801309"/>
                <a:gridCol w="801309"/>
              </a:tblGrid>
              <a:tr h="30998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상상토끼 꽃길"/>
                          <a:ea typeface="상상토끼 꽃길"/>
                        </a:rPr>
                        <a:t>월</a:t>
                      </a:r>
                      <a:endParaRPr lang="ko-KR" altLang="en-US" sz="1600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상상토끼 꽃길"/>
                          <a:ea typeface="상상토끼 꽃길"/>
                        </a:rPr>
                        <a:t>화</a:t>
                      </a:r>
                      <a:endParaRPr lang="ko-KR" altLang="en-US" sz="1600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상상토끼 꽃길"/>
                          <a:ea typeface="상상토끼 꽃길"/>
                        </a:rPr>
                        <a:t>수</a:t>
                      </a:r>
                      <a:endParaRPr lang="ko-KR" altLang="en-US" sz="1600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상상토끼 꽃길"/>
                          <a:ea typeface="상상토끼 꽃길"/>
                        </a:rPr>
                        <a:t>목</a:t>
                      </a:r>
                      <a:endParaRPr lang="ko-KR" altLang="en-US" sz="1600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상상토끼 꽃길"/>
                          <a:ea typeface="상상토끼 꽃길"/>
                        </a:rPr>
                        <a:t>금</a:t>
                      </a:r>
                      <a:endParaRPr lang="ko-KR" altLang="en-US" sz="1600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상상토끼 꽃길"/>
                          <a:ea typeface="상상토끼 꽃길"/>
                        </a:rPr>
                        <a:t>토</a:t>
                      </a:r>
                      <a:endParaRPr lang="ko-KR" altLang="en-US" sz="1600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상상토끼 꽃길"/>
                          <a:ea typeface="상상토끼 꽃길"/>
                        </a:rPr>
                        <a:t>일</a:t>
                      </a:r>
                      <a:endParaRPr lang="ko-KR" altLang="en-US" sz="1600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</a:tr>
              <a:tr h="5216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16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17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18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19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20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21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22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</a:tr>
              <a:tr h="5216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23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24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25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26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27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28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29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</a:tr>
              <a:tr h="5216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30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상상토끼 꽃길"/>
                          <a:ea typeface="상상토끼 꽃길"/>
                        </a:rPr>
                        <a:t>31</a:t>
                      </a:r>
                      <a:endParaRPr lang="en-US" altLang="ko-KR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latin typeface="상상토끼 꽃길"/>
                        <a:ea typeface="상상토끼 꽃길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433</ep:Words>
  <ep:PresentationFormat>사용자 지정</ep:PresentationFormat>
  <ep:Paragraphs>63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Calibri Light</vt:lpstr>
      <vt:lpstr>Office 테마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2020-02-22T08:17:25.000</dcterms:created>
  <dc:creator>김 연진</dc:creator>
  <cp:lastModifiedBy>김효정</cp:lastModifiedBy>
  <dcterms:modified xsi:type="dcterms:W3CDTF">2020-02-22T10:11:12.534</dcterms:modified>
  <cp:revision>14</cp:revision>
  <dc:title>PowerPoint 프레젠테이션</dc:title>
  <cp:version>1000.0000.01</cp:version>
</cp:coreProperties>
</file>