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453D-D21C-47E8-8539-48FB7842435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222-C918-462F-9ECB-F0D995FC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3721"/>
            <a:ext cx="9144000" cy="182500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Theory of Consumer Demand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920" y="322228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Steven Suranovic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George Washington University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Effects of an Increase in Income (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Q</a:t>
            </a:r>
            <a:r>
              <a:rPr lang="en-US" sz="3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rises)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 the individual’s income rises from I1 to I2, ceteris paribus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Budget constraint orange and apple-intercepts shift up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Utility maximum achieved at Q</a:t>
            </a:r>
            <a:r>
              <a:rPr lang="en-US" sz="2000" dirty="0" smtClean="0">
                <a:solidFill>
                  <a:srgbClr val="FFFF00"/>
                </a:solidFill>
              </a:rPr>
              <a:t>O2</a:t>
            </a:r>
            <a:r>
              <a:rPr lang="en-US" sz="3200" dirty="0" smtClean="0">
                <a:solidFill>
                  <a:srgbClr val="FFFF00"/>
                </a:solidFill>
              </a:rPr>
              <a:t>  and Q</a:t>
            </a:r>
            <a:r>
              <a:rPr lang="en-US" sz="2000" dirty="0" smtClean="0">
                <a:solidFill>
                  <a:srgbClr val="FFFF00"/>
                </a:solidFill>
              </a:rPr>
              <a:t>A2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O2  rises (positive relationship with orange price)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A </a:t>
            </a:r>
            <a:r>
              <a:rPr lang="en-US" sz="3200" b="1" dirty="0" smtClean="0">
                <a:solidFill>
                  <a:srgbClr val="FFFF00"/>
                </a:solidFill>
              </a:rPr>
              <a:t>Normal good</a:t>
            </a:r>
            <a:r>
              <a:rPr lang="en-US" sz="3200" dirty="0" smtClean="0">
                <a:solidFill>
                  <a:srgbClr val="FFFF00"/>
                </a:solidFill>
              </a:rPr>
              <a:t> is one that has a positive relationship between income and demand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88075"/>
            <a:ext cx="5983351" cy="46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From Individual Demand to Market Demand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8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Assume the market has numerous utility-maximizing consumers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Price changes and income changes affect everyone similarly, though maybe not exactly. 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Complicate the market model by introducing many more economic variables that may affect demand for a good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3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Demand Determinants for a Good (coffee)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 = Own price  (price of coffee)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 = Income (avg. household in the market community)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PS = price of substitute goods (</a:t>
            </a:r>
            <a:r>
              <a:rPr lang="en-US" dirty="0" err="1" smtClean="0">
                <a:solidFill>
                  <a:srgbClr val="FFFF00"/>
                </a:solidFill>
              </a:rPr>
              <a:t>eg</a:t>
            </a:r>
            <a:r>
              <a:rPr lang="en-US" dirty="0" smtClean="0">
                <a:solidFill>
                  <a:srgbClr val="FFFF00"/>
                </a:solidFill>
              </a:rPr>
              <a:t>. tea, juice, </a:t>
            </a:r>
            <a:r>
              <a:rPr lang="en-US" dirty="0" err="1" smtClean="0">
                <a:solidFill>
                  <a:srgbClr val="FFFF00"/>
                </a:solidFill>
              </a:rPr>
              <a:t>etc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PC = price of complementary goods (</a:t>
            </a:r>
            <a:r>
              <a:rPr lang="en-US" dirty="0" err="1" smtClean="0">
                <a:solidFill>
                  <a:srgbClr val="FFFF00"/>
                </a:solidFill>
              </a:rPr>
              <a:t>eg</a:t>
            </a:r>
            <a:r>
              <a:rPr lang="en-US" dirty="0" smtClean="0">
                <a:solidFill>
                  <a:srgbClr val="FFFF00"/>
                </a:solidFill>
              </a:rPr>
              <a:t>. sugar, cream, </a:t>
            </a:r>
            <a:r>
              <a:rPr lang="en-US" dirty="0" err="1" smtClean="0">
                <a:solidFill>
                  <a:srgbClr val="FFFF00"/>
                </a:solidFill>
              </a:rPr>
              <a:t>etc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 = Tastes (strength of desire for coffee)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FP = expected future price of coffee (average across all consumers)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 = expected future income (exp. Average community income)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NB = total number of coffee consumers in the market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1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9" y="0"/>
            <a:ext cx="10637335" cy="6881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3762" y="2599362"/>
            <a:ext cx="6606283" cy="4068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9" y="0"/>
            <a:ext cx="10637335" cy="6881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3762" y="4746660"/>
            <a:ext cx="6606283" cy="1921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9" y="0"/>
            <a:ext cx="10637335" cy="68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Linear Demand Function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</a:t>
            </a:r>
          </a:p>
          <a:p>
            <a:r>
              <a:rPr lang="en-US" sz="3600" dirty="0">
                <a:solidFill>
                  <a:srgbClr val="FFFF00"/>
                </a:solidFill>
              </a:rPr>
              <a:t>D = -P + (1/10)I + (1/2)PS – (1/4)PC + </a:t>
            </a:r>
            <a:r>
              <a:rPr lang="en-US" sz="3600" dirty="0" smtClean="0">
                <a:solidFill>
                  <a:srgbClr val="FFFF00"/>
                </a:solidFill>
              </a:rPr>
              <a:t>5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  <a:effectLst/>
            </a:endParaRPr>
          </a:p>
          <a:p>
            <a:r>
              <a:rPr lang="en-US" sz="3200" dirty="0" smtClean="0">
                <a:solidFill>
                  <a:srgbClr val="FFFF00"/>
                </a:solidFill>
                <a:effectLst/>
              </a:rPr>
              <a:t>Ceteris Paribus (Everything else constant) - Let </a:t>
            </a:r>
          </a:p>
          <a:p>
            <a:pPr lvl="2"/>
            <a:r>
              <a:rPr lang="en-US" sz="3400" dirty="0" smtClean="0">
                <a:solidFill>
                  <a:srgbClr val="FFFF00"/>
                </a:solidFill>
                <a:effectLst/>
              </a:rPr>
              <a:t>I = 300  (</a:t>
            </a:r>
            <a:r>
              <a:rPr lang="en-US" sz="3400" dirty="0">
                <a:solidFill>
                  <a:srgbClr val="FFFF00"/>
                </a:solidFill>
              </a:rPr>
              <a:t>c</a:t>
            </a:r>
            <a:r>
              <a:rPr lang="en-US" sz="3400" dirty="0" smtClean="0">
                <a:solidFill>
                  <a:srgbClr val="FFFF00"/>
                </a:solidFill>
                <a:effectLst/>
              </a:rPr>
              <a:t>ommunity income) </a:t>
            </a:r>
          </a:p>
          <a:p>
            <a:pPr lvl="2"/>
            <a:r>
              <a:rPr lang="en-US" sz="3400" dirty="0" smtClean="0">
                <a:solidFill>
                  <a:srgbClr val="FFFF00"/>
                </a:solidFill>
                <a:effectLst/>
              </a:rPr>
              <a:t>PS = 20  (</a:t>
            </a:r>
            <a:r>
              <a:rPr lang="en-US" sz="3400" dirty="0" err="1" smtClean="0">
                <a:solidFill>
                  <a:srgbClr val="FFFF00"/>
                </a:solidFill>
                <a:effectLst/>
              </a:rPr>
              <a:t>eg</a:t>
            </a:r>
            <a:r>
              <a:rPr lang="en-US" sz="3400" dirty="0" smtClean="0">
                <a:solidFill>
                  <a:srgbClr val="FFFF00"/>
                </a:solidFill>
                <a:effectLst/>
              </a:rPr>
              <a:t> tea)</a:t>
            </a:r>
          </a:p>
          <a:p>
            <a:pPr lvl="2"/>
            <a:r>
              <a:rPr lang="en-US" sz="3400" dirty="0" smtClean="0">
                <a:solidFill>
                  <a:srgbClr val="FFFF00"/>
                </a:solidFill>
                <a:effectLst/>
              </a:rPr>
              <a:t>PC = 20  (</a:t>
            </a:r>
            <a:r>
              <a:rPr lang="en-US" sz="3400" dirty="0" err="1" smtClean="0">
                <a:solidFill>
                  <a:srgbClr val="FFFF00"/>
                </a:solidFill>
                <a:effectLst/>
              </a:rPr>
              <a:t>eg</a:t>
            </a:r>
            <a:r>
              <a:rPr lang="en-US" sz="3400" dirty="0" smtClean="0">
                <a:solidFill>
                  <a:srgbClr val="FFFF00"/>
                </a:solidFill>
                <a:effectLst/>
              </a:rPr>
              <a:t>. cream).</a:t>
            </a:r>
          </a:p>
          <a:p>
            <a:pPr lvl="2"/>
            <a:r>
              <a:rPr lang="en-US" sz="3400" dirty="0" smtClean="0">
                <a:solidFill>
                  <a:srgbClr val="FFFF00"/>
                </a:solidFill>
                <a:effectLst/>
              </a:rPr>
              <a:t>Let the “5” incorporate T, FP, FI and NB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0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Linear Demand Function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8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</a:t>
            </a:r>
          </a:p>
          <a:p>
            <a:r>
              <a:rPr lang="en-US" sz="3600" dirty="0">
                <a:solidFill>
                  <a:srgbClr val="FFFF00"/>
                </a:solidFill>
              </a:rPr>
              <a:t>D = -P + (1/10)I + (1/2)PS – (1/4)PC + </a:t>
            </a:r>
            <a:r>
              <a:rPr lang="en-US" sz="3600" dirty="0" smtClean="0">
                <a:solidFill>
                  <a:srgbClr val="FFFF00"/>
                </a:solidFill>
              </a:rPr>
              <a:t>5</a:t>
            </a:r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  <a:effectLst/>
            </a:endParaRPr>
          </a:p>
          <a:p>
            <a:r>
              <a:rPr lang="en-US" sz="3200" dirty="0" smtClean="0">
                <a:solidFill>
                  <a:srgbClr val="FFFF00"/>
                </a:solidFill>
                <a:effectLst/>
              </a:rPr>
              <a:t>Then D = -P + (1/10)*300 + (1/2)*20 – (1/4)*20 + 5</a:t>
            </a:r>
          </a:p>
          <a:p>
            <a:r>
              <a:rPr lang="en-US" sz="3200" dirty="0">
                <a:solidFill>
                  <a:srgbClr val="FFFF00"/>
                </a:solidFill>
              </a:rPr>
              <a:t>= -P + 30 + 10 – 5 + 5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= -P + 40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D  =  40 – P 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2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Linear Demand Function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217007"/>
              </p:ext>
            </p:extLst>
          </p:nvPr>
        </p:nvGraphicFramePr>
        <p:xfrm>
          <a:off x="7157556" y="1825625"/>
          <a:ext cx="4196244" cy="376351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98390">
                  <a:extLst>
                    <a:ext uri="{9D8B030D-6E8A-4147-A177-3AD203B41FA5}">
                      <a16:colId xmlns:a16="http://schemas.microsoft.com/office/drawing/2014/main" val="1931916614"/>
                    </a:ext>
                  </a:extLst>
                </a:gridCol>
                <a:gridCol w="2397854">
                  <a:extLst>
                    <a:ext uri="{9D8B030D-6E8A-4147-A177-3AD203B41FA5}">
                      <a16:colId xmlns:a16="http://schemas.microsoft.com/office/drawing/2014/main" val="1144030922"/>
                    </a:ext>
                  </a:extLst>
                </a:gridCol>
              </a:tblGrid>
              <a:tr h="14113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Price ($/</a:t>
                      </a:r>
                      <a:r>
                        <a:rPr lang="en-US" sz="2400" dirty="0" err="1">
                          <a:effectLst/>
                        </a:rPr>
                        <a:t>lb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 (million </a:t>
                      </a:r>
                      <a:r>
                        <a:rPr lang="en-US" sz="2400" dirty="0" err="1">
                          <a:effectLst/>
                        </a:rPr>
                        <a:t>lbs</a:t>
                      </a:r>
                      <a:r>
                        <a:rPr lang="en-US" sz="2400" dirty="0">
                          <a:effectLst/>
                        </a:rPr>
                        <a:t> per month)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6720419"/>
                  </a:ext>
                </a:extLst>
              </a:tr>
              <a:tr h="470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6374"/>
                  </a:ext>
                </a:extLst>
              </a:tr>
              <a:tr h="470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$30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713202"/>
                  </a:ext>
                </a:extLst>
              </a:tr>
              <a:tr h="470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$20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946642"/>
                  </a:ext>
                </a:extLst>
              </a:tr>
              <a:tr h="470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9246304"/>
                  </a:ext>
                </a:extLst>
              </a:tr>
              <a:tr h="470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51603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3" y="1711236"/>
            <a:ext cx="5897039" cy="43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Shifts in the Demand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83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Income falls from 300 to 200 units 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>
                <a:solidFill>
                  <a:srgbClr val="FFFF00"/>
                </a:solidFill>
              </a:rPr>
              <a:t>D = -P + (1/10)*200 + (1/2)*20 – (1/4)*20 + </a:t>
            </a:r>
            <a:r>
              <a:rPr lang="en-US" sz="3600" dirty="0" smtClean="0">
                <a:solidFill>
                  <a:srgbClr val="FFFF00"/>
                </a:solidFill>
              </a:rPr>
              <a:t>5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D = 30 - P 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Individual Deman</a:t>
            </a:r>
            <a:r>
              <a:rPr lang="en-US" dirty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Assume a person has an income (I) measured in dollars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Assume two goods oranges and apples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Let Q</a:t>
            </a:r>
            <a:r>
              <a:rPr lang="en-US" sz="16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be the quantity of oranges demanded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Let Q</a:t>
            </a:r>
            <a:r>
              <a:rPr lang="en-US" sz="1600" dirty="0" smtClean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 be the quantity of apples demanded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Each good has a market price P</a:t>
            </a:r>
            <a:r>
              <a:rPr lang="en-US" sz="1800" dirty="0" smtClean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 ($/Or), P</a:t>
            </a:r>
            <a:r>
              <a:rPr lang="en-US" sz="1800" dirty="0" smtClean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 ($/</a:t>
            </a:r>
            <a:r>
              <a:rPr lang="en-US" dirty="0" err="1" smtClean="0">
                <a:solidFill>
                  <a:srgbClr val="FFFF00"/>
                </a:solidFill>
              </a:rPr>
              <a:t>Ap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Assume the person has standard preferences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More is better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Diminishing marginal utility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8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Shifts in the Demand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6433012"/>
              </p:ext>
            </p:extLst>
          </p:nvPr>
        </p:nvGraphicFramePr>
        <p:xfrm>
          <a:off x="6616023" y="1765789"/>
          <a:ext cx="5394466" cy="379252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71218">
                  <a:extLst>
                    <a:ext uri="{9D8B030D-6E8A-4147-A177-3AD203B41FA5}">
                      <a16:colId xmlns:a16="http://schemas.microsoft.com/office/drawing/2014/main" val="1718936721"/>
                    </a:ext>
                  </a:extLst>
                </a:gridCol>
                <a:gridCol w="1961624">
                  <a:extLst>
                    <a:ext uri="{9D8B030D-6E8A-4147-A177-3AD203B41FA5}">
                      <a16:colId xmlns:a16="http://schemas.microsoft.com/office/drawing/2014/main" val="4000789754"/>
                    </a:ext>
                  </a:extLst>
                </a:gridCol>
                <a:gridCol w="1961624">
                  <a:extLst>
                    <a:ext uri="{9D8B030D-6E8A-4147-A177-3AD203B41FA5}">
                      <a16:colId xmlns:a16="http://schemas.microsoft.com/office/drawing/2014/main" val="4221386946"/>
                    </a:ext>
                  </a:extLst>
                </a:gridCol>
              </a:tblGrid>
              <a:tr h="16855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Price ($/</a:t>
                      </a:r>
                      <a:r>
                        <a:rPr lang="en-US" sz="2400" dirty="0" err="1">
                          <a:effectLst/>
                        </a:rPr>
                        <a:t>lb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 (I=300)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(million </a:t>
                      </a:r>
                      <a:r>
                        <a:rPr lang="en-US" sz="2400" dirty="0" err="1">
                          <a:effectLst/>
                        </a:rPr>
                        <a:t>lbs</a:t>
                      </a:r>
                      <a:r>
                        <a:rPr lang="en-US" sz="2400" dirty="0">
                          <a:effectLst/>
                        </a:rPr>
                        <a:t> per month)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Demand (I=200)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(million </a:t>
                      </a:r>
                      <a:r>
                        <a:rPr lang="en-US" sz="2400" dirty="0" err="1">
                          <a:effectLst/>
                        </a:rPr>
                        <a:t>lbs</a:t>
                      </a:r>
                      <a:r>
                        <a:rPr lang="en-US" sz="2400" dirty="0">
                          <a:effectLst/>
                        </a:rPr>
                        <a:t> per month)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721211"/>
                  </a:ext>
                </a:extLst>
              </a:tr>
              <a:tr h="421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575517"/>
                  </a:ext>
                </a:extLst>
              </a:tr>
              <a:tr h="421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$30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799065"/>
                  </a:ext>
                </a:extLst>
              </a:tr>
              <a:tr h="421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$20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011139"/>
                  </a:ext>
                </a:extLst>
              </a:tr>
              <a:tr h="421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$10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662677"/>
                  </a:ext>
                </a:extLst>
              </a:tr>
              <a:tr h="421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536786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1" y="1437604"/>
            <a:ext cx="6038309" cy="44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6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Shifts in the Demand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8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Rules of Thumb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Changes in the own price does not shift the demand function because price is plotted on the graph.  Changes in price causes a movement along the demand curve.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Changes in any other variable affecting demand, not plotted on the diagram, causes a shift (right or left) of the demand curve</a:t>
            </a:r>
          </a:p>
          <a:p>
            <a:pPr lvl="2"/>
            <a:r>
              <a:rPr lang="en-US" sz="2800" dirty="0" smtClean="0">
                <a:solidFill>
                  <a:srgbClr val="FFFF00"/>
                </a:solidFill>
              </a:rPr>
              <a:t>Includes I, PS, PC, T, FP, FI, NB 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Shifts in the Demand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Demand Right Shifters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↑ I  (if normal)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↓ I  (if inferior)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↑ PS, T, FP, FI, NB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↓ PC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Demand Left Shifters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↓ </a:t>
            </a:r>
            <a:r>
              <a:rPr lang="en-US" sz="3600" dirty="0">
                <a:solidFill>
                  <a:srgbClr val="FFFF00"/>
                </a:solidFill>
              </a:rPr>
              <a:t>I  (if normal)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↑ </a:t>
            </a:r>
            <a:r>
              <a:rPr lang="en-US" sz="3600" dirty="0">
                <a:solidFill>
                  <a:srgbClr val="FFFF00"/>
                </a:solidFill>
              </a:rPr>
              <a:t>I  (if inferior)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↓ </a:t>
            </a:r>
            <a:r>
              <a:rPr lang="en-US" sz="3600" dirty="0">
                <a:solidFill>
                  <a:srgbClr val="FFFF00"/>
                </a:solidFill>
              </a:rPr>
              <a:t>PS, T, FP, FI</a:t>
            </a:r>
            <a:r>
              <a:rPr lang="en-US" sz="3600" dirty="0" smtClean="0">
                <a:solidFill>
                  <a:srgbClr val="FFFF00"/>
                </a:solidFill>
              </a:rPr>
              <a:t>, NB</a:t>
            </a:r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↑ </a:t>
            </a:r>
            <a:r>
              <a:rPr lang="en-US" sz="3600" dirty="0">
                <a:solidFill>
                  <a:srgbClr val="FFFF00"/>
                </a:solidFill>
              </a:rPr>
              <a:t>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64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Individual Budget Constraint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20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budget constraint is an equation showing how a given income can be used to purchase various quantities of apples and oranges. 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P</a:t>
            </a:r>
            <a:r>
              <a:rPr lang="en-US" sz="3200" dirty="0" smtClean="0">
                <a:solidFill>
                  <a:srgbClr val="FFFF00"/>
                </a:solidFill>
              </a:rPr>
              <a:t>O</a:t>
            </a:r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O</a:t>
            </a:r>
            <a:r>
              <a:rPr lang="en-US" sz="4400" dirty="0" smtClean="0">
                <a:solidFill>
                  <a:srgbClr val="FFFF00"/>
                </a:solidFill>
              </a:rPr>
              <a:t>   +   P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>
                <a:solidFill>
                  <a:srgbClr val="FFFF00"/>
                </a:solidFill>
              </a:rPr>
              <a:t>    ≤   I  </a:t>
            </a:r>
          </a:p>
          <a:p>
            <a:endParaRPr lang="en-US" sz="44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Note 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Q</a:t>
            </a:r>
            <a:r>
              <a:rPr lang="en-US" sz="2000" dirty="0" smtClean="0">
                <a:solidFill>
                  <a:srgbClr val="FFFF00"/>
                </a:solidFill>
              </a:rPr>
              <a:t>O  </a:t>
            </a:r>
            <a:r>
              <a:rPr lang="en-US" sz="3200" dirty="0" smtClean="0">
                <a:solidFill>
                  <a:srgbClr val="FFFF00"/>
                </a:solidFill>
              </a:rPr>
              <a:t>= Amount of dollars spent on Q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 oranges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Note 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Q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= Amount of dollars spent on Q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apples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Individual Budget Constraint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all income is spent then the budget constraint becomes … 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P</a:t>
            </a:r>
            <a:r>
              <a:rPr lang="en-US" sz="3200" dirty="0" smtClean="0">
                <a:solidFill>
                  <a:srgbClr val="FFFF00"/>
                </a:solidFill>
              </a:rPr>
              <a:t>O</a:t>
            </a:r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O</a:t>
            </a:r>
            <a:r>
              <a:rPr lang="en-US" sz="4400" dirty="0" smtClean="0">
                <a:solidFill>
                  <a:srgbClr val="FFFF00"/>
                </a:solidFill>
              </a:rPr>
              <a:t>   +   P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>
                <a:solidFill>
                  <a:srgbClr val="FFFF00"/>
                </a:solidFill>
              </a:rPr>
              <a:t>    =   I     </a:t>
            </a:r>
            <a:r>
              <a:rPr lang="en-US" sz="3600" dirty="0" smtClean="0">
                <a:solidFill>
                  <a:srgbClr val="FFFF00"/>
                </a:solidFill>
              </a:rPr>
              <a:t>(an equality)</a:t>
            </a:r>
          </a:p>
          <a:p>
            <a:endParaRPr lang="en-US" sz="44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Now if Q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= 0  … then Q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 =  I/P</a:t>
            </a:r>
            <a:r>
              <a:rPr lang="en-US" sz="2000" dirty="0" smtClean="0">
                <a:solidFill>
                  <a:srgbClr val="FFFF00"/>
                </a:solidFill>
              </a:rPr>
              <a:t>O  </a:t>
            </a:r>
            <a:r>
              <a:rPr lang="en-US" sz="3200" dirty="0" smtClean="0">
                <a:solidFill>
                  <a:srgbClr val="FFFF00"/>
                </a:solidFill>
              </a:rPr>
              <a:t>(endpoint on orange axis)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If Q</a:t>
            </a:r>
            <a:r>
              <a:rPr lang="en-US" sz="2000" dirty="0">
                <a:solidFill>
                  <a:srgbClr val="FFFF00"/>
                </a:solidFill>
              </a:rPr>
              <a:t>O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= 0  … then Q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=  I/P</a:t>
            </a:r>
            <a:r>
              <a:rPr lang="en-US" sz="2000" dirty="0" smtClean="0">
                <a:solidFill>
                  <a:srgbClr val="FFFF00"/>
                </a:solidFill>
              </a:rPr>
              <a:t>A  </a:t>
            </a:r>
            <a:r>
              <a:rPr lang="en-US" sz="3200" dirty="0" smtClean="0">
                <a:solidFill>
                  <a:srgbClr val="FFFF00"/>
                </a:solidFill>
              </a:rPr>
              <a:t>(endpoint on apple axis)</a:t>
            </a: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Plug in values for I, 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  and 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to check 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3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Individual Budget Constraint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Note the slope of this constraint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Slope = rise/run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Slope = - (I/P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)/(I/P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    = - (I/P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)/(P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/I)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    =  - (P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/P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    =  the terms of trade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35" y="1067166"/>
            <a:ext cx="5671745" cy="43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Individual Utility Maximum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Condition 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(P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/P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) = MRS (slope of IC )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 Utility maximum achieved at Q</a:t>
            </a:r>
            <a:r>
              <a:rPr lang="en-US" sz="2000" dirty="0" smtClean="0">
                <a:solidFill>
                  <a:srgbClr val="FFFF00"/>
                </a:solidFill>
              </a:rPr>
              <a:t>O1</a:t>
            </a:r>
            <a:r>
              <a:rPr lang="en-US" sz="3200" dirty="0" smtClean="0">
                <a:solidFill>
                  <a:srgbClr val="FFFF00"/>
                </a:solidFill>
              </a:rPr>
              <a:t>  and Q</a:t>
            </a:r>
            <a:r>
              <a:rPr lang="en-US" sz="2000" dirty="0" smtClean="0">
                <a:solidFill>
                  <a:srgbClr val="FFFF00"/>
                </a:solidFill>
              </a:rPr>
              <a:t>A1</a:t>
            </a:r>
            <a:r>
              <a:rPr lang="en-US" sz="3200" dirty="0" smtClean="0">
                <a:solidFill>
                  <a:srgbClr val="FFFF00"/>
                </a:solidFill>
              </a:rPr>
              <a:t>     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The outcome is called an equilibrium  …  meaning the behavioral forces (utility max) will result in this outcome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90" y="1182842"/>
            <a:ext cx="6002869" cy="47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Effects of an Increase in PO (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Q</a:t>
            </a:r>
            <a:r>
              <a:rPr lang="en-US" sz="3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falls)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 the price of oranges rises from PO1 to PO2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Budget constraint orange-intercept shifts left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Utility maximum achieved at Q</a:t>
            </a:r>
            <a:r>
              <a:rPr lang="en-US" sz="2000" dirty="0" smtClean="0">
                <a:solidFill>
                  <a:srgbClr val="FFFF00"/>
                </a:solidFill>
              </a:rPr>
              <a:t>O2</a:t>
            </a:r>
            <a:r>
              <a:rPr lang="en-US" sz="3200" dirty="0" smtClean="0">
                <a:solidFill>
                  <a:srgbClr val="FFFF00"/>
                </a:solidFill>
              </a:rPr>
              <a:t>  and Q</a:t>
            </a:r>
            <a:r>
              <a:rPr lang="en-US" sz="2000" dirty="0" smtClean="0">
                <a:solidFill>
                  <a:srgbClr val="FFFF00"/>
                </a:solidFill>
              </a:rPr>
              <a:t>A2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Q</a:t>
            </a:r>
            <a:r>
              <a:rPr lang="en-US" sz="3200" dirty="0" smtClean="0">
                <a:solidFill>
                  <a:srgbClr val="FFFF00"/>
                </a:solidFill>
              </a:rPr>
              <a:t>O2  falls (negative relationship with orange price)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73" y="1099125"/>
            <a:ext cx="6043453" cy="45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Ceteris Paribus Assumption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Suppose the price of oranges rises from P</a:t>
            </a:r>
            <a:r>
              <a:rPr lang="en-US" sz="2000" dirty="0" smtClean="0">
                <a:solidFill>
                  <a:srgbClr val="FFFF00"/>
                </a:solidFill>
              </a:rPr>
              <a:t>O1</a:t>
            </a:r>
            <a:r>
              <a:rPr lang="en-US" sz="3200" dirty="0" smtClean="0">
                <a:solidFill>
                  <a:srgbClr val="FFFF00"/>
                </a:solidFill>
              </a:rPr>
              <a:t> to P</a:t>
            </a:r>
            <a:r>
              <a:rPr lang="en-US" sz="2000" dirty="0" smtClean="0">
                <a:solidFill>
                  <a:srgbClr val="FFFF00"/>
                </a:solidFill>
              </a:rPr>
              <a:t>O2</a:t>
            </a:r>
            <a:r>
              <a:rPr lang="en-US" sz="3200" dirty="0" smtClean="0">
                <a:solidFill>
                  <a:srgbClr val="FFFF00"/>
                </a:solidFill>
              </a:rPr>
              <a:t>, ceteris paribus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Ceteris paribus means that no other variable, such as 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or I are also changing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In other words, P</a:t>
            </a:r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and I are kept fixed when P</a:t>
            </a:r>
            <a:r>
              <a:rPr lang="en-US" sz="2000" dirty="0" smtClean="0">
                <a:solidFill>
                  <a:srgbClr val="FFFF00"/>
                </a:solidFill>
              </a:rPr>
              <a:t>O</a:t>
            </a:r>
            <a:r>
              <a:rPr lang="en-US" sz="3200" dirty="0" smtClean="0">
                <a:solidFill>
                  <a:srgbClr val="FFFF00"/>
                </a:solidFill>
              </a:rPr>
              <a:t> changes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73" y="1099125"/>
            <a:ext cx="6043453" cy="45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Comparative Statics “Experiment”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85"/>
            <a:ext cx="4997521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An “experiment” in which the researcher changes one variable in a model, such as the price of oranges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Ceteris paribus, i.e. keeping all other variable values fixed at their original levels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And determines the effect on the equilibrium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73" y="1099125"/>
            <a:ext cx="6043453" cy="45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1004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Theory of Consumer Demand</vt:lpstr>
      <vt:lpstr>Individual Demand</vt:lpstr>
      <vt:lpstr>The Individual Budget Constraint</vt:lpstr>
      <vt:lpstr>The Individual Budget Constraint</vt:lpstr>
      <vt:lpstr>The Individual Budget Constraint</vt:lpstr>
      <vt:lpstr>The Individual Utility Maximum</vt:lpstr>
      <vt:lpstr>Effects of an Increase in PO ( QO falls)</vt:lpstr>
      <vt:lpstr>The Ceteris Paribus Assumption</vt:lpstr>
      <vt:lpstr>A Comparative Statics “Experiment”</vt:lpstr>
      <vt:lpstr>Effects of an Increase in Income ( QO rises)</vt:lpstr>
      <vt:lpstr>From Individual Demand to Market Demand</vt:lpstr>
      <vt:lpstr>Demand Determinants for a Good (coffee)</vt:lpstr>
      <vt:lpstr>PowerPoint Presentation</vt:lpstr>
      <vt:lpstr>PowerPoint Presentation</vt:lpstr>
      <vt:lpstr>PowerPoint Presentation</vt:lpstr>
      <vt:lpstr>A Linear Demand Function Example</vt:lpstr>
      <vt:lpstr>A Linear Demand Function Example</vt:lpstr>
      <vt:lpstr>A Linear Demand Function Example</vt:lpstr>
      <vt:lpstr>Shifts in the Demand Function</vt:lpstr>
      <vt:lpstr>Shifts in the Demand Function</vt:lpstr>
      <vt:lpstr>Shifts in the Demand Function</vt:lpstr>
      <vt:lpstr>Shifts in the Demand Function</vt:lpstr>
    </vt:vector>
  </TitlesOfParts>
  <Company>GW Columbian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Consumer Demand</dc:title>
  <dc:creator>Steven Suranovic</dc:creator>
  <cp:lastModifiedBy>Steven Suranovic</cp:lastModifiedBy>
  <cp:revision>20</cp:revision>
  <dcterms:created xsi:type="dcterms:W3CDTF">2020-09-25T19:31:50Z</dcterms:created>
  <dcterms:modified xsi:type="dcterms:W3CDTF">2020-12-23T20:20:37Z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