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78" r:id="rId16"/>
    <p:sldId id="279" r:id="rId17"/>
    <p:sldId id="271" r:id="rId18"/>
    <p:sldId id="277" r:id="rId19"/>
    <p:sldId id="276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1" d="100"/>
          <a:sy n="81" d="100"/>
        </p:scale>
        <p:origin x="69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4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8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4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3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3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5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09C24-AE5A-4659-9031-345A44333E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9C24-AE5A-4659-9031-345A44333ED2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35469-FA94-4831-BFE4-40825D0E0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80574"/>
            <a:ext cx="9144000" cy="1816046"/>
          </a:xfrm>
        </p:spPr>
        <p:txBody>
          <a:bodyPr anchor="ctr" anchorCtr="0"/>
          <a:lstStyle/>
          <a:p>
            <a:r>
              <a:rPr lang="en-US" dirty="0">
                <a:solidFill>
                  <a:schemeClr val="bg1"/>
                </a:solidFill>
              </a:rPr>
              <a:t>Production 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Comparative Advantage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80797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Steven Suranovic</a:t>
            </a:r>
          </a:p>
          <a:p>
            <a:r>
              <a:rPr lang="en-US" dirty="0">
                <a:solidFill>
                  <a:schemeClr val="bg1"/>
                </a:solidFill>
              </a:rPr>
              <a:t>George Washington University</a:t>
            </a:r>
          </a:p>
        </p:txBody>
      </p:sp>
    </p:spTree>
    <p:extLst>
      <p:ext uri="{BB962C8B-B14F-4D97-AF65-F5344CB8AC3E}">
        <p14:creationId xmlns:p14="http://schemas.microsoft.com/office/powerpoint/2010/main" val="222674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59" y="0"/>
            <a:ext cx="9420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9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Autarky Production Edgeworth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Diagram assumes Smith and Jones come to a market after producing their autarky, utility-maximum, bundles.</a:t>
            </a:r>
          </a:p>
          <a:p>
            <a:r>
              <a:rPr lang="en-US" sz="3000" dirty="0">
                <a:solidFill>
                  <a:schemeClr val="bg1"/>
                </a:solidFill>
              </a:rPr>
              <a:t>EB (6.5 x 6.5 in size) is created by taking their autarky production points as their endowments.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36" y="1094686"/>
            <a:ext cx="5897550" cy="53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80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Autarky Production Edgeworth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Because the two ICs form a lens </a:t>
            </a:r>
            <a:r>
              <a:rPr lang="en-US" sz="30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sz="3000" dirty="0">
                <a:solidFill>
                  <a:schemeClr val="bg1"/>
                </a:solidFill>
              </a:rPr>
              <a:t> there are trades possible to increase utility for both.</a:t>
            </a:r>
          </a:p>
          <a:p>
            <a:r>
              <a:rPr lang="en-US" sz="3000" dirty="0">
                <a:solidFill>
                  <a:schemeClr val="bg1"/>
                </a:solidFill>
              </a:rPr>
              <a:t>The trading </a:t>
            </a:r>
            <a:r>
              <a:rPr lang="en-US" sz="3000" dirty="0" err="1">
                <a:solidFill>
                  <a:schemeClr val="bg1"/>
                </a:solidFill>
              </a:rPr>
              <a:t>ToT</a:t>
            </a:r>
            <a:r>
              <a:rPr lang="en-US" sz="3000" dirty="0">
                <a:solidFill>
                  <a:schemeClr val="bg1"/>
                </a:solidFill>
              </a:rPr>
              <a:t> value must lie between Smith’s </a:t>
            </a:r>
            <a:r>
              <a:rPr lang="en-US" sz="3000" dirty="0" err="1">
                <a:solidFill>
                  <a:schemeClr val="bg1"/>
                </a:solidFill>
              </a:rPr>
              <a:t>Opp</a:t>
            </a:r>
            <a:r>
              <a:rPr lang="en-US" sz="3000" dirty="0">
                <a:solidFill>
                  <a:schemeClr val="bg1"/>
                </a:solidFill>
              </a:rPr>
              <a:t> Cost of cheese (slope of Smith’s PPF) and Jones’ OC for cheese.</a:t>
            </a:r>
          </a:p>
          <a:p>
            <a:pPr lvl="1"/>
            <a:r>
              <a:rPr lang="en-US" sz="2800" dirty="0" err="1">
                <a:solidFill>
                  <a:schemeClr val="bg1"/>
                </a:solidFill>
              </a:rPr>
              <a:t>eg</a:t>
            </a:r>
            <a:r>
              <a:rPr lang="en-US" sz="2800" dirty="0">
                <a:solidFill>
                  <a:schemeClr val="bg1"/>
                </a:solidFill>
              </a:rPr>
              <a:t>. 1 OR for 1 AP,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or 1.5 OR for 1.5 AP, </a:t>
            </a:r>
          </a:p>
          <a:p>
            <a:pPr lvl="1"/>
            <a:r>
              <a:rPr lang="en-US" sz="2800" dirty="0">
                <a:solidFill>
                  <a:schemeClr val="bg1"/>
                </a:solidFill>
              </a:rPr>
              <a:t>or 1.5 OR for 2 AP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36" y="1094686"/>
            <a:ext cx="5897550" cy="53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72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74" y="462337"/>
            <a:ext cx="9733571" cy="596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46" y="0"/>
            <a:ext cx="963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03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Motivation for Specialization and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594"/>
            <a:ext cx="10515600" cy="435133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In the real world, identifying your CA good may be difficult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How to calculate OCs for every product? </a:t>
            </a:r>
          </a:p>
          <a:p>
            <a:r>
              <a:rPr lang="en-US" sz="3600" dirty="0">
                <a:solidFill>
                  <a:schemeClr val="bg1"/>
                </a:solidFill>
              </a:rPr>
              <a:t>In practice, firms must simply produce that which generates the greatest profit.  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Produce more when Price &gt; Cost</a:t>
            </a:r>
          </a:p>
          <a:p>
            <a:pPr lvl="1"/>
            <a:r>
              <a:rPr lang="en-US" sz="3200" dirty="0">
                <a:solidFill>
                  <a:schemeClr val="bg1"/>
                </a:solidFill>
              </a:rPr>
              <a:t>Produce less when Price &lt; Cost</a:t>
            </a:r>
          </a:p>
          <a:p>
            <a:r>
              <a:rPr lang="en-US" sz="3600" dirty="0">
                <a:solidFill>
                  <a:schemeClr val="bg1"/>
                </a:solidFill>
              </a:rPr>
              <a:t>But, must still follow ethical constraints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39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Motivation for Specialization and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594"/>
            <a:ext cx="10515600" cy="435133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Friedman’s suggestion that firms should only try to maximize profit (max shareholder value) is controversial</a:t>
            </a:r>
          </a:p>
          <a:p>
            <a:r>
              <a:rPr lang="en-US" sz="3600" dirty="0">
                <a:solidFill>
                  <a:schemeClr val="bg1"/>
                </a:solidFill>
              </a:rPr>
              <a:t>Critics believe it means that firms can do “anything” to make more money</a:t>
            </a:r>
          </a:p>
          <a:p>
            <a:r>
              <a:rPr lang="en-US" sz="3600" dirty="0">
                <a:solidFill>
                  <a:schemeClr val="bg1"/>
                </a:solidFill>
              </a:rPr>
              <a:t>But, Freidman said that profit maximization is constrained by the “rules of the game”  i.e</a:t>
            </a:r>
            <a:r>
              <a:rPr lang="en-US" sz="3600">
                <a:solidFill>
                  <a:schemeClr val="bg1"/>
                </a:solidFill>
              </a:rPr>
              <a:t>., ethics</a:t>
            </a:r>
            <a:r>
              <a:rPr lang="en-US" sz="3600">
                <a:solidFill>
                  <a:schemeClr val="bg1"/>
                </a:solidFill>
                <a:sym typeface="Wingdings" panose="05000000000000000000" pitchFamily="2" charset="2"/>
              </a:rPr>
              <a:t>  </a:t>
            </a:r>
            <a:endParaRPr lang="en-US" sz="36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39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EB after Specialization in CA goods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Smith produces 10 oranges; Jones produces 10 apples</a:t>
            </a:r>
          </a:p>
          <a:p>
            <a:r>
              <a:rPr lang="en-US" sz="3000" dirty="0">
                <a:solidFill>
                  <a:schemeClr val="bg1"/>
                </a:solidFill>
              </a:rPr>
              <a:t>Specialization is inspired by desire for more profit/utility</a:t>
            </a:r>
          </a:p>
          <a:p>
            <a:r>
              <a:rPr lang="en-US" sz="3000" dirty="0">
                <a:solidFill>
                  <a:schemeClr val="bg1"/>
                </a:solidFill>
              </a:rPr>
              <a:t>EB is 10 x 10 and both traders’ utilities can rise substantially relative to autarky.</a:t>
            </a:r>
          </a:p>
          <a:p>
            <a:r>
              <a:rPr lang="en-US" sz="3000" dirty="0">
                <a:solidFill>
                  <a:schemeClr val="bg1"/>
                </a:solidFill>
              </a:rPr>
              <a:t>Increase in production efficiency because there is more of both goods available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0516"/>
            <a:ext cx="6096000" cy="53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EB after Specialization in CA goods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Because there are more of both goods with specialization, production efficiency increases.</a:t>
            </a:r>
          </a:p>
          <a:p>
            <a:r>
              <a:rPr lang="en-US" sz="3000" dirty="0">
                <a:solidFill>
                  <a:schemeClr val="bg1"/>
                </a:solidFill>
              </a:rPr>
              <a:t>Trade can occur to a point like E where the </a:t>
            </a:r>
            <a:r>
              <a:rPr lang="en-US" sz="3000" dirty="0" err="1">
                <a:solidFill>
                  <a:schemeClr val="bg1"/>
                </a:solidFill>
              </a:rPr>
              <a:t>ToT</a:t>
            </a:r>
            <a:r>
              <a:rPr lang="en-US" sz="3000" dirty="0">
                <a:solidFill>
                  <a:schemeClr val="bg1"/>
                </a:solidFill>
              </a:rPr>
              <a:t> = 1 </a:t>
            </a:r>
            <a:r>
              <a:rPr lang="en-US" sz="3000" dirty="0" err="1">
                <a:solidFill>
                  <a:schemeClr val="bg1"/>
                </a:solidFill>
              </a:rPr>
              <a:t>Ap</a:t>
            </a:r>
            <a:r>
              <a:rPr lang="en-US" sz="3000" dirty="0">
                <a:solidFill>
                  <a:schemeClr val="bg1"/>
                </a:solidFill>
              </a:rPr>
              <a:t>/Or</a:t>
            </a:r>
          </a:p>
          <a:p>
            <a:r>
              <a:rPr lang="en-US" sz="3000" dirty="0">
                <a:solidFill>
                  <a:schemeClr val="bg1"/>
                </a:solidFill>
              </a:rPr>
              <a:t>Note OC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  <a:r>
              <a:rPr lang="en-US" sz="3000" dirty="0">
                <a:solidFill>
                  <a:schemeClr val="bg1"/>
                </a:solidFill>
              </a:rPr>
              <a:t> &lt; </a:t>
            </a:r>
            <a:r>
              <a:rPr lang="en-US" sz="3000" dirty="0" err="1">
                <a:solidFill>
                  <a:schemeClr val="bg1"/>
                </a:solidFill>
              </a:rPr>
              <a:t>ToT</a:t>
            </a:r>
            <a:r>
              <a:rPr lang="en-US" sz="3000" dirty="0">
                <a:solidFill>
                  <a:schemeClr val="bg1"/>
                </a:solidFill>
              </a:rPr>
              <a:t> &lt; OC</a:t>
            </a:r>
            <a:r>
              <a:rPr lang="en-US" sz="2000" dirty="0">
                <a:solidFill>
                  <a:schemeClr val="bg1"/>
                </a:solidFill>
              </a:rPr>
              <a:t>J</a:t>
            </a:r>
          </a:p>
          <a:p>
            <a:r>
              <a:rPr lang="en-US" sz="3000" dirty="0">
                <a:solidFill>
                  <a:schemeClr val="bg1"/>
                </a:solidFill>
              </a:rPr>
              <a:t>A plausible </a:t>
            </a:r>
            <a:r>
              <a:rPr lang="en-US" sz="3000" dirty="0" err="1">
                <a:solidFill>
                  <a:schemeClr val="bg1"/>
                </a:solidFill>
              </a:rPr>
              <a:t>ToT</a:t>
            </a:r>
            <a:r>
              <a:rPr lang="en-US" sz="3000" dirty="0">
                <a:solidFill>
                  <a:schemeClr val="bg1"/>
                </a:solidFill>
              </a:rPr>
              <a:t> must satisfy above condition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30516"/>
            <a:ext cx="6096000" cy="537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2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8930" y="235667"/>
            <a:ext cx="10515600" cy="1038682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David Ricardo </a:t>
            </a:r>
            <a:r>
              <a:rPr lang="en-US" sz="2800" dirty="0">
                <a:solidFill>
                  <a:schemeClr val="bg1"/>
                </a:solidFill>
              </a:rPr>
              <a:t>(1772-1823)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sz="half" idx="2"/>
          </p:nvPr>
        </p:nvSpPr>
        <p:spPr>
          <a:xfrm>
            <a:off x="5283558" y="1381222"/>
            <a:ext cx="6369078" cy="4351338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3200" dirty="0">
                <a:solidFill>
                  <a:schemeClr val="bg1"/>
                </a:solidFill>
              </a:rPr>
              <a:t>Discoverer/popularizer of the principle of Comparative Advantage</a:t>
            </a:r>
          </a:p>
          <a:p>
            <a:pPr marL="285750" indent="-285750"/>
            <a:r>
              <a:rPr lang="en-US" sz="3200" dirty="0">
                <a:solidFill>
                  <a:schemeClr val="bg1"/>
                </a:solidFill>
              </a:rPr>
              <a:t>Our model of production and CA often called the </a:t>
            </a:r>
            <a:r>
              <a:rPr lang="en-US" sz="3200" dirty="0" err="1">
                <a:solidFill>
                  <a:schemeClr val="bg1"/>
                </a:solidFill>
              </a:rPr>
              <a:t>Ricardian</a:t>
            </a:r>
            <a:r>
              <a:rPr lang="en-US" sz="3200" dirty="0">
                <a:solidFill>
                  <a:schemeClr val="bg1"/>
                </a:solidFill>
              </a:rPr>
              <a:t> model.</a:t>
            </a:r>
          </a:p>
          <a:p>
            <a:pPr marL="285750" indent="-285750"/>
            <a:r>
              <a:rPr lang="en-US" sz="3200" dirty="0">
                <a:solidFill>
                  <a:schemeClr val="bg1"/>
                </a:solidFill>
              </a:rPr>
              <a:t>“On the Principles of Political Economy and Taxation (1817)</a:t>
            </a:r>
          </a:p>
          <a:p>
            <a:pPr marL="285750" indent="-285750"/>
            <a:r>
              <a:rPr lang="en-US" sz="3200" dirty="0">
                <a:solidFill>
                  <a:schemeClr val="bg1"/>
                </a:solidFill>
              </a:rPr>
              <a:t>Proponent of free trade </a:t>
            </a:r>
          </a:p>
          <a:p>
            <a:pPr marL="285750" indent="-285750"/>
            <a:endParaRPr lang="en-US" sz="3200" dirty="0">
              <a:solidFill>
                <a:srgbClr val="FFFF00"/>
              </a:solidFill>
            </a:endParaRPr>
          </a:p>
          <a:p>
            <a:pPr marL="285750" indent="-285750"/>
            <a:endParaRPr lang="en-US" sz="32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1026" name="Picture 2" descr="David Ricardo: What is the Key Problem in Political Economy? | Economic  Sociology &amp; Political Econo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30" y="1274349"/>
            <a:ext cx="3960265" cy="484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89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594"/>
            <a:ext cx="10515600" cy="4351338"/>
          </a:xfrm>
        </p:spPr>
        <p:txBody>
          <a:bodyPr/>
          <a:lstStyle/>
          <a:p>
            <a:r>
              <a:rPr lang="en-US" sz="3600" dirty="0">
                <a:solidFill>
                  <a:schemeClr val="bg1"/>
                </a:solidFill>
              </a:rPr>
              <a:t>Include all assumptions of the Pure Exchange model</a:t>
            </a:r>
          </a:p>
          <a:p>
            <a:r>
              <a:rPr lang="en-US" sz="3600" dirty="0">
                <a:solidFill>
                  <a:schemeClr val="bg1"/>
                </a:solidFill>
              </a:rPr>
              <a:t>Instead of an endowment, Smith and Jones must produce their apples and oranges</a:t>
            </a:r>
          </a:p>
          <a:p>
            <a:r>
              <a:rPr lang="en-US" sz="3600" dirty="0">
                <a:solidFill>
                  <a:schemeClr val="bg1"/>
                </a:solidFill>
              </a:rPr>
              <a:t>Their production capabilities for apple and oranges  will differ</a:t>
            </a:r>
          </a:p>
          <a:p>
            <a:r>
              <a:rPr lang="en-US" sz="3600" dirty="0">
                <a:solidFill>
                  <a:schemeClr val="bg1"/>
                </a:solidFill>
              </a:rPr>
              <a:t>See the description below …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569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0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One person with no Absolute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Who has the absolute </a:t>
            </a:r>
            <a:r>
              <a:rPr lang="en-US" dirty="0" err="1">
                <a:solidFill>
                  <a:schemeClr val="bg1"/>
                </a:solidFill>
              </a:rPr>
              <a:t>Adv</a:t>
            </a:r>
            <a:r>
              <a:rPr lang="en-US" dirty="0">
                <a:solidFill>
                  <a:schemeClr val="bg1"/>
                </a:solidFill>
              </a:rPr>
              <a:t> in oranges? … in apples? Explain why.</a:t>
            </a:r>
          </a:p>
          <a:p>
            <a:r>
              <a:rPr lang="en-US" dirty="0">
                <a:solidFill>
                  <a:schemeClr val="bg1"/>
                </a:solidFill>
              </a:rPr>
              <a:t>What is each person’s </a:t>
            </a:r>
            <a:r>
              <a:rPr lang="en-US" dirty="0" err="1">
                <a:solidFill>
                  <a:schemeClr val="bg1"/>
                </a:solidFill>
              </a:rPr>
              <a:t>Opp</a:t>
            </a:r>
            <a:r>
              <a:rPr lang="en-US" dirty="0">
                <a:solidFill>
                  <a:schemeClr val="bg1"/>
                </a:solidFill>
              </a:rPr>
              <a:t> Cost? Include units.</a:t>
            </a:r>
          </a:p>
          <a:p>
            <a:r>
              <a:rPr lang="en-US" dirty="0">
                <a:solidFill>
                  <a:schemeClr val="bg1"/>
                </a:solidFill>
              </a:rPr>
              <a:t>Who has the CA in oranges?  … in apples? Why?</a:t>
            </a:r>
          </a:p>
          <a:p>
            <a:r>
              <a:rPr lang="en-US" dirty="0">
                <a:solidFill>
                  <a:schemeClr val="bg1"/>
                </a:solidFill>
              </a:rPr>
              <a:t>Where is the specialization point?</a:t>
            </a:r>
          </a:p>
          <a:p>
            <a:r>
              <a:rPr lang="en-US">
                <a:solidFill>
                  <a:schemeClr val="bg1"/>
                </a:solidFill>
              </a:rPr>
              <a:t>What </a:t>
            </a:r>
            <a:r>
              <a:rPr lang="en-US" dirty="0">
                <a:solidFill>
                  <a:schemeClr val="bg1"/>
                </a:solidFill>
              </a:rPr>
              <a:t>do the black dots on the PPFs represent?</a:t>
            </a:r>
          </a:p>
          <a:p>
            <a:r>
              <a:rPr lang="en-US" dirty="0">
                <a:solidFill>
                  <a:schemeClr val="bg1"/>
                </a:solidFill>
              </a:rPr>
              <a:t>What does the tangency of the two ICs represent?</a:t>
            </a:r>
          </a:p>
          <a:p>
            <a:r>
              <a:rPr lang="en-US" dirty="0">
                <a:solidFill>
                  <a:schemeClr val="bg1"/>
                </a:solidFill>
              </a:rPr>
              <a:t>What is a possible trading </a:t>
            </a:r>
            <a:r>
              <a:rPr lang="en-US" dirty="0" err="1">
                <a:solidFill>
                  <a:schemeClr val="bg1"/>
                </a:solidFill>
              </a:rPr>
              <a:t>ToT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490" y="1325563"/>
            <a:ext cx="5834510" cy="494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98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0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Examples from Problem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an EB with production and specialization at A.  </a:t>
            </a:r>
          </a:p>
          <a:p>
            <a:r>
              <a:rPr lang="en-US" dirty="0">
                <a:solidFill>
                  <a:schemeClr val="bg1"/>
                </a:solidFill>
              </a:rPr>
              <a:t>Diagram provides partial information ..  To answer some questions requires making inferences</a:t>
            </a:r>
          </a:p>
          <a:p>
            <a:r>
              <a:rPr lang="en-US" dirty="0">
                <a:solidFill>
                  <a:schemeClr val="bg1"/>
                </a:solidFill>
              </a:rPr>
              <a:t>For example Bo’s productivity of cheese must be calculated using the info on the graph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130" y="1105604"/>
            <a:ext cx="5757459" cy="532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09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0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Examples from Problem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018219" cy="4944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an EB with production and specialization at A.  </a:t>
            </a:r>
          </a:p>
          <a:p>
            <a:r>
              <a:rPr lang="en-US" dirty="0">
                <a:solidFill>
                  <a:schemeClr val="bg1"/>
                </a:solidFill>
              </a:rPr>
              <a:t>Diagram has PPFs and indifference curves drawn</a:t>
            </a:r>
          </a:p>
          <a:p>
            <a:r>
              <a:rPr lang="en-US" dirty="0">
                <a:solidFill>
                  <a:schemeClr val="bg1"/>
                </a:solidFill>
              </a:rPr>
              <a:t>Note whose origin is where.  Note endpoints of each PPF, if shown</a:t>
            </a:r>
          </a:p>
          <a:p>
            <a:r>
              <a:rPr lang="en-US" dirty="0">
                <a:solidFill>
                  <a:schemeClr val="bg1"/>
                </a:solidFill>
              </a:rPr>
              <a:t>Note there are regions that are mutually beneficial that they would not choose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45" y="1049784"/>
            <a:ext cx="6122177" cy="41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0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Examples from Problem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an EB with production but no specialization at A (called diversification).  </a:t>
            </a:r>
          </a:p>
          <a:p>
            <a:r>
              <a:rPr lang="en-US" dirty="0">
                <a:solidFill>
                  <a:schemeClr val="bg1"/>
                </a:solidFill>
              </a:rPr>
              <a:t>Note location of each person’s origin and PPF</a:t>
            </a:r>
          </a:p>
          <a:p>
            <a:r>
              <a:rPr lang="en-US" dirty="0">
                <a:solidFill>
                  <a:schemeClr val="bg1"/>
                </a:solidFill>
              </a:rPr>
              <a:t>Could you calculate the endpoints on the lower right if they </a:t>
            </a:r>
            <a:r>
              <a:rPr lang="en-US">
                <a:solidFill>
                  <a:schemeClr val="bg1"/>
                </a:solidFill>
              </a:rPr>
              <a:t>weren’t listed? 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108" y="1303030"/>
            <a:ext cx="5818429" cy="351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4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909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Smith’s Production Possibility Frontier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64" y="1303031"/>
            <a:ext cx="5429036" cy="494446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Smith is endowed with 1 hour of labor</a:t>
            </a:r>
          </a:p>
          <a:p>
            <a:r>
              <a:rPr lang="en-US" sz="3600" dirty="0">
                <a:solidFill>
                  <a:schemeClr val="bg1"/>
                </a:solidFill>
              </a:rPr>
              <a:t>He can produce 10 oranges in one hour</a:t>
            </a:r>
          </a:p>
          <a:p>
            <a:r>
              <a:rPr lang="en-US" sz="3600" dirty="0">
                <a:solidFill>
                  <a:schemeClr val="bg1"/>
                </a:solidFill>
              </a:rPr>
              <a:t>He can produce 3 apples in 1 hour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145" y="1303031"/>
            <a:ext cx="5481905" cy="494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2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02" y="0"/>
            <a:ext cx="9048944" cy="686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02" y="0"/>
            <a:ext cx="9845088" cy="688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51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73" y="10274"/>
            <a:ext cx="1104291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73" y="740281"/>
            <a:ext cx="5971162" cy="537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6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30" y="10274"/>
            <a:ext cx="10690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4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42" y="0"/>
            <a:ext cx="10483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91" y="1839073"/>
            <a:ext cx="10810343" cy="29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657</Words>
  <Application>Microsoft Office PowerPoint</Application>
  <PresentationFormat>Widescreen</PresentationFormat>
  <Paragraphs>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Production and  Comparative Advantage</vt:lpstr>
      <vt:lpstr>Model Assumptions</vt:lpstr>
      <vt:lpstr>Smith’s Production Possibility Frontier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Autarky Production Edgeworth Box</vt:lpstr>
      <vt:lpstr>Autarky Production Edgeworth Box</vt:lpstr>
      <vt:lpstr>PowerPoint Presentation</vt:lpstr>
      <vt:lpstr>PowerPoint Presentation</vt:lpstr>
      <vt:lpstr>Motivation for Specialization and Trade</vt:lpstr>
      <vt:lpstr>Motivation for Specialization and Trade</vt:lpstr>
      <vt:lpstr>EB after Specialization in CA goods</vt:lpstr>
      <vt:lpstr>EB after Specialization in CA goods</vt:lpstr>
      <vt:lpstr>David Ricardo (1772-1823)</vt:lpstr>
      <vt:lpstr>One person with no Absolute Advantage</vt:lpstr>
      <vt:lpstr>Examples from Problem Sets</vt:lpstr>
      <vt:lpstr>Examples from Problem Sets</vt:lpstr>
      <vt:lpstr>Examples from Problem Sets</vt:lpstr>
    </vt:vector>
  </TitlesOfParts>
  <Company>GW Columbian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Suranovic</dc:creator>
  <cp:lastModifiedBy>Suranovic, Steven</cp:lastModifiedBy>
  <cp:revision>20</cp:revision>
  <dcterms:created xsi:type="dcterms:W3CDTF">2020-09-15T18:35:56Z</dcterms:created>
  <dcterms:modified xsi:type="dcterms:W3CDTF">2024-09-12T18:45:45Z</dcterms:modified>
</cp:coreProperties>
</file>