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53D76DE-8DB4-48CF-AFE1-1791283A538F}">
  <a:tblStyle styleId="{D53D76DE-8DB4-48CF-AFE1-1791283A538F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2" Type="http://schemas.openxmlformats.org/officeDocument/2006/relationships/hyperlink" Target="http://www.slideshare.net/ptgoetz/storm-hadoop-summit2014" TargetMode="Externa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OpenStacks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we set up our demo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 how to install, setup the system, how to make changes...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Brief Context: about this project (short introduction to the problem we are trying to solve)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Traditional Cloud computing is great but not Real time</a:t>
            </a: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 There are significant real-time constraints that may limit the use of traditional cloud APIs and services for collaborative data sharing and processing.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vehicle entertainment - video processing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***vehicle safety (example needs to be more concrete) -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processing sensor data in a distributed manner.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Best route calculation.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OpenStacks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we set up our demo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 how to install, setup the system, how to make changes...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Tuple: Core unit of data. Immutable set of key/value pairs.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Streams: Unbounded sequence of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Spout: source of streams. Responsible for data input.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Bolts: Core functions of a streaming computation. Receives tuples and does computation on them.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Topology: Is a description of a workflow. It defines how the code you write is put together and executed. Storm executes spouts and bolts as individual tasks that run in parallel on multiple machines.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Nimbus handles scheduling of tasks in the cluster. Supervisor supervises  the process that actually executes your code. Zookeeper handles cluster management.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Topology submitter uploads topology (jar file to the Nimbus)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Nimbus calculates assignments and sends to Zookeeper.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receive assignment info from Zookeeper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download topology from Nimbus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spawn workers (JVM processes) to start the topology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it achieves parallelism: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supervisor is a machine. And multiple JVMs (workers) are run on each machine (supervisor) and uses many threads per JVM (executors)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http://www.slideshare.net/ptgoetz/storm-hadoop-summit2014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http://jansipke.nl/storm-in-pictures/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Brief Context: about this project (short introduction to the problem we are trying to solve)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Traditional Cloud computing is great but not Real time</a:t>
            </a: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 There are significant real-time constraints that may limit the use of traditional cloud APIs and services for collaborative data sharing and processing.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feature detection fails when trying to use an OpenCV function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→ Incompatibility with OpenCV and StormCV Library.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 AJ mentioned testing infrastructure is slow because we are using commoditiby hardware because this is proof of concept. so for development local cluster.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submitted some docs already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will send final report and slides.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notes and papers from Patrick’s stuff (1 or 2 slides)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Ambarish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TBD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Say lot of related work in cloud computing, little of related work on mobile cloud computing. Couple of the papers include: …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People are trying to do android based shared processing, etc There are extensions to this that we are interested in looking at from Vehicle pov.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Building the mobile cloud: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you build it?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What’s in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Features we need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API, protocols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 cases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harikumarks/v2v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c3yO_hYUD98" TargetMode="External"/><Relationship Id="rId5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ujcDQe4IB1U" TargetMode="External"/><Relationship Id="rId5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storm.apache.org/" TargetMode="Externa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maven.apache.org/" TargetMode="Externa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yglee/StormCV.git" TargetMode="Externa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4PlpfhPExww" TargetMode="External"/><Relationship Id="rId6" Type="http://schemas.openxmlformats.org/officeDocument/2006/relationships/image" Target="../media/image14.jpg"/><Relationship Id="rId5" Type="http://schemas.openxmlformats.org/officeDocument/2006/relationships/hyperlink" Target="http://youtube.com/v/4PlpfhPExww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jpg"/><Relationship Id="rId3" Type="http://schemas.openxmlformats.org/officeDocument/2006/relationships/image" Target="../media/image04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PHUY6cyMkk" TargetMode="External"/><Relationship Id="rId3" Type="http://schemas.openxmlformats.org/officeDocument/2006/relationships/hyperlink" Target="https://github.com/KasperMadsen/storm-deploy-alternative.git" TargetMode="External"/><Relationship Id="rId6" Type="http://schemas.openxmlformats.org/officeDocument/2006/relationships/hyperlink" Target="http://youtube.com/v/PPHUY6cyMkk" TargetMode="External"/><Relationship Id="rId7" Type="http://schemas.openxmlformats.org/officeDocument/2006/relationships/image" Target="../media/image17.jp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jp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1.png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7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Final Presentation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Sponsor - Toyota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Faculty Advisor - Patrick Tague, Jia Zhang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Team Members: Hyo Jeong, Ambarish Karole, Grace Lee, AJ Ruiz, Harikumar Kumar Sulochana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API Design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5225"/>
            <a:ext cx="9144000" cy="39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API-Modes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Querying mode</a:t>
            </a:r>
            <a:br>
              <a:rPr lang="en"/>
            </a:br>
            <a:r>
              <a:rPr lang="en" sz="1800"/>
              <a:t>Primary use-case and useful when a vehicle need to get information from vehicles around it and then process it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Informing mode</a:t>
            </a:r>
            <a:br>
              <a:rPr lang="en"/>
            </a:br>
            <a:r>
              <a:rPr lang="en" sz="1800"/>
              <a:t>Faster for appropriate response</a:t>
            </a:r>
            <a:br>
              <a:rPr lang="en" sz="1800"/>
            </a:br>
            <a:r>
              <a:rPr lang="en" sz="1800"/>
              <a:t>Inform vehicles around a vehicle of its status </a:t>
            </a:r>
            <a:br>
              <a:rPr lang="en" sz="1800"/>
            </a:br>
            <a:r>
              <a:rPr lang="en" sz="1800"/>
              <a:t>Example “I had an accident and I have stopped at this location”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5"/>
            <a:ext cx="8548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Querying Implementation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35125" y="1437950"/>
            <a:ext cx="7801800" cy="35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Jgroups</a:t>
            </a:r>
          </a:p>
          <a:p>
            <a:pPr indent="-419100" lvl="0" marL="457200" rtl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Toolkit for reliable messaging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Create clusters of nodes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Detection of new and departed/crashed nodes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Point-to-multipoint and point-to-point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Supports UDP(IP Multicasting) or TCP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92350" y="177700"/>
            <a:ext cx="8972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Usage - Quick Peek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1165225"/>
            <a:ext cx="9144000" cy="397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the demo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JgroupsRpc jgroupsRpc = JgroupsRpc.getInstance()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jgroupsRpc.start();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the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RspList&lt;Vehicle&gt; </a:t>
            </a: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rsp_list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jrpc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.dispatch(ResponseMode.</a:t>
            </a:r>
            <a:r>
              <a:rPr b="1" i="1" lang="en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GET_ALL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5000, </a:t>
            </a:r>
            <a:r>
              <a:rPr b="1"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Vehicle()</a:t>
            </a:r>
            <a:r>
              <a:rPr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Vehicle.</a:t>
            </a:r>
            <a:r>
              <a:rPr b="1" i="1" lang="en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List&lt;Vehicle&gt; it= rsp_list.getResults();</a:t>
            </a:r>
          </a:p>
          <a:p>
            <a:pPr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Informing the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vehicleWithAccident = new Vehicle();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vh.setHasAccident(true);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jrpc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.dispatch(ResponseMode.</a:t>
            </a:r>
            <a:r>
              <a:rPr b="1" i="1" lang="en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GET_ALL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5000, </a:t>
            </a:r>
            <a:r>
              <a:rPr b="1"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vehicleWithAccident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Vehicle.</a:t>
            </a:r>
            <a:r>
              <a:rPr b="1" i="1" lang="en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Implementation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200" y="1447175"/>
            <a:ext cx="80415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Required Libraries: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Maven 3+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Java SDK 1.7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Recommended IDE: 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Eclipse</a:t>
            </a:r>
          </a:p>
          <a:p>
            <a:pPr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Source Code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https://github.com/harikumarks/v2v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- Constraints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Applicability depends on the dynamics of the cloud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Response time depends on the processing capabilities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Response time can vary depending on number of vehicles in the cloud so there should be a manager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API - Further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Initial results seems promising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Suggested that simulation testing is done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Stress Testing to be done to ensure stability of cluster and decide most stable version of Jgroups release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Demo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1" name="Shape 161">
            <a:hlinkClick r:id="rId4"/>
          </p:cNvPr>
          <p:cNvSpPr/>
          <p:nvPr/>
        </p:nvSpPr>
        <p:spPr>
          <a:xfrm>
            <a:off x="1391939" y="1476900"/>
            <a:ext cx="6360124" cy="283789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Demo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Process: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Query: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00" y="1404950"/>
            <a:ext cx="5916698" cy="1351574"/>
          </a:xfrm>
          <a:prstGeom prst="rect">
            <a:avLst/>
          </a:prstGeom>
          <a:noFill/>
          <a:ln cap="flat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00" y="2980750"/>
            <a:ext cx="5916701" cy="2085174"/>
          </a:xfrm>
          <a:prstGeom prst="rect">
            <a:avLst/>
          </a:prstGeom>
          <a:noFill/>
          <a:ln cap="flat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Android Demo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>
            <a:hlinkClick r:id="rId4"/>
          </p:cNvPr>
          <p:cNvSpPr/>
          <p:nvPr/>
        </p:nvSpPr>
        <p:spPr>
          <a:xfrm>
            <a:off x="1826350" y="1424475"/>
            <a:ext cx="4911849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Project Background: </a:t>
            </a:r>
            <a:r>
              <a:rPr b="0" lang="en" sz="1800">
                <a:solidFill>
                  <a:srgbClr val="5B0F00"/>
                </a:solidFill>
              </a:rPr>
              <a:t>Toyota: Development of Collaborative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" sz="1800">
                <a:solidFill>
                  <a:srgbClr val="5B0F00"/>
                </a:solidFill>
              </a:rPr>
              <a:t>Vehicular Cloud Services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Given that more and more vehicles are laden with various sensors and that we are headed to a future where in driverless smart cars will be a common sight, there is a pressing need for an infrastructure which will support such services.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25" y="2588475"/>
            <a:ext cx="7096024" cy="25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System Design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Goal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Provide middle tier application that enables a vehicle to request other vehicles to process information.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Use Cases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In-Vehicle Entertainment, Vehicle Safety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68" y="1214843"/>
            <a:ext cx="1968049" cy="147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System Design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50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37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525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>
            <a:stCxn id="189" idx="2"/>
          </p:cNvCxnSpPr>
          <p:nvPr/>
        </p:nvCxnSpPr>
        <p:spPr>
          <a:xfrm flipH="1">
            <a:off x="811193" y="2685218"/>
            <a:ext cx="3528000" cy="1118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9" idx="2"/>
          </p:cNvCxnSpPr>
          <p:nvPr/>
        </p:nvCxnSpPr>
        <p:spPr>
          <a:xfrm flipH="1">
            <a:off x="2923793" y="2685218"/>
            <a:ext cx="1415400" cy="120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9" idx="2"/>
          </p:cNvCxnSpPr>
          <p:nvPr/>
        </p:nvCxnSpPr>
        <p:spPr>
          <a:xfrm>
            <a:off x="4339193" y="2685218"/>
            <a:ext cx="1080000" cy="1103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9" idx="2"/>
          </p:cNvCxnSpPr>
          <p:nvPr/>
        </p:nvCxnSpPr>
        <p:spPr>
          <a:xfrm>
            <a:off x="4339193" y="2685218"/>
            <a:ext cx="3460199" cy="1149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 rot="-1166261">
            <a:off x="1683154" y="3006694"/>
            <a:ext cx="1219719" cy="32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Stream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 rot="-2375450">
            <a:off x="2855840" y="3072421"/>
            <a:ext cx="1219675" cy="328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 rot="2680868">
            <a:off x="4383155" y="2958074"/>
            <a:ext cx="1219778" cy="329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 rot="1145670">
            <a:off x="5644012" y="2958153"/>
            <a:ext cx="1219708" cy="32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796400" y="4699575"/>
            <a:ext cx="1867500" cy="2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Mobile Cloud</a:t>
            </a: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381975" y="2362924"/>
            <a:ext cx="3357900" cy="14214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3437875" y="2487350"/>
            <a:ext cx="834899" cy="1394699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4361650" y="2504974"/>
            <a:ext cx="808499" cy="13149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4992349" y="2398574"/>
            <a:ext cx="2913900" cy="14124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 rot="-1391216">
            <a:off x="1233170" y="2638903"/>
            <a:ext cx="1744077" cy="3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Processed data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 rot="1583325">
            <a:off x="5563913" y="2704115"/>
            <a:ext cx="1744141" cy="354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Processed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000000"/>
                </a:solidFill>
              </a:rPr>
              <a:t>Technology Stacks Considered: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289925" y="2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{D53D76DE-8DB4-48CF-AFE1-1791283A538F}</a:tableStyleId>
              </a:tblPr>
              <a:tblGrid>
                <a:gridCol w="1322875"/>
                <a:gridCol w="3744850"/>
                <a:gridCol w="3641275"/>
              </a:tblGrid>
              <a:tr h="3155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Cons</a:t>
                      </a:r>
                    </a:p>
                  </a:txBody>
                  <a:tcPr marT="91425" marB="91425" marR="91425" marL="91425"/>
                </a:tc>
              </a:tr>
              <a:tr h="792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OpenStack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well-documented and widely used cloud computing platform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Scalable, reliable, fault-tolerant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 real-time distributed processing capability</a:t>
                      </a:r>
                    </a:p>
                  </a:txBody>
                  <a:tcPr marT="91425" marB="91425" marR="91425" marL="91425"/>
                </a:tc>
              </a:tr>
              <a:tr h="99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Apache Storm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Real-time distributed processing capability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Scalable, reliable, fault-tolerant, and fast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Not as widely used as OpenStack (doesn’t have MarketPlace for plug-ins,etc)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20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Hyrax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Specifically developed to enable mobile cloud computing.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Already works on Android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CMU product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Lack of documentation and support group. 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Difficult to get hold of the source code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In beta stage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 Topology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31662"/>
            <a:ext cx="6096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00" y="1295175"/>
            <a:ext cx="5369275" cy="38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 Cluster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StormCV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StormCV enables the use of </a:t>
            </a:r>
            <a:r>
              <a:rPr lang="en" sz="1800">
                <a:solidFill>
                  <a:srgbClr val="000000"/>
                </a:solidFill>
                <a:hlinkClick r:id="rId3"/>
              </a:rPr>
              <a:t>Apache Storm</a:t>
            </a:r>
            <a:r>
              <a:rPr lang="en" sz="1800">
                <a:solidFill>
                  <a:srgbClr val="000000"/>
                </a:solidFill>
              </a:rPr>
              <a:t> for video processing by adding computer vision (CV) specific operations and data model. The platform enables the development of distributed video processing pipelines which can be deployed on Storm clusters.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984700" y="2075250"/>
            <a:ext cx="4658999" cy="197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040600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Apache Storm API</a:t>
            </a:r>
          </a:p>
        </p:txBody>
      </p:sp>
      <p:sp>
        <p:nvSpPr>
          <p:cNvPr id="250" name="Shape 250"/>
          <p:cNvSpPr/>
          <p:nvPr/>
        </p:nvSpPr>
        <p:spPr>
          <a:xfrm>
            <a:off x="4550475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OpenCV API</a:t>
            </a:r>
          </a:p>
        </p:txBody>
      </p:sp>
      <p:sp>
        <p:nvSpPr>
          <p:cNvPr id="251" name="Shape 251"/>
          <p:cNvSpPr/>
          <p:nvPr/>
        </p:nvSpPr>
        <p:spPr>
          <a:xfrm>
            <a:off x="225502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StormCV Models</a:t>
            </a:r>
          </a:p>
        </p:txBody>
      </p:sp>
      <p:sp>
        <p:nvSpPr>
          <p:cNvPr id="252" name="Shape 252"/>
          <p:cNvSpPr/>
          <p:nvPr/>
        </p:nvSpPr>
        <p:spPr>
          <a:xfrm>
            <a:off x="3759187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Serializers</a:t>
            </a:r>
          </a:p>
        </p:txBody>
      </p:sp>
      <p:sp>
        <p:nvSpPr>
          <p:cNvPr id="253" name="Shape 253"/>
          <p:cNvSpPr/>
          <p:nvPr/>
        </p:nvSpPr>
        <p:spPr>
          <a:xfrm>
            <a:off x="526337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OpenCV Operations</a:t>
            </a:r>
          </a:p>
        </p:txBody>
      </p:sp>
      <p:sp>
        <p:nvSpPr>
          <p:cNvPr id="254" name="Shape 254"/>
          <p:cNvSpPr/>
          <p:nvPr/>
        </p:nvSpPr>
        <p:spPr>
          <a:xfrm>
            <a:off x="29537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5614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Storm CV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550125" y="2161750"/>
            <a:ext cx="1532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StormCV API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278825" y="688300"/>
            <a:ext cx="72084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Required Libraries: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Maven (for building and execution)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https://maven.apache.org</a:t>
            </a:r>
            <a:r>
              <a:rPr lang="en"/>
              <a:t>/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Apache Storm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https://storm.apache.org/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StormCV (OpenCV included)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Recommended IDE: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Eclipse</a:t>
            </a: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StormCV Installation and execution on the Local Cluster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Installation: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https://github.com/yglee/StormCV.git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Execution </a:t>
            </a:r>
            <a:r>
              <a:rPr lang="en" sz="1400"/>
              <a:t>(also see README on the github page)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1800"/>
              <a:t>From StormCV/stormcv directory, run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666666"/>
                </a:solidFill>
              </a:rPr>
              <a:t>mvn compile exec:java -Dstorm.topology=[topology name]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 CV Demo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184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https://www.youtube.com/watch?v=4PlpfhPExww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1" name="Shape 281">
            <a:hlinkClick r:id="rId5"/>
          </p:cNvPr>
          <p:cNvSpPr/>
          <p:nvPr/>
        </p:nvSpPr>
        <p:spPr>
          <a:xfrm>
            <a:off x="2464475" y="2127050"/>
            <a:ext cx="4021875" cy="30164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Background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/>
              <a:t>Traditional Cloud</a:t>
            </a:r>
            <a:r>
              <a:rPr lang="en" sz="1200"/>
              <a:t> computing is great but </a:t>
            </a:r>
            <a:r>
              <a:rPr b="1" lang="en" sz="1200"/>
              <a:t>not Real time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There are significant real-time constraints that may limit the use of traditional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200"/>
              <a:t>cloud APIs and services for collaborative data sharing and processing.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 promising approach is for a</a:t>
            </a:r>
            <a:r>
              <a:rPr b="1" lang="en" sz="1400"/>
              <a:t> group of vehicles </a:t>
            </a:r>
            <a:r>
              <a:rPr lang="en" sz="1400"/>
              <a:t>to create their </a:t>
            </a:r>
            <a:r>
              <a:rPr b="1" lang="en" sz="1400"/>
              <a:t>own mobile cloud.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75" y="1200150"/>
            <a:ext cx="4681800" cy="26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175" y="1116500"/>
            <a:ext cx="4681800" cy="291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Remote Cluster Demo</a:t>
            </a:r>
          </a:p>
          <a:p>
            <a:pPr>
              <a:spcBef>
                <a:spcPts val="0"/>
              </a:spcBef>
              <a:buNone/>
            </a:pPr>
            <a:r>
              <a:rPr b="0" lang="en" sz="1800"/>
              <a:t>How to setup a remote cluster on AWS and deploy StormCV topologies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Installation:</a:t>
            </a:r>
            <a:r>
              <a:rPr lang="en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https://github.com/KasperMadsen/storm-deploy-alternative.git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Demo:</a:t>
            </a:r>
            <a:r>
              <a:rPr lang="en" sz="1800"/>
              <a:t>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https://www.youtube.com/watch?v=PPHUY6cyMkk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>
            <a:hlinkClick r:id="rId6"/>
          </p:cNvPr>
          <p:cNvSpPr/>
          <p:nvPr/>
        </p:nvSpPr>
        <p:spPr>
          <a:xfrm>
            <a:off x="2503600" y="2376450"/>
            <a:ext cx="3689400" cy="2767050"/>
          </a:xfrm>
          <a:prstGeom prst="rect">
            <a:avLst/>
          </a:prstGeom>
          <a:blipFill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Deploying to a Remote Cluster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150"/>
            <a:ext cx="9179701" cy="40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Unit Test Infrastructure 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" y="1052375"/>
            <a:ext cx="9096574" cy="40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Performance Metrics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5"/>
            <a:ext cx="9105499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Experiments and Analysis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Topology Visualization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5"/>
            <a:ext cx="9144000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Web Service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4000" cy="39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Final Analysis of Remote Cluster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223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Simulation of a real world environment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Tracking and sharing of performance metrics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Qualitative and Quantitative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Unit Test Infrastructure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Slow if cheap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Expensive if fast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0" y="2424625"/>
            <a:ext cx="3333750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Known issues and bugs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-58850" y="1273862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Feature Detection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Testing infrastructure is slow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00" y="1129925"/>
            <a:ext cx="4200599" cy="40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Integration with other team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27800" y="1211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37" y="1773699"/>
            <a:ext cx="5248125" cy="2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and Future Work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900" y="1789775"/>
            <a:ext cx="6425100" cy="33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Driven by</a:t>
            </a:r>
            <a:r>
              <a:rPr b="1" lang="en" sz="1200"/>
              <a:t> increasing storage</a:t>
            </a:r>
            <a:r>
              <a:rPr lang="en" sz="1200"/>
              <a:t> and</a:t>
            </a:r>
            <a:r>
              <a:rPr b="1" lang="en" sz="1200"/>
              <a:t> processing capacity</a:t>
            </a:r>
            <a:r>
              <a:rPr lang="en" sz="1200"/>
              <a:t> of mobiles and the need to communicate and keep locally relevant content on the mobiles instead of uploading to cloud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Each vehicle is a node</a:t>
            </a:r>
            <a:r>
              <a:rPr lang="en" sz="1200">
                <a:solidFill>
                  <a:srgbClr val="000000"/>
                </a:solidFill>
              </a:rPr>
              <a:t> in the mobile cloud. Cars offer higher processing speed and storage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2143112"/>
            <a:ext cx="4286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925"/>
            <a:ext cx="9144000" cy="40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Why MCC (need for MCC):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Advantages of mobile mini-clouds over global cloud are </a:t>
            </a:r>
            <a:r>
              <a:rPr b="1" lang="en" sz="1400"/>
              <a:t>reduced communication delay, reduced spectrum costs, and amply expanded range of applications</a:t>
            </a:r>
            <a:r>
              <a:rPr lang="en" sz="14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devices are improving in storage and processing capabilities,  so  </a:t>
            </a:r>
            <a:r>
              <a:rPr b="1" lang="en" sz="1400"/>
              <a:t>network latency can be reduced</a:t>
            </a:r>
            <a:r>
              <a:rPr lang="en" sz="1400"/>
              <a:t> by offloading the cloud processing to local nodes.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agents can be both users as well as service providers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node  can  interact and collaborate to sense environment, process data,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         propagate results and more generally share resources.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75" y="3541975"/>
            <a:ext cx="1601525" cy="16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have built a </a:t>
            </a:r>
            <a:r>
              <a:rPr b="1" lang="en" sz="1800"/>
              <a:t>Proof Of Concept </a:t>
            </a:r>
            <a:r>
              <a:rPr lang="en" sz="1800"/>
              <a:t>for a </a:t>
            </a:r>
            <a:r>
              <a:rPr b="1" lang="en" sz="1800"/>
              <a:t>middle tier application</a:t>
            </a:r>
            <a:r>
              <a:rPr lang="en" sz="1800"/>
              <a:t> that will enable us to provide infrastructure for supporting these different use cases.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222222"/>
                </a:solidFill>
              </a:rPr>
              <a:t>Toyota Use cases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1 Driver Safety - Collaborative sensing ( negotiating a blind turn or backing out of parking space)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2 Driver Safety - Merge assistant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3- Collaborative services - Navigation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4- Collaborative services- Emergency assistance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5 - Co-ordinated driving/platooning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6 - In Vehicle entertainment - Shared content markets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025" y="2611297"/>
            <a:ext cx="2726975" cy="2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" y="1188275"/>
            <a:ext cx="3216901" cy="2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825" y="1188275"/>
            <a:ext cx="3514425" cy="1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773" y="3094875"/>
            <a:ext cx="3022500" cy="1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58" y="3094875"/>
            <a:ext cx="3936992" cy="20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9224" y="1457200"/>
            <a:ext cx="4130202" cy="3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Key to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Querying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Processing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Platform independent- runs on a JVM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APIs can be individually deployed as they use different stacks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API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Enable querying of vehicles within proximity for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Use-cases such as in-vehicle entertainment, emergency response and traffic safety.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