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3" r:id="rId3"/>
    <p:sldId id="267" r:id="rId5"/>
    <p:sldId id="260" r:id="rId6"/>
    <p:sldId id="262" r:id="rId7"/>
    <p:sldId id="329" r:id="rId8"/>
    <p:sldId id="275" r:id="rId9"/>
    <p:sldId id="330" r:id="rId10"/>
    <p:sldId id="290" r:id="rId11"/>
    <p:sldId id="325" r:id="rId12"/>
    <p:sldId id="297" r:id="rId13"/>
    <p:sldId id="304" r:id="rId14"/>
    <p:sldId id="309" r:id="rId15"/>
    <p:sldId id="310" r:id="rId16"/>
    <p:sldId id="313" r:id="rId17"/>
    <p:sldId id="314" r:id="rId18"/>
    <p:sldId id="315" r:id="rId19"/>
    <p:sldId id="321" r:id="rId20"/>
    <p:sldId id="32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DA"/>
    <a:srgbClr val="404040"/>
    <a:srgbClr val="D0CECE"/>
    <a:srgbClr val="0070C0"/>
    <a:srgbClr val="767171"/>
    <a:srgbClr val="A6A6A6"/>
    <a:srgbClr val="EEE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9" d="100"/>
          <a:sy n="89" d="100"/>
        </p:scale>
        <p:origin x="171" y="60"/>
      </p:cViewPr>
      <p:guideLst>
        <p:guide orient="horz" pos="1854"/>
        <p:guide pos="3839"/>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lym\Desktop\&#24615;&#33021;&#27979;&#35797;&#25968;&#25454;.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lym\Desktop\&#24615;&#33021;&#27979;&#35797;&#25968;&#2545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单链</a:t>
            </a:r>
            <a:r>
              <a:rPr lang="en-US" altLang="zh-CN"/>
              <a:t>TPS</a:t>
            </a:r>
            <a:endParaRPr lang="en-US" altLang="zh-CN"/>
          </a:p>
        </c:rich>
      </c:tx>
      <c:layout/>
      <c:overlay val="0"/>
      <c:spPr>
        <a:noFill/>
        <a:ln>
          <a:noFill/>
        </a:ln>
        <a:effectLst/>
      </c:spPr>
    </c:title>
    <c:autoTitleDeleted val="0"/>
    <c:plotArea>
      <c:layout/>
      <c:scatterChart>
        <c:scatterStyle val="smoothMarker"/>
        <c:varyColors val="0"/>
        <c:ser>
          <c:idx val="0"/>
          <c:order val="0"/>
          <c:tx>
            <c:strRef>
              <c:f>"CBFT"</c:f>
              <c:strCache>
                <c:ptCount val="1"/>
                <c:pt idx="0">
                  <c:v>CBFT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[性能测试数据.xlsx]Sheet1!$Q$53:$Q$58</c:f>
              <c:numCache>
                <c:formatCode>General</c:formatCode>
                <c:ptCount val="6"/>
                <c:pt idx="0">
                  <c:v>1</c:v>
                </c:pt>
                <c:pt idx="1">
                  <c:v>10</c:v>
                </c:pt>
                <c:pt idx="2">
                  <c:v>20</c:v>
                </c:pt>
                <c:pt idx="3">
                  <c:v>50</c:v>
                </c:pt>
                <c:pt idx="4">
                  <c:v>100</c:v>
                </c:pt>
                <c:pt idx="5">
                  <c:v>1000</c:v>
                </c:pt>
              </c:numCache>
            </c:numRef>
          </c:xVal>
          <c:yVal>
            <c:numRef>
              <c:f>[性能测试数据.xlsx]Sheet1!$R$53:$R$58</c:f>
              <c:numCache>
                <c:formatCode>General</c:formatCode>
                <c:ptCount val="6"/>
                <c:pt idx="0">
                  <c:v>12.54721623</c:v>
                </c:pt>
                <c:pt idx="1">
                  <c:v>61.142711274</c:v>
                </c:pt>
                <c:pt idx="2">
                  <c:v>74.02828005</c:v>
                </c:pt>
                <c:pt idx="3">
                  <c:v>81.611178057</c:v>
                </c:pt>
                <c:pt idx="4">
                  <c:v>82.800576703</c:v>
                </c:pt>
                <c:pt idx="5">
                  <c:v>78.641865959</c:v>
                </c:pt>
              </c:numCache>
            </c:numRef>
          </c:yVal>
          <c:smooth val="1"/>
        </c:ser>
        <c:ser>
          <c:idx val="1"/>
          <c:order val="1"/>
          <c:tx>
            <c:strRef>
              <c:f>"Fabric"</c:f>
              <c:strCache>
                <c:ptCount val="1"/>
                <c:pt idx="0">
                  <c:v>Fabric</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delete val="1"/>
          </c:dLbls>
          <c:xVal>
            <c:numRef>
              <c:f>[性能测试数据.xlsx]Sheet1!$Q$53:$Q$58</c:f>
              <c:numCache>
                <c:formatCode>General</c:formatCode>
                <c:ptCount val="6"/>
                <c:pt idx="0">
                  <c:v>1</c:v>
                </c:pt>
                <c:pt idx="1">
                  <c:v>10</c:v>
                </c:pt>
                <c:pt idx="2">
                  <c:v>20</c:v>
                </c:pt>
                <c:pt idx="3">
                  <c:v>50</c:v>
                </c:pt>
                <c:pt idx="4">
                  <c:v>100</c:v>
                </c:pt>
                <c:pt idx="5">
                  <c:v>1000</c:v>
                </c:pt>
              </c:numCache>
            </c:numRef>
          </c:xVal>
          <c:yVal>
            <c:numRef>
              <c:f>[性能测试数据.xlsx]Sheet1!$S$53:$S$58</c:f>
              <c:numCache>
                <c:formatCode>General</c:formatCode>
                <c:ptCount val="6"/>
                <c:pt idx="0">
                  <c:v>12.35146578</c:v>
                </c:pt>
                <c:pt idx="1">
                  <c:v>67.54263225</c:v>
                </c:pt>
                <c:pt idx="2">
                  <c:v>80.65223214</c:v>
                </c:pt>
                <c:pt idx="3">
                  <c:v>91.12574523</c:v>
                </c:pt>
                <c:pt idx="4">
                  <c:v>91.62341125</c:v>
                </c:pt>
                <c:pt idx="5">
                  <c:v>84.32514452</c:v>
                </c:pt>
              </c:numCache>
            </c:numRef>
          </c:yVal>
          <c:smooth val="1"/>
        </c:ser>
        <c:dLbls>
          <c:showLegendKey val="0"/>
          <c:showVal val="0"/>
          <c:showCatName val="0"/>
          <c:showSerName val="0"/>
          <c:showPercent val="0"/>
          <c:showBubbleSize val="0"/>
        </c:dLbls>
        <c:axId val="508051903"/>
        <c:axId val="337066814"/>
      </c:scatterChart>
      <c:valAx>
        <c:axId val="508051903"/>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request/s</a:t>
                </a:r>
                <a:endParaRPr lang="en-US" altLang="zh-CN"/>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37066814"/>
        <c:crosses val="autoZero"/>
        <c:crossBetween val="midCat"/>
      </c:valAx>
      <c:valAx>
        <c:axId val="33706681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tps</a:t>
                </a:r>
                <a:endParaRPr lang="en-US" altLang="zh-CN"/>
              </a:p>
            </c:rich>
          </c:tx>
          <c:layout>
            <c:manualLayout>
              <c:xMode val="edge"/>
              <c:yMode val="edge"/>
              <c:x val="0.0353385281730374"/>
              <c:y val="0.444476446067581"/>
            </c:manualLayout>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08051903"/>
        <c:crosses val="autoZero"/>
        <c:crossBetween val="midCat"/>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zh-CN" altLang="en-US"/>
              <a:t>多链</a:t>
            </a:r>
            <a:r>
              <a:rPr lang="en-US" altLang="zh-CN"/>
              <a:t>TPS</a:t>
            </a:r>
            <a:r>
              <a:rPr lang="zh-CN" altLang="en-US"/>
              <a:t>测试</a:t>
            </a:r>
            <a:endParaRPr lang="zh-CN" altLang="en-US"/>
          </a:p>
        </c:rich>
      </c:tx>
      <c:layout/>
      <c:overlay val="0"/>
      <c:spPr>
        <a:noFill/>
        <a:ln>
          <a:noFill/>
        </a:ln>
        <a:effectLst/>
      </c:spPr>
    </c:title>
    <c:autoTitleDeleted val="0"/>
    <c:plotArea>
      <c:layout/>
      <c:scatterChart>
        <c:scatterStyle val="smoothMarker"/>
        <c:varyColors val="0"/>
        <c:ser>
          <c:idx val="0"/>
          <c:order val="0"/>
          <c:tx>
            <c:strRef>
              <c:f>"Set1"</c:f>
              <c:strCache>
                <c:ptCount val="1"/>
                <c:pt idx="0">
                  <c:v>Set1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elete val="1"/>
          </c:dLbls>
          <c:xVal>
            <c:numRef>
              <c:f>[性能测试数据.xlsx]Sheet1!$B$34:$B$39</c:f>
              <c:numCache>
                <c:formatCode>General</c:formatCode>
                <c:ptCount val="6"/>
                <c:pt idx="0">
                  <c:v>1</c:v>
                </c:pt>
                <c:pt idx="1">
                  <c:v>10</c:v>
                </c:pt>
                <c:pt idx="2">
                  <c:v>20</c:v>
                </c:pt>
                <c:pt idx="3">
                  <c:v>50</c:v>
                </c:pt>
                <c:pt idx="4">
                  <c:v>100</c:v>
                </c:pt>
                <c:pt idx="5">
                  <c:v>1000</c:v>
                </c:pt>
              </c:numCache>
            </c:numRef>
          </c:xVal>
          <c:yVal>
            <c:numRef>
              <c:f>[性能测试数据.xlsx]Sheet1!$C$34:$C$39</c:f>
              <c:numCache>
                <c:formatCode>General</c:formatCode>
                <c:ptCount val="6"/>
                <c:pt idx="0">
                  <c:v>12.752835909</c:v>
                </c:pt>
                <c:pt idx="1">
                  <c:v>55.493237039</c:v>
                </c:pt>
                <c:pt idx="2">
                  <c:v>68.558513009</c:v>
                </c:pt>
                <c:pt idx="3">
                  <c:v>71.682803374</c:v>
                </c:pt>
                <c:pt idx="4">
                  <c:v>76.323456855</c:v>
                </c:pt>
                <c:pt idx="5">
                  <c:v>71.896241452</c:v>
                </c:pt>
              </c:numCache>
            </c:numRef>
          </c:yVal>
          <c:smooth val="1"/>
        </c:ser>
        <c:ser>
          <c:idx val="1"/>
          <c:order val="1"/>
          <c:tx>
            <c:strRef>
              <c:f>"Set2"</c:f>
              <c:strCache>
                <c:ptCount val="1"/>
                <c:pt idx="0">
                  <c:v>Set2</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delete val="1"/>
          </c:dLbls>
          <c:xVal>
            <c:numRef>
              <c:f>[性能测试数据.xlsx]Sheet1!$B$34:$B$39</c:f>
              <c:numCache>
                <c:formatCode>General</c:formatCode>
                <c:ptCount val="6"/>
                <c:pt idx="0">
                  <c:v>1</c:v>
                </c:pt>
                <c:pt idx="1">
                  <c:v>10</c:v>
                </c:pt>
                <c:pt idx="2">
                  <c:v>20</c:v>
                </c:pt>
                <c:pt idx="3">
                  <c:v>50</c:v>
                </c:pt>
                <c:pt idx="4">
                  <c:v>100</c:v>
                </c:pt>
                <c:pt idx="5">
                  <c:v>1000</c:v>
                </c:pt>
              </c:numCache>
            </c:numRef>
          </c:xVal>
          <c:yVal>
            <c:numRef>
              <c:f>[性能测试数据.xlsx]Sheet1!$D$34:$D$39</c:f>
              <c:numCache>
                <c:formatCode>General</c:formatCode>
                <c:ptCount val="6"/>
                <c:pt idx="0">
                  <c:v>12.144888942</c:v>
                </c:pt>
                <c:pt idx="1">
                  <c:v>59.864878366</c:v>
                </c:pt>
                <c:pt idx="2">
                  <c:v>69.728540579</c:v>
                </c:pt>
                <c:pt idx="3">
                  <c:v>76.494712499</c:v>
                </c:pt>
                <c:pt idx="4">
                  <c:v>71.709606091</c:v>
                </c:pt>
                <c:pt idx="5">
                  <c:v>65.114712845</c:v>
                </c:pt>
              </c:numCache>
            </c:numRef>
          </c:yVal>
          <c:smooth val="1"/>
        </c:ser>
        <c:dLbls>
          <c:showLegendKey val="0"/>
          <c:showVal val="0"/>
          <c:showCatName val="0"/>
          <c:showSerName val="0"/>
          <c:showPercent val="0"/>
          <c:showBubbleSize val="0"/>
        </c:dLbls>
        <c:axId val="272562654"/>
        <c:axId val="63550041"/>
      </c:scatterChart>
      <c:valAx>
        <c:axId val="272562654"/>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request/s</a:t>
                </a:r>
                <a:endParaRPr lang="en-US" altLang="zh-C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3550041"/>
        <c:crosses val="autoZero"/>
        <c:crossBetween val="midCat"/>
      </c:valAx>
      <c:valAx>
        <c:axId val="6355004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a:t>tps</a:t>
                </a:r>
                <a:endParaRPr lang="en-US" altLang="zh-C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72562654"/>
        <c:crosses val="autoZero"/>
        <c:crossBetween val="midCat"/>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image" Target="../media/image21.wmf"/><Relationship Id="rId7" Type="http://schemas.openxmlformats.org/officeDocument/2006/relationships/image" Target="../media/image20.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3" Type="http://schemas.openxmlformats.org/officeDocument/2006/relationships/image" Target="../media/image26.wmf"/><Relationship Id="rId12" Type="http://schemas.openxmlformats.org/officeDocument/2006/relationships/image" Target="../media/image25.wmf"/><Relationship Id="rId11" Type="http://schemas.openxmlformats.org/officeDocument/2006/relationships/image" Target="../media/image24.wmf"/><Relationship Id="rId10" Type="http://schemas.openxmlformats.org/officeDocument/2006/relationships/image" Target="../media/image23.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要表达两个意思：</a:t>
            </a:r>
            <a:endParaRPr lang="zh-CN" altLang="en-US" dirty="0"/>
          </a:p>
          <a:p>
            <a:r>
              <a:rPr lang="en-US" altLang="zh-CN" dirty="0"/>
              <a:t>1.</a:t>
            </a:r>
            <a:r>
              <a:rPr lang="zh-CN" altLang="en-US" dirty="0"/>
              <a:t>扶贫国家非常重视</a:t>
            </a:r>
            <a:endParaRPr lang="zh-CN" altLang="en-US" dirty="0"/>
          </a:p>
          <a:p>
            <a:r>
              <a:rPr lang="en-US" altLang="zh-CN" dirty="0"/>
              <a:t>2.</a:t>
            </a:r>
            <a:r>
              <a:rPr lang="zh-CN" altLang="en-US" dirty="0"/>
              <a:t>区块链非常火</a:t>
            </a:r>
            <a:endParaRPr lang="zh-CN" altLang="en-US" dirty="0"/>
          </a:p>
          <a:p>
            <a:r>
              <a:rPr lang="en-US" altLang="zh-CN" dirty="0"/>
              <a:t>3.</a:t>
            </a:r>
            <a:r>
              <a:rPr lang="zh-CN" altLang="en-US" dirty="0"/>
              <a:t>参与了贵州省扶贫项目，本论文就是在这个实际项目的基础上开展的研究</a:t>
            </a: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1.</a:t>
            </a:r>
            <a:r>
              <a:rPr lang="zh-CN" altLang="en-US" dirty="0">
                <a:sym typeface="+mn-ea"/>
              </a:rPr>
              <a:t>整体思路</a:t>
            </a:r>
            <a:endParaRPr lang="zh-CN" altLang="en-US" dirty="0">
              <a:sym typeface="+mn-ea"/>
            </a:endParaRPr>
          </a:p>
          <a:p>
            <a:r>
              <a:rPr lang="en-US" altLang="zh-CN" dirty="0">
                <a:sym typeface="+mn-ea"/>
              </a:rPr>
              <a:t>2.</a:t>
            </a:r>
            <a:r>
              <a:rPr lang="zh-CN" altLang="en-US" dirty="0">
                <a:sym typeface="+mn-ea"/>
              </a:rPr>
              <a:t>路由模块为多链并行提供了解决方案，</a:t>
            </a:r>
            <a:endParaRPr lang="zh-CN" altLang="en-US" dirty="0">
              <a:sym typeface="+mn-ea"/>
            </a:endParaRPr>
          </a:p>
          <a:p>
            <a:r>
              <a:rPr lang="en-US" altLang="zh-CN" dirty="0">
                <a:sym typeface="+mn-ea"/>
              </a:rPr>
              <a:t>3.</a:t>
            </a:r>
            <a:r>
              <a:rPr lang="zh-CN" altLang="en-US" dirty="0">
                <a:sym typeface="+mn-ea"/>
              </a:rPr>
              <a:t>解决路由策略是部署在主链上的智能合约，灵活高可用。</a:t>
            </a:r>
            <a:endParaRPr lang="zh-CN" altLang="en-US" dirty="0">
              <a:sym typeface="+mn-ea"/>
            </a:endParaRPr>
          </a:p>
          <a:p>
            <a:endParaRPr lang="zh-CN" altLang="en-US" dirty="0">
              <a:sym typeface="+mn-ea"/>
            </a:endParaRPr>
          </a:p>
          <a:p>
            <a:endParaRPr lang="zh-CN" altLang="en-US" dirty="0">
              <a:sym typeface="+mn-ea"/>
            </a:endParaRPr>
          </a:p>
          <a:p>
            <a:r>
              <a:rPr lang="zh-CN" altLang="en-US" dirty="0">
                <a:sym typeface="+mn-ea"/>
              </a:rPr>
              <a:t>核心：路由模块</a:t>
            </a:r>
            <a:endParaRPr lang="zh-CN" altLang="en-US" dirty="0">
              <a:sym typeface="+mn-ea"/>
            </a:endParaRPr>
          </a:p>
          <a:p>
            <a:r>
              <a:rPr lang="zh-CN" altLang="en-US" dirty="0">
                <a:sym typeface="+mn-ea"/>
              </a:rPr>
              <a:t>一：整体思路是什么：将大量交易放到主链之外进行，只把关键环节放到主链上确认。那么，要完成这样一项工作，所以我设计了路由模块。</a:t>
            </a:r>
            <a:endParaRPr lang="en-US" altLang="zh-CN" dirty="0">
              <a:sym typeface="+mn-ea"/>
            </a:endParaRPr>
          </a:p>
          <a:p>
            <a:r>
              <a:rPr lang="zh-CN" altLang="en-US" dirty="0">
                <a:sym typeface="+mn-ea"/>
              </a:rPr>
              <a:t>二：这个架构是怎么运作的：</a:t>
            </a:r>
            <a:endParaRPr lang="zh-CN" altLang="en-US" dirty="0">
              <a:sym typeface="+mn-ea"/>
            </a:endParaRPr>
          </a:p>
          <a:p>
            <a:pPr lvl="1"/>
            <a:r>
              <a:rPr lang="en-US" altLang="zh-CN" dirty="0">
                <a:sym typeface="+mn-ea"/>
              </a:rPr>
              <a:t>1.</a:t>
            </a:r>
            <a:r>
              <a:rPr lang="zh-CN" altLang="en-US" dirty="0">
                <a:sym typeface="+mn-ea"/>
              </a:rPr>
              <a:t>客户端发送请求，路由模块根据请求的发送者，调用主链的路由管理合约，获取路由分配策略。</a:t>
            </a:r>
            <a:r>
              <a:rPr lang="zh-CN" altLang="en-US" dirty="0">
                <a:solidFill>
                  <a:srgbClr val="FF0000"/>
                </a:solidFill>
                <a:sym typeface="+mn-ea"/>
              </a:rPr>
              <a:t>我这里实现的是根据</a:t>
            </a:r>
            <a:r>
              <a:rPr lang="en-US" altLang="zh-CN" dirty="0">
                <a:solidFill>
                  <a:srgbClr val="FF0000"/>
                </a:solidFill>
                <a:sym typeface="+mn-ea"/>
              </a:rPr>
              <a:t>userId</a:t>
            </a:r>
            <a:r>
              <a:rPr lang="zh-CN" altLang="en-US" dirty="0">
                <a:solidFill>
                  <a:srgbClr val="FF0000"/>
                </a:solidFill>
                <a:sym typeface="+mn-ea"/>
              </a:rPr>
              <a:t>分配不同的子链，分配的逻辑是每条子链负责处理相应</a:t>
            </a:r>
            <a:r>
              <a:rPr lang="en-US" altLang="zh-CN" dirty="0">
                <a:solidFill>
                  <a:srgbClr val="FF0000"/>
                </a:solidFill>
                <a:sym typeface="+mn-ea"/>
              </a:rPr>
              <a:t>user</a:t>
            </a:r>
            <a:r>
              <a:rPr lang="zh-CN" altLang="en-US" dirty="0">
                <a:solidFill>
                  <a:srgbClr val="FF0000"/>
                </a:solidFill>
                <a:sym typeface="+mn-ea"/>
              </a:rPr>
              <a:t>的请求，如果有未注册的</a:t>
            </a:r>
            <a:r>
              <a:rPr lang="en-US" altLang="zh-CN" dirty="0">
                <a:solidFill>
                  <a:srgbClr val="FF0000"/>
                </a:solidFill>
                <a:sym typeface="+mn-ea"/>
              </a:rPr>
              <a:t>ueser</a:t>
            </a:r>
            <a:r>
              <a:rPr lang="zh-CN" altLang="en-US" dirty="0">
                <a:solidFill>
                  <a:srgbClr val="FF0000"/>
                </a:solidFill>
                <a:sym typeface="+mn-ea"/>
              </a:rPr>
              <a:t>则自动向当前未注册满的子链注册，即将该</a:t>
            </a:r>
            <a:r>
              <a:rPr lang="en-US" altLang="zh-CN" dirty="0">
                <a:solidFill>
                  <a:srgbClr val="FF0000"/>
                </a:solidFill>
                <a:sym typeface="+mn-ea"/>
              </a:rPr>
              <a:t>user</a:t>
            </a:r>
            <a:r>
              <a:rPr lang="zh-CN" altLang="en-US" dirty="0">
                <a:solidFill>
                  <a:srgbClr val="FF0000"/>
                </a:solidFill>
                <a:sym typeface="+mn-ea"/>
              </a:rPr>
              <a:t>交由该子链负责。</a:t>
            </a:r>
            <a:endParaRPr lang="zh-CN" altLang="en-US" dirty="0">
              <a:solidFill>
                <a:srgbClr val="FF0000"/>
              </a:solidFill>
              <a:sym typeface="+mn-ea"/>
            </a:endParaRPr>
          </a:p>
          <a:p>
            <a:pPr lvl="1"/>
            <a:r>
              <a:rPr lang="en-US" altLang="zh-CN" dirty="0">
                <a:sym typeface="+mn-ea"/>
              </a:rPr>
              <a:t>2.</a:t>
            </a:r>
            <a:r>
              <a:rPr lang="zh-CN" altLang="en-US" dirty="0">
                <a:solidFill>
                  <a:schemeClr val="bg1">
                    <a:lumMod val="50000"/>
                  </a:schemeClr>
                </a:solidFill>
                <a:latin typeface="微软雅黑" panose="020B0503020204020204" charset="-122"/>
                <a:ea typeface="微软雅黑" panose="020B0503020204020204" charset="-122"/>
                <a:sym typeface="Lato Light" charset="0"/>
              </a:rPr>
              <a:t>根据获取的路由策略，将请求转发至指定子链，子链会立刻返回请求的摘要，中继层缓存该摘要，用以异步回调。</a:t>
            </a:r>
            <a:endParaRPr lang="en-US" altLang="zh-CN" dirty="0">
              <a:sym typeface="+mn-ea"/>
            </a:endParaRPr>
          </a:p>
          <a:p>
            <a:pPr lvl="1"/>
            <a:r>
              <a:rPr lang="en-US" altLang="zh-CN" dirty="0">
                <a:sym typeface="+mn-ea"/>
              </a:rPr>
              <a:t>3.</a:t>
            </a:r>
            <a:r>
              <a:rPr lang="zh-CN" altLang="en-US" dirty="0">
                <a:solidFill>
                  <a:schemeClr val="bg1">
                    <a:lumMod val="50000"/>
                  </a:schemeClr>
                </a:solidFill>
                <a:latin typeface="微软雅黑" panose="020B0503020204020204" charset="-122"/>
                <a:ea typeface="微软雅黑" panose="020B0503020204020204" charset="-122"/>
                <a:sym typeface="Lato Light" charset="0"/>
              </a:rPr>
              <a:t>子链执行请求，执行完成后，将请求摘要和执行结果返回到中基层。</a:t>
            </a:r>
            <a:endParaRPr lang="en-US" altLang="zh-CN" dirty="0">
              <a:sym typeface="+mn-ea"/>
            </a:endParaRPr>
          </a:p>
          <a:p>
            <a:pPr lvl="1"/>
            <a:r>
              <a:rPr lang="en-US" altLang="zh-CN" dirty="0">
                <a:sym typeface="+mn-ea"/>
              </a:rPr>
              <a:t>4.</a:t>
            </a:r>
            <a:r>
              <a:rPr lang="zh-CN" altLang="en-US" dirty="0">
                <a:solidFill>
                  <a:schemeClr val="bg1">
                    <a:lumMod val="50000"/>
                  </a:schemeClr>
                </a:solidFill>
                <a:latin typeface="微软雅黑" panose="020B0503020204020204" charset="-122"/>
                <a:ea typeface="微软雅黑" panose="020B0503020204020204" charset="-122"/>
                <a:sym typeface="Lato Light" charset="0"/>
              </a:rPr>
              <a:t>路由模块收到回复后，根据请求摘要，寻找对应对调，并将结果确认在主链上。</a:t>
            </a:r>
            <a:endParaRPr lang="en-US" altLang="zh-CN" dirty="0">
              <a:sym typeface="+mn-ea"/>
            </a:endParaRPr>
          </a:p>
          <a:p>
            <a:r>
              <a:rPr lang="zh-CN" altLang="en-US" dirty="0">
                <a:sym typeface="+mn-ea"/>
              </a:rPr>
              <a:t>三：好处是什么：</a:t>
            </a:r>
            <a:endParaRPr lang="zh-CN" altLang="en-US" dirty="0">
              <a:sym typeface="+mn-ea"/>
            </a:endParaRPr>
          </a:p>
          <a:p>
            <a:pPr lvl="1"/>
            <a:r>
              <a:rPr lang="en-US" altLang="zh-CN" dirty="0">
                <a:sym typeface="+mn-ea"/>
              </a:rPr>
              <a:t>1.</a:t>
            </a:r>
            <a:r>
              <a:rPr lang="zh-CN" altLang="en-US" dirty="0">
                <a:sym typeface="+mn-ea"/>
              </a:rPr>
              <a:t>提高</a:t>
            </a:r>
            <a:r>
              <a:rPr lang="en-US" altLang="zh-CN" dirty="0">
                <a:sym typeface="+mn-ea"/>
              </a:rPr>
              <a:t>TPS</a:t>
            </a:r>
            <a:endParaRPr lang="en-US" altLang="zh-CN" dirty="0">
              <a:sym typeface="+mn-ea"/>
            </a:endParaRPr>
          </a:p>
          <a:p>
            <a:pPr lvl="1"/>
            <a:r>
              <a:rPr lang="en-US" altLang="zh-CN" dirty="0">
                <a:sym typeface="+mn-ea"/>
              </a:rPr>
              <a:t>2.</a:t>
            </a:r>
            <a:r>
              <a:rPr lang="zh-CN" altLang="en-US" dirty="0">
                <a:sym typeface="+mn-ea"/>
              </a:rPr>
              <a:t>灵活，当我们有新的业务，需要不同的路由分配策略时，我只需要部署新的合约即可，我们不用动程序（</a:t>
            </a:r>
            <a:r>
              <a:rPr lang="en-US" altLang="zh-CN" dirty="0">
                <a:sym typeface="+mn-ea"/>
              </a:rPr>
              <a:t>down</a:t>
            </a:r>
            <a:r>
              <a:rPr lang="zh-CN" altLang="en-US" dirty="0">
                <a:sym typeface="+mn-ea"/>
              </a:rPr>
              <a:t>掉，改代码，再重新</a:t>
            </a:r>
            <a:r>
              <a:rPr lang="en-US" altLang="zh-CN" dirty="0">
                <a:sym typeface="+mn-ea"/>
              </a:rPr>
              <a:t>up</a:t>
            </a:r>
            <a:r>
              <a:rPr lang="zh-CN" altLang="en-US" dirty="0">
                <a:sym typeface="+mn-ea"/>
              </a:rPr>
              <a:t>服务）。</a:t>
            </a:r>
            <a:endParaRPr lang="zh-CN" altLang="en-US" dirty="0">
              <a:sym typeface="+mn-ea"/>
            </a:endParaRPr>
          </a:p>
          <a:p>
            <a:pPr lvl="1"/>
            <a:r>
              <a:rPr lang="en-US" altLang="zh-CN" dirty="0">
                <a:sym typeface="+mn-ea"/>
              </a:rPr>
              <a:t>3.</a:t>
            </a:r>
            <a:r>
              <a:rPr lang="zh-CN" altLang="en-US" dirty="0">
                <a:sym typeface="+mn-ea"/>
              </a:rPr>
              <a:t>透明性。区块链是一个促进多方协同的技术，那么在链上就会有不同的参与者，以银行为例，现在需要银行的流水信息，但是银行可能会对自己的数据的安全性有所顾虑，我将数据如何分发，如何处理写在智能合约里，就好比法律合同，都很清楚透明，这样就消除了银行的顾虑。</a:t>
            </a:r>
            <a:endParaRPr lang="zh-CN" altLang="en-US" dirty="0">
              <a:sym typeface="+mn-ea"/>
            </a:endParaRPr>
          </a:p>
          <a:p>
            <a:r>
              <a:rPr lang="zh-CN" altLang="en-US" dirty="0"/>
              <a:t>四：举例：</a:t>
            </a:r>
            <a:r>
              <a:rPr lang="zh-CN" altLang="en-US" dirty="0">
                <a:sym typeface="+mn-ea"/>
              </a:rPr>
              <a:t>不同业务方会被分配到不同的子链，如</a:t>
            </a:r>
            <a:r>
              <a:rPr lang="en-US" altLang="zh-CN" dirty="0">
                <a:sym typeface="+mn-ea"/>
              </a:rPr>
              <a:t>SPV</a:t>
            </a:r>
            <a:r>
              <a:rPr lang="zh-CN" altLang="en-US" dirty="0">
                <a:sym typeface="+mn-ea"/>
              </a:rPr>
              <a:t>的请求就是分配到</a:t>
            </a:r>
            <a:r>
              <a:rPr lang="en-US" altLang="zh-CN" dirty="0">
                <a:sym typeface="+mn-ea"/>
              </a:rPr>
              <a:t>set1</a:t>
            </a:r>
            <a:r>
              <a:rPr lang="zh-CN" altLang="en-US" dirty="0">
                <a:sym typeface="+mn-ea"/>
              </a:rPr>
              <a:t>来处理，</a:t>
            </a:r>
            <a:r>
              <a:rPr lang="en-US" altLang="zh-CN" dirty="0">
                <a:sym typeface="+mn-ea"/>
              </a:rPr>
              <a:t>SPV</a:t>
            </a:r>
            <a:r>
              <a:rPr lang="zh-CN" altLang="en-US" dirty="0">
                <a:sym typeface="+mn-ea"/>
              </a:rPr>
              <a:t>拨款之后，会向平台提交流水号，这个请求时</a:t>
            </a:r>
            <a:r>
              <a:rPr lang="en-US" altLang="zh-CN" dirty="0">
                <a:sym typeface="+mn-ea"/>
              </a:rPr>
              <a:t>SPV</a:t>
            </a:r>
            <a:r>
              <a:rPr lang="zh-CN" altLang="en-US" dirty="0">
                <a:sym typeface="+mn-ea"/>
              </a:rPr>
              <a:t>发的，所以路由模块根据请求编号，将该请求转发至</a:t>
            </a:r>
            <a:r>
              <a:rPr lang="en-US" altLang="zh-CN" dirty="0">
                <a:sym typeface="+mn-ea"/>
              </a:rPr>
              <a:t>set1</a:t>
            </a:r>
            <a:r>
              <a:rPr lang="zh-CN" altLang="en-US" dirty="0">
                <a:sym typeface="+mn-ea"/>
              </a:rPr>
              <a:t>来处理，给请求进入</a:t>
            </a:r>
            <a:r>
              <a:rPr lang="en-US" altLang="zh-CN" dirty="0">
                <a:sym typeface="+mn-ea"/>
              </a:rPr>
              <a:t>set1</a:t>
            </a:r>
            <a:r>
              <a:rPr lang="zh-CN" altLang="en-US" dirty="0">
                <a:sym typeface="+mn-ea"/>
              </a:rPr>
              <a:t>之后，触发对账合约，对账合约又触发流水信息寻找合约，然后将寻找的结果</a:t>
            </a:r>
            <a:r>
              <a:rPr lang="en-US" altLang="zh-CN" dirty="0">
                <a:sym typeface="+mn-ea"/>
              </a:rPr>
              <a:t>return</a:t>
            </a:r>
            <a:r>
              <a:rPr lang="zh-CN" altLang="en-US" dirty="0">
                <a:sym typeface="+mn-ea"/>
              </a:rPr>
              <a:t>给对账合约，发起对账检查。对账完成后，异步返回给路由模块对账结果，将该请求转发至主链。</a:t>
            </a:r>
            <a:endParaRPr lang="zh-CN" altLang="en-US" dirty="0">
              <a:sym typeface="+mn-ea"/>
            </a:endParaRPr>
          </a:p>
          <a:p>
            <a:endParaRPr lang="zh-CN" altLang="en-US" dirty="0">
              <a:sym typeface="+mn-ea"/>
            </a:endParaRPr>
          </a:p>
          <a:p>
            <a:r>
              <a:rPr lang="zh-CN" altLang="en-US" dirty="0">
                <a:sym typeface="+mn-ea"/>
              </a:rPr>
              <a:t>路由链中部署</a:t>
            </a:r>
            <a:r>
              <a:rPr lang="en-US" altLang="zh-CN" dirty="0">
                <a:sym typeface="+mn-ea"/>
              </a:rPr>
              <a:t>3</a:t>
            </a:r>
            <a:r>
              <a:rPr lang="zh-CN" altLang="en-US" dirty="0">
                <a:sym typeface="+mn-ea"/>
              </a:rPr>
              <a:t>个合约分别是：多个</a:t>
            </a:r>
            <a:r>
              <a:rPr lang="en-US" altLang="zh-CN" dirty="0">
                <a:sym typeface="+mn-ea"/>
              </a:rPr>
              <a:t>node</a:t>
            </a:r>
            <a:r>
              <a:rPr lang="zh-CN" altLang="en-US" dirty="0">
                <a:sym typeface="+mn-ea"/>
              </a:rPr>
              <a:t>合约（一个区块链中所有节点的信息，如</a:t>
            </a:r>
            <a:r>
              <a:rPr lang="en-US" altLang="zh-CN" dirty="0">
                <a:sym typeface="+mn-ea"/>
              </a:rPr>
              <a:t>ip</a:t>
            </a:r>
            <a:r>
              <a:rPr lang="zh-CN" altLang="en-US" dirty="0">
                <a:sym typeface="+mn-ea"/>
              </a:rPr>
              <a:t>，</a:t>
            </a:r>
            <a:r>
              <a:rPr lang="en-US" altLang="zh-CN" dirty="0">
                <a:sym typeface="+mn-ea"/>
              </a:rPr>
              <a:t>p2p</a:t>
            </a:r>
            <a:r>
              <a:rPr lang="zh-CN" altLang="en-US" dirty="0">
                <a:sym typeface="+mn-ea"/>
              </a:rPr>
              <a:t>端口，节点类型等），多个</a:t>
            </a:r>
            <a:r>
              <a:rPr lang="en-US" altLang="zh-CN" dirty="0">
                <a:sym typeface="+mn-ea"/>
              </a:rPr>
              <a:t>set</a:t>
            </a:r>
            <a:r>
              <a:rPr lang="zh-CN" altLang="en-US" dirty="0">
                <a:sym typeface="+mn-ea"/>
              </a:rPr>
              <a:t>合约这个合约有两个作用，一个是增加删除节点（即掌控了现在这个链是什么样的，有多少个怎么样的节点组成），第二个接收业务的注册，</a:t>
            </a:r>
            <a:r>
              <a:rPr lang="en-US" altLang="zh-CN" dirty="0">
                <a:sym typeface="+mn-ea"/>
              </a:rPr>
              <a:t>1</a:t>
            </a:r>
            <a:r>
              <a:rPr lang="zh-CN" altLang="en-US" dirty="0">
                <a:sym typeface="+mn-ea"/>
              </a:rPr>
              <a:t>个路由管理合约（这个是纯粹的针对业务涉及的，针对这个业务请求，我该怎么分配路由策略）。</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a:solidFill>
              <a:srgbClr val="000000"/>
            </a:solidFill>
            <a:miter/>
          </a:ln>
        </p:spPr>
      </p:sp>
      <p:sp>
        <p:nvSpPr>
          <p:cNvPr id="88066" name="Notes Placeholder 2"/>
          <p:cNvSpPr>
            <a:spLocks noGrp="1"/>
          </p:cNvSpPr>
          <p:nvPr>
            <p:ph type="body"/>
          </p:nvPr>
        </p:nvSpPr>
        <p:spPr/>
        <p:txBody>
          <a:bodyPr wrap="square" lIns="91440" tIns="45720" rIns="91440" bIns="45720" anchor="t"/>
          <a:lstStyle/>
          <a:p>
            <a:pPr lvl="0" eaLnBrk="1" hangingPunct="1">
              <a:spcBef>
                <a:spcPct val="0"/>
              </a:spcBef>
            </a:pPr>
            <a:endParaRPr lang="zh-CN" altLang="zh-CN" dirty="0">
              <a:ea typeface="宋体" panose="02010600030101010101" pitchFamily="2" charset="-122"/>
            </a:endParaRPr>
          </a:p>
        </p:txBody>
      </p:sp>
      <p:sp>
        <p:nvSpPr>
          <p:cNvPr id="8806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a:solidFill>
              <a:srgbClr val="000000"/>
            </a:solidFill>
            <a:miter/>
          </a:ln>
        </p:spPr>
      </p:sp>
      <p:sp>
        <p:nvSpPr>
          <p:cNvPr id="36866" name="Notes Placeholder 2"/>
          <p:cNvSpPr>
            <a:spLocks noGrp="1"/>
          </p:cNvSpPr>
          <p:nvPr>
            <p:ph type="body"/>
          </p:nvPr>
        </p:nvSpPr>
        <p:spPr/>
        <p:txBody>
          <a:bodyPr wrap="square" lIns="91440" tIns="45720" rIns="91440" bIns="45720" anchor="t"/>
          <a:lstStyle/>
          <a:p>
            <a:pPr lvl="0" eaLnBrk="1" hangingPunct="1">
              <a:spcBef>
                <a:spcPct val="0"/>
              </a:spcBef>
            </a:pPr>
            <a:r>
              <a:rPr lang="zh-CN" altLang="zh-CN" dirty="0">
                <a:ea typeface="宋体" panose="02010600030101010101" pitchFamily="2" charset="-122"/>
              </a:rPr>
              <a:t>性能上相差无几，但是安全性上有所提高</a:t>
            </a:r>
            <a:endParaRPr lang="zh-CN" altLang="zh-CN" dirty="0">
              <a:ea typeface="宋体" panose="02010600030101010101" pitchFamily="2" charset="-122"/>
            </a:endParaRPr>
          </a:p>
        </p:txBody>
      </p:sp>
      <p:sp>
        <p:nvSpPr>
          <p:cNvPr id="3686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a:solidFill>
              <a:srgbClr val="000000"/>
            </a:solidFill>
            <a:miter/>
          </a:ln>
        </p:spPr>
      </p:sp>
      <p:sp>
        <p:nvSpPr>
          <p:cNvPr id="36866" name="Notes Placeholder 2"/>
          <p:cNvSpPr>
            <a:spLocks noGrp="1"/>
          </p:cNvSpPr>
          <p:nvPr>
            <p:ph type="body"/>
          </p:nvPr>
        </p:nvSpPr>
        <p:spPr/>
        <p:txBody>
          <a:bodyPr wrap="square" lIns="91440" tIns="45720" rIns="91440" bIns="45720" anchor="t"/>
          <a:lstStyle/>
          <a:p>
            <a:pPr lvl="0" eaLnBrk="1" hangingPunct="1">
              <a:spcBef>
                <a:spcPct val="0"/>
              </a:spcBef>
            </a:pPr>
            <a:r>
              <a:rPr lang="zh-CN" altLang="zh-CN" dirty="0">
                <a:ea typeface="宋体" panose="02010600030101010101" pitchFamily="2" charset="-122"/>
              </a:rPr>
              <a:t>结合了多链架构，使得整个系统的交易吞吐量提升到</a:t>
            </a:r>
            <a:r>
              <a:rPr lang="en-US" altLang="zh-CN" dirty="0">
                <a:ea typeface="宋体" panose="02010600030101010101" pitchFamily="2" charset="-122"/>
              </a:rPr>
              <a:t>140</a:t>
            </a:r>
            <a:r>
              <a:rPr lang="zh-CN" altLang="en-US" dirty="0">
                <a:ea typeface="宋体" panose="02010600030101010101" pitchFamily="2" charset="-122"/>
              </a:rPr>
              <a:t>笔每秒</a:t>
            </a:r>
            <a:endParaRPr lang="zh-CN" altLang="en-US" dirty="0">
              <a:ea typeface="宋体" panose="02010600030101010101" pitchFamily="2" charset="-122"/>
            </a:endParaRPr>
          </a:p>
        </p:txBody>
      </p:sp>
      <p:sp>
        <p:nvSpPr>
          <p:cNvPr id="3686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ln>
            <a:solidFill>
              <a:srgbClr val="000000"/>
            </a:solidFill>
            <a:miter/>
          </a:ln>
        </p:spPr>
      </p:sp>
      <p:sp>
        <p:nvSpPr>
          <p:cNvPr id="122882" name="Notes Placeholder 2"/>
          <p:cNvSpPr>
            <a:spLocks noGrp="1"/>
          </p:cNvSpPr>
          <p:nvPr>
            <p:ph type="body"/>
          </p:nvPr>
        </p:nvSpPr>
        <p:spPr/>
        <p:txBody>
          <a:bodyPr wrap="square" lIns="91440" tIns="45720" rIns="91440" bIns="45720" anchor="t"/>
          <a:lstStyle/>
          <a:p>
            <a:pPr lvl="0" eaLnBrk="1" hangingPunct="1">
              <a:spcBef>
                <a:spcPct val="0"/>
              </a:spcBef>
            </a:pPr>
            <a:r>
              <a:rPr lang="zh-CN" altLang="zh-CN" dirty="0">
                <a:ea typeface="宋体" panose="02010600030101010101" pitchFamily="2" charset="-122"/>
              </a:rPr>
              <a:t>针对以上问题，首先，设计了数字汇票体系</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那么，什么是数字汇票呢？</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数字汇票是</a:t>
            </a:r>
            <a:r>
              <a:rPr lang="zh-CN" altLang="zh-CN" dirty="0">
                <a:ea typeface="宋体" panose="02010600030101010101" pitchFamily="2" charset="-122"/>
                <a:sym typeface="+mn-ea"/>
              </a:rPr>
              <a:t>由省领导小组办公室发行的，</a:t>
            </a:r>
            <a:r>
              <a:rPr lang="zh-CN" altLang="zh-CN" dirty="0">
                <a:ea typeface="宋体" panose="02010600030101010101" pitchFamily="2" charset="-122"/>
              </a:rPr>
              <a:t>运行在区块链上的智能合约，发行时，</a:t>
            </a:r>
            <a:r>
              <a:rPr lang="zh-CN" altLang="zh-CN" dirty="0">
                <a:ea typeface="宋体" panose="02010600030101010101" pitchFamily="2" charset="-122"/>
                <a:sym typeface="+mn-ea"/>
              </a:rPr>
              <a:t>将资金用途，流转路径等资金使用规则写入智能合约，</a:t>
            </a:r>
            <a:r>
              <a:rPr lang="zh-CN" altLang="en-US" dirty="0">
                <a:solidFill>
                  <a:schemeClr val="bg1">
                    <a:lumMod val="50000"/>
                  </a:schemeClr>
                </a:solidFill>
                <a:latin typeface="微软雅黑" panose="020B0503020204020204" charset="-122"/>
                <a:ea typeface="微软雅黑" panose="020B0503020204020204" charset="-122"/>
                <a:sym typeface="Lato Light" charset="0"/>
              </a:rPr>
              <a:t>数字汇票是扶贫资金在数字世界的代表，代表了资金实时的动向。</a:t>
            </a: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r>
              <a:rPr lang="zh-CN" altLang="en-US" dirty="0">
                <a:solidFill>
                  <a:schemeClr val="bg1">
                    <a:lumMod val="50000"/>
                  </a:schemeClr>
                </a:solidFill>
                <a:latin typeface="微软雅黑" panose="020B0503020204020204" charset="-122"/>
                <a:ea typeface="微软雅黑" panose="020B0503020204020204" charset="-122"/>
                <a:sym typeface="Lato Light" charset="0"/>
              </a:rPr>
              <a:t>举个例子：汇票流转到县财政局，县财政局根据汇票信息打款之后，汇票会自动流转到省财政厅，数字汇票在谁手上，就代表资金现在流转到了谁那里。</a:t>
            </a:r>
            <a:endParaRPr lang="en-US" altLang="zh-CN"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r>
              <a:rPr lang="zh-CN" altLang="en-US" dirty="0">
                <a:solidFill>
                  <a:schemeClr val="bg1">
                    <a:lumMod val="50000"/>
                  </a:schemeClr>
                </a:solidFill>
                <a:latin typeface="微软雅黑" panose="020B0503020204020204" charset="-122"/>
                <a:ea typeface="微软雅黑" panose="020B0503020204020204" charset="-122"/>
                <a:sym typeface="Lato Light" charset="0"/>
              </a:rPr>
              <a:t>但是现在有一个问题，如何保证你说打款了，就真的打款了呢？即上链信息的真实性问题该如何解决呢？那么，就是区块链的协同发挥作用了。</a:t>
            </a: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endParaRPr lang="zh-CN" altLang="en-US" dirty="0">
              <a:solidFill>
                <a:schemeClr val="bg1">
                  <a:lumMod val="50000"/>
                </a:schemeClr>
              </a:solidFill>
              <a:latin typeface="微软雅黑" panose="020B0503020204020204" charset="-122"/>
              <a:ea typeface="微软雅黑" panose="020B0503020204020204" charset="-122"/>
              <a:sym typeface="Lato Light" charset="0"/>
            </a:endParaRPr>
          </a:p>
          <a:p>
            <a:pPr lvl="0" eaLnBrk="1" hangingPunct="1">
              <a:spcBef>
                <a:spcPct val="0"/>
              </a:spcBef>
            </a:pPr>
            <a:endParaRPr lang="zh-CN" altLang="en-US" dirty="0">
              <a:ea typeface="宋体" panose="02010600030101010101" pitchFamily="2" charset="-122"/>
            </a:endParaRPr>
          </a:p>
        </p:txBody>
      </p:sp>
      <p:sp>
        <p:nvSpPr>
          <p:cNvPr id="122883"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ln>
            <a:solidFill>
              <a:srgbClr val="000000"/>
            </a:solidFill>
            <a:miter/>
          </a:ln>
        </p:spPr>
      </p:sp>
      <p:sp>
        <p:nvSpPr>
          <p:cNvPr id="131074" name="Notes Placeholder 2"/>
          <p:cNvSpPr>
            <a:spLocks noGrp="1"/>
          </p:cNvSpPr>
          <p:nvPr>
            <p:ph type="body"/>
          </p:nvPr>
        </p:nvSpPr>
        <p:spPr/>
        <p:txBody>
          <a:bodyPr wrap="square" lIns="91440" tIns="45720" rIns="91440" bIns="45720" anchor="t"/>
          <a:lstStyle/>
          <a:p>
            <a:pPr lvl="0" eaLnBrk="1" hangingPunct="1">
              <a:spcBef>
                <a:spcPct val="0"/>
              </a:spcBef>
            </a:pPr>
            <a:r>
              <a:rPr lang="zh-CN" altLang="zh-CN" dirty="0">
                <a:ea typeface="宋体" panose="02010600030101010101" pitchFamily="2" charset="-122"/>
              </a:rPr>
              <a:t>这里就涉及到平台的实时对账系统</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与银行合作，将银行拉入到区块链网络中</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如县财政局按照</a:t>
            </a:r>
            <a:r>
              <a:rPr lang="en-US" altLang="zh-CN" dirty="0">
                <a:ea typeface="宋体" panose="02010600030101010101" pitchFamily="2" charset="-122"/>
              </a:rPr>
              <a:t>“</a:t>
            </a:r>
            <a:r>
              <a:rPr lang="zh-CN" altLang="en-US" dirty="0">
                <a:ea typeface="宋体" panose="02010600030101010101" pitchFamily="2" charset="-122"/>
              </a:rPr>
              <a:t>数字汇票</a:t>
            </a:r>
            <a:r>
              <a:rPr lang="en-US" altLang="zh-CN" dirty="0">
                <a:ea typeface="宋体" panose="02010600030101010101" pitchFamily="2" charset="-122"/>
              </a:rPr>
              <a:t>”</a:t>
            </a:r>
            <a:r>
              <a:rPr lang="zh-CN" altLang="en-US" dirty="0">
                <a:ea typeface="宋体" panose="02010600030101010101" pitchFamily="2" charset="-122"/>
              </a:rPr>
              <a:t>规定完成了打款操作之后，将银行的打款流水号登记上链，</a:t>
            </a:r>
            <a:r>
              <a:rPr lang="zh-CN" altLang="en-US" dirty="0">
                <a:ea typeface="宋体" panose="02010600030101010101" pitchFamily="2" charset="-122"/>
                <a:sym typeface="+mn-ea"/>
              </a:rPr>
              <a:t>触发对账智能合约</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平台拉取银行的流水信息上链，找到</a:t>
            </a:r>
            <a:r>
              <a:rPr lang="zh-CN" altLang="zh-CN" dirty="0">
                <a:ea typeface="宋体" panose="02010600030101010101" pitchFamily="2" charset="-122"/>
                <a:sym typeface="+mn-ea"/>
              </a:rPr>
              <a:t>县财政局打款的流水信息，与数字汇票信息进行比对，完成对账工作，确认转账结果。</a:t>
            </a:r>
            <a:endParaRPr lang="zh-CN" altLang="zh-CN" dirty="0">
              <a:ea typeface="宋体" panose="02010600030101010101" pitchFamily="2" charset="-122"/>
            </a:endParaRPr>
          </a:p>
          <a:p>
            <a:pPr lvl="0" eaLnBrk="1" hangingPunct="1">
              <a:spcBef>
                <a:spcPct val="0"/>
              </a:spcBef>
            </a:pP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这样做的好处是什么呢。首先，保障了上链信息的真实性，这里相当于是由银行对信息进行背书，</a:t>
            </a:r>
            <a:r>
              <a:rPr lang="zh-CN" altLang="en-US" dirty="0">
                <a:solidFill>
                  <a:schemeClr val="bg1">
                    <a:lumMod val="50000"/>
                  </a:schemeClr>
                </a:solidFill>
                <a:latin typeface="微软雅黑" panose="020B0503020204020204" charset="-122"/>
                <a:ea typeface="微软雅黑" panose="020B0503020204020204" charset="-122"/>
                <a:sym typeface="+mn-ea"/>
              </a:rPr>
              <a:t>银行，作为一类做信用吃饭的公司，其信息的真实性得以保障</a:t>
            </a:r>
            <a:endParaRPr lang="zh-CN" altLang="en-US" dirty="0">
              <a:solidFill>
                <a:schemeClr val="bg1">
                  <a:lumMod val="50000"/>
                </a:schemeClr>
              </a:solidFill>
              <a:latin typeface="微软雅黑" panose="020B0503020204020204" charset="-122"/>
              <a:ea typeface="微软雅黑" panose="020B0503020204020204" charset="-122"/>
              <a:sym typeface="+mn-ea"/>
            </a:endParaRPr>
          </a:p>
          <a:p>
            <a:pPr lvl="0" eaLnBrk="1" hangingPunct="1">
              <a:spcBef>
                <a:spcPct val="0"/>
              </a:spcBef>
            </a:pPr>
            <a:r>
              <a:rPr lang="zh-CN" altLang="en-US" dirty="0">
                <a:solidFill>
                  <a:schemeClr val="bg1">
                    <a:lumMod val="50000"/>
                  </a:schemeClr>
                </a:solidFill>
                <a:latin typeface="微软雅黑" panose="020B0503020204020204" charset="-122"/>
                <a:ea typeface="微软雅黑" panose="020B0503020204020204" charset="-122"/>
                <a:sym typeface="+mn-ea"/>
              </a:rPr>
              <a:t>然后是提供数据放心，</a:t>
            </a:r>
            <a:r>
              <a:rPr lang="zh-CN" altLang="zh-CN" dirty="0">
                <a:ea typeface="宋体" panose="02010600030101010101" pitchFamily="2" charset="-122"/>
                <a:sym typeface="+mn-ea"/>
              </a:rPr>
              <a:t>银行区块链网络中的一个节点，需要在自己的节点上部署涉及到自己的智能合约，那么规则自己肯定是清楚的，</a:t>
            </a:r>
            <a:r>
              <a:rPr lang="zh-CN" altLang="en-US" dirty="0">
                <a:solidFill>
                  <a:schemeClr val="bg1">
                    <a:lumMod val="50000"/>
                  </a:schemeClr>
                </a:solidFill>
                <a:latin typeface="微软雅黑" panose="020B0503020204020204" charset="-122"/>
                <a:ea typeface="微软雅黑" panose="020B0503020204020204" charset="-122"/>
                <a:sym typeface="+mn-ea"/>
              </a:rPr>
              <a:t>数据如何分发，如何处理都写在智能合约里，因此也就放心了</a:t>
            </a:r>
            <a:r>
              <a:rPr lang="zh-CN" altLang="zh-CN" dirty="0">
                <a:ea typeface="宋体" panose="02010600030101010101" pitchFamily="2" charset="-122"/>
                <a:sym typeface="+mn-ea"/>
              </a:rPr>
              <a:t>。</a:t>
            </a:r>
            <a:endParaRPr lang="zh-CN" altLang="zh-CN" dirty="0">
              <a:ea typeface="宋体" panose="02010600030101010101" pitchFamily="2" charset="-122"/>
              <a:sym typeface="+mn-ea"/>
            </a:endParaRPr>
          </a:p>
          <a:p>
            <a:pPr lvl="0" eaLnBrk="1" hangingPunct="1">
              <a:spcBef>
                <a:spcPct val="0"/>
              </a:spcBef>
            </a:pPr>
            <a:r>
              <a:rPr lang="zh-CN" altLang="zh-CN" dirty="0">
                <a:ea typeface="宋体" panose="02010600030101010101" pitchFamily="2" charset="-122"/>
                <a:sym typeface="+mn-ea"/>
              </a:rPr>
              <a:t>最后就是，高效的提供作业，我参与到业务中，无需为了你开发新系统。</a:t>
            </a:r>
            <a:endParaRPr lang="zh-CN" altLang="zh-CN" dirty="0">
              <a:ea typeface="宋体" panose="02010600030101010101" pitchFamily="2" charset="-122"/>
              <a:sym typeface="+mn-ea"/>
            </a:endParaRPr>
          </a:p>
          <a:p>
            <a:pPr lvl="0" eaLnBrk="1" hangingPunct="1">
              <a:spcBef>
                <a:spcPct val="0"/>
              </a:spcBef>
            </a:pPr>
            <a:endParaRPr lang="zh-CN" altLang="zh-CN" dirty="0">
              <a:ea typeface="宋体" panose="02010600030101010101" pitchFamily="2" charset="-122"/>
            </a:endParaRPr>
          </a:p>
          <a:p>
            <a:pPr lvl="0" eaLnBrk="1" hangingPunct="1">
              <a:spcBef>
                <a:spcPct val="0"/>
              </a:spcBef>
            </a:pPr>
            <a:r>
              <a:rPr lang="en-US" altLang="zh-CN" dirty="0">
                <a:ea typeface="宋体" panose="02010600030101010101" pitchFamily="2" charset="-122"/>
                <a:sym typeface="+mn-ea"/>
              </a:rPr>
              <a:t>1.</a:t>
            </a:r>
            <a:r>
              <a:rPr lang="zh-CN" altLang="zh-CN" dirty="0">
                <a:ea typeface="宋体" panose="02010600030101010101" pitchFamily="2" charset="-122"/>
                <a:sym typeface="+mn-ea"/>
              </a:rPr>
              <a:t>开端使用省政府的强信用对“数字票据”背书，保证“数字票据”的真实性</a:t>
            </a:r>
            <a:endParaRPr lang="zh-CN" altLang="zh-CN" dirty="0">
              <a:ea typeface="宋体" panose="02010600030101010101" pitchFamily="2" charset="-122"/>
              <a:sym typeface="+mn-ea"/>
            </a:endParaRPr>
          </a:p>
          <a:p>
            <a:pPr lvl="0" eaLnBrk="1" hangingPunct="1">
              <a:spcBef>
                <a:spcPct val="0"/>
              </a:spcBef>
            </a:pPr>
            <a:r>
              <a:rPr lang="en-US" altLang="zh-CN" dirty="0">
                <a:ea typeface="宋体" panose="02010600030101010101" pitchFamily="2" charset="-122"/>
                <a:sym typeface="+mn-ea"/>
              </a:rPr>
              <a:t>2.</a:t>
            </a:r>
            <a:r>
              <a:rPr lang="zh-CN" altLang="zh-CN" dirty="0">
                <a:ea typeface="宋体" panose="02010600030101010101" pitchFamily="2" charset="-122"/>
                <a:sym typeface="+mn-ea"/>
              </a:rPr>
              <a:t>中端使用商业银行的强信用对转账背书，保证转账上链信息的真实性</a:t>
            </a:r>
            <a:endParaRPr lang="zh-CN" altLang="zh-CN" dirty="0">
              <a:ea typeface="宋体" panose="02010600030101010101" pitchFamily="2" charset="-122"/>
              <a:sym typeface="+mn-ea"/>
            </a:endParaRPr>
          </a:p>
          <a:p>
            <a:pPr lvl="0" eaLnBrk="1" hangingPunct="1">
              <a:spcBef>
                <a:spcPct val="0"/>
              </a:spcBef>
            </a:pPr>
            <a:r>
              <a:rPr lang="en-US" altLang="zh-CN" dirty="0">
                <a:ea typeface="宋体" panose="02010600030101010101" pitchFamily="2" charset="-122"/>
                <a:sym typeface="+mn-ea"/>
              </a:rPr>
              <a:t>3.</a:t>
            </a:r>
            <a:r>
              <a:rPr lang="zh-CN" altLang="zh-CN" dirty="0">
                <a:ea typeface="宋体" panose="02010600030101010101" pitchFamily="2" charset="-122"/>
                <a:sym typeface="+mn-ea"/>
              </a:rPr>
              <a:t>同时区块链为“数字票据”提供了安全、可信的运行流转环境。</a:t>
            </a:r>
            <a:endParaRPr lang="zh-CN" altLang="zh-CN" dirty="0">
              <a:ea typeface="宋体" panose="02010600030101010101" pitchFamily="2" charset="-122"/>
              <a:sym typeface="+mn-ea"/>
            </a:endParaRPr>
          </a:p>
          <a:p>
            <a:pPr lvl="0" eaLnBrk="1" hangingPunct="1">
              <a:spcBef>
                <a:spcPct val="0"/>
              </a:spcBef>
            </a:pPr>
            <a:r>
              <a:rPr lang="zh-CN" altLang="zh-CN" dirty="0">
                <a:ea typeface="宋体" panose="02010600030101010101" pitchFamily="2" charset="-122"/>
                <a:sym typeface="+mn-ea"/>
              </a:rPr>
              <a:t>在这样一个结合了完善规章制度和先进科学技术的闭环系统中，扶贫资金将得到更大的保障。</a:t>
            </a:r>
            <a:endParaRPr lang="zh-CN" altLang="zh-CN" dirty="0">
              <a:ea typeface="宋体" panose="02010600030101010101" pitchFamily="2" charset="-122"/>
              <a:sym typeface="+mn-ea"/>
            </a:endParaRPr>
          </a:p>
        </p:txBody>
      </p:sp>
      <p:sp>
        <p:nvSpPr>
          <p:cNvPr id="131075"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来源那里谈一谈扶贫的社会意义。</a:t>
            </a:r>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这一页简单介绍区块链是什么，从</a:t>
            </a:r>
            <a:r>
              <a:rPr lang="en-US" altLang="zh-CN" dirty="0"/>
              <a:t>1</a:t>
            </a:r>
            <a:r>
              <a:rPr lang="zh-CN" altLang="en-US" dirty="0"/>
              <a:t>到</a:t>
            </a:r>
            <a:r>
              <a:rPr lang="en-US" altLang="zh-CN" dirty="0"/>
              <a:t>4</a:t>
            </a:r>
            <a:r>
              <a:rPr lang="zh-CN" altLang="en-US" dirty="0"/>
              <a:t>是一环套一环的有逻辑的一步一步讲解什么是区块链</a:t>
            </a:r>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因为现阶段区块链技术尚在初期，存在安全隐患且交易吞吐量不能满足场景需求，</a:t>
            </a:r>
            <a:endParaRPr lang="zh-CN"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a:solidFill>
              <a:srgbClr val="000000"/>
            </a:solidFill>
            <a:miter/>
          </a:ln>
        </p:spPr>
      </p:sp>
      <p:sp>
        <p:nvSpPr>
          <p:cNvPr id="135170" name="Notes Placeholder 2"/>
          <p:cNvSpPr>
            <a:spLocks noGrp="1"/>
          </p:cNvSpPr>
          <p:nvPr>
            <p:ph type="body"/>
          </p:nvPr>
        </p:nvSpPr>
        <p:spPr/>
        <p:txBody>
          <a:bodyPr wrap="square" lIns="91440" tIns="45720" rIns="91440" bIns="45720" anchor="t"/>
          <a:lstStyle/>
          <a:p>
            <a:pPr lvl="0" eaLnBrk="1" hangingPunct="1">
              <a:spcBef>
                <a:spcPct val="0"/>
              </a:spcBef>
            </a:pPr>
            <a:r>
              <a:rPr lang="zh-CN" altLang="zh-CN" dirty="0">
                <a:ea typeface="宋体" panose="02010600030101010101" pitchFamily="2" charset="-122"/>
              </a:rPr>
              <a:t>有什么算法，都有什么缺点</a:t>
            </a:r>
            <a:endParaRPr lang="zh-CN" altLang="zh-CN" dirty="0">
              <a:ea typeface="宋体" panose="02010600030101010101" pitchFamily="2" charset="-122"/>
            </a:endParaRPr>
          </a:p>
        </p:txBody>
      </p:sp>
      <p:sp>
        <p:nvSpPr>
          <p:cNvPr id="135171"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a:solidFill>
              <a:srgbClr val="000000"/>
            </a:solidFill>
            <a:miter/>
          </a:ln>
        </p:spPr>
      </p:sp>
      <p:sp>
        <p:nvSpPr>
          <p:cNvPr id="135170" name="Notes Placeholder 2"/>
          <p:cNvSpPr>
            <a:spLocks noGrp="1"/>
          </p:cNvSpPr>
          <p:nvPr>
            <p:ph type="body"/>
          </p:nvPr>
        </p:nvSpPr>
        <p:spPr/>
        <p:txBody>
          <a:bodyPr wrap="square" lIns="91440" tIns="45720" rIns="91440" bIns="45720" anchor="t"/>
          <a:lstStyle/>
          <a:p>
            <a:pPr lvl="0" eaLnBrk="1" hangingPunct="1">
              <a:spcBef>
                <a:spcPct val="0"/>
              </a:spcBef>
            </a:pPr>
            <a:r>
              <a:rPr lang="zh-CN" altLang="zh-CN" dirty="0">
                <a:ea typeface="宋体" panose="02010600030101010101" pitchFamily="2" charset="-122"/>
              </a:rPr>
              <a:t>我的算法三个阶段都是什么用</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第一阶段用以保证请求的时序性一致问题</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第二阶段用以确认每个节点都收到了相同的的消息</a:t>
            </a:r>
            <a:endParaRPr lang="zh-CN" altLang="zh-CN" dirty="0">
              <a:ea typeface="宋体" panose="02010600030101010101" pitchFamily="2" charset="-122"/>
            </a:endParaRPr>
          </a:p>
          <a:p>
            <a:pPr lvl="0" eaLnBrk="1" hangingPunct="1">
              <a:spcBef>
                <a:spcPct val="0"/>
              </a:spcBef>
            </a:pPr>
            <a:r>
              <a:rPr lang="zh-CN" altLang="zh-CN" dirty="0">
                <a:ea typeface="宋体" panose="02010600030101010101" pitchFamily="2" charset="-122"/>
              </a:rPr>
              <a:t>第三阶段用以保证每个节点都执行了相同的命令</a:t>
            </a:r>
            <a:endParaRPr lang="zh-CN" altLang="zh-CN" dirty="0">
              <a:ea typeface="宋体" panose="02010600030101010101" pitchFamily="2" charset="-122"/>
            </a:endParaRPr>
          </a:p>
        </p:txBody>
      </p:sp>
      <p:sp>
        <p:nvSpPr>
          <p:cNvPr id="135171"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a:ln>
            <a:solidFill>
              <a:srgbClr val="000000"/>
            </a:solidFill>
            <a:miter/>
          </a:ln>
        </p:spPr>
      </p:sp>
      <p:sp>
        <p:nvSpPr>
          <p:cNvPr id="75778" name="Notes Placeholder 2"/>
          <p:cNvSpPr>
            <a:spLocks noGrp="1"/>
          </p:cNvSpPr>
          <p:nvPr>
            <p:ph type="body"/>
          </p:nvPr>
        </p:nvSpPr>
        <p:spPr/>
        <p:txBody>
          <a:bodyPr wrap="square" lIns="91440" tIns="45720" rIns="91440" bIns="45720" anchor="t"/>
          <a:lstStyle/>
          <a:p>
            <a:pPr lvl="0" eaLnBrk="1" hangingPunct="1">
              <a:spcBef>
                <a:spcPct val="0"/>
              </a:spcBef>
            </a:pPr>
            <a:r>
              <a:rPr lang="zh-CN" dirty="0">
                <a:ea typeface="宋体" panose="02010600030101010101" pitchFamily="2" charset="-122"/>
              </a:rPr>
              <a:t>我的容错概率</a:t>
            </a:r>
            <a:endParaRPr lang="zh-CN" dirty="0">
              <a:ea typeface="宋体" panose="02010600030101010101" pitchFamily="2" charset="-122"/>
            </a:endParaRPr>
          </a:p>
          <a:p>
            <a:pPr lvl="0" eaLnBrk="1" hangingPunct="1">
              <a:spcBef>
                <a:spcPct val="0"/>
              </a:spcBef>
            </a:pPr>
            <a:r>
              <a:rPr lang="zh-CN" dirty="0">
                <a:ea typeface="宋体" panose="02010600030101010101" pitchFamily="2" charset="-122"/>
              </a:rPr>
              <a:t>以及逻辑推倒</a:t>
            </a:r>
            <a:endParaRPr lang="zh-CN" dirty="0">
              <a:ea typeface="宋体" panose="02010600030101010101" pitchFamily="2" charset="-122"/>
            </a:endParaRPr>
          </a:p>
          <a:p>
            <a:pPr lvl="0" eaLnBrk="1" hangingPunct="1">
              <a:spcBef>
                <a:spcPct val="0"/>
              </a:spcBef>
            </a:pPr>
            <a:endParaRPr lang="zh-CN" altLang="en-US" dirty="0">
              <a:ea typeface="宋体" panose="02010600030101010101" pitchFamily="2" charset="-122"/>
            </a:endParaRPr>
          </a:p>
        </p:txBody>
      </p:sp>
      <p:sp>
        <p:nvSpPr>
          <p:cNvPr id="75779"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a:ln>
            <a:solidFill>
              <a:srgbClr val="000000"/>
            </a:solidFill>
            <a:miter/>
          </a:ln>
        </p:spPr>
      </p:sp>
      <p:sp>
        <p:nvSpPr>
          <p:cNvPr id="75778" name="Notes Placeholder 2"/>
          <p:cNvSpPr>
            <a:spLocks noGrp="1"/>
          </p:cNvSpPr>
          <p:nvPr>
            <p:ph type="body"/>
          </p:nvPr>
        </p:nvSpPr>
        <p:spPr/>
        <p:txBody>
          <a:bodyPr wrap="square" lIns="91440" tIns="45720" rIns="91440" bIns="45720" anchor="t"/>
          <a:lstStyle/>
          <a:p>
            <a:pPr lvl="0" eaLnBrk="1" hangingPunct="1">
              <a:spcBef>
                <a:spcPct val="0"/>
              </a:spcBef>
            </a:pPr>
            <a:r>
              <a:rPr lang="zh-CN" dirty="0">
                <a:ea typeface="宋体" panose="02010600030101010101" pitchFamily="2" charset="-122"/>
              </a:rPr>
              <a:t>主节点切换协议，以及数学推倒</a:t>
            </a:r>
            <a:endParaRPr lang="zh-CN" altLang="en-US" dirty="0">
              <a:ea typeface="宋体" panose="02010600030101010101" pitchFamily="2" charset="-122"/>
            </a:endParaRPr>
          </a:p>
          <a:p>
            <a:pPr lvl="0" eaLnBrk="1" hangingPunct="1">
              <a:spcBef>
                <a:spcPct val="0"/>
              </a:spcBef>
            </a:pP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主节点切换：每个节点都会单独算一个概率，选出一个新的主节点，然后广播这条消息，在收到的消息里面选出一个收到投票最多的担任新的主节点。</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 </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作恶方式有：</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1.f</a:t>
            </a:r>
            <a:r>
              <a:rPr lang="zh-CN" altLang="en-US" dirty="0">
                <a:ea typeface="宋体" panose="02010600030101010101" pitchFamily="2" charset="-122"/>
              </a:rPr>
              <a:t>不响应！</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2.</a:t>
            </a:r>
            <a:r>
              <a:rPr lang="zh-CN" altLang="en-US" dirty="0">
                <a:ea typeface="宋体" panose="02010600030101010101" pitchFamily="2" charset="-122"/>
                <a:sym typeface="+mn-ea"/>
              </a:rPr>
              <a:t>伪造、篡改交易</a:t>
            </a:r>
            <a:r>
              <a:rPr lang="en-US" altLang="zh-CN" dirty="0">
                <a:ea typeface="宋体" panose="02010600030101010101" pitchFamily="2" charset="-122"/>
                <a:sym typeface="+mn-ea"/>
              </a:rPr>
              <a:t>-</a:t>
            </a:r>
            <a:r>
              <a:rPr lang="zh-CN" altLang="en-US" dirty="0">
                <a:ea typeface="宋体" panose="02010600030101010101" pitchFamily="2" charset="-122"/>
                <a:sym typeface="+mn-ea"/>
              </a:rPr>
              <a:t>》非对称加密算法，公钥加密，私钥解密；私钥签名，公钥验签</a:t>
            </a:r>
            <a:endParaRPr lang="en-US" altLang="zh-CN" dirty="0">
              <a:ea typeface="宋体" panose="02010600030101010101" pitchFamily="2" charset="-122"/>
            </a:endParaRPr>
          </a:p>
          <a:p>
            <a:pPr lvl="0" eaLnBrk="1" hangingPunct="1">
              <a:spcBef>
                <a:spcPct val="0"/>
              </a:spcBef>
            </a:pPr>
            <a:r>
              <a:rPr lang="en-US" altLang="zh-CN" dirty="0">
                <a:ea typeface="宋体" panose="02010600030101010101" pitchFamily="2" charset="-122"/>
              </a:rPr>
              <a:t>3.</a:t>
            </a:r>
            <a:r>
              <a:rPr lang="zh-CN" altLang="en-US" dirty="0">
                <a:ea typeface="宋体" panose="02010600030101010101" pitchFamily="2" charset="-122"/>
              </a:rPr>
              <a:t>主节点故意不打包某个交易，这样的区块在之前的算法中依然属于正常合法的区块，可以被共识落盘</a:t>
            </a:r>
            <a:r>
              <a:rPr lang="en-US" altLang="zh-CN" dirty="0">
                <a:ea typeface="宋体" panose="02010600030101010101" pitchFamily="2" charset="-122"/>
              </a:rPr>
              <a:t>-</a:t>
            </a:r>
            <a:r>
              <a:rPr lang="zh-CN" altLang="en-US" dirty="0">
                <a:ea typeface="宋体" panose="02010600030101010101" pitchFamily="2" charset="-122"/>
              </a:rPr>
              <a:t>》主节点切换协议，设计了一个信用评价机制，</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	</a:t>
            </a:r>
            <a:r>
              <a:rPr lang="zh-CN" altLang="en-US" dirty="0">
                <a:ea typeface="宋体" panose="02010600030101010101" pitchFamily="2" charset="-122"/>
                <a:sym typeface="+mn-ea"/>
              </a:rPr>
              <a:t>信用评价机制：</a:t>
            </a:r>
            <a:r>
              <a:rPr lang="zh-CN" altLang="en-US" dirty="0">
                <a:ea typeface="宋体" panose="02010600030101010101" pitchFamily="2" charset="-122"/>
              </a:rPr>
              <a:t>对每次节点担任主节点时的表现进行评价打分，评价有两轮，第一轮，共识是否成功，成功</a:t>
            </a:r>
            <a:r>
              <a:rPr lang="en-US" altLang="zh-CN" dirty="0">
                <a:ea typeface="宋体" panose="02010600030101010101" pitchFamily="2" charset="-122"/>
              </a:rPr>
              <a:t>10</a:t>
            </a:r>
            <a:r>
              <a:rPr lang="zh-CN" altLang="en-US" dirty="0">
                <a:ea typeface="宋体" panose="02010600030101010101" pitchFamily="2" charset="-122"/>
              </a:rPr>
              <a:t>分，失败</a:t>
            </a:r>
            <a:r>
              <a:rPr lang="en-US" altLang="zh-CN" dirty="0">
                <a:ea typeface="宋体" panose="02010600030101010101" pitchFamily="2" charset="-122"/>
              </a:rPr>
              <a:t>1</a:t>
            </a:r>
            <a:r>
              <a:rPr lang="zh-CN" altLang="en-US" dirty="0">
                <a:ea typeface="宋体" panose="02010600030101010101" pitchFamily="2" charset="-122"/>
              </a:rPr>
              <a:t>分，第二轮，在新一轮共识时，对上一轮的共识效果进行评价，如果当前区块中有比上一个区块打包时间更早的交易，则说明了上一任主节点有可能作恶，因此，将上一轮的评分降为</a:t>
            </a:r>
            <a:r>
              <a:rPr lang="en-US" altLang="zh-CN" dirty="0">
                <a:ea typeface="宋体" panose="02010600030101010101" pitchFamily="2" charset="-122"/>
              </a:rPr>
              <a:t>1</a:t>
            </a:r>
            <a:r>
              <a:rPr lang="zh-CN" altLang="en-US" dirty="0">
                <a:ea typeface="宋体" panose="02010600030101010101" pitchFamily="2" charset="-122"/>
              </a:rPr>
              <a:t>。我给每个节点设置一个信用分，每次共识完成，我进行一次主节点切换，切换的时候，按概率选择主节点，信用分与被选中的概率成正比。然后，</a:t>
            </a:r>
            <a:endParaRPr lang="zh-CN" altLang="en-US" dirty="0">
              <a:ea typeface="宋体" panose="02010600030101010101" pitchFamily="2" charset="-122"/>
            </a:endParaRPr>
          </a:p>
          <a:p>
            <a:pPr lvl="0" eaLnBrk="1" hangingPunct="1">
              <a:spcBef>
                <a:spcPct val="0"/>
              </a:spcBef>
            </a:pPr>
            <a:r>
              <a:rPr lang="en-US" altLang="zh-CN" dirty="0">
                <a:ea typeface="宋体" panose="02010600030101010101" pitchFamily="2" charset="-122"/>
              </a:rPr>
              <a:t>	</a:t>
            </a:r>
            <a:r>
              <a:rPr lang="zh-CN" altLang="en-US" dirty="0">
                <a:ea typeface="宋体" panose="02010600030101010101" pitchFamily="2" charset="-122"/>
              </a:rPr>
              <a:t>主节点选择办法：每完成一轮共识，进行一次逐渐的切换，每个节点被选中的概率与其信用评分成正比，以此保障有能力准守规则的好节点能更多的承担主节点的责任，保障系统的健康运行，同时，也给分低的节点一个挽救的机会，不至于赶尽杀绝。</a:t>
            </a:r>
            <a:endParaRPr lang="zh-CN" altLang="en-US" dirty="0">
              <a:ea typeface="宋体" panose="02010600030101010101" pitchFamily="2" charset="-122"/>
            </a:endParaRPr>
          </a:p>
          <a:p>
            <a:pPr lvl="0" eaLnBrk="1" hangingPunct="1">
              <a:spcBef>
                <a:spcPct val="0"/>
              </a:spcBef>
            </a:pPr>
            <a:r>
              <a:rPr lang="zh-CN" altLang="en-US" dirty="0">
                <a:ea typeface="宋体" panose="02010600030101010101" pitchFamily="2" charset="-122"/>
              </a:rPr>
              <a:t>其实说到这里就可以看出，权力越大越集中，就越容易出现问题。这也是中心化系统的弊端之一。</a:t>
            </a:r>
            <a:endParaRPr lang="zh-CN" altLang="en-US" dirty="0">
              <a:ea typeface="宋体" panose="02010600030101010101" pitchFamily="2" charset="-122"/>
            </a:endParaRPr>
          </a:p>
        </p:txBody>
      </p:sp>
      <p:sp>
        <p:nvSpPr>
          <p:cNvPr id="75779"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lstStyle/>
          <a:p>
            <a:pPr lvl="0" indent="0" algn="r"/>
            <a:fld id="{9A0DB2DC-4C9A-4742-B13C-FB6460FD3503}" type="slidenum">
              <a:rPr lang="id-ID" altLang="zh-CN" sz="1200" dirty="0">
                <a:ea typeface="宋体" panose="02010600030101010101" pitchFamily="2" charset="-122"/>
              </a:rPr>
            </a:fld>
            <a:endParaRPr lang="id-ID" altLang="zh-CN"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push dir="u"/>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ransition spd="slow">
    <p:push dir="u"/>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a:p>
        </p:txBody>
      </p:sp>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FCC1E48-C2E2-487B-A2DA-941BDCAC9EFE}" type="datetimeFigureOut">
              <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rPr>
            </a:fld>
            <a:endPar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
        <p:nvSpPr>
          <p:cNvPr id="5" name="页脚占位符 4"/>
          <p:cNvSpPr>
            <a:spLocks noGrp="1"/>
          </p:cNvSpPr>
          <p:nvPr>
            <p:ph type="ftr" sz="quarter" idx="11"/>
          </p:nvPr>
        </p:nvSpPr>
        <p:spPr>
          <a:xfrm>
            <a:off x="4038600" y="6356350"/>
            <a:ext cx="41148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
        <p:nvSpPr>
          <p:cNvPr id="6" name="灯片编号占位符 5"/>
          <p:cNvSpPr>
            <a:spLocks noGrp="1"/>
          </p:cNvSpPr>
          <p:nvPr>
            <p:ph type="sldNum" sz="quarter" idx="12"/>
          </p:nvPr>
        </p:nvSpPr>
        <p:spPr>
          <a:xfrm>
            <a:off x="8610600" y="6356350"/>
            <a:ext cx="27432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65EDEF1-4F36-4CB5-8A67-D7538BB9FB1B}" type="slidenum">
              <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rPr>
            </a:fld>
            <a:endParaRPr kumimoji="0" lang="id-ID" altLang="zh-CN" sz="1200" b="0" i="0" u="none" strike="noStrike" kern="1200" cap="none" spc="0" normalizeH="0" baseline="0" noProof="0">
              <a:ln>
                <a:noFill/>
              </a:ln>
              <a:solidFill>
                <a:srgbClr val="898989"/>
              </a:solidFill>
              <a:effectLst/>
              <a:uLnTx/>
              <a:uFillTx/>
              <a:latin typeface="Calibri" panose="020F0502020204030204" charset="0"/>
              <a:ea typeface="+mn-ea"/>
              <a:cs typeface="+mn-cs"/>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6_Пользовательский макет">
    <p:spTree>
      <p:nvGrpSpPr>
        <p:cNvPr id="1" name=""/>
        <p:cNvGrpSpPr/>
        <p:nvPr/>
      </p:nvGrpSpPr>
      <p:grpSpPr>
        <a:xfrm>
          <a:off x="0" y="0"/>
          <a:ext cx="0" cy="0"/>
          <a:chOff x="0" y="0"/>
          <a:chExt cx="0" cy="0"/>
        </a:xfrm>
      </p:grpSpPr>
      <p:sp>
        <p:nvSpPr>
          <p:cNvPr id="7" name="Рисунок 6"/>
          <p:cNvSpPr>
            <a:spLocks noGrp="1"/>
          </p:cNvSpPr>
          <p:nvPr>
            <p:ph type="pic" sz="quarter" idx="10"/>
          </p:nvPr>
        </p:nvSpPr>
        <p:spPr>
          <a:xfrm>
            <a:off x="0" y="0"/>
            <a:ext cx="3097499" cy="6858000"/>
          </a:xfrm>
        </p:spPr>
        <p:txBody>
          <a:bodyPr/>
          <a:lstStyle/>
          <a:p>
            <a:endParaRPr lang="ru-RU" dirty="0"/>
          </a:p>
        </p:txBody>
      </p:sp>
      <p:sp>
        <p:nvSpPr>
          <p:cNvPr id="8" name="Рисунок 6"/>
          <p:cNvSpPr>
            <a:spLocks noGrp="1"/>
          </p:cNvSpPr>
          <p:nvPr>
            <p:ph type="pic" sz="quarter" idx="11"/>
          </p:nvPr>
        </p:nvSpPr>
        <p:spPr>
          <a:xfrm>
            <a:off x="3097499" y="0"/>
            <a:ext cx="3001963" cy="6858000"/>
          </a:xfrm>
        </p:spPr>
        <p:txBody>
          <a:bodyPr/>
          <a:lstStyle/>
          <a:p>
            <a:endParaRPr lang="ru-RU" dirty="0"/>
          </a:p>
        </p:txBody>
      </p:sp>
      <p:sp>
        <p:nvSpPr>
          <p:cNvPr id="11" name="Рисунок 6"/>
          <p:cNvSpPr>
            <a:spLocks noGrp="1"/>
          </p:cNvSpPr>
          <p:nvPr>
            <p:ph type="pic" sz="quarter" idx="12"/>
          </p:nvPr>
        </p:nvSpPr>
        <p:spPr>
          <a:xfrm>
            <a:off x="6099462" y="0"/>
            <a:ext cx="3117871" cy="6858000"/>
          </a:xfrm>
        </p:spPr>
        <p:txBody>
          <a:bodyPr/>
          <a:lstStyle/>
          <a:p>
            <a:endParaRPr lang="ru-RU" dirty="0"/>
          </a:p>
        </p:txBody>
      </p:sp>
      <p:sp>
        <p:nvSpPr>
          <p:cNvPr id="12" name="Рисунок 6"/>
          <p:cNvSpPr>
            <a:spLocks noGrp="1"/>
          </p:cNvSpPr>
          <p:nvPr>
            <p:ph type="pic" sz="quarter" idx="13"/>
          </p:nvPr>
        </p:nvSpPr>
        <p:spPr>
          <a:xfrm>
            <a:off x="9217333" y="0"/>
            <a:ext cx="2974667" cy="6858000"/>
          </a:xfrm>
        </p:spPr>
        <p:txBody>
          <a:bodyPr/>
          <a:lstStyle/>
          <a:p>
            <a:endParaRPr lang="ru-RU"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F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slow">
    <p:push dir="u"/>
  </p:transition>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chart" Target="../charts/char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9.wmf"/><Relationship Id="rId7" Type="http://schemas.openxmlformats.org/officeDocument/2006/relationships/oleObject" Target="../embeddings/oleObject4.bin"/><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3" Type="http://schemas.openxmlformats.org/officeDocument/2006/relationships/oleObject" Target="../embeddings/oleObject2.bin"/><Relationship Id="rId22" Type="http://schemas.openxmlformats.org/officeDocument/2006/relationships/notesSlide" Target="../notesSlides/notesSlide8.xml"/><Relationship Id="rId21" Type="http://schemas.openxmlformats.org/officeDocument/2006/relationships/vmlDrawing" Target="../drawings/vmlDrawing1.vml"/><Relationship Id="rId20" Type="http://schemas.openxmlformats.org/officeDocument/2006/relationships/slideLayout" Target="../slideLayouts/slideLayout3.xml"/><Relationship Id="rId2" Type="http://schemas.openxmlformats.org/officeDocument/2006/relationships/image" Target="../media/image6.emf"/><Relationship Id="rId19" Type="http://schemas.openxmlformats.org/officeDocument/2006/relationships/image" Target="../media/image13.wmf"/><Relationship Id="rId18" Type="http://schemas.openxmlformats.org/officeDocument/2006/relationships/oleObject" Target="../embeddings/oleObject11.bin"/><Relationship Id="rId17" Type="http://schemas.openxmlformats.org/officeDocument/2006/relationships/image" Target="../media/image12.wmf"/><Relationship Id="rId16" Type="http://schemas.openxmlformats.org/officeDocument/2006/relationships/oleObject" Target="../embeddings/oleObject10.bin"/><Relationship Id="rId15" Type="http://schemas.openxmlformats.org/officeDocument/2006/relationships/image" Target="../media/image11.wmf"/><Relationship Id="rId14" Type="http://schemas.openxmlformats.org/officeDocument/2006/relationships/oleObject" Target="../embeddings/oleObject9.bin"/><Relationship Id="rId13" Type="http://schemas.openxmlformats.org/officeDocument/2006/relationships/oleObject" Target="../embeddings/oleObject8.bin"/><Relationship Id="rId12" Type="http://schemas.openxmlformats.org/officeDocument/2006/relationships/oleObject" Target="../embeddings/oleObject7.bin"/><Relationship Id="rId11" Type="http://schemas.openxmlformats.org/officeDocument/2006/relationships/image" Target="../media/image10.wmf"/><Relationship Id="rId10" Type="http://schemas.openxmlformats.org/officeDocument/2006/relationships/oleObject" Target="../embeddings/oleObject6.bin"/><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7.wmf"/><Relationship Id="rId7" Type="http://schemas.openxmlformats.org/officeDocument/2006/relationships/oleObject" Target="../embeddings/oleObject15.bin"/><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 Id="rId30" Type="http://schemas.openxmlformats.org/officeDocument/2006/relationships/notesSlide" Target="../notesSlides/notesSlide9.xml"/><Relationship Id="rId3" Type="http://schemas.openxmlformats.org/officeDocument/2006/relationships/oleObject" Target="../embeddings/oleObject13.bin"/><Relationship Id="rId29" Type="http://schemas.openxmlformats.org/officeDocument/2006/relationships/vmlDrawing" Target="../drawings/vmlDrawing2.vml"/><Relationship Id="rId28" Type="http://schemas.openxmlformats.org/officeDocument/2006/relationships/slideLayout" Target="../slideLayouts/slideLayout3.xml"/><Relationship Id="rId27" Type="http://schemas.openxmlformats.org/officeDocument/2006/relationships/image" Target="../media/image26.wmf"/><Relationship Id="rId26" Type="http://schemas.openxmlformats.org/officeDocument/2006/relationships/oleObject" Target="../embeddings/oleObject25.bin"/><Relationship Id="rId25" Type="http://schemas.openxmlformats.org/officeDocument/2006/relationships/image" Target="../media/image25.wmf"/><Relationship Id="rId24" Type="http://schemas.openxmlformats.org/officeDocument/2006/relationships/oleObject" Target="../embeddings/oleObject24.bin"/><Relationship Id="rId23" Type="http://schemas.openxmlformats.org/officeDocument/2006/relationships/oleObject" Target="../embeddings/oleObject23.bin"/><Relationship Id="rId22" Type="http://schemas.openxmlformats.org/officeDocument/2006/relationships/image" Target="../media/image24.wmf"/><Relationship Id="rId21" Type="http://schemas.openxmlformats.org/officeDocument/2006/relationships/oleObject" Target="../embeddings/oleObject22.bin"/><Relationship Id="rId20" Type="http://schemas.openxmlformats.org/officeDocument/2006/relationships/image" Target="../media/image23.wmf"/><Relationship Id="rId2" Type="http://schemas.openxmlformats.org/officeDocument/2006/relationships/image" Target="../media/image14.wmf"/><Relationship Id="rId19" Type="http://schemas.openxmlformats.org/officeDocument/2006/relationships/oleObject" Target="../embeddings/oleObject21.bin"/><Relationship Id="rId18" Type="http://schemas.openxmlformats.org/officeDocument/2006/relationships/image" Target="../media/image22.wmf"/><Relationship Id="rId17" Type="http://schemas.openxmlformats.org/officeDocument/2006/relationships/oleObject" Target="../embeddings/oleObject20.bin"/><Relationship Id="rId16" Type="http://schemas.openxmlformats.org/officeDocument/2006/relationships/image" Target="../media/image21.wmf"/><Relationship Id="rId15" Type="http://schemas.openxmlformats.org/officeDocument/2006/relationships/oleObject" Target="../embeddings/oleObject19.bin"/><Relationship Id="rId14" Type="http://schemas.openxmlformats.org/officeDocument/2006/relationships/image" Target="../media/image20.wmf"/><Relationship Id="rId13" Type="http://schemas.openxmlformats.org/officeDocument/2006/relationships/oleObject" Target="../embeddings/oleObject18.bin"/><Relationship Id="rId12" Type="http://schemas.openxmlformats.org/officeDocument/2006/relationships/image" Target="../media/image19.wmf"/><Relationship Id="rId11" Type="http://schemas.openxmlformats.org/officeDocument/2006/relationships/oleObject" Target="../embeddings/oleObject17.bin"/><Relationship Id="rId10" Type="http://schemas.openxmlformats.org/officeDocument/2006/relationships/image" Target="../media/image18.wmf"/><Relationship Id="rId1"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原创设计师QQ598969553             _1"/>
          <p:cNvSpPr/>
          <p:nvPr/>
        </p:nvSpPr>
        <p:spPr>
          <a:xfrm>
            <a:off x="0" y="1269"/>
            <a:ext cx="12192000" cy="6855885"/>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8" name="Rectangle 24"/>
          <p:cNvSpPr/>
          <p:nvPr/>
        </p:nvSpPr>
        <p:spPr>
          <a:xfrm>
            <a:off x="0" y="2192954"/>
            <a:ext cx="12192000" cy="192024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1"/>
          <p:cNvSpPr txBox="1"/>
          <p:nvPr/>
        </p:nvSpPr>
        <p:spPr>
          <a:xfrm>
            <a:off x="2105530" y="3591719"/>
            <a:ext cx="8229600" cy="363537"/>
          </a:xfrm>
          <a:prstGeom prst="rect">
            <a:avLst/>
          </a:prstGeom>
          <a:noFill/>
          <a:ln w="9525">
            <a:noFill/>
          </a:ln>
        </p:spPr>
        <p:txBody>
          <a:bodyPr anchor="ctr"/>
          <a:lstStyle/>
          <a:p>
            <a:pPr algn="ctr">
              <a:lnSpc>
                <a:spcPct val="90000"/>
              </a:lnSpc>
              <a:buFont typeface="Arial" panose="020B0604020202020204" pitchFamily="34" charset="0"/>
              <a:buNone/>
            </a:pPr>
            <a:r>
              <a:rPr lang="zh-CN" altLang="id-ID" sz="1900" b="1" dirty="0">
                <a:solidFill>
                  <a:schemeClr val="bg1"/>
                </a:solidFill>
                <a:latin typeface="微软雅黑" panose="020B0503020204020204" charset="-122"/>
                <a:ea typeface="微软雅黑" panose="020B0503020204020204" charset="-122"/>
              </a:rPr>
              <a:t>导师： 马小峰           答辩人： 李一鸣</a:t>
            </a:r>
            <a:endParaRPr lang="zh-CN" altLang="en-US" sz="1900" b="1" dirty="0">
              <a:solidFill>
                <a:schemeClr val="bg1"/>
              </a:solidFill>
              <a:latin typeface="微软雅黑" panose="020B0503020204020204" charset="-122"/>
              <a:ea typeface="微软雅黑" panose="020B0503020204020204" charset="-122"/>
            </a:endParaRPr>
          </a:p>
        </p:txBody>
      </p:sp>
      <p:sp>
        <p:nvSpPr>
          <p:cNvPr id="12" name="Title 13"/>
          <p:cNvSpPr txBox="1"/>
          <p:nvPr/>
        </p:nvSpPr>
        <p:spPr>
          <a:xfrm>
            <a:off x="2105530" y="2677753"/>
            <a:ext cx="8229600" cy="857250"/>
          </a:xfrm>
          <a:prstGeom prst="rect">
            <a:avLst/>
          </a:prstGeom>
          <a:noFill/>
          <a:ln w="9525">
            <a:noFill/>
          </a:ln>
        </p:spPr>
        <p:txBody>
          <a:bodyPr anchor="b"/>
          <a:lstStyle/>
          <a:p>
            <a:pPr algn="ctr">
              <a:lnSpc>
                <a:spcPct val="90000"/>
              </a:lnSpc>
              <a:buFont typeface="Arial" panose="020B0604020202020204" pitchFamily="34" charset="0"/>
              <a:buNone/>
            </a:pPr>
            <a:r>
              <a:rPr lang="zh-CN" altLang="id-ID" sz="4000" b="1" dirty="0">
                <a:solidFill>
                  <a:schemeClr val="bg1"/>
                </a:solidFill>
                <a:latin typeface="微软雅黑" panose="020B0503020204020204" charset="-122"/>
                <a:ea typeface="微软雅黑" panose="020B0503020204020204" charset="-122"/>
              </a:rPr>
              <a:t>基于区块链的扶贫资金管理平台关键技术的研究与设计</a:t>
            </a:r>
            <a:endParaRPr lang="zh-CN" altLang="id-ID" sz="4000" b="1" dirty="0">
              <a:solidFill>
                <a:schemeClr val="bg1"/>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原创设计师QQ598969553             _10"/>
          <p:cNvSpPr>
            <a:spLocks noChangeArrowheads="1"/>
          </p:cNvSpPr>
          <p:nvPr/>
        </p:nvSpPr>
        <p:spPr bwMode="auto">
          <a:xfrm>
            <a:off x="9621520" y="4577080"/>
            <a:ext cx="1922145" cy="15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主链确认</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路由模块收到回复后，根据请求摘要，寻找对应对调，并将结果确认在主链上。</a:t>
            </a:r>
            <a:endParaRPr lang="en-US" altLang="zh-CN" sz="1400" dirty="0">
              <a:solidFill>
                <a:srgbClr val="595959"/>
              </a:solidFill>
              <a:latin typeface="微软雅黑" panose="020B0503020204020204" charset="-122"/>
              <a:ea typeface="微软雅黑" panose="020B0503020204020204" charset="-122"/>
            </a:endParaRPr>
          </a:p>
        </p:txBody>
      </p:sp>
      <p:sp>
        <p:nvSpPr>
          <p:cNvPr id="240" name="原创设计师QQ598969553             _10"/>
          <p:cNvSpPr>
            <a:spLocks noChangeArrowheads="1"/>
          </p:cNvSpPr>
          <p:nvPr/>
        </p:nvSpPr>
        <p:spPr bwMode="auto">
          <a:xfrm>
            <a:off x="6924040" y="4577080"/>
            <a:ext cx="1922145" cy="125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子链执行</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子链执行请求，执行完成后，将请求摘要和执行结果返回到中基层。</a:t>
            </a:r>
            <a:endParaRPr lang="en-US" altLang="zh-CN" sz="1400" dirty="0">
              <a:solidFill>
                <a:srgbClr val="595959"/>
              </a:solidFill>
              <a:latin typeface="微软雅黑" panose="020B0503020204020204" charset="-122"/>
              <a:ea typeface="微软雅黑" panose="020B0503020204020204" charset="-122"/>
              <a:sym typeface="Lato Light" charset="0"/>
            </a:endParaRPr>
          </a:p>
        </p:txBody>
      </p:sp>
      <p:sp>
        <p:nvSpPr>
          <p:cNvPr id="239" name="原创设计师QQ598969553             _10"/>
          <p:cNvSpPr>
            <a:spLocks noChangeArrowheads="1"/>
          </p:cNvSpPr>
          <p:nvPr/>
        </p:nvSpPr>
        <p:spPr bwMode="auto">
          <a:xfrm>
            <a:off x="4150360" y="4577080"/>
            <a:ext cx="1922145" cy="177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子链转发</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根据获取的路由策略，将请求转发至指定子链，子链会立刻返回请求的摘要，中继层缓存该摘要，用以异步回调。</a:t>
            </a:r>
            <a:endParaRPr lang="en-US" altLang="zh-CN" sz="1400" dirty="0">
              <a:solidFill>
                <a:srgbClr val="595959"/>
              </a:solidFill>
              <a:latin typeface="微软雅黑" panose="020B0503020204020204" charset="-122"/>
              <a:ea typeface="微软雅黑" panose="020B0503020204020204" charset="-122"/>
              <a:sym typeface="Lato Light" charset="0"/>
            </a:endParaRPr>
          </a:p>
        </p:txBody>
      </p:sp>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多链</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架构</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Multi-chain Construction</a:t>
            </a:r>
            <a:endParaRPr lang="en-US" sz="1065" b="1" dirty="0">
              <a:solidFill>
                <a:srgbClr val="53585E"/>
              </a:solidFill>
              <a:latin typeface="Arial" panose="020B0604020202020204" pitchFamily="34" charset="0"/>
              <a:cs typeface="Arial" panose="020B0604020202020204" pitchFamily="34" charset="0"/>
            </a:endParaRPr>
          </a:p>
        </p:txBody>
      </p:sp>
      <p:sp>
        <p:nvSpPr>
          <p:cNvPr id="43" name="原创设计师QQ598969553             _10"/>
          <p:cNvSpPr>
            <a:spLocks noChangeArrowheads="1"/>
          </p:cNvSpPr>
          <p:nvPr/>
        </p:nvSpPr>
        <p:spPr bwMode="auto">
          <a:xfrm>
            <a:off x="1423670" y="1902460"/>
            <a:ext cx="1024890" cy="1024890"/>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23" name="原创设计师QQ598969553             _18"/>
          <p:cNvSpPr/>
          <p:nvPr/>
        </p:nvSpPr>
        <p:spPr bwMode="auto">
          <a:xfrm>
            <a:off x="6308725" y="918845"/>
            <a:ext cx="1394460" cy="650240"/>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121920" tIns="60960" rIns="121920" bIns="60960" numCol="1" anchor="t" anchorCtr="0" compatLnSpc="1"/>
          <a:lstStyle/>
          <a:p>
            <a:endParaRPr lang="zh-CN" altLang="en-US" sz="2400"/>
          </a:p>
        </p:txBody>
      </p:sp>
      <p:sp>
        <p:nvSpPr>
          <p:cNvPr id="24" name="原创设计师QQ598969553             _19"/>
          <p:cNvSpPr/>
          <p:nvPr/>
        </p:nvSpPr>
        <p:spPr bwMode="auto">
          <a:xfrm>
            <a:off x="7940675" y="918845"/>
            <a:ext cx="1394460" cy="650240"/>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121920" tIns="60960" rIns="121920" bIns="60960" numCol="1" anchor="t" anchorCtr="0" compatLnSpc="1"/>
          <a:lstStyle/>
          <a:p>
            <a:endParaRPr lang="zh-CN" altLang="en-US" sz="2400"/>
          </a:p>
        </p:txBody>
      </p:sp>
      <p:sp>
        <p:nvSpPr>
          <p:cNvPr id="48" name="Rounded Rectangle 79"/>
          <p:cNvSpPr/>
          <p:nvPr/>
        </p:nvSpPr>
        <p:spPr>
          <a:xfrm>
            <a:off x="8002270" y="207264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9" name="Rounded Rectangle 79"/>
          <p:cNvSpPr/>
          <p:nvPr/>
        </p:nvSpPr>
        <p:spPr>
          <a:xfrm>
            <a:off x="6381750" y="2072640"/>
            <a:ext cx="124841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50" name="原创设计师QQ598969553             _5"/>
          <p:cNvSpPr>
            <a:spLocks noEditPoints="1"/>
          </p:cNvSpPr>
          <p:nvPr/>
        </p:nvSpPr>
        <p:spPr bwMode="auto">
          <a:xfrm>
            <a:off x="3744595" y="1668145"/>
            <a:ext cx="1433195" cy="1442085"/>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1" name="原创设计师QQ598969553             _6"/>
          <p:cNvSpPr/>
          <p:nvPr/>
        </p:nvSpPr>
        <p:spPr bwMode="auto">
          <a:xfrm>
            <a:off x="3573780" y="1557655"/>
            <a:ext cx="576580" cy="662305"/>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52" name="原创设计师QQ598969553             _7"/>
          <p:cNvSpPr>
            <a:spLocks noChangeArrowheads="1"/>
          </p:cNvSpPr>
          <p:nvPr/>
        </p:nvSpPr>
        <p:spPr bwMode="auto">
          <a:xfrm>
            <a:off x="4029710" y="1955165"/>
            <a:ext cx="863600" cy="868680"/>
          </a:xfrm>
          <a:prstGeom prst="ellipse">
            <a:avLst/>
          </a:prstGeom>
          <a:solidFill>
            <a:schemeClr val="accent1"/>
          </a:solidFill>
          <a:ln>
            <a:noFill/>
          </a:ln>
        </p:spPr>
        <p:txBody>
          <a:bodyPr vert="horz" wrap="square" lIns="121920" tIns="60960" rIns="121920" bIns="60960" numCol="1" anchor="t" anchorCtr="0" compatLnSpc="1"/>
          <a:lstStyle/>
          <a:p>
            <a:endParaRPr lang="zh-CN" altLang="en-US" sz="2400"/>
          </a:p>
        </p:txBody>
      </p:sp>
      <p:cxnSp>
        <p:nvCxnSpPr>
          <p:cNvPr id="58" name="Straight Connector 68"/>
          <p:cNvCxnSpPr>
            <a:stCxn id="48" idx="1"/>
            <a:endCxn id="49" idx="3"/>
          </p:cNvCxnSpPr>
          <p:nvPr/>
        </p:nvCxnSpPr>
        <p:spPr>
          <a:xfrm flipH="1">
            <a:off x="7630160" y="234378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65" name="原创设计师QQ598969553             _47"/>
          <p:cNvSpPr>
            <a:spLocks noEditPoints="1"/>
          </p:cNvSpPr>
          <p:nvPr/>
        </p:nvSpPr>
        <p:spPr bwMode="auto">
          <a:xfrm>
            <a:off x="4297045" y="2165350"/>
            <a:ext cx="328930" cy="447040"/>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rgbClr val="EEEFF3"/>
          </a:solidFill>
          <a:ln>
            <a:noFill/>
          </a:ln>
        </p:spPr>
        <p:txBody>
          <a:bodyPr vert="horz" wrap="square" lIns="91440" tIns="45720" rIns="91440" bIns="45720" numCol="1" anchor="t" anchorCtr="0" compatLnSpc="1"/>
          <a:lstStyle/>
          <a:p>
            <a:endParaRPr lang="zh-CN" altLang="en-US"/>
          </a:p>
        </p:txBody>
      </p:sp>
      <p:sp>
        <p:nvSpPr>
          <p:cNvPr id="10" name="原创设计师QQ598969553             _14"/>
          <p:cNvSpPr>
            <a:spLocks noEditPoints="1"/>
          </p:cNvSpPr>
          <p:nvPr/>
        </p:nvSpPr>
        <p:spPr bwMode="auto">
          <a:xfrm>
            <a:off x="6899910" y="1138555"/>
            <a:ext cx="210185" cy="210820"/>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原创设计师QQ598969553             _14"/>
          <p:cNvSpPr>
            <a:spLocks noEditPoints="1"/>
          </p:cNvSpPr>
          <p:nvPr/>
        </p:nvSpPr>
        <p:spPr bwMode="auto">
          <a:xfrm>
            <a:off x="8533130" y="1138555"/>
            <a:ext cx="210185" cy="210820"/>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原创设计师QQ598969553             _47"/>
          <p:cNvSpPr>
            <a:spLocks noEditPoints="1"/>
          </p:cNvSpPr>
          <p:nvPr/>
        </p:nvSpPr>
        <p:spPr bwMode="auto">
          <a:xfrm>
            <a:off x="8550275" y="223329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4" name="原创设计师QQ598969553             _47"/>
          <p:cNvSpPr>
            <a:spLocks noEditPoints="1"/>
          </p:cNvSpPr>
          <p:nvPr/>
        </p:nvSpPr>
        <p:spPr bwMode="auto">
          <a:xfrm>
            <a:off x="6924040" y="223329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9" name="原创设计师QQ598969553             _24"/>
          <p:cNvSpPr>
            <a:spLocks noEditPoints="1"/>
          </p:cNvSpPr>
          <p:nvPr/>
        </p:nvSpPr>
        <p:spPr bwMode="auto">
          <a:xfrm>
            <a:off x="1532890" y="2069465"/>
            <a:ext cx="805815" cy="660400"/>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 name="Rectangle 17"/>
          <p:cNvSpPr/>
          <p:nvPr/>
        </p:nvSpPr>
        <p:spPr bwMode="auto">
          <a:xfrm>
            <a:off x="1512570" y="2927350"/>
            <a:ext cx="84709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marL="0" marR="0" lvl="0" indent="0" algn="ctr" defTabSz="914400" rtl="0" eaLnBrk="1" fontAlgn="auto" latinLnBrk="0" hangingPunct="1">
              <a:lnSpc>
                <a:spcPct val="80000"/>
              </a:lnSpc>
              <a:spcBef>
                <a:spcPts val="0"/>
              </a:spcBef>
              <a:spcAft>
                <a:spcPts val="0"/>
              </a:spcAft>
              <a:buClrTx/>
              <a:buSzTx/>
              <a:buFontTx/>
              <a:buNone/>
              <a:defRPr/>
            </a:pPr>
            <a:r>
              <a:rPr kumimoji="0" lang="en-US" sz="1400" b="1" i="0" u="none" strike="noStrike" kern="1200" cap="none" spc="0" normalizeH="0" baseline="0" noProof="0" dirty="0" err="1">
                <a:ln>
                  <a:noFill/>
                </a:ln>
                <a:solidFill>
                  <a:schemeClr val="tx1">
                    <a:lumMod val="65000"/>
                    <a:lumOff val="35000"/>
                  </a:schemeClr>
                </a:solidFill>
                <a:effectLst/>
                <a:uLnTx/>
                <a:uFillTx/>
                <a:latin typeface="+mn-lt"/>
                <a:ea typeface="Roboto" pitchFamily="2" charset="0"/>
                <a:cs typeface="Bebas Neue" pitchFamily="34" charset="0"/>
                <a:sym typeface="Bebas Neue" pitchFamily="34" charset="0"/>
              </a:rPr>
              <a:t>Client</a:t>
            </a:r>
            <a:endParaRPr kumimoji="0" lang="en-US" sz="1400" b="1" i="0" u="none" strike="noStrike" kern="1200" cap="none" spc="0" normalizeH="0" baseline="0" noProof="0" dirty="0">
              <a:ln>
                <a:noFill/>
              </a:ln>
              <a:solidFill>
                <a:schemeClr val="tx1">
                  <a:lumMod val="65000"/>
                  <a:lumOff val="35000"/>
                </a:schemeClr>
              </a:solidFill>
              <a:effectLst/>
              <a:uLnTx/>
              <a:uFillTx/>
              <a:latin typeface="+mn-lt"/>
              <a:ea typeface="Roboto" pitchFamily="2" charset="0"/>
              <a:cs typeface="Bebas Neue" pitchFamily="34" charset="0"/>
              <a:sym typeface="Bebas Neue" pitchFamily="34" charset="0"/>
            </a:endParaRPr>
          </a:p>
        </p:txBody>
      </p:sp>
      <p:sp>
        <p:nvSpPr>
          <p:cNvPr id="83" name="Oval 19"/>
          <p:cNvSpPr>
            <a:spLocks noChangeAspect="1"/>
          </p:cNvSpPr>
          <p:nvPr/>
        </p:nvSpPr>
        <p:spPr>
          <a:xfrm>
            <a:off x="991870" y="4577080"/>
            <a:ext cx="431800" cy="431800"/>
          </a:xfrm>
          <a:prstGeom prst="ellipse">
            <a:avLst/>
          </a:prstGeom>
          <a:solidFill>
            <a:srgbClr val="0076DA"/>
          </a:solidFill>
          <a:ln w="25400">
            <a:noFill/>
          </a:ln>
        </p:spPr>
        <p:txBody>
          <a:bodyPr lIns="0" tIns="0" rIns="0" bIns="0" anchor="t"/>
          <a:lstStyle/>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17" name="Rounded Rectangle 79"/>
          <p:cNvSpPr/>
          <p:nvPr/>
        </p:nvSpPr>
        <p:spPr>
          <a:xfrm>
            <a:off x="8002270" y="317500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18" name="Rounded Rectangle 79"/>
          <p:cNvSpPr/>
          <p:nvPr/>
        </p:nvSpPr>
        <p:spPr>
          <a:xfrm>
            <a:off x="6381750" y="3175000"/>
            <a:ext cx="124841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cxnSp>
        <p:nvCxnSpPr>
          <p:cNvPr id="219" name="Straight Connector 68"/>
          <p:cNvCxnSpPr>
            <a:stCxn id="217" idx="1"/>
            <a:endCxn id="218" idx="3"/>
          </p:cNvCxnSpPr>
          <p:nvPr/>
        </p:nvCxnSpPr>
        <p:spPr>
          <a:xfrm flipH="1">
            <a:off x="7630160" y="344614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220" name="原创设计师QQ598969553             _47"/>
          <p:cNvSpPr>
            <a:spLocks noEditPoints="1"/>
          </p:cNvSpPr>
          <p:nvPr/>
        </p:nvSpPr>
        <p:spPr bwMode="auto">
          <a:xfrm>
            <a:off x="8550275" y="333565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1" name="原创设计师QQ598969553             _47"/>
          <p:cNvSpPr>
            <a:spLocks noEditPoints="1"/>
          </p:cNvSpPr>
          <p:nvPr/>
        </p:nvSpPr>
        <p:spPr bwMode="auto">
          <a:xfrm>
            <a:off x="6924040" y="333565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2" name="原创设计师QQ598969553             _18"/>
          <p:cNvSpPr/>
          <p:nvPr/>
        </p:nvSpPr>
        <p:spPr bwMode="auto">
          <a:xfrm>
            <a:off x="9628505" y="918845"/>
            <a:ext cx="1394460" cy="650240"/>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121920" tIns="60960" rIns="121920" bIns="60960" numCol="1" anchor="t" anchorCtr="0" compatLnSpc="1"/>
          <a:lstStyle/>
          <a:p>
            <a:endParaRPr lang="zh-CN" altLang="en-US" sz="2400"/>
          </a:p>
        </p:txBody>
      </p:sp>
      <p:sp>
        <p:nvSpPr>
          <p:cNvPr id="223" name="原创设计师QQ598969553             _14"/>
          <p:cNvSpPr>
            <a:spLocks noEditPoints="1"/>
          </p:cNvSpPr>
          <p:nvPr/>
        </p:nvSpPr>
        <p:spPr bwMode="auto">
          <a:xfrm>
            <a:off x="10220960" y="1138555"/>
            <a:ext cx="210185" cy="210820"/>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24" name="Rounded Rectangle 79"/>
          <p:cNvSpPr/>
          <p:nvPr/>
        </p:nvSpPr>
        <p:spPr>
          <a:xfrm>
            <a:off x="9660255" y="207264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cxnSp>
        <p:nvCxnSpPr>
          <p:cNvPr id="225" name="Straight Connector 68"/>
          <p:cNvCxnSpPr>
            <a:stCxn id="224" idx="1"/>
          </p:cNvCxnSpPr>
          <p:nvPr/>
        </p:nvCxnSpPr>
        <p:spPr>
          <a:xfrm flipH="1">
            <a:off x="9288145" y="234378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226" name="原创设计师QQ598969553             _47"/>
          <p:cNvSpPr>
            <a:spLocks noEditPoints="1"/>
          </p:cNvSpPr>
          <p:nvPr/>
        </p:nvSpPr>
        <p:spPr bwMode="auto">
          <a:xfrm>
            <a:off x="10208260" y="223329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7" name="Rounded Rectangle 79"/>
          <p:cNvSpPr/>
          <p:nvPr/>
        </p:nvSpPr>
        <p:spPr>
          <a:xfrm>
            <a:off x="9660255" y="3175000"/>
            <a:ext cx="1259840" cy="542290"/>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cxnSp>
        <p:nvCxnSpPr>
          <p:cNvPr id="228" name="Straight Connector 68"/>
          <p:cNvCxnSpPr>
            <a:stCxn id="227" idx="1"/>
          </p:cNvCxnSpPr>
          <p:nvPr/>
        </p:nvCxnSpPr>
        <p:spPr>
          <a:xfrm flipH="1">
            <a:off x="9288145" y="3446145"/>
            <a:ext cx="3721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
        <p:nvSpPr>
          <p:cNvPr id="229" name="原创设计师QQ598969553             _47"/>
          <p:cNvSpPr>
            <a:spLocks noEditPoints="1"/>
          </p:cNvSpPr>
          <p:nvPr/>
        </p:nvSpPr>
        <p:spPr bwMode="auto">
          <a:xfrm>
            <a:off x="10208260" y="3335655"/>
            <a:ext cx="163830" cy="222885"/>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1" name="Rectangle 17"/>
          <p:cNvSpPr/>
          <p:nvPr/>
        </p:nvSpPr>
        <p:spPr bwMode="auto">
          <a:xfrm>
            <a:off x="1401445" y="3942080"/>
            <a:ext cx="106934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marL="0" marR="0" lvl="0" indent="0" algn="ctr" defTabSz="914400" rtl="0" eaLnBrk="1" fontAlgn="auto" latinLnBrk="0" hangingPunct="1">
              <a:lnSpc>
                <a:spcPct val="80000"/>
              </a:lnSpc>
              <a:spcBef>
                <a:spcPts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rPr>
              <a:t>业务层</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endParaRPr>
          </a:p>
        </p:txBody>
      </p:sp>
      <p:sp>
        <p:nvSpPr>
          <p:cNvPr id="232" name="Rectangle 17"/>
          <p:cNvSpPr/>
          <p:nvPr/>
        </p:nvSpPr>
        <p:spPr bwMode="auto">
          <a:xfrm>
            <a:off x="3944620" y="3942080"/>
            <a:ext cx="103314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marL="0" marR="0" lvl="0" indent="0" algn="ctr" defTabSz="914400" rtl="0" eaLnBrk="1" fontAlgn="auto" latinLnBrk="0" hangingPunct="1">
              <a:lnSpc>
                <a:spcPct val="80000"/>
              </a:lnSpc>
              <a:spcBef>
                <a:spcPts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rPr>
              <a:t>中继层</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endParaRPr>
          </a:p>
        </p:txBody>
      </p:sp>
      <p:sp>
        <p:nvSpPr>
          <p:cNvPr id="233" name="Rectangle 17"/>
          <p:cNvSpPr/>
          <p:nvPr/>
        </p:nvSpPr>
        <p:spPr bwMode="auto">
          <a:xfrm>
            <a:off x="7981315" y="3942080"/>
            <a:ext cx="13144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marL="0" marR="0" lvl="0" indent="0" algn="ctr" defTabSz="914400" rtl="0" eaLnBrk="1" fontAlgn="auto" latinLnBrk="0" hangingPunct="1">
              <a:lnSpc>
                <a:spcPct val="80000"/>
              </a:lnSpc>
              <a:spcBef>
                <a:spcPts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rPr>
              <a:t>区块链层</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sym typeface="Bebas Neue" pitchFamily="34" charset="0"/>
            </a:endParaRPr>
          </a:p>
        </p:txBody>
      </p:sp>
      <p:cxnSp>
        <p:nvCxnSpPr>
          <p:cNvPr id="235" name="Straight Connector 20"/>
          <p:cNvCxnSpPr/>
          <p:nvPr/>
        </p:nvCxnSpPr>
        <p:spPr>
          <a:xfrm>
            <a:off x="2836545" y="903288"/>
            <a:ext cx="0" cy="353060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0"/>
          <p:cNvCxnSpPr/>
          <p:nvPr/>
        </p:nvCxnSpPr>
        <p:spPr>
          <a:xfrm>
            <a:off x="6096000" y="918528"/>
            <a:ext cx="0" cy="353060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37" name="原创设计师QQ598969553             _10"/>
          <p:cNvSpPr>
            <a:spLocks noChangeArrowheads="1"/>
          </p:cNvSpPr>
          <p:nvPr/>
        </p:nvSpPr>
        <p:spPr bwMode="auto">
          <a:xfrm>
            <a:off x="1512570" y="4577080"/>
            <a:ext cx="1922145" cy="15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获取路由策略</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客户端向中继层发送请求，路由模块调用主链的路由管理合约，获取路由分配策略。</a:t>
            </a:r>
            <a:endParaRPr lang="en-US" altLang="zh-CN" sz="1400" dirty="0">
              <a:solidFill>
                <a:srgbClr val="595959"/>
              </a:solidFill>
              <a:latin typeface="微软雅黑" panose="020B0503020204020204" charset="-122"/>
              <a:ea typeface="微软雅黑" panose="020B0503020204020204" charset="-122"/>
              <a:sym typeface="Lato Light" charset="0"/>
            </a:endParaRPr>
          </a:p>
        </p:txBody>
      </p:sp>
      <p:sp>
        <p:nvSpPr>
          <p:cNvPr id="238" name="Oval 19"/>
          <p:cNvSpPr>
            <a:spLocks noChangeAspect="1"/>
          </p:cNvSpPr>
          <p:nvPr/>
        </p:nvSpPr>
        <p:spPr>
          <a:xfrm>
            <a:off x="3629660" y="4577080"/>
            <a:ext cx="431800" cy="431800"/>
          </a:xfrm>
          <a:prstGeom prst="ellipse">
            <a:avLst/>
          </a:prstGeom>
          <a:solidFill>
            <a:srgbClr val="404040"/>
          </a:solidFill>
          <a:ln w="25400">
            <a:noFill/>
          </a:ln>
        </p:spPr>
        <p:txBody>
          <a:bodyPr lIns="0" tIns="0" rIns="0" bIns="0" anchor="t"/>
          <a:lstStyle/>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1" name="Oval 19"/>
          <p:cNvSpPr>
            <a:spLocks noChangeAspect="1"/>
          </p:cNvSpPr>
          <p:nvPr/>
        </p:nvSpPr>
        <p:spPr>
          <a:xfrm>
            <a:off x="6403340" y="4577080"/>
            <a:ext cx="431800" cy="431800"/>
          </a:xfrm>
          <a:prstGeom prst="ellipse">
            <a:avLst/>
          </a:prstGeom>
          <a:solidFill>
            <a:srgbClr val="0076DA"/>
          </a:solidFill>
          <a:ln w="25400">
            <a:noFill/>
          </a:ln>
        </p:spPr>
        <p:txBody>
          <a:bodyPr lIns="0" tIns="0" rIns="0" bIns="0" anchor="t"/>
          <a:lstStyle/>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3" name="Oval 19"/>
          <p:cNvSpPr>
            <a:spLocks noChangeAspect="1"/>
          </p:cNvSpPr>
          <p:nvPr/>
        </p:nvSpPr>
        <p:spPr>
          <a:xfrm>
            <a:off x="9100820" y="4577080"/>
            <a:ext cx="431800" cy="431800"/>
          </a:xfrm>
          <a:prstGeom prst="ellipse">
            <a:avLst/>
          </a:prstGeom>
          <a:solidFill>
            <a:srgbClr val="404040"/>
          </a:solidFill>
          <a:ln w="25400">
            <a:noFill/>
          </a:ln>
        </p:spPr>
        <p:txBody>
          <a:bodyPr lIns="0" tIns="0" rIns="0" bIns="0" anchor="t"/>
          <a:lstStyle/>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cxnSp>
        <p:nvCxnSpPr>
          <p:cNvPr id="244" name="原创设计师QQ598969553             _19"/>
          <p:cNvCxnSpPr/>
          <p:nvPr/>
        </p:nvCxnSpPr>
        <p:spPr>
          <a:xfrm flipV="1">
            <a:off x="2468880" y="2389505"/>
            <a:ext cx="1337310" cy="2095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5" name="原创设计师QQ598969553             _20"/>
          <p:cNvCxnSpPr>
            <a:stCxn id="50" idx="1"/>
            <a:endCxn id="49" idx="1"/>
          </p:cNvCxnSpPr>
          <p:nvPr/>
        </p:nvCxnSpPr>
        <p:spPr>
          <a:xfrm flipV="1">
            <a:off x="5071110" y="2343785"/>
            <a:ext cx="1310640" cy="571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6" name="原创设计师QQ598969553             _23"/>
          <p:cNvCxnSpPr>
            <a:endCxn id="23" idx="2"/>
          </p:cNvCxnSpPr>
          <p:nvPr/>
        </p:nvCxnSpPr>
        <p:spPr>
          <a:xfrm>
            <a:off x="5817870" y="1243965"/>
            <a:ext cx="683895"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7" name="原创设计师QQ598969553             _24"/>
          <p:cNvCxnSpPr>
            <a:endCxn id="218" idx="1"/>
          </p:cNvCxnSpPr>
          <p:nvPr/>
        </p:nvCxnSpPr>
        <p:spPr>
          <a:xfrm>
            <a:off x="5817870" y="3446145"/>
            <a:ext cx="56388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8" name="原创设计师QQ598969553             _25"/>
          <p:cNvCxnSpPr/>
          <p:nvPr/>
        </p:nvCxnSpPr>
        <p:spPr>
          <a:xfrm>
            <a:off x="5817949" y="1243970"/>
            <a:ext cx="0" cy="2201862"/>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原创设计师QQ598969553             _16"/>
          <p:cNvSpPr>
            <a:spLocks noEditPoints="1"/>
          </p:cNvSpPr>
          <p:nvPr/>
        </p:nvSpPr>
        <p:spPr bwMode="auto">
          <a:xfrm>
            <a:off x="1096366" y="4691169"/>
            <a:ext cx="221923" cy="203456"/>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0" name="原创设计师QQ598969553             _17"/>
          <p:cNvSpPr>
            <a:spLocks noEditPoints="1"/>
          </p:cNvSpPr>
          <p:nvPr/>
        </p:nvSpPr>
        <p:spPr bwMode="auto">
          <a:xfrm>
            <a:off x="3752267" y="4701482"/>
            <a:ext cx="220650" cy="182441"/>
          </a:xfrm>
          <a:custGeom>
            <a:avLst/>
            <a:gdLst>
              <a:gd name="T0" fmla="*/ 11 w 693"/>
              <a:gd name="T1" fmla="*/ 145 h 573"/>
              <a:gd name="T2" fmla="*/ 78 w 693"/>
              <a:gd name="T3" fmla="*/ 77 h 573"/>
              <a:gd name="T4" fmla="*/ 80 w 693"/>
              <a:gd name="T5" fmla="*/ 76 h 573"/>
              <a:gd name="T6" fmla="*/ 146 w 693"/>
              <a:gd name="T7" fmla="*/ 10 h 573"/>
              <a:gd name="T8" fmla="*/ 184 w 693"/>
              <a:gd name="T9" fmla="*/ 10 h 573"/>
              <a:gd name="T10" fmla="*/ 191 w 693"/>
              <a:gd name="T11" fmla="*/ 29 h 573"/>
              <a:gd name="T12" fmla="*/ 191 w 693"/>
              <a:gd name="T13" fmla="*/ 137 h 573"/>
              <a:gd name="T14" fmla="*/ 475 w 693"/>
              <a:gd name="T15" fmla="*/ 137 h 573"/>
              <a:gd name="T16" fmla="*/ 629 w 693"/>
              <a:gd name="T17" fmla="*/ 201 h 573"/>
              <a:gd name="T18" fmla="*/ 629 w 693"/>
              <a:gd name="T19" fmla="*/ 201 h 573"/>
              <a:gd name="T20" fmla="*/ 629 w 693"/>
              <a:gd name="T21" fmla="*/ 201 h 573"/>
              <a:gd name="T22" fmla="*/ 629 w 693"/>
              <a:gd name="T23" fmla="*/ 201 h 573"/>
              <a:gd name="T24" fmla="*/ 693 w 693"/>
              <a:gd name="T25" fmla="*/ 355 h 573"/>
              <a:gd name="T26" fmla="*/ 629 w 693"/>
              <a:gd name="T27" fmla="*/ 509 h 573"/>
              <a:gd name="T28" fmla="*/ 629 w 693"/>
              <a:gd name="T29" fmla="*/ 509 h 573"/>
              <a:gd name="T30" fmla="*/ 629 w 693"/>
              <a:gd name="T31" fmla="*/ 509 h 573"/>
              <a:gd name="T32" fmla="*/ 475 w 693"/>
              <a:gd name="T33" fmla="*/ 573 h 573"/>
              <a:gd name="T34" fmla="*/ 101 w 693"/>
              <a:gd name="T35" fmla="*/ 573 h 573"/>
              <a:gd name="T36" fmla="*/ 74 w 693"/>
              <a:gd name="T37" fmla="*/ 547 h 573"/>
              <a:gd name="T38" fmla="*/ 101 w 693"/>
              <a:gd name="T39" fmla="*/ 520 h 573"/>
              <a:gd name="T40" fmla="*/ 475 w 693"/>
              <a:gd name="T41" fmla="*/ 520 h 573"/>
              <a:gd name="T42" fmla="*/ 591 w 693"/>
              <a:gd name="T43" fmla="*/ 472 h 573"/>
              <a:gd name="T44" fmla="*/ 591 w 693"/>
              <a:gd name="T45" fmla="*/ 471 h 573"/>
              <a:gd name="T46" fmla="*/ 591 w 693"/>
              <a:gd name="T47" fmla="*/ 471 h 573"/>
              <a:gd name="T48" fmla="*/ 639 w 693"/>
              <a:gd name="T49" fmla="*/ 355 h 573"/>
              <a:gd name="T50" fmla="*/ 592 w 693"/>
              <a:gd name="T51" fmla="*/ 240 h 573"/>
              <a:gd name="T52" fmla="*/ 591 w 693"/>
              <a:gd name="T53" fmla="*/ 239 h 573"/>
              <a:gd name="T54" fmla="*/ 591 w 693"/>
              <a:gd name="T55" fmla="*/ 239 h 573"/>
              <a:gd name="T56" fmla="*/ 475 w 693"/>
              <a:gd name="T57" fmla="*/ 191 h 573"/>
              <a:gd name="T58" fmla="*/ 191 w 693"/>
              <a:gd name="T59" fmla="*/ 191 h 573"/>
              <a:gd name="T60" fmla="*/ 191 w 693"/>
              <a:gd name="T61" fmla="*/ 299 h 573"/>
              <a:gd name="T62" fmla="*/ 165 w 693"/>
              <a:gd name="T63" fmla="*/ 326 h 573"/>
              <a:gd name="T64" fmla="*/ 146 w 693"/>
              <a:gd name="T65" fmla="*/ 318 h 573"/>
              <a:gd name="T66" fmla="*/ 78 w 693"/>
              <a:gd name="T67" fmla="*/ 250 h 573"/>
              <a:gd name="T68" fmla="*/ 77 w 693"/>
              <a:gd name="T69" fmla="*/ 249 h 573"/>
              <a:gd name="T70" fmla="*/ 11 w 693"/>
              <a:gd name="T71" fmla="*/ 183 h 573"/>
              <a:gd name="T72" fmla="*/ 11 w 693"/>
              <a:gd name="T73" fmla="*/ 145 h 573"/>
              <a:gd name="T74" fmla="*/ 138 w 693"/>
              <a:gd name="T75" fmla="*/ 165 h 573"/>
              <a:gd name="T76" fmla="*/ 138 w 693"/>
              <a:gd name="T77" fmla="*/ 165 h 573"/>
              <a:gd name="T78" fmla="*/ 138 w 693"/>
              <a:gd name="T79" fmla="*/ 164 h 573"/>
              <a:gd name="T80" fmla="*/ 138 w 693"/>
              <a:gd name="T81" fmla="*/ 163 h 573"/>
              <a:gd name="T82" fmla="*/ 138 w 693"/>
              <a:gd name="T83" fmla="*/ 94 h 573"/>
              <a:gd name="T84" fmla="*/ 117 w 693"/>
              <a:gd name="T85" fmla="*/ 114 h 573"/>
              <a:gd name="T86" fmla="*/ 116 w 693"/>
              <a:gd name="T87" fmla="*/ 116 h 573"/>
              <a:gd name="T88" fmla="*/ 68 w 693"/>
              <a:gd name="T89" fmla="*/ 164 h 573"/>
              <a:gd name="T90" fmla="*/ 115 w 693"/>
              <a:gd name="T91" fmla="*/ 211 h 573"/>
              <a:gd name="T92" fmla="*/ 116 w 693"/>
              <a:gd name="T93" fmla="*/ 213 h 573"/>
              <a:gd name="T94" fmla="*/ 138 w 693"/>
              <a:gd name="T95" fmla="*/ 234 h 573"/>
              <a:gd name="T96" fmla="*/ 138 w 693"/>
              <a:gd name="T97" fmla="*/ 16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3" h="573">
                <a:moveTo>
                  <a:pt x="11" y="145"/>
                </a:moveTo>
                <a:cubicBezTo>
                  <a:pt x="78" y="77"/>
                  <a:pt x="78" y="77"/>
                  <a:pt x="78" y="77"/>
                </a:cubicBezTo>
                <a:cubicBezTo>
                  <a:pt x="80" y="76"/>
                  <a:pt x="80" y="76"/>
                  <a:pt x="80" y="76"/>
                </a:cubicBezTo>
                <a:cubicBezTo>
                  <a:pt x="146" y="10"/>
                  <a:pt x="146" y="10"/>
                  <a:pt x="146" y="10"/>
                </a:cubicBezTo>
                <a:cubicBezTo>
                  <a:pt x="156" y="0"/>
                  <a:pt x="173" y="0"/>
                  <a:pt x="184" y="10"/>
                </a:cubicBezTo>
                <a:cubicBezTo>
                  <a:pt x="189" y="16"/>
                  <a:pt x="191" y="22"/>
                  <a:pt x="191" y="29"/>
                </a:cubicBezTo>
                <a:cubicBezTo>
                  <a:pt x="191" y="137"/>
                  <a:pt x="191" y="137"/>
                  <a:pt x="191" y="137"/>
                </a:cubicBezTo>
                <a:cubicBezTo>
                  <a:pt x="475" y="137"/>
                  <a:pt x="475" y="137"/>
                  <a:pt x="475" y="137"/>
                </a:cubicBezTo>
                <a:cubicBezTo>
                  <a:pt x="535" y="137"/>
                  <a:pt x="590" y="162"/>
                  <a:pt x="629" y="201"/>
                </a:cubicBezTo>
                <a:cubicBezTo>
                  <a:pt x="629" y="201"/>
                  <a:pt x="629" y="201"/>
                  <a:pt x="629" y="201"/>
                </a:cubicBezTo>
                <a:cubicBezTo>
                  <a:pt x="629" y="201"/>
                  <a:pt x="629" y="201"/>
                  <a:pt x="629" y="201"/>
                </a:cubicBezTo>
                <a:cubicBezTo>
                  <a:pt x="629" y="201"/>
                  <a:pt x="629" y="201"/>
                  <a:pt x="629" y="201"/>
                </a:cubicBezTo>
                <a:cubicBezTo>
                  <a:pt x="669" y="241"/>
                  <a:pt x="693" y="295"/>
                  <a:pt x="693" y="355"/>
                </a:cubicBezTo>
                <a:cubicBezTo>
                  <a:pt x="693" y="415"/>
                  <a:pt x="669" y="470"/>
                  <a:pt x="629" y="509"/>
                </a:cubicBezTo>
                <a:cubicBezTo>
                  <a:pt x="629" y="509"/>
                  <a:pt x="629" y="509"/>
                  <a:pt x="629" y="509"/>
                </a:cubicBezTo>
                <a:cubicBezTo>
                  <a:pt x="629" y="509"/>
                  <a:pt x="629" y="509"/>
                  <a:pt x="629" y="509"/>
                </a:cubicBezTo>
                <a:cubicBezTo>
                  <a:pt x="590" y="549"/>
                  <a:pt x="535" y="573"/>
                  <a:pt x="475" y="573"/>
                </a:cubicBezTo>
                <a:cubicBezTo>
                  <a:pt x="101" y="573"/>
                  <a:pt x="101" y="573"/>
                  <a:pt x="101" y="573"/>
                </a:cubicBezTo>
                <a:cubicBezTo>
                  <a:pt x="86" y="573"/>
                  <a:pt x="74" y="561"/>
                  <a:pt x="74" y="547"/>
                </a:cubicBezTo>
                <a:cubicBezTo>
                  <a:pt x="74" y="532"/>
                  <a:pt x="86" y="520"/>
                  <a:pt x="101" y="520"/>
                </a:cubicBezTo>
                <a:cubicBezTo>
                  <a:pt x="475" y="520"/>
                  <a:pt x="475" y="520"/>
                  <a:pt x="475" y="520"/>
                </a:cubicBezTo>
                <a:cubicBezTo>
                  <a:pt x="520" y="520"/>
                  <a:pt x="561" y="501"/>
                  <a:pt x="591" y="472"/>
                </a:cubicBezTo>
                <a:cubicBezTo>
                  <a:pt x="591" y="471"/>
                  <a:pt x="591" y="471"/>
                  <a:pt x="591" y="471"/>
                </a:cubicBezTo>
                <a:cubicBezTo>
                  <a:pt x="591" y="471"/>
                  <a:pt x="591" y="471"/>
                  <a:pt x="591" y="471"/>
                </a:cubicBezTo>
                <a:cubicBezTo>
                  <a:pt x="621" y="441"/>
                  <a:pt x="639" y="401"/>
                  <a:pt x="639" y="355"/>
                </a:cubicBezTo>
                <a:cubicBezTo>
                  <a:pt x="639" y="310"/>
                  <a:pt x="621" y="269"/>
                  <a:pt x="592" y="240"/>
                </a:cubicBezTo>
                <a:cubicBezTo>
                  <a:pt x="591" y="239"/>
                  <a:pt x="591" y="239"/>
                  <a:pt x="591" y="239"/>
                </a:cubicBezTo>
                <a:cubicBezTo>
                  <a:pt x="591" y="239"/>
                  <a:pt x="591" y="239"/>
                  <a:pt x="591" y="239"/>
                </a:cubicBezTo>
                <a:cubicBezTo>
                  <a:pt x="561" y="209"/>
                  <a:pt x="520" y="191"/>
                  <a:pt x="475" y="191"/>
                </a:cubicBezTo>
                <a:cubicBezTo>
                  <a:pt x="191" y="191"/>
                  <a:pt x="191" y="191"/>
                  <a:pt x="191" y="191"/>
                </a:cubicBezTo>
                <a:cubicBezTo>
                  <a:pt x="191" y="299"/>
                  <a:pt x="191" y="299"/>
                  <a:pt x="191" y="299"/>
                </a:cubicBezTo>
                <a:cubicBezTo>
                  <a:pt x="191" y="314"/>
                  <a:pt x="180" y="326"/>
                  <a:pt x="165" y="326"/>
                </a:cubicBezTo>
                <a:cubicBezTo>
                  <a:pt x="157" y="326"/>
                  <a:pt x="150" y="323"/>
                  <a:pt x="146" y="318"/>
                </a:cubicBezTo>
                <a:cubicBezTo>
                  <a:pt x="78" y="250"/>
                  <a:pt x="78" y="250"/>
                  <a:pt x="78" y="250"/>
                </a:cubicBezTo>
                <a:cubicBezTo>
                  <a:pt x="77" y="249"/>
                  <a:pt x="77" y="249"/>
                  <a:pt x="77" y="249"/>
                </a:cubicBezTo>
                <a:cubicBezTo>
                  <a:pt x="11" y="183"/>
                  <a:pt x="11" y="183"/>
                  <a:pt x="11" y="183"/>
                </a:cubicBezTo>
                <a:cubicBezTo>
                  <a:pt x="0" y="172"/>
                  <a:pt x="0" y="156"/>
                  <a:pt x="11" y="145"/>
                </a:cubicBezTo>
                <a:close/>
                <a:moveTo>
                  <a:pt x="138" y="165"/>
                </a:moveTo>
                <a:cubicBezTo>
                  <a:pt x="138" y="165"/>
                  <a:pt x="138" y="165"/>
                  <a:pt x="138" y="165"/>
                </a:cubicBezTo>
                <a:cubicBezTo>
                  <a:pt x="138" y="164"/>
                  <a:pt x="138" y="164"/>
                  <a:pt x="138" y="164"/>
                </a:cubicBezTo>
                <a:cubicBezTo>
                  <a:pt x="138" y="163"/>
                  <a:pt x="138" y="163"/>
                  <a:pt x="138" y="163"/>
                </a:cubicBezTo>
                <a:cubicBezTo>
                  <a:pt x="138" y="94"/>
                  <a:pt x="138" y="94"/>
                  <a:pt x="138" y="94"/>
                </a:cubicBezTo>
                <a:cubicBezTo>
                  <a:pt x="117" y="114"/>
                  <a:pt x="117" y="114"/>
                  <a:pt x="117" y="114"/>
                </a:cubicBezTo>
                <a:cubicBezTo>
                  <a:pt x="116" y="116"/>
                  <a:pt x="116" y="116"/>
                  <a:pt x="116" y="116"/>
                </a:cubicBezTo>
                <a:cubicBezTo>
                  <a:pt x="68" y="164"/>
                  <a:pt x="68" y="164"/>
                  <a:pt x="68" y="164"/>
                </a:cubicBezTo>
                <a:cubicBezTo>
                  <a:pt x="115" y="211"/>
                  <a:pt x="115" y="211"/>
                  <a:pt x="115" y="211"/>
                </a:cubicBezTo>
                <a:cubicBezTo>
                  <a:pt x="116" y="213"/>
                  <a:pt x="116" y="213"/>
                  <a:pt x="116" y="213"/>
                </a:cubicBezTo>
                <a:cubicBezTo>
                  <a:pt x="138" y="234"/>
                  <a:pt x="138" y="234"/>
                  <a:pt x="138" y="234"/>
                </a:cubicBezTo>
                <a:cubicBezTo>
                  <a:pt x="138" y="165"/>
                  <a:pt x="138" y="165"/>
                  <a:pt x="138" y="16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1" name="原创设计师QQ598969553             _10"/>
          <p:cNvSpPr>
            <a:spLocks noEditPoints="1"/>
          </p:cNvSpPr>
          <p:nvPr/>
        </p:nvSpPr>
        <p:spPr bwMode="auto">
          <a:xfrm>
            <a:off x="9202807" y="4679518"/>
            <a:ext cx="227335" cy="227495"/>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2" name="原创设计师QQ598969553             _78"/>
          <p:cNvSpPr>
            <a:spLocks noEditPoints="1"/>
          </p:cNvSpPr>
          <p:nvPr/>
        </p:nvSpPr>
        <p:spPr bwMode="auto">
          <a:xfrm>
            <a:off x="6505297" y="4679511"/>
            <a:ext cx="227972" cy="226380"/>
          </a:xfrm>
          <a:custGeom>
            <a:avLst/>
            <a:gdLst>
              <a:gd name="T0" fmla="*/ 710 w 716"/>
              <a:gd name="T1" fmla="*/ 107 h 711"/>
              <a:gd name="T2" fmla="*/ 584 w 716"/>
              <a:gd name="T3" fmla="*/ 234 h 711"/>
              <a:gd name="T4" fmla="*/ 635 w 716"/>
              <a:gd name="T5" fmla="*/ 537 h 711"/>
              <a:gd name="T6" fmla="*/ 375 w 716"/>
              <a:gd name="T7" fmla="*/ 549 h 711"/>
              <a:gd name="T8" fmla="*/ 193 w 716"/>
              <a:gd name="T9" fmla="*/ 702 h 711"/>
              <a:gd name="T10" fmla="*/ 28 w 716"/>
              <a:gd name="T11" fmla="*/ 537 h 711"/>
              <a:gd name="T12" fmla="*/ 49 w 716"/>
              <a:gd name="T13" fmla="*/ 487 h 711"/>
              <a:gd name="T14" fmla="*/ 96 w 716"/>
              <a:gd name="T15" fmla="*/ 338 h 711"/>
              <a:gd name="T16" fmla="*/ 5 w 716"/>
              <a:gd name="T17" fmla="*/ 272 h 711"/>
              <a:gd name="T18" fmla="*/ 122 w 716"/>
              <a:gd name="T19" fmla="*/ 246 h 711"/>
              <a:gd name="T20" fmla="*/ 141 w 716"/>
              <a:gd name="T21" fmla="*/ 147 h 711"/>
              <a:gd name="T22" fmla="*/ 9 w 716"/>
              <a:gd name="T23" fmla="*/ 111 h 711"/>
              <a:gd name="T24" fmla="*/ 14 w 716"/>
              <a:gd name="T25" fmla="*/ 76 h 711"/>
              <a:gd name="T26" fmla="*/ 258 w 716"/>
              <a:gd name="T27" fmla="*/ 64 h 711"/>
              <a:gd name="T28" fmla="*/ 358 w 716"/>
              <a:gd name="T29" fmla="*/ 260 h 711"/>
              <a:gd name="T30" fmla="*/ 495 w 716"/>
              <a:gd name="T31" fmla="*/ 145 h 711"/>
              <a:gd name="T32" fmla="*/ 497 w 716"/>
              <a:gd name="T33" fmla="*/ 122 h 711"/>
              <a:gd name="T34" fmla="*/ 515 w 716"/>
              <a:gd name="T35" fmla="*/ 463 h 711"/>
              <a:gd name="T36" fmla="*/ 483 w 716"/>
              <a:gd name="T37" fmla="*/ 502 h 711"/>
              <a:gd name="T38" fmla="*/ 397 w 716"/>
              <a:gd name="T39" fmla="*/ 526 h 711"/>
              <a:gd name="T40" fmla="*/ 612 w 716"/>
              <a:gd name="T41" fmla="*/ 560 h 711"/>
              <a:gd name="T42" fmla="*/ 204 w 716"/>
              <a:gd name="T43" fmla="*/ 332 h 711"/>
              <a:gd name="T44" fmla="*/ 228 w 716"/>
              <a:gd name="T45" fmla="*/ 247 h 711"/>
              <a:gd name="T46" fmla="*/ 272 w 716"/>
              <a:gd name="T47" fmla="*/ 207 h 711"/>
              <a:gd name="T48" fmla="*/ 54 w 716"/>
              <a:gd name="T49" fmla="*/ 82 h 711"/>
              <a:gd name="T50" fmla="*/ 169 w 716"/>
              <a:gd name="T51" fmla="*/ 131 h 711"/>
              <a:gd name="T52" fmla="*/ 169 w 716"/>
              <a:gd name="T53" fmla="*/ 229 h 711"/>
              <a:gd name="T54" fmla="*/ 54 w 716"/>
              <a:gd name="T55" fmla="*/ 279 h 711"/>
              <a:gd name="T56" fmla="*/ 185 w 716"/>
              <a:gd name="T57" fmla="*/ 314 h 711"/>
              <a:gd name="T58" fmla="*/ 526 w 716"/>
              <a:gd name="T59" fmla="*/ 565 h 711"/>
              <a:gd name="T60" fmla="*/ 600 w 716"/>
              <a:gd name="T61" fmla="*/ 565 h 711"/>
              <a:gd name="T62" fmla="*/ 549 w 716"/>
              <a:gd name="T63" fmla="*/ 587 h 711"/>
              <a:gd name="T64" fmla="*/ 549 w 716"/>
              <a:gd name="T65" fmla="*/ 616 h 711"/>
              <a:gd name="T66" fmla="*/ 285 w 716"/>
              <a:gd name="T67" fmla="*/ 361 h 711"/>
              <a:gd name="T68" fmla="*/ 139 w 716"/>
              <a:gd name="T69" fmla="*/ 553 h 711"/>
              <a:gd name="T70" fmla="*/ 285 w 716"/>
              <a:gd name="T71" fmla="*/ 361 h 711"/>
              <a:gd name="T72" fmla="*/ 369 w 716"/>
              <a:gd name="T73" fmla="*/ 422 h 711"/>
              <a:gd name="T74" fmla="*/ 177 w 716"/>
              <a:gd name="T75" fmla="*/ 614 h 711"/>
              <a:gd name="T76" fmla="*/ 464 w 716"/>
              <a:gd name="T77" fmla="*/ 444 h 711"/>
              <a:gd name="T78" fmla="*/ 267 w 716"/>
              <a:gd name="T79" fmla="*/ 283 h 711"/>
              <a:gd name="T80" fmla="*/ 87 w 716"/>
              <a:gd name="T81" fmla="*/ 525 h 711"/>
              <a:gd name="T82" fmla="*/ 87 w 716"/>
              <a:gd name="T83" fmla="*/ 549 h 711"/>
              <a:gd name="T84" fmla="*/ 205 w 716"/>
              <a:gd name="T85" fmla="*/ 643 h 711"/>
              <a:gd name="T86" fmla="*/ 446 w 716"/>
              <a:gd name="T87" fmla="*/ 462 h 711"/>
              <a:gd name="T88" fmla="*/ 676 w 716"/>
              <a:gd name="T89" fmla="*/ 97 h 711"/>
              <a:gd name="T90" fmla="*/ 594 w 716"/>
              <a:gd name="T91" fmla="*/ 19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6" h="711">
                <a:moveTo>
                  <a:pt x="645" y="21"/>
                </a:moveTo>
                <a:cubicBezTo>
                  <a:pt x="709" y="85"/>
                  <a:pt x="709" y="85"/>
                  <a:pt x="709" y="85"/>
                </a:cubicBezTo>
                <a:cubicBezTo>
                  <a:pt x="716" y="91"/>
                  <a:pt x="716" y="101"/>
                  <a:pt x="710" y="107"/>
                </a:cubicBezTo>
                <a:cubicBezTo>
                  <a:pt x="608" y="233"/>
                  <a:pt x="608" y="233"/>
                  <a:pt x="608" y="233"/>
                </a:cubicBezTo>
                <a:cubicBezTo>
                  <a:pt x="603" y="240"/>
                  <a:pt x="593" y="241"/>
                  <a:pt x="586" y="236"/>
                </a:cubicBezTo>
                <a:cubicBezTo>
                  <a:pt x="585" y="235"/>
                  <a:pt x="584" y="235"/>
                  <a:pt x="584" y="234"/>
                </a:cubicBezTo>
                <a:cubicBezTo>
                  <a:pt x="559" y="209"/>
                  <a:pt x="559" y="209"/>
                  <a:pt x="559" y="209"/>
                </a:cubicBezTo>
                <a:cubicBezTo>
                  <a:pt x="433" y="335"/>
                  <a:pt x="433" y="335"/>
                  <a:pt x="433" y="335"/>
                </a:cubicBezTo>
                <a:cubicBezTo>
                  <a:pt x="635" y="537"/>
                  <a:pt x="635" y="537"/>
                  <a:pt x="635" y="537"/>
                </a:cubicBezTo>
                <a:cubicBezTo>
                  <a:pt x="672" y="574"/>
                  <a:pt x="672" y="636"/>
                  <a:pt x="635" y="673"/>
                </a:cubicBezTo>
                <a:cubicBezTo>
                  <a:pt x="598" y="711"/>
                  <a:pt x="536" y="711"/>
                  <a:pt x="499" y="673"/>
                </a:cubicBezTo>
                <a:cubicBezTo>
                  <a:pt x="375" y="549"/>
                  <a:pt x="375" y="549"/>
                  <a:pt x="375" y="549"/>
                </a:cubicBezTo>
                <a:cubicBezTo>
                  <a:pt x="243" y="681"/>
                  <a:pt x="243" y="681"/>
                  <a:pt x="243" y="681"/>
                </a:cubicBezTo>
                <a:cubicBezTo>
                  <a:pt x="229" y="694"/>
                  <a:pt x="211" y="702"/>
                  <a:pt x="193" y="702"/>
                </a:cubicBezTo>
                <a:cubicBezTo>
                  <a:pt x="193" y="702"/>
                  <a:pt x="193" y="702"/>
                  <a:pt x="193" y="702"/>
                </a:cubicBezTo>
                <a:cubicBezTo>
                  <a:pt x="174" y="702"/>
                  <a:pt x="156" y="695"/>
                  <a:pt x="142" y="681"/>
                </a:cubicBezTo>
                <a:cubicBezTo>
                  <a:pt x="49" y="587"/>
                  <a:pt x="49" y="587"/>
                  <a:pt x="49" y="587"/>
                </a:cubicBezTo>
                <a:cubicBezTo>
                  <a:pt x="35" y="574"/>
                  <a:pt x="28" y="556"/>
                  <a:pt x="28" y="537"/>
                </a:cubicBezTo>
                <a:cubicBezTo>
                  <a:pt x="28" y="537"/>
                  <a:pt x="28" y="537"/>
                  <a:pt x="28" y="537"/>
                </a:cubicBezTo>
                <a:cubicBezTo>
                  <a:pt x="28" y="536"/>
                  <a:pt x="28" y="536"/>
                  <a:pt x="28" y="536"/>
                </a:cubicBezTo>
                <a:cubicBezTo>
                  <a:pt x="28" y="519"/>
                  <a:pt x="35" y="501"/>
                  <a:pt x="49" y="487"/>
                </a:cubicBezTo>
                <a:cubicBezTo>
                  <a:pt x="181" y="355"/>
                  <a:pt x="181" y="355"/>
                  <a:pt x="181" y="355"/>
                </a:cubicBezTo>
                <a:cubicBezTo>
                  <a:pt x="168" y="342"/>
                  <a:pt x="168" y="342"/>
                  <a:pt x="168" y="342"/>
                </a:cubicBezTo>
                <a:cubicBezTo>
                  <a:pt x="144" y="347"/>
                  <a:pt x="119" y="345"/>
                  <a:pt x="96" y="338"/>
                </a:cubicBezTo>
                <a:cubicBezTo>
                  <a:pt x="70" y="331"/>
                  <a:pt x="46" y="316"/>
                  <a:pt x="26" y="297"/>
                </a:cubicBezTo>
                <a:cubicBezTo>
                  <a:pt x="18" y="289"/>
                  <a:pt x="12" y="281"/>
                  <a:pt x="5" y="272"/>
                </a:cubicBezTo>
                <a:cubicBezTo>
                  <a:pt x="5" y="272"/>
                  <a:pt x="5" y="272"/>
                  <a:pt x="5" y="272"/>
                </a:cubicBezTo>
                <a:cubicBezTo>
                  <a:pt x="4" y="269"/>
                  <a:pt x="2" y="266"/>
                  <a:pt x="2" y="263"/>
                </a:cubicBezTo>
                <a:cubicBezTo>
                  <a:pt x="2" y="254"/>
                  <a:pt x="9" y="246"/>
                  <a:pt x="19" y="246"/>
                </a:cubicBezTo>
                <a:cubicBezTo>
                  <a:pt x="122" y="246"/>
                  <a:pt x="122" y="246"/>
                  <a:pt x="122" y="246"/>
                </a:cubicBezTo>
                <a:cubicBezTo>
                  <a:pt x="141" y="214"/>
                  <a:pt x="141" y="214"/>
                  <a:pt x="141" y="214"/>
                </a:cubicBezTo>
                <a:cubicBezTo>
                  <a:pt x="160" y="180"/>
                  <a:pt x="160" y="180"/>
                  <a:pt x="160" y="180"/>
                </a:cubicBezTo>
                <a:cubicBezTo>
                  <a:pt x="141" y="147"/>
                  <a:pt x="141" y="147"/>
                  <a:pt x="141" y="147"/>
                </a:cubicBezTo>
                <a:cubicBezTo>
                  <a:pt x="122" y="114"/>
                  <a:pt x="122" y="114"/>
                  <a:pt x="122" y="114"/>
                </a:cubicBezTo>
                <a:cubicBezTo>
                  <a:pt x="19" y="114"/>
                  <a:pt x="19" y="114"/>
                  <a:pt x="19" y="114"/>
                </a:cubicBezTo>
                <a:cubicBezTo>
                  <a:pt x="15" y="114"/>
                  <a:pt x="12" y="113"/>
                  <a:pt x="9" y="111"/>
                </a:cubicBezTo>
                <a:cubicBezTo>
                  <a:pt x="2" y="106"/>
                  <a:pt x="0" y="96"/>
                  <a:pt x="5" y="89"/>
                </a:cubicBezTo>
                <a:cubicBezTo>
                  <a:pt x="8" y="85"/>
                  <a:pt x="11" y="81"/>
                  <a:pt x="14" y="76"/>
                </a:cubicBezTo>
                <a:cubicBezTo>
                  <a:pt x="14" y="76"/>
                  <a:pt x="14" y="76"/>
                  <a:pt x="14" y="76"/>
                </a:cubicBezTo>
                <a:cubicBezTo>
                  <a:pt x="15" y="76"/>
                  <a:pt x="15" y="76"/>
                  <a:pt x="15" y="76"/>
                </a:cubicBezTo>
                <a:cubicBezTo>
                  <a:pt x="18" y="72"/>
                  <a:pt x="22" y="67"/>
                  <a:pt x="26" y="64"/>
                </a:cubicBezTo>
                <a:cubicBezTo>
                  <a:pt x="90" y="0"/>
                  <a:pt x="194" y="0"/>
                  <a:pt x="258" y="64"/>
                </a:cubicBezTo>
                <a:cubicBezTo>
                  <a:pt x="278" y="84"/>
                  <a:pt x="292" y="108"/>
                  <a:pt x="300" y="134"/>
                </a:cubicBezTo>
                <a:cubicBezTo>
                  <a:pt x="307" y="158"/>
                  <a:pt x="308" y="182"/>
                  <a:pt x="305" y="206"/>
                </a:cubicBezTo>
                <a:cubicBezTo>
                  <a:pt x="358" y="260"/>
                  <a:pt x="358" y="260"/>
                  <a:pt x="358" y="260"/>
                </a:cubicBezTo>
                <a:cubicBezTo>
                  <a:pt x="395" y="297"/>
                  <a:pt x="395" y="297"/>
                  <a:pt x="395" y="297"/>
                </a:cubicBezTo>
                <a:cubicBezTo>
                  <a:pt x="521" y="171"/>
                  <a:pt x="521" y="171"/>
                  <a:pt x="521" y="171"/>
                </a:cubicBezTo>
                <a:cubicBezTo>
                  <a:pt x="495" y="145"/>
                  <a:pt x="495" y="145"/>
                  <a:pt x="495" y="145"/>
                </a:cubicBezTo>
                <a:cubicBezTo>
                  <a:pt x="489" y="139"/>
                  <a:pt x="489" y="129"/>
                  <a:pt x="495" y="123"/>
                </a:cubicBezTo>
                <a:cubicBezTo>
                  <a:pt x="497" y="122"/>
                  <a:pt x="497" y="122"/>
                  <a:pt x="497" y="122"/>
                </a:cubicBezTo>
                <a:cubicBezTo>
                  <a:pt x="497" y="122"/>
                  <a:pt x="497" y="122"/>
                  <a:pt x="497" y="122"/>
                </a:cubicBezTo>
                <a:cubicBezTo>
                  <a:pt x="624" y="19"/>
                  <a:pt x="624" y="19"/>
                  <a:pt x="624" y="19"/>
                </a:cubicBezTo>
                <a:cubicBezTo>
                  <a:pt x="630" y="14"/>
                  <a:pt x="639" y="15"/>
                  <a:pt x="645" y="21"/>
                </a:cubicBezTo>
                <a:close/>
                <a:moveTo>
                  <a:pt x="515" y="463"/>
                </a:moveTo>
                <a:cubicBezTo>
                  <a:pt x="515" y="463"/>
                  <a:pt x="515" y="463"/>
                  <a:pt x="515" y="463"/>
                </a:cubicBezTo>
                <a:cubicBezTo>
                  <a:pt x="513" y="470"/>
                  <a:pt x="509" y="476"/>
                  <a:pt x="504" y="481"/>
                </a:cubicBezTo>
                <a:cubicBezTo>
                  <a:pt x="483" y="502"/>
                  <a:pt x="483" y="502"/>
                  <a:pt x="483" y="502"/>
                </a:cubicBezTo>
                <a:cubicBezTo>
                  <a:pt x="473" y="512"/>
                  <a:pt x="460" y="517"/>
                  <a:pt x="446" y="517"/>
                </a:cubicBezTo>
                <a:cubicBezTo>
                  <a:pt x="436" y="517"/>
                  <a:pt x="425" y="514"/>
                  <a:pt x="416" y="507"/>
                </a:cubicBezTo>
                <a:cubicBezTo>
                  <a:pt x="397" y="526"/>
                  <a:pt x="397" y="526"/>
                  <a:pt x="397" y="526"/>
                </a:cubicBezTo>
                <a:cubicBezTo>
                  <a:pt x="522" y="651"/>
                  <a:pt x="522" y="651"/>
                  <a:pt x="522" y="651"/>
                </a:cubicBezTo>
                <a:cubicBezTo>
                  <a:pt x="546" y="675"/>
                  <a:pt x="588" y="675"/>
                  <a:pt x="612" y="651"/>
                </a:cubicBezTo>
                <a:cubicBezTo>
                  <a:pt x="637" y="626"/>
                  <a:pt x="637" y="585"/>
                  <a:pt x="612" y="560"/>
                </a:cubicBezTo>
                <a:cubicBezTo>
                  <a:pt x="515" y="463"/>
                  <a:pt x="515" y="463"/>
                  <a:pt x="515" y="463"/>
                </a:cubicBezTo>
                <a:close/>
                <a:moveTo>
                  <a:pt x="204" y="332"/>
                </a:moveTo>
                <a:cubicBezTo>
                  <a:pt x="204" y="332"/>
                  <a:pt x="204" y="332"/>
                  <a:pt x="204" y="332"/>
                </a:cubicBezTo>
                <a:cubicBezTo>
                  <a:pt x="222" y="314"/>
                  <a:pt x="222" y="314"/>
                  <a:pt x="222" y="314"/>
                </a:cubicBezTo>
                <a:cubicBezTo>
                  <a:pt x="216" y="305"/>
                  <a:pt x="213" y="294"/>
                  <a:pt x="213" y="283"/>
                </a:cubicBezTo>
                <a:cubicBezTo>
                  <a:pt x="213" y="270"/>
                  <a:pt x="218" y="257"/>
                  <a:pt x="228" y="247"/>
                </a:cubicBezTo>
                <a:cubicBezTo>
                  <a:pt x="249" y="226"/>
                  <a:pt x="249" y="226"/>
                  <a:pt x="249" y="226"/>
                </a:cubicBezTo>
                <a:cubicBezTo>
                  <a:pt x="255" y="220"/>
                  <a:pt x="263" y="215"/>
                  <a:pt x="271" y="213"/>
                </a:cubicBezTo>
                <a:cubicBezTo>
                  <a:pt x="271" y="211"/>
                  <a:pt x="271" y="209"/>
                  <a:pt x="272" y="207"/>
                </a:cubicBezTo>
                <a:cubicBezTo>
                  <a:pt x="276" y="186"/>
                  <a:pt x="275" y="164"/>
                  <a:pt x="269" y="143"/>
                </a:cubicBezTo>
                <a:cubicBezTo>
                  <a:pt x="263" y="122"/>
                  <a:pt x="252" y="103"/>
                  <a:pt x="236" y="87"/>
                </a:cubicBezTo>
                <a:cubicBezTo>
                  <a:pt x="186" y="37"/>
                  <a:pt x="106" y="35"/>
                  <a:pt x="54" y="82"/>
                </a:cubicBezTo>
                <a:cubicBezTo>
                  <a:pt x="132" y="82"/>
                  <a:pt x="132" y="82"/>
                  <a:pt x="132" y="82"/>
                </a:cubicBezTo>
                <a:cubicBezTo>
                  <a:pt x="137" y="82"/>
                  <a:pt x="143" y="85"/>
                  <a:pt x="145" y="90"/>
                </a:cubicBezTo>
                <a:cubicBezTo>
                  <a:pt x="169" y="131"/>
                  <a:pt x="169" y="131"/>
                  <a:pt x="169" y="131"/>
                </a:cubicBezTo>
                <a:cubicBezTo>
                  <a:pt x="193" y="172"/>
                  <a:pt x="193" y="172"/>
                  <a:pt x="193" y="172"/>
                </a:cubicBezTo>
                <a:cubicBezTo>
                  <a:pt x="196" y="177"/>
                  <a:pt x="196" y="183"/>
                  <a:pt x="193" y="188"/>
                </a:cubicBezTo>
                <a:cubicBezTo>
                  <a:pt x="169" y="229"/>
                  <a:pt x="169" y="229"/>
                  <a:pt x="169" y="229"/>
                </a:cubicBezTo>
                <a:cubicBezTo>
                  <a:pt x="145" y="271"/>
                  <a:pt x="145" y="271"/>
                  <a:pt x="145" y="271"/>
                </a:cubicBezTo>
                <a:cubicBezTo>
                  <a:pt x="142" y="276"/>
                  <a:pt x="137" y="279"/>
                  <a:pt x="132" y="279"/>
                </a:cubicBezTo>
                <a:cubicBezTo>
                  <a:pt x="54" y="279"/>
                  <a:pt x="54" y="279"/>
                  <a:pt x="54" y="279"/>
                </a:cubicBezTo>
                <a:cubicBezTo>
                  <a:pt x="69" y="292"/>
                  <a:pt x="86" y="302"/>
                  <a:pt x="105" y="307"/>
                </a:cubicBezTo>
                <a:cubicBezTo>
                  <a:pt x="126" y="314"/>
                  <a:pt x="149" y="314"/>
                  <a:pt x="170" y="310"/>
                </a:cubicBezTo>
                <a:cubicBezTo>
                  <a:pt x="176" y="308"/>
                  <a:pt x="181" y="310"/>
                  <a:pt x="185" y="314"/>
                </a:cubicBezTo>
                <a:cubicBezTo>
                  <a:pt x="204" y="332"/>
                  <a:pt x="204" y="332"/>
                  <a:pt x="204" y="332"/>
                </a:cubicBezTo>
                <a:close/>
                <a:moveTo>
                  <a:pt x="526" y="565"/>
                </a:moveTo>
                <a:cubicBezTo>
                  <a:pt x="526" y="565"/>
                  <a:pt x="526" y="565"/>
                  <a:pt x="526" y="565"/>
                </a:cubicBezTo>
                <a:cubicBezTo>
                  <a:pt x="506" y="585"/>
                  <a:pt x="506" y="618"/>
                  <a:pt x="526" y="638"/>
                </a:cubicBezTo>
                <a:cubicBezTo>
                  <a:pt x="546" y="658"/>
                  <a:pt x="580" y="658"/>
                  <a:pt x="600" y="638"/>
                </a:cubicBezTo>
                <a:cubicBezTo>
                  <a:pt x="620" y="618"/>
                  <a:pt x="620" y="585"/>
                  <a:pt x="600" y="565"/>
                </a:cubicBezTo>
                <a:cubicBezTo>
                  <a:pt x="580" y="544"/>
                  <a:pt x="546" y="544"/>
                  <a:pt x="526" y="565"/>
                </a:cubicBezTo>
                <a:close/>
                <a:moveTo>
                  <a:pt x="549" y="587"/>
                </a:moveTo>
                <a:cubicBezTo>
                  <a:pt x="549" y="587"/>
                  <a:pt x="549" y="587"/>
                  <a:pt x="549" y="587"/>
                </a:cubicBezTo>
                <a:cubicBezTo>
                  <a:pt x="557" y="579"/>
                  <a:pt x="570" y="579"/>
                  <a:pt x="577" y="587"/>
                </a:cubicBezTo>
                <a:cubicBezTo>
                  <a:pt x="585" y="595"/>
                  <a:pt x="585" y="608"/>
                  <a:pt x="577" y="616"/>
                </a:cubicBezTo>
                <a:cubicBezTo>
                  <a:pt x="570" y="623"/>
                  <a:pt x="557" y="623"/>
                  <a:pt x="549" y="616"/>
                </a:cubicBezTo>
                <a:cubicBezTo>
                  <a:pt x="542" y="608"/>
                  <a:pt x="542" y="595"/>
                  <a:pt x="549" y="587"/>
                </a:cubicBezTo>
                <a:close/>
                <a:moveTo>
                  <a:pt x="285" y="361"/>
                </a:moveTo>
                <a:cubicBezTo>
                  <a:pt x="285" y="361"/>
                  <a:pt x="285" y="361"/>
                  <a:pt x="285" y="361"/>
                </a:cubicBezTo>
                <a:cubicBezTo>
                  <a:pt x="292" y="355"/>
                  <a:pt x="302" y="355"/>
                  <a:pt x="308" y="361"/>
                </a:cubicBezTo>
                <a:cubicBezTo>
                  <a:pt x="314" y="367"/>
                  <a:pt x="314" y="378"/>
                  <a:pt x="308" y="384"/>
                </a:cubicBezTo>
                <a:cubicBezTo>
                  <a:pt x="139" y="553"/>
                  <a:pt x="139" y="553"/>
                  <a:pt x="139" y="553"/>
                </a:cubicBezTo>
                <a:cubicBezTo>
                  <a:pt x="133" y="559"/>
                  <a:pt x="122" y="559"/>
                  <a:pt x="116" y="553"/>
                </a:cubicBezTo>
                <a:cubicBezTo>
                  <a:pt x="110" y="547"/>
                  <a:pt x="110" y="536"/>
                  <a:pt x="116" y="530"/>
                </a:cubicBezTo>
                <a:cubicBezTo>
                  <a:pt x="285" y="361"/>
                  <a:pt x="285" y="361"/>
                  <a:pt x="285" y="361"/>
                </a:cubicBezTo>
                <a:close/>
                <a:moveTo>
                  <a:pt x="346" y="422"/>
                </a:moveTo>
                <a:cubicBezTo>
                  <a:pt x="346" y="422"/>
                  <a:pt x="346" y="422"/>
                  <a:pt x="346" y="422"/>
                </a:cubicBezTo>
                <a:cubicBezTo>
                  <a:pt x="352" y="415"/>
                  <a:pt x="362" y="415"/>
                  <a:pt x="369" y="422"/>
                </a:cubicBezTo>
                <a:cubicBezTo>
                  <a:pt x="375" y="428"/>
                  <a:pt x="375" y="438"/>
                  <a:pt x="369" y="444"/>
                </a:cubicBezTo>
                <a:cubicBezTo>
                  <a:pt x="200" y="614"/>
                  <a:pt x="200" y="614"/>
                  <a:pt x="200" y="614"/>
                </a:cubicBezTo>
                <a:cubicBezTo>
                  <a:pt x="193" y="620"/>
                  <a:pt x="183" y="620"/>
                  <a:pt x="177" y="614"/>
                </a:cubicBezTo>
                <a:cubicBezTo>
                  <a:pt x="170" y="607"/>
                  <a:pt x="170" y="597"/>
                  <a:pt x="177" y="591"/>
                </a:cubicBezTo>
                <a:cubicBezTo>
                  <a:pt x="346" y="422"/>
                  <a:pt x="346" y="422"/>
                  <a:pt x="346" y="422"/>
                </a:cubicBezTo>
                <a:close/>
                <a:moveTo>
                  <a:pt x="464" y="444"/>
                </a:moveTo>
                <a:cubicBezTo>
                  <a:pt x="464" y="444"/>
                  <a:pt x="464" y="444"/>
                  <a:pt x="464" y="444"/>
                </a:cubicBezTo>
                <a:cubicBezTo>
                  <a:pt x="285" y="265"/>
                  <a:pt x="285" y="265"/>
                  <a:pt x="285" y="265"/>
                </a:cubicBezTo>
                <a:cubicBezTo>
                  <a:pt x="267" y="283"/>
                  <a:pt x="267" y="283"/>
                  <a:pt x="267" y="283"/>
                </a:cubicBezTo>
                <a:cubicBezTo>
                  <a:pt x="271" y="287"/>
                  <a:pt x="275" y="291"/>
                  <a:pt x="279" y="295"/>
                </a:cubicBezTo>
                <a:cubicBezTo>
                  <a:pt x="289" y="305"/>
                  <a:pt x="289" y="323"/>
                  <a:pt x="279" y="333"/>
                </a:cubicBezTo>
                <a:cubicBezTo>
                  <a:pt x="215" y="397"/>
                  <a:pt x="151" y="461"/>
                  <a:pt x="87" y="525"/>
                </a:cubicBezTo>
                <a:cubicBezTo>
                  <a:pt x="83" y="528"/>
                  <a:pt x="82" y="533"/>
                  <a:pt x="82" y="537"/>
                </a:cubicBezTo>
                <a:cubicBezTo>
                  <a:pt x="82" y="537"/>
                  <a:pt x="82" y="537"/>
                  <a:pt x="82" y="537"/>
                </a:cubicBezTo>
                <a:cubicBezTo>
                  <a:pt x="82" y="542"/>
                  <a:pt x="83" y="546"/>
                  <a:pt x="87" y="549"/>
                </a:cubicBezTo>
                <a:cubicBezTo>
                  <a:pt x="181" y="643"/>
                  <a:pt x="181" y="643"/>
                  <a:pt x="181" y="643"/>
                </a:cubicBezTo>
                <a:cubicBezTo>
                  <a:pt x="184" y="646"/>
                  <a:pt x="188" y="648"/>
                  <a:pt x="193" y="648"/>
                </a:cubicBezTo>
                <a:cubicBezTo>
                  <a:pt x="197" y="648"/>
                  <a:pt x="201" y="646"/>
                  <a:pt x="205" y="643"/>
                </a:cubicBezTo>
                <a:cubicBezTo>
                  <a:pt x="269" y="579"/>
                  <a:pt x="333" y="515"/>
                  <a:pt x="397" y="451"/>
                </a:cubicBezTo>
                <a:cubicBezTo>
                  <a:pt x="407" y="441"/>
                  <a:pt x="424" y="441"/>
                  <a:pt x="435" y="451"/>
                </a:cubicBezTo>
                <a:cubicBezTo>
                  <a:pt x="438" y="455"/>
                  <a:pt x="442" y="459"/>
                  <a:pt x="446" y="462"/>
                </a:cubicBezTo>
                <a:cubicBezTo>
                  <a:pt x="464" y="444"/>
                  <a:pt x="464" y="444"/>
                  <a:pt x="464" y="444"/>
                </a:cubicBezTo>
                <a:close/>
                <a:moveTo>
                  <a:pt x="676" y="97"/>
                </a:moveTo>
                <a:cubicBezTo>
                  <a:pt x="676" y="97"/>
                  <a:pt x="676" y="97"/>
                  <a:pt x="676" y="97"/>
                </a:cubicBezTo>
                <a:cubicBezTo>
                  <a:pt x="633" y="54"/>
                  <a:pt x="633" y="54"/>
                  <a:pt x="633" y="54"/>
                </a:cubicBezTo>
                <a:cubicBezTo>
                  <a:pt x="531" y="135"/>
                  <a:pt x="531" y="135"/>
                  <a:pt x="531" y="135"/>
                </a:cubicBezTo>
                <a:cubicBezTo>
                  <a:pt x="594" y="199"/>
                  <a:pt x="594" y="199"/>
                  <a:pt x="594" y="199"/>
                </a:cubicBezTo>
                <a:cubicBezTo>
                  <a:pt x="676" y="97"/>
                  <a:pt x="676" y="97"/>
                  <a:pt x="676" y="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53"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54" name="Subtitle 2"/>
          <p:cNvSpPr txBox="1"/>
          <p:nvPr/>
        </p:nvSpPr>
        <p:spPr>
          <a:xfrm>
            <a:off x="11507788" y="6289675"/>
            <a:ext cx="538162"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255" name="Straight Connector 68"/>
          <p:cNvCxnSpPr>
            <a:endCxn id="23" idx="5"/>
          </p:cNvCxnSpPr>
          <p:nvPr/>
        </p:nvCxnSpPr>
        <p:spPr>
          <a:xfrm flipH="1">
            <a:off x="7703185" y="1243965"/>
            <a:ext cx="413385"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56" name="Straight Connector 68"/>
          <p:cNvCxnSpPr>
            <a:stCxn id="222" idx="2"/>
          </p:cNvCxnSpPr>
          <p:nvPr/>
        </p:nvCxnSpPr>
        <p:spPr>
          <a:xfrm flipH="1">
            <a:off x="9335135" y="1243965"/>
            <a:ext cx="486410" cy="0"/>
          </a:xfrm>
          <a:prstGeom prst="line">
            <a:avLst/>
          </a:prstGeom>
          <a:ln w="12700">
            <a:solidFill>
              <a:schemeClr val="bg1">
                <a:lumMod val="65000"/>
              </a:schemeClr>
            </a:solidFill>
            <a:headEnd type="none" w="lg" len="lg"/>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30"/>
          <p:cNvSpPr/>
          <p:nvPr/>
        </p:nvSpPr>
        <p:spPr>
          <a:xfrm>
            <a:off x="6174105" y="3594100"/>
            <a:ext cx="685800" cy="685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12" name="Oval 17"/>
          <p:cNvSpPr>
            <a:spLocks noChangeAspect="1"/>
          </p:cNvSpPr>
          <p:nvPr/>
        </p:nvSpPr>
        <p:spPr>
          <a:xfrm>
            <a:off x="1214755" y="2030730"/>
            <a:ext cx="685800" cy="6858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测试</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环境</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Testing Environment </a:t>
            </a:r>
            <a:endParaRPr lang="en-US" altLang="zh-CN" sz="1060" b="1" dirty="0">
              <a:solidFill>
                <a:srgbClr val="53585E"/>
              </a:solidFill>
              <a:latin typeface="Arial" panose="020B0604020202020204" pitchFamily="34" charset="0"/>
              <a:cs typeface="Arial" panose="020B0604020202020204" pitchFamily="34" charset="0"/>
              <a:sym typeface="+mn-ea"/>
            </a:endParaRPr>
          </a:p>
        </p:txBody>
      </p:sp>
      <p:sp>
        <p:nvSpPr>
          <p:cNvPr id="2" name="Content Placeholder 2"/>
          <p:cNvSpPr txBox="1"/>
          <p:nvPr/>
        </p:nvSpPr>
        <p:spPr>
          <a:xfrm>
            <a:off x="2081213" y="2311400"/>
            <a:ext cx="3806825" cy="792163"/>
          </a:xfrm>
          <a:prstGeom prst="rect">
            <a:avLst/>
          </a:prstGeom>
          <a:noFill/>
          <a:ln w="9525">
            <a:noFill/>
          </a:ln>
        </p:spPr>
        <p:txBody>
          <a:bodyPr anchor="t"/>
          <a:lstStyle/>
          <a:p>
            <a:pPr>
              <a:lnSpc>
                <a:spcPct val="90000"/>
              </a:lnSpc>
              <a:spcBef>
                <a:spcPts val="1000"/>
              </a:spcBef>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本文实验硬件采用4核8线程，Intel(R) Core(TM) i7-4790 CPU @ 3.60GHz处理器，8G内存的服务器。</a:t>
            </a:r>
            <a:endParaRPr lang="en-US" altLang="zh-CN" sz="1400" dirty="0">
              <a:solidFill>
                <a:srgbClr val="595959"/>
              </a:solidFill>
              <a:latin typeface="微软雅黑" panose="020B0503020204020204" charset="-122"/>
              <a:ea typeface="微软雅黑" panose="020B0503020204020204" charset="-122"/>
            </a:endParaRPr>
          </a:p>
        </p:txBody>
      </p:sp>
      <p:sp>
        <p:nvSpPr>
          <p:cNvPr id="4" name="Title 13"/>
          <p:cNvSpPr txBox="1"/>
          <p:nvPr/>
        </p:nvSpPr>
        <p:spPr>
          <a:xfrm>
            <a:off x="2103438" y="1897063"/>
            <a:ext cx="3632200" cy="531812"/>
          </a:xfrm>
          <a:prstGeom prst="rect">
            <a:avLst/>
          </a:prstGeom>
          <a:noFill/>
          <a:ln w="9525">
            <a:noFill/>
          </a:ln>
        </p:spPr>
        <p:txBody>
          <a:bodyPr anchor="ctr"/>
          <a:lstStyle/>
          <a:p>
            <a:pPr>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硬件环境</a:t>
            </a:r>
            <a:endParaRPr lang="zh-CN" altLang="id-ID" sz="2400" b="1" dirty="0">
              <a:solidFill>
                <a:srgbClr val="404040"/>
              </a:solidFill>
              <a:latin typeface="微软雅黑" panose="020B0503020204020204" charset="-122"/>
              <a:ea typeface="微软雅黑" panose="020B0503020204020204" charset="-122"/>
            </a:endParaRPr>
          </a:p>
        </p:txBody>
      </p:sp>
      <p:sp>
        <p:nvSpPr>
          <p:cNvPr id="5" name="Content Placeholder 2"/>
          <p:cNvSpPr txBox="1"/>
          <p:nvPr/>
        </p:nvSpPr>
        <p:spPr>
          <a:xfrm>
            <a:off x="2081213" y="3875088"/>
            <a:ext cx="3806825" cy="792162"/>
          </a:xfrm>
          <a:prstGeom prst="rect">
            <a:avLst/>
          </a:prstGeom>
          <a:noFill/>
          <a:ln w="9525">
            <a:noFill/>
          </a:ln>
        </p:spPr>
        <p:txBody>
          <a:bodyPr anchor="t"/>
          <a:lstStyle/>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BatchTimeout: 2s</a:t>
            </a:r>
            <a:endParaRPr lang="en-US" altLang="zh-CN" sz="1400" dirty="0">
              <a:solidFill>
                <a:srgbClr val="595959"/>
              </a:solidFill>
              <a:latin typeface="微软雅黑" panose="020B0503020204020204" charset="-122"/>
              <a:ea typeface="微软雅黑" panose="020B0503020204020204" charset="-122"/>
            </a:endParaRPr>
          </a:p>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MaxMessageCount: 10</a:t>
            </a:r>
            <a:endParaRPr lang="en-US" altLang="zh-CN" sz="1400" dirty="0">
              <a:solidFill>
                <a:srgbClr val="595959"/>
              </a:solidFill>
              <a:latin typeface="微软雅黑" panose="020B0503020204020204" charset="-122"/>
              <a:ea typeface="微软雅黑" panose="020B0503020204020204" charset="-122"/>
            </a:endParaRPr>
          </a:p>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AbsoluteMaxBytes: 98 MB</a:t>
            </a:r>
            <a:endParaRPr lang="en-US" altLang="zh-CN" sz="1400" dirty="0">
              <a:solidFill>
                <a:srgbClr val="595959"/>
              </a:solidFill>
              <a:latin typeface="微软雅黑" panose="020B0503020204020204" charset="-122"/>
              <a:ea typeface="微软雅黑" panose="020B0503020204020204" charset="-122"/>
            </a:endParaRPr>
          </a:p>
          <a:p>
            <a:pPr marL="171450" indent="-1714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PreferredMaxBytes: 512 KB</a:t>
            </a:r>
            <a:endParaRPr lang="en-US" altLang="zh-CN" sz="1400" dirty="0">
              <a:solidFill>
                <a:srgbClr val="595959"/>
              </a:solidFill>
              <a:latin typeface="微软雅黑" panose="020B0503020204020204" charset="-122"/>
              <a:ea typeface="微软雅黑" panose="020B0503020204020204" charset="-122"/>
            </a:endParaRPr>
          </a:p>
        </p:txBody>
      </p:sp>
      <p:sp>
        <p:nvSpPr>
          <p:cNvPr id="6" name="Title 13"/>
          <p:cNvSpPr txBox="1"/>
          <p:nvPr/>
        </p:nvSpPr>
        <p:spPr>
          <a:xfrm>
            <a:off x="2103438" y="3460750"/>
            <a:ext cx="3632200"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区块链配置</a:t>
            </a:r>
            <a:endParaRPr kumimoji="0" lang="zh-CN" altLang="en-US" sz="2400" b="1" i="0" u="none" strike="noStrike" kern="1200" cap="none" spc="0" normalizeH="0" baseline="0" noProof="0" dirty="0" smtClean="0">
              <a:ln>
                <a:noFill/>
              </a:ln>
              <a:solidFill>
                <a:schemeClr val="accent1"/>
              </a:solidFill>
              <a:effectLst/>
              <a:uLnTx/>
              <a:uFillTx/>
              <a:latin typeface="微软雅黑" panose="020B0503020204020204" charset="-122"/>
              <a:ea typeface="微软雅黑" panose="020B0503020204020204" charset="-122"/>
              <a:cs typeface="+mj-cs"/>
            </a:endParaRPr>
          </a:p>
        </p:txBody>
      </p:sp>
      <p:sp>
        <p:nvSpPr>
          <p:cNvPr id="9" name="Content Placeholder 2"/>
          <p:cNvSpPr txBox="1"/>
          <p:nvPr/>
        </p:nvSpPr>
        <p:spPr>
          <a:xfrm>
            <a:off x="7038975" y="3875088"/>
            <a:ext cx="3976688" cy="792162"/>
          </a:xfrm>
          <a:prstGeom prst="rect">
            <a:avLst/>
          </a:prstGeom>
          <a:noFill/>
          <a:ln w="9525">
            <a:noFill/>
          </a:ln>
        </p:spPr>
        <p:txBody>
          <a:bodyPr anchor="t"/>
          <a:lstStyle/>
          <a:p>
            <a:pPr>
              <a:spcBef>
                <a:spcPct val="20000"/>
              </a:spcBef>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每个节点部署相同的pressureMeasureCC.go智能合约。该合约初始化一个账户A，账户初始金额为100，设置有add接口，每次调用智能合约的add接口，账户A资金加1。</a:t>
            </a:r>
            <a:endParaRPr lang="en-US" altLang="zh-CN" sz="1400" dirty="0">
              <a:solidFill>
                <a:srgbClr val="595959"/>
              </a:solidFill>
              <a:latin typeface="微软雅黑" panose="020B0503020204020204" charset="-122"/>
              <a:ea typeface="微软雅黑" panose="020B0503020204020204" charset="-122"/>
            </a:endParaRPr>
          </a:p>
        </p:txBody>
      </p:sp>
      <p:sp>
        <p:nvSpPr>
          <p:cNvPr id="10" name="Title 13"/>
          <p:cNvSpPr txBox="1"/>
          <p:nvPr/>
        </p:nvSpPr>
        <p:spPr>
          <a:xfrm>
            <a:off x="7026275" y="3460750"/>
            <a:ext cx="2884488"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chemeClr val="accent4"/>
                </a:solidFill>
                <a:effectLst/>
                <a:uLnTx/>
                <a:uFillTx/>
                <a:latin typeface="微软雅黑" panose="020B0503020204020204" charset="-122"/>
                <a:ea typeface="微软雅黑" panose="020B0503020204020204" charset="-122"/>
                <a:cs typeface="+mj-cs"/>
              </a:rPr>
              <a:t>合约设置</a:t>
            </a:r>
            <a:endParaRPr kumimoji="0" lang="zh-CN" altLang="en-US" sz="2400" b="1" i="0" u="none" strike="noStrike" kern="1200" cap="none" spc="0" normalizeH="0" baseline="0" noProof="0" dirty="0" smtClean="0">
              <a:ln>
                <a:noFill/>
              </a:ln>
              <a:solidFill>
                <a:schemeClr val="accent4"/>
              </a:solidFill>
              <a:effectLst/>
              <a:uLnTx/>
              <a:uFillTx/>
              <a:latin typeface="微软雅黑" panose="020B0503020204020204" charset="-122"/>
              <a:ea typeface="微软雅黑" panose="020B0503020204020204" charset="-122"/>
              <a:cs typeface="+mj-cs"/>
            </a:endParaRPr>
          </a:p>
        </p:txBody>
      </p:sp>
      <p:sp>
        <p:nvSpPr>
          <p:cNvPr id="14" name="Oval 33"/>
          <p:cNvSpPr/>
          <p:nvPr/>
        </p:nvSpPr>
        <p:spPr>
          <a:xfrm>
            <a:off x="1214755" y="3594100"/>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32" name="Content Placeholder 2"/>
          <p:cNvSpPr txBox="1"/>
          <p:nvPr/>
        </p:nvSpPr>
        <p:spPr>
          <a:xfrm>
            <a:off x="7016433" y="2311718"/>
            <a:ext cx="3806825" cy="792162"/>
          </a:xfrm>
          <a:prstGeom prst="rect">
            <a:avLst/>
          </a:prstGeom>
          <a:noFill/>
          <a:ln w="9525">
            <a:noFill/>
          </a:ln>
        </p:spPr>
        <p:txBody>
          <a:bodyPr anchor="t"/>
          <a:lstStyle/>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Docker - v18.02.0</a:t>
            </a:r>
            <a:endParaRPr lang="en-US" altLang="zh-CN" sz="1400" dirty="0">
              <a:solidFill>
                <a:srgbClr val="595959"/>
              </a:solidFill>
              <a:latin typeface="微软雅黑" panose="020B0503020204020204" charset="-122"/>
              <a:ea typeface="微软雅黑" panose="020B0503020204020204" charset="-122"/>
            </a:endParaRPr>
          </a:p>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Docker Compose - v1.16.1</a:t>
            </a:r>
            <a:endParaRPr lang="en-US" altLang="zh-CN" sz="1400" dirty="0">
              <a:solidFill>
                <a:srgbClr val="595959"/>
              </a:solidFill>
              <a:latin typeface="微软雅黑" panose="020B0503020204020204" charset="-122"/>
              <a:ea typeface="微软雅黑" panose="020B0503020204020204" charset="-122"/>
            </a:endParaRPr>
          </a:p>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Node.js - v6.9.5</a:t>
            </a:r>
            <a:endParaRPr lang="en-US" altLang="zh-CN" sz="1400" dirty="0">
              <a:solidFill>
                <a:srgbClr val="595959"/>
              </a:solidFill>
              <a:latin typeface="微软雅黑" panose="020B0503020204020204" charset="-122"/>
              <a:ea typeface="微软雅黑" panose="020B0503020204020204" charset="-122"/>
            </a:endParaRPr>
          </a:p>
          <a:p>
            <a:pPr marL="285750" indent="-285750">
              <a:spcBef>
                <a:spcPct val="20000"/>
              </a:spcBef>
              <a:buFont typeface="Arial" panose="020B0604020202020204" pitchFamily="34" charset="0"/>
              <a:buChar char="•"/>
            </a:pPr>
            <a:r>
              <a:rPr lang="en-US" altLang="zh-CN" sz="1400" dirty="0">
                <a:solidFill>
                  <a:srgbClr val="595959"/>
                </a:solidFill>
                <a:latin typeface="微软雅黑" panose="020B0503020204020204" charset="-122"/>
                <a:ea typeface="微软雅黑" panose="020B0503020204020204" charset="-122"/>
              </a:rPr>
              <a:t>Linux - v3.10.0-514.6.1.el7.x86_64</a:t>
            </a:r>
            <a:endParaRPr lang="en-US" altLang="zh-CN" sz="1400" dirty="0">
              <a:solidFill>
                <a:srgbClr val="595959"/>
              </a:solidFill>
              <a:latin typeface="微软雅黑" panose="020B0503020204020204" charset="-122"/>
              <a:ea typeface="微软雅黑" panose="020B0503020204020204" charset="-122"/>
            </a:endParaRPr>
          </a:p>
        </p:txBody>
      </p:sp>
      <p:sp>
        <p:nvSpPr>
          <p:cNvPr id="37" name="Title 13"/>
          <p:cNvSpPr txBox="1"/>
          <p:nvPr/>
        </p:nvSpPr>
        <p:spPr>
          <a:xfrm>
            <a:off x="7038658" y="1897380"/>
            <a:ext cx="3632200"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软件环境</a:t>
            </a:r>
            <a:endParaRPr kumimoji="0" lang="zh-CN" altLang="en-US" sz="24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mj-cs"/>
            </a:endParaRPr>
          </a:p>
        </p:txBody>
      </p:sp>
      <p:sp>
        <p:nvSpPr>
          <p:cNvPr id="41" name="Oval 33"/>
          <p:cNvSpPr/>
          <p:nvPr/>
        </p:nvSpPr>
        <p:spPr>
          <a:xfrm>
            <a:off x="6149975" y="2030730"/>
            <a:ext cx="685800" cy="685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FFFFFF"/>
              </a:solidFill>
              <a:effectLst/>
              <a:uLnTx/>
              <a:uFillTx/>
              <a:latin typeface="+mn-lt"/>
              <a:ea typeface="+mn-ea"/>
              <a:cs typeface="+mn-cs"/>
            </a:endParaRPr>
          </a:p>
        </p:txBody>
      </p:sp>
      <p:sp>
        <p:nvSpPr>
          <p:cNvPr id="47" name="原创设计师QQ598969553             _29"/>
          <p:cNvSpPr>
            <a:spLocks noEditPoints="1"/>
          </p:cNvSpPr>
          <p:nvPr/>
        </p:nvSpPr>
        <p:spPr bwMode="auto">
          <a:xfrm>
            <a:off x="1358900" y="2244090"/>
            <a:ext cx="396875" cy="259080"/>
          </a:xfrm>
          <a:custGeom>
            <a:avLst/>
            <a:gdLst>
              <a:gd name="T0" fmla="*/ 104 w 853"/>
              <a:gd name="T1" fmla="*/ 0 h 556"/>
              <a:gd name="T2" fmla="*/ 105 w 853"/>
              <a:gd name="T3" fmla="*/ 0 h 556"/>
              <a:gd name="T4" fmla="*/ 749 w 853"/>
              <a:gd name="T5" fmla="*/ 0 h 556"/>
              <a:gd name="T6" fmla="*/ 775 w 853"/>
              <a:gd name="T7" fmla="*/ 26 h 556"/>
              <a:gd name="T8" fmla="*/ 775 w 853"/>
              <a:gd name="T9" fmla="*/ 27 h 556"/>
              <a:gd name="T10" fmla="*/ 775 w 853"/>
              <a:gd name="T11" fmla="*/ 452 h 556"/>
              <a:gd name="T12" fmla="*/ 749 w 853"/>
              <a:gd name="T13" fmla="*/ 479 h 556"/>
              <a:gd name="T14" fmla="*/ 748 w 853"/>
              <a:gd name="T15" fmla="*/ 479 h 556"/>
              <a:gd name="T16" fmla="*/ 104 w 853"/>
              <a:gd name="T17" fmla="*/ 479 h 556"/>
              <a:gd name="T18" fmla="*/ 78 w 853"/>
              <a:gd name="T19" fmla="*/ 452 h 556"/>
              <a:gd name="T20" fmla="*/ 78 w 853"/>
              <a:gd name="T21" fmla="*/ 451 h 556"/>
              <a:gd name="T22" fmla="*/ 78 w 853"/>
              <a:gd name="T23" fmla="*/ 26 h 556"/>
              <a:gd name="T24" fmla="*/ 104 w 853"/>
              <a:gd name="T25" fmla="*/ 0 h 556"/>
              <a:gd name="T26" fmla="*/ 26 w 853"/>
              <a:gd name="T27" fmla="*/ 556 h 556"/>
              <a:gd name="T28" fmla="*/ 26 w 853"/>
              <a:gd name="T29" fmla="*/ 556 h 556"/>
              <a:gd name="T30" fmla="*/ 0 w 853"/>
              <a:gd name="T31" fmla="*/ 529 h 556"/>
              <a:gd name="T32" fmla="*/ 26 w 853"/>
              <a:gd name="T33" fmla="*/ 503 h 556"/>
              <a:gd name="T34" fmla="*/ 826 w 853"/>
              <a:gd name="T35" fmla="*/ 503 h 556"/>
              <a:gd name="T36" fmla="*/ 853 w 853"/>
              <a:gd name="T37" fmla="*/ 529 h 556"/>
              <a:gd name="T38" fmla="*/ 826 w 853"/>
              <a:gd name="T39" fmla="*/ 556 h 556"/>
              <a:gd name="T40" fmla="*/ 26 w 853"/>
              <a:gd name="T41" fmla="*/ 556 h 556"/>
              <a:gd name="T42" fmla="*/ 722 w 853"/>
              <a:gd name="T43" fmla="*/ 53 h 556"/>
              <a:gd name="T44" fmla="*/ 722 w 853"/>
              <a:gd name="T45" fmla="*/ 53 h 556"/>
              <a:gd name="T46" fmla="*/ 131 w 853"/>
              <a:gd name="T47" fmla="*/ 53 h 556"/>
              <a:gd name="T48" fmla="*/ 131 w 853"/>
              <a:gd name="T49" fmla="*/ 426 h 556"/>
              <a:gd name="T50" fmla="*/ 722 w 853"/>
              <a:gd name="T51" fmla="*/ 426 h 556"/>
              <a:gd name="T52" fmla="*/ 722 w 853"/>
              <a:gd name="T53" fmla="*/ 5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3" h="556">
                <a:moveTo>
                  <a:pt x="104" y="0"/>
                </a:moveTo>
                <a:cubicBezTo>
                  <a:pt x="105" y="0"/>
                  <a:pt x="105" y="0"/>
                  <a:pt x="105" y="0"/>
                </a:cubicBezTo>
                <a:cubicBezTo>
                  <a:pt x="749" y="0"/>
                  <a:pt x="749" y="0"/>
                  <a:pt x="749" y="0"/>
                </a:cubicBezTo>
                <a:cubicBezTo>
                  <a:pt x="763" y="0"/>
                  <a:pt x="775" y="11"/>
                  <a:pt x="775" y="26"/>
                </a:cubicBezTo>
                <a:cubicBezTo>
                  <a:pt x="775" y="27"/>
                  <a:pt x="775" y="27"/>
                  <a:pt x="775" y="27"/>
                </a:cubicBezTo>
                <a:cubicBezTo>
                  <a:pt x="775" y="452"/>
                  <a:pt x="775" y="452"/>
                  <a:pt x="775" y="452"/>
                </a:cubicBezTo>
                <a:cubicBezTo>
                  <a:pt x="775" y="467"/>
                  <a:pt x="763" y="479"/>
                  <a:pt x="749" y="479"/>
                </a:cubicBezTo>
                <a:cubicBezTo>
                  <a:pt x="748" y="479"/>
                  <a:pt x="748" y="479"/>
                  <a:pt x="748" y="479"/>
                </a:cubicBezTo>
                <a:cubicBezTo>
                  <a:pt x="104" y="479"/>
                  <a:pt x="104" y="479"/>
                  <a:pt x="104" y="479"/>
                </a:cubicBezTo>
                <a:cubicBezTo>
                  <a:pt x="89" y="479"/>
                  <a:pt x="78" y="467"/>
                  <a:pt x="78" y="452"/>
                </a:cubicBezTo>
                <a:cubicBezTo>
                  <a:pt x="78" y="451"/>
                  <a:pt x="78" y="451"/>
                  <a:pt x="78" y="451"/>
                </a:cubicBezTo>
                <a:cubicBezTo>
                  <a:pt x="78" y="26"/>
                  <a:pt x="78" y="26"/>
                  <a:pt x="78" y="26"/>
                </a:cubicBezTo>
                <a:cubicBezTo>
                  <a:pt x="78" y="11"/>
                  <a:pt x="89" y="0"/>
                  <a:pt x="104" y="0"/>
                </a:cubicBezTo>
                <a:close/>
                <a:moveTo>
                  <a:pt x="26" y="556"/>
                </a:moveTo>
                <a:cubicBezTo>
                  <a:pt x="26" y="556"/>
                  <a:pt x="26" y="556"/>
                  <a:pt x="26" y="556"/>
                </a:cubicBezTo>
                <a:cubicBezTo>
                  <a:pt x="12" y="556"/>
                  <a:pt x="0" y="544"/>
                  <a:pt x="0" y="529"/>
                </a:cubicBezTo>
                <a:cubicBezTo>
                  <a:pt x="0" y="515"/>
                  <a:pt x="12" y="503"/>
                  <a:pt x="26" y="503"/>
                </a:cubicBezTo>
                <a:cubicBezTo>
                  <a:pt x="826" y="503"/>
                  <a:pt x="826" y="503"/>
                  <a:pt x="826" y="503"/>
                </a:cubicBezTo>
                <a:cubicBezTo>
                  <a:pt x="841" y="503"/>
                  <a:pt x="853" y="515"/>
                  <a:pt x="853" y="529"/>
                </a:cubicBezTo>
                <a:cubicBezTo>
                  <a:pt x="853" y="544"/>
                  <a:pt x="841" y="556"/>
                  <a:pt x="826" y="556"/>
                </a:cubicBezTo>
                <a:cubicBezTo>
                  <a:pt x="26" y="556"/>
                  <a:pt x="26" y="556"/>
                  <a:pt x="26" y="556"/>
                </a:cubicBezTo>
                <a:close/>
                <a:moveTo>
                  <a:pt x="722" y="53"/>
                </a:moveTo>
                <a:cubicBezTo>
                  <a:pt x="722" y="53"/>
                  <a:pt x="722" y="53"/>
                  <a:pt x="722" y="53"/>
                </a:cubicBezTo>
                <a:cubicBezTo>
                  <a:pt x="131" y="53"/>
                  <a:pt x="131" y="53"/>
                  <a:pt x="131" y="53"/>
                </a:cubicBezTo>
                <a:cubicBezTo>
                  <a:pt x="131" y="426"/>
                  <a:pt x="131" y="426"/>
                  <a:pt x="131" y="426"/>
                </a:cubicBezTo>
                <a:cubicBezTo>
                  <a:pt x="722" y="426"/>
                  <a:pt x="722" y="426"/>
                  <a:pt x="722" y="426"/>
                </a:cubicBezTo>
                <a:cubicBezTo>
                  <a:pt x="722" y="53"/>
                  <a:pt x="722" y="53"/>
                  <a:pt x="722" y="5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 name="原创设计师QQ598969553             _54"/>
          <p:cNvSpPr>
            <a:spLocks noEditPoints="1"/>
          </p:cNvSpPr>
          <p:nvPr/>
        </p:nvSpPr>
        <p:spPr bwMode="auto">
          <a:xfrm>
            <a:off x="6318250" y="2192655"/>
            <a:ext cx="396875" cy="362585"/>
          </a:xfrm>
          <a:custGeom>
            <a:avLst/>
            <a:gdLst>
              <a:gd name="T0" fmla="*/ 619 w 698"/>
              <a:gd name="T1" fmla="*/ 410 h 639"/>
              <a:gd name="T2" fmla="*/ 644 w 698"/>
              <a:gd name="T3" fmla="*/ 349 h 639"/>
              <a:gd name="T4" fmla="*/ 573 w 698"/>
              <a:gd name="T5" fmla="*/ 265 h 639"/>
              <a:gd name="T6" fmla="*/ 550 w 698"/>
              <a:gd name="T7" fmla="*/ 238 h 639"/>
              <a:gd name="T8" fmla="*/ 366 w 698"/>
              <a:gd name="T9" fmla="*/ 54 h 639"/>
              <a:gd name="T10" fmla="*/ 196 w 698"/>
              <a:gd name="T11" fmla="*/ 165 h 639"/>
              <a:gd name="T12" fmla="*/ 88 w 698"/>
              <a:gd name="T13" fmla="*/ 221 h 639"/>
              <a:gd name="T14" fmla="*/ 91 w 698"/>
              <a:gd name="T15" fmla="*/ 398 h 639"/>
              <a:gd name="T16" fmla="*/ 180 w 698"/>
              <a:gd name="T17" fmla="*/ 435 h 639"/>
              <a:gd name="T18" fmla="*/ 192 w 698"/>
              <a:gd name="T19" fmla="*/ 435 h 639"/>
              <a:gd name="T20" fmla="*/ 269 w 698"/>
              <a:gd name="T21" fmla="*/ 435 h 639"/>
              <a:gd name="T22" fmla="*/ 269 w 698"/>
              <a:gd name="T23" fmla="*/ 489 h 639"/>
              <a:gd name="T24" fmla="*/ 192 w 698"/>
              <a:gd name="T25" fmla="*/ 489 h 639"/>
              <a:gd name="T26" fmla="*/ 180 w 698"/>
              <a:gd name="T27" fmla="*/ 489 h 639"/>
              <a:gd name="T28" fmla="*/ 0 w 698"/>
              <a:gd name="T29" fmla="*/ 308 h 639"/>
              <a:gd name="T30" fmla="*/ 154 w 698"/>
              <a:gd name="T31" fmla="*/ 130 h 639"/>
              <a:gd name="T32" fmla="*/ 366 w 698"/>
              <a:gd name="T33" fmla="*/ 0 h 639"/>
              <a:gd name="T34" fmla="*/ 603 w 698"/>
              <a:gd name="T35" fmla="*/ 217 h 639"/>
              <a:gd name="T36" fmla="*/ 698 w 698"/>
              <a:gd name="T37" fmla="*/ 349 h 639"/>
              <a:gd name="T38" fmla="*/ 657 w 698"/>
              <a:gd name="T39" fmla="*/ 448 h 639"/>
              <a:gd name="T40" fmla="*/ 566 w 698"/>
              <a:gd name="T41" fmla="*/ 489 h 639"/>
              <a:gd name="T42" fmla="*/ 558 w 698"/>
              <a:gd name="T43" fmla="*/ 489 h 639"/>
              <a:gd name="T44" fmla="*/ 438 w 698"/>
              <a:gd name="T45" fmla="*/ 489 h 639"/>
              <a:gd name="T46" fmla="*/ 438 w 698"/>
              <a:gd name="T47" fmla="*/ 435 h 639"/>
              <a:gd name="T48" fmla="*/ 559 w 698"/>
              <a:gd name="T49" fmla="*/ 435 h 639"/>
              <a:gd name="T50" fmla="*/ 337 w 698"/>
              <a:gd name="T51" fmla="*/ 205 h 639"/>
              <a:gd name="T52" fmla="*/ 208 w 698"/>
              <a:gd name="T53" fmla="*/ 333 h 639"/>
              <a:gd name="T54" fmla="*/ 231 w 698"/>
              <a:gd name="T55" fmla="*/ 356 h 639"/>
              <a:gd name="T56" fmla="*/ 333 w 698"/>
              <a:gd name="T57" fmla="*/ 623 h 639"/>
              <a:gd name="T58" fmla="*/ 365 w 698"/>
              <a:gd name="T59" fmla="*/ 623 h 639"/>
              <a:gd name="T60" fmla="*/ 466 w 698"/>
              <a:gd name="T61" fmla="*/ 356 h 639"/>
              <a:gd name="T62" fmla="*/ 489 w 698"/>
              <a:gd name="T63" fmla="*/ 333 h 639"/>
              <a:gd name="T64" fmla="*/ 359 w 698"/>
              <a:gd name="T65" fmla="*/ 204 h 639"/>
              <a:gd name="T66" fmla="*/ 359 w 698"/>
              <a:gd name="T67" fmla="*/ 203 h 639"/>
              <a:gd name="T68" fmla="*/ 357 w 698"/>
              <a:gd name="T69" fmla="*/ 201 h 639"/>
              <a:gd name="T70" fmla="*/ 355 w 698"/>
              <a:gd name="T71" fmla="*/ 201 h 639"/>
              <a:gd name="T72" fmla="*/ 353 w 698"/>
              <a:gd name="T73" fmla="*/ 200 h 639"/>
              <a:gd name="T74" fmla="*/ 350 w 698"/>
              <a:gd name="T75" fmla="*/ 200 h 639"/>
              <a:gd name="T76" fmla="*/ 349 w 698"/>
              <a:gd name="T77" fmla="*/ 200 h 639"/>
              <a:gd name="T78" fmla="*/ 346 w 698"/>
              <a:gd name="T79" fmla="*/ 200 h 639"/>
              <a:gd name="T80" fmla="*/ 344 w 698"/>
              <a:gd name="T81" fmla="*/ 200 h 639"/>
              <a:gd name="T82" fmla="*/ 342 w 698"/>
              <a:gd name="T83" fmla="*/ 201 h 639"/>
              <a:gd name="T84" fmla="*/ 339 w 698"/>
              <a:gd name="T85" fmla="*/ 203 h 639"/>
              <a:gd name="T86" fmla="*/ 338 w 698"/>
              <a:gd name="T87" fmla="*/ 203 h 639"/>
              <a:gd name="T88" fmla="*/ 337 w 698"/>
              <a:gd name="T89" fmla="*/ 205 h 639"/>
              <a:gd name="T90" fmla="*/ 349 w 698"/>
              <a:gd name="T91" fmla="*/ 200 h 639"/>
              <a:gd name="T92" fmla="*/ 349 w 698"/>
              <a:gd name="T93" fmla="*/ 20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8" h="639">
                <a:moveTo>
                  <a:pt x="559" y="435"/>
                </a:moveTo>
                <a:cubicBezTo>
                  <a:pt x="582" y="435"/>
                  <a:pt x="604" y="426"/>
                  <a:pt x="619" y="410"/>
                </a:cubicBezTo>
                <a:cubicBezTo>
                  <a:pt x="619" y="410"/>
                  <a:pt x="619" y="410"/>
                  <a:pt x="619" y="410"/>
                </a:cubicBezTo>
                <a:cubicBezTo>
                  <a:pt x="634" y="394"/>
                  <a:pt x="644" y="373"/>
                  <a:pt x="644" y="349"/>
                </a:cubicBezTo>
                <a:cubicBezTo>
                  <a:pt x="644" y="328"/>
                  <a:pt x="637" y="309"/>
                  <a:pt x="624" y="294"/>
                </a:cubicBezTo>
                <a:cubicBezTo>
                  <a:pt x="611" y="279"/>
                  <a:pt x="594" y="269"/>
                  <a:pt x="573" y="265"/>
                </a:cubicBezTo>
                <a:cubicBezTo>
                  <a:pt x="560" y="262"/>
                  <a:pt x="550" y="251"/>
                  <a:pt x="550" y="238"/>
                </a:cubicBezTo>
                <a:cubicBezTo>
                  <a:pt x="550" y="238"/>
                  <a:pt x="550" y="238"/>
                  <a:pt x="550" y="238"/>
                </a:cubicBezTo>
                <a:cubicBezTo>
                  <a:pt x="550" y="187"/>
                  <a:pt x="530" y="141"/>
                  <a:pt x="496" y="108"/>
                </a:cubicBezTo>
                <a:cubicBezTo>
                  <a:pt x="463" y="74"/>
                  <a:pt x="417" y="54"/>
                  <a:pt x="366" y="54"/>
                </a:cubicBezTo>
                <a:cubicBezTo>
                  <a:pt x="328" y="54"/>
                  <a:pt x="293" y="65"/>
                  <a:pt x="264" y="84"/>
                </a:cubicBezTo>
                <a:cubicBezTo>
                  <a:pt x="234" y="104"/>
                  <a:pt x="211" y="132"/>
                  <a:pt x="196" y="165"/>
                </a:cubicBezTo>
                <a:cubicBezTo>
                  <a:pt x="192" y="176"/>
                  <a:pt x="182" y="182"/>
                  <a:pt x="172" y="182"/>
                </a:cubicBezTo>
                <a:cubicBezTo>
                  <a:pt x="139" y="184"/>
                  <a:pt x="110" y="198"/>
                  <a:pt x="88" y="221"/>
                </a:cubicBezTo>
                <a:cubicBezTo>
                  <a:pt x="67" y="244"/>
                  <a:pt x="54" y="274"/>
                  <a:pt x="54" y="308"/>
                </a:cubicBezTo>
                <a:cubicBezTo>
                  <a:pt x="54" y="343"/>
                  <a:pt x="68" y="375"/>
                  <a:pt x="91" y="398"/>
                </a:cubicBezTo>
                <a:cubicBezTo>
                  <a:pt x="91" y="398"/>
                  <a:pt x="91" y="398"/>
                  <a:pt x="91" y="398"/>
                </a:cubicBezTo>
                <a:cubicBezTo>
                  <a:pt x="114" y="421"/>
                  <a:pt x="145" y="435"/>
                  <a:pt x="180" y="435"/>
                </a:cubicBezTo>
                <a:cubicBezTo>
                  <a:pt x="192" y="435"/>
                  <a:pt x="192" y="435"/>
                  <a:pt x="192" y="435"/>
                </a:cubicBezTo>
                <a:cubicBezTo>
                  <a:pt x="192" y="435"/>
                  <a:pt x="192" y="435"/>
                  <a:pt x="192" y="435"/>
                </a:cubicBezTo>
                <a:cubicBezTo>
                  <a:pt x="261" y="435"/>
                  <a:pt x="261" y="435"/>
                  <a:pt x="261" y="435"/>
                </a:cubicBezTo>
                <a:cubicBezTo>
                  <a:pt x="269" y="435"/>
                  <a:pt x="269" y="435"/>
                  <a:pt x="269" y="435"/>
                </a:cubicBezTo>
                <a:cubicBezTo>
                  <a:pt x="284" y="435"/>
                  <a:pt x="296" y="447"/>
                  <a:pt x="296" y="462"/>
                </a:cubicBezTo>
                <a:cubicBezTo>
                  <a:pt x="296" y="477"/>
                  <a:pt x="284" y="489"/>
                  <a:pt x="269" y="489"/>
                </a:cubicBezTo>
                <a:cubicBezTo>
                  <a:pt x="261" y="489"/>
                  <a:pt x="261" y="489"/>
                  <a:pt x="261" y="489"/>
                </a:cubicBezTo>
                <a:cubicBezTo>
                  <a:pt x="192" y="489"/>
                  <a:pt x="192" y="489"/>
                  <a:pt x="192" y="489"/>
                </a:cubicBezTo>
                <a:cubicBezTo>
                  <a:pt x="192" y="489"/>
                  <a:pt x="192" y="489"/>
                  <a:pt x="192" y="489"/>
                </a:cubicBezTo>
                <a:cubicBezTo>
                  <a:pt x="180" y="489"/>
                  <a:pt x="180" y="489"/>
                  <a:pt x="180" y="489"/>
                </a:cubicBezTo>
                <a:cubicBezTo>
                  <a:pt x="131" y="489"/>
                  <a:pt x="85" y="469"/>
                  <a:pt x="53" y="436"/>
                </a:cubicBezTo>
                <a:cubicBezTo>
                  <a:pt x="20" y="403"/>
                  <a:pt x="0" y="358"/>
                  <a:pt x="0" y="308"/>
                </a:cubicBezTo>
                <a:cubicBezTo>
                  <a:pt x="0" y="261"/>
                  <a:pt x="19" y="217"/>
                  <a:pt x="49" y="184"/>
                </a:cubicBezTo>
                <a:cubicBezTo>
                  <a:pt x="76" y="156"/>
                  <a:pt x="113" y="136"/>
                  <a:pt x="154" y="130"/>
                </a:cubicBezTo>
                <a:cubicBezTo>
                  <a:pt x="172" y="93"/>
                  <a:pt x="201" y="62"/>
                  <a:pt x="235" y="40"/>
                </a:cubicBezTo>
                <a:cubicBezTo>
                  <a:pt x="273" y="15"/>
                  <a:pt x="318" y="0"/>
                  <a:pt x="366" y="0"/>
                </a:cubicBezTo>
                <a:cubicBezTo>
                  <a:pt x="432" y="0"/>
                  <a:pt x="491" y="27"/>
                  <a:pt x="534" y="70"/>
                </a:cubicBezTo>
                <a:cubicBezTo>
                  <a:pt x="573" y="109"/>
                  <a:pt x="598" y="160"/>
                  <a:pt x="603" y="217"/>
                </a:cubicBezTo>
                <a:cubicBezTo>
                  <a:pt x="627" y="225"/>
                  <a:pt x="649" y="241"/>
                  <a:pt x="665" y="260"/>
                </a:cubicBezTo>
                <a:cubicBezTo>
                  <a:pt x="685" y="284"/>
                  <a:pt x="698" y="315"/>
                  <a:pt x="698" y="349"/>
                </a:cubicBezTo>
                <a:cubicBezTo>
                  <a:pt x="698" y="388"/>
                  <a:pt x="682" y="423"/>
                  <a:pt x="657" y="448"/>
                </a:cubicBezTo>
                <a:cubicBezTo>
                  <a:pt x="657" y="448"/>
                  <a:pt x="657" y="448"/>
                  <a:pt x="657" y="448"/>
                </a:cubicBezTo>
                <a:cubicBezTo>
                  <a:pt x="635" y="470"/>
                  <a:pt x="605" y="485"/>
                  <a:pt x="572" y="488"/>
                </a:cubicBezTo>
                <a:cubicBezTo>
                  <a:pt x="570" y="489"/>
                  <a:pt x="568" y="489"/>
                  <a:pt x="566" y="489"/>
                </a:cubicBezTo>
                <a:cubicBezTo>
                  <a:pt x="559" y="489"/>
                  <a:pt x="559" y="489"/>
                  <a:pt x="559" y="489"/>
                </a:cubicBezTo>
                <a:cubicBezTo>
                  <a:pt x="558" y="489"/>
                  <a:pt x="558" y="489"/>
                  <a:pt x="558" y="489"/>
                </a:cubicBezTo>
                <a:cubicBezTo>
                  <a:pt x="439" y="489"/>
                  <a:pt x="439" y="489"/>
                  <a:pt x="439" y="489"/>
                </a:cubicBezTo>
                <a:cubicBezTo>
                  <a:pt x="438" y="489"/>
                  <a:pt x="438" y="489"/>
                  <a:pt x="438" y="489"/>
                </a:cubicBezTo>
                <a:cubicBezTo>
                  <a:pt x="423" y="489"/>
                  <a:pt x="411" y="477"/>
                  <a:pt x="411" y="462"/>
                </a:cubicBezTo>
                <a:cubicBezTo>
                  <a:pt x="411" y="447"/>
                  <a:pt x="423" y="435"/>
                  <a:pt x="438" y="435"/>
                </a:cubicBezTo>
                <a:cubicBezTo>
                  <a:pt x="439" y="435"/>
                  <a:pt x="439" y="435"/>
                  <a:pt x="439" y="435"/>
                </a:cubicBezTo>
                <a:cubicBezTo>
                  <a:pt x="559" y="435"/>
                  <a:pt x="559" y="435"/>
                  <a:pt x="559" y="435"/>
                </a:cubicBezTo>
                <a:close/>
                <a:moveTo>
                  <a:pt x="337" y="205"/>
                </a:moveTo>
                <a:cubicBezTo>
                  <a:pt x="337" y="205"/>
                  <a:pt x="337" y="205"/>
                  <a:pt x="337" y="205"/>
                </a:cubicBezTo>
                <a:cubicBezTo>
                  <a:pt x="337" y="205"/>
                  <a:pt x="337" y="205"/>
                  <a:pt x="337" y="205"/>
                </a:cubicBezTo>
                <a:cubicBezTo>
                  <a:pt x="208" y="333"/>
                  <a:pt x="208" y="333"/>
                  <a:pt x="208" y="333"/>
                </a:cubicBezTo>
                <a:cubicBezTo>
                  <a:pt x="202" y="339"/>
                  <a:pt x="202" y="349"/>
                  <a:pt x="208" y="356"/>
                </a:cubicBezTo>
                <a:cubicBezTo>
                  <a:pt x="215" y="362"/>
                  <a:pt x="225" y="362"/>
                  <a:pt x="231" y="356"/>
                </a:cubicBezTo>
                <a:cubicBezTo>
                  <a:pt x="333" y="255"/>
                  <a:pt x="333" y="255"/>
                  <a:pt x="333" y="255"/>
                </a:cubicBezTo>
                <a:cubicBezTo>
                  <a:pt x="333" y="623"/>
                  <a:pt x="333" y="623"/>
                  <a:pt x="333" y="623"/>
                </a:cubicBezTo>
                <a:cubicBezTo>
                  <a:pt x="333" y="632"/>
                  <a:pt x="340" y="639"/>
                  <a:pt x="349" y="639"/>
                </a:cubicBezTo>
                <a:cubicBezTo>
                  <a:pt x="358" y="639"/>
                  <a:pt x="365" y="632"/>
                  <a:pt x="365" y="623"/>
                </a:cubicBezTo>
                <a:cubicBezTo>
                  <a:pt x="365" y="255"/>
                  <a:pt x="365" y="255"/>
                  <a:pt x="365" y="255"/>
                </a:cubicBezTo>
                <a:cubicBezTo>
                  <a:pt x="466" y="356"/>
                  <a:pt x="466" y="356"/>
                  <a:pt x="466" y="356"/>
                </a:cubicBezTo>
                <a:cubicBezTo>
                  <a:pt x="473" y="362"/>
                  <a:pt x="483" y="362"/>
                  <a:pt x="489" y="356"/>
                </a:cubicBezTo>
                <a:cubicBezTo>
                  <a:pt x="495" y="349"/>
                  <a:pt x="495" y="339"/>
                  <a:pt x="489" y="333"/>
                </a:cubicBezTo>
                <a:cubicBezTo>
                  <a:pt x="360" y="205"/>
                  <a:pt x="360" y="205"/>
                  <a:pt x="360" y="205"/>
                </a:cubicBezTo>
                <a:cubicBezTo>
                  <a:pt x="359" y="204"/>
                  <a:pt x="359" y="204"/>
                  <a:pt x="359" y="204"/>
                </a:cubicBezTo>
                <a:cubicBezTo>
                  <a:pt x="359" y="203"/>
                  <a:pt x="359" y="203"/>
                  <a:pt x="359" y="203"/>
                </a:cubicBezTo>
                <a:cubicBezTo>
                  <a:pt x="359" y="203"/>
                  <a:pt x="359" y="203"/>
                  <a:pt x="359" y="203"/>
                </a:cubicBezTo>
                <a:cubicBezTo>
                  <a:pt x="358" y="203"/>
                  <a:pt x="358" y="203"/>
                  <a:pt x="358" y="203"/>
                </a:cubicBezTo>
                <a:cubicBezTo>
                  <a:pt x="358" y="202"/>
                  <a:pt x="357" y="202"/>
                  <a:pt x="357" y="201"/>
                </a:cubicBezTo>
                <a:cubicBezTo>
                  <a:pt x="356" y="201"/>
                  <a:pt x="356" y="201"/>
                  <a:pt x="356" y="201"/>
                </a:cubicBezTo>
                <a:cubicBezTo>
                  <a:pt x="355" y="201"/>
                  <a:pt x="355" y="201"/>
                  <a:pt x="355" y="201"/>
                </a:cubicBezTo>
                <a:cubicBezTo>
                  <a:pt x="355" y="201"/>
                  <a:pt x="354" y="200"/>
                  <a:pt x="353" y="200"/>
                </a:cubicBezTo>
                <a:cubicBezTo>
                  <a:pt x="353" y="200"/>
                  <a:pt x="353" y="200"/>
                  <a:pt x="353" y="200"/>
                </a:cubicBezTo>
                <a:cubicBezTo>
                  <a:pt x="352" y="200"/>
                  <a:pt x="352" y="200"/>
                  <a:pt x="352" y="200"/>
                </a:cubicBezTo>
                <a:cubicBezTo>
                  <a:pt x="350" y="200"/>
                  <a:pt x="350" y="200"/>
                  <a:pt x="350" y="200"/>
                </a:cubicBezTo>
                <a:cubicBezTo>
                  <a:pt x="349" y="200"/>
                  <a:pt x="349" y="200"/>
                  <a:pt x="349" y="200"/>
                </a:cubicBezTo>
                <a:cubicBezTo>
                  <a:pt x="349" y="200"/>
                  <a:pt x="349" y="200"/>
                  <a:pt x="349" y="200"/>
                </a:cubicBezTo>
                <a:cubicBezTo>
                  <a:pt x="347" y="200"/>
                  <a:pt x="347" y="200"/>
                  <a:pt x="347" y="200"/>
                </a:cubicBezTo>
                <a:cubicBezTo>
                  <a:pt x="346" y="200"/>
                  <a:pt x="346" y="200"/>
                  <a:pt x="346" y="200"/>
                </a:cubicBezTo>
                <a:cubicBezTo>
                  <a:pt x="345" y="200"/>
                  <a:pt x="345" y="200"/>
                  <a:pt x="345" y="200"/>
                </a:cubicBezTo>
                <a:cubicBezTo>
                  <a:pt x="344" y="200"/>
                  <a:pt x="344" y="200"/>
                  <a:pt x="344" y="200"/>
                </a:cubicBezTo>
                <a:cubicBezTo>
                  <a:pt x="344" y="200"/>
                  <a:pt x="343" y="201"/>
                  <a:pt x="342" y="201"/>
                </a:cubicBezTo>
                <a:cubicBezTo>
                  <a:pt x="342" y="201"/>
                  <a:pt x="342" y="201"/>
                  <a:pt x="342" y="201"/>
                </a:cubicBezTo>
                <a:cubicBezTo>
                  <a:pt x="341" y="201"/>
                  <a:pt x="341" y="201"/>
                  <a:pt x="341" y="201"/>
                </a:cubicBezTo>
                <a:cubicBezTo>
                  <a:pt x="341" y="202"/>
                  <a:pt x="340" y="202"/>
                  <a:pt x="339" y="203"/>
                </a:cubicBezTo>
                <a:cubicBezTo>
                  <a:pt x="339" y="203"/>
                  <a:pt x="339" y="203"/>
                  <a:pt x="339" y="203"/>
                </a:cubicBezTo>
                <a:cubicBezTo>
                  <a:pt x="338" y="203"/>
                  <a:pt x="338" y="203"/>
                  <a:pt x="338" y="203"/>
                </a:cubicBezTo>
                <a:cubicBezTo>
                  <a:pt x="338" y="204"/>
                  <a:pt x="338" y="204"/>
                  <a:pt x="338" y="204"/>
                </a:cubicBezTo>
                <a:cubicBezTo>
                  <a:pt x="337" y="205"/>
                  <a:pt x="337" y="205"/>
                  <a:pt x="337" y="205"/>
                </a:cubicBezTo>
                <a:close/>
                <a:moveTo>
                  <a:pt x="349" y="200"/>
                </a:moveTo>
                <a:cubicBezTo>
                  <a:pt x="349" y="200"/>
                  <a:pt x="349" y="200"/>
                  <a:pt x="349" y="200"/>
                </a:cubicBezTo>
                <a:cubicBezTo>
                  <a:pt x="349" y="200"/>
                  <a:pt x="349" y="200"/>
                  <a:pt x="349" y="200"/>
                </a:cubicBezTo>
                <a:cubicBezTo>
                  <a:pt x="349" y="200"/>
                  <a:pt x="349" y="200"/>
                  <a:pt x="349" y="200"/>
                </a:cubicBezTo>
                <a:cubicBezTo>
                  <a:pt x="349" y="200"/>
                  <a:pt x="349" y="200"/>
                  <a:pt x="349" y="20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原创设计师QQ598969553             _10"/>
          <p:cNvSpPr>
            <a:spLocks noEditPoints="1"/>
          </p:cNvSpPr>
          <p:nvPr/>
        </p:nvSpPr>
        <p:spPr bwMode="auto">
          <a:xfrm>
            <a:off x="1378585" y="3757930"/>
            <a:ext cx="358775" cy="358775"/>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 name="原创设计师QQ598969553             _31"/>
          <p:cNvSpPr>
            <a:spLocks noEditPoints="1"/>
          </p:cNvSpPr>
          <p:nvPr/>
        </p:nvSpPr>
        <p:spPr bwMode="auto">
          <a:xfrm>
            <a:off x="6363335" y="3757295"/>
            <a:ext cx="306070" cy="359410"/>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6" name="Straight Connector 215"/>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33200" y="6257925"/>
            <a:ext cx="377825" cy="420688"/>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77638" y="6299200"/>
            <a:ext cx="488950"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cxnSp>
        <p:nvCxnSpPr>
          <p:cNvPr id="22" name="Straight Connector 21"/>
          <p:cNvCxnSpPr/>
          <p:nvPr/>
        </p:nvCxnSpPr>
        <p:spPr>
          <a:xfrm>
            <a:off x="8050213" y="2149475"/>
            <a:ext cx="0" cy="3089275"/>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Title 13"/>
          <p:cNvSpPr txBox="1"/>
          <p:nvPr/>
        </p:nvSpPr>
        <p:spPr>
          <a:xfrm>
            <a:off x="8245475" y="2071688"/>
            <a:ext cx="942975" cy="460375"/>
          </a:xfrm>
          <a:prstGeom prst="rect">
            <a:avLst/>
          </a:prstGeom>
        </p:spPr>
        <p:txBody>
          <a:bodyPr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数据</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endParaRPr>
          </a:p>
        </p:txBody>
      </p:sp>
      <p:grpSp>
        <p:nvGrpSpPr>
          <p:cNvPr id="24" name="Group 23"/>
          <p:cNvGrpSpPr/>
          <p:nvPr/>
        </p:nvGrpSpPr>
        <p:grpSpPr>
          <a:xfrm>
            <a:off x="8312150" y="3416300"/>
            <a:ext cx="2263775" cy="215900"/>
            <a:chOff x="8951547" y="3559562"/>
            <a:chExt cx="2262749" cy="216024"/>
          </a:xfrm>
        </p:grpSpPr>
        <p:sp>
          <p:nvSpPr>
            <p:cNvPr id="25" name="Parallelogram 24"/>
            <p:cNvSpPr/>
            <p:nvPr/>
          </p:nvSpPr>
          <p:spPr>
            <a:xfrm>
              <a:off x="8951547"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1" name="Parallelogram 30"/>
            <p:cNvSpPr/>
            <p:nvPr/>
          </p:nvSpPr>
          <p:spPr>
            <a:xfrm>
              <a:off x="9062622"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2" name="Parallelogram 31"/>
            <p:cNvSpPr/>
            <p:nvPr/>
          </p:nvSpPr>
          <p:spPr>
            <a:xfrm>
              <a:off x="9173696"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3" name="Parallelogram 32"/>
            <p:cNvSpPr/>
            <p:nvPr/>
          </p:nvSpPr>
          <p:spPr>
            <a:xfrm>
              <a:off x="9284771"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4" name="Parallelogram 33"/>
            <p:cNvSpPr/>
            <p:nvPr/>
          </p:nvSpPr>
          <p:spPr>
            <a:xfrm>
              <a:off x="9394259"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5C24C"/>
                </a:solidFill>
                <a:effectLst/>
                <a:uLnTx/>
                <a:uFillTx/>
                <a:latin typeface="+mn-lt"/>
                <a:ea typeface="+mn-ea"/>
                <a:cs typeface="+mn-cs"/>
              </a:endParaRPr>
            </a:p>
          </p:txBody>
        </p:sp>
        <p:sp>
          <p:nvSpPr>
            <p:cNvPr id="35" name="Parallelogram 34"/>
            <p:cNvSpPr/>
            <p:nvPr/>
          </p:nvSpPr>
          <p:spPr>
            <a:xfrm>
              <a:off x="9505334"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6" name="Parallelogram 35"/>
            <p:cNvSpPr/>
            <p:nvPr/>
          </p:nvSpPr>
          <p:spPr>
            <a:xfrm>
              <a:off x="9616409"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7" name="Parallelogram 36"/>
            <p:cNvSpPr/>
            <p:nvPr/>
          </p:nvSpPr>
          <p:spPr>
            <a:xfrm>
              <a:off x="9727483"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8" name="Parallelogram 37"/>
            <p:cNvSpPr/>
            <p:nvPr/>
          </p:nvSpPr>
          <p:spPr>
            <a:xfrm>
              <a:off x="9838558"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39" name="Parallelogram 38"/>
            <p:cNvSpPr/>
            <p:nvPr/>
          </p:nvSpPr>
          <p:spPr>
            <a:xfrm>
              <a:off x="9949632"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48" name="Parallelogram 47"/>
            <p:cNvSpPr/>
            <p:nvPr/>
          </p:nvSpPr>
          <p:spPr>
            <a:xfrm>
              <a:off x="10059120"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49" name="Parallelogram 48"/>
            <p:cNvSpPr/>
            <p:nvPr/>
          </p:nvSpPr>
          <p:spPr>
            <a:xfrm>
              <a:off x="10170194"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0" name="Parallelogram 49"/>
            <p:cNvSpPr/>
            <p:nvPr/>
          </p:nvSpPr>
          <p:spPr>
            <a:xfrm>
              <a:off x="10281269"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1" name="Parallelogram 50"/>
            <p:cNvSpPr/>
            <p:nvPr/>
          </p:nvSpPr>
          <p:spPr>
            <a:xfrm>
              <a:off x="10392344"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2" name="Parallelogram 51"/>
            <p:cNvSpPr/>
            <p:nvPr/>
          </p:nvSpPr>
          <p:spPr>
            <a:xfrm>
              <a:off x="10503418"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3" name="Parallelogram 52"/>
            <p:cNvSpPr/>
            <p:nvPr/>
          </p:nvSpPr>
          <p:spPr>
            <a:xfrm>
              <a:off x="10614493" y="3559562"/>
              <a:ext cx="157092"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4" name="Parallelogram 53"/>
            <p:cNvSpPr/>
            <p:nvPr/>
          </p:nvSpPr>
          <p:spPr>
            <a:xfrm>
              <a:off x="10723981"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5" name="Parallelogram 54"/>
            <p:cNvSpPr/>
            <p:nvPr/>
          </p:nvSpPr>
          <p:spPr>
            <a:xfrm>
              <a:off x="10835056"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6" name="Parallelogram 55"/>
            <p:cNvSpPr/>
            <p:nvPr/>
          </p:nvSpPr>
          <p:spPr>
            <a:xfrm>
              <a:off x="10946131"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sp>
          <p:nvSpPr>
            <p:cNvPr id="57" name="Parallelogram 56"/>
            <p:cNvSpPr/>
            <p:nvPr/>
          </p:nvSpPr>
          <p:spPr>
            <a:xfrm>
              <a:off x="11057205" y="3559562"/>
              <a:ext cx="157091" cy="216024"/>
            </a:xfrm>
            <a:prstGeom prst="parallelogram">
              <a:avLst>
                <a:gd name="adj" fmla="val 40973"/>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58" name="TextBox 57"/>
          <p:cNvSpPr txBox="1"/>
          <p:nvPr/>
        </p:nvSpPr>
        <p:spPr>
          <a:xfrm>
            <a:off x="10539730" y="3305175"/>
            <a:ext cx="1037590" cy="429895"/>
          </a:xfrm>
          <a:prstGeom prst="rect">
            <a:avLst/>
          </a:prstGeom>
          <a:noFill/>
          <a:ln w="9525">
            <a:noFill/>
          </a:ln>
        </p:spPr>
        <p:txBody>
          <a:bodyPr wrap="square" anchor="t">
            <a:spAutoFit/>
          </a:bodyPr>
          <a:lstStyle/>
          <a:p>
            <a:pPr>
              <a:buFont typeface="Arial" panose="020B0604020202020204" pitchFamily="34" charset="0"/>
              <a:buNone/>
            </a:pPr>
            <a:r>
              <a:rPr lang="en-US" altLang="id-ID" sz="2200" b="1" i="1" dirty="0">
                <a:solidFill>
                  <a:srgbClr val="767171"/>
                </a:solidFill>
                <a:latin typeface="Calibri" panose="020F0502020204030204" charset="0"/>
                <a:ea typeface="宋体" panose="02010600030101010101" pitchFamily="2" charset="-122"/>
              </a:rPr>
              <a:t>80</a:t>
            </a:r>
            <a:r>
              <a:rPr lang="zh-CN" altLang="en-US" sz="2200" b="1" i="1" dirty="0">
                <a:solidFill>
                  <a:srgbClr val="767171"/>
                </a:solidFill>
                <a:latin typeface="Calibri" panose="020F0502020204030204" charset="0"/>
                <a:ea typeface="宋体" panose="02010600030101010101" pitchFamily="2" charset="-122"/>
              </a:rPr>
              <a:t>笔</a:t>
            </a:r>
            <a:r>
              <a:rPr lang="en-US" altLang="id-ID" sz="2200" b="1" i="1" dirty="0">
                <a:solidFill>
                  <a:srgbClr val="767171"/>
                </a:solidFill>
                <a:latin typeface="Calibri" panose="020F0502020204030204" charset="0"/>
                <a:ea typeface="宋体" panose="02010600030101010101" pitchFamily="2" charset="-122"/>
              </a:rPr>
              <a:t>/s</a:t>
            </a:r>
            <a:endParaRPr lang="zh-CN" altLang="en-US" sz="2200" b="1" i="1" dirty="0">
              <a:solidFill>
                <a:srgbClr val="767171"/>
              </a:solidFill>
              <a:latin typeface="Calibri" panose="020F0502020204030204" charset="0"/>
              <a:ea typeface="宋体" panose="02010600030101010101" pitchFamily="2" charset="-122"/>
            </a:endParaRPr>
          </a:p>
        </p:txBody>
      </p:sp>
      <p:sp>
        <p:nvSpPr>
          <p:cNvPr id="59" name="TextBox 58"/>
          <p:cNvSpPr txBox="1"/>
          <p:nvPr/>
        </p:nvSpPr>
        <p:spPr>
          <a:xfrm>
            <a:off x="8256588" y="3170238"/>
            <a:ext cx="2792412" cy="275590"/>
          </a:xfrm>
          <a:prstGeom prst="rect">
            <a:avLst/>
          </a:prstGeom>
          <a:noFill/>
          <a:ln w="9525">
            <a:noFill/>
          </a:ln>
        </p:spPr>
        <p:txBody>
          <a:bodyPr anchor="t">
            <a:spAutoFit/>
          </a:bodyPr>
          <a:lstStyle/>
          <a:p>
            <a:pPr algn="just">
              <a:buFont typeface="Arial" panose="020B0604020202020204" pitchFamily="34" charset="0"/>
              <a:buNone/>
            </a:pPr>
            <a:r>
              <a:rPr lang="en-US" sz="1200" b="1" i="1" dirty="0">
                <a:solidFill>
                  <a:srgbClr val="AFABAB"/>
                </a:solidFill>
                <a:latin typeface="Calibri" panose="020F0502020204030204" charset="0"/>
                <a:ea typeface="宋体" panose="02010600030101010101" pitchFamily="2" charset="-122"/>
              </a:rPr>
              <a:t>CBFT</a:t>
            </a:r>
            <a:endParaRPr lang="en-US" sz="1200" b="1" i="1" dirty="0">
              <a:solidFill>
                <a:srgbClr val="AFABAB"/>
              </a:solidFill>
              <a:latin typeface="Calibri" panose="020F0502020204030204" charset="0"/>
              <a:ea typeface="宋体" panose="02010600030101010101" pitchFamily="2" charset="-122"/>
            </a:endParaRPr>
          </a:p>
        </p:txBody>
      </p:sp>
      <p:grpSp>
        <p:nvGrpSpPr>
          <p:cNvPr id="106" name="Group 105"/>
          <p:cNvGrpSpPr/>
          <p:nvPr/>
        </p:nvGrpSpPr>
        <p:grpSpPr>
          <a:xfrm>
            <a:off x="8328163" y="2858936"/>
            <a:ext cx="2262748" cy="216024"/>
            <a:chOff x="8947094" y="5201265"/>
            <a:chExt cx="2262749" cy="216024"/>
          </a:xfrm>
          <a:solidFill>
            <a:schemeClr val="bg2">
              <a:lumMod val="90000"/>
            </a:schemeClr>
          </a:solidFill>
        </p:grpSpPr>
        <p:sp>
          <p:nvSpPr>
            <p:cNvPr id="107" name="Parallelogram 106"/>
            <p:cNvSpPr/>
            <p:nvPr/>
          </p:nvSpPr>
          <p:spPr>
            <a:xfrm>
              <a:off x="894709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8" name="Parallelogram 107"/>
            <p:cNvSpPr/>
            <p:nvPr/>
          </p:nvSpPr>
          <p:spPr>
            <a:xfrm>
              <a:off x="905791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9" name="Parallelogram 108"/>
            <p:cNvSpPr/>
            <p:nvPr/>
          </p:nvSpPr>
          <p:spPr>
            <a:xfrm>
              <a:off x="916874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0" name="Parallelogram 109"/>
            <p:cNvSpPr/>
            <p:nvPr/>
          </p:nvSpPr>
          <p:spPr>
            <a:xfrm>
              <a:off x="927956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1" name="Parallelogram 110"/>
            <p:cNvSpPr/>
            <p:nvPr/>
          </p:nvSpPr>
          <p:spPr>
            <a:xfrm>
              <a:off x="939038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2" name="Parallelogram 111"/>
            <p:cNvSpPr/>
            <p:nvPr/>
          </p:nvSpPr>
          <p:spPr>
            <a:xfrm>
              <a:off x="950121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3" name="Parallelogram 112"/>
            <p:cNvSpPr/>
            <p:nvPr/>
          </p:nvSpPr>
          <p:spPr>
            <a:xfrm>
              <a:off x="961203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4" name="Parallelogram 113"/>
            <p:cNvSpPr/>
            <p:nvPr/>
          </p:nvSpPr>
          <p:spPr>
            <a:xfrm>
              <a:off x="972285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5" name="Parallelogram 114"/>
            <p:cNvSpPr/>
            <p:nvPr/>
          </p:nvSpPr>
          <p:spPr>
            <a:xfrm>
              <a:off x="983367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6" name="Parallelogram 115"/>
            <p:cNvSpPr/>
            <p:nvPr/>
          </p:nvSpPr>
          <p:spPr>
            <a:xfrm>
              <a:off x="994450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7" name="Parallelogram 116"/>
            <p:cNvSpPr/>
            <p:nvPr/>
          </p:nvSpPr>
          <p:spPr>
            <a:xfrm>
              <a:off x="1005532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8" name="Parallelogram 117"/>
            <p:cNvSpPr/>
            <p:nvPr/>
          </p:nvSpPr>
          <p:spPr>
            <a:xfrm>
              <a:off x="1016614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9" name="Parallelogram 118"/>
            <p:cNvSpPr/>
            <p:nvPr/>
          </p:nvSpPr>
          <p:spPr>
            <a:xfrm>
              <a:off x="1027697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0" name="Parallelogram 119"/>
            <p:cNvSpPr/>
            <p:nvPr/>
          </p:nvSpPr>
          <p:spPr>
            <a:xfrm>
              <a:off x="1038779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1" name="Parallelogram 120"/>
            <p:cNvSpPr/>
            <p:nvPr/>
          </p:nvSpPr>
          <p:spPr>
            <a:xfrm>
              <a:off x="1049861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2" name="Parallelogram 121"/>
            <p:cNvSpPr/>
            <p:nvPr/>
          </p:nvSpPr>
          <p:spPr>
            <a:xfrm>
              <a:off x="1060944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3" name="Parallelogram 122"/>
            <p:cNvSpPr/>
            <p:nvPr/>
          </p:nvSpPr>
          <p:spPr>
            <a:xfrm>
              <a:off x="1072026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4" name="Parallelogram 123"/>
            <p:cNvSpPr/>
            <p:nvPr/>
          </p:nvSpPr>
          <p:spPr>
            <a:xfrm>
              <a:off x="1083108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5" name="Parallelogram 124"/>
            <p:cNvSpPr/>
            <p:nvPr/>
          </p:nvSpPr>
          <p:spPr>
            <a:xfrm>
              <a:off x="10941911"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6" name="Parallelogram 125"/>
            <p:cNvSpPr/>
            <p:nvPr/>
          </p:nvSpPr>
          <p:spPr>
            <a:xfrm>
              <a:off x="1105272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27" name="TextBox 126"/>
          <p:cNvSpPr txBox="1"/>
          <p:nvPr/>
        </p:nvSpPr>
        <p:spPr>
          <a:xfrm>
            <a:off x="10556240" y="2749550"/>
            <a:ext cx="1021080" cy="429895"/>
          </a:xfrm>
          <a:prstGeom prst="rect">
            <a:avLst/>
          </a:prstGeom>
          <a:noFill/>
          <a:ln w="9525">
            <a:noFill/>
          </a:ln>
        </p:spPr>
        <p:txBody>
          <a:bodyPr wrap="square" anchor="t">
            <a:spAutoFit/>
          </a:bodyPr>
          <a:lstStyle/>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90</a:t>
            </a:r>
            <a:r>
              <a:rPr lang="zh-CN" altLang="en-US" sz="2200" b="1" i="1" dirty="0">
                <a:solidFill>
                  <a:srgbClr val="767171"/>
                </a:solidFill>
                <a:latin typeface="Calibri" panose="020F0502020204030204" charset="0"/>
                <a:ea typeface="宋体" panose="02010600030101010101" pitchFamily="2" charset="-122"/>
              </a:rPr>
              <a:t>笔</a:t>
            </a:r>
            <a:r>
              <a:rPr lang="en-US" sz="2200" b="1" i="1" dirty="0">
                <a:solidFill>
                  <a:srgbClr val="767171"/>
                </a:solidFill>
                <a:latin typeface="Calibri" panose="020F0502020204030204" charset="0"/>
                <a:ea typeface="宋体" panose="02010600030101010101" pitchFamily="2" charset="-122"/>
              </a:rPr>
              <a:t>/s</a:t>
            </a:r>
            <a:endParaRPr lang="en-US" sz="2200" b="1" i="1" dirty="0">
              <a:solidFill>
                <a:srgbClr val="767171"/>
              </a:solidFill>
              <a:latin typeface="Euphemia" charset="0"/>
              <a:ea typeface="宋体" panose="02010600030101010101" pitchFamily="2" charset="-122"/>
            </a:endParaRPr>
          </a:p>
        </p:txBody>
      </p:sp>
      <p:sp>
        <p:nvSpPr>
          <p:cNvPr id="128" name="TextBox 127"/>
          <p:cNvSpPr txBox="1"/>
          <p:nvPr/>
        </p:nvSpPr>
        <p:spPr>
          <a:xfrm>
            <a:off x="8271510" y="2612708"/>
            <a:ext cx="2792413" cy="275590"/>
          </a:xfrm>
          <a:prstGeom prst="rect">
            <a:avLst/>
          </a:prstGeom>
          <a:noFill/>
          <a:ln w="9525">
            <a:noFill/>
          </a:ln>
        </p:spPr>
        <p:txBody>
          <a:bodyPr anchor="t">
            <a:spAutoFit/>
          </a:bodyPr>
          <a:lstStyle/>
          <a:p>
            <a:pPr algn="just">
              <a:buFont typeface="Arial" panose="020B0604020202020204" pitchFamily="34" charset="0"/>
              <a:buNone/>
            </a:pPr>
            <a:r>
              <a:rPr lang="en-US" altLang="id-ID" sz="1200" b="1" i="1" dirty="0">
                <a:solidFill>
                  <a:srgbClr val="AFABAB"/>
                </a:solidFill>
                <a:latin typeface="Calibri" panose="020F0502020204030204" charset="0"/>
                <a:ea typeface="宋体" panose="02010600030101010101" pitchFamily="2" charset="-122"/>
              </a:rPr>
              <a:t>Fabric</a:t>
            </a:r>
            <a:endParaRPr lang="en-US" altLang="id-ID" sz="1200" b="1" i="1" dirty="0">
              <a:solidFill>
                <a:srgbClr val="AFABAB"/>
              </a:solidFill>
              <a:latin typeface="Calibri" panose="020F0502020204030204" charset="0"/>
              <a:ea typeface="宋体" panose="02010600030101010101" pitchFamily="2" charset="-122"/>
            </a:endParaRPr>
          </a:p>
        </p:txBody>
      </p:sp>
      <p:grpSp>
        <p:nvGrpSpPr>
          <p:cNvPr id="158" name="Group 157"/>
          <p:cNvGrpSpPr/>
          <p:nvPr/>
        </p:nvGrpSpPr>
        <p:grpSpPr>
          <a:xfrm>
            <a:off x="8312931" y="3409835"/>
            <a:ext cx="1717282" cy="223033"/>
            <a:chOff x="9697210" y="1541459"/>
            <a:chExt cx="1717283" cy="223033"/>
          </a:xfrm>
          <a:solidFill>
            <a:srgbClr val="0070C0"/>
          </a:solidFill>
        </p:grpSpPr>
        <p:sp>
          <p:nvSpPr>
            <p:cNvPr id="159" name="Parallelogram 158"/>
            <p:cNvSpPr/>
            <p:nvPr/>
          </p:nvSpPr>
          <p:spPr>
            <a:xfrm>
              <a:off x="969721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0" name="Parallelogram 159"/>
            <p:cNvSpPr/>
            <p:nvPr/>
          </p:nvSpPr>
          <p:spPr>
            <a:xfrm>
              <a:off x="980803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1" name="Parallelogram 160"/>
            <p:cNvSpPr/>
            <p:nvPr/>
          </p:nvSpPr>
          <p:spPr>
            <a:xfrm>
              <a:off x="9918856"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2" name="Parallelogram 161"/>
            <p:cNvSpPr/>
            <p:nvPr/>
          </p:nvSpPr>
          <p:spPr>
            <a:xfrm>
              <a:off x="10029680"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3" name="Parallelogram 162"/>
            <p:cNvSpPr/>
            <p:nvPr/>
          </p:nvSpPr>
          <p:spPr>
            <a:xfrm>
              <a:off x="10140503" y="1541459"/>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4" name="Parallelogram 163"/>
            <p:cNvSpPr/>
            <p:nvPr/>
          </p:nvSpPr>
          <p:spPr>
            <a:xfrm>
              <a:off x="1025954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5" name="Parallelogram 164"/>
            <p:cNvSpPr/>
            <p:nvPr/>
          </p:nvSpPr>
          <p:spPr>
            <a:xfrm>
              <a:off x="1037036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6" name="Parallelogram 165"/>
            <p:cNvSpPr/>
            <p:nvPr/>
          </p:nvSpPr>
          <p:spPr>
            <a:xfrm>
              <a:off x="10481189"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7" name="Parallelogram 166"/>
            <p:cNvSpPr/>
            <p:nvPr/>
          </p:nvSpPr>
          <p:spPr>
            <a:xfrm>
              <a:off x="10592013"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8" name="Parallelogram 167"/>
            <p:cNvSpPr/>
            <p:nvPr/>
          </p:nvSpPr>
          <p:spPr>
            <a:xfrm>
              <a:off x="10702836" y="1543027"/>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69" name="Parallelogram 168"/>
            <p:cNvSpPr/>
            <p:nvPr/>
          </p:nvSpPr>
          <p:spPr>
            <a:xfrm>
              <a:off x="1081408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0" name="Parallelogram 169"/>
            <p:cNvSpPr/>
            <p:nvPr/>
          </p:nvSpPr>
          <p:spPr>
            <a:xfrm>
              <a:off x="1092490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1" name="Parallelogram 170"/>
            <p:cNvSpPr/>
            <p:nvPr/>
          </p:nvSpPr>
          <p:spPr>
            <a:xfrm>
              <a:off x="11035731"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2" name="Parallelogram 171"/>
            <p:cNvSpPr/>
            <p:nvPr/>
          </p:nvSpPr>
          <p:spPr>
            <a:xfrm>
              <a:off x="11146555"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3" name="Parallelogram 172"/>
            <p:cNvSpPr/>
            <p:nvPr/>
          </p:nvSpPr>
          <p:spPr>
            <a:xfrm>
              <a:off x="11257378" y="154846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198" name="Group 197"/>
          <p:cNvGrpSpPr/>
          <p:nvPr/>
        </p:nvGrpSpPr>
        <p:grpSpPr>
          <a:xfrm>
            <a:off x="8324924" y="2865695"/>
            <a:ext cx="1922822" cy="216024"/>
            <a:chOff x="9501974" y="1410028"/>
            <a:chExt cx="1922822" cy="216024"/>
          </a:xfrm>
          <a:solidFill>
            <a:srgbClr val="404040"/>
          </a:solidFill>
        </p:grpSpPr>
        <p:sp>
          <p:nvSpPr>
            <p:cNvPr id="199" name="Parallelogram 198"/>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0" name="Parallelogram 199"/>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1" name="Parallelogram 200"/>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2" name="Parallelogram 201"/>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3" name="Parallelogram 202"/>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4" name="Parallelogram 203"/>
            <p:cNvSpPr/>
            <p:nvPr/>
          </p:nvSpPr>
          <p:spPr>
            <a:xfrm>
              <a:off x="1082438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5" name="Parallelogram 204"/>
            <p:cNvSpPr/>
            <p:nvPr/>
          </p:nvSpPr>
          <p:spPr>
            <a:xfrm>
              <a:off x="1093521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6" name="Parallelogram 205"/>
            <p:cNvSpPr/>
            <p:nvPr/>
          </p:nvSpPr>
          <p:spPr>
            <a:xfrm>
              <a:off x="1104603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7" name="Parallelogram 206"/>
            <p:cNvSpPr/>
            <p:nvPr/>
          </p:nvSpPr>
          <p:spPr>
            <a:xfrm>
              <a:off x="1115685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8" name="Parallelogram 207"/>
            <p:cNvSpPr/>
            <p:nvPr/>
          </p:nvSpPr>
          <p:spPr>
            <a:xfrm>
              <a:off x="1126768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9" name="Parallelogram 208"/>
            <p:cNvSpPr/>
            <p:nvPr/>
          </p:nvSpPr>
          <p:spPr>
            <a:xfrm>
              <a:off x="972972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0" name="Parallelogram 209"/>
            <p:cNvSpPr/>
            <p:nvPr/>
          </p:nvSpPr>
          <p:spPr>
            <a:xfrm>
              <a:off x="984054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1" name="Parallelogram 210"/>
            <p:cNvSpPr/>
            <p:nvPr/>
          </p:nvSpPr>
          <p:spPr>
            <a:xfrm>
              <a:off x="995136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2" name="Parallelogram 211"/>
            <p:cNvSpPr/>
            <p:nvPr/>
          </p:nvSpPr>
          <p:spPr>
            <a:xfrm>
              <a:off x="1006219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3" name="Parallelogram 212"/>
            <p:cNvSpPr/>
            <p:nvPr/>
          </p:nvSpPr>
          <p:spPr>
            <a:xfrm>
              <a:off x="1017301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4" name="Parallelogram 213"/>
            <p:cNvSpPr/>
            <p:nvPr/>
          </p:nvSpPr>
          <p:spPr>
            <a:xfrm>
              <a:off x="950197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5" name="Parallelogram 214"/>
            <p:cNvSpPr/>
            <p:nvPr/>
          </p:nvSpPr>
          <p:spPr>
            <a:xfrm>
              <a:off x="961279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217" name="Group 216"/>
          <p:cNvGrpSpPr/>
          <p:nvPr/>
        </p:nvGrpSpPr>
        <p:grpSpPr>
          <a:xfrm>
            <a:off x="5567363" y="6581775"/>
            <a:ext cx="1154112" cy="142875"/>
            <a:chOff x="7536566" y="6291405"/>
            <a:chExt cx="1154910" cy="144000"/>
          </a:xfrm>
        </p:grpSpPr>
        <p:sp>
          <p:nvSpPr>
            <p:cNvPr id="218" name="Oval 217"/>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19" name="Oval 218"/>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0" name="Oval 219"/>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1" name="Oval 220"/>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2" name="Oval 221"/>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3" name="Oval 222"/>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4" name="Oval 223"/>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graphicFrame>
        <p:nvGraphicFramePr>
          <p:cNvPr id="3" name="图表 6"/>
          <p:cNvGraphicFramePr/>
          <p:nvPr/>
        </p:nvGraphicFramePr>
        <p:xfrm>
          <a:off x="1750695" y="2076450"/>
          <a:ext cx="5310505" cy="3187700"/>
        </p:xfrm>
        <a:graphic>
          <a:graphicData uri="http://schemas.openxmlformats.org/drawingml/2006/chart">
            <c:chart xmlns:c="http://schemas.openxmlformats.org/drawingml/2006/chart" xmlns:r="http://schemas.openxmlformats.org/officeDocument/2006/relationships" r:id="rId1"/>
          </a:graphicData>
        </a:graphic>
      </p:graphicFrame>
      <p:sp>
        <p:nvSpPr>
          <p:cNvPr id="2" name="原创设计师QQ598969553             _21"/>
          <p:cNvSpPr>
            <a:spLocks noChangeArrowheads="1"/>
          </p:cNvSpPr>
          <p:nvPr/>
        </p:nvSpPr>
        <p:spPr bwMode="auto">
          <a:xfrm>
            <a:off x="8312751" y="3935918"/>
            <a:ext cx="2988733" cy="132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dirty="0">
                <a:solidFill>
                  <a:schemeClr val="bg1">
                    <a:lumMod val="50000"/>
                  </a:schemeClr>
                </a:solidFill>
                <a:latin typeface="微软雅黑" panose="020B0503020204020204" charset="-122"/>
                <a:ea typeface="微软雅黑" panose="020B0503020204020204" charset="-122"/>
              </a:rPr>
              <a:t>经过改进的</a:t>
            </a:r>
            <a:r>
              <a:rPr lang="en-US" altLang="zh-CN" dirty="0">
                <a:solidFill>
                  <a:schemeClr val="bg1">
                    <a:lumMod val="50000"/>
                  </a:schemeClr>
                </a:solidFill>
                <a:latin typeface="微软雅黑" panose="020B0503020204020204" charset="-122"/>
                <a:ea typeface="微软雅黑" panose="020B0503020204020204" charset="-122"/>
              </a:rPr>
              <a:t>CBFT</a:t>
            </a:r>
            <a:r>
              <a:rPr lang="zh-CN" altLang="en-US" dirty="0">
                <a:solidFill>
                  <a:schemeClr val="bg1">
                    <a:lumMod val="50000"/>
                  </a:schemeClr>
                </a:solidFill>
                <a:latin typeface="微软雅黑" panose="020B0503020204020204" charset="-122"/>
                <a:ea typeface="微软雅黑" panose="020B0503020204020204" charset="-122"/>
              </a:rPr>
              <a:t>算法相较于同样是</a:t>
            </a: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联盟链</a:t>
            </a: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定位的</a:t>
            </a:r>
            <a:r>
              <a:rPr lang="en-US" altLang="zh-CN" dirty="0">
                <a:solidFill>
                  <a:schemeClr val="bg1">
                    <a:lumMod val="50000"/>
                  </a:schemeClr>
                </a:solidFill>
                <a:latin typeface="微软雅黑" panose="020B0503020204020204" charset="-122"/>
                <a:ea typeface="微软雅黑" panose="020B0503020204020204" charset="-122"/>
              </a:rPr>
              <a:t>Fabric</a:t>
            </a:r>
            <a:r>
              <a:rPr lang="zh-CN" altLang="en-US" dirty="0">
                <a:solidFill>
                  <a:schemeClr val="bg1">
                    <a:lumMod val="50000"/>
                  </a:schemeClr>
                </a:solidFill>
                <a:latin typeface="微软雅黑" panose="020B0503020204020204" charset="-122"/>
                <a:ea typeface="微软雅黑" panose="020B0503020204020204" charset="-122"/>
              </a:rPr>
              <a:t>，拥有相对差不多的</a:t>
            </a:r>
            <a:r>
              <a:rPr lang="en-US" altLang="zh-CN" dirty="0">
                <a:solidFill>
                  <a:schemeClr val="bg1">
                    <a:lumMod val="50000"/>
                  </a:schemeClr>
                </a:solidFill>
                <a:latin typeface="微软雅黑" panose="020B0503020204020204" charset="-122"/>
                <a:ea typeface="微软雅黑" panose="020B0503020204020204" charset="-122"/>
              </a:rPr>
              <a:t>TPS</a:t>
            </a:r>
            <a:r>
              <a:rPr lang="zh-CN" altLang="en-US" dirty="0">
                <a:solidFill>
                  <a:schemeClr val="bg1">
                    <a:lumMod val="50000"/>
                  </a:schemeClr>
                </a:solidFill>
                <a:latin typeface="微软雅黑" panose="020B0503020204020204" charset="-122"/>
                <a:ea typeface="微软雅黑" panose="020B0503020204020204" charset="-122"/>
              </a:rPr>
              <a:t>，但是安全性有了提高。</a:t>
            </a:r>
            <a:endParaRPr lang="zh-CN" altLang="en-US" sz="1065" dirty="0">
              <a:solidFill>
                <a:schemeClr val="bg1">
                  <a:lumMod val="50000"/>
                </a:schemeClr>
              </a:solidFill>
              <a:latin typeface="微软雅黑" panose="020B0503020204020204" charset="-122"/>
              <a:ea typeface="微软雅黑" panose="020B0503020204020204" charset="-122"/>
            </a:endParaRPr>
          </a:p>
        </p:txBody>
      </p:sp>
      <p:sp>
        <p:nvSpPr>
          <p:cNvPr id="4"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5"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6"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测试</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结果</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7"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Testing Result</a:t>
            </a:r>
            <a:endParaRPr lang="en-US" altLang="zh-CN" sz="1060" b="1" dirty="0">
              <a:solidFill>
                <a:srgbClr val="53585E"/>
              </a:solidFill>
              <a:latin typeface="Arial" panose="020B0604020202020204" pitchFamily="34" charset="0"/>
              <a:cs typeface="Arial" panose="020B0604020202020204" pitchFamily="34" charset="0"/>
              <a:sym typeface="+mn-ea"/>
            </a:endParaRP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6" name="Straight Connector 215"/>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633200" y="6257925"/>
            <a:ext cx="377825" cy="420688"/>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77638" y="6299200"/>
            <a:ext cx="488950"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cxnSp>
        <p:nvCxnSpPr>
          <p:cNvPr id="22" name="Straight Connector 21"/>
          <p:cNvCxnSpPr/>
          <p:nvPr/>
        </p:nvCxnSpPr>
        <p:spPr>
          <a:xfrm>
            <a:off x="8050213" y="2149475"/>
            <a:ext cx="0" cy="3089275"/>
          </a:xfrm>
          <a:prstGeom prst="line">
            <a:avLst/>
          </a:prstGeom>
          <a:ln w="127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Title 13"/>
          <p:cNvSpPr txBox="1"/>
          <p:nvPr/>
        </p:nvSpPr>
        <p:spPr>
          <a:xfrm>
            <a:off x="8245475" y="2071688"/>
            <a:ext cx="942975" cy="460375"/>
          </a:xfrm>
          <a:prstGeom prst="rect">
            <a:avLst/>
          </a:prstGeom>
        </p:spPr>
        <p:txBody>
          <a:bodyPr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数据</a:t>
            </a:r>
            <a:endPar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endParaRPr>
          </a:p>
        </p:txBody>
      </p:sp>
      <p:grpSp>
        <p:nvGrpSpPr>
          <p:cNvPr id="106" name="Group 105"/>
          <p:cNvGrpSpPr/>
          <p:nvPr/>
        </p:nvGrpSpPr>
        <p:grpSpPr>
          <a:xfrm>
            <a:off x="8324353" y="3856521"/>
            <a:ext cx="2262748" cy="216024"/>
            <a:chOff x="8947094" y="5201265"/>
            <a:chExt cx="2262749" cy="216024"/>
          </a:xfrm>
          <a:solidFill>
            <a:schemeClr val="bg2">
              <a:lumMod val="90000"/>
            </a:schemeClr>
          </a:solidFill>
        </p:grpSpPr>
        <p:sp>
          <p:nvSpPr>
            <p:cNvPr id="107" name="Parallelogram 106"/>
            <p:cNvSpPr/>
            <p:nvPr/>
          </p:nvSpPr>
          <p:spPr>
            <a:xfrm>
              <a:off x="894709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8" name="Parallelogram 107"/>
            <p:cNvSpPr/>
            <p:nvPr/>
          </p:nvSpPr>
          <p:spPr>
            <a:xfrm>
              <a:off x="905791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09" name="Parallelogram 108"/>
            <p:cNvSpPr/>
            <p:nvPr/>
          </p:nvSpPr>
          <p:spPr>
            <a:xfrm>
              <a:off x="916874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0" name="Parallelogram 109"/>
            <p:cNvSpPr/>
            <p:nvPr/>
          </p:nvSpPr>
          <p:spPr>
            <a:xfrm>
              <a:off x="9279564"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1" name="Parallelogram 110"/>
            <p:cNvSpPr/>
            <p:nvPr/>
          </p:nvSpPr>
          <p:spPr>
            <a:xfrm>
              <a:off x="9390387"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12" name="Parallelogram 111"/>
            <p:cNvSpPr/>
            <p:nvPr/>
          </p:nvSpPr>
          <p:spPr>
            <a:xfrm>
              <a:off x="9501210"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3" name="Parallelogram 112"/>
            <p:cNvSpPr/>
            <p:nvPr/>
          </p:nvSpPr>
          <p:spPr>
            <a:xfrm>
              <a:off x="961203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4" name="Parallelogram 113"/>
            <p:cNvSpPr/>
            <p:nvPr/>
          </p:nvSpPr>
          <p:spPr>
            <a:xfrm>
              <a:off x="972285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5" name="Parallelogram 114"/>
            <p:cNvSpPr/>
            <p:nvPr/>
          </p:nvSpPr>
          <p:spPr>
            <a:xfrm>
              <a:off x="983367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6" name="Parallelogram 115"/>
            <p:cNvSpPr/>
            <p:nvPr/>
          </p:nvSpPr>
          <p:spPr>
            <a:xfrm>
              <a:off x="9944503"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7" name="Parallelogram 116"/>
            <p:cNvSpPr/>
            <p:nvPr/>
          </p:nvSpPr>
          <p:spPr>
            <a:xfrm>
              <a:off x="10055326"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8" name="Parallelogram 117"/>
            <p:cNvSpPr/>
            <p:nvPr/>
          </p:nvSpPr>
          <p:spPr>
            <a:xfrm>
              <a:off x="10166149"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9" name="Parallelogram 118"/>
            <p:cNvSpPr/>
            <p:nvPr/>
          </p:nvSpPr>
          <p:spPr>
            <a:xfrm>
              <a:off x="1027697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0" name="Parallelogram 119"/>
            <p:cNvSpPr/>
            <p:nvPr/>
          </p:nvSpPr>
          <p:spPr>
            <a:xfrm>
              <a:off x="1038779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1" name="Parallelogram 120"/>
            <p:cNvSpPr/>
            <p:nvPr/>
          </p:nvSpPr>
          <p:spPr>
            <a:xfrm>
              <a:off x="1049861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2" name="Parallelogram 121"/>
            <p:cNvSpPr/>
            <p:nvPr/>
          </p:nvSpPr>
          <p:spPr>
            <a:xfrm>
              <a:off x="10609442"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3" name="Parallelogram 122"/>
            <p:cNvSpPr/>
            <p:nvPr/>
          </p:nvSpPr>
          <p:spPr>
            <a:xfrm>
              <a:off x="10720265"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4" name="Parallelogram 123"/>
            <p:cNvSpPr/>
            <p:nvPr/>
          </p:nvSpPr>
          <p:spPr>
            <a:xfrm>
              <a:off x="10831088" y="5201265"/>
              <a:ext cx="157115" cy="216024"/>
            </a:xfrm>
            <a:prstGeom prst="parallelogram">
              <a:avLst>
                <a:gd name="adj" fmla="val 40973"/>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5" name="Parallelogram 124"/>
            <p:cNvSpPr/>
            <p:nvPr/>
          </p:nvSpPr>
          <p:spPr>
            <a:xfrm>
              <a:off x="10941911"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6" name="Parallelogram 125"/>
            <p:cNvSpPr/>
            <p:nvPr/>
          </p:nvSpPr>
          <p:spPr>
            <a:xfrm>
              <a:off x="11052728" y="5201265"/>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27" name="TextBox 126"/>
          <p:cNvSpPr txBox="1"/>
          <p:nvPr/>
        </p:nvSpPr>
        <p:spPr>
          <a:xfrm>
            <a:off x="10556240" y="3749675"/>
            <a:ext cx="1454785" cy="429895"/>
          </a:xfrm>
          <a:prstGeom prst="rect">
            <a:avLst/>
          </a:prstGeom>
          <a:noFill/>
          <a:ln w="9525">
            <a:noFill/>
          </a:ln>
        </p:spPr>
        <p:txBody>
          <a:bodyPr wrap="square" anchor="t">
            <a:spAutoFit/>
          </a:bodyPr>
          <a:lstStyle/>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140</a:t>
            </a:r>
            <a:r>
              <a:rPr lang="zh-CN" altLang="en-US" sz="2200" b="1" i="1" dirty="0">
                <a:solidFill>
                  <a:srgbClr val="767171"/>
                </a:solidFill>
                <a:latin typeface="Calibri" panose="020F0502020204030204" charset="0"/>
                <a:ea typeface="宋体" panose="02010600030101010101" pitchFamily="2" charset="-122"/>
              </a:rPr>
              <a:t>笔</a:t>
            </a:r>
            <a:r>
              <a:rPr lang="en-US" sz="2200" b="1" i="1" dirty="0">
                <a:solidFill>
                  <a:srgbClr val="767171"/>
                </a:solidFill>
                <a:latin typeface="Calibri" panose="020F0502020204030204" charset="0"/>
                <a:ea typeface="宋体" panose="02010600030101010101" pitchFamily="2" charset="-122"/>
              </a:rPr>
              <a:t>/s</a:t>
            </a:r>
            <a:endParaRPr lang="en-US" sz="2200" b="1" i="1" dirty="0">
              <a:solidFill>
                <a:srgbClr val="767171"/>
              </a:solidFill>
              <a:latin typeface="Euphemia" charset="0"/>
              <a:ea typeface="宋体" panose="02010600030101010101" pitchFamily="2" charset="-122"/>
            </a:endParaRPr>
          </a:p>
        </p:txBody>
      </p:sp>
      <p:sp>
        <p:nvSpPr>
          <p:cNvPr id="128" name="TextBox 127"/>
          <p:cNvSpPr txBox="1"/>
          <p:nvPr/>
        </p:nvSpPr>
        <p:spPr>
          <a:xfrm>
            <a:off x="8270875" y="3603308"/>
            <a:ext cx="2792413" cy="275590"/>
          </a:xfrm>
          <a:prstGeom prst="rect">
            <a:avLst/>
          </a:prstGeom>
          <a:noFill/>
          <a:ln w="9525">
            <a:noFill/>
          </a:ln>
        </p:spPr>
        <p:txBody>
          <a:bodyPr anchor="t">
            <a:spAutoFit/>
          </a:bodyPr>
          <a:lstStyle/>
          <a:p>
            <a:pPr algn="just">
              <a:buFont typeface="Arial" panose="020B0604020202020204" pitchFamily="34" charset="0"/>
              <a:buNone/>
            </a:pPr>
            <a:r>
              <a:rPr lang="en-US" altLang="id-ID" sz="1200" b="1" i="1" dirty="0">
                <a:solidFill>
                  <a:schemeClr val="tx1">
                    <a:lumMod val="50000"/>
                    <a:lumOff val="50000"/>
                  </a:schemeClr>
                </a:solidFill>
                <a:latin typeface="Calibri" panose="020F0502020204030204" charset="0"/>
                <a:ea typeface="宋体" panose="02010600030101010101" pitchFamily="2" charset="-122"/>
              </a:rPr>
              <a:t>Total</a:t>
            </a:r>
            <a:endParaRPr lang="en-US" altLang="id-ID" sz="1200" b="1" i="1" dirty="0">
              <a:solidFill>
                <a:schemeClr val="tx1">
                  <a:lumMod val="50000"/>
                  <a:lumOff val="50000"/>
                </a:schemeClr>
              </a:solidFill>
              <a:latin typeface="Calibri" panose="020F0502020204030204" charset="0"/>
              <a:ea typeface="宋体" panose="02010600030101010101" pitchFamily="2" charset="-122"/>
            </a:endParaRPr>
          </a:p>
        </p:txBody>
      </p:sp>
      <p:grpSp>
        <p:nvGrpSpPr>
          <p:cNvPr id="198" name="Group 197"/>
          <p:cNvGrpSpPr/>
          <p:nvPr/>
        </p:nvGrpSpPr>
        <p:grpSpPr>
          <a:xfrm>
            <a:off x="8324289" y="3856295"/>
            <a:ext cx="1922822" cy="216024"/>
            <a:chOff x="9501974" y="1410028"/>
            <a:chExt cx="1922822" cy="216024"/>
          </a:xfrm>
          <a:solidFill>
            <a:srgbClr val="404040"/>
          </a:solidFill>
        </p:grpSpPr>
        <p:sp>
          <p:nvSpPr>
            <p:cNvPr id="199" name="Parallelogram 198"/>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0" name="Parallelogram 199"/>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1" name="Parallelogram 200"/>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2" name="Parallelogram 201"/>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3" name="Parallelogram 202"/>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4" name="Parallelogram 203"/>
            <p:cNvSpPr/>
            <p:nvPr/>
          </p:nvSpPr>
          <p:spPr>
            <a:xfrm>
              <a:off x="1082438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5" name="Parallelogram 204"/>
            <p:cNvSpPr/>
            <p:nvPr/>
          </p:nvSpPr>
          <p:spPr>
            <a:xfrm>
              <a:off x="1093521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6" name="Parallelogram 205"/>
            <p:cNvSpPr/>
            <p:nvPr/>
          </p:nvSpPr>
          <p:spPr>
            <a:xfrm>
              <a:off x="1104603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7" name="Parallelogram 206"/>
            <p:cNvSpPr/>
            <p:nvPr/>
          </p:nvSpPr>
          <p:spPr>
            <a:xfrm>
              <a:off x="1115685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8" name="Parallelogram 207"/>
            <p:cNvSpPr/>
            <p:nvPr/>
          </p:nvSpPr>
          <p:spPr>
            <a:xfrm>
              <a:off x="1126768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09" name="Parallelogram 208"/>
            <p:cNvSpPr/>
            <p:nvPr/>
          </p:nvSpPr>
          <p:spPr>
            <a:xfrm>
              <a:off x="972972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0" name="Parallelogram 209"/>
            <p:cNvSpPr/>
            <p:nvPr/>
          </p:nvSpPr>
          <p:spPr>
            <a:xfrm>
              <a:off x="984054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1" name="Parallelogram 210"/>
            <p:cNvSpPr/>
            <p:nvPr/>
          </p:nvSpPr>
          <p:spPr>
            <a:xfrm>
              <a:off x="995136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2" name="Parallelogram 211"/>
            <p:cNvSpPr/>
            <p:nvPr/>
          </p:nvSpPr>
          <p:spPr>
            <a:xfrm>
              <a:off x="1006219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3" name="Parallelogram 212"/>
            <p:cNvSpPr/>
            <p:nvPr/>
          </p:nvSpPr>
          <p:spPr>
            <a:xfrm>
              <a:off x="1017301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4" name="Parallelogram 213"/>
            <p:cNvSpPr/>
            <p:nvPr/>
          </p:nvSpPr>
          <p:spPr>
            <a:xfrm>
              <a:off x="950197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215" name="Parallelogram 214"/>
            <p:cNvSpPr/>
            <p:nvPr/>
          </p:nvSpPr>
          <p:spPr>
            <a:xfrm>
              <a:off x="9612797"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217" name="Group 216"/>
          <p:cNvGrpSpPr/>
          <p:nvPr/>
        </p:nvGrpSpPr>
        <p:grpSpPr>
          <a:xfrm>
            <a:off x="5567363" y="6581775"/>
            <a:ext cx="1154112" cy="142875"/>
            <a:chOff x="7536566" y="6291405"/>
            <a:chExt cx="1154910" cy="144000"/>
          </a:xfrm>
        </p:grpSpPr>
        <p:sp>
          <p:nvSpPr>
            <p:cNvPr id="218" name="Oval 217"/>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19" name="Oval 218"/>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0" name="Oval 219"/>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1" name="Oval 220"/>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2" name="Oval 221"/>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3" name="Oval 222"/>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224" name="Oval 223"/>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2" name="原创设计师QQ598969553             _21"/>
          <p:cNvSpPr>
            <a:spLocks noChangeArrowheads="1"/>
          </p:cNvSpPr>
          <p:nvPr/>
        </p:nvSpPr>
        <p:spPr bwMode="auto">
          <a:xfrm>
            <a:off x="8352121" y="4337238"/>
            <a:ext cx="2988733" cy="132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en-US" dirty="0">
                <a:solidFill>
                  <a:schemeClr val="bg1">
                    <a:lumMod val="50000"/>
                  </a:schemeClr>
                </a:solidFill>
                <a:latin typeface="微软雅黑" panose="020B0503020204020204" charset="-122"/>
                <a:ea typeface="微软雅黑" panose="020B0503020204020204" charset="-122"/>
              </a:rPr>
              <a:t>多链测试，两条子链</a:t>
            </a:r>
            <a:r>
              <a:rPr lang="en-US" altLang="zh-CN" dirty="0">
                <a:solidFill>
                  <a:schemeClr val="bg1">
                    <a:lumMod val="50000"/>
                  </a:schemeClr>
                </a:solidFill>
                <a:latin typeface="微软雅黑" panose="020B0503020204020204" charset="-122"/>
                <a:ea typeface="微软雅黑" panose="020B0503020204020204" charset="-122"/>
              </a:rPr>
              <a:t>TPS</a:t>
            </a:r>
            <a:r>
              <a:rPr lang="zh-CN" altLang="en-US" dirty="0">
                <a:solidFill>
                  <a:schemeClr val="bg1">
                    <a:lumMod val="50000"/>
                  </a:schemeClr>
                </a:solidFill>
                <a:latin typeface="微软雅黑" panose="020B0503020204020204" charset="-122"/>
                <a:ea typeface="微软雅黑" panose="020B0503020204020204" charset="-122"/>
              </a:rPr>
              <a:t>峰值差不多有</a:t>
            </a:r>
            <a:r>
              <a:rPr lang="en-US" altLang="zh-CN" dirty="0">
                <a:solidFill>
                  <a:schemeClr val="bg1">
                    <a:lumMod val="50000"/>
                  </a:schemeClr>
                </a:solidFill>
                <a:latin typeface="微软雅黑" panose="020B0503020204020204" charset="-122"/>
                <a:ea typeface="微软雅黑" panose="020B0503020204020204" charset="-122"/>
              </a:rPr>
              <a:t>70</a:t>
            </a:r>
            <a:r>
              <a:rPr lang="zh-CN" altLang="en-US" dirty="0">
                <a:solidFill>
                  <a:schemeClr val="bg1">
                    <a:lumMod val="50000"/>
                  </a:schemeClr>
                </a:solidFill>
                <a:latin typeface="微软雅黑" panose="020B0503020204020204" charset="-122"/>
                <a:ea typeface="微软雅黑" panose="020B0503020204020204" charset="-122"/>
              </a:rPr>
              <a:t>左右，那么可以认定整个系统同一时间最高可以承受</a:t>
            </a:r>
            <a:r>
              <a:rPr lang="en-US" altLang="zh-CN" dirty="0">
                <a:solidFill>
                  <a:schemeClr val="bg1">
                    <a:lumMod val="50000"/>
                  </a:schemeClr>
                </a:solidFill>
                <a:latin typeface="微软雅黑" panose="020B0503020204020204" charset="-122"/>
                <a:ea typeface="微软雅黑" panose="020B0503020204020204" charset="-122"/>
              </a:rPr>
              <a:t>140</a:t>
            </a:r>
            <a:r>
              <a:rPr lang="zh-CN" altLang="en-US" dirty="0">
                <a:solidFill>
                  <a:schemeClr val="bg1">
                    <a:lumMod val="50000"/>
                  </a:schemeClr>
                </a:solidFill>
                <a:latin typeface="微软雅黑" panose="020B0503020204020204" charset="-122"/>
                <a:ea typeface="微软雅黑" panose="020B0503020204020204" charset="-122"/>
              </a:rPr>
              <a:t>笔</a:t>
            </a:r>
            <a:r>
              <a:rPr lang="en-US" altLang="zh-CN" dirty="0">
                <a:solidFill>
                  <a:schemeClr val="bg1">
                    <a:lumMod val="50000"/>
                  </a:schemeClr>
                </a:solidFill>
                <a:latin typeface="微软雅黑" panose="020B0503020204020204" charset="-122"/>
                <a:ea typeface="微软雅黑" panose="020B0503020204020204" charset="-122"/>
              </a:rPr>
              <a:t>/s</a:t>
            </a:r>
            <a:r>
              <a:rPr lang="zh-CN" altLang="en-US" dirty="0">
                <a:solidFill>
                  <a:schemeClr val="bg1">
                    <a:lumMod val="50000"/>
                  </a:schemeClr>
                </a:solidFill>
                <a:latin typeface="微软雅黑" panose="020B0503020204020204" charset="-122"/>
                <a:ea typeface="微软雅黑" panose="020B0503020204020204" charset="-122"/>
              </a:rPr>
              <a:t>的交易。</a:t>
            </a:r>
            <a:endParaRPr lang="zh-CN" altLang="en-US" sz="1065" dirty="0">
              <a:solidFill>
                <a:schemeClr val="bg1">
                  <a:lumMod val="50000"/>
                </a:schemeClr>
              </a:solidFill>
              <a:latin typeface="微软雅黑" panose="020B0503020204020204" charset="-122"/>
              <a:ea typeface="微软雅黑" panose="020B0503020204020204" charset="-122"/>
            </a:endParaRPr>
          </a:p>
        </p:txBody>
      </p:sp>
      <p:graphicFrame>
        <p:nvGraphicFramePr>
          <p:cNvPr id="9" name="图表 3"/>
          <p:cNvGraphicFramePr/>
          <p:nvPr/>
        </p:nvGraphicFramePr>
        <p:xfrm>
          <a:off x="1621155" y="2075815"/>
          <a:ext cx="5488305" cy="3159125"/>
        </p:xfrm>
        <a:graphic>
          <a:graphicData uri="http://schemas.openxmlformats.org/drawingml/2006/chart">
            <c:chart xmlns:c="http://schemas.openxmlformats.org/drawingml/2006/chart" xmlns:r="http://schemas.openxmlformats.org/officeDocument/2006/relationships" r:id="rId1"/>
          </a:graphicData>
        </a:graphic>
      </p:graphicFrame>
      <p:grpSp>
        <p:nvGrpSpPr>
          <p:cNvPr id="60" name="Group 59"/>
          <p:cNvGrpSpPr/>
          <p:nvPr/>
        </p:nvGrpSpPr>
        <p:grpSpPr>
          <a:xfrm>
            <a:off x="8321821" y="2748431"/>
            <a:ext cx="2262749" cy="216024"/>
            <a:chOff x="8951547" y="4077301"/>
            <a:chExt cx="2262749" cy="216024"/>
          </a:xfrm>
          <a:solidFill>
            <a:schemeClr val="bg2">
              <a:lumMod val="90000"/>
            </a:schemeClr>
          </a:solidFill>
        </p:grpSpPr>
        <p:sp>
          <p:nvSpPr>
            <p:cNvPr id="61" name="Parallelogram 60"/>
            <p:cNvSpPr/>
            <p:nvPr/>
          </p:nvSpPr>
          <p:spPr>
            <a:xfrm>
              <a:off x="895154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2" name="Parallelogram 61"/>
            <p:cNvSpPr/>
            <p:nvPr/>
          </p:nvSpPr>
          <p:spPr>
            <a:xfrm>
              <a:off x="906237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3" name="Parallelogram 62"/>
            <p:cNvSpPr/>
            <p:nvPr/>
          </p:nvSpPr>
          <p:spPr>
            <a:xfrm>
              <a:off x="917319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4" name="Parallelogram 63"/>
            <p:cNvSpPr/>
            <p:nvPr/>
          </p:nvSpPr>
          <p:spPr>
            <a:xfrm>
              <a:off x="9284017"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5" name="Parallelogram 64"/>
            <p:cNvSpPr/>
            <p:nvPr/>
          </p:nvSpPr>
          <p:spPr>
            <a:xfrm>
              <a:off x="9394840"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66" name="Parallelogram 65"/>
            <p:cNvSpPr/>
            <p:nvPr/>
          </p:nvSpPr>
          <p:spPr>
            <a:xfrm>
              <a:off x="9505663"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7" name="Parallelogram 66"/>
            <p:cNvSpPr/>
            <p:nvPr/>
          </p:nvSpPr>
          <p:spPr>
            <a:xfrm>
              <a:off x="961648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8" name="Parallelogram 67"/>
            <p:cNvSpPr/>
            <p:nvPr/>
          </p:nvSpPr>
          <p:spPr>
            <a:xfrm>
              <a:off x="972730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9" name="Parallelogram 68"/>
            <p:cNvSpPr/>
            <p:nvPr/>
          </p:nvSpPr>
          <p:spPr>
            <a:xfrm>
              <a:off x="983813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0" name="Parallelogram 69"/>
            <p:cNvSpPr/>
            <p:nvPr/>
          </p:nvSpPr>
          <p:spPr>
            <a:xfrm>
              <a:off x="9948956"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 name="Parallelogram 70"/>
            <p:cNvSpPr/>
            <p:nvPr/>
          </p:nvSpPr>
          <p:spPr>
            <a:xfrm>
              <a:off x="10059779"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2" name="Parallelogram 71"/>
            <p:cNvSpPr/>
            <p:nvPr/>
          </p:nvSpPr>
          <p:spPr>
            <a:xfrm>
              <a:off x="10170602"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3" name="Parallelogram 72"/>
            <p:cNvSpPr/>
            <p:nvPr/>
          </p:nvSpPr>
          <p:spPr>
            <a:xfrm>
              <a:off x="1028142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4" name="Parallelogram 73"/>
            <p:cNvSpPr/>
            <p:nvPr/>
          </p:nvSpPr>
          <p:spPr>
            <a:xfrm>
              <a:off x="1039224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5" name="Parallelogram 74"/>
            <p:cNvSpPr/>
            <p:nvPr/>
          </p:nvSpPr>
          <p:spPr>
            <a:xfrm>
              <a:off x="1050307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6" name="Parallelogram 75"/>
            <p:cNvSpPr/>
            <p:nvPr/>
          </p:nvSpPr>
          <p:spPr>
            <a:xfrm>
              <a:off x="10613895"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7" name="Parallelogram 76"/>
            <p:cNvSpPr/>
            <p:nvPr/>
          </p:nvSpPr>
          <p:spPr>
            <a:xfrm>
              <a:off x="10724718"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8" name="Parallelogram 77"/>
            <p:cNvSpPr/>
            <p:nvPr/>
          </p:nvSpPr>
          <p:spPr>
            <a:xfrm>
              <a:off x="1083554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9" name="Parallelogram 78"/>
            <p:cNvSpPr/>
            <p:nvPr/>
          </p:nvSpPr>
          <p:spPr>
            <a:xfrm>
              <a:off x="10946364"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0" name="Parallelogram 79"/>
            <p:cNvSpPr/>
            <p:nvPr/>
          </p:nvSpPr>
          <p:spPr>
            <a:xfrm>
              <a:off x="11057181" y="4077301"/>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81" name="TextBox 80"/>
          <p:cNvSpPr txBox="1"/>
          <p:nvPr/>
        </p:nvSpPr>
        <p:spPr>
          <a:xfrm>
            <a:off x="10548620" y="2639060"/>
            <a:ext cx="1029335" cy="429895"/>
          </a:xfrm>
          <a:prstGeom prst="rect">
            <a:avLst/>
          </a:prstGeom>
          <a:noFill/>
          <a:ln w="9525">
            <a:noFill/>
          </a:ln>
        </p:spPr>
        <p:txBody>
          <a:bodyPr wrap="square" anchor="t">
            <a:spAutoFit/>
          </a:bodyPr>
          <a:lstStyle/>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65</a:t>
            </a:r>
            <a:r>
              <a:rPr lang="zh-CN" altLang="en-US" sz="2200" b="1" i="1" dirty="0">
                <a:solidFill>
                  <a:srgbClr val="767171"/>
                </a:solidFill>
                <a:latin typeface="Calibri" panose="020F0502020204030204" charset="0"/>
                <a:ea typeface="宋体" panose="02010600030101010101" pitchFamily="2" charset="-122"/>
              </a:rPr>
              <a:t>笔</a:t>
            </a:r>
            <a:r>
              <a:rPr lang="en-US" altLang="zh-CN" sz="2200" b="1" i="1" dirty="0">
                <a:solidFill>
                  <a:srgbClr val="767171"/>
                </a:solidFill>
                <a:latin typeface="Calibri" panose="020F0502020204030204" charset="0"/>
                <a:ea typeface="宋体" panose="02010600030101010101" pitchFamily="2" charset="-122"/>
              </a:rPr>
              <a:t>/s</a:t>
            </a:r>
            <a:endParaRPr lang="en-US" altLang="zh-CN" sz="2200" b="1" i="1" dirty="0">
              <a:solidFill>
                <a:srgbClr val="767171"/>
              </a:solidFill>
              <a:latin typeface="Calibri" panose="020F0502020204030204" charset="0"/>
              <a:ea typeface="宋体" panose="02010600030101010101" pitchFamily="2" charset="-122"/>
            </a:endParaRPr>
          </a:p>
        </p:txBody>
      </p:sp>
      <p:sp>
        <p:nvSpPr>
          <p:cNvPr id="82" name="TextBox 81"/>
          <p:cNvSpPr txBox="1"/>
          <p:nvPr/>
        </p:nvSpPr>
        <p:spPr>
          <a:xfrm>
            <a:off x="8265478" y="2502218"/>
            <a:ext cx="2792412" cy="275590"/>
          </a:xfrm>
          <a:prstGeom prst="rect">
            <a:avLst/>
          </a:prstGeom>
          <a:noFill/>
          <a:ln w="9525">
            <a:noFill/>
          </a:ln>
        </p:spPr>
        <p:txBody>
          <a:bodyPr anchor="t">
            <a:spAutoFit/>
          </a:bodyPr>
          <a:lstStyle/>
          <a:p>
            <a:pPr algn="just">
              <a:buFont typeface="Arial" panose="020B0604020202020204" pitchFamily="34" charset="0"/>
              <a:buNone/>
            </a:pPr>
            <a:r>
              <a:rPr lang="en-US" sz="1200" b="1" i="1" dirty="0">
                <a:solidFill>
                  <a:schemeClr val="tx1">
                    <a:lumMod val="50000"/>
                    <a:lumOff val="50000"/>
                  </a:schemeClr>
                </a:solidFill>
                <a:latin typeface="Calibri" panose="020F0502020204030204" charset="0"/>
                <a:ea typeface="宋体" panose="02010600030101010101" pitchFamily="2" charset="-122"/>
              </a:rPr>
              <a:t>Set2</a:t>
            </a:r>
            <a:endParaRPr lang="en-US" sz="1200" b="1" i="1" dirty="0">
              <a:solidFill>
                <a:schemeClr val="tx1">
                  <a:lumMod val="50000"/>
                  <a:lumOff val="50000"/>
                </a:schemeClr>
              </a:solidFill>
              <a:latin typeface="Calibri" panose="020F0502020204030204" charset="0"/>
              <a:ea typeface="宋体" panose="02010600030101010101" pitchFamily="2" charset="-122"/>
            </a:endParaRPr>
          </a:p>
        </p:txBody>
      </p:sp>
      <p:grpSp>
        <p:nvGrpSpPr>
          <p:cNvPr id="83" name="Group 82"/>
          <p:cNvGrpSpPr/>
          <p:nvPr/>
        </p:nvGrpSpPr>
        <p:grpSpPr>
          <a:xfrm>
            <a:off x="8323988" y="3294734"/>
            <a:ext cx="2262749" cy="216024"/>
            <a:chOff x="8953714" y="4623604"/>
            <a:chExt cx="2262749" cy="216024"/>
          </a:xfrm>
          <a:solidFill>
            <a:schemeClr val="bg2">
              <a:lumMod val="90000"/>
            </a:schemeClr>
          </a:solidFill>
        </p:grpSpPr>
        <p:sp>
          <p:nvSpPr>
            <p:cNvPr id="84" name="Parallelogram 83"/>
            <p:cNvSpPr/>
            <p:nvPr/>
          </p:nvSpPr>
          <p:spPr>
            <a:xfrm>
              <a:off x="895371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5" name="Parallelogram 84"/>
            <p:cNvSpPr/>
            <p:nvPr/>
          </p:nvSpPr>
          <p:spPr>
            <a:xfrm>
              <a:off x="906453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6" name="Parallelogram 85"/>
            <p:cNvSpPr/>
            <p:nvPr/>
          </p:nvSpPr>
          <p:spPr>
            <a:xfrm>
              <a:off x="917536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7" name="Parallelogram 86"/>
            <p:cNvSpPr/>
            <p:nvPr/>
          </p:nvSpPr>
          <p:spPr>
            <a:xfrm>
              <a:off x="9286184"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8" name="Parallelogram 87"/>
            <p:cNvSpPr/>
            <p:nvPr/>
          </p:nvSpPr>
          <p:spPr>
            <a:xfrm>
              <a:off x="9397007"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89" name="Parallelogram 88"/>
            <p:cNvSpPr/>
            <p:nvPr/>
          </p:nvSpPr>
          <p:spPr>
            <a:xfrm>
              <a:off x="9507830"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0" name="Parallelogram 89"/>
            <p:cNvSpPr/>
            <p:nvPr/>
          </p:nvSpPr>
          <p:spPr>
            <a:xfrm>
              <a:off x="961865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1" name="Parallelogram 90"/>
            <p:cNvSpPr/>
            <p:nvPr/>
          </p:nvSpPr>
          <p:spPr>
            <a:xfrm>
              <a:off x="972947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2" name="Parallelogram 91"/>
            <p:cNvSpPr/>
            <p:nvPr/>
          </p:nvSpPr>
          <p:spPr>
            <a:xfrm>
              <a:off x="984029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3" name="Parallelogram 92"/>
            <p:cNvSpPr/>
            <p:nvPr/>
          </p:nvSpPr>
          <p:spPr>
            <a:xfrm>
              <a:off x="9951123"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4" name="Parallelogram 93"/>
            <p:cNvSpPr/>
            <p:nvPr/>
          </p:nvSpPr>
          <p:spPr>
            <a:xfrm>
              <a:off x="10061946"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5" name="Parallelogram 94"/>
            <p:cNvSpPr/>
            <p:nvPr/>
          </p:nvSpPr>
          <p:spPr>
            <a:xfrm>
              <a:off x="10172769"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6" name="Parallelogram 95"/>
            <p:cNvSpPr/>
            <p:nvPr/>
          </p:nvSpPr>
          <p:spPr>
            <a:xfrm>
              <a:off x="1028359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7" name="Parallelogram 96"/>
            <p:cNvSpPr/>
            <p:nvPr/>
          </p:nvSpPr>
          <p:spPr>
            <a:xfrm>
              <a:off x="1039441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8" name="Parallelogram 97"/>
            <p:cNvSpPr/>
            <p:nvPr/>
          </p:nvSpPr>
          <p:spPr>
            <a:xfrm>
              <a:off x="1050523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9" name="Parallelogram 98"/>
            <p:cNvSpPr/>
            <p:nvPr/>
          </p:nvSpPr>
          <p:spPr>
            <a:xfrm>
              <a:off x="10616062"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0" name="Parallelogram 99"/>
            <p:cNvSpPr/>
            <p:nvPr/>
          </p:nvSpPr>
          <p:spPr>
            <a:xfrm>
              <a:off x="10726885"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1" name="Parallelogram 100"/>
            <p:cNvSpPr/>
            <p:nvPr/>
          </p:nvSpPr>
          <p:spPr>
            <a:xfrm>
              <a:off x="1083770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2" name="Parallelogram 101"/>
            <p:cNvSpPr/>
            <p:nvPr/>
          </p:nvSpPr>
          <p:spPr>
            <a:xfrm>
              <a:off x="10948531"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3" name="Parallelogram 102"/>
            <p:cNvSpPr/>
            <p:nvPr/>
          </p:nvSpPr>
          <p:spPr>
            <a:xfrm>
              <a:off x="11059348" y="4623604"/>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04" name="TextBox 103"/>
          <p:cNvSpPr txBox="1"/>
          <p:nvPr/>
        </p:nvSpPr>
        <p:spPr>
          <a:xfrm>
            <a:off x="10551795" y="3185160"/>
            <a:ext cx="1026160" cy="429895"/>
          </a:xfrm>
          <a:prstGeom prst="rect">
            <a:avLst/>
          </a:prstGeom>
          <a:noFill/>
          <a:ln w="9525">
            <a:noFill/>
          </a:ln>
        </p:spPr>
        <p:txBody>
          <a:bodyPr wrap="square" anchor="t">
            <a:spAutoFit/>
          </a:bodyPr>
          <a:lstStyle/>
          <a:p>
            <a:pPr>
              <a:buFont typeface="Arial" panose="020B0604020202020204" pitchFamily="34" charset="0"/>
              <a:buNone/>
            </a:pPr>
            <a:r>
              <a:rPr lang="en-US" sz="2200" b="1" i="1" dirty="0">
                <a:solidFill>
                  <a:srgbClr val="767171"/>
                </a:solidFill>
                <a:latin typeface="Calibri" panose="020F0502020204030204" charset="0"/>
                <a:ea typeface="宋体" panose="02010600030101010101" pitchFamily="2" charset="-122"/>
              </a:rPr>
              <a:t>75</a:t>
            </a:r>
            <a:r>
              <a:rPr lang="zh-CN" altLang="en-US" sz="2200" b="1" i="1" dirty="0">
                <a:solidFill>
                  <a:srgbClr val="767171"/>
                </a:solidFill>
                <a:latin typeface="Calibri" panose="020F0502020204030204" charset="0"/>
                <a:ea typeface="宋体" panose="02010600030101010101" pitchFamily="2" charset="-122"/>
              </a:rPr>
              <a:t>笔</a:t>
            </a:r>
            <a:r>
              <a:rPr lang="en-US" altLang="zh-CN" sz="2200" b="1" i="1" dirty="0">
                <a:solidFill>
                  <a:srgbClr val="767171"/>
                </a:solidFill>
                <a:latin typeface="Calibri" panose="020F0502020204030204" charset="0"/>
                <a:ea typeface="宋体" panose="02010600030101010101" pitchFamily="2" charset="-122"/>
              </a:rPr>
              <a:t>/s</a:t>
            </a:r>
            <a:endParaRPr lang="en-US" altLang="zh-CN" sz="2200" b="1" i="1" dirty="0">
              <a:solidFill>
                <a:srgbClr val="767171"/>
              </a:solidFill>
              <a:latin typeface="Calibri" panose="020F0502020204030204" charset="0"/>
              <a:ea typeface="宋体" panose="02010600030101010101" pitchFamily="2" charset="-122"/>
            </a:endParaRPr>
          </a:p>
        </p:txBody>
      </p:sp>
      <p:sp>
        <p:nvSpPr>
          <p:cNvPr id="105" name="TextBox 104"/>
          <p:cNvSpPr txBox="1"/>
          <p:nvPr/>
        </p:nvSpPr>
        <p:spPr>
          <a:xfrm>
            <a:off x="8267065" y="3048318"/>
            <a:ext cx="2792413" cy="260350"/>
          </a:xfrm>
          <a:prstGeom prst="rect">
            <a:avLst/>
          </a:prstGeom>
          <a:noFill/>
          <a:ln w="9525">
            <a:noFill/>
          </a:ln>
        </p:spPr>
        <p:txBody>
          <a:bodyPr anchor="t">
            <a:spAutoFit/>
          </a:bodyPr>
          <a:lstStyle/>
          <a:p>
            <a:pPr algn="just">
              <a:buFont typeface="Arial" panose="020B0604020202020204" pitchFamily="34" charset="0"/>
              <a:buNone/>
            </a:pPr>
            <a:r>
              <a:rPr lang="en-US" sz="1100" b="1" i="1" dirty="0">
                <a:solidFill>
                  <a:schemeClr val="tx1">
                    <a:lumMod val="50000"/>
                    <a:lumOff val="50000"/>
                  </a:schemeClr>
                </a:solidFill>
                <a:latin typeface="Calibri" panose="020F0502020204030204" charset="0"/>
                <a:ea typeface="宋体" panose="02010600030101010101" pitchFamily="2" charset="-122"/>
              </a:rPr>
              <a:t>Set1</a:t>
            </a:r>
            <a:endParaRPr lang="en-US" sz="1100" b="1" i="1" dirty="0">
              <a:solidFill>
                <a:schemeClr val="tx1">
                  <a:lumMod val="50000"/>
                  <a:lumOff val="50000"/>
                </a:schemeClr>
              </a:solidFill>
              <a:latin typeface="Calibri" panose="020F0502020204030204" charset="0"/>
              <a:ea typeface="宋体" panose="02010600030101010101" pitchFamily="2" charset="-122"/>
            </a:endParaRPr>
          </a:p>
        </p:txBody>
      </p:sp>
      <p:grpSp>
        <p:nvGrpSpPr>
          <p:cNvPr id="174" name="Group 173"/>
          <p:cNvGrpSpPr/>
          <p:nvPr/>
        </p:nvGrpSpPr>
        <p:grpSpPr>
          <a:xfrm>
            <a:off x="8321821" y="2754988"/>
            <a:ext cx="1161133" cy="216199"/>
            <a:chOff x="10274238" y="1409853"/>
            <a:chExt cx="1161134" cy="216199"/>
          </a:xfrm>
          <a:solidFill>
            <a:schemeClr val="accent4"/>
          </a:solidFill>
        </p:grpSpPr>
        <p:sp>
          <p:nvSpPr>
            <p:cNvPr id="175" name="Parallelogram 174"/>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6" name="Parallelogram 175"/>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7" name="Parallelogram 176"/>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8" name="Parallelogram 177"/>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79" name="Parallelogram 178"/>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0" name="Parallelogram 179"/>
            <p:cNvSpPr/>
            <p:nvPr/>
          </p:nvSpPr>
          <p:spPr>
            <a:xfrm>
              <a:off x="1083496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1" name="Parallelogram 180"/>
            <p:cNvSpPr/>
            <p:nvPr/>
          </p:nvSpPr>
          <p:spPr>
            <a:xfrm>
              <a:off x="1094578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2" name="Parallelogram 181"/>
            <p:cNvSpPr/>
            <p:nvPr/>
          </p:nvSpPr>
          <p:spPr>
            <a:xfrm>
              <a:off x="11056610"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3" name="Parallelogram 182"/>
            <p:cNvSpPr/>
            <p:nvPr/>
          </p:nvSpPr>
          <p:spPr>
            <a:xfrm>
              <a:off x="11167434"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4" name="Parallelogram 183"/>
            <p:cNvSpPr/>
            <p:nvPr/>
          </p:nvSpPr>
          <p:spPr>
            <a:xfrm>
              <a:off x="11278257" y="1409853"/>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grpSp>
        <p:nvGrpSpPr>
          <p:cNvPr id="185" name="Group 184"/>
          <p:cNvGrpSpPr/>
          <p:nvPr/>
        </p:nvGrpSpPr>
        <p:grpSpPr>
          <a:xfrm>
            <a:off x="8314129" y="3293206"/>
            <a:ext cx="1389484" cy="216024"/>
            <a:chOff x="10035926" y="1410028"/>
            <a:chExt cx="1389484" cy="216024"/>
          </a:xfrm>
          <a:solidFill>
            <a:srgbClr val="0076DA"/>
          </a:solidFill>
        </p:grpSpPr>
        <p:sp>
          <p:nvSpPr>
            <p:cNvPr id="186" name="Parallelogram 185"/>
            <p:cNvSpPr/>
            <p:nvPr/>
          </p:nvSpPr>
          <p:spPr>
            <a:xfrm>
              <a:off x="1027423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7" name="Parallelogram 186"/>
            <p:cNvSpPr/>
            <p:nvPr/>
          </p:nvSpPr>
          <p:spPr>
            <a:xfrm>
              <a:off x="1038506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8" name="Parallelogram 187"/>
            <p:cNvSpPr/>
            <p:nvPr/>
          </p:nvSpPr>
          <p:spPr>
            <a:xfrm>
              <a:off x="10495884"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89" name="Parallelogram 188"/>
            <p:cNvSpPr/>
            <p:nvPr/>
          </p:nvSpPr>
          <p:spPr>
            <a:xfrm>
              <a:off x="1060670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0" name="Parallelogram 189"/>
            <p:cNvSpPr/>
            <p:nvPr/>
          </p:nvSpPr>
          <p:spPr>
            <a:xfrm>
              <a:off x="10717531"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1" name="Parallelogram 190"/>
            <p:cNvSpPr/>
            <p:nvPr/>
          </p:nvSpPr>
          <p:spPr>
            <a:xfrm>
              <a:off x="10825002"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2" name="Parallelogram 191"/>
            <p:cNvSpPr/>
            <p:nvPr/>
          </p:nvSpPr>
          <p:spPr>
            <a:xfrm>
              <a:off x="10935825"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3" name="Parallelogram 192"/>
            <p:cNvSpPr/>
            <p:nvPr/>
          </p:nvSpPr>
          <p:spPr>
            <a:xfrm>
              <a:off x="11046648"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4" name="Parallelogram 193"/>
            <p:cNvSpPr/>
            <p:nvPr/>
          </p:nvSpPr>
          <p:spPr>
            <a:xfrm>
              <a:off x="11157472" y="1410028"/>
              <a:ext cx="157115" cy="216024"/>
            </a:xfrm>
            <a:prstGeom prst="parallelogram">
              <a:avLst>
                <a:gd name="adj" fmla="val 40973"/>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5" name="Parallelogram 194"/>
            <p:cNvSpPr/>
            <p:nvPr/>
          </p:nvSpPr>
          <p:spPr>
            <a:xfrm>
              <a:off x="11268295" y="1410028"/>
              <a:ext cx="157115" cy="216024"/>
            </a:xfrm>
            <a:prstGeom prst="parallelogram">
              <a:avLst>
                <a:gd name="adj" fmla="val 40973"/>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6" name="Parallelogram 195"/>
            <p:cNvSpPr/>
            <p:nvPr/>
          </p:nvSpPr>
          <p:spPr>
            <a:xfrm>
              <a:off x="10035926"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sp>
          <p:nvSpPr>
            <p:cNvPr id="197" name="Parallelogram 196"/>
            <p:cNvSpPr/>
            <p:nvPr/>
          </p:nvSpPr>
          <p:spPr>
            <a:xfrm>
              <a:off x="10159449" y="1410028"/>
              <a:ext cx="157115" cy="216024"/>
            </a:xfrm>
            <a:prstGeom prst="parallelogram">
              <a:avLst>
                <a:gd name="adj" fmla="val 4097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5C24C"/>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测试</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结果</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Testing Result</a:t>
            </a:r>
            <a:endParaRPr lang="en-US" altLang="zh-CN" sz="1060" b="1" dirty="0">
              <a:solidFill>
                <a:srgbClr val="53585E"/>
              </a:solidFill>
              <a:latin typeface="Arial" panose="020B0604020202020204" pitchFamily="34" charset="0"/>
              <a:cs typeface="Arial" panose="020B0604020202020204" pitchFamily="34" charset="0"/>
              <a:sym typeface="+mn-ea"/>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36"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37"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38" name="原创设计师QQ598969553             _3"/>
          <p:cNvSpPr>
            <a:spLocks noChangeArrowheads="1"/>
          </p:cNvSpPr>
          <p:nvPr/>
        </p:nvSpPr>
        <p:spPr bwMode="auto">
          <a:xfrm>
            <a:off x="618067" y="260859"/>
            <a:ext cx="203200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数字汇票</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体系</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39"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The Digital Draft System </a:t>
            </a:r>
            <a:endParaRPr lang="en-US" sz="1065" b="1" dirty="0">
              <a:solidFill>
                <a:srgbClr val="53585E"/>
              </a:solidFill>
              <a:latin typeface="Arial" panose="020B0604020202020204" pitchFamily="34" charset="0"/>
              <a:cs typeface="Arial" panose="020B0604020202020204" pitchFamily="34" charset="0"/>
            </a:endParaRPr>
          </a:p>
        </p:txBody>
      </p:sp>
      <p:sp>
        <p:nvSpPr>
          <p:cNvPr id="242" name="原创设计师QQ598969553             _10"/>
          <p:cNvSpPr>
            <a:spLocks noChangeArrowheads="1"/>
          </p:cNvSpPr>
          <p:nvPr/>
        </p:nvSpPr>
        <p:spPr bwMode="auto">
          <a:xfrm>
            <a:off x="9819108" y="5177262"/>
            <a:ext cx="1922145" cy="125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信息透明</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“数字汇票”流经谁，现在在谁手上，在区块链上一目了然。</a:t>
            </a:r>
            <a:endParaRPr lang="en-US" altLang="zh-CN" sz="1400" dirty="0">
              <a:solidFill>
                <a:srgbClr val="595959"/>
              </a:solidFill>
              <a:latin typeface="微软雅黑" panose="020B0503020204020204" charset="-122"/>
              <a:ea typeface="微软雅黑" panose="020B0503020204020204" charset="-122"/>
            </a:endParaRPr>
          </a:p>
        </p:txBody>
      </p:sp>
      <p:sp>
        <p:nvSpPr>
          <p:cNvPr id="240" name="原创设计师QQ598969553             _10"/>
          <p:cNvSpPr>
            <a:spLocks noChangeArrowheads="1"/>
          </p:cNvSpPr>
          <p:nvPr/>
        </p:nvSpPr>
        <p:spPr bwMode="auto">
          <a:xfrm>
            <a:off x="7045728" y="5166628"/>
            <a:ext cx="1922145" cy="155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责任证明</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“数字汇票”是资金在数字世界的代表，代表了资金的实时动向。</a:t>
            </a:r>
            <a:endParaRPr lang="zh-CN" altLang="en-US" sz="1400" dirty="0">
              <a:solidFill>
                <a:schemeClr val="bg1">
                  <a:lumMod val="50000"/>
                </a:schemeClr>
              </a:solidFill>
              <a:latin typeface="微软雅黑" panose="020B0503020204020204" charset="-122"/>
              <a:ea typeface="微软雅黑" panose="020B0503020204020204" charset="-122"/>
            </a:endParaRPr>
          </a:p>
          <a:p>
            <a:pPr algn="just">
              <a:lnSpc>
                <a:spcPct val="120000"/>
              </a:lnSpc>
              <a:spcBef>
                <a:spcPts val="300"/>
              </a:spcBef>
            </a:pPr>
            <a:endParaRPr lang="zh-CN" altLang="en-US" sz="1400" dirty="0">
              <a:solidFill>
                <a:schemeClr val="bg1">
                  <a:lumMod val="50000"/>
                </a:schemeClr>
              </a:solidFill>
              <a:latin typeface="微软雅黑" panose="020B0503020204020204" charset="-122"/>
              <a:ea typeface="微软雅黑" panose="020B0503020204020204" charset="-122"/>
            </a:endParaRPr>
          </a:p>
        </p:txBody>
      </p:sp>
      <p:sp>
        <p:nvSpPr>
          <p:cNvPr id="239" name="原创设计师QQ598969553             _10"/>
          <p:cNvSpPr>
            <a:spLocks noChangeArrowheads="1"/>
          </p:cNvSpPr>
          <p:nvPr/>
        </p:nvSpPr>
        <p:spPr bwMode="auto">
          <a:xfrm>
            <a:off x="3997064" y="5145811"/>
            <a:ext cx="1922145" cy="15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信用背书</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“数字汇票”由省领导小组办公室发行，信用背书保障了信息的高度可信。</a:t>
            </a:r>
            <a:endParaRPr lang="en-US" altLang="zh-CN" sz="1400" dirty="0">
              <a:solidFill>
                <a:srgbClr val="595959"/>
              </a:solidFill>
              <a:latin typeface="微软雅黑" panose="020B0503020204020204" charset="-122"/>
              <a:ea typeface="微软雅黑" panose="020B0503020204020204" charset="-122"/>
            </a:endParaRPr>
          </a:p>
        </p:txBody>
      </p:sp>
      <p:sp>
        <p:nvSpPr>
          <p:cNvPr id="42" name="Oval 19"/>
          <p:cNvSpPr>
            <a:spLocks noChangeAspect="1"/>
          </p:cNvSpPr>
          <p:nvPr/>
        </p:nvSpPr>
        <p:spPr>
          <a:xfrm>
            <a:off x="727859" y="5156609"/>
            <a:ext cx="431800" cy="431800"/>
          </a:xfrm>
          <a:prstGeom prst="ellipse">
            <a:avLst/>
          </a:prstGeom>
          <a:solidFill>
            <a:srgbClr val="0076DA"/>
          </a:solidFill>
          <a:ln w="25400">
            <a:noFill/>
          </a:ln>
        </p:spPr>
        <p:txBody>
          <a:bodyPr lIns="0" tIns="0" rIns="0" bIns="0" anchor="t"/>
          <a:lstStyle/>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37" name="原创设计师QQ598969553             _10"/>
          <p:cNvSpPr>
            <a:spLocks noChangeArrowheads="1"/>
          </p:cNvSpPr>
          <p:nvPr/>
        </p:nvSpPr>
        <p:spPr bwMode="auto">
          <a:xfrm>
            <a:off x="1335162" y="5177262"/>
            <a:ext cx="1922145" cy="125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链上流转</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Lato Light" charset="0"/>
              </a:rPr>
              <a:t>“数字汇票”是运行在区块链上的智能合约。一旦上链，不可篡改。</a:t>
            </a:r>
            <a:endParaRPr lang="en-US" altLang="zh-CN" sz="1400" dirty="0">
              <a:solidFill>
                <a:srgbClr val="595959"/>
              </a:solidFill>
              <a:latin typeface="微软雅黑" panose="020B0503020204020204" charset="-122"/>
              <a:ea typeface="微软雅黑" panose="020B0503020204020204" charset="-122"/>
            </a:endParaRPr>
          </a:p>
        </p:txBody>
      </p:sp>
      <p:sp>
        <p:nvSpPr>
          <p:cNvPr id="238" name="Oval 19"/>
          <p:cNvSpPr>
            <a:spLocks noChangeAspect="1"/>
          </p:cNvSpPr>
          <p:nvPr/>
        </p:nvSpPr>
        <p:spPr>
          <a:xfrm>
            <a:off x="3423599" y="5156609"/>
            <a:ext cx="431800" cy="431800"/>
          </a:xfrm>
          <a:prstGeom prst="ellipse">
            <a:avLst/>
          </a:prstGeom>
          <a:solidFill>
            <a:srgbClr val="404040"/>
          </a:solidFill>
          <a:ln w="25400">
            <a:noFill/>
          </a:ln>
        </p:spPr>
        <p:txBody>
          <a:bodyPr lIns="0" tIns="0" rIns="0" bIns="0" anchor="t"/>
          <a:lstStyle/>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1" name="Oval 19"/>
          <p:cNvSpPr>
            <a:spLocks noChangeAspect="1"/>
          </p:cNvSpPr>
          <p:nvPr/>
        </p:nvSpPr>
        <p:spPr>
          <a:xfrm>
            <a:off x="6443066" y="5166628"/>
            <a:ext cx="431800" cy="431800"/>
          </a:xfrm>
          <a:prstGeom prst="ellipse">
            <a:avLst/>
          </a:prstGeom>
          <a:solidFill>
            <a:srgbClr val="0076DA"/>
          </a:solidFill>
          <a:ln w="25400">
            <a:noFill/>
          </a:ln>
        </p:spPr>
        <p:txBody>
          <a:bodyPr lIns="0" tIns="0" rIns="0" bIns="0" anchor="t"/>
          <a:lstStyle/>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3" name="Oval 19"/>
          <p:cNvSpPr>
            <a:spLocks noChangeAspect="1"/>
          </p:cNvSpPr>
          <p:nvPr/>
        </p:nvSpPr>
        <p:spPr>
          <a:xfrm>
            <a:off x="9100970" y="5153839"/>
            <a:ext cx="431800" cy="431800"/>
          </a:xfrm>
          <a:prstGeom prst="ellipse">
            <a:avLst/>
          </a:prstGeom>
          <a:solidFill>
            <a:srgbClr val="404040"/>
          </a:solidFill>
          <a:ln w="25400">
            <a:noFill/>
          </a:ln>
        </p:spPr>
        <p:txBody>
          <a:bodyPr lIns="0" tIns="0" rIns="0" bIns="0" anchor="t"/>
          <a:lstStyle/>
          <a:p>
            <a:pPr>
              <a:buFont typeface="Arial" panose="020B0604020202020204" pitchFamily="34" charset="0"/>
              <a:buNone/>
            </a:pPr>
            <a:endParaRPr lang="en-US" altLang="zh-CN" sz="1200" dirty="0">
              <a:solidFill>
                <a:srgbClr val="A6A6A6"/>
              </a:solidFill>
              <a:latin typeface="Calibri" panose="020F0502020204030204" charset="0"/>
              <a:ea typeface="宋体" panose="02010600030101010101" pitchFamily="2" charset="-122"/>
            </a:endParaRPr>
          </a:p>
        </p:txBody>
      </p:sp>
      <p:sp>
        <p:nvSpPr>
          <p:cNvPr id="249" name="原创设计师QQ598969553             _16"/>
          <p:cNvSpPr>
            <a:spLocks noEditPoints="1"/>
          </p:cNvSpPr>
          <p:nvPr/>
        </p:nvSpPr>
        <p:spPr bwMode="auto">
          <a:xfrm>
            <a:off x="830454" y="5286214"/>
            <a:ext cx="221923" cy="203456"/>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0" name="原创设计师QQ598969553             _17"/>
          <p:cNvSpPr>
            <a:spLocks noEditPoints="1"/>
          </p:cNvSpPr>
          <p:nvPr/>
        </p:nvSpPr>
        <p:spPr bwMode="auto">
          <a:xfrm>
            <a:off x="3533458" y="5287979"/>
            <a:ext cx="220650" cy="182441"/>
          </a:xfrm>
          <a:custGeom>
            <a:avLst/>
            <a:gdLst>
              <a:gd name="T0" fmla="*/ 11 w 693"/>
              <a:gd name="T1" fmla="*/ 145 h 573"/>
              <a:gd name="T2" fmla="*/ 78 w 693"/>
              <a:gd name="T3" fmla="*/ 77 h 573"/>
              <a:gd name="T4" fmla="*/ 80 w 693"/>
              <a:gd name="T5" fmla="*/ 76 h 573"/>
              <a:gd name="T6" fmla="*/ 146 w 693"/>
              <a:gd name="T7" fmla="*/ 10 h 573"/>
              <a:gd name="T8" fmla="*/ 184 w 693"/>
              <a:gd name="T9" fmla="*/ 10 h 573"/>
              <a:gd name="T10" fmla="*/ 191 w 693"/>
              <a:gd name="T11" fmla="*/ 29 h 573"/>
              <a:gd name="T12" fmla="*/ 191 w 693"/>
              <a:gd name="T13" fmla="*/ 137 h 573"/>
              <a:gd name="T14" fmla="*/ 475 w 693"/>
              <a:gd name="T15" fmla="*/ 137 h 573"/>
              <a:gd name="T16" fmla="*/ 629 w 693"/>
              <a:gd name="T17" fmla="*/ 201 h 573"/>
              <a:gd name="T18" fmla="*/ 629 w 693"/>
              <a:gd name="T19" fmla="*/ 201 h 573"/>
              <a:gd name="T20" fmla="*/ 629 w 693"/>
              <a:gd name="T21" fmla="*/ 201 h 573"/>
              <a:gd name="T22" fmla="*/ 629 w 693"/>
              <a:gd name="T23" fmla="*/ 201 h 573"/>
              <a:gd name="T24" fmla="*/ 693 w 693"/>
              <a:gd name="T25" fmla="*/ 355 h 573"/>
              <a:gd name="T26" fmla="*/ 629 w 693"/>
              <a:gd name="T27" fmla="*/ 509 h 573"/>
              <a:gd name="T28" fmla="*/ 629 w 693"/>
              <a:gd name="T29" fmla="*/ 509 h 573"/>
              <a:gd name="T30" fmla="*/ 629 w 693"/>
              <a:gd name="T31" fmla="*/ 509 h 573"/>
              <a:gd name="T32" fmla="*/ 475 w 693"/>
              <a:gd name="T33" fmla="*/ 573 h 573"/>
              <a:gd name="T34" fmla="*/ 101 w 693"/>
              <a:gd name="T35" fmla="*/ 573 h 573"/>
              <a:gd name="T36" fmla="*/ 74 w 693"/>
              <a:gd name="T37" fmla="*/ 547 h 573"/>
              <a:gd name="T38" fmla="*/ 101 w 693"/>
              <a:gd name="T39" fmla="*/ 520 h 573"/>
              <a:gd name="T40" fmla="*/ 475 w 693"/>
              <a:gd name="T41" fmla="*/ 520 h 573"/>
              <a:gd name="T42" fmla="*/ 591 w 693"/>
              <a:gd name="T43" fmla="*/ 472 h 573"/>
              <a:gd name="T44" fmla="*/ 591 w 693"/>
              <a:gd name="T45" fmla="*/ 471 h 573"/>
              <a:gd name="T46" fmla="*/ 591 w 693"/>
              <a:gd name="T47" fmla="*/ 471 h 573"/>
              <a:gd name="T48" fmla="*/ 639 w 693"/>
              <a:gd name="T49" fmla="*/ 355 h 573"/>
              <a:gd name="T50" fmla="*/ 592 w 693"/>
              <a:gd name="T51" fmla="*/ 240 h 573"/>
              <a:gd name="T52" fmla="*/ 591 w 693"/>
              <a:gd name="T53" fmla="*/ 239 h 573"/>
              <a:gd name="T54" fmla="*/ 591 w 693"/>
              <a:gd name="T55" fmla="*/ 239 h 573"/>
              <a:gd name="T56" fmla="*/ 475 w 693"/>
              <a:gd name="T57" fmla="*/ 191 h 573"/>
              <a:gd name="T58" fmla="*/ 191 w 693"/>
              <a:gd name="T59" fmla="*/ 191 h 573"/>
              <a:gd name="T60" fmla="*/ 191 w 693"/>
              <a:gd name="T61" fmla="*/ 299 h 573"/>
              <a:gd name="T62" fmla="*/ 165 w 693"/>
              <a:gd name="T63" fmla="*/ 326 h 573"/>
              <a:gd name="T64" fmla="*/ 146 w 693"/>
              <a:gd name="T65" fmla="*/ 318 h 573"/>
              <a:gd name="T66" fmla="*/ 78 w 693"/>
              <a:gd name="T67" fmla="*/ 250 h 573"/>
              <a:gd name="T68" fmla="*/ 77 w 693"/>
              <a:gd name="T69" fmla="*/ 249 h 573"/>
              <a:gd name="T70" fmla="*/ 11 w 693"/>
              <a:gd name="T71" fmla="*/ 183 h 573"/>
              <a:gd name="T72" fmla="*/ 11 w 693"/>
              <a:gd name="T73" fmla="*/ 145 h 573"/>
              <a:gd name="T74" fmla="*/ 138 w 693"/>
              <a:gd name="T75" fmla="*/ 165 h 573"/>
              <a:gd name="T76" fmla="*/ 138 w 693"/>
              <a:gd name="T77" fmla="*/ 165 h 573"/>
              <a:gd name="T78" fmla="*/ 138 w 693"/>
              <a:gd name="T79" fmla="*/ 164 h 573"/>
              <a:gd name="T80" fmla="*/ 138 w 693"/>
              <a:gd name="T81" fmla="*/ 163 h 573"/>
              <a:gd name="T82" fmla="*/ 138 w 693"/>
              <a:gd name="T83" fmla="*/ 94 h 573"/>
              <a:gd name="T84" fmla="*/ 117 w 693"/>
              <a:gd name="T85" fmla="*/ 114 h 573"/>
              <a:gd name="T86" fmla="*/ 116 w 693"/>
              <a:gd name="T87" fmla="*/ 116 h 573"/>
              <a:gd name="T88" fmla="*/ 68 w 693"/>
              <a:gd name="T89" fmla="*/ 164 h 573"/>
              <a:gd name="T90" fmla="*/ 115 w 693"/>
              <a:gd name="T91" fmla="*/ 211 h 573"/>
              <a:gd name="T92" fmla="*/ 116 w 693"/>
              <a:gd name="T93" fmla="*/ 213 h 573"/>
              <a:gd name="T94" fmla="*/ 138 w 693"/>
              <a:gd name="T95" fmla="*/ 234 h 573"/>
              <a:gd name="T96" fmla="*/ 138 w 693"/>
              <a:gd name="T97" fmla="*/ 16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3" h="573">
                <a:moveTo>
                  <a:pt x="11" y="145"/>
                </a:moveTo>
                <a:cubicBezTo>
                  <a:pt x="78" y="77"/>
                  <a:pt x="78" y="77"/>
                  <a:pt x="78" y="77"/>
                </a:cubicBezTo>
                <a:cubicBezTo>
                  <a:pt x="80" y="76"/>
                  <a:pt x="80" y="76"/>
                  <a:pt x="80" y="76"/>
                </a:cubicBezTo>
                <a:cubicBezTo>
                  <a:pt x="146" y="10"/>
                  <a:pt x="146" y="10"/>
                  <a:pt x="146" y="10"/>
                </a:cubicBezTo>
                <a:cubicBezTo>
                  <a:pt x="156" y="0"/>
                  <a:pt x="173" y="0"/>
                  <a:pt x="184" y="10"/>
                </a:cubicBezTo>
                <a:cubicBezTo>
                  <a:pt x="189" y="16"/>
                  <a:pt x="191" y="22"/>
                  <a:pt x="191" y="29"/>
                </a:cubicBezTo>
                <a:cubicBezTo>
                  <a:pt x="191" y="137"/>
                  <a:pt x="191" y="137"/>
                  <a:pt x="191" y="137"/>
                </a:cubicBezTo>
                <a:cubicBezTo>
                  <a:pt x="475" y="137"/>
                  <a:pt x="475" y="137"/>
                  <a:pt x="475" y="137"/>
                </a:cubicBezTo>
                <a:cubicBezTo>
                  <a:pt x="535" y="137"/>
                  <a:pt x="590" y="162"/>
                  <a:pt x="629" y="201"/>
                </a:cubicBezTo>
                <a:cubicBezTo>
                  <a:pt x="629" y="201"/>
                  <a:pt x="629" y="201"/>
                  <a:pt x="629" y="201"/>
                </a:cubicBezTo>
                <a:cubicBezTo>
                  <a:pt x="629" y="201"/>
                  <a:pt x="629" y="201"/>
                  <a:pt x="629" y="201"/>
                </a:cubicBezTo>
                <a:cubicBezTo>
                  <a:pt x="629" y="201"/>
                  <a:pt x="629" y="201"/>
                  <a:pt x="629" y="201"/>
                </a:cubicBezTo>
                <a:cubicBezTo>
                  <a:pt x="669" y="241"/>
                  <a:pt x="693" y="295"/>
                  <a:pt x="693" y="355"/>
                </a:cubicBezTo>
                <a:cubicBezTo>
                  <a:pt x="693" y="415"/>
                  <a:pt x="669" y="470"/>
                  <a:pt x="629" y="509"/>
                </a:cubicBezTo>
                <a:cubicBezTo>
                  <a:pt x="629" y="509"/>
                  <a:pt x="629" y="509"/>
                  <a:pt x="629" y="509"/>
                </a:cubicBezTo>
                <a:cubicBezTo>
                  <a:pt x="629" y="509"/>
                  <a:pt x="629" y="509"/>
                  <a:pt x="629" y="509"/>
                </a:cubicBezTo>
                <a:cubicBezTo>
                  <a:pt x="590" y="549"/>
                  <a:pt x="535" y="573"/>
                  <a:pt x="475" y="573"/>
                </a:cubicBezTo>
                <a:cubicBezTo>
                  <a:pt x="101" y="573"/>
                  <a:pt x="101" y="573"/>
                  <a:pt x="101" y="573"/>
                </a:cubicBezTo>
                <a:cubicBezTo>
                  <a:pt x="86" y="573"/>
                  <a:pt x="74" y="561"/>
                  <a:pt x="74" y="547"/>
                </a:cubicBezTo>
                <a:cubicBezTo>
                  <a:pt x="74" y="532"/>
                  <a:pt x="86" y="520"/>
                  <a:pt x="101" y="520"/>
                </a:cubicBezTo>
                <a:cubicBezTo>
                  <a:pt x="475" y="520"/>
                  <a:pt x="475" y="520"/>
                  <a:pt x="475" y="520"/>
                </a:cubicBezTo>
                <a:cubicBezTo>
                  <a:pt x="520" y="520"/>
                  <a:pt x="561" y="501"/>
                  <a:pt x="591" y="472"/>
                </a:cubicBezTo>
                <a:cubicBezTo>
                  <a:pt x="591" y="471"/>
                  <a:pt x="591" y="471"/>
                  <a:pt x="591" y="471"/>
                </a:cubicBezTo>
                <a:cubicBezTo>
                  <a:pt x="591" y="471"/>
                  <a:pt x="591" y="471"/>
                  <a:pt x="591" y="471"/>
                </a:cubicBezTo>
                <a:cubicBezTo>
                  <a:pt x="621" y="441"/>
                  <a:pt x="639" y="401"/>
                  <a:pt x="639" y="355"/>
                </a:cubicBezTo>
                <a:cubicBezTo>
                  <a:pt x="639" y="310"/>
                  <a:pt x="621" y="269"/>
                  <a:pt x="592" y="240"/>
                </a:cubicBezTo>
                <a:cubicBezTo>
                  <a:pt x="591" y="239"/>
                  <a:pt x="591" y="239"/>
                  <a:pt x="591" y="239"/>
                </a:cubicBezTo>
                <a:cubicBezTo>
                  <a:pt x="591" y="239"/>
                  <a:pt x="591" y="239"/>
                  <a:pt x="591" y="239"/>
                </a:cubicBezTo>
                <a:cubicBezTo>
                  <a:pt x="561" y="209"/>
                  <a:pt x="520" y="191"/>
                  <a:pt x="475" y="191"/>
                </a:cubicBezTo>
                <a:cubicBezTo>
                  <a:pt x="191" y="191"/>
                  <a:pt x="191" y="191"/>
                  <a:pt x="191" y="191"/>
                </a:cubicBezTo>
                <a:cubicBezTo>
                  <a:pt x="191" y="299"/>
                  <a:pt x="191" y="299"/>
                  <a:pt x="191" y="299"/>
                </a:cubicBezTo>
                <a:cubicBezTo>
                  <a:pt x="191" y="314"/>
                  <a:pt x="180" y="326"/>
                  <a:pt x="165" y="326"/>
                </a:cubicBezTo>
                <a:cubicBezTo>
                  <a:pt x="157" y="326"/>
                  <a:pt x="150" y="323"/>
                  <a:pt x="146" y="318"/>
                </a:cubicBezTo>
                <a:cubicBezTo>
                  <a:pt x="78" y="250"/>
                  <a:pt x="78" y="250"/>
                  <a:pt x="78" y="250"/>
                </a:cubicBezTo>
                <a:cubicBezTo>
                  <a:pt x="77" y="249"/>
                  <a:pt x="77" y="249"/>
                  <a:pt x="77" y="249"/>
                </a:cubicBezTo>
                <a:cubicBezTo>
                  <a:pt x="11" y="183"/>
                  <a:pt x="11" y="183"/>
                  <a:pt x="11" y="183"/>
                </a:cubicBezTo>
                <a:cubicBezTo>
                  <a:pt x="0" y="172"/>
                  <a:pt x="0" y="156"/>
                  <a:pt x="11" y="145"/>
                </a:cubicBezTo>
                <a:close/>
                <a:moveTo>
                  <a:pt x="138" y="165"/>
                </a:moveTo>
                <a:cubicBezTo>
                  <a:pt x="138" y="165"/>
                  <a:pt x="138" y="165"/>
                  <a:pt x="138" y="165"/>
                </a:cubicBezTo>
                <a:cubicBezTo>
                  <a:pt x="138" y="164"/>
                  <a:pt x="138" y="164"/>
                  <a:pt x="138" y="164"/>
                </a:cubicBezTo>
                <a:cubicBezTo>
                  <a:pt x="138" y="163"/>
                  <a:pt x="138" y="163"/>
                  <a:pt x="138" y="163"/>
                </a:cubicBezTo>
                <a:cubicBezTo>
                  <a:pt x="138" y="94"/>
                  <a:pt x="138" y="94"/>
                  <a:pt x="138" y="94"/>
                </a:cubicBezTo>
                <a:cubicBezTo>
                  <a:pt x="117" y="114"/>
                  <a:pt x="117" y="114"/>
                  <a:pt x="117" y="114"/>
                </a:cubicBezTo>
                <a:cubicBezTo>
                  <a:pt x="116" y="116"/>
                  <a:pt x="116" y="116"/>
                  <a:pt x="116" y="116"/>
                </a:cubicBezTo>
                <a:cubicBezTo>
                  <a:pt x="68" y="164"/>
                  <a:pt x="68" y="164"/>
                  <a:pt x="68" y="164"/>
                </a:cubicBezTo>
                <a:cubicBezTo>
                  <a:pt x="115" y="211"/>
                  <a:pt x="115" y="211"/>
                  <a:pt x="115" y="211"/>
                </a:cubicBezTo>
                <a:cubicBezTo>
                  <a:pt x="116" y="213"/>
                  <a:pt x="116" y="213"/>
                  <a:pt x="116" y="213"/>
                </a:cubicBezTo>
                <a:cubicBezTo>
                  <a:pt x="138" y="234"/>
                  <a:pt x="138" y="234"/>
                  <a:pt x="138" y="234"/>
                </a:cubicBezTo>
                <a:cubicBezTo>
                  <a:pt x="138" y="165"/>
                  <a:pt x="138" y="165"/>
                  <a:pt x="138" y="16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1" name="原创设计师QQ598969553             _10"/>
          <p:cNvSpPr>
            <a:spLocks noEditPoints="1"/>
          </p:cNvSpPr>
          <p:nvPr/>
        </p:nvSpPr>
        <p:spPr bwMode="auto">
          <a:xfrm>
            <a:off x="9194426" y="5250591"/>
            <a:ext cx="227335" cy="227495"/>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2" name="原创设计师QQ598969553             _78"/>
          <p:cNvSpPr>
            <a:spLocks noEditPoints="1"/>
          </p:cNvSpPr>
          <p:nvPr/>
        </p:nvSpPr>
        <p:spPr bwMode="auto">
          <a:xfrm>
            <a:off x="6567637" y="5281269"/>
            <a:ext cx="227972" cy="226380"/>
          </a:xfrm>
          <a:custGeom>
            <a:avLst/>
            <a:gdLst>
              <a:gd name="T0" fmla="*/ 710 w 716"/>
              <a:gd name="T1" fmla="*/ 107 h 711"/>
              <a:gd name="T2" fmla="*/ 584 w 716"/>
              <a:gd name="T3" fmla="*/ 234 h 711"/>
              <a:gd name="T4" fmla="*/ 635 w 716"/>
              <a:gd name="T5" fmla="*/ 537 h 711"/>
              <a:gd name="T6" fmla="*/ 375 w 716"/>
              <a:gd name="T7" fmla="*/ 549 h 711"/>
              <a:gd name="T8" fmla="*/ 193 w 716"/>
              <a:gd name="T9" fmla="*/ 702 h 711"/>
              <a:gd name="T10" fmla="*/ 28 w 716"/>
              <a:gd name="T11" fmla="*/ 537 h 711"/>
              <a:gd name="T12" fmla="*/ 49 w 716"/>
              <a:gd name="T13" fmla="*/ 487 h 711"/>
              <a:gd name="T14" fmla="*/ 96 w 716"/>
              <a:gd name="T15" fmla="*/ 338 h 711"/>
              <a:gd name="T16" fmla="*/ 5 w 716"/>
              <a:gd name="T17" fmla="*/ 272 h 711"/>
              <a:gd name="T18" fmla="*/ 122 w 716"/>
              <a:gd name="T19" fmla="*/ 246 h 711"/>
              <a:gd name="T20" fmla="*/ 141 w 716"/>
              <a:gd name="T21" fmla="*/ 147 h 711"/>
              <a:gd name="T22" fmla="*/ 9 w 716"/>
              <a:gd name="T23" fmla="*/ 111 h 711"/>
              <a:gd name="T24" fmla="*/ 14 w 716"/>
              <a:gd name="T25" fmla="*/ 76 h 711"/>
              <a:gd name="T26" fmla="*/ 258 w 716"/>
              <a:gd name="T27" fmla="*/ 64 h 711"/>
              <a:gd name="T28" fmla="*/ 358 w 716"/>
              <a:gd name="T29" fmla="*/ 260 h 711"/>
              <a:gd name="T30" fmla="*/ 495 w 716"/>
              <a:gd name="T31" fmla="*/ 145 h 711"/>
              <a:gd name="T32" fmla="*/ 497 w 716"/>
              <a:gd name="T33" fmla="*/ 122 h 711"/>
              <a:gd name="T34" fmla="*/ 515 w 716"/>
              <a:gd name="T35" fmla="*/ 463 h 711"/>
              <a:gd name="T36" fmla="*/ 483 w 716"/>
              <a:gd name="T37" fmla="*/ 502 h 711"/>
              <a:gd name="T38" fmla="*/ 397 w 716"/>
              <a:gd name="T39" fmla="*/ 526 h 711"/>
              <a:gd name="T40" fmla="*/ 612 w 716"/>
              <a:gd name="T41" fmla="*/ 560 h 711"/>
              <a:gd name="T42" fmla="*/ 204 w 716"/>
              <a:gd name="T43" fmla="*/ 332 h 711"/>
              <a:gd name="T44" fmla="*/ 228 w 716"/>
              <a:gd name="T45" fmla="*/ 247 h 711"/>
              <a:gd name="T46" fmla="*/ 272 w 716"/>
              <a:gd name="T47" fmla="*/ 207 h 711"/>
              <a:gd name="T48" fmla="*/ 54 w 716"/>
              <a:gd name="T49" fmla="*/ 82 h 711"/>
              <a:gd name="T50" fmla="*/ 169 w 716"/>
              <a:gd name="T51" fmla="*/ 131 h 711"/>
              <a:gd name="T52" fmla="*/ 169 w 716"/>
              <a:gd name="T53" fmla="*/ 229 h 711"/>
              <a:gd name="T54" fmla="*/ 54 w 716"/>
              <a:gd name="T55" fmla="*/ 279 h 711"/>
              <a:gd name="T56" fmla="*/ 185 w 716"/>
              <a:gd name="T57" fmla="*/ 314 h 711"/>
              <a:gd name="T58" fmla="*/ 526 w 716"/>
              <a:gd name="T59" fmla="*/ 565 h 711"/>
              <a:gd name="T60" fmla="*/ 600 w 716"/>
              <a:gd name="T61" fmla="*/ 565 h 711"/>
              <a:gd name="T62" fmla="*/ 549 w 716"/>
              <a:gd name="T63" fmla="*/ 587 h 711"/>
              <a:gd name="T64" fmla="*/ 549 w 716"/>
              <a:gd name="T65" fmla="*/ 616 h 711"/>
              <a:gd name="T66" fmla="*/ 285 w 716"/>
              <a:gd name="T67" fmla="*/ 361 h 711"/>
              <a:gd name="T68" fmla="*/ 139 w 716"/>
              <a:gd name="T69" fmla="*/ 553 h 711"/>
              <a:gd name="T70" fmla="*/ 285 w 716"/>
              <a:gd name="T71" fmla="*/ 361 h 711"/>
              <a:gd name="T72" fmla="*/ 369 w 716"/>
              <a:gd name="T73" fmla="*/ 422 h 711"/>
              <a:gd name="T74" fmla="*/ 177 w 716"/>
              <a:gd name="T75" fmla="*/ 614 h 711"/>
              <a:gd name="T76" fmla="*/ 464 w 716"/>
              <a:gd name="T77" fmla="*/ 444 h 711"/>
              <a:gd name="T78" fmla="*/ 267 w 716"/>
              <a:gd name="T79" fmla="*/ 283 h 711"/>
              <a:gd name="T80" fmla="*/ 87 w 716"/>
              <a:gd name="T81" fmla="*/ 525 h 711"/>
              <a:gd name="T82" fmla="*/ 87 w 716"/>
              <a:gd name="T83" fmla="*/ 549 h 711"/>
              <a:gd name="T84" fmla="*/ 205 w 716"/>
              <a:gd name="T85" fmla="*/ 643 h 711"/>
              <a:gd name="T86" fmla="*/ 446 w 716"/>
              <a:gd name="T87" fmla="*/ 462 h 711"/>
              <a:gd name="T88" fmla="*/ 676 w 716"/>
              <a:gd name="T89" fmla="*/ 97 h 711"/>
              <a:gd name="T90" fmla="*/ 594 w 716"/>
              <a:gd name="T91" fmla="*/ 19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6" h="711">
                <a:moveTo>
                  <a:pt x="645" y="21"/>
                </a:moveTo>
                <a:cubicBezTo>
                  <a:pt x="709" y="85"/>
                  <a:pt x="709" y="85"/>
                  <a:pt x="709" y="85"/>
                </a:cubicBezTo>
                <a:cubicBezTo>
                  <a:pt x="716" y="91"/>
                  <a:pt x="716" y="101"/>
                  <a:pt x="710" y="107"/>
                </a:cubicBezTo>
                <a:cubicBezTo>
                  <a:pt x="608" y="233"/>
                  <a:pt x="608" y="233"/>
                  <a:pt x="608" y="233"/>
                </a:cubicBezTo>
                <a:cubicBezTo>
                  <a:pt x="603" y="240"/>
                  <a:pt x="593" y="241"/>
                  <a:pt x="586" y="236"/>
                </a:cubicBezTo>
                <a:cubicBezTo>
                  <a:pt x="585" y="235"/>
                  <a:pt x="584" y="235"/>
                  <a:pt x="584" y="234"/>
                </a:cubicBezTo>
                <a:cubicBezTo>
                  <a:pt x="559" y="209"/>
                  <a:pt x="559" y="209"/>
                  <a:pt x="559" y="209"/>
                </a:cubicBezTo>
                <a:cubicBezTo>
                  <a:pt x="433" y="335"/>
                  <a:pt x="433" y="335"/>
                  <a:pt x="433" y="335"/>
                </a:cubicBezTo>
                <a:cubicBezTo>
                  <a:pt x="635" y="537"/>
                  <a:pt x="635" y="537"/>
                  <a:pt x="635" y="537"/>
                </a:cubicBezTo>
                <a:cubicBezTo>
                  <a:pt x="672" y="574"/>
                  <a:pt x="672" y="636"/>
                  <a:pt x="635" y="673"/>
                </a:cubicBezTo>
                <a:cubicBezTo>
                  <a:pt x="598" y="711"/>
                  <a:pt x="536" y="711"/>
                  <a:pt x="499" y="673"/>
                </a:cubicBezTo>
                <a:cubicBezTo>
                  <a:pt x="375" y="549"/>
                  <a:pt x="375" y="549"/>
                  <a:pt x="375" y="549"/>
                </a:cubicBezTo>
                <a:cubicBezTo>
                  <a:pt x="243" y="681"/>
                  <a:pt x="243" y="681"/>
                  <a:pt x="243" y="681"/>
                </a:cubicBezTo>
                <a:cubicBezTo>
                  <a:pt x="229" y="694"/>
                  <a:pt x="211" y="702"/>
                  <a:pt x="193" y="702"/>
                </a:cubicBezTo>
                <a:cubicBezTo>
                  <a:pt x="193" y="702"/>
                  <a:pt x="193" y="702"/>
                  <a:pt x="193" y="702"/>
                </a:cubicBezTo>
                <a:cubicBezTo>
                  <a:pt x="174" y="702"/>
                  <a:pt x="156" y="695"/>
                  <a:pt x="142" y="681"/>
                </a:cubicBezTo>
                <a:cubicBezTo>
                  <a:pt x="49" y="587"/>
                  <a:pt x="49" y="587"/>
                  <a:pt x="49" y="587"/>
                </a:cubicBezTo>
                <a:cubicBezTo>
                  <a:pt x="35" y="574"/>
                  <a:pt x="28" y="556"/>
                  <a:pt x="28" y="537"/>
                </a:cubicBezTo>
                <a:cubicBezTo>
                  <a:pt x="28" y="537"/>
                  <a:pt x="28" y="537"/>
                  <a:pt x="28" y="537"/>
                </a:cubicBezTo>
                <a:cubicBezTo>
                  <a:pt x="28" y="536"/>
                  <a:pt x="28" y="536"/>
                  <a:pt x="28" y="536"/>
                </a:cubicBezTo>
                <a:cubicBezTo>
                  <a:pt x="28" y="519"/>
                  <a:pt x="35" y="501"/>
                  <a:pt x="49" y="487"/>
                </a:cubicBezTo>
                <a:cubicBezTo>
                  <a:pt x="181" y="355"/>
                  <a:pt x="181" y="355"/>
                  <a:pt x="181" y="355"/>
                </a:cubicBezTo>
                <a:cubicBezTo>
                  <a:pt x="168" y="342"/>
                  <a:pt x="168" y="342"/>
                  <a:pt x="168" y="342"/>
                </a:cubicBezTo>
                <a:cubicBezTo>
                  <a:pt x="144" y="347"/>
                  <a:pt x="119" y="345"/>
                  <a:pt x="96" y="338"/>
                </a:cubicBezTo>
                <a:cubicBezTo>
                  <a:pt x="70" y="331"/>
                  <a:pt x="46" y="316"/>
                  <a:pt x="26" y="297"/>
                </a:cubicBezTo>
                <a:cubicBezTo>
                  <a:pt x="18" y="289"/>
                  <a:pt x="12" y="281"/>
                  <a:pt x="5" y="272"/>
                </a:cubicBezTo>
                <a:cubicBezTo>
                  <a:pt x="5" y="272"/>
                  <a:pt x="5" y="272"/>
                  <a:pt x="5" y="272"/>
                </a:cubicBezTo>
                <a:cubicBezTo>
                  <a:pt x="4" y="269"/>
                  <a:pt x="2" y="266"/>
                  <a:pt x="2" y="263"/>
                </a:cubicBezTo>
                <a:cubicBezTo>
                  <a:pt x="2" y="254"/>
                  <a:pt x="9" y="246"/>
                  <a:pt x="19" y="246"/>
                </a:cubicBezTo>
                <a:cubicBezTo>
                  <a:pt x="122" y="246"/>
                  <a:pt x="122" y="246"/>
                  <a:pt x="122" y="246"/>
                </a:cubicBezTo>
                <a:cubicBezTo>
                  <a:pt x="141" y="214"/>
                  <a:pt x="141" y="214"/>
                  <a:pt x="141" y="214"/>
                </a:cubicBezTo>
                <a:cubicBezTo>
                  <a:pt x="160" y="180"/>
                  <a:pt x="160" y="180"/>
                  <a:pt x="160" y="180"/>
                </a:cubicBezTo>
                <a:cubicBezTo>
                  <a:pt x="141" y="147"/>
                  <a:pt x="141" y="147"/>
                  <a:pt x="141" y="147"/>
                </a:cubicBezTo>
                <a:cubicBezTo>
                  <a:pt x="122" y="114"/>
                  <a:pt x="122" y="114"/>
                  <a:pt x="122" y="114"/>
                </a:cubicBezTo>
                <a:cubicBezTo>
                  <a:pt x="19" y="114"/>
                  <a:pt x="19" y="114"/>
                  <a:pt x="19" y="114"/>
                </a:cubicBezTo>
                <a:cubicBezTo>
                  <a:pt x="15" y="114"/>
                  <a:pt x="12" y="113"/>
                  <a:pt x="9" y="111"/>
                </a:cubicBezTo>
                <a:cubicBezTo>
                  <a:pt x="2" y="106"/>
                  <a:pt x="0" y="96"/>
                  <a:pt x="5" y="89"/>
                </a:cubicBezTo>
                <a:cubicBezTo>
                  <a:pt x="8" y="85"/>
                  <a:pt x="11" y="81"/>
                  <a:pt x="14" y="76"/>
                </a:cubicBezTo>
                <a:cubicBezTo>
                  <a:pt x="14" y="76"/>
                  <a:pt x="14" y="76"/>
                  <a:pt x="14" y="76"/>
                </a:cubicBezTo>
                <a:cubicBezTo>
                  <a:pt x="15" y="76"/>
                  <a:pt x="15" y="76"/>
                  <a:pt x="15" y="76"/>
                </a:cubicBezTo>
                <a:cubicBezTo>
                  <a:pt x="18" y="72"/>
                  <a:pt x="22" y="67"/>
                  <a:pt x="26" y="64"/>
                </a:cubicBezTo>
                <a:cubicBezTo>
                  <a:pt x="90" y="0"/>
                  <a:pt x="194" y="0"/>
                  <a:pt x="258" y="64"/>
                </a:cubicBezTo>
                <a:cubicBezTo>
                  <a:pt x="278" y="84"/>
                  <a:pt x="292" y="108"/>
                  <a:pt x="300" y="134"/>
                </a:cubicBezTo>
                <a:cubicBezTo>
                  <a:pt x="307" y="158"/>
                  <a:pt x="308" y="182"/>
                  <a:pt x="305" y="206"/>
                </a:cubicBezTo>
                <a:cubicBezTo>
                  <a:pt x="358" y="260"/>
                  <a:pt x="358" y="260"/>
                  <a:pt x="358" y="260"/>
                </a:cubicBezTo>
                <a:cubicBezTo>
                  <a:pt x="395" y="297"/>
                  <a:pt x="395" y="297"/>
                  <a:pt x="395" y="297"/>
                </a:cubicBezTo>
                <a:cubicBezTo>
                  <a:pt x="521" y="171"/>
                  <a:pt x="521" y="171"/>
                  <a:pt x="521" y="171"/>
                </a:cubicBezTo>
                <a:cubicBezTo>
                  <a:pt x="495" y="145"/>
                  <a:pt x="495" y="145"/>
                  <a:pt x="495" y="145"/>
                </a:cubicBezTo>
                <a:cubicBezTo>
                  <a:pt x="489" y="139"/>
                  <a:pt x="489" y="129"/>
                  <a:pt x="495" y="123"/>
                </a:cubicBezTo>
                <a:cubicBezTo>
                  <a:pt x="497" y="122"/>
                  <a:pt x="497" y="122"/>
                  <a:pt x="497" y="122"/>
                </a:cubicBezTo>
                <a:cubicBezTo>
                  <a:pt x="497" y="122"/>
                  <a:pt x="497" y="122"/>
                  <a:pt x="497" y="122"/>
                </a:cubicBezTo>
                <a:cubicBezTo>
                  <a:pt x="624" y="19"/>
                  <a:pt x="624" y="19"/>
                  <a:pt x="624" y="19"/>
                </a:cubicBezTo>
                <a:cubicBezTo>
                  <a:pt x="630" y="14"/>
                  <a:pt x="639" y="15"/>
                  <a:pt x="645" y="21"/>
                </a:cubicBezTo>
                <a:close/>
                <a:moveTo>
                  <a:pt x="515" y="463"/>
                </a:moveTo>
                <a:cubicBezTo>
                  <a:pt x="515" y="463"/>
                  <a:pt x="515" y="463"/>
                  <a:pt x="515" y="463"/>
                </a:cubicBezTo>
                <a:cubicBezTo>
                  <a:pt x="513" y="470"/>
                  <a:pt x="509" y="476"/>
                  <a:pt x="504" y="481"/>
                </a:cubicBezTo>
                <a:cubicBezTo>
                  <a:pt x="483" y="502"/>
                  <a:pt x="483" y="502"/>
                  <a:pt x="483" y="502"/>
                </a:cubicBezTo>
                <a:cubicBezTo>
                  <a:pt x="473" y="512"/>
                  <a:pt x="460" y="517"/>
                  <a:pt x="446" y="517"/>
                </a:cubicBezTo>
                <a:cubicBezTo>
                  <a:pt x="436" y="517"/>
                  <a:pt x="425" y="514"/>
                  <a:pt x="416" y="507"/>
                </a:cubicBezTo>
                <a:cubicBezTo>
                  <a:pt x="397" y="526"/>
                  <a:pt x="397" y="526"/>
                  <a:pt x="397" y="526"/>
                </a:cubicBezTo>
                <a:cubicBezTo>
                  <a:pt x="522" y="651"/>
                  <a:pt x="522" y="651"/>
                  <a:pt x="522" y="651"/>
                </a:cubicBezTo>
                <a:cubicBezTo>
                  <a:pt x="546" y="675"/>
                  <a:pt x="588" y="675"/>
                  <a:pt x="612" y="651"/>
                </a:cubicBezTo>
                <a:cubicBezTo>
                  <a:pt x="637" y="626"/>
                  <a:pt x="637" y="585"/>
                  <a:pt x="612" y="560"/>
                </a:cubicBezTo>
                <a:cubicBezTo>
                  <a:pt x="515" y="463"/>
                  <a:pt x="515" y="463"/>
                  <a:pt x="515" y="463"/>
                </a:cubicBezTo>
                <a:close/>
                <a:moveTo>
                  <a:pt x="204" y="332"/>
                </a:moveTo>
                <a:cubicBezTo>
                  <a:pt x="204" y="332"/>
                  <a:pt x="204" y="332"/>
                  <a:pt x="204" y="332"/>
                </a:cubicBezTo>
                <a:cubicBezTo>
                  <a:pt x="222" y="314"/>
                  <a:pt x="222" y="314"/>
                  <a:pt x="222" y="314"/>
                </a:cubicBezTo>
                <a:cubicBezTo>
                  <a:pt x="216" y="305"/>
                  <a:pt x="213" y="294"/>
                  <a:pt x="213" y="283"/>
                </a:cubicBezTo>
                <a:cubicBezTo>
                  <a:pt x="213" y="270"/>
                  <a:pt x="218" y="257"/>
                  <a:pt x="228" y="247"/>
                </a:cubicBezTo>
                <a:cubicBezTo>
                  <a:pt x="249" y="226"/>
                  <a:pt x="249" y="226"/>
                  <a:pt x="249" y="226"/>
                </a:cubicBezTo>
                <a:cubicBezTo>
                  <a:pt x="255" y="220"/>
                  <a:pt x="263" y="215"/>
                  <a:pt x="271" y="213"/>
                </a:cubicBezTo>
                <a:cubicBezTo>
                  <a:pt x="271" y="211"/>
                  <a:pt x="271" y="209"/>
                  <a:pt x="272" y="207"/>
                </a:cubicBezTo>
                <a:cubicBezTo>
                  <a:pt x="276" y="186"/>
                  <a:pt x="275" y="164"/>
                  <a:pt x="269" y="143"/>
                </a:cubicBezTo>
                <a:cubicBezTo>
                  <a:pt x="263" y="122"/>
                  <a:pt x="252" y="103"/>
                  <a:pt x="236" y="87"/>
                </a:cubicBezTo>
                <a:cubicBezTo>
                  <a:pt x="186" y="37"/>
                  <a:pt x="106" y="35"/>
                  <a:pt x="54" y="82"/>
                </a:cubicBezTo>
                <a:cubicBezTo>
                  <a:pt x="132" y="82"/>
                  <a:pt x="132" y="82"/>
                  <a:pt x="132" y="82"/>
                </a:cubicBezTo>
                <a:cubicBezTo>
                  <a:pt x="137" y="82"/>
                  <a:pt x="143" y="85"/>
                  <a:pt x="145" y="90"/>
                </a:cubicBezTo>
                <a:cubicBezTo>
                  <a:pt x="169" y="131"/>
                  <a:pt x="169" y="131"/>
                  <a:pt x="169" y="131"/>
                </a:cubicBezTo>
                <a:cubicBezTo>
                  <a:pt x="193" y="172"/>
                  <a:pt x="193" y="172"/>
                  <a:pt x="193" y="172"/>
                </a:cubicBezTo>
                <a:cubicBezTo>
                  <a:pt x="196" y="177"/>
                  <a:pt x="196" y="183"/>
                  <a:pt x="193" y="188"/>
                </a:cubicBezTo>
                <a:cubicBezTo>
                  <a:pt x="169" y="229"/>
                  <a:pt x="169" y="229"/>
                  <a:pt x="169" y="229"/>
                </a:cubicBezTo>
                <a:cubicBezTo>
                  <a:pt x="145" y="271"/>
                  <a:pt x="145" y="271"/>
                  <a:pt x="145" y="271"/>
                </a:cubicBezTo>
                <a:cubicBezTo>
                  <a:pt x="142" y="276"/>
                  <a:pt x="137" y="279"/>
                  <a:pt x="132" y="279"/>
                </a:cubicBezTo>
                <a:cubicBezTo>
                  <a:pt x="54" y="279"/>
                  <a:pt x="54" y="279"/>
                  <a:pt x="54" y="279"/>
                </a:cubicBezTo>
                <a:cubicBezTo>
                  <a:pt x="69" y="292"/>
                  <a:pt x="86" y="302"/>
                  <a:pt x="105" y="307"/>
                </a:cubicBezTo>
                <a:cubicBezTo>
                  <a:pt x="126" y="314"/>
                  <a:pt x="149" y="314"/>
                  <a:pt x="170" y="310"/>
                </a:cubicBezTo>
                <a:cubicBezTo>
                  <a:pt x="176" y="308"/>
                  <a:pt x="181" y="310"/>
                  <a:pt x="185" y="314"/>
                </a:cubicBezTo>
                <a:cubicBezTo>
                  <a:pt x="204" y="332"/>
                  <a:pt x="204" y="332"/>
                  <a:pt x="204" y="332"/>
                </a:cubicBezTo>
                <a:close/>
                <a:moveTo>
                  <a:pt x="526" y="565"/>
                </a:moveTo>
                <a:cubicBezTo>
                  <a:pt x="526" y="565"/>
                  <a:pt x="526" y="565"/>
                  <a:pt x="526" y="565"/>
                </a:cubicBezTo>
                <a:cubicBezTo>
                  <a:pt x="506" y="585"/>
                  <a:pt x="506" y="618"/>
                  <a:pt x="526" y="638"/>
                </a:cubicBezTo>
                <a:cubicBezTo>
                  <a:pt x="546" y="658"/>
                  <a:pt x="580" y="658"/>
                  <a:pt x="600" y="638"/>
                </a:cubicBezTo>
                <a:cubicBezTo>
                  <a:pt x="620" y="618"/>
                  <a:pt x="620" y="585"/>
                  <a:pt x="600" y="565"/>
                </a:cubicBezTo>
                <a:cubicBezTo>
                  <a:pt x="580" y="544"/>
                  <a:pt x="546" y="544"/>
                  <a:pt x="526" y="565"/>
                </a:cubicBezTo>
                <a:close/>
                <a:moveTo>
                  <a:pt x="549" y="587"/>
                </a:moveTo>
                <a:cubicBezTo>
                  <a:pt x="549" y="587"/>
                  <a:pt x="549" y="587"/>
                  <a:pt x="549" y="587"/>
                </a:cubicBezTo>
                <a:cubicBezTo>
                  <a:pt x="557" y="579"/>
                  <a:pt x="570" y="579"/>
                  <a:pt x="577" y="587"/>
                </a:cubicBezTo>
                <a:cubicBezTo>
                  <a:pt x="585" y="595"/>
                  <a:pt x="585" y="608"/>
                  <a:pt x="577" y="616"/>
                </a:cubicBezTo>
                <a:cubicBezTo>
                  <a:pt x="570" y="623"/>
                  <a:pt x="557" y="623"/>
                  <a:pt x="549" y="616"/>
                </a:cubicBezTo>
                <a:cubicBezTo>
                  <a:pt x="542" y="608"/>
                  <a:pt x="542" y="595"/>
                  <a:pt x="549" y="587"/>
                </a:cubicBezTo>
                <a:close/>
                <a:moveTo>
                  <a:pt x="285" y="361"/>
                </a:moveTo>
                <a:cubicBezTo>
                  <a:pt x="285" y="361"/>
                  <a:pt x="285" y="361"/>
                  <a:pt x="285" y="361"/>
                </a:cubicBezTo>
                <a:cubicBezTo>
                  <a:pt x="292" y="355"/>
                  <a:pt x="302" y="355"/>
                  <a:pt x="308" y="361"/>
                </a:cubicBezTo>
                <a:cubicBezTo>
                  <a:pt x="314" y="367"/>
                  <a:pt x="314" y="378"/>
                  <a:pt x="308" y="384"/>
                </a:cubicBezTo>
                <a:cubicBezTo>
                  <a:pt x="139" y="553"/>
                  <a:pt x="139" y="553"/>
                  <a:pt x="139" y="553"/>
                </a:cubicBezTo>
                <a:cubicBezTo>
                  <a:pt x="133" y="559"/>
                  <a:pt x="122" y="559"/>
                  <a:pt x="116" y="553"/>
                </a:cubicBezTo>
                <a:cubicBezTo>
                  <a:pt x="110" y="547"/>
                  <a:pt x="110" y="536"/>
                  <a:pt x="116" y="530"/>
                </a:cubicBezTo>
                <a:cubicBezTo>
                  <a:pt x="285" y="361"/>
                  <a:pt x="285" y="361"/>
                  <a:pt x="285" y="361"/>
                </a:cubicBezTo>
                <a:close/>
                <a:moveTo>
                  <a:pt x="346" y="422"/>
                </a:moveTo>
                <a:cubicBezTo>
                  <a:pt x="346" y="422"/>
                  <a:pt x="346" y="422"/>
                  <a:pt x="346" y="422"/>
                </a:cubicBezTo>
                <a:cubicBezTo>
                  <a:pt x="352" y="415"/>
                  <a:pt x="362" y="415"/>
                  <a:pt x="369" y="422"/>
                </a:cubicBezTo>
                <a:cubicBezTo>
                  <a:pt x="375" y="428"/>
                  <a:pt x="375" y="438"/>
                  <a:pt x="369" y="444"/>
                </a:cubicBezTo>
                <a:cubicBezTo>
                  <a:pt x="200" y="614"/>
                  <a:pt x="200" y="614"/>
                  <a:pt x="200" y="614"/>
                </a:cubicBezTo>
                <a:cubicBezTo>
                  <a:pt x="193" y="620"/>
                  <a:pt x="183" y="620"/>
                  <a:pt x="177" y="614"/>
                </a:cubicBezTo>
                <a:cubicBezTo>
                  <a:pt x="170" y="607"/>
                  <a:pt x="170" y="597"/>
                  <a:pt x="177" y="591"/>
                </a:cubicBezTo>
                <a:cubicBezTo>
                  <a:pt x="346" y="422"/>
                  <a:pt x="346" y="422"/>
                  <a:pt x="346" y="422"/>
                </a:cubicBezTo>
                <a:close/>
                <a:moveTo>
                  <a:pt x="464" y="444"/>
                </a:moveTo>
                <a:cubicBezTo>
                  <a:pt x="464" y="444"/>
                  <a:pt x="464" y="444"/>
                  <a:pt x="464" y="444"/>
                </a:cubicBezTo>
                <a:cubicBezTo>
                  <a:pt x="285" y="265"/>
                  <a:pt x="285" y="265"/>
                  <a:pt x="285" y="265"/>
                </a:cubicBezTo>
                <a:cubicBezTo>
                  <a:pt x="267" y="283"/>
                  <a:pt x="267" y="283"/>
                  <a:pt x="267" y="283"/>
                </a:cubicBezTo>
                <a:cubicBezTo>
                  <a:pt x="271" y="287"/>
                  <a:pt x="275" y="291"/>
                  <a:pt x="279" y="295"/>
                </a:cubicBezTo>
                <a:cubicBezTo>
                  <a:pt x="289" y="305"/>
                  <a:pt x="289" y="323"/>
                  <a:pt x="279" y="333"/>
                </a:cubicBezTo>
                <a:cubicBezTo>
                  <a:pt x="215" y="397"/>
                  <a:pt x="151" y="461"/>
                  <a:pt x="87" y="525"/>
                </a:cubicBezTo>
                <a:cubicBezTo>
                  <a:pt x="83" y="528"/>
                  <a:pt x="82" y="533"/>
                  <a:pt x="82" y="537"/>
                </a:cubicBezTo>
                <a:cubicBezTo>
                  <a:pt x="82" y="537"/>
                  <a:pt x="82" y="537"/>
                  <a:pt x="82" y="537"/>
                </a:cubicBezTo>
                <a:cubicBezTo>
                  <a:pt x="82" y="542"/>
                  <a:pt x="83" y="546"/>
                  <a:pt x="87" y="549"/>
                </a:cubicBezTo>
                <a:cubicBezTo>
                  <a:pt x="181" y="643"/>
                  <a:pt x="181" y="643"/>
                  <a:pt x="181" y="643"/>
                </a:cubicBezTo>
                <a:cubicBezTo>
                  <a:pt x="184" y="646"/>
                  <a:pt x="188" y="648"/>
                  <a:pt x="193" y="648"/>
                </a:cubicBezTo>
                <a:cubicBezTo>
                  <a:pt x="197" y="648"/>
                  <a:pt x="201" y="646"/>
                  <a:pt x="205" y="643"/>
                </a:cubicBezTo>
                <a:cubicBezTo>
                  <a:pt x="269" y="579"/>
                  <a:pt x="333" y="515"/>
                  <a:pt x="397" y="451"/>
                </a:cubicBezTo>
                <a:cubicBezTo>
                  <a:pt x="407" y="441"/>
                  <a:pt x="424" y="441"/>
                  <a:pt x="435" y="451"/>
                </a:cubicBezTo>
                <a:cubicBezTo>
                  <a:pt x="438" y="455"/>
                  <a:pt x="442" y="459"/>
                  <a:pt x="446" y="462"/>
                </a:cubicBezTo>
                <a:cubicBezTo>
                  <a:pt x="464" y="444"/>
                  <a:pt x="464" y="444"/>
                  <a:pt x="464" y="444"/>
                </a:cubicBezTo>
                <a:close/>
                <a:moveTo>
                  <a:pt x="676" y="97"/>
                </a:moveTo>
                <a:cubicBezTo>
                  <a:pt x="676" y="97"/>
                  <a:pt x="676" y="97"/>
                  <a:pt x="676" y="97"/>
                </a:cubicBezTo>
                <a:cubicBezTo>
                  <a:pt x="633" y="54"/>
                  <a:pt x="633" y="54"/>
                  <a:pt x="633" y="54"/>
                </a:cubicBezTo>
                <a:cubicBezTo>
                  <a:pt x="531" y="135"/>
                  <a:pt x="531" y="135"/>
                  <a:pt x="531" y="135"/>
                </a:cubicBezTo>
                <a:cubicBezTo>
                  <a:pt x="594" y="199"/>
                  <a:pt x="594" y="199"/>
                  <a:pt x="594" y="199"/>
                </a:cubicBezTo>
                <a:cubicBezTo>
                  <a:pt x="676" y="97"/>
                  <a:pt x="676" y="97"/>
                  <a:pt x="676" y="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aphicFrame>
        <p:nvGraphicFramePr>
          <p:cNvPr id="67" name="Table 5"/>
          <p:cNvGraphicFramePr>
            <a:graphicFrameLocks noGrp="1"/>
          </p:cNvGraphicFramePr>
          <p:nvPr/>
        </p:nvGraphicFramePr>
        <p:xfrm>
          <a:off x="429783" y="678614"/>
          <a:ext cx="10962564" cy="4198849"/>
        </p:xfrm>
        <a:graphic>
          <a:graphicData uri="http://schemas.openxmlformats.org/drawingml/2006/table">
            <a:tbl>
              <a:tblPr firstRow="1" bandRow="1">
                <a:tableStyleId>{5940675A-B579-460E-94D1-54222C63F5DA}</a:tableStyleId>
              </a:tblPr>
              <a:tblGrid>
                <a:gridCol w="1960448"/>
                <a:gridCol w="1689156"/>
                <a:gridCol w="2882096"/>
                <a:gridCol w="2215760"/>
                <a:gridCol w="2215104"/>
              </a:tblGrid>
              <a:tr h="324266">
                <a:tc>
                  <a:txBody>
                    <a:bodyPr/>
                    <a:lstStyle/>
                    <a:p>
                      <a:endParaRPr lang="zh-CN" altLang="en-US" dirty="0">
                        <a:latin typeface="微软雅黑" panose="020B0503020204020204" charset="-122"/>
                        <a:ea typeface="微软雅黑" panose="020B0503020204020204" charset="-122"/>
                      </a:endParaRPr>
                    </a:p>
                  </a:txBody>
                  <a:tcPr vert="wordArtVert" anchor="ctr" anchorCtr="1">
                    <a:noFill/>
                  </a:tcPr>
                </a:tc>
                <a:tc>
                  <a:txBody>
                    <a:bodyPr/>
                    <a:lstStyle/>
                    <a:p>
                      <a:pPr algn="ctr"/>
                      <a:r>
                        <a:rPr lang="zh-CN" altLang="en-US" sz="1600" dirty="0" smtClean="0">
                          <a:latin typeface="微软雅黑" panose="020B0503020204020204" charset="-122"/>
                          <a:ea typeface="微软雅黑" panose="020B0503020204020204" charset="-122"/>
                        </a:rPr>
                        <a:t>项目</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资金申请</a:t>
                      </a:r>
                      <a:endParaRPr lang="zh-CN" altLang="en-US" sz="1600" dirty="0">
                        <a:latin typeface="微软雅黑" panose="020B0503020204020204" charset="-122"/>
                        <a:ea typeface="微软雅黑" panose="020B0503020204020204" charset="-122"/>
                      </a:endParaRPr>
                    </a:p>
                  </a:txBody>
                  <a:tcPr>
                    <a:noFill/>
                  </a:tcPr>
                </a:tc>
                <a:tc>
                  <a:txBody>
                    <a:bodyPr/>
                    <a:lstStyle/>
                    <a:p>
                      <a:pPr algn="ctr"/>
                      <a:r>
                        <a:rPr lang="zh-CN" altLang="en-US" sz="1600" dirty="0" smtClean="0">
                          <a:latin typeface="微软雅黑" panose="020B0503020204020204" charset="-122"/>
                          <a:ea typeface="微软雅黑" panose="020B0503020204020204" charset="-122"/>
                        </a:rPr>
                        <a:t>项目审批</a:t>
                      </a:r>
                      <a:endParaRPr lang="zh-CN" altLang="en-US" sz="1600" dirty="0">
                        <a:latin typeface="微软雅黑" panose="020B0503020204020204" charset="-122"/>
                        <a:ea typeface="微软雅黑" panose="020B0503020204020204" charset="-122"/>
                      </a:endParaRPr>
                    </a:p>
                  </a:txBody>
                  <a:tcPr>
                    <a:noFill/>
                  </a:tcPr>
                </a:tc>
                <a:tc>
                  <a:txBody>
                    <a:bodyPr/>
                    <a:lstStyle/>
                    <a:p>
                      <a:pPr algn="ctr"/>
                      <a:r>
                        <a:rPr lang="zh-CN" altLang="en-US" sz="1600" dirty="0" smtClean="0">
                          <a:latin typeface="微软雅黑" panose="020B0503020204020204" charset="-122"/>
                          <a:ea typeface="微软雅黑" panose="020B0503020204020204" charset="-122"/>
                        </a:rPr>
                        <a:t>资金投放</a:t>
                      </a:r>
                      <a:endParaRPr lang="zh-CN" altLang="en-US" sz="1600" dirty="0">
                        <a:latin typeface="微软雅黑" panose="020B0503020204020204" charset="-122"/>
                        <a:ea typeface="微软雅黑" panose="020B0503020204020204" charset="-122"/>
                      </a:endParaRPr>
                    </a:p>
                  </a:txBody>
                  <a:tcPr>
                    <a:noFill/>
                  </a:tcPr>
                </a:tc>
                <a:tc>
                  <a:txBody>
                    <a:bodyPr/>
                    <a:lstStyle/>
                    <a:p>
                      <a:pPr algn="ctr">
                        <a:buNone/>
                      </a:pPr>
                      <a:r>
                        <a:rPr lang="zh-CN" altLang="en-US" sz="1600" dirty="0">
                          <a:latin typeface="微软雅黑" panose="020B0503020204020204" charset="-122"/>
                          <a:ea typeface="微软雅黑" panose="020B0503020204020204" charset="-122"/>
                        </a:rPr>
                        <a:t>项目更新</a:t>
                      </a:r>
                      <a:endParaRPr lang="zh-CN" altLang="en-US" sz="1600" dirty="0">
                        <a:latin typeface="微软雅黑" panose="020B0503020204020204" charset="-122"/>
                        <a:ea typeface="微软雅黑" panose="020B0503020204020204" charset="-122"/>
                      </a:endParaRPr>
                    </a:p>
                  </a:txBody>
                  <a:tcPr>
                    <a:noFill/>
                  </a:tcPr>
                </a:tc>
              </a:tr>
              <a:tr h="48251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charset="-122"/>
                          <a:ea typeface="微软雅黑" panose="020B0503020204020204" charset="-122"/>
                        </a:rPr>
                        <a:t>县脱贫攻坚指挥部</a:t>
                      </a:r>
                      <a:endParaRPr lang="zh-CN" altLang="en-US" sz="1600" dirty="0" smtClean="0">
                        <a:latin typeface="微软雅黑" panose="020B0503020204020204" charset="-122"/>
                        <a:ea typeface="微软雅黑" panose="020B0503020204020204" charset="-122"/>
                      </a:endParaRPr>
                    </a:p>
                  </a:txBody>
                  <a:tcPr anchor="ctr" anchorCtr="1">
                    <a:noFill/>
                  </a:tcPr>
                </a:tc>
                <a:tc>
                  <a:txBody>
                    <a:bodyPr/>
                    <a:lstStyle/>
                    <a:p>
                      <a:r>
                        <a:rPr lang="zh-CN" altLang="en-US" dirty="0" smtClean="0">
                          <a:latin typeface="微软雅黑" panose="020B0503020204020204" charset="-122"/>
                          <a:ea typeface="微软雅黑" panose="020B0503020204020204" charset="-122"/>
                        </a:rPr>
                        <a:t>                </a:t>
                      </a:r>
                      <a:endParaRPr lang="zh-CN" altLang="en-US" dirty="0">
                        <a:latin typeface="微软雅黑" panose="020B0503020204020204" charset="-122"/>
                        <a:ea typeface="微软雅黑" panose="020B0503020204020204" charset="-122"/>
                      </a:endParaRPr>
                    </a:p>
                  </a:txBody>
                  <a:tcPr>
                    <a:noFill/>
                  </a:tcPr>
                </a:tc>
                <a:tc>
                  <a:txBody>
                    <a:bodyPr/>
                    <a:lstStyle/>
                    <a:p>
                      <a:endParaRPr lang="zh-CN" altLang="en-US" dirty="0">
                        <a:latin typeface="微软雅黑" panose="020B0503020204020204" charset="-122"/>
                        <a:ea typeface="微软雅黑" panose="020B0503020204020204" charset="-122"/>
                      </a:endParaRPr>
                    </a:p>
                  </a:txBody>
                  <a:tcPr>
                    <a:noFill/>
                  </a:tcPr>
                </a:tc>
                <a:tc>
                  <a:txBody>
                    <a:bodyPr/>
                    <a:lstStyle/>
                    <a:p>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r>
              <a:tr h="48251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微软雅黑" panose="020B0503020204020204" charset="-122"/>
                          <a:ea typeface="微软雅黑" panose="020B0503020204020204" charset="-122"/>
                          <a:sym typeface="+mn-ea"/>
                        </a:rPr>
                        <a:t>省领导小组办公室</a:t>
                      </a:r>
                      <a:endParaRPr lang="en-US" altLang="zh-CN" sz="1600" dirty="0" smtClean="0">
                        <a:latin typeface="微软雅黑" panose="020B0503020204020204" charset="-122"/>
                        <a:ea typeface="微软雅黑" panose="020B0503020204020204" charset="-122"/>
                      </a:endParaRPr>
                    </a:p>
                  </a:txBody>
                  <a:tcPr anchor="ctr" anchorCtr="1">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r>
              <a:tr h="48251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charset="-122"/>
                          <a:ea typeface="微软雅黑" panose="020B0503020204020204" charset="-122"/>
                        </a:rPr>
                        <a:t>县财政局</a:t>
                      </a:r>
                      <a:endParaRPr lang="zh-CN" altLang="en-US" sz="1600" dirty="0" smtClean="0">
                        <a:latin typeface="微软雅黑" panose="020B0503020204020204" charset="-122"/>
                        <a:ea typeface="微软雅黑" panose="020B0503020204020204" charset="-122"/>
                      </a:endParaRPr>
                    </a:p>
                  </a:txBody>
                  <a:tcPr anchor="ctr" anchorCtr="1">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r>
              <a:tr h="48251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charset="-122"/>
                          <a:ea typeface="微软雅黑" panose="020B0503020204020204" charset="-122"/>
                        </a:rPr>
                        <a:t>省财政厅</a:t>
                      </a:r>
                      <a:endParaRPr lang="zh-CN" altLang="en-US" sz="1600" dirty="0" smtClean="0">
                        <a:latin typeface="微软雅黑" panose="020B0503020204020204" charset="-122"/>
                        <a:ea typeface="微软雅黑" panose="020B0503020204020204" charset="-122"/>
                      </a:endParaRPr>
                    </a:p>
                  </a:txBody>
                  <a:tcPr anchor="ctr" anchorCtr="1">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r>
              <a:tr h="48251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charset="-122"/>
                          <a:ea typeface="微软雅黑" panose="020B0503020204020204" charset="-122"/>
                        </a:rPr>
                        <a:t>商业银行</a:t>
                      </a:r>
                      <a:endParaRPr lang="zh-CN" altLang="en-US" sz="1600" dirty="0" smtClean="0">
                        <a:latin typeface="微软雅黑" panose="020B0503020204020204" charset="-122"/>
                        <a:ea typeface="微软雅黑" panose="020B0503020204020204" charset="-122"/>
                      </a:endParaRPr>
                    </a:p>
                  </a:txBody>
                  <a:tcPr anchor="ctr" anchorCtr="1">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r>
              <a:tr h="48251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charset="-122"/>
                          <a:ea typeface="微软雅黑" panose="020B0503020204020204" charset="-122"/>
                        </a:rPr>
                        <a:t>有限合伙公司</a:t>
                      </a:r>
                      <a:endParaRPr lang="zh-CN" altLang="en-US" sz="1600" dirty="0" smtClean="0">
                        <a:latin typeface="微软雅黑" panose="020B0503020204020204" charset="-122"/>
                        <a:ea typeface="微软雅黑" panose="020B0503020204020204" charset="-122"/>
                      </a:endParaRPr>
                    </a:p>
                  </a:txBody>
                  <a:tcPr anchor="ctr" anchorCtr="1">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r>
              <a:tr h="48594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charset="-122"/>
                          <a:ea typeface="微软雅黑" panose="020B0503020204020204" charset="-122"/>
                        </a:rPr>
                        <a:t>县脱贫基金公司</a:t>
                      </a:r>
                      <a:endParaRPr lang="zh-CN" altLang="en-US" sz="1600" dirty="0" smtClean="0">
                        <a:latin typeface="微软雅黑" panose="020B0503020204020204" charset="-122"/>
                        <a:ea typeface="微软雅黑" panose="020B0503020204020204" charset="-122"/>
                      </a:endParaRPr>
                    </a:p>
                  </a:txBody>
                  <a:tcPr anchor="ctr" anchorCtr="1">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r>
              <a:tr h="48251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latin typeface="微软雅黑" panose="020B0503020204020204" charset="-122"/>
                          <a:ea typeface="微软雅黑" panose="020B0503020204020204" charset="-122"/>
                        </a:rPr>
                        <a:t>项目实施单位</a:t>
                      </a:r>
                      <a:endParaRPr lang="zh-CN" altLang="en-US" sz="1600" dirty="0" smtClean="0">
                        <a:latin typeface="微软雅黑" panose="020B0503020204020204" charset="-122"/>
                        <a:ea typeface="微软雅黑" panose="020B0503020204020204" charset="-122"/>
                      </a:endParaRPr>
                    </a:p>
                  </a:txBody>
                  <a:tcPr anchor="ctr" anchorCtr="1">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c>
                  <a:txBody>
                    <a:bodyPr/>
                    <a:lstStyle/>
                    <a:p>
                      <a:pPr>
                        <a:buNone/>
                      </a:pPr>
                      <a:endParaRPr lang="zh-CN" altLang="en-US" dirty="0">
                        <a:latin typeface="微软雅黑" panose="020B0503020204020204" charset="-122"/>
                        <a:ea typeface="微软雅黑" panose="020B0503020204020204" charset="-122"/>
                      </a:endParaRPr>
                    </a:p>
                  </a:txBody>
                  <a:tcPr>
                    <a:noFill/>
                  </a:tcPr>
                </a:tc>
              </a:tr>
            </a:tbl>
          </a:graphicData>
        </a:graphic>
      </p:graphicFrame>
      <p:sp>
        <p:nvSpPr>
          <p:cNvPr id="68" name="Rounded Rectangle 7"/>
          <p:cNvSpPr/>
          <p:nvPr/>
        </p:nvSpPr>
        <p:spPr>
          <a:xfrm>
            <a:off x="2828068" y="1107897"/>
            <a:ext cx="852375" cy="333395"/>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t>申请项目</a:t>
            </a:r>
            <a:endParaRPr lang="zh-CN" altLang="en-US" sz="1200" dirty="0"/>
          </a:p>
        </p:txBody>
      </p:sp>
      <p:cxnSp>
        <p:nvCxnSpPr>
          <p:cNvPr id="69" name="Straight Arrow Connector 47"/>
          <p:cNvCxnSpPr>
            <a:stCxn id="77" idx="2"/>
          </p:cNvCxnSpPr>
          <p:nvPr/>
        </p:nvCxnSpPr>
        <p:spPr>
          <a:xfrm flipH="1">
            <a:off x="7571843" y="2361337"/>
            <a:ext cx="1" cy="1650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33"/>
          <p:cNvCxnSpPr>
            <a:stCxn id="72" idx="3"/>
            <a:endCxn id="77" idx="0"/>
          </p:cNvCxnSpPr>
          <p:nvPr/>
        </p:nvCxnSpPr>
        <p:spPr>
          <a:xfrm>
            <a:off x="6920026" y="1736102"/>
            <a:ext cx="651818" cy="3496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
          <p:cNvSpPr/>
          <p:nvPr/>
        </p:nvSpPr>
        <p:spPr>
          <a:xfrm>
            <a:off x="4391822" y="1578950"/>
            <a:ext cx="852375" cy="325422"/>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t>审批</a:t>
            </a:r>
            <a:endParaRPr lang="zh-CN" altLang="en-US" sz="1200" dirty="0"/>
          </a:p>
        </p:txBody>
      </p:sp>
      <p:sp>
        <p:nvSpPr>
          <p:cNvPr id="72" name="Rounded Rectangle 7"/>
          <p:cNvSpPr/>
          <p:nvPr/>
        </p:nvSpPr>
        <p:spPr>
          <a:xfrm>
            <a:off x="5711825" y="1567832"/>
            <a:ext cx="1208201" cy="336539"/>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t>生成数字汇票</a:t>
            </a:r>
            <a:endParaRPr lang="zh-CN" altLang="en-US" sz="1200" dirty="0"/>
          </a:p>
        </p:txBody>
      </p:sp>
      <p:cxnSp>
        <p:nvCxnSpPr>
          <p:cNvPr id="73" name="Elbow Connector 33"/>
          <p:cNvCxnSpPr>
            <a:stCxn id="68" idx="2"/>
            <a:endCxn id="71" idx="1"/>
          </p:cNvCxnSpPr>
          <p:nvPr/>
        </p:nvCxnSpPr>
        <p:spPr>
          <a:xfrm rot="16200000" flipH="1">
            <a:off x="3672855" y="1022693"/>
            <a:ext cx="300369" cy="11375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47"/>
          <p:cNvCxnSpPr>
            <a:stCxn id="71" idx="3"/>
            <a:endCxn id="72" idx="1"/>
          </p:cNvCxnSpPr>
          <p:nvPr/>
        </p:nvCxnSpPr>
        <p:spPr>
          <a:xfrm flipV="1">
            <a:off x="5244197" y="1736102"/>
            <a:ext cx="467628" cy="5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2317297" y="1469333"/>
            <a:ext cx="2033270" cy="1014730"/>
          </a:xfrm>
          <a:prstGeom prst="rect">
            <a:avLst/>
          </a:prstGeom>
          <a:noFill/>
        </p:spPr>
        <p:txBody>
          <a:bodyPr wrap="square" rtlCol="0">
            <a:spAutoFit/>
          </a:bodyPr>
          <a:lstStyle/>
          <a:p>
            <a:pPr algn="l"/>
            <a:r>
              <a:rPr lang="zh-CN" altLang="en-US" sz="1200" dirty="0" smtClean="0">
                <a:sym typeface="+mn-ea"/>
              </a:rPr>
              <a:t>输入：</a:t>
            </a:r>
            <a:endParaRPr lang="en-US" altLang="zh-CN" sz="1200" dirty="0" smtClean="0"/>
          </a:p>
          <a:p>
            <a:pPr marL="171450" indent="-171450" algn="l">
              <a:buFont typeface="Wingdings" panose="05000000000000000000" charset="0"/>
              <a:buChar char=""/>
            </a:pPr>
            <a:r>
              <a:rPr lang="zh-CN" altLang="en-US" sz="1200" dirty="0" smtClean="0">
                <a:sym typeface="+mn-ea"/>
              </a:rPr>
              <a:t>项目信息，资金计划，申请方标识，支取账户等</a:t>
            </a:r>
            <a:endParaRPr lang="en-US" altLang="zh-CN" sz="1200" dirty="0" smtClean="0"/>
          </a:p>
          <a:p>
            <a:pPr algn="l"/>
            <a:r>
              <a:rPr lang="en-US" altLang="zh-CN" sz="1200" dirty="0" smtClean="0">
                <a:sym typeface="+mn-ea"/>
              </a:rPr>
              <a:t> </a:t>
            </a:r>
            <a:r>
              <a:rPr lang="zh-CN" altLang="en-US" sz="1200" dirty="0" smtClean="0">
                <a:sym typeface="+mn-ea"/>
              </a:rPr>
              <a:t>输出：</a:t>
            </a:r>
            <a:endParaRPr lang="en-US" altLang="zh-CN" sz="1200" dirty="0" smtClean="0"/>
          </a:p>
          <a:p>
            <a:pPr marL="171450" indent="-171450" algn="l">
              <a:buFont typeface="Wingdings" panose="05000000000000000000" charset="0"/>
              <a:buChar char=""/>
            </a:pPr>
            <a:r>
              <a:rPr lang="zh-CN" altLang="en-US" sz="1200" dirty="0" smtClean="0">
                <a:sym typeface="+mn-ea"/>
              </a:rPr>
              <a:t>项目</a:t>
            </a:r>
            <a:r>
              <a:rPr lang="en-US" altLang="zh-CN" sz="1200" dirty="0" smtClean="0">
                <a:sym typeface="+mn-ea"/>
              </a:rPr>
              <a:t>/</a:t>
            </a:r>
            <a:r>
              <a:rPr lang="zh-CN" altLang="en-US" sz="1200" dirty="0" smtClean="0">
                <a:sym typeface="+mn-ea"/>
              </a:rPr>
              <a:t>资金申请意向</a:t>
            </a:r>
            <a:endParaRPr lang="en-US" altLang="zh-CN" sz="1200" dirty="0"/>
          </a:p>
        </p:txBody>
      </p:sp>
      <p:sp>
        <p:nvSpPr>
          <p:cNvPr id="76" name="文本框 75"/>
          <p:cNvSpPr txBox="1"/>
          <p:nvPr/>
        </p:nvSpPr>
        <p:spPr>
          <a:xfrm>
            <a:off x="4585957" y="2069505"/>
            <a:ext cx="1803400" cy="829945"/>
          </a:xfrm>
          <a:prstGeom prst="rect">
            <a:avLst/>
          </a:prstGeom>
          <a:noFill/>
        </p:spPr>
        <p:txBody>
          <a:bodyPr wrap="square" rtlCol="0">
            <a:spAutoFit/>
          </a:bodyPr>
          <a:lstStyle/>
          <a:p>
            <a:pPr algn="l"/>
            <a:r>
              <a:rPr lang="zh-CN" altLang="en-US" sz="1200" dirty="0" smtClean="0">
                <a:sym typeface="+mn-ea"/>
              </a:rPr>
              <a:t>输入：</a:t>
            </a:r>
            <a:endParaRPr lang="en-US" altLang="zh-CN" sz="1200" dirty="0" smtClean="0"/>
          </a:p>
          <a:p>
            <a:pPr marL="171450" indent="-171450" algn="l">
              <a:buFont typeface="Wingdings" panose="05000000000000000000" charset="0"/>
              <a:buChar char=""/>
            </a:pPr>
            <a:r>
              <a:rPr lang="zh-CN" altLang="en-US" sz="1200" dirty="0" smtClean="0"/>
              <a:t>项目</a:t>
            </a:r>
            <a:r>
              <a:rPr lang="en-US" altLang="zh-CN" sz="1200" dirty="0" smtClean="0"/>
              <a:t>ID</a:t>
            </a:r>
            <a:r>
              <a:rPr lang="zh-CN" altLang="en-US" sz="1200" dirty="0" smtClean="0"/>
              <a:t>，预定资金树</a:t>
            </a:r>
            <a:endParaRPr lang="zh-CN" altLang="en-US" sz="1200" dirty="0" smtClean="0"/>
          </a:p>
          <a:p>
            <a:pPr algn="l"/>
            <a:r>
              <a:rPr lang="en-US" altLang="zh-CN" sz="1200" dirty="0" smtClean="0">
                <a:sym typeface="+mn-ea"/>
              </a:rPr>
              <a:t> </a:t>
            </a:r>
            <a:r>
              <a:rPr lang="zh-CN" altLang="en-US" sz="1200" dirty="0" smtClean="0">
                <a:sym typeface="+mn-ea"/>
              </a:rPr>
              <a:t>输出：</a:t>
            </a:r>
            <a:endParaRPr lang="en-US" altLang="zh-CN" sz="1200" dirty="0" smtClean="0"/>
          </a:p>
          <a:p>
            <a:pPr marL="171450" indent="-171450" algn="l">
              <a:buFont typeface="Wingdings" panose="05000000000000000000" charset="0"/>
              <a:buChar char=""/>
            </a:pPr>
            <a:r>
              <a:rPr lang="zh-CN" sz="1200" dirty="0"/>
              <a:t>数字汇票</a:t>
            </a:r>
            <a:endParaRPr lang="zh-CN" sz="1200" dirty="0"/>
          </a:p>
        </p:txBody>
      </p:sp>
      <p:sp>
        <p:nvSpPr>
          <p:cNvPr id="77" name="Rounded Rectangle 7"/>
          <p:cNvSpPr/>
          <p:nvPr/>
        </p:nvSpPr>
        <p:spPr>
          <a:xfrm>
            <a:off x="7145656" y="2085776"/>
            <a:ext cx="852375" cy="275561"/>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t>拨款</a:t>
            </a:r>
            <a:r>
              <a:rPr lang="en-US" altLang="zh-CN" sz="1200" dirty="0"/>
              <a:t>6%</a:t>
            </a:r>
            <a:endParaRPr lang="en-US" altLang="zh-CN" sz="1200" dirty="0"/>
          </a:p>
        </p:txBody>
      </p:sp>
      <p:sp>
        <p:nvSpPr>
          <p:cNvPr id="78" name="Rounded Rectangle 7"/>
          <p:cNvSpPr/>
          <p:nvPr/>
        </p:nvSpPr>
        <p:spPr>
          <a:xfrm>
            <a:off x="7744691" y="2533996"/>
            <a:ext cx="852375" cy="305855"/>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t>拨款</a:t>
            </a:r>
            <a:r>
              <a:rPr lang="en-US" altLang="zh-CN" sz="1200" dirty="0"/>
              <a:t>4%</a:t>
            </a:r>
            <a:endParaRPr lang="en-US" altLang="zh-CN" sz="1200" dirty="0"/>
          </a:p>
        </p:txBody>
      </p:sp>
      <p:sp>
        <p:nvSpPr>
          <p:cNvPr id="79" name="Rounded Rectangle 7"/>
          <p:cNvSpPr/>
          <p:nvPr/>
        </p:nvSpPr>
        <p:spPr>
          <a:xfrm>
            <a:off x="8334060" y="3056073"/>
            <a:ext cx="812238" cy="25249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t>拨款</a:t>
            </a:r>
            <a:r>
              <a:rPr lang="en-US" altLang="zh-CN" sz="1200" dirty="0"/>
              <a:t>90%</a:t>
            </a:r>
            <a:endParaRPr lang="en-US" altLang="zh-CN" sz="1200" dirty="0"/>
          </a:p>
        </p:txBody>
      </p:sp>
      <p:sp>
        <p:nvSpPr>
          <p:cNvPr id="80" name="Rounded Rectangle 7"/>
          <p:cNvSpPr/>
          <p:nvPr/>
        </p:nvSpPr>
        <p:spPr>
          <a:xfrm>
            <a:off x="7145656" y="4012029"/>
            <a:ext cx="1955314" cy="330232"/>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sz="1200" dirty="0"/>
              <a:t>向项目实施单位拨款</a:t>
            </a:r>
            <a:endParaRPr lang="zh-CN" sz="1200" dirty="0"/>
          </a:p>
        </p:txBody>
      </p:sp>
      <p:cxnSp>
        <p:nvCxnSpPr>
          <p:cNvPr id="81" name="Elbow Connector 33"/>
          <p:cNvCxnSpPr>
            <a:stCxn id="72" idx="3"/>
            <a:endCxn id="78" idx="0"/>
          </p:cNvCxnSpPr>
          <p:nvPr/>
        </p:nvCxnSpPr>
        <p:spPr>
          <a:xfrm>
            <a:off x="6920026" y="1736102"/>
            <a:ext cx="1250853" cy="7978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33"/>
          <p:cNvCxnSpPr>
            <a:stCxn id="72" idx="3"/>
            <a:endCxn id="79" idx="0"/>
          </p:cNvCxnSpPr>
          <p:nvPr/>
        </p:nvCxnSpPr>
        <p:spPr>
          <a:xfrm>
            <a:off x="6920026" y="1736102"/>
            <a:ext cx="1820153" cy="1319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7"/>
          <p:cNvSpPr/>
          <p:nvPr/>
        </p:nvSpPr>
        <p:spPr>
          <a:xfrm>
            <a:off x="7747103" y="3499086"/>
            <a:ext cx="1353867" cy="291734"/>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dirty="0"/>
              <a:t>拨款</a:t>
            </a:r>
            <a:r>
              <a:rPr lang="en-US" altLang="zh-CN" sz="1200" dirty="0"/>
              <a:t>94%</a:t>
            </a:r>
            <a:endParaRPr lang="en-US" altLang="zh-CN" sz="1200" dirty="0"/>
          </a:p>
        </p:txBody>
      </p:sp>
      <p:cxnSp>
        <p:nvCxnSpPr>
          <p:cNvPr id="84" name="Straight Arrow Connector 47"/>
          <p:cNvCxnSpPr>
            <a:stCxn id="78" idx="2"/>
          </p:cNvCxnSpPr>
          <p:nvPr/>
        </p:nvCxnSpPr>
        <p:spPr>
          <a:xfrm>
            <a:off x="8170879" y="2839851"/>
            <a:ext cx="0" cy="662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47"/>
          <p:cNvCxnSpPr>
            <a:stCxn id="79" idx="2"/>
          </p:cNvCxnSpPr>
          <p:nvPr/>
        </p:nvCxnSpPr>
        <p:spPr>
          <a:xfrm>
            <a:off x="8740179" y="3308563"/>
            <a:ext cx="0" cy="194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47"/>
          <p:cNvCxnSpPr>
            <a:stCxn id="83" idx="2"/>
          </p:cNvCxnSpPr>
          <p:nvPr/>
        </p:nvCxnSpPr>
        <p:spPr>
          <a:xfrm>
            <a:off x="8424037" y="3790820"/>
            <a:ext cx="182" cy="22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ounded Rectangle 7"/>
          <p:cNvSpPr/>
          <p:nvPr/>
        </p:nvSpPr>
        <p:spPr>
          <a:xfrm>
            <a:off x="7145656" y="4508624"/>
            <a:ext cx="852375" cy="30783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sz="1200" dirty="0"/>
              <a:t>收款</a:t>
            </a:r>
            <a:endParaRPr lang="zh-CN" sz="1200" dirty="0"/>
          </a:p>
        </p:txBody>
      </p:sp>
      <p:sp>
        <p:nvSpPr>
          <p:cNvPr id="88" name="Rounded Rectangle 7"/>
          <p:cNvSpPr/>
          <p:nvPr/>
        </p:nvSpPr>
        <p:spPr>
          <a:xfrm>
            <a:off x="8379873" y="4502440"/>
            <a:ext cx="721097" cy="308033"/>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sz="1200" dirty="0"/>
              <a:t>施工</a:t>
            </a:r>
            <a:endParaRPr lang="zh-CN" sz="1200" dirty="0"/>
          </a:p>
        </p:txBody>
      </p:sp>
      <p:cxnSp>
        <p:nvCxnSpPr>
          <p:cNvPr id="89" name="Elbow Connector 33"/>
          <p:cNvCxnSpPr>
            <a:stCxn id="80" idx="2"/>
            <a:endCxn id="87" idx="0"/>
          </p:cNvCxnSpPr>
          <p:nvPr/>
        </p:nvCxnSpPr>
        <p:spPr>
          <a:xfrm rot="5400000">
            <a:off x="7764398" y="4149708"/>
            <a:ext cx="166363" cy="5514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7"/>
          <p:cNvCxnSpPr>
            <a:stCxn id="87" idx="3"/>
            <a:endCxn id="88" idx="1"/>
          </p:cNvCxnSpPr>
          <p:nvPr/>
        </p:nvCxnSpPr>
        <p:spPr>
          <a:xfrm flipV="1">
            <a:off x="7998031" y="4656457"/>
            <a:ext cx="381842" cy="6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7772400" y="1037306"/>
            <a:ext cx="1186180" cy="829945"/>
          </a:xfrm>
          <a:prstGeom prst="rect">
            <a:avLst/>
          </a:prstGeom>
          <a:noFill/>
        </p:spPr>
        <p:txBody>
          <a:bodyPr wrap="square" rtlCol="0">
            <a:spAutoFit/>
          </a:bodyPr>
          <a:lstStyle/>
          <a:p>
            <a:pPr algn="l"/>
            <a:r>
              <a:rPr lang="zh-CN" altLang="en-US" sz="1200" dirty="0" smtClean="0">
                <a:sym typeface="+mn-ea"/>
              </a:rPr>
              <a:t>输入：</a:t>
            </a:r>
            <a:endParaRPr lang="en-US" altLang="zh-CN" sz="1200" dirty="0" smtClean="0"/>
          </a:p>
          <a:p>
            <a:pPr marL="171450" indent="-171450" algn="l">
              <a:buFont typeface="Wingdings" panose="05000000000000000000" charset="0"/>
              <a:buChar char=""/>
            </a:pPr>
            <a:r>
              <a:rPr lang="zh-CN" sz="1200" dirty="0" smtClean="0"/>
              <a:t>资金流水号</a:t>
            </a:r>
            <a:endParaRPr lang="zh-CN" altLang="en-US" sz="1200" dirty="0" smtClean="0"/>
          </a:p>
          <a:p>
            <a:pPr algn="l"/>
            <a:r>
              <a:rPr lang="en-US" altLang="zh-CN" sz="1200" dirty="0" smtClean="0">
                <a:sym typeface="+mn-ea"/>
              </a:rPr>
              <a:t> </a:t>
            </a:r>
            <a:r>
              <a:rPr lang="zh-CN" altLang="en-US" sz="1200" dirty="0" smtClean="0">
                <a:sym typeface="+mn-ea"/>
              </a:rPr>
              <a:t>输出：</a:t>
            </a:r>
            <a:endParaRPr lang="en-US" altLang="zh-CN" sz="1200" dirty="0" smtClean="0"/>
          </a:p>
          <a:p>
            <a:pPr marL="171450" indent="-171450" algn="l">
              <a:buFont typeface="Wingdings" panose="05000000000000000000" charset="0"/>
              <a:buChar char=""/>
            </a:pPr>
            <a:r>
              <a:rPr lang="zh-CN" sz="1200" dirty="0"/>
              <a:t>对账结果</a:t>
            </a:r>
            <a:endParaRPr lang="zh-CN" sz="1200" dirty="0"/>
          </a:p>
        </p:txBody>
      </p:sp>
      <p:sp>
        <p:nvSpPr>
          <p:cNvPr id="92" name="Rounded Rectangle 7"/>
          <p:cNvSpPr/>
          <p:nvPr/>
        </p:nvSpPr>
        <p:spPr>
          <a:xfrm>
            <a:off x="9706230" y="4502236"/>
            <a:ext cx="1251359" cy="308033"/>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sz="1200" dirty="0"/>
              <a:t>更新项目进度</a:t>
            </a:r>
            <a:endParaRPr lang="zh-CN" sz="1200" dirty="0"/>
          </a:p>
        </p:txBody>
      </p:sp>
      <p:cxnSp>
        <p:nvCxnSpPr>
          <p:cNvPr id="93" name="Straight Arrow Connector 47"/>
          <p:cNvCxnSpPr>
            <a:stCxn id="88" idx="3"/>
            <a:endCxn id="92" idx="1"/>
          </p:cNvCxnSpPr>
          <p:nvPr/>
        </p:nvCxnSpPr>
        <p:spPr>
          <a:xfrm flipV="1">
            <a:off x="9100970" y="4656253"/>
            <a:ext cx="605260" cy="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9226018" y="3832097"/>
            <a:ext cx="1186180" cy="645160"/>
          </a:xfrm>
          <a:prstGeom prst="rect">
            <a:avLst/>
          </a:prstGeom>
          <a:noFill/>
        </p:spPr>
        <p:txBody>
          <a:bodyPr wrap="square" rtlCol="0">
            <a:spAutoFit/>
          </a:bodyPr>
          <a:lstStyle/>
          <a:p>
            <a:pPr algn="l"/>
            <a:r>
              <a:rPr lang="zh-CN" altLang="en-US" sz="1200" dirty="0" smtClean="0">
                <a:sym typeface="+mn-ea"/>
              </a:rPr>
              <a:t>输入：</a:t>
            </a:r>
            <a:endParaRPr lang="en-US" altLang="zh-CN" sz="1200" dirty="0" smtClean="0"/>
          </a:p>
          <a:p>
            <a:pPr marL="171450" indent="-171450" algn="l">
              <a:buFont typeface="Wingdings" panose="05000000000000000000" charset="0"/>
              <a:buChar char=""/>
            </a:pPr>
            <a:r>
              <a:rPr lang="zh-CN" sz="1200" dirty="0" smtClean="0"/>
              <a:t>项目进度</a:t>
            </a:r>
            <a:endParaRPr lang="zh-CN" sz="1200" dirty="0" smtClean="0"/>
          </a:p>
          <a:p>
            <a:pPr marL="171450" indent="-171450" algn="l">
              <a:buFont typeface="Wingdings" panose="05000000000000000000" charset="0"/>
              <a:buChar char=""/>
            </a:pPr>
            <a:r>
              <a:rPr lang="zh-CN" sz="1200" dirty="0"/>
              <a:t>进度说明</a:t>
            </a:r>
            <a:endParaRPr lang="zh-CN" sz="1200" dirty="0"/>
          </a:p>
        </p:txBody>
      </p:sp>
      <p:cxnSp>
        <p:nvCxnSpPr>
          <p:cNvPr id="95" name="Elbow Connector 33"/>
          <p:cNvCxnSpPr>
            <a:stCxn id="92" idx="3"/>
            <a:endCxn id="68" idx="3"/>
          </p:cNvCxnSpPr>
          <p:nvPr/>
        </p:nvCxnSpPr>
        <p:spPr>
          <a:xfrm flipH="1" flipV="1">
            <a:off x="3680443" y="1274595"/>
            <a:ext cx="7277146" cy="3381658"/>
          </a:xfrm>
          <a:prstGeom prst="bentConnector3">
            <a:avLst>
              <a:gd name="adj1" fmla="val -314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9564362" y="1249296"/>
            <a:ext cx="1461770" cy="1014730"/>
          </a:xfrm>
          <a:prstGeom prst="rect">
            <a:avLst/>
          </a:prstGeom>
          <a:noFill/>
        </p:spPr>
        <p:txBody>
          <a:bodyPr wrap="square" rtlCol="0">
            <a:spAutoFit/>
          </a:bodyPr>
          <a:lstStyle/>
          <a:p>
            <a:pPr algn="l"/>
            <a:r>
              <a:rPr lang="zh-CN" altLang="en-US" sz="1200" dirty="0" smtClean="0">
                <a:sym typeface="+mn-ea"/>
              </a:rPr>
              <a:t>输入：</a:t>
            </a:r>
            <a:endParaRPr lang="en-US" altLang="zh-CN" sz="1200" dirty="0" smtClean="0"/>
          </a:p>
          <a:p>
            <a:pPr marL="171450" indent="-171450" algn="l">
              <a:buFont typeface="Wingdings" panose="05000000000000000000" charset="0"/>
              <a:buChar char=""/>
            </a:pPr>
            <a:r>
              <a:rPr lang="zh-CN" sz="1200" dirty="0" smtClean="0"/>
              <a:t>完工说明</a:t>
            </a:r>
            <a:endParaRPr lang="zh-CN" sz="1200" dirty="0" smtClean="0"/>
          </a:p>
          <a:p>
            <a:pPr marL="171450" indent="-171450" algn="l">
              <a:buFont typeface="Wingdings" panose="05000000000000000000" charset="0"/>
              <a:buChar char=""/>
            </a:pPr>
            <a:r>
              <a:rPr lang="zh-CN" sz="1200" dirty="0" smtClean="0"/>
              <a:t>新阶段资金计划</a:t>
            </a:r>
            <a:endParaRPr lang="zh-CN" altLang="en-US" sz="1200" dirty="0" smtClean="0"/>
          </a:p>
          <a:p>
            <a:pPr algn="l"/>
            <a:r>
              <a:rPr lang="en-US" altLang="zh-CN" sz="1200" dirty="0" smtClean="0">
                <a:sym typeface="+mn-ea"/>
              </a:rPr>
              <a:t> </a:t>
            </a:r>
            <a:r>
              <a:rPr lang="zh-CN" altLang="en-US" sz="1200" dirty="0" smtClean="0">
                <a:sym typeface="+mn-ea"/>
              </a:rPr>
              <a:t>输出：</a:t>
            </a:r>
            <a:endParaRPr lang="en-US" altLang="zh-CN" sz="1200" dirty="0" smtClean="0"/>
          </a:p>
          <a:p>
            <a:pPr marL="171450" indent="-171450" algn="l">
              <a:buFont typeface="Wingdings" panose="05000000000000000000" charset="0"/>
              <a:buChar char=""/>
            </a:pPr>
            <a:r>
              <a:rPr lang="zh-CN" sz="1200" dirty="0"/>
              <a:t>指挥部意见</a:t>
            </a:r>
            <a:endParaRPr lang="zh-CN" sz="1200" dirty="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4"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5"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7" name="原创设计师QQ598969553             _3"/>
          <p:cNvSpPr>
            <a:spLocks noChangeArrowheads="1"/>
          </p:cNvSpPr>
          <p:nvPr/>
        </p:nvSpPr>
        <p:spPr bwMode="auto">
          <a:xfrm>
            <a:off x="618067" y="260859"/>
            <a:ext cx="203200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实时对账</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系统</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8"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Real-time Reconciliation System</a:t>
            </a:r>
            <a:endParaRPr lang="en-US" sz="1065" b="1" dirty="0">
              <a:solidFill>
                <a:srgbClr val="53585E"/>
              </a:solidFill>
              <a:latin typeface="Arial" panose="020B0604020202020204" pitchFamily="34" charset="0"/>
              <a:cs typeface="Arial" panose="020B0604020202020204" pitchFamily="34" charset="0"/>
            </a:endParaRPr>
          </a:p>
        </p:txBody>
      </p:sp>
      <p:sp>
        <p:nvSpPr>
          <p:cNvPr id="237" name="原创设计师QQ598969553             _10"/>
          <p:cNvSpPr>
            <a:spLocks noChangeArrowheads="1"/>
          </p:cNvSpPr>
          <p:nvPr/>
        </p:nvSpPr>
        <p:spPr bwMode="auto">
          <a:xfrm>
            <a:off x="1370517" y="4795202"/>
            <a:ext cx="3309620" cy="92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000" b="1" dirty="0">
                <a:solidFill>
                  <a:schemeClr val="accent2"/>
                </a:solidFill>
                <a:latin typeface="微软雅黑" panose="020B0503020204020204" charset="-122"/>
                <a:ea typeface="微软雅黑" panose="020B0503020204020204" charset="-122"/>
                <a:sym typeface="+mn-ea"/>
              </a:rPr>
              <a:t>上链信息真实</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mn-ea"/>
              </a:rPr>
              <a:t>银行，作为一类做信用吃饭的公司，其信息的真实性得以保障</a:t>
            </a:r>
            <a:endParaRPr lang="en-US" altLang="zh-CN" sz="1400" dirty="0">
              <a:solidFill>
                <a:srgbClr val="595959"/>
              </a:solidFill>
              <a:latin typeface="微软雅黑" panose="020B0503020204020204" charset="-122"/>
              <a:ea typeface="微软雅黑" panose="020B0503020204020204" charset="-122"/>
            </a:endParaRPr>
          </a:p>
        </p:txBody>
      </p:sp>
      <p:sp>
        <p:nvSpPr>
          <p:cNvPr id="50" name="原创设计师QQ598969553             _10"/>
          <p:cNvSpPr>
            <a:spLocks noChangeArrowheads="1"/>
          </p:cNvSpPr>
          <p:nvPr/>
        </p:nvSpPr>
        <p:spPr bwMode="auto">
          <a:xfrm>
            <a:off x="9051290" y="4794885"/>
            <a:ext cx="2061845" cy="66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000" b="1" dirty="0">
                <a:solidFill>
                  <a:schemeClr val="accent2"/>
                </a:solidFill>
                <a:latin typeface="微软雅黑" panose="020B0503020204020204" charset="-122"/>
                <a:ea typeface="微软雅黑" panose="020B0503020204020204" charset="-122"/>
                <a:sym typeface="+mn-ea"/>
              </a:rPr>
              <a:t>协同作业高效</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mn-ea"/>
              </a:rPr>
              <a:t>合作方无需开发新系统</a:t>
            </a:r>
            <a:endParaRPr lang="en-US" altLang="zh-CN" sz="1400" dirty="0">
              <a:solidFill>
                <a:srgbClr val="595959"/>
              </a:solidFill>
              <a:latin typeface="微软雅黑" panose="020B0503020204020204" charset="-122"/>
              <a:ea typeface="微软雅黑" panose="020B0503020204020204" charset="-122"/>
            </a:endParaRPr>
          </a:p>
        </p:txBody>
      </p:sp>
      <p:sp>
        <p:nvSpPr>
          <p:cNvPr id="53" name="原创设计师QQ598969553             _10"/>
          <p:cNvSpPr>
            <a:spLocks noChangeArrowheads="1"/>
          </p:cNvSpPr>
          <p:nvPr/>
        </p:nvSpPr>
        <p:spPr bwMode="auto">
          <a:xfrm>
            <a:off x="5181124" y="4794977"/>
            <a:ext cx="3309620" cy="118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000" b="1" dirty="0">
                <a:solidFill>
                  <a:schemeClr val="accent2"/>
                </a:solidFill>
                <a:latin typeface="微软雅黑" panose="020B0503020204020204" charset="-122"/>
                <a:ea typeface="微软雅黑" panose="020B0503020204020204" charset="-122"/>
                <a:sym typeface="+mn-ea"/>
              </a:rPr>
              <a:t>提供数据放心</a:t>
            </a:r>
            <a:endParaRPr lang="zh-CN" altLang="en-US" sz="2000" b="1" dirty="0">
              <a:solidFill>
                <a:srgbClr val="767171"/>
              </a:solidFill>
              <a:latin typeface="微软雅黑" panose="020B0503020204020204" charset="-122"/>
              <a:ea typeface="微软雅黑" panose="020B0503020204020204" charset="-122"/>
              <a:sym typeface="Bebas Neue" pitchFamily="34" charset="0"/>
            </a:endParaRPr>
          </a:p>
          <a:p>
            <a:pPr>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sym typeface="+mn-ea"/>
              </a:rPr>
              <a:t>数据如何分发，如何处理都写在智能合约里，好比法律合同，清楚透明，消除银行的顾虑</a:t>
            </a:r>
            <a:endParaRPr lang="en-US" altLang="zh-CN" sz="1400" dirty="0">
              <a:solidFill>
                <a:srgbClr val="595959"/>
              </a:solidFill>
              <a:latin typeface="微软雅黑" panose="020B0503020204020204" charset="-122"/>
              <a:ea typeface="微软雅黑" panose="020B0503020204020204" charset="-122"/>
            </a:endParaRPr>
          </a:p>
        </p:txBody>
      </p:sp>
      <p:graphicFrame>
        <p:nvGraphicFramePr>
          <p:cNvPr id="44" name="Table 5"/>
          <p:cNvGraphicFramePr>
            <a:graphicFrameLocks noGrp="1"/>
          </p:cNvGraphicFramePr>
          <p:nvPr/>
        </p:nvGraphicFramePr>
        <p:xfrm>
          <a:off x="1711736" y="1093683"/>
          <a:ext cx="8767481" cy="3172460"/>
        </p:xfrm>
        <a:graphic>
          <a:graphicData uri="http://schemas.openxmlformats.org/drawingml/2006/table">
            <a:tbl>
              <a:tblPr firstRow="1" bandRow="1">
                <a:tableStyleId>{5940675A-B579-460E-94D1-54222C63F5DA}</a:tableStyleId>
              </a:tblPr>
              <a:tblGrid>
                <a:gridCol w="1391306"/>
                <a:gridCol w="1391305"/>
                <a:gridCol w="2750320"/>
                <a:gridCol w="1395760"/>
                <a:gridCol w="1838790"/>
              </a:tblGrid>
              <a:tr h="457200">
                <a:tc gridSpan="2">
                  <a:txBody>
                    <a:bodyPr/>
                    <a:lstStyle/>
                    <a:p>
                      <a:pPr>
                        <a:buNone/>
                      </a:pPr>
                      <a:endParaRPr lang="zh-CN" altLang="en-US" dirty="0">
                        <a:latin typeface="微软雅黑" panose="020B0503020204020204" charset="-122"/>
                        <a:ea typeface="微软雅黑" panose="020B0503020204020204" charset="-122"/>
                      </a:endParaRPr>
                    </a:p>
                  </a:txBody>
                  <a:tcPr vert="wordArtVert"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vert="wordArtVert" anchor="ctr" anchorCtr="1">
                    <a:solidFill>
                      <a:schemeClr val="bg1"/>
                    </a:solidFill>
                  </a:tcPr>
                </a:tc>
                <a:tc>
                  <a:txBody>
                    <a:bodyPr/>
                    <a:lstStyle/>
                    <a:p>
                      <a:pPr algn="ctr"/>
                      <a:r>
                        <a:rPr lang="zh-CN" altLang="en-US" sz="1800" dirty="0" smtClean="0">
                          <a:latin typeface="微软雅黑" panose="020B0503020204020204" charset="-122"/>
                          <a:ea typeface="微软雅黑" panose="020B0503020204020204" charset="-122"/>
                          <a:sym typeface="+mn-ea"/>
                        </a:rPr>
                        <a:t>资金投放</a:t>
                      </a: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latin typeface="微软雅黑" panose="020B0503020204020204" charset="-122"/>
                          <a:ea typeface="微软雅黑" panose="020B0503020204020204" charset="-122"/>
                        </a:rPr>
                        <a:t>对账</a:t>
                      </a: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latin typeface="微软雅黑" panose="020B0503020204020204" charset="-122"/>
                          <a:ea typeface="微软雅黑" panose="020B0503020204020204" charset="-122"/>
                        </a:rPr>
                        <a:t>结果处理</a:t>
                      </a: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78815">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a:latin typeface="微软雅黑" panose="020B0503020204020204" charset="-122"/>
                          <a:ea typeface="微软雅黑" panose="020B0503020204020204" charset="-122"/>
                        </a:rPr>
                        <a:t>转账单位</a:t>
                      </a:r>
                      <a:endParaRPr lang="zh-CN" altLang="en-US" sz="2000" dirty="0" smtClean="0">
                        <a:latin typeface="微软雅黑" panose="020B0503020204020204" charset="-122"/>
                        <a:ea typeface="微软雅黑" panose="020B0503020204020204"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nchor="ctr" anchorCtr="1">
                    <a:solidFill>
                      <a:schemeClr val="bg1"/>
                    </a:solidFill>
                  </a:tcPr>
                </a:tc>
                <a:tc>
                  <a:txBody>
                    <a:bodyPr/>
                    <a:lstStyle/>
                    <a:p>
                      <a:r>
                        <a:rPr lang="zh-CN" altLang="en-US" dirty="0" smtClean="0">
                          <a:latin typeface="微软雅黑" panose="020B0503020204020204" charset="-122"/>
                          <a:ea typeface="微软雅黑" panose="020B0503020204020204" charset="-122"/>
                        </a:rPr>
                        <a:t>                </a:t>
                      </a: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78815">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2000" dirty="0">
                          <a:latin typeface="微软雅黑" panose="020B0503020204020204" charset="-122"/>
                          <a:ea typeface="微软雅黑" panose="020B0503020204020204" charset="-122"/>
                          <a:sym typeface="宋体" panose="02010600030101010101" pitchFamily="2" charset="-122"/>
                        </a:rPr>
                        <a:t>商业银行</a:t>
                      </a:r>
                      <a:endParaRPr lang="zh-CN" altLang="en-US" sz="2800" dirty="0" smtClean="0">
                        <a:latin typeface="微软雅黑" panose="020B0503020204020204" charset="-122"/>
                        <a:ea typeface="微软雅黑" panose="020B0503020204020204"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nchor="ctr" anchorCtr="1">
                    <a:solidFill>
                      <a:schemeClr val="bg1"/>
                    </a:solidFill>
                  </a:tcPr>
                </a:tc>
                <a:tc>
                  <a:txBody>
                    <a:bodyPr/>
                    <a:lstStyle/>
                    <a:p>
                      <a:pPr>
                        <a:buNone/>
                      </a:pP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78815">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latin typeface="微软雅黑" panose="020B0503020204020204" charset="-122"/>
                          <a:ea typeface="微软雅黑" panose="020B0503020204020204" charset="-122"/>
                          <a:sym typeface="+mn-ea"/>
                        </a:rPr>
                        <a:t>脱贫攻坚应用管理平台</a:t>
                      </a:r>
                      <a:endParaRPr lang="zh-CN" altLang="en-US" dirty="0" smtClean="0">
                        <a:latin typeface="微软雅黑" panose="020B0503020204020204" charset="-122"/>
                        <a:ea typeface="微软雅黑" panose="020B0503020204020204"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latin typeface="微软雅黑" panose="020B0503020204020204" charset="-122"/>
                          <a:ea typeface="微软雅黑" panose="020B0503020204020204" charset="-122"/>
                        </a:rPr>
                        <a:t>区块链系统</a:t>
                      </a:r>
                      <a:endParaRPr lang="zh-CN" altLang="en-US" sz="1800" dirty="0" smtClean="0">
                        <a:latin typeface="微软雅黑" panose="020B0503020204020204" charset="-122"/>
                        <a:ea typeface="微软雅黑" panose="020B0503020204020204"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78815">
                <a:tc vMerge="1">
                  <a:tcPr anchor="ctr" anchorCtr="1">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latin typeface="微软雅黑" panose="020B0503020204020204" charset="-122"/>
                          <a:ea typeface="微软雅黑" panose="020B0503020204020204" charset="-122"/>
                        </a:rPr>
                        <a:t>管理平台</a:t>
                      </a:r>
                      <a:endParaRPr lang="zh-CN" altLang="en-US" sz="2000" dirty="0" smtClean="0">
                        <a:latin typeface="微软雅黑" panose="020B0503020204020204" charset="-122"/>
                        <a:ea typeface="微软雅黑" panose="020B0503020204020204"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endParaRPr lang="zh-CN" altLang="en-US" dirty="0">
                        <a:latin typeface="微软雅黑" panose="020B0503020204020204" charset="-122"/>
                        <a:ea typeface="微软雅黑" panose="020B050302020402020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5" name="Rounded Rectangle 7"/>
          <p:cNvSpPr/>
          <p:nvPr/>
        </p:nvSpPr>
        <p:spPr>
          <a:xfrm>
            <a:off x="4602257" y="1743454"/>
            <a:ext cx="711889" cy="336028"/>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t>转账</a:t>
            </a:r>
            <a:endParaRPr lang="zh-CN" altLang="en-US" sz="1600" dirty="0"/>
          </a:p>
        </p:txBody>
      </p:sp>
      <p:sp>
        <p:nvSpPr>
          <p:cNvPr id="46" name="Rounded Rectangle 7"/>
          <p:cNvSpPr/>
          <p:nvPr/>
        </p:nvSpPr>
        <p:spPr>
          <a:xfrm>
            <a:off x="4535615" y="2367951"/>
            <a:ext cx="1032734" cy="361302"/>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t>执行转账</a:t>
            </a:r>
            <a:endParaRPr lang="zh-CN" altLang="en-US" sz="1600" dirty="0"/>
          </a:p>
        </p:txBody>
      </p:sp>
      <p:cxnSp>
        <p:nvCxnSpPr>
          <p:cNvPr id="47" name="Elbow Connector 33"/>
          <p:cNvCxnSpPr>
            <a:stCxn id="52" idx="2"/>
            <a:endCxn id="59" idx="1"/>
          </p:cNvCxnSpPr>
          <p:nvPr/>
        </p:nvCxnSpPr>
        <p:spPr>
          <a:xfrm rot="5400000" flipV="1">
            <a:off x="8375968" y="3068003"/>
            <a:ext cx="498475" cy="12611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7"/>
          <p:cNvSpPr/>
          <p:nvPr/>
        </p:nvSpPr>
        <p:spPr>
          <a:xfrm>
            <a:off x="5545579" y="1696838"/>
            <a:ext cx="1725806" cy="42926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fontAlgn="base"/>
            <a:r>
              <a:rPr lang="zh-CN" altLang="en-US" sz="1600" dirty="0">
                <a:sym typeface="+mn-ea"/>
              </a:rPr>
              <a:t>登记转账流水号</a:t>
            </a:r>
            <a:endParaRPr lang="zh-CN" altLang="en-US" sz="1600" dirty="0"/>
          </a:p>
        </p:txBody>
      </p:sp>
      <p:sp>
        <p:nvSpPr>
          <p:cNvPr id="49" name="Rounded Rectangle 7"/>
          <p:cNvSpPr/>
          <p:nvPr/>
        </p:nvSpPr>
        <p:spPr>
          <a:xfrm>
            <a:off x="5794260" y="2368035"/>
            <a:ext cx="1499895" cy="361218"/>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sym typeface="+mn-ea"/>
              </a:rPr>
              <a:t>推送</a:t>
            </a:r>
            <a:r>
              <a:rPr lang="zh-CN" altLang="en-US" sz="1600" dirty="0"/>
              <a:t>转账流水</a:t>
            </a:r>
            <a:endParaRPr lang="zh-CN" altLang="en-US" sz="1600" dirty="0"/>
          </a:p>
        </p:txBody>
      </p:sp>
      <p:sp>
        <p:nvSpPr>
          <p:cNvPr id="52" name="Rounded Rectangle 7"/>
          <p:cNvSpPr/>
          <p:nvPr/>
        </p:nvSpPr>
        <p:spPr>
          <a:xfrm>
            <a:off x="7498080" y="3098088"/>
            <a:ext cx="992505" cy="351102"/>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t>对账</a:t>
            </a:r>
            <a:endParaRPr lang="zh-CN" altLang="en-US" sz="1600" dirty="0"/>
          </a:p>
        </p:txBody>
      </p:sp>
      <p:sp>
        <p:nvSpPr>
          <p:cNvPr id="59" name="Rounded Rectangle 7"/>
          <p:cNvSpPr/>
          <p:nvPr/>
        </p:nvSpPr>
        <p:spPr>
          <a:xfrm>
            <a:off x="9255760" y="3733147"/>
            <a:ext cx="1148229" cy="42926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t>发出预警</a:t>
            </a:r>
            <a:endParaRPr lang="zh-CN" altLang="en-US" sz="1600" dirty="0"/>
          </a:p>
        </p:txBody>
      </p:sp>
      <p:sp>
        <p:nvSpPr>
          <p:cNvPr id="60" name="Rounded Rectangle 7"/>
          <p:cNvSpPr/>
          <p:nvPr/>
        </p:nvSpPr>
        <p:spPr>
          <a:xfrm>
            <a:off x="9051291" y="2978269"/>
            <a:ext cx="1363382" cy="570229"/>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600" dirty="0"/>
              <a:t>落盘并更新数字汇票</a:t>
            </a:r>
            <a:endParaRPr lang="zh-CN" altLang="en-US" sz="1600" dirty="0"/>
          </a:p>
        </p:txBody>
      </p:sp>
      <p:cxnSp>
        <p:nvCxnSpPr>
          <p:cNvPr id="64" name="Straight Arrow Connector 47"/>
          <p:cNvCxnSpPr>
            <a:stCxn id="45" idx="3"/>
            <a:endCxn id="48" idx="1"/>
          </p:cNvCxnSpPr>
          <p:nvPr/>
        </p:nvCxnSpPr>
        <p:spPr>
          <a:xfrm flipV="1">
            <a:off x="5314146" y="1911468"/>
            <a:ext cx="231140" cy="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47"/>
          <p:cNvCxnSpPr>
            <a:stCxn id="45" idx="2"/>
          </p:cNvCxnSpPr>
          <p:nvPr/>
        </p:nvCxnSpPr>
        <p:spPr>
          <a:xfrm flipH="1">
            <a:off x="4958836" y="2079482"/>
            <a:ext cx="1" cy="288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7"/>
          <p:cNvCxnSpPr>
            <a:stCxn id="46" idx="3"/>
          </p:cNvCxnSpPr>
          <p:nvPr/>
        </p:nvCxnSpPr>
        <p:spPr>
          <a:xfrm>
            <a:off x="5568349" y="2548602"/>
            <a:ext cx="2259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47"/>
          <p:cNvCxnSpPr>
            <a:stCxn id="52" idx="3"/>
          </p:cNvCxnSpPr>
          <p:nvPr/>
        </p:nvCxnSpPr>
        <p:spPr>
          <a:xfrm flipV="1">
            <a:off x="8490585" y="3264485"/>
            <a:ext cx="560705" cy="9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33"/>
          <p:cNvCxnSpPr>
            <a:stCxn id="48" idx="3"/>
            <a:endCxn id="52" idx="0"/>
          </p:cNvCxnSpPr>
          <p:nvPr/>
        </p:nvCxnSpPr>
        <p:spPr>
          <a:xfrm>
            <a:off x="7271385" y="1911350"/>
            <a:ext cx="723265" cy="11868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33"/>
          <p:cNvCxnSpPr>
            <a:stCxn id="49" idx="2"/>
            <a:endCxn id="52" idx="1"/>
          </p:cNvCxnSpPr>
          <p:nvPr/>
        </p:nvCxnSpPr>
        <p:spPr>
          <a:xfrm rot="5400000" flipV="1">
            <a:off x="6748780" y="2524760"/>
            <a:ext cx="544830" cy="9537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994650" y="3977760"/>
            <a:ext cx="970280" cy="307777"/>
          </a:xfrm>
          <a:prstGeom prst="rect">
            <a:avLst/>
          </a:prstGeom>
          <a:noFill/>
        </p:spPr>
        <p:txBody>
          <a:bodyPr wrap="square" rtlCol="0">
            <a:spAutoFit/>
          </a:bodyPr>
          <a:lstStyle/>
          <a:p>
            <a:pPr algn="ctr"/>
            <a:r>
              <a:rPr lang="zh-CN" altLang="en-US" sz="1400" dirty="0"/>
              <a:t>对账不平</a:t>
            </a:r>
            <a:endParaRPr lang="zh-CN" altLang="en-US" sz="1400" dirty="0"/>
          </a:p>
        </p:txBody>
      </p:sp>
      <p:sp>
        <p:nvSpPr>
          <p:cNvPr id="71" name="文本框 70"/>
          <p:cNvSpPr txBox="1"/>
          <p:nvPr/>
        </p:nvSpPr>
        <p:spPr>
          <a:xfrm>
            <a:off x="8285480" y="2790310"/>
            <a:ext cx="970280" cy="307777"/>
          </a:xfrm>
          <a:prstGeom prst="rect">
            <a:avLst/>
          </a:prstGeom>
          <a:noFill/>
        </p:spPr>
        <p:txBody>
          <a:bodyPr wrap="square" rtlCol="0">
            <a:spAutoFit/>
          </a:bodyPr>
          <a:lstStyle/>
          <a:p>
            <a:pPr algn="ctr"/>
            <a:r>
              <a:rPr lang="zh-CN" altLang="en-US" sz="1400"/>
              <a:t>对账无误</a:t>
            </a:r>
            <a:endParaRPr lang="zh-CN" altLang="en-US" sz="1400"/>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The Pain Points</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pic>
        <p:nvPicPr>
          <p:cNvPr id="6" name="图片 6" descr="首页"/>
          <p:cNvPicPr>
            <a:picLocks noChangeAspect="1"/>
          </p:cNvPicPr>
          <p:nvPr/>
        </p:nvPicPr>
        <p:blipFill>
          <a:blip r:embed="rId1"/>
          <a:stretch>
            <a:fillRect/>
          </a:stretch>
        </p:blipFill>
        <p:spPr>
          <a:xfrm>
            <a:off x="494030" y="874395"/>
            <a:ext cx="11203305" cy="5383530"/>
          </a:xfrm>
          <a:prstGeom prst="rect">
            <a:avLst/>
          </a:prstGeom>
        </p:spPr>
      </p:pic>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38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系统</a:t>
            </a:r>
            <a:r>
              <a:rPr lang="zh-CN" altLang="en-US" sz="2660" b="1" dirty="0">
                <a:solidFill>
                  <a:schemeClr val="accent2"/>
                </a:solidFill>
                <a:latin typeface="Impact" panose="020B0806030902050204" pitchFamily="34" charset="0"/>
                <a:ea typeface="微软雅黑" panose="020B0503020204020204" charset="-122"/>
                <a:cs typeface="宋体" panose="02010600030101010101" pitchFamily="2" charset="-122"/>
                <a:sym typeface="+mn-ea"/>
              </a:rPr>
              <a:t>展示</a:t>
            </a:r>
            <a:endPar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0" b="1" dirty="0">
                <a:solidFill>
                  <a:srgbClr val="53585E"/>
                </a:solidFill>
                <a:latin typeface="Arial" panose="020B0604020202020204" pitchFamily="34" charset="0"/>
                <a:cs typeface="Arial" panose="020B0604020202020204" pitchFamily="34" charset="0"/>
                <a:sym typeface="+mn-ea"/>
              </a:rPr>
              <a:t>System Show</a:t>
            </a:r>
            <a:endParaRPr lang="zh-CN" alt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cxnSp>
        <p:nvCxnSpPr>
          <p:cNvPr id="103" name="Straight Connector 102"/>
          <p:cNvCxnSpPr/>
          <p:nvPr/>
        </p:nvCxnSpPr>
        <p:spPr>
          <a:xfrm>
            <a:off x="6072505" y="1325245"/>
            <a:ext cx="0" cy="4485640"/>
          </a:xfrm>
          <a:prstGeom prst="line">
            <a:avLst/>
          </a:prstGeom>
          <a:ln w="12700">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图片 12" descr="项目申请"/>
          <p:cNvPicPr>
            <a:picLocks noChangeAspect="1"/>
          </p:cNvPicPr>
          <p:nvPr/>
        </p:nvPicPr>
        <p:blipFill>
          <a:blip r:embed="rId1"/>
          <a:stretch>
            <a:fillRect/>
          </a:stretch>
        </p:blipFill>
        <p:spPr>
          <a:xfrm>
            <a:off x="133350" y="1115695"/>
            <a:ext cx="5761355" cy="4695190"/>
          </a:xfrm>
          <a:prstGeom prst="rect">
            <a:avLst/>
          </a:prstGeom>
        </p:spPr>
      </p:pic>
      <p:pic>
        <p:nvPicPr>
          <p:cNvPr id="11" name="图片 11" descr="项目列表"/>
          <p:cNvPicPr>
            <a:picLocks noChangeAspect="1"/>
          </p:cNvPicPr>
          <p:nvPr/>
        </p:nvPicPr>
        <p:blipFill>
          <a:blip r:embed="rId2"/>
          <a:stretch>
            <a:fillRect/>
          </a:stretch>
        </p:blipFill>
        <p:spPr>
          <a:xfrm>
            <a:off x="6240780" y="1115695"/>
            <a:ext cx="5748020" cy="4701540"/>
          </a:xfrm>
          <a:prstGeom prst="rect">
            <a:avLst/>
          </a:prstGeom>
        </p:spPr>
      </p:pic>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原创设计师QQ598969553             _1"/>
          <p:cNvGrpSpPr/>
          <p:nvPr/>
        </p:nvGrpSpPr>
        <p:grpSpPr bwMode="auto">
          <a:xfrm>
            <a:off x="-16933" y="-15663"/>
            <a:ext cx="12225867" cy="6874933"/>
            <a:chOff x="-12700" y="-12889"/>
            <a:chExt cx="9169400" cy="5156389"/>
          </a:xfrm>
        </p:grpSpPr>
        <p:pic>
          <p:nvPicPr>
            <p:cNvPr id="20" name="图片 1"/>
            <p:cNvPicPr>
              <a:picLocks noChangeAspect="1"/>
            </p:cNvPicPr>
            <p:nvPr/>
          </p:nvPicPr>
          <p:blipFill>
            <a:blip r:embed="rId1"/>
            <a:srcRect/>
            <a:stretch>
              <a:fillRect/>
            </a:stretch>
          </p:blipFill>
          <p:spPr bwMode="auto">
            <a:xfrm>
              <a:off x="-12700" y="0"/>
              <a:ext cx="9169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0" y="-12889"/>
              <a:ext cx="9156700" cy="5143689"/>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22" name="原创设计师QQ598969553             _2"/>
          <p:cNvSpPr txBox="1">
            <a:spLocks noChangeArrowheads="1"/>
          </p:cNvSpPr>
          <p:nvPr/>
        </p:nvSpPr>
        <p:spPr bwMode="auto">
          <a:xfrm>
            <a:off x="2781300" y="1260687"/>
            <a:ext cx="8510270" cy="292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charset="0"/>
                <a:ea typeface="宋体" panose="02010600030101010101" pitchFamily="2" charset="-122"/>
              </a:defRPr>
            </a:lvl1pPr>
            <a:lvl2pPr marL="742950" indent="-285750">
              <a:defRPr sz="1300">
                <a:solidFill>
                  <a:schemeClr val="tx1"/>
                </a:solidFill>
                <a:latin typeface="Calibri" panose="020F0502020204030204" charset="0"/>
                <a:ea typeface="宋体" panose="02010600030101010101" pitchFamily="2" charset="-122"/>
              </a:defRPr>
            </a:lvl2pPr>
            <a:lvl3pPr marL="1143000" indent="-228600">
              <a:defRPr sz="1300">
                <a:solidFill>
                  <a:schemeClr val="tx1"/>
                </a:solidFill>
                <a:latin typeface="Calibri" panose="020F0502020204030204" charset="0"/>
                <a:ea typeface="宋体" panose="02010600030101010101" pitchFamily="2" charset="-122"/>
              </a:defRPr>
            </a:lvl3pPr>
            <a:lvl4pPr marL="1600200" indent="-228600">
              <a:defRPr sz="1300">
                <a:solidFill>
                  <a:schemeClr val="tx1"/>
                </a:solidFill>
                <a:latin typeface="Calibri" panose="020F0502020204030204" charset="0"/>
                <a:ea typeface="宋体" panose="02010600030101010101" pitchFamily="2" charset="-122"/>
              </a:defRPr>
            </a:lvl4pPr>
            <a:lvl5pPr marL="2057400" indent="-228600">
              <a:defRPr sz="1300">
                <a:solidFill>
                  <a:schemeClr val="tx1"/>
                </a:solidFill>
                <a:latin typeface="Calibri" panose="020F050202020403020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charset="0"/>
                <a:ea typeface="宋体" panose="02010600030101010101" pitchFamily="2" charset="-122"/>
              </a:defRPr>
            </a:lvl9pPr>
          </a:lstStyle>
          <a:p>
            <a:pPr eaLnBrk="1" hangingPunct="1"/>
            <a:r>
              <a:rPr lang="en-US" altLang="zh-CN" sz="18400">
                <a:solidFill>
                  <a:schemeClr val="bg1"/>
                </a:solidFill>
                <a:latin typeface="Helvetica-Roman-SemiB" pitchFamily="2" charset="0"/>
                <a:ea typeface="SimSun-ExtB" panose="02010609060101010101" pitchFamily="49" charset="-122"/>
                <a:cs typeface="Arial" panose="020B0604020202020204" pitchFamily="34" charset="0"/>
              </a:rPr>
              <a:t>Thanks</a:t>
            </a:r>
            <a:endParaRPr lang="zh-CN" altLang="en-US" sz="18400">
              <a:solidFill>
                <a:schemeClr val="bg1"/>
              </a:solidFill>
              <a:latin typeface="Helvetica-Roman-SemiB" pitchFamily="2" charset="0"/>
              <a:ea typeface="SimSun-ExtB" panose="02010609060101010101" pitchFamily="49" charset="-122"/>
              <a:cs typeface="Arial" panose="020B0604020202020204" pitchFamily="34" charset="0"/>
            </a:endParaRPr>
          </a:p>
        </p:txBody>
      </p:sp>
      <p:grpSp>
        <p:nvGrpSpPr>
          <p:cNvPr id="25" name="原创设计师QQ598969553             _5"/>
          <p:cNvGrpSpPr/>
          <p:nvPr/>
        </p:nvGrpSpPr>
        <p:grpSpPr bwMode="auto">
          <a:xfrm>
            <a:off x="3206751" y="3804921"/>
            <a:ext cx="5848349" cy="59267"/>
            <a:chOff x="2404630" y="2852103"/>
            <a:chExt cx="4386695" cy="45720"/>
          </a:xfrm>
        </p:grpSpPr>
        <p:sp>
          <p:nvSpPr>
            <p:cNvPr id="26" name="任意多边形 3"/>
            <p:cNvSpPr/>
            <p:nvPr/>
          </p:nvSpPr>
          <p:spPr>
            <a:xfrm>
              <a:off x="2404630" y="2880360"/>
              <a:ext cx="1991591" cy="0"/>
            </a:xfrm>
            <a:custGeom>
              <a:avLst/>
              <a:gdLst>
                <a:gd name="connsiteX0" fmla="*/ 2190750 w 2190750"/>
                <a:gd name="connsiteY0" fmla="*/ 0 h 0"/>
                <a:gd name="connsiteX1" fmla="*/ 0 w 2190750"/>
                <a:gd name="connsiteY1" fmla="*/ 0 h 0"/>
              </a:gdLst>
              <a:ahLst/>
              <a:cxnLst>
                <a:cxn ang="0">
                  <a:pos x="connsiteX0" y="connsiteY0"/>
                </a:cxn>
                <a:cxn ang="0">
                  <a:pos x="connsiteX1" y="connsiteY1"/>
                </a:cxn>
              </a:cxnLst>
              <a:rect l="l" t="t" r="r" b="b"/>
              <a:pathLst>
                <a:path w="2190750">
                  <a:moveTo>
                    <a:pt x="2190750" y="0"/>
                  </a:moveTo>
                  <a:lnTo>
                    <a:pt x="0" y="0"/>
                  </a:lnTo>
                </a:path>
              </a:pathLst>
            </a:custGeom>
            <a:noFill/>
            <a:ln w="19050">
              <a:gradFill flip="none" rotWithShape="1">
                <a:gsLst>
                  <a:gs pos="0">
                    <a:schemeClr val="accent1">
                      <a:lumMod val="5000"/>
                      <a:lumOff val="95000"/>
                      <a:alpha val="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7" name="任意多边形 17"/>
            <p:cNvSpPr/>
            <p:nvPr/>
          </p:nvSpPr>
          <p:spPr>
            <a:xfrm flipH="1">
              <a:off x="4600575" y="2880360"/>
              <a:ext cx="2190750" cy="0"/>
            </a:xfrm>
            <a:custGeom>
              <a:avLst/>
              <a:gdLst>
                <a:gd name="connsiteX0" fmla="*/ 2190750 w 2190750"/>
                <a:gd name="connsiteY0" fmla="*/ 0 h 0"/>
                <a:gd name="connsiteX1" fmla="*/ 0 w 2190750"/>
                <a:gd name="connsiteY1" fmla="*/ 0 h 0"/>
              </a:gdLst>
              <a:ahLst/>
              <a:cxnLst>
                <a:cxn ang="0">
                  <a:pos x="connsiteX0" y="connsiteY0"/>
                </a:cxn>
                <a:cxn ang="0">
                  <a:pos x="connsiteX1" y="connsiteY1"/>
                </a:cxn>
              </a:cxnLst>
              <a:rect l="l" t="t" r="r" b="b"/>
              <a:pathLst>
                <a:path w="2190750">
                  <a:moveTo>
                    <a:pt x="2190750" y="0"/>
                  </a:moveTo>
                  <a:lnTo>
                    <a:pt x="0" y="0"/>
                  </a:lnTo>
                </a:path>
              </a:pathLst>
            </a:custGeom>
            <a:noFill/>
            <a:ln w="19050">
              <a:gradFill flip="none" rotWithShape="1">
                <a:gsLst>
                  <a:gs pos="0">
                    <a:schemeClr val="accent1">
                      <a:lumMod val="5000"/>
                      <a:lumOff val="95000"/>
                      <a:alpha val="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8" name="椭圆 27"/>
            <p:cNvSpPr/>
            <p:nvPr/>
          </p:nvSpPr>
          <p:spPr>
            <a:xfrm>
              <a:off x="4479697" y="2852103"/>
              <a:ext cx="46043"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2" name="Picture 64"/>
          <p:cNvPicPr>
            <a:picLocks noGrp="1" noSelect="1" noRot="1" noChangeAspect="1" noMove="1" noResize="1" noChangeShapeType="1"/>
          </p:cNvPicPr>
          <p:nvPr/>
        </p:nvPicPr>
        <p:blipFill>
          <a:blip r:embed="rId2" cstate="screen"/>
          <a:srcRect/>
          <a:stretch>
            <a:fillRect/>
          </a:stretch>
        </p:blipFill>
        <p:spPr bwMode="auto">
          <a:xfrm>
            <a:off x="4777317" y="23608454"/>
            <a:ext cx="2637367" cy="68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50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3"/>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par>
                                <p:cTn id="10" presetID="16" presetClass="entr" presetSubtype="21" fill="hold" nodeType="withEffect">
                                  <p:stCondLst>
                                    <p:cond delay="110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论文</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背景</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Contents</a:t>
            </a:r>
            <a:endParaRPr lang="en-US" sz="1065" b="1" dirty="0">
              <a:solidFill>
                <a:srgbClr val="53585E"/>
              </a:solidFill>
              <a:latin typeface="Arial" panose="020B0604020202020204" pitchFamily="34" charset="0"/>
              <a:cs typeface="Arial" panose="020B0604020202020204" pitchFamily="34" charset="0"/>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237" name="原创设计师QQ598969553             _10"/>
          <p:cNvSpPr>
            <a:spLocks noChangeArrowheads="1"/>
          </p:cNvSpPr>
          <p:nvPr/>
        </p:nvSpPr>
        <p:spPr bwMode="auto">
          <a:xfrm>
            <a:off x="1173480" y="1088390"/>
            <a:ext cx="9942195" cy="107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选题来源：</a:t>
            </a:r>
            <a:endParaRPr lang="zh-CN" altLang="en-US" sz="1335" dirty="0">
              <a:solidFill>
                <a:schemeClr val="tx1">
                  <a:lumMod val="75000"/>
                  <a:lumOff val="25000"/>
                </a:schemeClr>
              </a:solidFill>
            </a:endParaRPr>
          </a:p>
          <a:p>
            <a:pPr algn="just">
              <a:lnSpc>
                <a:spcPct val="120000"/>
              </a:lnSpc>
              <a:spcBef>
                <a:spcPts val="300"/>
              </a:spcBef>
            </a:pPr>
            <a:r>
              <a:rPr lang="zh-CN" altLang="en-US" sz="1600" dirty="0">
                <a:solidFill>
                  <a:srgbClr val="595959"/>
                </a:solidFill>
                <a:latin typeface="微软雅黑" panose="020B0503020204020204" charset="-122"/>
                <a:ea typeface="微软雅黑" panose="020B0503020204020204" charset="-122"/>
                <a:sym typeface="Lato Light" charset="0"/>
              </a:rPr>
              <a:t>本文选题来源于</a:t>
            </a:r>
            <a:r>
              <a:rPr lang="en-US" altLang="zh-CN" sz="1600" dirty="0">
                <a:solidFill>
                  <a:srgbClr val="595959"/>
                </a:solidFill>
                <a:latin typeface="微软雅黑" panose="020B0503020204020204" charset="-122"/>
                <a:ea typeface="微软雅黑" panose="020B0503020204020204" charset="-122"/>
                <a:sym typeface="Lato Light" charset="0"/>
              </a:rPr>
              <a:t>2017</a:t>
            </a:r>
            <a:r>
              <a:rPr lang="zh-CN" altLang="en-US" sz="1600" dirty="0">
                <a:solidFill>
                  <a:srgbClr val="595959"/>
                </a:solidFill>
                <a:latin typeface="微软雅黑" panose="020B0503020204020204" charset="-122"/>
                <a:ea typeface="微软雅黑" panose="020B0503020204020204" charset="-122"/>
                <a:sym typeface="Lato Light" charset="0"/>
              </a:rPr>
              <a:t>年贵州省大扶贫工程项目，参与方有贵州省政府、同济大学、工商银行。该项目是央行法定数字货币应用探索项目。</a:t>
            </a:r>
            <a:endParaRPr lang="zh-CN" altLang="en-US" sz="1600" dirty="0">
              <a:solidFill>
                <a:srgbClr val="595959"/>
              </a:solidFill>
              <a:latin typeface="微软雅黑" panose="020B0503020204020204" charset="-122"/>
              <a:ea typeface="微软雅黑" panose="020B0503020204020204" charset="-122"/>
              <a:sym typeface="Lato Light" charset="0"/>
            </a:endParaRPr>
          </a:p>
        </p:txBody>
      </p:sp>
      <p:sp>
        <p:nvSpPr>
          <p:cNvPr id="6" name="原创设计师QQ598969553             _10"/>
          <p:cNvSpPr>
            <a:spLocks noChangeArrowheads="1"/>
          </p:cNvSpPr>
          <p:nvPr/>
        </p:nvSpPr>
        <p:spPr bwMode="auto">
          <a:xfrm>
            <a:off x="1173480" y="2303145"/>
            <a:ext cx="9942195" cy="1109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项目痛点：</a:t>
            </a:r>
            <a:endParaRPr lang="zh-CN" altLang="en-US" sz="1335" dirty="0">
              <a:solidFill>
                <a:schemeClr val="tx1">
                  <a:lumMod val="75000"/>
                  <a:lumOff val="25000"/>
                </a:schemeClr>
              </a:solidFill>
            </a:endParaRPr>
          </a:p>
          <a:p>
            <a:pPr algn="just">
              <a:lnSpc>
                <a:spcPct val="120000"/>
              </a:lnSpc>
              <a:spcBef>
                <a:spcPts val="300"/>
              </a:spcBef>
            </a:pPr>
            <a:r>
              <a:rPr lang="zh-CN" sz="1600" dirty="0">
                <a:solidFill>
                  <a:srgbClr val="595959"/>
                </a:solidFill>
                <a:latin typeface="微软雅黑" panose="020B0503020204020204" charset="-122"/>
                <a:ea typeface="微软雅黑" panose="020B0503020204020204" charset="-122"/>
                <a:sym typeface="Lato Light" charset="0"/>
              </a:rPr>
              <a:t>痛点</a:t>
            </a:r>
            <a:r>
              <a:rPr lang="en-US" altLang="zh-CN" sz="1600" dirty="0">
                <a:solidFill>
                  <a:srgbClr val="595959"/>
                </a:solidFill>
                <a:latin typeface="微软雅黑" panose="020B0503020204020204" charset="-122"/>
                <a:ea typeface="微软雅黑" panose="020B0503020204020204" charset="-122"/>
                <a:sym typeface="Lato Light" charset="0"/>
              </a:rPr>
              <a:t>1</a:t>
            </a:r>
            <a:r>
              <a:rPr lang="zh-CN" altLang="en-US" sz="1600" dirty="0">
                <a:solidFill>
                  <a:srgbClr val="595959"/>
                </a:solidFill>
                <a:latin typeface="微软雅黑" panose="020B0503020204020204" charset="-122"/>
                <a:ea typeface="微软雅黑" panose="020B0503020204020204" charset="-122"/>
                <a:sym typeface="Lato Light" charset="0"/>
              </a:rPr>
              <a:t>：</a:t>
            </a:r>
            <a:r>
              <a:rPr lang="zh-CN" altLang="en-US" sz="1600" dirty="0">
                <a:solidFill>
                  <a:srgbClr val="595959"/>
                </a:solidFill>
                <a:latin typeface="微软雅黑" panose="020B0503020204020204" charset="-122"/>
                <a:ea typeface="微软雅黑" panose="020B0503020204020204" charset="-122"/>
                <a:sym typeface="+mn-ea"/>
              </a:rPr>
              <a:t>业务层级过多，信用可达性和管理有效性逐级衰减，监管难度增加</a:t>
            </a:r>
            <a:r>
              <a:rPr lang="zh-CN" altLang="en-US" sz="1600" dirty="0">
                <a:solidFill>
                  <a:srgbClr val="595959"/>
                </a:solidFill>
                <a:latin typeface="微软雅黑" panose="020B0503020204020204" charset="-122"/>
                <a:ea typeface="微软雅黑" panose="020B0503020204020204" charset="-122"/>
                <a:sym typeface="Lato Light" charset="0"/>
              </a:rPr>
              <a:t>。</a:t>
            </a:r>
            <a:endParaRPr lang="zh-CN" altLang="en-US" sz="1600" dirty="0">
              <a:solidFill>
                <a:srgbClr val="595959"/>
              </a:solidFill>
              <a:latin typeface="微软雅黑" panose="020B0503020204020204" charset="-122"/>
              <a:ea typeface="微软雅黑" panose="020B0503020204020204" charset="-122"/>
              <a:sym typeface="Lato Light" charset="0"/>
            </a:endParaRPr>
          </a:p>
          <a:p>
            <a:pPr algn="just">
              <a:lnSpc>
                <a:spcPct val="120000"/>
              </a:lnSpc>
              <a:spcBef>
                <a:spcPts val="300"/>
              </a:spcBef>
            </a:pPr>
            <a:r>
              <a:rPr lang="zh-CN" altLang="en-US" sz="1600" dirty="0">
                <a:solidFill>
                  <a:srgbClr val="595959"/>
                </a:solidFill>
                <a:latin typeface="微软雅黑" panose="020B0503020204020204" charset="-122"/>
                <a:ea typeface="微软雅黑" panose="020B0503020204020204" charset="-122"/>
                <a:sym typeface="Lato Light" charset="0"/>
              </a:rPr>
              <a:t>痛点2：</a:t>
            </a:r>
            <a:r>
              <a:rPr lang="zh-CN" altLang="en-US" sz="1600" dirty="0">
                <a:solidFill>
                  <a:srgbClr val="595959"/>
                </a:solidFill>
                <a:latin typeface="微软雅黑" panose="020B0503020204020204" charset="-122"/>
                <a:ea typeface="微软雅黑" panose="020B0503020204020204" charset="-122"/>
                <a:sym typeface="+mn-ea"/>
              </a:rPr>
              <a:t>无法实时、全面的了解扶贫资金的使用情况。</a:t>
            </a:r>
            <a:endParaRPr lang="zh-CN" sz="1600" dirty="0">
              <a:solidFill>
                <a:schemeClr val="bg1">
                  <a:lumMod val="50000"/>
                </a:schemeClr>
              </a:solidFill>
              <a:latin typeface="微软雅黑" panose="020B0503020204020204" charset="-122"/>
              <a:ea typeface="微软雅黑" panose="020B0503020204020204" charset="-122"/>
              <a:sym typeface="+mn-ea"/>
            </a:endParaRPr>
          </a:p>
        </p:txBody>
      </p:sp>
      <p:sp>
        <p:nvSpPr>
          <p:cNvPr id="7" name="原创设计师QQ598969553             _10"/>
          <p:cNvSpPr>
            <a:spLocks noChangeArrowheads="1"/>
          </p:cNvSpPr>
          <p:nvPr/>
        </p:nvSpPr>
        <p:spPr bwMode="auto">
          <a:xfrm>
            <a:off x="1173480" y="3573145"/>
            <a:ext cx="9942195" cy="44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sym typeface="Bebas Neue" pitchFamily="34" charset="0"/>
              </a:rPr>
              <a:t>解决方案：</a:t>
            </a:r>
            <a:endParaRPr lang="zh-CN" altLang="en-US" sz="1600" dirty="0">
              <a:solidFill>
                <a:srgbClr val="595959"/>
              </a:solidFill>
              <a:latin typeface="微软雅黑" panose="020B0503020204020204" charset="-122"/>
              <a:ea typeface="微软雅黑" panose="020B0503020204020204" charset="-122"/>
            </a:endParaRPr>
          </a:p>
        </p:txBody>
      </p:sp>
      <p:grpSp>
        <p:nvGrpSpPr>
          <p:cNvPr id="45" name="组合 44"/>
          <p:cNvGrpSpPr/>
          <p:nvPr/>
        </p:nvGrpSpPr>
        <p:grpSpPr>
          <a:xfrm>
            <a:off x="3990975" y="3952875"/>
            <a:ext cx="3632200" cy="2167890"/>
            <a:chOff x="6536" y="3460"/>
            <a:chExt cx="5720" cy="3414"/>
          </a:xfrm>
        </p:grpSpPr>
        <p:sp>
          <p:nvSpPr>
            <p:cNvPr id="43" name="爆炸形 1 42"/>
            <p:cNvSpPr/>
            <p:nvPr/>
          </p:nvSpPr>
          <p:spPr>
            <a:xfrm>
              <a:off x="6840" y="3460"/>
              <a:ext cx="5114" cy="3415"/>
            </a:xfrm>
            <a:prstGeom prst="irregularSeal1">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itle 13"/>
            <p:cNvSpPr txBox="1"/>
            <p:nvPr/>
          </p:nvSpPr>
          <p:spPr>
            <a:xfrm>
              <a:off x="6536" y="4749"/>
              <a:ext cx="5720" cy="837"/>
            </a:xfrm>
            <a:prstGeom prst="rect">
              <a:avLst/>
            </a:prstGeom>
            <a:noFill/>
            <a:ln w="9525">
              <a:noFill/>
            </a:ln>
          </p:spPr>
          <p:txBody>
            <a:bodyPr anchor="ctr"/>
            <a:lstStyle/>
            <a:p>
              <a:pPr algn="ctr">
                <a:buFont typeface="Arial" panose="020B0604020202020204" pitchFamily="34" charset="0"/>
                <a:buNone/>
              </a:pPr>
              <a:r>
                <a:rPr lang="zh-CN" altLang="en-US" sz="2400" b="1" dirty="0">
                  <a:solidFill>
                    <a:srgbClr val="404040"/>
                  </a:solidFill>
                  <a:latin typeface="微软雅黑" panose="020B0503020204020204" charset="-122"/>
                  <a:ea typeface="微软雅黑" panose="020B0503020204020204" charset="-122"/>
                </a:rPr>
                <a:t>扶贫</a:t>
              </a:r>
              <a:r>
                <a:rPr lang="en-US" altLang="zh-CN" sz="2400" b="1" dirty="0">
                  <a:solidFill>
                    <a:srgbClr val="404040"/>
                  </a:solidFill>
                  <a:latin typeface="微软雅黑" panose="020B0503020204020204" charset="-122"/>
                  <a:ea typeface="微软雅黑" panose="020B0503020204020204" charset="-122"/>
                </a:rPr>
                <a:t>+</a:t>
              </a:r>
              <a:r>
                <a:rPr lang="zh-CN" altLang="en-US" sz="2400" b="1" dirty="0">
                  <a:solidFill>
                    <a:srgbClr val="404040"/>
                  </a:solidFill>
                  <a:latin typeface="微软雅黑" panose="020B0503020204020204" charset="-122"/>
                  <a:ea typeface="微软雅黑" panose="020B0503020204020204" charset="-122"/>
                </a:rPr>
                <a:t>区块链</a:t>
              </a:r>
              <a:endParaRPr lang="zh-CN" altLang="en-US" sz="2400" b="1" dirty="0">
                <a:solidFill>
                  <a:srgbClr val="404040"/>
                </a:solidFill>
                <a:latin typeface="微软雅黑" panose="020B0503020204020204" charset="-122"/>
                <a:ea typeface="微软雅黑" panose="020B0503020204020204" charset="-122"/>
              </a:endParaRPr>
            </a:p>
          </p:txBody>
        </p:sp>
      </p:gr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4" name="原创设计师QQ598969553             _3"/>
          <p:cNvSpPr>
            <a:spLocks noChangeArrowheads="1"/>
          </p:cNvSpPr>
          <p:nvPr/>
        </p:nvSpPr>
        <p:spPr bwMode="auto">
          <a:xfrm>
            <a:off x="618067" y="260859"/>
            <a:ext cx="169545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区块链</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简介</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5" b="1" dirty="0">
                <a:solidFill>
                  <a:srgbClr val="53585E"/>
                </a:solidFill>
                <a:latin typeface="Arial" panose="020B0604020202020204" pitchFamily="34" charset="0"/>
                <a:cs typeface="Arial" panose="020B0604020202020204" pitchFamily="34" charset="0"/>
              </a:rPr>
              <a:t>What is Blcokchain</a:t>
            </a:r>
            <a:endParaRPr lang="zh-CN" altLang="en-US" sz="1065" b="1" dirty="0">
              <a:solidFill>
                <a:srgbClr val="53585E"/>
              </a:solidFill>
              <a:latin typeface="Arial" panose="020B0604020202020204" pitchFamily="34" charset="0"/>
              <a:cs typeface="Arial" panose="020B0604020202020204" pitchFamily="34" charset="0"/>
            </a:endParaRPr>
          </a:p>
        </p:txBody>
      </p:sp>
      <p:sp>
        <p:nvSpPr>
          <p:cNvPr id="6" name="原创设计师QQ598969553             _5"/>
          <p:cNvSpPr/>
          <p:nvPr/>
        </p:nvSpPr>
        <p:spPr>
          <a:xfrm>
            <a:off x="5615947" y="1605009"/>
            <a:ext cx="960107" cy="960107"/>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1</a:t>
            </a:r>
            <a:endParaRPr lang="en-US" sz="2400" b="1" dirty="0"/>
          </a:p>
        </p:txBody>
      </p:sp>
      <p:cxnSp>
        <p:nvCxnSpPr>
          <p:cNvPr id="8" name="原创设计师QQ598969553             _6"/>
          <p:cNvCxnSpPr>
            <a:stCxn id="6" idx="2"/>
            <a:endCxn id="23" idx="0"/>
          </p:cNvCxnSpPr>
          <p:nvPr/>
        </p:nvCxnSpPr>
        <p:spPr>
          <a:xfrm>
            <a:off x="6096000" y="2565115"/>
            <a:ext cx="0" cy="2212607"/>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原创设计师QQ598969553             _7"/>
          <p:cNvCxnSpPr>
            <a:stCxn id="6" idx="1"/>
          </p:cNvCxnSpPr>
          <p:nvPr/>
        </p:nvCxnSpPr>
        <p:spPr>
          <a:xfrm flipH="1">
            <a:off x="5231904" y="2085062"/>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8"/>
          <p:cNvSpPr/>
          <p:nvPr/>
        </p:nvSpPr>
        <p:spPr>
          <a:xfrm>
            <a:off x="1871531" y="1433867"/>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1" name="原创设计师QQ598969553             _9"/>
          <p:cNvSpPr/>
          <p:nvPr/>
        </p:nvSpPr>
        <p:spPr>
          <a:xfrm>
            <a:off x="1964443" y="2978437"/>
            <a:ext cx="2979429" cy="1799285"/>
          </a:xfrm>
          <a:prstGeom prst="rect">
            <a:avLst/>
          </a:prstGeom>
          <a:blipFill rotWithShape="1">
            <a:blip r:embed="rId1" cstate="screen"/>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cxnSp>
        <p:nvCxnSpPr>
          <p:cNvPr id="13" name="原创设计师QQ598969553             _10"/>
          <p:cNvCxnSpPr/>
          <p:nvPr/>
        </p:nvCxnSpPr>
        <p:spPr>
          <a:xfrm>
            <a:off x="1985963" y="2085062"/>
            <a:ext cx="2957909"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原创设计师QQ598969553             _11"/>
          <p:cNvSpPr>
            <a:spLocks noChangeArrowheads="1"/>
          </p:cNvSpPr>
          <p:nvPr/>
        </p:nvSpPr>
        <p:spPr bwMode="auto">
          <a:xfrm>
            <a:off x="1986280" y="1593850"/>
            <a:ext cx="295783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lnSpc>
                <a:spcPct val="130000"/>
              </a:lnSpc>
              <a:spcBef>
                <a:spcPct val="0"/>
              </a:spcBef>
              <a:spcAft>
                <a:spcPct val="0"/>
              </a:spcAft>
            </a:pPr>
            <a:r>
              <a:rPr lang="zh-CN" altLang="id-ID" sz="2400" b="1" dirty="0">
                <a:solidFill>
                  <a:srgbClr val="404040"/>
                </a:solidFill>
                <a:latin typeface="微软雅黑" panose="020B0503020204020204" charset="-122"/>
                <a:ea typeface="微软雅黑" panose="020B0503020204020204" charset="-122"/>
              </a:rPr>
              <a:t>一句话区块链是什么</a:t>
            </a:r>
            <a:endParaRPr lang="zh-CN" altLang="en-US" sz="2000" b="1"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endParaRPr>
          </a:p>
        </p:txBody>
      </p:sp>
      <p:sp>
        <p:nvSpPr>
          <p:cNvPr id="15" name="原创设计师QQ598969553             _12"/>
          <p:cNvSpPr>
            <a:spLocks noChangeArrowheads="1"/>
          </p:cNvSpPr>
          <p:nvPr/>
        </p:nvSpPr>
        <p:spPr bwMode="auto">
          <a:xfrm>
            <a:off x="1985963" y="2183175"/>
            <a:ext cx="2957909"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400" dirty="0">
                <a:solidFill>
                  <a:srgbClr val="595959"/>
                </a:solidFill>
                <a:latin typeface="微软雅黑" panose="020B0503020204020204" charset="-122"/>
                <a:ea typeface="微软雅黑" panose="020B0503020204020204" charset="-122"/>
              </a:rPr>
              <a:t>区块链是一个分布式的数据库。</a:t>
            </a:r>
            <a:endParaRPr lang="zh-CN" altLang="id-ID" sz="1400" dirty="0">
              <a:solidFill>
                <a:schemeClr val="tx1">
                  <a:lumMod val="50000"/>
                  <a:lumOff val="50000"/>
                </a:schemeClr>
              </a:solidFill>
              <a:latin typeface="微软雅黑" panose="020B0503020204020204" charset="-122"/>
              <a:ea typeface="微软雅黑" panose="020B0503020204020204" charset="-122"/>
              <a:cs typeface="Arial" panose="020B0604020202020204" pitchFamily="34" charset="0"/>
            </a:endParaRPr>
          </a:p>
        </p:txBody>
      </p:sp>
      <p:sp>
        <p:nvSpPr>
          <p:cNvPr id="23" name="原创设计师QQ598969553             _13"/>
          <p:cNvSpPr/>
          <p:nvPr/>
        </p:nvSpPr>
        <p:spPr>
          <a:xfrm>
            <a:off x="5615947" y="4777722"/>
            <a:ext cx="960107" cy="960107"/>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b="1" dirty="0"/>
              <a:t>2</a:t>
            </a:r>
            <a:endParaRPr lang="en-US" altLang="zh-CN" sz="2400" b="1" dirty="0"/>
          </a:p>
        </p:txBody>
      </p:sp>
      <p:cxnSp>
        <p:nvCxnSpPr>
          <p:cNvPr id="24" name="原创设计师QQ598969553             _14"/>
          <p:cNvCxnSpPr/>
          <p:nvPr/>
        </p:nvCxnSpPr>
        <p:spPr>
          <a:xfrm flipH="1">
            <a:off x="6576053" y="5257775"/>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原创设计师QQ598969553             _15"/>
          <p:cNvSpPr/>
          <p:nvPr/>
        </p:nvSpPr>
        <p:spPr>
          <a:xfrm>
            <a:off x="7144571" y="2669993"/>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6" name="原创设计师QQ598969553             _16"/>
          <p:cNvSpPr/>
          <p:nvPr/>
        </p:nvSpPr>
        <p:spPr>
          <a:xfrm>
            <a:off x="7237483" y="2978246"/>
            <a:ext cx="2979429" cy="1799285"/>
          </a:xfrm>
          <a:prstGeom prst="rect">
            <a:avLst/>
          </a:prstGeom>
          <a:blipFill rotWithShape="1">
            <a:blip r:embed="rId2" cstate="screen"/>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9" name="原创设计师QQ598969553             _19"/>
          <p:cNvSpPr>
            <a:spLocks noChangeArrowheads="1"/>
          </p:cNvSpPr>
          <p:nvPr/>
        </p:nvSpPr>
        <p:spPr bwMode="auto">
          <a:xfrm>
            <a:off x="7259003" y="4934249"/>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400" dirty="0">
                <a:solidFill>
                  <a:srgbClr val="595959"/>
                </a:solidFill>
                <a:latin typeface="微软雅黑" panose="020B0503020204020204" charset="-122"/>
                <a:ea typeface="微软雅黑" panose="020B0503020204020204" charset="-122"/>
              </a:rPr>
              <a:t>数据以区块的形式存储，每个区块之间有相互耦合，牵一发而动全身，因此有了不可篡改的特性。</a:t>
            </a:r>
            <a:r>
              <a:rPr lang="en-US" altLang="zh-CN" sz="1335" dirty="0">
                <a:solidFill>
                  <a:schemeClr val="tx1">
                    <a:lumMod val="50000"/>
                    <a:lumOff val="50000"/>
                  </a:schemeClr>
                </a:solidFill>
                <a:cs typeface="Arial" panose="020B0604020202020204" pitchFamily="34" charset="0"/>
              </a:rPr>
              <a:t> </a:t>
            </a:r>
            <a:endParaRPr lang="en-US" altLang="zh-CN" sz="1335" dirty="0">
              <a:solidFill>
                <a:schemeClr val="tx1">
                  <a:lumMod val="50000"/>
                  <a:lumOff val="50000"/>
                </a:schemeClr>
              </a:solidFill>
              <a:cs typeface="Arial" panose="020B0604020202020204" pitchFamily="34" charset="0"/>
            </a:endParaRPr>
          </a:p>
        </p:txBody>
      </p:sp>
      <p:cxnSp>
        <p:nvCxnSpPr>
          <p:cNvPr id="32" name="原创设计师QQ598969553             _20"/>
          <p:cNvCxnSpPr>
            <a:stCxn id="23" idx="2"/>
          </p:cNvCxnSpPr>
          <p:nvPr/>
        </p:nvCxnSpPr>
        <p:spPr>
          <a:xfrm>
            <a:off x="6096000" y="5737829"/>
            <a:ext cx="0" cy="1119325"/>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p:cTn id="10" dur="500" fill="hold"/>
                                        <p:tgtEl>
                                          <p:spTgt spid="23"/>
                                        </p:tgtEl>
                                        <p:attrNameLst>
                                          <p:attrName>ppt_w</p:attrName>
                                        </p:attrNameLst>
                                      </p:cBhvr>
                                      <p:tavLst>
                                        <p:tav tm="0">
                                          <p:val>
                                            <p:fltVal val="0"/>
                                          </p:val>
                                        </p:tav>
                                        <p:tav tm="100000">
                                          <p:val>
                                            <p:strVal val="#ppt_w"/>
                                          </p:val>
                                        </p:tav>
                                      </p:tavLst>
                                    </p:anim>
                                    <p:anim calcmode="lin" valueType="num">
                                      <p:cBhvr>
                                        <p:cTn id="11" dur="500" fill="hold"/>
                                        <p:tgtEl>
                                          <p:spTgt spid="23"/>
                                        </p:tgtEl>
                                        <p:attrNameLst>
                                          <p:attrName>ppt_h</p:attrName>
                                        </p:attrNameLst>
                                      </p:cBhvr>
                                      <p:tavLst>
                                        <p:tav tm="0">
                                          <p:val>
                                            <p:fltVal val="0"/>
                                          </p:val>
                                        </p:tav>
                                        <p:tav tm="100000">
                                          <p:val>
                                            <p:strVal val="#ppt_h"/>
                                          </p:val>
                                        </p:tav>
                                      </p:tavLst>
                                    </p:anim>
                                    <p:animEffect transition="in" filter="fade">
                                      <p:cBhvr>
                                        <p:cTn id="12" dur="500"/>
                                        <p:tgtEl>
                                          <p:spTgt spid="23"/>
                                        </p:tgtEl>
                                      </p:cBhvr>
                                    </p:animEffect>
                                  </p:childTnLst>
                                </p:cTn>
                              </p:par>
                              <p:par>
                                <p:cTn id="13" presetID="22" presetClass="entr" presetSubtype="8" fill="hold" nodeType="withEffect">
                                  <p:stCondLst>
                                    <p:cond delay="50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par>
                                <p:cTn id="16" presetID="2" presetClass="entr" presetSubtype="2" fill="hold" grpId="0" nodeType="withEffect">
                                  <p:stCondLst>
                                    <p:cond delay="100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1+#ppt_w/2"/>
                                          </p:val>
                                        </p:tav>
                                        <p:tav tm="100000">
                                          <p:val>
                                            <p:strVal val="#ppt_x"/>
                                          </p:val>
                                        </p:tav>
                                      </p:tavLst>
                                    </p:anim>
                                    <p:anim calcmode="lin" valueType="num">
                                      <p:cBhvr additive="base">
                                        <p:cTn id="19" dur="500" fill="hold"/>
                                        <p:tgtEl>
                                          <p:spTgt spid="25"/>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100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1+#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100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1+#ppt_w/2"/>
                                          </p:val>
                                        </p:tav>
                                        <p:tav tm="100000">
                                          <p:val>
                                            <p:strVal val="#ppt_x"/>
                                          </p:val>
                                        </p:tav>
                                      </p:tavLst>
                                    </p:anim>
                                    <p:anim calcmode="lin" valueType="num">
                                      <p:cBhvr additive="base">
                                        <p:cTn id="27"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5" grpId="0" bldLvl="0" animBg="1"/>
      <p:bldP spid="26" grpId="0" bldLvl="0" animBg="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原创设计师QQ598969553             _1"/>
          <p:cNvSpPr/>
          <p:nvPr/>
        </p:nvSpPr>
        <p:spPr>
          <a:xfrm>
            <a:off x="5615947" y="1303169"/>
            <a:ext cx="960107" cy="960107"/>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3</a:t>
            </a:r>
            <a:endParaRPr lang="en-US" sz="2400" b="1" dirty="0"/>
          </a:p>
        </p:txBody>
      </p:sp>
      <p:cxnSp>
        <p:nvCxnSpPr>
          <p:cNvPr id="8" name="原创设计师QQ598969553             _2"/>
          <p:cNvCxnSpPr>
            <a:stCxn id="6" idx="2"/>
            <a:endCxn id="23" idx="0"/>
          </p:cNvCxnSpPr>
          <p:nvPr/>
        </p:nvCxnSpPr>
        <p:spPr>
          <a:xfrm>
            <a:off x="6096000" y="2263275"/>
            <a:ext cx="0" cy="186368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原创设计师QQ598969553             _3"/>
          <p:cNvCxnSpPr>
            <a:stCxn id="6" idx="1"/>
          </p:cNvCxnSpPr>
          <p:nvPr/>
        </p:nvCxnSpPr>
        <p:spPr>
          <a:xfrm flipH="1">
            <a:off x="5231904" y="1783222"/>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原创设计师QQ598969553             _4"/>
          <p:cNvSpPr/>
          <p:nvPr/>
        </p:nvSpPr>
        <p:spPr>
          <a:xfrm>
            <a:off x="1871531" y="1132027"/>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1" name="原创设计师QQ598969553             _5"/>
          <p:cNvSpPr/>
          <p:nvPr/>
        </p:nvSpPr>
        <p:spPr>
          <a:xfrm>
            <a:off x="1975238" y="2294962"/>
            <a:ext cx="2979429" cy="1799285"/>
          </a:xfrm>
          <a:prstGeom prst="rect">
            <a:avLst/>
          </a:prstGeom>
          <a:blipFill dpi="0" rotWithShape="1">
            <a:blip r:embed="rId1" cstate="screen"/>
            <a:srcRect/>
            <a:stretch>
              <a:fillRect l="58" r="58"/>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15" name="原创设计师QQ598969553             _8"/>
          <p:cNvSpPr>
            <a:spLocks noChangeArrowheads="1"/>
          </p:cNvSpPr>
          <p:nvPr/>
        </p:nvSpPr>
        <p:spPr bwMode="auto">
          <a:xfrm>
            <a:off x="1985963" y="1380955"/>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en-US" altLang="zh-CN" sz="1400" dirty="0">
                <a:solidFill>
                  <a:srgbClr val="595959"/>
                </a:solidFill>
                <a:latin typeface="微软雅黑" panose="020B0503020204020204" charset="-122"/>
                <a:ea typeface="微软雅黑" panose="020B0503020204020204" charset="-122"/>
              </a:rPr>
              <a:t>在这个分布式的数据库中，每个节点存储的信息是一样的，因此具有透明性和去中心化的特点。</a:t>
            </a:r>
            <a:endParaRPr lang="en-US" altLang="zh-CN" sz="1400" dirty="0">
              <a:solidFill>
                <a:srgbClr val="595959"/>
              </a:solidFill>
              <a:latin typeface="微软雅黑" panose="020B0503020204020204" charset="-122"/>
              <a:ea typeface="微软雅黑" panose="020B0503020204020204" charset="-122"/>
            </a:endParaRPr>
          </a:p>
        </p:txBody>
      </p:sp>
      <p:sp>
        <p:nvSpPr>
          <p:cNvPr id="23" name="原创设计师QQ598969553             _9"/>
          <p:cNvSpPr/>
          <p:nvPr/>
        </p:nvSpPr>
        <p:spPr>
          <a:xfrm>
            <a:off x="5615947" y="4126955"/>
            <a:ext cx="960107" cy="960107"/>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b="1" dirty="0"/>
              <a:t>4</a:t>
            </a:r>
            <a:endParaRPr lang="en-US" sz="2400" b="1" dirty="0"/>
          </a:p>
        </p:txBody>
      </p:sp>
      <p:cxnSp>
        <p:nvCxnSpPr>
          <p:cNvPr id="24" name="原创设计师QQ598969553             _10"/>
          <p:cNvCxnSpPr/>
          <p:nvPr/>
        </p:nvCxnSpPr>
        <p:spPr>
          <a:xfrm flipH="1">
            <a:off x="6576053" y="4607009"/>
            <a:ext cx="384043"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原创设计师QQ598969553             _11"/>
          <p:cNvSpPr/>
          <p:nvPr/>
        </p:nvSpPr>
        <p:spPr>
          <a:xfrm>
            <a:off x="7144571" y="2019226"/>
            <a:ext cx="3168352" cy="3456384"/>
          </a:xfrm>
          <a:prstGeom prst="rect">
            <a:avLst/>
          </a:prstGeom>
          <a:solidFill>
            <a:schemeClr val="bg1">
              <a:lumMod val="85000"/>
              <a:alpha val="20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6" name="原创设计师QQ598969553             _12"/>
          <p:cNvSpPr/>
          <p:nvPr/>
        </p:nvSpPr>
        <p:spPr>
          <a:xfrm>
            <a:off x="7237483" y="2295729"/>
            <a:ext cx="2979429" cy="1799285"/>
          </a:xfrm>
          <a:prstGeom prst="rect">
            <a:avLst/>
          </a:prstGeom>
          <a:blipFill dpi="0" rotWithShape="1">
            <a:blip r:embed="rId2" cstate="screen"/>
            <a:srcRect/>
            <a:stretch>
              <a:fillRect/>
            </a:stretch>
          </a:blip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zh-CN" altLang="en-US" sz="1600"/>
          </a:p>
        </p:txBody>
      </p:sp>
      <p:sp>
        <p:nvSpPr>
          <p:cNvPr id="29" name="原创设计师QQ598969553             _15"/>
          <p:cNvSpPr>
            <a:spLocks noChangeArrowheads="1"/>
          </p:cNvSpPr>
          <p:nvPr/>
        </p:nvSpPr>
        <p:spPr bwMode="auto">
          <a:xfrm>
            <a:off x="7259003" y="4282847"/>
            <a:ext cx="295790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pPr>
            <a:r>
              <a:rPr lang="zh-CN" altLang="id-ID" sz="1400" dirty="0">
                <a:solidFill>
                  <a:schemeClr val="tx1">
                    <a:lumMod val="50000"/>
                    <a:lumOff val="50000"/>
                  </a:schemeClr>
                </a:solidFill>
                <a:latin typeface="微软雅黑" panose="020B0503020204020204" charset="-122"/>
                <a:ea typeface="微软雅黑" panose="020B0503020204020204" charset="-122"/>
              </a:rPr>
              <a:t>为了保障每个节点的信息是一致的，在一个去中心化的体系下，就有了共识机制，挖矿就是其中的一种。</a:t>
            </a:r>
            <a:endParaRPr lang="zh-CN" altLang="id-ID" sz="1400" dirty="0">
              <a:solidFill>
                <a:schemeClr val="tx1">
                  <a:lumMod val="50000"/>
                  <a:lumOff val="50000"/>
                </a:schemeClr>
              </a:solidFill>
              <a:latin typeface="微软雅黑" panose="020B0503020204020204" charset="-122"/>
              <a:ea typeface="微软雅黑" panose="020B0503020204020204" charset="-122"/>
              <a:cs typeface="Arial" panose="020B0604020202020204" pitchFamily="34" charset="0"/>
            </a:endParaRPr>
          </a:p>
        </p:txBody>
      </p:sp>
      <p:cxnSp>
        <p:nvCxnSpPr>
          <p:cNvPr id="32" name="原创设计师QQ598969553             _16"/>
          <p:cNvCxnSpPr>
            <a:stCxn id="23" idx="2"/>
          </p:cNvCxnSpPr>
          <p:nvPr/>
        </p:nvCxnSpPr>
        <p:spPr>
          <a:xfrm>
            <a:off x="6096000" y="5087062"/>
            <a:ext cx="0" cy="646405"/>
          </a:xfrm>
          <a:prstGeom prst="line">
            <a:avLst/>
          </a:prstGeom>
          <a:ln w="6350">
            <a:solidFill>
              <a:schemeClr val="tx1">
                <a:lumMod val="75000"/>
                <a:lumOff val="25000"/>
              </a:schemeClr>
            </a:solidFill>
            <a:tailEnd type="diamond" w="lg" len="lg"/>
          </a:ln>
        </p:spPr>
        <p:style>
          <a:lnRef idx="1">
            <a:schemeClr val="accent1"/>
          </a:lnRef>
          <a:fillRef idx="0">
            <a:schemeClr val="accent1"/>
          </a:fillRef>
          <a:effectRef idx="0">
            <a:schemeClr val="accent1"/>
          </a:effectRef>
          <a:fontRef idx="minor">
            <a:schemeClr val="tx1"/>
          </a:fontRef>
        </p:style>
      </p:cxnSp>
      <p:cxnSp>
        <p:nvCxnSpPr>
          <p:cNvPr id="22" name="原创设计师QQ598969553             _17"/>
          <p:cNvCxnSpPr>
            <a:endCxn id="6" idx="0"/>
          </p:cNvCxnSpPr>
          <p:nvPr/>
        </p:nvCxnSpPr>
        <p:spPr>
          <a:xfrm>
            <a:off x="6096000" y="1270"/>
            <a:ext cx="0" cy="130189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原创设计师QQ598969553             _18"/>
          <p:cNvSpPr>
            <a:spLocks noChangeArrowheads="1"/>
          </p:cNvSpPr>
          <p:nvPr/>
        </p:nvSpPr>
        <p:spPr bwMode="auto">
          <a:xfrm>
            <a:off x="5615947" y="6021499"/>
            <a:ext cx="960107"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lnSpc>
                <a:spcPct val="130000"/>
              </a:lnSpc>
              <a:spcBef>
                <a:spcPct val="0"/>
              </a:spcBef>
              <a:spcAft>
                <a:spcPct val="0"/>
              </a:spcAft>
            </a:pPr>
            <a:r>
              <a:rPr lang="en-US" altLang="zh-CN" sz="1335" b="1" dirty="0">
                <a:solidFill>
                  <a:schemeClr val="tx1">
                    <a:lumMod val="75000"/>
                    <a:lumOff val="25000"/>
                  </a:schemeClr>
                </a:solidFill>
                <a:cs typeface="Arial" panose="020B0604020202020204" pitchFamily="34" charset="0"/>
              </a:rPr>
              <a:t>PRESENT</a:t>
            </a:r>
            <a:endParaRPr lang="zh-CN" altLang="en-US" sz="1335" b="1" dirty="0">
              <a:solidFill>
                <a:schemeClr val="tx1">
                  <a:lumMod val="75000"/>
                  <a:lumOff val="25000"/>
                </a:schemeClr>
              </a:solidFill>
              <a:cs typeface="Arial" panose="020B0604020202020204" pitchFamily="34" charset="0"/>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3"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22" presetClass="entr" presetSubtype="2" fill="hold"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2" presetClass="entr" presetSubtype="8" fill="hold" grpId="0" nodeType="withEffect">
                                  <p:stCondLst>
                                    <p:cond delay="150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15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150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par>
                                <p:cTn id="38" presetID="22" presetClass="entr" presetSubtype="8" fill="hold" nodeType="withEffect">
                                  <p:stCondLst>
                                    <p:cond delay="100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 presetClass="entr" presetSubtype="2" fill="hold" grpId="0" nodeType="withEffect">
                                  <p:stCondLst>
                                    <p:cond delay="1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1+#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50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1+#ppt_w/2"/>
                                          </p:val>
                                        </p:tav>
                                        <p:tav tm="100000">
                                          <p:val>
                                            <p:strVal val="#ppt_x"/>
                                          </p:val>
                                        </p:tav>
                                      </p:tavLst>
                                    </p:anim>
                                    <p:anim calcmode="lin" valueType="num">
                                      <p:cBhvr additive="base">
                                        <p:cTn id="48" dur="500" fill="hold"/>
                                        <p:tgtEl>
                                          <p:spTgt spid="2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150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1+#ppt_w/2"/>
                                          </p:val>
                                        </p:tav>
                                        <p:tav tm="100000">
                                          <p:val>
                                            <p:strVal val="#ppt_x"/>
                                          </p:val>
                                        </p:tav>
                                      </p:tavLst>
                                    </p:anim>
                                    <p:anim calcmode="lin" valueType="num">
                                      <p:cBhvr additive="base">
                                        <p:cTn id="52" dur="500" fill="hold"/>
                                        <p:tgtEl>
                                          <p:spTgt spid="29"/>
                                        </p:tgtEl>
                                        <p:attrNameLst>
                                          <p:attrName>ppt_y</p:attrName>
                                        </p:attrNameLst>
                                      </p:cBhvr>
                                      <p:tavLst>
                                        <p:tav tm="0">
                                          <p:val>
                                            <p:strVal val="#ppt_y"/>
                                          </p:val>
                                        </p:tav>
                                        <p:tav tm="100000">
                                          <p:val>
                                            <p:strVal val="#ppt_y"/>
                                          </p:val>
                                        </p:tav>
                                      </p:tavLst>
                                    </p:anim>
                                  </p:childTnLst>
                                </p:cTn>
                              </p:par>
                              <p:par>
                                <p:cTn id="53" presetID="22" presetClass="entr" presetSubtype="1" fill="hold" nodeType="withEffect">
                                  <p:stCondLst>
                                    <p:cond delay="200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par>
                                <p:cTn id="56" presetID="2" presetClass="entr" presetSubtype="4" fill="hold" grpId="0" nodeType="withEffect">
                                  <p:stCondLst>
                                    <p:cond delay="250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ppt_x"/>
                                          </p:val>
                                        </p:tav>
                                        <p:tav tm="100000">
                                          <p:val>
                                            <p:strVal val="#ppt_x"/>
                                          </p:val>
                                        </p:tav>
                                      </p:tavLst>
                                    </p:anim>
                                    <p:anim calcmode="lin" valueType="num">
                                      <p:cBhvr additive="base">
                                        <p:cTn id="5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11" grpId="0" bldLvl="0" animBg="1"/>
      <p:bldP spid="15" grpId="0"/>
      <p:bldP spid="23" grpId="0" bldLvl="0" animBg="1"/>
      <p:bldP spid="25" grpId="0" bldLvl="0" animBg="1"/>
      <p:bldP spid="26" grpId="0" bldLvl="0" animBg="1"/>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原创设计师QQ598969553             _15"/>
          <p:cNvSpPr>
            <a:spLocks noChangeArrowheads="1"/>
          </p:cNvSpPr>
          <p:nvPr/>
        </p:nvSpPr>
        <p:spPr bwMode="auto">
          <a:xfrm>
            <a:off x="7146290" y="1603375"/>
            <a:ext cx="675005" cy="681990"/>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4" name="原创设计师QQ598969553             _10"/>
          <p:cNvSpPr>
            <a:spLocks noChangeArrowheads="1"/>
          </p:cNvSpPr>
          <p:nvPr/>
        </p:nvSpPr>
        <p:spPr bwMode="auto">
          <a:xfrm>
            <a:off x="7114540" y="3855085"/>
            <a:ext cx="675005" cy="67500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20" name="原创设计师QQ598969553             _15"/>
          <p:cNvSpPr>
            <a:spLocks noChangeArrowheads="1"/>
          </p:cNvSpPr>
          <p:nvPr/>
        </p:nvSpPr>
        <p:spPr bwMode="auto">
          <a:xfrm>
            <a:off x="1213485" y="1583055"/>
            <a:ext cx="675005" cy="681990"/>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11" name="原创设计师QQ598969553             _10"/>
          <p:cNvSpPr>
            <a:spLocks noChangeArrowheads="1"/>
          </p:cNvSpPr>
          <p:nvPr/>
        </p:nvSpPr>
        <p:spPr bwMode="auto">
          <a:xfrm>
            <a:off x="1186815" y="3956050"/>
            <a:ext cx="675005" cy="675005"/>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2"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3"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 name="原创设计师QQ598969553             _3"/>
          <p:cNvSpPr>
            <a:spLocks noChangeArrowheads="1"/>
          </p:cNvSpPr>
          <p:nvPr/>
        </p:nvSpPr>
        <p:spPr bwMode="auto">
          <a:xfrm>
            <a:off x="618067" y="260859"/>
            <a:ext cx="67818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目录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5"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sz="1065" b="1" dirty="0">
                <a:solidFill>
                  <a:srgbClr val="53585E"/>
                </a:solidFill>
                <a:latin typeface="Arial" panose="020B0604020202020204" pitchFamily="34" charset="0"/>
                <a:cs typeface="Arial" panose="020B0604020202020204" pitchFamily="34" charset="0"/>
              </a:rPr>
              <a:t>Contents</a:t>
            </a:r>
            <a:endParaRPr lang="en-US" sz="1065" b="1" dirty="0">
              <a:solidFill>
                <a:srgbClr val="53585E"/>
              </a:solidFill>
              <a:latin typeface="Arial" panose="020B0604020202020204" pitchFamily="34" charset="0"/>
              <a:cs typeface="Arial" panose="020B0604020202020204" pitchFamily="34" charset="0"/>
            </a:endParaRPr>
          </a:p>
        </p:txBody>
      </p:sp>
      <p:sp>
        <p:nvSpPr>
          <p:cNvPr id="51" name="原创设计师QQ598969553             _16"/>
          <p:cNvSpPr>
            <a:spLocks noEditPoints="1"/>
          </p:cNvSpPr>
          <p:nvPr/>
        </p:nvSpPr>
        <p:spPr bwMode="auto">
          <a:xfrm>
            <a:off x="1241425" y="3994785"/>
            <a:ext cx="565785" cy="59690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sp>
        <p:nvSpPr>
          <p:cNvPr id="53" name="原创设计师QQ598969553             _18"/>
          <p:cNvSpPr>
            <a:spLocks noChangeArrowheads="1"/>
          </p:cNvSpPr>
          <p:nvPr/>
        </p:nvSpPr>
        <p:spPr bwMode="auto">
          <a:xfrm>
            <a:off x="1990480" y="1603563"/>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en-US" sz="2400" b="1" dirty="0">
                <a:solidFill>
                  <a:schemeClr val="tx1">
                    <a:lumMod val="75000"/>
                    <a:lumOff val="25000"/>
                  </a:schemeClr>
                </a:solidFill>
                <a:latin typeface="微软雅黑" panose="020B0503020204020204" charset="-122"/>
                <a:ea typeface="微软雅黑" panose="020B0503020204020204" charset="-122"/>
              </a:rPr>
              <a:t>数字汇票体系</a:t>
            </a:r>
            <a:endParaRPr lang="en-US" altLang="zh-CN"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保障扶贫资金的权威性和信用可达性</a:t>
            </a: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sp>
        <p:nvSpPr>
          <p:cNvPr id="54" name="原创设计师QQ598969553             _19"/>
          <p:cNvSpPr>
            <a:spLocks noChangeArrowheads="1"/>
          </p:cNvSpPr>
          <p:nvPr/>
        </p:nvSpPr>
        <p:spPr bwMode="auto">
          <a:xfrm>
            <a:off x="7923285" y="1671512"/>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en-US" sz="2400" b="1" dirty="0">
                <a:solidFill>
                  <a:schemeClr val="tx1">
                    <a:lumMod val="75000"/>
                    <a:lumOff val="25000"/>
                  </a:schemeClr>
                </a:solidFill>
                <a:latin typeface="微软雅黑" panose="020B0503020204020204" charset="-122"/>
                <a:ea typeface="微软雅黑" panose="020B0503020204020204" charset="-122"/>
              </a:rPr>
              <a:t>实时对账系统</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实时流水对账，及时发现对账差异</a:t>
            </a:r>
            <a:r>
              <a:rPr lang="en-US" altLang="zh-CN" dirty="0">
                <a:solidFill>
                  <a:schemeClr val="bg1">
                    <a:lumMod val="50000"/>
                  </a:schemeClr>
                </a:solidFill>
                <a:latin typeface="微软雅黑" panose="020B0503020204020204" charset="-122"/>
                <a:ea typeface="微软雅黑" panose="020B0503020204020204" charset="-122"/>
              </a:rPr>
              <a:t>.</a:t>
            </a:r>
            <a:endParaRPr lang="en-US" altLang="zh-CN" dirty="0">
              <a:solidFill>
                <a:schemeClr val="bg1">
                  <a:lumMod val="50000"/>
                </a:schemeClr>
              </a:solidFill>
              <a:latin typeface="微软雅黑" panose="020B0503020204020204" charset="-122"/>
              <a:ea typeface="微软雅黑" panose="020B0503020204020204" charset="-122"/>
            </a:endParaRPr>
          </a:p>
        </p:txBody>
      </p:sp>
      <p:sp>
        <p:nvSpPr>
          <p:cNvPr id="56" name="原创设计师QQ598969553             _21"/>
          <p:cNvSpPr>
            <a:spLocks noChangeArrowheads="1"/>
          </p:cNvSpPr>
          <p:nvPr/>
        </p:nvSpPr>
        <p:spPr bwMode="auto">
          <a:xfrm>
            <a:off x="1990691" y="3976558"/>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共识机制</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tx1">
                    <a:lumMod val="50000"/>
                    <a:lumOff val="50000"/>
                  </a:schemeClr>
                </a:solidFill>
                <a:latin typeface="微软雅黑" panose="020B0503020204020204" charset="-122"/>
                <a:ea typeface="微软雅黑" panose="020B0503020204020204" charset="-122"/>
              </a:rPr>
              <a:t>——</a:t>
            </a:r>
            <a:r>
              <a:rPr lang="zh-CN" altLang="en-US" dirty="0">
                <a:solidFill>
                  <a:schemeClr val="tx1">
                    <a:lumMod val="50000"/>
                    <a:lumOff val="50000"/>
                  </a:schemeClr>
                </a:solidFill>
                <a:latin typeface="微软雅黑" panose="020B0503020204020204" charset="-122"/>
                <a:ea typeface="微软雅黑" panose="020B0503020204020204" charset="-122"/>
              </a:rPr>
              <a:t>基于信用评分的主节点切换协议的</a:t>
            </a:r>
            <a:r>
              <a:rPr lang="en-US" altLang="zh-CN" dirty="0">
                <a:solidFill>
                  <a:schemeClr val="tx1">
                    <a:lumMod val="50000"/>
                    <a:lumOff val="50000"/>
                  </a:schemeClr>
                </a:solidFill>
                <a:latin typeface="微软雅黑" panose="020B0503020204020204" charset="-122"/>
                <a:ea typeface="微软雅黑" panose="020B0503020204020204" charset="-122"/>
              </a:rPr>
              <a:t>CBFT</a:t>
            </a:r>
            <a:r>
              <a:rPr lang="zh-CN" altLang="en-US" dirty="0">
                <a:solidFill>
                  <a:schemeClr val="tx1">
                    <a:lumMod val="50000"/>
                    <a:lumOff val="50000"/>
                  </a:schemeClr>
                </a:solidFill>
                <a:latin typeface="微软雅黑" panose="020B0503020204020204" charset="-122"/>
                <a:ea typeface="微软雅黑" panose="020B0503020204020204" charset="-122"/>
              </a:rPr>
              <a:t>共识算法</a:t>
            </a: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sp>
        <p:nvSpPr>
          <p:cNvPr id="57" name="原创设计师QQ598969553             _22"/>
          <p:cNvSpPr>
            <a:spLocks noChangeArrowheads="1"/>
          </p:cNvSpPr>
          <p:nvPr/>
        </p:nvSpPr>
        <p:spPr bwMode="auto">
          <a:xfrm>
            <a:off x="7918416" y="3923222"/>
            <a:ext cx="2988733" cy="114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多链架构</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a:p>
            <a:pPr algn="just">
              <a:lnSpc>
                <a:spcPct val="120000"/>
              </a:lnSpc>
              <a:spcBef>
                <a:spcPts val="300"/>
              </a:spcBef>
            </a:pPr>
            <a:r>
              <a:rPr lang="en-US" altLang="zh-CN" dirty="0">
                <a:solidFill>
                  <a:schemeClr val="bg1">
                    <a:lumMod val="50000"/>
                  </a:schemeClr>
                </a:solidFill>
                <a:latin typeface="微软雅黑" panose="020B0503020204020204" charset="-122"/>
                <a:ea typeface="微软雅黑" panose="020B0503020204020204" charset="-122"/>
              </a:rPr>
              <a:t>——</a:t>
            </a:r>
            <a:r>
              <a:rPr lang="zh-CN" altLang="en-US" dirty="0">
                <a:solidFill>
                  <a:schemeClr val="bg1">
                    <a:lumMod val="50000"/>
                  </a:schemeClr>
                </a:solidFill>
                <a:latin typeface="微软雅黑" panose="020B0503020204020204" charset="-122"/>
                <a:ea typeface="微软雅黑" panose="020B0503020204020204" charset="-122"/>
              </a:rPr>
              <a:t>多链架构，提高区块链的系统吞吐量</a:t>
            </a:r>
            <a:endParaRPr lang="zh-CN" altLang="en-US" dirty="0">
              <a:solidFill>
                <a:schemeClr val="bg1">
                  <a:lumMod val="50000"/>
                </a:schemeClr>
              </a:solidFill>
              <a:latin typeface="微软雅黑" panose="020B0503020204020204" charset="-122"/>
              <a:ea typeface="微软雅黑" panose="020B0503020204020204" charset="-122"/>
            </a:endParaRPr>
          </a:p>
        </p:txBody>
      </p:sp>
      <p:cxnSp>
        <p:nvCxnSpPr>
          <p:cNvPr id="401" name="Straight Connector 400"/>
          <p:cNvCxnSpPr/>
          <p:nvPr/>
        </p:nvCxnSpPr>
        <p:spPr>
          <a:xfrm>
            <a:off x="328295"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2" name="Subtitle 2"/>
          <p:cNvSpPr txBox="1"/>
          <p:nvPr/>
        </p:nvSpPr>
        <p:spPr>
          <a:xfrm>
            <a:off x="11507788" y="6289675"/>
            <a:ext cx="538162"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61" name="原创设计师QQ598969553             _60"/>
          <p:cNvSpPr>
            <a:spLocks noEditPoints="1"/>
          </p:cNvSpPr>
          <p:nvPr/>
        </p:nvSpPr>
        <p:spPr bwMode="auto">
          <a:xfrm>
            <a:off x="7187565" y="3976370"/>
            <a:ext cx="528955" cy="432435"/>
          </a:xfrm>
          <a:custGeom>
            <a:avLst/>
            <a:gdLst>
              <a:gd name="T0" fmla="*/ 0 w 632"/>
              <a:gd name="T1" fmla="*/ 410 h 516"/>
              <a:gd name="T2" fmla="*/ 62 w 632"/>
              <a:gd name="T3" fmla="*/ 383 h 516"/>
              <a:gd name="T4" fmla="*/ 220 w 632"/>
              <a:gd name="T5" fmla="*/ 279 h 516"/>
              <a:gd name="T6" fmla="*/ 253 w 632"/>
              <a:gd name="T7" fmla="*/ 323 h 516"/>
              <a:gd name="T8" fmla="*/ 62 w 632"/>
              <a:gd name="T9" fmla="*/ 437 h 516"/>
              <a:gd name="T10" fmla="*/ 626 w 632"/>
              <a:gd name="T11" fmla="*/ 116 h 516"/>
              <a:gd name="T12" fmla="*/ 582 w 632"/>
              <a:gd name="T13" fmla="*/ 160 h 516"/>
              <a:gd name="T14" fmla="*/ 515 w 632"/>
              <a:gd name="T15" fmla="*/ 205 h 516"/>
              <a:gd name="T16" fmla="*/ 510 w 632"/>
              <a:gd name="T17" fmla="*/ 132 h 516"/>
              <a:gd name="T18" fmla="*/ 444 w 632"/>
              <a:gd name="T19" fmla="*/ 132 h 516"/>
              <a:gd name="T20" fmla="*/ 313 w 632"/>
              <a:gd name="T21" fmla="*/ 225 h 516"/>
              <a:gd name="T22" fmla="*/ 444 w 632"/>
              <a:gd name="T23" fmla="*/ 78 h 516"/>
              <a:gd name="T24" fmla="*/ 510 w 632"/>
              <a:gd name="T25" fmla="*/ 78 h 516"/>
              <a:gd name="T26" fmla="*/ 526 w 632"/>
              <a:gd name="T27" fmla="*/ 0 h 516"/>
              <a:gd name="T28" fmla="*/ 582 w 632"/>
              <a:gd name="T29" fmla="*/ 49 h 516"/>
              <a:gd name="T30" fmla="*/ 626 w 632"/>
              <a:gd name="T31" fmla="*/ 116 h 516"/>
              <a:gd name="T32" fmla="*/ 592 w 632"/>
              <a:gd name="T33" fmla="*/ 105 h 516"/>
              <a:gd name="T34" fmla="*/ 542 w 632"/>
              <a:gd name="T35" fmla="*/ 55 h 516"/>
              <a:gd name="T36" fmla="*/ 592 w 632"/>
              <a:gd name="T37" fmla="*/ 105 h 516"/>
              <a:gd name="T38" fmla="*/ 626 w 632"/>
              <a:gd name="T39" fmla="*/ 422 h 516"/>
              <a:gd name="T40" fmla="*/ 537 w 632"/>
              <a:gd name="T41" fmla="*/ 510 h 516"/>
              <a:gd name="T42" fmla="*/ 510 w 632"/>
              <a:gd name="T43" fmla="*/ 497 h 516"/>
              <a:gd name="T44" fmla="*/ 479 w 632"/>
              <a:gd name="T45" fmla="*/ 437 h 516"/>
              <a:gd name="T46" fmla="*/ 249 w 632"/>
              <a:gd name="T47" fmla="*/ 274 h 516"/>
              <a:gd name="T48" fmla="*/ 62 w 632"/>
              <a:gd name="T49" fmla="*/ 132 h 516"/>
              <a:gd name="T50" fmla="*/ 0 w 632"/>
              <a:gd name="T51" fmla="*/ 105 h 516"/>
              <a:gd name="T52" fmla="*/ 62 w 632"/>
              <a:gd name="T53" fmla="*/ 78 h 516"/>
              <a:gd name="T54" fmla="*/ 292 w 632"/>
              <a:gd name="T55" fmla="*/ 241 h 516"/>
              <a:gd name="T56" fmla="*/ 479 w 632"/>
              <a:gd name="T57" fmla="*/ 383 h 516"/>
              <a:gd name="T58" fmla="*/ 510 w 632"/>
              <a:gd name="T59" fmla="*/ 322 h 516"/>
              <a:gd name="T60" fmla="*/ 537 w 632"/>
              <a:gd name="T61" fmla="*/ 310 h 516"/>
              <a:gd name="T62" fmla="*/ 626 w 632"/>
              <a:gd name="T63" fmla="*/ 399 h 516"/>
              <a:gd name="T64" fmla="*/ 626 w 632"/>
              <a:gd name="T65" fmla="*/ 422 h 516"/>
              <a:gd name="T66" fmla="*/ 592 w 632"/>
              <a:gd name="T67" fmla="*/ 410 h 516"/>
              <a:gd name="T68" fmla="*/ 542 w 632"/>
              <a:gd name="T69" fmla="*/ 360 h 516"/>
              <a:gd name="T70" fmla="*/ 592 w 632"/>
              <a:gd name="T71" fmla="*/ 4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2" h="516">
                <a:moveTo>
                  <a:pt x="27" y="437"/>
                </a:moveTo>
                <a:cubicBezTo>
                  <a:pt x="13" y="437"/>
                  <a:pt x="0" y="425"/>
                  <a:pt x="0" y="410"/>
                </a:cubicBezTo>
                <a:cubicBezTo>
                  <a:pt x="0" y="395"/>
                  <a:pt x="13" y="383"/>
                  <a:pt x="27" y="383"/>
                </a:cubicBezTo>
                <a:cubicBezTo>
                  <a:pt x="62" y="383"/>
                  <a:pt x="62" y="383"/>
                  <a:pt x="62" y="383"/>
                </a:cubicBezTo>
                <a:cubicBezTo>
                  <a:pt x="97" y="383"/>
                  <a:pt x="97" y="383"/>
                  <a:pt x="97" y="383"/>
                </a:cubicBezTo>
                <a:cubicBezTo>
                  <a:pt x="133" y="383"/>
                  <a:pt x="176" y="336"/>
                  <a:pt x="220" y="279"/>
                </a:cubicBezTo>
                <a:cubicBezTo>
                  <a:pt x="228" y="290"/>
                  <a:pt x="228" y="290"/>
                  <a:pt x="228" y="290"/>
                </a:cubicBezTo>
                <a:cubicBezTo>
                  <a:pt x="236" y="301"/>
                  <a:pt x="245" y="312"/>
                  <a:pt x="253" y="323"/>
                </a:cubicBezTo>
                <a:cubicBezTo>
                  <a:pt x="204" y="385"/>
                  <a:pt x="153" y="437"/>
                  <a:pt x="97" y="437"/>
                </a:cubicBezTo>
                <a:cubicBezTo>
                  <a:pt x="62" y="437"/>
                  <a:pt x="62" y="437"/>
                  <a:pt x="62" y="437"/>
                </a:cubicBezTo>
                <a:cubicBezTo>
                  <a:pt x="27" y="437"/>
                  <a:pt x="27" y="437"/>
                  <a:pt x="27" y="437"/>
                </a:cubicBezTo>
                <a:close/>
                <a:moveTo>
                  <a:pt x="626" y="116"/>
                </a:moveTo>
                <a:cubicBezTo>
                  <a:pt x="626" y="116"/>
                  <a:pt x="626" y="116"/>
                  <a:pt x="626" y="116"/>
                </a:cubicBezTo>
                <a:cubicBezTo>
                  <a:pt x="582" y="160"/>
                  <a:pt x="582" y="160"/>
                  <a:pt x="582" y="160"/>
                </a:cubicBezTo>
                <a:cubicBezTo>
                  <a:pt x="537" y="205"/>
                  <a:pt x="537" y="205"/>
                  <a:pt x="537" y="205"/>
                </a:cubicBezTo>
                <a:cubicBezTo>
                  <a:pt x="531" y="211"/>
                  <a:pt x="521" y="211"/>
                  <a:pt x="515" y="205"/>
                </a:cubicBezTo>
                <a:cubicBezTo>
                  <a:pt x="511" y="201"/>
                  <a:pt x="510" y="197"/>
                  <a:pt x="510" y="192"/>
                </a:cubicBezTo>
                <a:cubicBezTo>
                  <a:pt x="510" y="132"/>
                  <a:pt x="510" y="132"/>
                  <a:pt x="510" y="132"/>
                </a:cubicBezTo>
                <a:cubicBezTo>
                  <a:pt x="479" y="132"/>
                  <a:pt x="479" y="132"/>
                  <a:pt x="479" y="132"/>
                </a:cubicBezTo>
                <a:cubicBezTo>
                  <a:pt x="444" y="132"/>
                  <a:pt x="444" y="132"/>
                  <a:pt x="444" y="132"/>
                </a:cubicBezTo>
                <a:cubicBezTo>
                  <a:pt x="408" y="132"/>
                  <a:pt x="365" y="180"/>
                  <a:pt x="321" y="235"/>
                </a:cubicBezTo>
                <a:cubicBezTo>
                  <a:pt x="313" y="225"/>
                  <a:pt x="313" y="225"/>
                  <a:pt x="313" y="225"/>
                </a:cubicBezTo>
                <a:cubicBezTo>
                  <a:pt x="304" y="214"/>
                  <a:pt x="296" y="203"/>
                  <a:pt x="287" y="192"/>
                </a:cubicBezTo>
                <a:cubicBezTo>
                  <a:pt x="337" y="130"/>
                  <a:pt x="388" y="78"/>
                  <a:pt x="444" y="78"/>
                </a:cubicBezTo>
                <a:cubicBezTo>
                  <a:pt x="479" y="78"/>
                  <a:pt x="479" y="78"/>
                  <a:pt x="479" y="78"/>
                </a:cubicBezTo>
                <a:cubicBezTo>
                  <a:pt x="510" y="78"/>
                  <a:pt x="510" y="78"/>
                  <a:pt x="510" y="78"/>
                </a:cubicBezTo>
                <a:cubicBezTo>
                  <a:pt x="510" y="16"/>
                  <a:pt x="510" y="16"/>
                  <a:pt x="510" y="16"/>
                </a:cubicBezTo>
                <a:cubicBezTo>
                  <a:pt x="510" y="7"/>
                  <a:pt x="517" y="0"/>
                  <a:pt x="526" y="0"/>
                </a:cubicBezTo>
                <a:cubicBezTo>
                  <a:pt x="530" y="0"/>
                  <a:pt x="534" y="2"/>
                  <a:pt x="537" y="5"/>
                </a:cubicBezTo>
                <a:cubicBezTo>
                  <a:pt x="582" y="49"/>
                  <a:pt x="582" y="49"/>
                  <a:pt x="582" y="49"/>
                </a:cubicBezTo>
                <a:cubicBezTo>
                  <a:pt x="626" y="93"/>
                  <a:pt x="626" y="93"/>
                  <a:pt x="626" y="93"/>
                </a:cubicBezTo>
                <a:cubicBezTo>
                  <a:pt x="632" y="100"/>
                  <a:pt x="632" y="110"/>
                  <a:pt x="626" y="116"/>
                </a:cubicBezTo>
                <a:cubicBezTo>
                  <a:pt x="626" y="116"/>
                  <a:pt x="626" y="116"/>
                  <a:pt x="626" y="116"/>
                </a:cubicBezTo>
                <a:close/>
                <a:moveTo>
                  <a:pt x="592" y="105"/>
                </a:moveTo>
                <a:cubicBezTo>
                  <a:pt x="592" y="105"/>
                  <a:pt x="592" y="105"/>
                  <a:pt x="592" y="105"/>
                </a:cubicBezTo>
                <a:cubicBezTo>
                  <a:pt x="575" y="88"/>
                  <a:pt x="559" y="72"/>
                  <a:pt x="542" y="55"/>
                </a:cubicBezTo>
                <a:cubicBezTo>
                  <a:pt x="542" y="154"/>
                  <a:pt x="542" y="154"/>
                  <a:pt x="542" y="154"/>
                </a:cubicBezTo>
                <a:cubicBezTo>
                  <a:pt x="559" y="138"/>
                  <a:pt x="575" y="121"/>
                  <a:pt x="592" y="105"/>
                </a:cubicBezTo>
                <a:close/>
                <a:moveTo>
                  <a:pt x="626" y="422"/>
                </a:moveTo>
                <a:cubicBezTo>
                  <a:pt x="626" y="422"/>
                  <a:pt x="626" y="422"/>
                  <a:pt x="626" y="422"/>
                </a:cubicBezTo>
                <a:cubicBezTo>
                  <a:pt x="582" y="466"/>
                  <a:pt x="582" y="466"/>
                  <a:pt x="582" y="466"/>
                </a:cubicBezTo>
                <a:cubicBezTo>
                  <a:pt x="537" y="510"/>
                  <a:pt x="537" y="510"/>
                  <a:pt x="537" y="510"/>
                </a:cubicBezTo>
                <a:cubicBezTo>
                  <a:pt x="531" y="516"/>
                  <a:pt x="521" y="516"/>
                  <a:pt x="515" y="510"/>
                </a:cubicBezTo>
                <a:cubicBezTo>
                  <a:pt x="511" y="507"/>
                  <a:pt x="510" y="502"/>
                  <a:pt x="510" y="497"/>
                </a:cubicBezTo>
                <a:cubicBezTo>
                  <a:pt x="510" y="437"/>
                  <a:pt x="510" y="437"/>
                  <a:pt x="510" y="437"/>
                </a:cubicBezTo>
                <a:cubicBezTo>
                  <a:pt x="479" y="437"/>
                  <a:pt x="479" y="437"/>
                  <a:pt x="479" y="437"/>
                </a:cubicBezTo>
                <a:cubicBezTo>
                  <a:pt x="444" y="437"/>
                  <a:pt x="444" y="437"/>
                  <a:pt x="444" y="437"/>
                </a:cubicBezTo>
                <a:cubicBezTo>
                  <a:pt x="373" y="437"/>
                  <a:pt x="311" y="355"/>
                  <a:pt x="249" y="274"/>
                </a:cubicBezTo>
                <a:cubicBezTo>
                  <a:pt x="195" y="203"/>
                  <a:pt x="141" y="132"/>
                  <a:pt x="97" y="132"/>
                </a:cubicBezTo>
                <a:cubicBezTo>
                  <a:pt x="62" y="132"/>
                  <a:pt x="62" y="132"/>
                  <a:pt x="62" y="132"/>
                </a:cubicBezTo>
                <a:cubicBezTo>
                  <a:pt x="27" y="132"/>
                  <a:pt x="27" y="132"/>
                  <a:pt x="27" y="132"/>
                </a:cubicBezTo>
                <a:cubicBezTo>
                  <a:pt x="13" y="132"/>
                  <a:pt x="0" y="120"/>
                  <a:pt x="0" y="105"/>
                </a:cubicBezTo>
                <a:cubicBezTo>
                  <a:pt x="0" y="90"/>
                  <a:pt x="13" y="78"/>
                  <a:pt x="27" y="78"/>
                </a:cubicBezTo>
                <a:cubicBezTo>
                  <a:pt x="62" y="78"/>
                  <a:pt x="62" y="78"/>
                  <a:pt x="62" y="78"/>
                </a:cubicBezTo>
                <a:cubicBezTo>
                  <a:pt x="97" y="78"/>
                  <a:pt x="97" y="78"/>
                  <a:pt x="97" y="78"/>
                </a:cubicBezTo>
                <a:cubicBezTo>
                  <a:pt x="168" y="78"/>
                  <a:pt x="230" y="160"/>
                  <a:pt x="292" y="241"/>
                </a:cubicBezTo>
                <a:cubicBezTo>
                  <a:pt x="346" y="312"/>
                  <a:pt x="399" y="383"/>
                  <a:pt x="444" y="383"/>
                </a:cubicBezTo>
                <a:cubicBezTo>
                  <a:pt x="479" y="383"/>
                  <a:pt x="479" y="383"/>
                  <a:pt x="479" y="383"/>
                </a:cubicBezTo>
                <a:cubicBezTo>
                  <a:pt x="510" y="383"/>
                  <a:pt x="510" y="383"/>
                  <a:pt x="510" y="383"/>
                </a:cubicBezTo>
                <a:cubicBezTo>
                  <a:pt x="510" y="322"/>
                  <a:pt x="510" y="322"/>
                  <a:pt x="510" y="322"/>
                </a:cubicBezTo>
                <a:cubicBezTo>
                  <a:pt x="510" y="313"/>
                  <a:pt x="517" y="305"/>
                  <a:pt x="526" y="305"/>
                </a:cubicBezTo>
                <a:cubicBezTo>
                  <a:pt x="530" y="305"/>
                  <a:pt x="534" y="307"/>
                  <a:pt x="537" y="310"/>
                </a:cubicBezTo>
                <a:cubicBezTo>
                  <a:pt x="582" y="354"/>
                  <a:pt x="582" y="354"/>
                  <a:pt x="582" y="354"/>
                </a:cubicBezTo>
                <a:cubicBezTo>
                  <a:pt x="626" y="399"/>
                  <a:pt x="626" y="399"/>
                  <a:pt x="626" y="399"/>
                </a:cubicBezTo>
                <a:cubicBezTo>
                  <a:pt x="632" y="405"/>
                  <a:pt x="632" y="415"/>
                  <a:pt x="626" y="422"/>
                </a:cubicBezTo>
                <a:cubicBezTo>
                  <a:pt x="626" y="422"/>
                  <a:pt x="626" y="422"/>
                  <a:pt x="626" y="422"/>
                </a:cubicBezTo>
                <a:close/>
                <a:moveTo>
                  <a:pt x="592" y="410"/>
                </a:moveTo>
                <a:cubicBezTo>
                  <a:pt x="592" y="410"/>
                  <a:pt x="592" y="410"/>
                  <a:pt x="592" y="410"/>
                </a:cubicBezTo>
                <a:cubicBezTo>
                  <a:pt x="559" y="377"/>
                  <a:pt x="559" y="377"/>
                  <a:pt x="559" y="377"/>
                </a:cubicBezTo>
                <a:cubicBezTo>
                  <a:pt x="542" y="360"/>
                  <a:pt x="542" y="360"/>
                  <a:pt x="542" y="360"/>
                </a:cubicBezTo>
                <a:cubicBezTo>
                  <a:pt x="542" y="460"/>
                  <a:pt x="542" y="460"/>
                  <a:pt x="542" y="460"/>
                </a:cubicBezTo>
                <a:cubicBezTo>
                  <a:pt x="559" y="443"/>
                  <a:pt x="575" y="427"/>
                  <a:pt x="592" y="41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 name="原创设计师QQ598969553             _33"/>
          <p:cNvSpPr>
            <a:spLocks noEditPoints="1"/>
          </p:cNvSpPr>
          <p:nvPr/>
        </p:nvSpPr>
        <p:spPr bwMode="auto">
          <a:xfrm>
            <a:off x="1273810" y="1602740"/>
            <a:ext cx="554355" cy="634365"/>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原创设计师QQ598969553             _25"/>
          <p:cNvSpPr>
            <a:spLocks noEditPoints="1"/>
          </p:cNvSpPr>
          <p:nvPr/>
        </p:nvSpPr>
        <p:spPr bwMode="auto">
          <a:xfrm>
            <a:off x="7206615" y="1670685"/>
            <a:ext cx="554355" cy="539750"/>
          </a:xfrm>
          <a:custGeom>
            <a:avLst/>
            <a:gdLst>
              <a:gd name="T0" fmla="*/ 100 w 679"/>
              <a:gd name="T1" fmla="*/ 635 h 661"/>
              <a:gd name="T2" fmla="*/ 189 w 679"/>
              <a:gd name="T3" fmla="*/ 608 h 661"/>
              <a:gd name="T4" fmla="*/ 196 w 679"/>
              <a:gd name="T5" fmla="*/ 560 h 661"/>
              <a:gd name="T6" fmla="*/ 217 w 679"/>
              <a:gd name="T7" fmla="*/ 550 h 661"/>
              <a:gd name="T8" fmla="*/ 312 w 679"/>
              <a:gd name="T9" fmla="*/ 111 h 661"/>
              <a:gd name="T10" fmla="*/ 286 w 679"/>
              <a:gd name="T11" fmla="*/ 119 h 661"/>
              <a:gd name="T12" fmla="*/ 244 w 679"/>
              <a:gd name="T13" fmla="*/ 148 h 661"/>
              <a:gd name="T14" fmla="*/ 158 w 679"/>
              <a:gd name="T15" fmla="*/ 194 h 661"/>
              <a:gd name="T16" fmla="*/ 214 w 679"/>
              <a:gd name="T17" fmla="*/ 407 h 661"/>
              <a:gd name="T18" fmla="*/ 225 w 679"/>
              <a:gd name="T19" fmla="*/ 451 h 661"/>
              <a:gd name="T20" fmla="*/ 178 w 679"/>
              <a:gd name="T21" fmla="*/ 482 h 661"/>
              <a:gd name="T22" fmla="*/ 69 w 679"/>
              <a:gd name="T23" fmla="*/ 482 h 661"/>
              <a:gd name="T24" fmla="*/ 22 w 679"/>
              <a:gd name="T25" fmla="*/ 451 h 661"/>
              <a:gd name="T26" fmla="*/ 32 w 679"/>
              <a:gd name="T27" fmla="*/ 407 h 661"/>
              <a:gd name="T28" fmla="*/ 92 w 679"/>
              <a:gd name="T29" fmla="*/ 194 h 661"/>
              <a:gd name="T30" fmla="*/ 31 w 679"/>
              <a:gd name="T31" fmla="*/ 169 h 661"/>
              <a:gd name="T32" fmla="*/ 6 w 679"/>
              <a:gd name="T33" fmla="*/ 125 h 661"/>
              <a:gd name="T34" fmla="*/ 49 w 679"/>
              <a:gd name="T35" fmla="*/ 142 h 661"/>
              <a:gd name="T36" fmla="*/ 97 w 679"/>
              <a:gd name="T37" fmla="*/ 162 h 661"/>
              <a:gd name="T38" fmla="*/ 152 w 679"/>
              <a:gd name="T39" fmla="*/ 162 h 661"/>
              <a:gd name="T40" fmla="*/ 221 w 679"/>
              <a:gd name="T41" fmla="*/ 125 h 661"/>
              <a:gd name="T42" fmla="*/ 246 w 679"/>
              <a:gd name="T43" fmla="*/ 105 h 661"/>
              <a:gd name="T44" fmla="*/ 306 w 679"/>
              <a:gd name="T45" fmla="*/ 80 h 661"/>
              <a:gd name="T46" fmla="*/ 312 w 679"/>
              <a:gd name="T47" fmla="*/ 27 h 661"/>
              <a:gd name="T48" fmla="*/ 366 w 679"/>
              <a:gd name="T49" fmla="*/ 27 h 661"/>
              <a:gd name="T50" fmla="*/ 373 w 679"/>
              <a:gd name="T51" fmla="*/ 80 h 661"/>
              <a:gd name="T52" fmla="*/ 433 w 679"/>
              <a:gd name="T53" fmla="*/ 105 h 661"/>
              <a:gd name="T54" fmla="*/ 478 w 679"/>
              <a:gd name="T55" fmla="*/ 142 h 661"/>
              <a:gd name="T56" fmla="*/ 527 w 679"/>
              <a:gd name="T57" fmla="*/ 162 h 661"/>
              <a:gd name="T58" fmla="*/ 581 w 679"/>
              <a:gd name="T59" fmla="*/ 162 h 661"/>
              <a:gd name="T60" fmla="*/ 650 w 679"/>
              <a:gd name="T61" fmla="*/ 125 h 661"/>
              <a:gd name="T62" fmla="*/ 673 w 679"/>
              <a:gd name="T63" fmla="*/ 148 h 661"/>
              <a:gd name="T64" fmla="*/ 587 w 679"/>
              <a:gd name="T65" fmla="*/ 194 h 661"/>
              <a:gd name="T66" fmla="*/ 646 w 679"/>
              <a:gd name="T67" fmla="*/ 407 h 661"/>
              <a:gd name="T68" fmla="*/ 657 w 679"/>
              <a:gd name="T69" fmla="*/ 451 h 661"/>
              <a:gd name="T70" fmla="*/ 555 w 679"/>
              <a:gd name="T71" fmla="*/ 493 h 661"/>
              <a:gd name="T72" fmla="*/ 500 w 679"/>
              <a:gd name="T73" fmla="*/ 482 h 661"/>
              <a:gd name="T74" fmla="*/ 454 w 679"/>
              <a:gd name="T75" fmla="*/ 413 h 661"/>
              <a:gd name="T76" fmla="*/ 534 w 679"/>
              <a:gd name="T77" fmla="*/ 196 h 661"/>
              <a:gd name="T78" fmla="*/ 489 w 679"/>
              <a:gd name="T79" fmla="*/ 184 h 661"/>
              <a:gd name="T80" fmla="*/ 436 w 679"/>
              <a:gd name="T81" fmla="*/ 148 h 661"/>
              <a:gd name="T82" fmla="*/ 392 w 679"/>
              <a:gd name="T83" fmla="*/ 119 h 661"/>
              <a:gd name="T84" fmla="*/ 366 w 679"/>
              <a:gd name="T85" fmla="*/ 111 h 661"/>
              <a:gd name="T86" fmla="*/ 462 w 679"/>
              <a:gd name="T87" fmla="*/ 550 h 661"/>
              <a:gd name="T88" fmla="*/ 490 w 679"/>
              <a:gd name="T89" fmla="*/ 578 h 661"/>
              <a:gd name="T90" fmla="*/ 553 w 679"/>
              <a:gd name="T91" fmla="*/ 608 h 661"/>
              <a:gd name="T92" fmla="*/ 553 w 679"/>
              <a:gd name="T93" fmla="*/ 661 h 661"/>
              <a:gd name="T94" fmla="*/ 616 w 679"/>
              <a:gd name="T95" fmla="*/ 416 h 661"/>
              <a:gd name="T96" fmla="*/ 555 w 679"/>
              <a:gd name="T97" fmla="*/ 233 h 661"/>
              <a:gd name="T98" fmla="*/ 520 w 679"/>
              <a:gd name="T99" fmla="*/ 432 h 661"/>
              <a:gd name="T100" fmla="*/ 555 w 679"/>
              <a:gd name="T101" fmla="*/ 439 h 661"/>
              <a:gd name="T102" fmla="*/ 590 w 679"/>
              <a:gd name="T103" fmla="*/ 433 h 661"/>
              <a:gd name="T104" fmla="*/ 183 w 679"/>
              <a:gd name="T105" fmla="*/ 416 h 661"/>
              <a:gd name="T106" fmla="*/ 124 w 679"/>
              <a:gd name="T107" fmla="*/ 233 h 661"/>
              <a:gd name="T108" fmla="*/ 88 w 679"/>
              <a:gd name="T109" fmla="*/ 432 h 661"/>
              <a:gd name="T110" fmla="*/ 124 w 679"/>
              <a:gd name="T111" fmla="*/ 439 h 661"/>
              <a:gd name="T112" fmla="*/ 157 w 679"/>
              <a:gd name="T113" fmla="*/ 433 h 661"/>
              <a:gd name="T114" fmla="*/ 221 w 679"/>
              <a:gd name="T115" fmla="*/ 608 h 661"/>
              <a:gd name="T116" fmla="*/ 458 w 679"/>
              <a:gd name="T117" fmla="*/ 608 h 661"/>
              <a:gd name="T118" fmla="*/ 221 w 679"/>
              <a:gd name="T119" fmla="*/ 582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9" h="661">
                <a:moveTo>
                  <a:pt x="126" y="661"/>
                </a:moveTo>
                <a:cubicBezTo>
                  <a:pt x="112" y="661"/>
                  <a:pt x="100" y="649"/>
                  <a:pt x="100" y="635"/>
                </a:cubicBezTo>
                <a:cubicBezTo>
                  <a:pt x="100" y="620"/>
                  <a:pt x="112" y="608"/>
                  <a:pt x="126" y="608"/>
                </a:cubicBezTo>
                <a:cubicBezTo>
                  <a:pt x="189" y="608"/>
                  <a:pt x="189" y="608"/>
                  <a:pt x="189" y="608"/>
                </a:cubicBezTo>
                <a:cubicBezTo>
                  <a:pt x="189" y="578"/>
                  <a:pt x="189" y="578"/>
                  <a:pt x="189" y="578"/>
                </a:cubicBezTo>
                <a:cubicBezTo>
                  <a:pt x="189" y="571"/>
                  <a:pt x="191" y="565"/>
                  <a:pt x="196" y="560"/>
                </a:cubicBezTo>
                <a:cubicBezTo>
                  <a:pt x="197" y="558"/>
                  <a:pt x="197" y="558"/>
                  <a:pt x="197" y="558"/>
                </a:cubicBezTo>
                <a:cubicBezTo>
                  <a:pt x="202" y="553"/>
                  <a:pt x="209" y="550"/>
                  <a:pt x="217" y="550"/>
                </a:cubicBezTo>
                <a:cubicBezTo>
                  <a:pt x="312" y="550"/>
                  <a:pt x="312" y="550"/>
                  <a:pt x="312" y="550"/>
                </a:cubicBezTo>
                <a:cubicBezTo>
                  <a:pt x="312" y="111"/>
                  <a:pt x="312" y="111"/>
                  <a:pt x="312" y="111"/>
                </a:cubicBezTo>
                <a:cubicBezTo>
                  <a:pt x="312" y="111"/>
                  <a:pt x="312" y="111"/>
                  <a:pt x="312" y="111"/>
                </a:cubicBezTo>
                <a:cubicBezTo>
                  <a:pt x="303" y="113"/>
                  <a:pt x="295" y="115"/>
                  <a:pt x="286" y="119"/>
                </a:cubicBezTo>
                <a:cubicBezTo>
                  <a:pt x="279" y="122"/>
                  <a:pt x="271" y="126"/>
                  <a:pt x="264" y="131"/>
                </a:cubicBezTo>
                <a:cubicBezTo>
                  <a:pt x="257" y="136"/>
                  <a:pt x="249" y="142"/>
                  <a:pt x="244" y="148"/>
                </a:cubicBezTo>
                <a:cubicBezTo>
                  <a:pt x="228" y="163"/>
                  <a:pt x="210" y="175"/>
                  <a:pt x="190" y="184"/>
                </a:cubicBezTo>
                <a:cubicBezTo>
                  <a:pt x="180" y="188"/>
                  <a:pt x="169" y="191"/>
                  <a:pt x="158" y="194"/>
                </a:cubicBezTo>
                <a:cubicBezTo>
                  <a:pt x="154" y="195"/>
                  <a:pt x="149" y="195"/>
                  <a:pt x="145" y="196"/>
                </a:cubicBezTo>
                <a:cubicBezTo>
                  <a:pt x="214" y="407"/>
                  <a:pt x="214" y="407"/>
                  <a:pt x="214" y="407"/>
                </a:cubicBezTo>
                <a:cubicBezTo>
                  <a:pt x="218" y="408"/>
                  <a:pt x="221" y="410"/>
                  <a:pt x="225" y="413"/>
                </a:cubicBezTo>
                <a:cubicBezTo>
                  <a:pt x="235" y="424"/>
                  <a:pt x="235" y="441"/>
                  <a:pt x="225" y="451"/>
                </a:cubicBezTo>
                <a:cubicBezTo>
                  <a:pt x="212" y="464"/>
                  <a:pt x="196" y="475"/>
                  <a:pt x="178" y="482"/>
                </a:cubicBezTo>
                <a:cubicBezTo>
                  <a:pt x="178" y="482"/>
                  <a:pt x="178" y="482"/>
                  <a:pt x="178" y="482"/>
                </a:cubicBezTo>
                <a:cubicBezTo>
                  <a:pt x="161" y="489"/>
                  <a:pt x="143" y="493"/>
                  <a:pt x="124" y="493"/>
                </a:cubicBezTo>
                <a:cubicBezTo>
                  <a:pt x="104" y="493"/>
                  <a:pt x="85" y="489"/>
                  <a:pt x="69" y="482"/>
                </a:cubicBezTo>
                <a:cubicBezTo>
                  <a:pt x="67" y="482"/>
                  <a:pt x="67" y="482"/>
                  <a:pt x="67" y="482"/>
                </a:cubicBezTo>
                <a:cubicBezTo>
                  <a:pt x="50" y="474"/>
                  <a:pt x="35" y="464"/>
                  <a:pt x="22" y="451"/>
                </a:cubicBezTo>
                <a:cubicBezTo>
                  <a:pt x="12" y="441"/>
                  <a:pt x="12" y="424"/>
                  <a:pt x="22" y="413"/>
                </a:cubicBezTo>
                <a:cubicBezTo>
                  <a:pt x="25" y="410"/>
                  <a:pt x="29" y="408"/>
                  <a:pt x="32" y="407"/>
                </a:cubicBezTo>
                <a:cubicBezTo>
                  <a:pt x="102" y="196"/>
                  <a:pt x="102" y="196"/>
                  <a:pt x="102" y="196"/>
                </a:cubicBezTo>
                <a:cubicBezTo>
                  <a:pt x="98" y="195"/>
                  <a:pt x="95" y="195"/>
                  <a:pt x="92" y="194"/>
                </a:cubicBezTo>
                <a:cubicBezTo>
                  <a:pt x="80" y="191"/>
                  <a:pt x="69" y="188"/>
                  <a:pt x="60" y="184"/>
                </a:cubicBezTo>
                <a:cubicBezTo>
                  <a:pt x="49" y="180"/>
                  <a:pt x="40" y="175"/>
                  <a:pt x="31" y="169"/>
                </a:cubicBezTo>
                <a:cubicBezTo>
                  <a:pt x="22" y="163"/>
                  <a:pt x="13" y="156"/>
                  <a:pt x="6" y="148"/>
                </a:cubicBezTo>
                <a:cubicBezTo>
                  <a:pt x="0" y="142"/>
                  <a:pt x="0" y="131"/>
                  <a:pt x="6" y="125"/>
                </a:cubicBezTo>
                <a:cubicBezTo>
                  <a:pt x="12" y="119"/>
                  <a:pt x="23" y="119"/>
                  <a:pt x="29" y="125"/>
                </a:cubicBezTo>
                <a:cubicBezTo>
                  <a:pt x="35" y="131"/>
                  <a:pt x="42" y="137"/>
                  <a:pt x="49" y="142"/>
                </a:cubicBezTo>
                <a:cubicBezTo>
                  <a:pt x="56" y="147"/>
                  <a:pt x="64" y="151"/>
                  <a:pt x="72" y="155"/>
                </a:cubicBezTo>
                <a:cubicBezTo>
                  <a:pt x="80" y="158"/>
                  <a:pt x="88" y="160"/>
                  <a:pt x="97" y="162"/>
                </a:cubicBezTo>
                <a:cubicBezTo>
                  <a:pt x="106" y="164"/>
                  <a:pt x="115" y="165"/>
                  <a:pt x="125" y="165"/>
                </a:cubicBezTo>
                <a:cubicBezTo>
                  <a:pt x="134" y="165"/>
                  <a:pt x="143" y="164"/>
                  <a:pt x="152" y="162"/>
                </a:cubicBezTo>
                <a:cubicBezTo>
                  <a:pt x="161" y="160"/>
                  <a:pt x="169" y="158"/>
                  <a:pt x="178" y="155"/>
                </a:cubicBezTo>
                <a:cubicBezTo>
                  <a:pt x="194" y="148"/>
                  <a:pt x="208" y="138"/>
                  <a:pt x="221" y="125"/>
                </a:cubicBezTo>
                <a:cubicBezTo>
                  <a:pt x="221" y="125"/>
                  <a:pt x="221" y="125"/>
                  <a:pt x="221" y="125"/>
                </a:cubicBezTo>
                <a:cubicBezTo>
                  <a:pt x="229" y="117"/>
                  <a:pt x="237" y="111"/>
                  <a:pt x="246" y="105"/>
                </a:cubicBezTo>
                <a:cubicBezTo>
                  <a:pt x="254" y="99"/>
                  <a:pt x="264" y="94"/>
                  <a:pt x="274" y="90"/>
                </a:cubicBezTo>
                <a:cubicBezTo>
                  <a:pt x="284" y="85"/>
                  <a:pt x="295" y="82"/>
                  <a:pt x="306" y="80"/>
                </a:cubicBezTo>
                <a:cubicBezTo>
                  <a:pt x="312" y="78"/>
                  <a:pt x="312" y="78"/>
                  <a:pt x="312" y="78"/>
                </a:cubicBezTo>
                <a:cubicBezTo>
                  <a:pt x="312" y="27"/>
                  <a:pt x="312" y="27"/>
                  <a:pt x="312" y="27"/>
                </a:cubicBezTo>
                <a:cubicBezTo>
                  <a:pt x="312" y="12"/>
                  <a:pt x="325" y="0"/>
                  <a:pt x="340" y="0"/>
                </a:cubicBezTo>
                <a:cubicBezTo>
                  <a:pt x="354" y="0"/>
                  <a:pt x="366" y="12"/>
                  <a:pt x="366" y="27"/>
                </a:cubicBezTo>
                <a:cubicBezTo>
                  <a:pt x="366" y="78"/>
                  <a:pt x="366" y="78"/>
                  <a:pt x="366" y="78"/>
                </a:cubicBezTo>
                <a:cubicBezTo>
                  <a:pt x="373" y="80"/>
                  <a:pt x="373" y="80"/>
                  <a:pt x="373" y="80"/>
                </a:cubicBezTo>
                <a:cubicBezTo>
                  <a:pt x="384" y="82"/>
                  <a:pt x="395" y="85"/>
                  <a:pt x="405" y="90"/>
                </a:cubicBezTo>
                <a:cubicBezTo>
                  <a:pt x="415" y="94"/>
                  <a:pt x="425" y="99"/>
                  <a:pt x="433" y="105"/>
                </a:cubicBezTo>
                <a:cubicBezTo>
                  <a:pt x="442" y="111"/>
                  <a:pt x="451" y="118"/>
                  <a:pt x="458" y="125"/>
                </a:cubicBezTo>
                <a:cubicBezTo>
                  <a:pt x="464" y="131"/>
                  <a:pt x="471" y="137"/>
                  <a:pt x="478" y="142"/>
                </a:cubicBezTo>
                <a:cubicBezTo>
                  <a:pt x="486" y="147"/>
                  <a:pt x="494" y="151"/>
                  <a:pt x="501" y="155"/>
                </a:cubicBezTo>
                <a:cubicBezTo>
                  <a:pt x="510" y="158"/>
                  <a:pt x="518" y="160"/>
                  <a:pt x="527" y="162"/>
                </a:cubicBezTo>
                <a:cubicBezTo>
                  <a:pt x="536" y="164"/>
                  <a:pt x="545" y="165"/>
                  <a:pt x="554" y="165"/>
                </a:cubicBezTo>
                <a:cubicBezTo>
                  <a:pt x="564" y="165"/>
                  <a:pt x="573" y="164"/>
                  <a:pt x="581" y="162"/>
                </a:cubicBezTo>
                <a:cubicBezTo>
                  <a:pt x="590" y="160"/>
                  <a:pt x="599" y="158"/>
                  <a:pt x="607" y="155"/>
                </a:cubicBezTo>
                <a:cubicBezTo>
                  <a:pt x="623" y="148"/>
                  <a:pt x="638" y="138"/>
                  <a:pt x="650" y="125"/>
                </a:cubicBezTo>
                <a:cubicBezTo>
                  <a:pt x="656" y="119"/>
                  <a:pt x="667" y="119"/>
                  <a:pt x="673" y="125"/>
                </a:cubicBezTo>
                <a:cubicBezTo>
                  <a:pt x="679" y="131"/>
                  <a:pt x="679" y="142"/>
                  <a:pt x="673" y="148"/>
                </a:cubicBezTo>
                <a:cubicBezTo>
                  <a:pt x="658" y="163"/>
                  <a:pt x="640" y="175"/>
                  <a:pt x="619" y="184"/>
                </a:cubicBezTo>
                <a:cubicBezTo>
                  <a:pt x="609" y="188"/>
                  <a:pt x="599" y="191"/>
                  <a:pt x="587" y="194"/>
                </a:cubicBezTo>
                <a:cubicBezTo>
                  <a:pt x="584" y="195"/>
                  <a:pt x="581" y="195"/>
                  <a:pt x="577" y="196"/>
                </a:cubicBezTo>
                <a:cubicBezTo>
                  <a:pt x="646" y="407"/>
                  <a:pt x="646" y="407"/>
                  <a:pt x="646" y="407"/>
                </a:cubicBezTo>
                <a:cubicBezTo>
                  <a:pt x="650" y="408"/>
                  <a:pt x="654" y="410"/>
                  <a:pt x="657" y="413"/>
                </a:cubicBezTo>
                <a:cubicBezTo>
                  <a:pt x="667" y="424"/>
                  <a:pt x="667" y="441"/>
                  <a:pt x="657" y="451"/>
                </a:cubicBezTo>
                <a:cubicBezTo>
                  <a:pt x="644" y="464"/>
                  <a:pt x="628" y="475"/>
                  <a:pt x="610" y="482"/>
                </a:cubicBezTo>
                <a:cubicBezTo>
                  <a:pt x="593" y="489"/>
                  <a:pt x="575" y="493"/>
                  <a:pt x="555" y="493"/>
                </a:cubicBezTo>
                <a:cubicBezTo>
                  <a:pt x="536" y="493"/>
                  <a:pt x="518" y="489"/>
                  <a:pt x="501" y="482"/>
                </a:cubicBezTo>
                <a:cubicBezTo>
                  <a:pt x="500" y="482"/>
                  <a:pt x="500" y="482"/>
                  <a:pt x="500" y="482"/>
                </a:cubicBezTo>
                <a:cubicBezTo>
                  <a:pt x="482" y="474"/>
                  <a:pt x="467" y="464"/>
                  <a:pt x="454" y="451"/>
                </a:cubicBezTo>
                <a:cubicBezTo>
                  <a:pt x="444" y="441"/>
                  <a:pt x="444" y="424"/>
                  <a:pt x="454" y="413"/>
                </a:cubicBezTo>
                <a:cubicBezTo>
                  <a:pt x="457" y="410"/>
                  <a:pt x="461" y="408"/>
                  <a:pt x="465" y="407"/>
                </a:cubicBezTo>
                <a:cubicBezTo>
                  <a:pt x="534" y="196"/>
                  <a:pt x="534" y="196"/>
                  <a:pt x="534" y="196"/>
                </a:cubicBezTo>
                <a:cubicBezTo>
                  <a:pt x="529" y="195"/>
                  <a:pt x="525" y="195"/>
                  <a:pt x="521" y="194"/>
                </a:cubicBezTo>
                <a:cubicBezTo>
                  <a:pt x="510" y="191"/>
                  <a:pt x="499" y="188"/>
                  <a:pt x="489" y="184"/>
                </a:cubicBezTo>
                <a:cubicBezTo>
                  <a:pt x="479" y="180"/>
                  <a:pt x="469" y="175"/>
                  <a:pt x="460" y="169"/>
                </a:cubicBezTo>
                <a:cubicBezTo>
                  <a:pt x="452" y="163"/>
                  <a:pt x="443" y="156"/>
                  <a:pt x="436" y="148"/>
                </a:cubicBezTo>
                <a:cubicBezTo>
                  <a:pt x="429" y="142"/>
                  <a:pt x="422" y="136"/>
                  <a:pt x="415" y="131"/>
                </a:cubicBezTo>
                <a:cubicBezTo>
                  <a:pt x="408" y="126"/>
                  <a:pt x="400" y="122"/>
                  <a:pt x="392" y="119"/>
                </a:cubicBezTo>
                <a:cubicBezTo>
                  <a:pt x="384" y="115"/>
                  <a:pt x="375" y="113"/>
                  <a:pt x="366" y="111"/>
                </a:cubicBezTo>
                <a:cubicBezTo>
                  <a:pt x="366" y="111"/>
                  <a:pt x="366" y="111"/>
                  <a:pt x="366" y="111"/>
                </a:cubicBezTo>
                <a:cubicBezTo>
                  <a:pt x="366" y="550"/>
                  <a:pt x="366" y="550"/>
                  <a:pt x="366" y="550"/>
                </a:cubicBezTo>
                <a:cubicBezTo>
                  <a:pt x="462" y="550"/>
                  <a:pt x="462" y="550"/>
                  <a:pt x="462" y="550"/>
                </a:cubicBezTo>
                <a:cubicBezTo>
                  <a:pt x="469" y="550"/>
                  <a:pt x="477" y="553"/>
                  <a:pt x="482" y="558"/>
                </a:cubicBezTo>
                <a:cubicBezTo>
                  <a:pt x="487" y="563"/>
                  <a:pt x="490" y="571"/>
                  <a:pt x="490" y="578"/>
                </a:cubicBezTo>
                <a:cubicBezTo>
                  <a:pt x="490" y="608"/>
                  <a:pt x="490" y="608"/>
                  <a:pt x="490" y="608"/>
                </a:cubicBezTo>
                <a:cubicBezTo>
                  <a:pt x="553" y="608"/>
                  <a:pt x="553" y="608"/>
                  <a:pt x="553" y="608"/>
                </a:cubicBezTo>
                <a:cubicBezTo>
                  <a:pt x="567" y="608"/>
                  <a:pt x="579" y="620"/>
                  <a:pt x="579" y="635"/>
                </a:cubicBezTo>
                <a:cubicBezTo>
                  <a:pt x="579" y="649"/>
                  <a:pt x="567" y="661"/>
                  <a:pt x="553" y="661"/>
                </a:cubicBezTo>
                <a:cubicBezTo>
                  <a:pt x="126" y="661"/>
                  <a:pt x="126" y="661"/>
                  <a:pt x="126" y="661"/>
                </a:cubicBezTo>
                <a:close/>
                <a:moveTo>
                  <a:pt x="616" y="416"/>
                </a:moveTo>
                <a:cubicBezTo>
                  <a:pt x="616" y="416"/>
                  <a:pt x="616" y="416"/>
                  <a:pt x="616" y="416"/>
                </a:cubicBezTo>
                <a:cubicBezTo>
                  <a:pt x="555" y="233"/>
                  <a:pt x="555" y="233"/>
                  <a:pt x="555" y="233"/>
                </a:cubicBezTo>
                <a:cubicBezTo>
                  <a:pt x="495" y="416"/>
                  <a:pt x="495" y="416"/>
                  <a:pt x="495" y="416"/>
                </a:cubicBezTo>
                <a:cubicBezTo>
                  <a:pt x="503" y="423"/>
                  <a:pt x="511" y="428"/>
                  <a:pt x="520" y="432"/>
                </a:cubicBezTo>
                <a:cubicBezTo>
                  <a:pt x="521" y="433"/>
                  <a:pt x="521" y="433"/>
                  <a:pt x="521" y="433"/>
                </a:cubicBezTo>
                <a:cubicBezTo>
                  <a:pt x="532" y="437"/>
                  <a:pt x="543" y="439"/>
                  <a:pt x="555" y="439"/>
                </a:cubicBezTo>
                <a:cubicBezTo>
                  <a:pt x="568" y="439"/>
                  <a:pt x="579" y="437"/>
                  <a:pt x="590" y="433"/>
                </a:cubicBezTo>
                <a:cubicBezTo>
                  <a:pt x="590" y="433"/>
                  <a:pt x="590" y="433"/>
                  <a:pt x="590" y="433"/>
                </a:cubicBezTo>
                <a:cubicBezTo>
                  <a:pt x="599" y="429"/>
                  <a:pt x="608" y="423"/>
                  <a:pt x="616" y="416"/>
                </a:cubicBezTo>
                <a:close/>
                <a:moveTo>
                  <a:pt x="183" y="416"/>
                </a:moveTo>
                <a:cubicBezTo>
                  <a:pt x="183" y="416"/>
                  <a:pt x="183" y="416"/>
                  <a:pt x="183" y="416"/>
                </a:cubicBezTo>
                <a:cubicBezTo>
                  <a:pt x="124" y="233"/>
                  <a:pt x="124" y="233"/>
                  <a:pt x="124" y="233"/>
                </a:cubicBezTo>
                <a:cubicBezTo>
                  <a:pt x="63" y="416"/>
                  <a:pt x="63" y="416"/>
                  <a:pt x="63" y="416"/>
                </a:cubicBezTo>
                <a:cubicBezTo>
                  <a:pt x="71" y="423"/>
                  <a:pt x="79" y="428"/>
                  <a:pt x="88" y="432"/>
                </a:cubicBezTo>
                <a:cubicBezTo>
                  <a:pt x="89" y="433"/>
                  <a:pt x="89" y="433"/>
                  <a:pt x="89" y="433"/>
                </a:cubicBezTo>
                <a:cubicBezTo>
                  <a:pt x="100" y="437"/>
                  <a:pt x="111" y="439"/>
                  <a:pt x="124" y="439"/>
                </a:cubicBezTo>
                <a:cubicBezTo>
                  <a:pt x="135" y="439"/>
                  <a:pt x="147" y="437"/>
                  <a:pt x="157" y="433"/>
                </a:cubicBezTo>
                <a:cubicBezTo>
                  <a:pt x="157" y="433"/>
                  <a:pt x="157" y="433"/>
                  <a:pt x="157" y="433"/>
                </a:cubicBezTo>
                <a:cubicBezTo>
                  <a:pt x="167" y="429"/>
                  <a:pt x="176" y="423"/>
                  <a:pt x="183" y="416"/>
                </a:cubicBezTo>
                <a:close/>
                <a:moveTo>
                  <a:pt x="221" y="608"/>
                </a:moveTo>
                <a:cubicBezTo>
                  <a:pt x="221" y="608"/>
                  <a:pt x="221" y="608"/>
                  <a:pt x="221" y="608"/>
                </a:cubicBezTo>
                <a:cubicBezTo>
                  <a:pt x="458" y="608"/>
                  <a:pt x="458" y="608"/>
                  <a:pt x="458" y="608"/>
                </a:cubicBezTo>
                <a:cubicBezTo>
                  <a:pt x="458" y="582"/>
                  <a:pt x="458" y="582"/>
                  <a:pt x="458" y="582"/>
                </a:cubicBezTo>
                <a:cubicBezTo>
                  <a:pt x="348" y="582"/>
                  <a:pt x="335" y="582"/>
                  <a:pt x="221" y="582"/>
                </a:cubicBezTo>
                <a:cubicBezTo>
                  <a:pt x="221" y="608"/>
                  <a:pt x="221" y="608"/>
                  <a:pt x="221" y="60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cxnSp>
        <p:nvCxnSpPr>
          <p:cNvPr id="6" name="Straight Connector 400"/>
          <p:cNvCxnSpPr/>
          <p:nvPr/>
        </p:nvCxnSpPr>
        <p:spPr>
          <a:xfrm>
            <a:off x="328295" y="333565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100457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3" name="原创设计师QQ598969553             _3"/>
          <p:cNvSpPr>
            <a:spLocks noChangeArrowheads="1"/>
          </p:cNvSpPr>
          <p:nvPr/>
        </p:nvSpPr>
        <p:spPr bwMode="auto">
          <a:xfrm>
            <a:off x="618067" y="260859"/>
            <a:ext cx="271272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典型共识</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算法分析</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Algorithm for D</a:t>
            </a:r>
            <a:r>
              <a:rPr lang="en-US" altLang="zh-CN" sz="1065" b="1" dirty="0">
                <a:solidFill>
                  <a:srgbClr val="53585E"/>
                </a:solidFill>
                <a:latin typeface="Arial" panose="020B0604020202020204" pitchFamily="34" charset="0"/>
                <a:cs typeface="Arial" panose="020B0604020202020204" pitchFamily="34" charset="0"/>
              </a:rPr>
              <a:t>istributed Consensus </a:t>
            </a:r>
            <a:endParaRPr lang="en-US" altLang="zh-CN" sz="1065" b="1" dirty="0">
              <a:solidFill>
                <a:srgbClr val="53585E"/>
              </a:solidFill>
              <a:latin typeface="Arial" panose="020B0604020202020204" pitchFamily="34" charset="0"/>
              <a:cs typeface="Arial" panose="020B0604020202020204" pitchFamily="34" charset="0"/>
            </a:endParaRPr>
          </a:p>
        </p:txBody>
      </p:sp>
      <p:sp>
        <p:nvSpPr>
          <p:cNvPr id="19" name="Title 13"/>
          <p:cNvSpPr txBox="1"/>
          <p:nvPr/>
        </p:nvSpPr>
        <p:spPr>
          <a:xfrm>
            <a:off x="1785938" y="1844993"/>
            <a:ext cx="3632200" cy="531812"/>
          </a:xfrm>
          <a:prstGeom prst="rect">
            <a:avLst/>
          </a:prstGeom>
          <a:noFill/>
          <a:ln w="9525">
            <a:noFill/>
          </a:ln>
        </p:spPr>
        <p:txBody>
          <a:bodyPr anchor="ctr"/>
          <a:lstStyle/>
          <a:p>
            <a:pPr algn="ctr">
              <a:buFont typeface="Arial" panose="020B0604020202020204" pitchFamily="34" charset="0"/>
              <a:buNone/>
            </a:pPr>
            <a:r>
              <a:rPr lang="en-US" sz="2400" b="1" dirty="0">
                <a:solidFill>
                  <a:srgbClr val="404040"/>
                </a:solidFill>
                <a:latin typeface="微软雅黑" panose="020B0503020204020204" charset="-122"/>
                <a:ea typeface="微软雅黑" panose="020B0503020204020204" charset="-122"/>
              </a:rPr>
              <a:t>PoW</a:t>
            </a:r>
            <a:r>
              <a:rPr lang="zh-CN" altLang="en-US" sz="2400" b="1" dirty="0">
                <a:solidFill>
                  <a:srgbClr val="404040"/>
                </a:solidFill>
                <a:latin typeface="微软雅黑" panose="020B0503020204020204" charset="-122"/>
                <a:ea typeface="微软雅黑" panose="020B0503020204020204" charset="-122"/>
              </a:rPr>
              <a:t>、</a:t>
            </a:r>
            <a:r>
              <a:rPr lang="en-US" altLang="zh-CN" sz="2400" b="1" dirty="0">
                <a:solidFill>
                  <a:srgbClr val="404040"/>
                </a:solidFill>
                <a:latin typeface="微软雅黑" panose="020B0503020204020204" charset="-122"/>
                <a:ea typeface="微软雅黑" panose="020B0503020204020204" charset="-122"/>
              </a:rPr>
              <a:t>PoS</a:t>
            </a:r>
            <a:r>
              <a:rPr lang="zh-CN" altLang="en-US" sz="2400" b="1" dirty="0">
                <a:solidFill>
                  <a:srgbClr val="404040"/>
                </a:solidFill>
                <a:latin typeface="微软雅黑" panose="020B0503020204020204" charset="-122"/>
                <a:ea typeface="微软雅黑" panose="020B0503020204020204" charset="-122"/>
              </a:rPr>
              <a:t>、</a:t>
            </a:r>
            <a:r>
              <a:rPr lang="en-US" altLang="zh-CN" sz="2400" b="1" dirty="0">
                <a:solidFill>
                  <a:srgbClr val="404040"/>
                </a:solidFill>
                <a:latin typeface="微软雅黑" panose="020B0503020204020204" charset="-122"/>
                <a:ea typeface="微软雅黑" panose="020B0503020204020204" charset="-122"/>
              </a:rPr>
              <a:t>DpoS...</a:t>
            </a:r>
            <a:endParaRPr lang="en-US" altLang="zh-CN" sz="2400" b="1" dirty="0">
              <a:solidFill>
                <a:srgbClr val="404040"/>
              </a:solidFill>
              <a:latin typeface="微软雅黑" panose="020B0503020204020204" charset="-122"/>
              <a:ea typeface="微软雅黑" panose="020B0503020204020204" charset="-122"/>
            </a:endParaRPr>
          </a:p>
        </p:txBody>
      </p:sp>
      <p:sp>
        <p:nvSpPr>
          <p:cNvPr id="23" name="Title 13"/>
          <p:cNvSpPr txBox="1"/>
          <p:nvPr/>
        </p:nvSpPr>
        <p:spPr>
          <a:xfrm>
            <a:off x="1785938" y="4819650"/>
            <a:ext cx="3632200"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资源浪费、效率较低！</a:t>
            </a:r>
            <a:endParaRPr kumimoji="0" lang="zh-CN" altLang="en-US" sz="2400" b="1" i="0" u="none" strike="noStrike" kern="1200" cap="none" spc="0" normalizeH="0" baseline="0" noProof="0" dirty="0" smtClean="0">
              <a:ln>
                <a:noFill/>
              </a:ln>
              <a:solidFill>
                <a:schemeClr val="accent1"/>
              </a:solidFill>
              <a:effectLst/>
              <a:uLnTx/>
              <a:uFillTx/>
              <a:latin typeface="微软雅黑" panose="020B0503020204020204" charset="-122"/>
              <a:ea typeface="微软雅黑" panose="020B0503020204020204" charset="-122"/>
              <a:cs typeface="+mj-cs"/>
            </a:endParaRPr>
          </a:p>
        </p:txBody>
      </p:sp>
      <p:sp>
        <p:nvSpPr>
          <p:cNvPr id="37" name="Title 13"/>
          <p:cNvSpPr txBox="1"/>
          <p:nvPr/>
        </p:nvSpPr>
        <p:spPr>
          <a:xfrm>
            <a:off x="6721158" y="1845310"/>
            <a:ext cx="3632200" cy="531813"/>
          </a:xfrm>
          <a:prstGeom prst="rect">
            <a:avLst/>
          </a:prstGeom>
        </p:spPr>
        <p:txBody>
          <a:bodyPr anchor="ctr">
            <a:normAutofit fontScale="875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Raft</a:t>
            </a:r>
            <a:r>
              <a:rPr kumimoji="0" lang="zh-CN" altLang="en-US"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a:t>
            </a:r>
            <a:r>
              <a:rPr kumimoji="0" lang="en-US" altLang="zh-CN"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Paxos</a:t>
            </a:r>
            <a:r>
              <a:rPr kumimoji="0" lang="zh-CN" altLang="en-US"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a:t>
            </a:r>
            <a:r>
              <a:rPr kumimoji="0" lang="en-US" altLang="zh-CN"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Zab</a:t>
            </a:r>
            <a:r>
              <a:rPr kumimoji="0" lang="zh-CN" altLang="en-US"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a:t>
            </a:r>
            <a:r>
              <a:rPr kumimoji="0" lang="en-US" altLang="zh-CN"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Pbft...</a:t>
            </a:r>
            <a:endParaRPr kumimoji="0" lang="en-US" altLang="zh-CN" sz="2400" b="1" i="0" u="none" strike="noStrike" kern="1200" cap="none" spc="0" normalizeH="0" baseline="0" noProof="0" dirty="0">
              <a:ln>
                <a:noFill/>
              </a:ln>
              <a:solidFill>
                <a:srgbClr val="404040"/>
              </a:solidFill>
              <a:effectLst/>
              <a:uLnTx/>
              <a:uFillTx/>
              <a:latin typeface="微软雅黑" panose="020B0503020204020204" charset="-122"/>
              <a:ea typeface="微软雅黑" panose="020B0503020204020204" charset="-122"/>
              <a:cs typeface="+mn-cs"/>
            </a:endParaRPr>
          </a:p>
        </p:txBody>
      </p:sp>
      <p:grpSp>
        <p:nvGrpSpPr>
          <p:cNvPr id="45" name="组合 44"/>
          <p:cNvGrpSpPr/>
          <p:nvPr/>
        </p:nvGrpSpPr>
        <p:grpSpPr>
          <a:xfrm>
            <a:off x="4149725" y="2466975"/>
            <a:ext cx="3632200" cy="2167890"/>
            <a:chOff x="6536" y="3460"/>
            <a:chExt cx="5720" cy="3414"/>
          </a:xfrm>
        </p:grpSpPr>
        <p:sp>
          <p:nvSpPr>
            <p:cNvPr id="43" name="爆炸形 1 42"/>
            <p:cNvSpPr/>
            <p:nvPr/>
          </p:nvSpPr>
          <p:spPr>
            <a:xfrm>
              <a:off x="6840" y="3460"/>
              <a:ext cx="5114" cy="3415"/>
            </a:xfrm>
            <a:prstGeom prst="irregularSeal1">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itle 13"/>
            <p:cNvSpPr txBox="1"/>
            <p:nvPr/>
          </p:nvSpPr>
          <p:spPr>
            <a:xfrm>
              <a:off x="6536" y="4749"/>
              <a:ext cx="5720" cy="837"/>
            </a:xfrm>
            <a:prstGeom prst="rect">
              <a:avLst/>
            </a:prstGeom>
            <a:noFill/>
            <a:ln w="9525">
              <a:noFill/>
            </a:ln>
          </p:spPr>
          <p:txBody>
            <a:bodyPr anchor="ctr"/>
            <a:lstStyle/>
            <a:p>
              <a:pPr algn="ctr">
                <a:buFont typeface="Arial" panose="020B0604020202020204" pitchFamily="34" charset="0"/>
                <a:buNone/>
              </a:pPr>
              <a:r>
                <a:rPr lang="zh-CN" altLang="en-US" sz="2400" b="1" dirty="0">
                  <a:solidFill>
                    <a:srgbClr val="404040"/>
                  </a:solidFill>
                  <a:latin typeface="微软雅黑" panose="020B0503020204020204" charset="-122"/>
                  <a:ea typeface="微软雅黑" panose="020B0503020204020204" charset="-122"/>
                </a:rPr>
                <a:t>突出问题！</a:t>
              </a:r>
              <a:endParaRPr lang="en-US" altLang="zh-CN" sz="2400" b="1" dirty="0">
                <a:solidFill>
                  <a:srgbClr val="404040"/>
                </a:solidFill>
                <a:latin typeface="微软雅黑" panose="020B0503020204020204" charset="-122"/>
                <a:ea typeface="微软雅黑" panose="020B0503020204020204" charset="-122"/>
              </a:endParaRPr>
            </a:p>
          </p:txBody>
        </p:sp>
      </p:grpSp>
      <p:sp>
        <p:nvSpPr>
          <p:cNvPr id="46" name="Title 13"/>
          <p:cNvSpPr txBox="1"/>
          <p:nvPr/>
        </p:nvSpPr>
        <p:spPr>
          <a:xfrm>
            <a:off x="6721158" y="4933315"/>
            <a:ext cx="3632200" cy="531813"/>
          </a:xfrm>
          <a:prstGeom prst="rect">
            <a:avLst/>
          </a:prstGeom>
        </p:spPr>
        <p:txBody>
          <a:bodyPr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id-ID" sz="2400" b="1" i="0" u="none" strike="noStrike" kern="1200" cap="none" spc="0" normalizeH="0" baseline="0" dirty="0">
                <a:solidFill>
                  <a:srgbClr val="404040"/>
                </a:solidFill>
                <a:latin typeface="微软雅黑" panose="020B0503020204020204" charset="-122"/>
                <a:ea typeface="微软雅黑" panose="020B0503020204020204" charset="-122"/>
                <a:cs typeface="+mn-cs"/>
              </a:rPr>
              <a:t>存在安全隐患！</a:t>
            </a:r>
            <a:endParaRPr kumimoji="0" lang="zh-CN" altLang="en-US" sz="2400" b="1" i="0" u="none" strike="noStrike" kern="1200" cap="none" spc="0" normalizeH="0" baseline="0" noProof="0" dirty="0" smtClean="0">
              <a:ln>
                <a:noFill/>
              </a:ln>
              <a:solidFill>
                <a:schemeClr val="accent1"/>
              </a:solidFill>
              <a:effectLst/>
              <a:uLnTx/>
              <a:uFillTx/>
              <a:latin typeface="微软雅黑" panose="020B0503020204020204" charset="-122"/>
              <a:ea typeface="微软雅黑" panose="020B0503020204020204" charset="-122"/>
              <a:cs typeface="+mj-cs"/>
            </a:endParaRPr>
          </a:p>
        </p:txBody>
      </p:sp>
      <p:sp>
        <p:nvSpPr>
          <p:cNvPr id="50" name="下箭头 49"/>
          <p:cNvSpPr/>
          <p:nvPr/>
        </p:nvSpPr>
        <p:spPr>
          <a:xfrm>
            <a:off x="3327400" y="2545080"/>
            <a:ext cx="549910" cy="2012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下箭头 51"/>
          <p:cNvSpPr/>
          <p:nvPr/>
        </p:nvSpPr>
        <p:spPr>
          <a:xfrm>
            <a:off x="8262620" y="2545080"/>
            <a:ext cx="549910" cy="2012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1004570" y="645858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共识</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算法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Algorithm for D</a:t>
            </a:r>
            <a:r>
              <a:rPr lang="en-US" altLang="zh-CN" sz="1065" b="1" dirty="0">
                <a:solidFill>
                  <a:srgbClr val="53585E"/>
                </a:solidFill>
                <a:latin typeface="Arial" panose="020B0604020202020204" pitchFamily="34" charset="0"/>
                <a:cs typeface="Arial" panose="020B0604020202020204" pitchFamily="34" charset="0"/>
              </a:rPr>
              <a:t>istributed Consensus </a:t>
            </a:r>
            <a:endParaRPr lang="en-US" altLang="zh-CN" sz="1065" b="1" dirty="0">
              <a:solidFill>
                <a:srgbClr val="53585E"/>
              </a:solidFill>
              <a:latin typeface="Arial" panose="020B0604020202020204" pitchFamily="34" charset="0"/>
              <a:cs typeface="Arial" panose="020B0604020202020204" pitchFamily="34" charset="0"/>
            </a:endParaRPr>
          </a:p>
        </p:txBody>
      </p:sp>
      <p:cxnSp>
        <p:nvCxnSpPr>
          <p:cNvPr id="4" name="直接连接符 3"/>
          <p:cNvCxnSpPr/>
          <p:nvPr/>
        </p:nvCxnSpPr>
        <p:spPr>
          <a:xfrm>
            <a:off x="2444115" y="2310130"/>
            <a:ext cx="74009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a:off x="2444115" y="3088005"/>
            <a:ext cx="74009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2444115" y="3878580"/>
            <a:ext cx="7400925"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2444115" y="4773295"/>
            <a:ext cx="7400925"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224280" y="2125980"/>
            <a:ext cx="1028700" cy="368300"/>
          </a:xfrm>
          <a:prstGeom prst="rect">
            <a:avLst/>
          </a:prstGeom>
          <a:noFill/>
        </p:spPr>
        <p:txBody>
          <a:bodyPr wrap="square" rtlCol="0">
            <a:spAutoFit/>
          </a:bodyPr>
          <a:lstStyle/>
          <a:p>
            <a:pPr algn="ctr"/>
            <a:r>
              <a:rPr lang="zh-CN" altLang="en-US" b="1"/>
              <a:t>节点</a:t>
            </a:r>
            <a:r>
              <a:rPr lang="en-US" altLang="zh-CN" b="1"/>
              <a:t>1</a:t>
            </a:r>
            <a:endParaRPr lang="en-US" altLang="zh-CN" b="1"/>
          </a:p>
        </p:txBody>
      </p:sp>
      <p:sp>
        <p:nvSpPr>
          <p:cNvPr id="11" name="文本框 10"/>
          <p:cNvSpPr txBox="1"/>
          <p:nvPr/>
        </p:nvSpPr>
        <p:spPr>
          <a:xfrm>
            <a:off x="1224280" y="2903855"/>
            <a:ext cx="1028700" cy="368300"/>
          </a:xfrm>
          <a:prstGeom prst="rect">
            <a:avLst/>
          </a:prstGeom>
          <a:noFill/>
        </p:spPr>
        <p:txBody>
          <a:bodyPr wrap="square" rtlCol="0">
            <a:spAutoFit/>
          </a:bodyPr>
          <a:lstStyle/>
          <a:p>
            <a:pPr algn="ctr"/>
            <a:r>
              <a:rPr lang="zh-CN" altLang="en-US" b="1"/>
              <a:t>节点</a:t>
            </a:r>
            <a:r>
              <a:rPr lang="en-US" altLang="zh-CN" b="1"/>
              <a:t>2</a:t>
            </a:r>
            <a:endParaRPr lang="en-US" altLang="zh-CN" b="1"/>
          </a:p>
        </p:txBody>
      </p:sp>
      <p:sp>
        <p:nvSpPr>
          <p:cNvPr id="12" name="文本框 11"/>
          <p:cNvSpPr txBox="1"/>
          <p:nvPr/>
        </p:nvSpPr>
        <p:spPr>
          <a:xfrm>
            <a:off x="1224280" y="3694430"/>
            <a:ext cx="1028700" cy="368300"/>
          </a:xfrm>
          <a:prstGeom prst="rect">
            <a:avLst/>
          </a:prstGeom>
          <a:noFill/>
        </p:spPr>
        <p:txBody>
          <a:bodyPr wrap="square" rtlCol="0">
            <a:spAutoFit/>
          </a:bodyPr>
          <a:lstStyle/>
          <a:p>
            <a:pPr algn="ctr"/>
            <a:r>
              <a:rPr lang="zh-CN" altLang="en-US" b="1"/>
              <a:t>节点</a:t>
            </a:r>
            <a:r>
              <a:rPr lang="en-US" altLang="zh-CN" b="1"/>
              <a:t>3</a:t>
            </a:r>
            <a:endParaRPr lang="en-US" altLang="zh-CN" b="1"/>
          </a:p>
        </p:txBody>
      </p:sp>
      <p:sp>
        <p:nvSpPr>
          <p:cNvPr id="13" name="文本框 12"/>
          <p:cNvSpPr txBox="1"/>
          <p:nvPr/>
        </p:nvSpPr>
        <p:spPr>
          <a:xfrm>
            <a:off x="1224280" y="4589145"/>
            <a:ext cx="1028700" cy="368300"/>
          </a:xfrm>
          <a:prstGeom prst="rect">
            <a:avLst/>
          </a:prstGeom>
          <a:noFill/>
        </p:spPr>
        <p:txBody>
          <a:bodyPr wrap="square" rtlCol="0">
            <a:spAutoFit/>
          </a:bodyPr>
          <a:lstStyle/>
          <a:p>
            <a:pPr algn="ctr"/>
            <a:r>
              <a:rPr lang="zh-CN" altLang="en-US" b="1"/>
              <a:t>节点</a:t>
            </a:r>
            <a:r>
              <a:rPr lang="en-US" altLang="zh-CN" b="1"/>
              <a:t>4</a:t>
            </a:r>
            <a:endParaRPr lang="en-US" altLang="zh-CN" b="1"/>
          </a:p>
        </p:txBody>
      </p:sp>
      <p:cxnSp>
        <p:nvCxnSpPr>
          <p:cNvPr id="14" name="直接连接符 13"/>
          <p:cNvCxnSpPr/>
          <p:nvPr/>
        </p:nvCxnSpPr>
        <p:spPr>
          <a:xfrm>
            <a:off x="6096000" y="1781175"/>
            <a:ext cx="0" cy="340995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4279900" y="1781175"/>
            <a:ext cx="0" cy="340995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7918450" y="1781175"/>
            <a:ext cx="0" cy="3409950"/>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2443480" y="1847850"/>
            <a:ext cx="1778000" cy="368300"/>
          </a:xfrm>
          <a:prstGeom prst="rect">
            <a:avLst/>
          </a:prstGeom>
          <a:noFill/>
        </p:spPr>
        <p:txBody>
          <a:bodyPr wrap="square" rtlCol="0">
            <a:spAutoFit/>
          </a:bodyPr>
          <a:lstStyle/>
          <a:p>
            <a:pPr algn="ctr"/>
            <a:r>
              <a:rPr lang="en-US" altLang="zh-CN" b="1"/>
              <a:t>Pre-prepare</a:t>
            </a:r>
            <a:r>
              <a:rPr lang="zh-CN" altLang="en-US" b="1"/>
              <a:t>阶段</a:t>
            </a:r>
            <a:endParaRPr lang="zh-CN" altLang="en-US" b="1"/>
          </a:p>
        </p:txBody>
      </p:sp>
      <p:sp>
        <p:nvSpPr>
          <p:cNvPr id="20" name="文本框 19"/>
          <p:cNvSpPr txBox="1"/>
          <p:nvPr/>
        </p:nvSpPr>
        <p:spPr>
          <a:xfrm>
            <a:off x="4294505" y="1847850"/>
            <a:ext cx="1778000" cy="368300"/>
          </a:xfrm>
          <a:prstGeom prst="rect">
            <a:avLst/>
          </a:prstGeom>
          <a:noFill/>
        </p:spPr>
        <p:txBody>
          <a:bodyPr wrap="square" rtlCol="0">
            <a:spAutoFit/>
          </a:bodyPr>
          <a:lstStyle/>
          <a:p>
            <a:pPr algn="ctr"/>
            <a:r>
              <a:rPr lang="en-US" altLang="zh-CN" b="1"/>
              <a:t>Prepare</a:t>
            </a:r>
            <a:r>
              <a:rPr lang="zh-CN" altLang="en-US" b="1"/>
              <a:t>阶段</a:t>
            </a:r>
            <a:endParaRPr lang="zh-CN" altLang="en-US" b="1"/>
          </a:p>
        </p:txBody>
      </p:sp>
      <p:sp>
        <p:nvSpPr>
          <p:cNvPr id="21" name="文本框 20"/>
          <p:cNvSpPr txBox="1"/>
          <p:nvPr/>
        </p:nvSpPr>
        <p:spPr>
          <a:xfrm>
            <a:off x="6140450" y="1847850"/>
            <a:ext cx="1778000" cy="368300"/>
          </a:xfrm>
          <a:prstGeom prst="rect">
            <a:avLst/>
          </a:prstGeom>
          <a:noFill/>
        </p:spPr>
        <p:txBody>
          <a:bodyPr wrap="square" rtlCol="0">
            <a:spAutoFit/>
          </a:bodyPr>
          <a:lstStyle/>
          <a:p>
            <a:pPr algn="ctr"/>
            <a:r>
              <a:rPr lang="en-US" altLang="zh-CN" b="1"/>
              <a:t>Commit</a:t>
            </a:r>
            <a:r>
              <a:rPr lang="zh-CN" altLang="en-US" b="1"/>
              <a:t>阶段</a:t>
            </a:r>
            <a:endParaRPr lang="zh-CN" altLang="en-US" b="1"/>
          </a:p>
        </p:txBody>
      </p:sp>
      <p:sp>
        <p:nvSpPr>
          <p:cNvPr id="22" name="文本框 21"/>
          <p:cNvSpPr txBox="1"/>
          <p:nvPr/>
        </p:nvSpPr>
        <p:spPr>
          <a:xfrm>
            <a:off x="7999730" y="1847850"/>
            <a:ext cx="1778000" cy="368300"/>
          </a:xfrm>
          <a:prstGeom prst="rect">
            <a:avLst/>
          </a:prstGeom>
          <a:noFill/>
        </p:spPr>
        <p:txBody>
          <a:bodyPr wrap="square" rtlCol="0">
            <a:spAutoFit/>
          </a:bodyPr>
          <a:lstStyle/>
          <a:p>
            <a:pPr algn="ctr"/>
            <a:r>
              <a:rPr lang="zh-CN" b="1"/>
              <a:t>主节点切换</a:t>
            </a:r>
            <a:endParaRPr lang="zh-CN" b="1"/>
          </a:p>
        </p:txBody>
      </p:sp>
      <p:cxnSp>
        <p:nvCxnSpPr>
          <p:cNvPr id="23" name="直接箭头连接符 22"/>
          <p:cNvCxnSpPr/>
          <p:nvPr/>
        </p:nvCxnSpPr>
        <p:spPr>
          <a:xfrm>
            <a:off x="2472055" y="2314575"/>
            <a:ext cx="1800225" cy="7620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481580" y="2324100"/>
            <a:ext cx="1800225" cy="154305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481580" y="2333625"/>
            <a:ext cx="1790700" cy="2438400"/>
          </a:xfrm>
          <a:prstGeom prst="straightConnector1">
            <a:avLst/>
          </a:prstGeom>
          <a:ln>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479675" y="2314575"/>
            <a:ext cx="1800225" cy="154305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479675" y="2324100"/>
            <a:ext cx="1790700" cy="24384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4282440" y="2314575"/>
            <a:ext cx="914400" cy="7620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82440" y="3095625"/>
            <a:ext cx="914400" cy="78105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4272915" y="3095625"/>
            <a:ext cx="923925" cy="16859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4282440" y="2324100"/>
            <a:ext cx="1819275" cy="15621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4282440" y="3076575"/>
            <a:ext cx="1819275" cy="8096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4282440" y="3876675"/>
            <a:ext cx="1809750" cy="8858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4282440" y="2314575"/>
            <a:ext cx="1362075" cy="24669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4282440" y="3076575"/>
            <a:ext cx="1362075" cy="17145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4282440" y="3876675"/>
            <a:ext cx="1352550" cy="9048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101715" y="2305050"/>
            <a:ext cx="1447800" cy="7715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6082665" y="2305050"/>
            <a:ext cx="1485900" cy="15716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6101715" y="2305050"/>
            <a:ext cx="1457325" cy="24669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6101715" y="2314575"/>
            <a:ext cx="790575" cy="7715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6101715" y="3076575"/>
            <a:ext cx="800100" cy="8001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6101715" y="3076575"/>
            <a:ext cx="800100" cy="169545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6101715" y="2314575"/>
            <a:ext cx="1162050" cy="15525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6101715" y="3095625"/>
            <a:ext cx="1162050" cy="7715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6092190" y="3867150"/>
            <a:ext cx="1171575" cy="89535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6092190" y="2305050"/>
            <a:ext cx="1828800" cy="24669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6101715" y="3067050"/>
            <a:ext cx="1819275" cy="17145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V="1">
            <a:off x="6092190" y="3867150"/>
            <a:ext cx="1838325" cy="9144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7930515" y="2314575"/>
            <a:ext cx="1447800" cy="7715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7911465" y="2314575"/>
            <a:ext cx="1485900" cy="15716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7930515" y="2314575"/>
            <a:ext cx="1457325" cy="24669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V="1">
            <a:off x="7930515" y="2324100"/>
            <a:ext cx="790575" cy="7715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7930515" y="3086100"/>
            <a:ext cx="800100" cy="8001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7930515" y="3086100"/>
            <a:ext cx="800100" cy="169545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7930515" y="2324100"/>
            <a:ext cx="1162050" cy="15525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7930515" y="3105150"/>
            <a:ext cx="1162050" cy="77152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7920990" y="3876675"/>
            <a:ext cx="1171575" cy="89535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7920990" y="2314575"/>
            <a:ext cx="1828800" cy="2466975"/>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7930515" y="3076575"/>
            <a:ext cx="1819275" cy="17145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7920990" y="3876675"/>
            <a:ext cx="1838325" cy="914400"/>
          </a:xfrm>
          <a:prstGeom prst="straightConnector1">
            <a:avLst/>
          </a:prstGeom>
          <a:ln w="19050">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5"/>
          <p:cNvGraphicFramePr>
            <a:graphicFrameLocks noChangeAspect="1"/>
          </p:cNvGraphicFramePr>
          <p:nvPr/>
        </p:nvGraphicFramePr>
        <p:xfrm>
          <a:off x="1408748" y="1885950"/>
          <a:ext cx="2263140" cy="2326640"/>
        </p:xfrm>
        <a:graphic>
          <a:graphicData uri="http://schemas.openxmlformats.org/presentationml/2006/ole">
            <mc:AlternateContent xmlns:mc="http://schemas.openxmlformats.org/markup-compatibility/2006">
              <mc:Choice xmlns:v="urn:schemas-microsoft-com:vml" Requires="v">
                <p:oleObj spid="_x0000_s1214" name="" r:id="rId1" imgW="2266950" imgH="2333625" progId="Excel.Chart.8">
                  <p:embed/>
                </p:oleObj>
              </mc:Choice>
              <mc:Fallback>
                <p:oleObj name="" r:id="rId1" imgW="2266950" imgH="2333625" progId="Excel.Chart.8">
                  <p:embed/>
                  <p:pic>
                    <p:nvPicPr>
                      <p:cNvPr id="0" name="图片 3079"/>
                      <p:cNvPicPr/>
                      <p:nvPr/>
                    </p:nvPicPr>
                    <p:blipFill>
                      <a:blip r:embed="rId2"/>
                      <a:stretch>
                        <a:fillRect/>
                      </a:stretch>
                    </p:blipFill>
                    <p:spPr>
                      <a:xfrm>
                        <a:off x="1408748" y="1885950"/>
                        <a:ext cx="2263140" cy="2326640"/>
                      </a:xfrm>
                      <a:prstGeom prst="rect">
                        <a:avLst/>
                      </a:prstGeom>
                      <a:noFill/>
                      <a:ln w="38100">
                        <a:noFill/>
                        <a:miter/>
                      </a:ln>
                    </p:spPr>
                  </p:pic>
                </p:oleObj>
              </mc:Fallback>
            </mc:AlternateContent>
          </a:graphicData>
        </a:graphic>
      </p:graphicFrame>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7" name="TextBox 16"/>
          <p:cNvSpPr txBox="1"/>
          <p:nvPr/>
        </p:nvSpPr>
        <p:spPr>
          <a:xfrm>
            <a:off x="2041525" y="2633028"/>
            <a:ext cx="987425" cy="866140"/>
          </a:xfrm>
          <a:prstGeom prst="rect">
            <a:avLst/>
          </a:prstGeom>
          <a:noFill/>
          <a:ln w="9525">
            <a:noFill/>
          </a:ln>
        </p:spPr>
        <p:txBody>
          <a:bodyPr anchor="t">
            <a:spAutoFit/>
          </a:bodyPr>
          <a:lstStyle/>
          <a:p>
            <a:pPr algn="ctr" defTabSz="914400">
              <a:lnSpc>
                <a:spcPct val="70000"/>
              </a:lnSpc>
            </a:pPr>
            <a:r>
              <a:rPr lang="en-US" altLang="id-ID" sz="4000" b="1" dirty="0">
                <a:solidFill>
                  <a:srgbClr val="767171"/>
                </a:solidFill>
                <a:latin typeface="Calibri" panose="020F0502020204030204" charset="0"/>
              </a:rPr>
              <a:t>67</a:t>
            </a:r>
            <a:endParaRPr lang="en-US" altLang="id-ID" sz="4000" b="1" dirty="0">
              <a:solidFill>
                <a:srgbClr val="767171"/>
              </a:solidFill>
              <a:latin typeface="Calibri" panose="020F0502020204030204" charset="0"/>
            </a:endParaRPr>
          </a:p>
          <a:p>
            <a:pPr algn="ctr" defTabSz="914400">
              <a:lnSpc>
                <a:spcPct val="70000"/>
              </a:lnSpc>
            </a:pPr>
            <a:r>
              <a:rPr lang="id-ID" altLang="zh-CN" sz="3200" dirty="0">
                <a:solidFill>
                  <a:srgbClr val="AFABAB"/>
                </a:solidFill>
                <a:latin typeface="Calibri" panose="020F0502020204030204" charset="0"/>
              </a:rPr>
              <a:t>%</a:t>
            </a:r>
            <a:endParaRPr lang="id-ID" altLang="zh-CN" sz="3200" dirty="0">
              <a:solidFill>
                <a:srgbClr val="AFABAB"/>
              </a:solidFill>
              <a:latin typeface="Calibri" panose="020F0502020204030204" charset="0"/>
            </a:endParaRPr>
          </a:p>
        </p:txBody>
      </p:sp>
      <p:cxnSp>
        <p:nvCxnSpPr>
          <p:cNvPr id="18" name="Straight Connector 17"/>
          <p:cNvCxnSpPr/>
          <p:nvPr/>
        </p:nvCxnSpPr>
        <p:spPr>
          <a:xfrm>
            <a:off x="2540000" y="3988753"/>
            <a:ext cx="1588" cy="168275"/>
          </a:xfrm>
          <a:prstGeom prst="line">
            <a:avLst/>
          </a:prstGeom>
          <a:ln w="19050">
            <a:solidFill>
              <a:schemeClr val="bg2">
                <a:lumMod val="75000"/>
              </a:schemeClr>
            </a:solidFill>
            <a:prstDash val="sysDot"/>
            <a:headEnd type="none" w="lg" len="sm"/>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72560" y="1918653"/>
            <a:ext cx="0" cy="353060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93" name="Title 13"/>
          <p:cNvSpPr txBox="1"/>
          <p:nvPr/>
        </p:nvSpPr>
        <p:spPr>
          <a:xfrm>
            <a:off x="1452563" y="4477703"/>
            <a:ext cx="2173287" cy="936625"/>
          </a:xfrm>
          <a:prstGeom prst="rect">
            <a:avLst/>
          </a:prstGeom>
          <a:noFill/>
          <a:ln w="9525">
            <a:noFill/>
          </a:ln>
        </p:spPr>
        <p:txBody>
          <a:bodyPr anchor="ctr"/>
          <a:lstStyle/>
          <a:p>
            <a:pPr algn="ctr">
              <a:buFont typeface="Arial" panose="020B0604020202020204" pitchFamily="34" charset="0"/>
              <a:buNone/>
            </a:pPr>
            <a:r>
              <a:rPr lang="zh-CN" altLang="id-ID" sz="2400" b="1" dirty="0">
                <a:solidFill>
                  <a:srgbClr val="404040"/>
                </a:solidFill>
                <a:latin typeface="微软雅黑" panose="020B0503020204020204" charset="-122"/>
                <a:ea typeface="微软雅黑" panose="020B0503020204020204" charset="-122"/>
              </a:rPr>
              <a:t>容错率</a:t>
            </a:r>
            <a:endParaRPr lang="zh-CN" altLang="id-ID" sz="2000" b="1" dirty="0">
              <a:solidFill>
                <a:srgbClr val="767171"/>
              </a:solidFill>
              <a:latin typeface="微软雅黑" panose="020B0503020204020204" charset="-122"/>
              <a:ea typeface="微软雅黑" panose="020B0503020204020204" charset="-122"/>
            </a:endParaRPr>
          </a:p>
          <a:p>
            <a:pPr algn="just">
              <a:buFont typeface="Arial" panose="020B0604020202020204" pitchFamily="34" charset="0"/>
              <a:buNone/>
            </a:pPr>
            <a:r>
              <a:rPr lang="en-US" altLang="zh-CN" sz="1400" dirty="0">
                <a:solidFill>
                  <a:srgbClr val="595959"/>
                </a:solidFill>
                <a:latin typeface="微软雅黑" panose="020B0503020204020204" charset="-122"/>
                <a:ea typeface="微软雅黑" panose="020B0503020204020204" charset="-122"/>
              </a:rPr>
              <a:t>在保证系统活性和安全性的前提下，可以容忍系统中有33%的节点是拜占庭节点。</a:t>
            </a:r>
            <a:endParaRPr lang="en-US" altLang="zh-CN" sz="1400" dirty="0">
              <a:solidFill>
                <a:srgbClr val="595959"/>
              </a:solidFill>
              <a:latin typeface="微软雅黑" panose="020B0503020204020204" charset="-122"/>
              <a:ea typeface="微软雅黑" panose="020B0503020204020204" charset="-122"/>
            </a:endParaRPr>
          </a:p>
        </p:txBody>
      </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共识</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算法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Algorithm for Distributed Consensus </a:t>
            </a:r>
            <a:endParaRPr lang="zh-CN" altLang="en-US" sz="1065" b="1" dirty="0">
              <a:solidFill>
                <a:srgbClr val="53585E"/>
              </a:solidFill>
              <a:latin typeface="Arial" panose="020B0604020202020204" pitchFamily="34" charset="0"/>
              <a:cs typeface="Arial" panose="020B0604020202020204" pitchFamily="34" charset="0"/>
            </a:endParaRPr>
          </a:p>
        </p:txBody>
      </p:sp>
      <p:sp>
        <p:nvSpPr>
          <p:cNvPr id="7" name="原创设计师QQ598969553             _6"/>
          <p:cNvSpPr>
            <a:spLocks noChangeArrowheads="1"/>
          </p:cNvSpPr>
          <p:nvPr/>
        </p:nvSpPr>
        <p:spPr bwMode="auto">
          <a:xfrm>
            <a:off x="5295384" y="884759"/>
            <a:ext cx="4608512" cy="44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3f+1容错机制</a:t>
            </a:r>
            <a:r>
              <a:rPr lang="en-US" altLang="zh-CN" sz="1400" dirty="0">
                <a:solidFill>
                  <a:schemeClr val="bg1">
                    <a:lumMod val="50000"/>
                  </a:schemeClr>
                </a:solidFill>
                <a:latin typeface="微软雅黑" panose="020B0503020204020204" charset="-122"/>
                <a:ea typeface="微软雅黑" panose="020B0503020204020204" charset="-122"/>
              </a:rPr>
              <a:t> </a:t>
            </a:r>
            <a:endParaRPr lang="en-US" altLang="zh-CN" sz="1400" dirty="0">
              <a:solidFill>
                <a:schemeClr val="bg1">
                  <a:lumMod val="50000"/>
                </a:schemeClr>
              </a:solidFill>
              <a:latin typeface="微软雅黑" panose="020B0503020204020204" charset="-122"/>
              <a:ea typeface="微软雅黑" panose="020B0503020204020204" charset="-122"/>
            </a:endParaRPr>
          </a:p>
        </p:txBody>
      </p:sp>
      <p:sp>
        <p:nvSpPr>
          <p:cNvPr id="8" name="原创设计师QQ598969553             _7"/>
          <p:cNvSpPr/>
          <p:nvPr/>
        </p:nvSpPr>
        <p:spPr>
          <a:xfrm>
            <a:off x="4435705" y="822420"/>
            <a:ext cx="567229" cy="567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01</a:t>
            </a:r>
            <a:endParaRPr lang="en-US" altLang="zh-CN" sz="2400" b="1" dirty="0"/>
          </a:p>
        </p:txBody>
      </p:sp>
      <p:sp>
        <p:nvSpPr>
          <p:cNvPr id="2" name="原创设计师QQ598969553             _21"/>
          <p:cNvSpPr>
            <a:spLocks noChangeArrowheads="1"/>
          </p:cNvSpPr>
          <p:nvPr/>
        </p:nvSpPr>
        <p:spPr bwMode="auto">
          <a:xfrm>
            <a:off x="5295265" y="1389380"/>
            <a:ext cx="5197475" cy="560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lnSpc>
                <a:spcPct val="120000"/>
              </a:lnSpc>
              <a:spcBef>
                <a:spcPts val="300"/>
              </a:spcBef>
            </a:pPr>
            <a:r>
              <a:rPr lang="zh-CN" altLang="id-ID" sz="2000" b="1" dirty="0">
                <a:solidFill>
                  <a:srgbClr val="404040"/>
                </a:solidFill>
                <a:latin typeface="微软雅黑" panose="020B0503020204020204" charset="-122"/>
                <a:ea typeface="微软雅黑" panose="020B0503020204020204" charset="-122"/>
              </a:rPr>
              <a:t>符号说明：</a:t>
            </a:r>
            <a:endParaRPr lang="zh-CN" altLang="id-ID" sz="2000" b="1" dirty="0">
              <a:solidFill>
                <a:srgbClr val="404040"/>
              </a:solidFill>
              <a:latin typeface="微软雅黑" panose="020B0503020204020204" charset="-122"/>
              <a:ea typeface="微软雅黑" panose="020B0503020204020204" charset="-122"/>
            </a:endParaRPr>
          </a:p>
          <a:p>
            <a:pPr algn="l">
              <a:lnSpc>
                <a:spcPct val="120000"/>
              </a:lnSpc>
              <a:spcBef>
                <a:spcPts val="300"/>
              </a:spcBef>
            </a:pPr>
            <a:r>
              <a:rPr lang="zh-CN" sz="1600" dirty="0">
                <a:solidFill>
                  <a:schemeClr val="tx1">
                    <a:lumMod val="50000"/>
                    <a:lumOff val="50000"/>
                  </a:schemeClr>
                </a:solidFill>
                <a:latin typeface="微软雅黑" panose="020B0503020204020204" charset="-122"/>
                <a:ea typeface="微软雅黑" panose="020B0503020204020204" charset="-122"/>
              </a:rPr>
              <a:t>     ：分布式的系统中节点的个数。</a:t>
            </a:r>
            <a:endParaRPr lang="zh-CN"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sz="1600" dirty="0">
                <a:solidFill>
                  <a:schemeClr val="tx1">
                    <a:lumMod val="50000"/>
                    <a:lumOff val="50000"/>
                  </a:schemeClr>
                </a:solidFill>
                <a:latin typeface="微软雅黑" panose="020B0503020204020204" charset="-122"/>
                <a:ea typeface="微软雅黑" panose="020B0503020204020204" charset="-122"/>
              </a:rPr>
              <a:t>     ：分布式的系统中拜占庭节点的个数。</a:t>
            </a:r>
            <a:endParaRPr lang="zh-CN"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id-ID" sz="2000" b="1" dirty="0">
                <a:solidFill>
                  <a:srgbClr val="404040"/>
                </a:solidFill>
                <a:latin typeface="微软雅黑" panose="020B0503020204020204" charset="-122"/>
                <a:ea typeface="微软雅黑" panose="020B0503020204020204" charset="-122"/>
              </a:rPr>
              <a:t>约束条件：</a:t>
            </a:r>
            <a:endParaRPr lang="zh-CN" sz="18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sz="1600" dirty="0">
                <a:solidFill>
                  <a:schemeClr val="tx1">
                    <a:lumMod val="50000"/>
                    <a:lumOff val="50000"/>
                  </a:schemeClr>
                </a:solidFill>
                <a:latin typeface="微软雅黑" panose="020B0503020204020204" charset="-122"/>
                <a:ea typeface="微软雅黑" panose="020B0503020204020204" charset="-122"/>
              </a:rPr>
              <a:t>活性：一定能在有限的时间内做出判断</a:t>
            </a:r>
            <a:endParaRPr lang="zh-CN"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sz="1600" dirty="0">
                <a:solidFill>
                  <a:schemeClr val="tx1">
                    <a:lumMod val="50000"/>
                    <a:lumOff val="50000"/>
                  </a:schemeClr>
                </a:solidFill>
                <a:latin typeface="微软雅黑" panose="020B0503020204020204" charset="-122"/>
                <a:ea typeface="微软雅黑" panose="020B0503020204020204" charset="-122"/>
              </a:rPr>
              <a:t>安全性：做出的判断一定要保证其正确性</a:t>
            </a:r>
            <a:endParaRPr lang="zh-CN"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id-ID" sz="2000" b="1" dirty="0">
                <a:solidFill>
                  <a:srgbClr val="404040"/>
                </a:solidFill>
                <a:latin typeface="微软雅黑" panose="020B0503020204020204" charset="-122"/>
                <a:ea typeface="微软雅黑" panose="020B0503020204020204" charset="-122"/>
              </a:rPr>
              <a:t>关系证明：</a:t>
            </a:r>
            <a:endParaRPr lang="zh-CN"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sz="1600" dirty="0">
                <a:solidFill>
                  <a:schemeClr val="tx1">
                    <a:lumMod val="50000"/>
                    <a:lumOff val="50000"/>
                  </a:schemeClr>
                </a:solidFill>
                <a:latin typeface="微软雅黑" panose="020B0503020204020204" charset="-122"/>
                <a:ea typeface="微软雅黑" panose="020B0503020204020204" charset="-122"/>
              </a:rPr>
              <a:t>极端情况</a:t>
            </a:r>
            <a:r>
              <a:rPr lang="en-US" altLang="zh-CN" sz="1600" dirty="0">
                <a:solidFill>
                  <a:schemeClr val="tx1">
                    <a:lumMod val="50000"/>
                    <a:lumOff val="50000"/>
                  </a:schemeClr>
                </a:solidFill>
                <a:latin typeface="微软雅黑" panose="020B0503020204020204" charset="-122"/>
                <a:ea typeface="微软雅黑" panose="020B0503020204020204" charset="-122"/>
              </a:rPr>
              <a:t>1</a:t>
            </a:r>
            <a:r>
              <a:rPr lang="zh-CN" altLang="en-US" sz="1600" dirty="0">
                <a:solidFill>
                  <a:schemeClr val="tx1">
                    <a:lumMod val="50000"/>
                    <a:lumOff val="50000"/>
                  </a:schemeClr>
                </a:solidFill>
                <a:latin typeface="微软雅黑" panose="020B0503020204020204" charset="-122"/>
                <a:ea typeface="微软雅黑" panose="020B0503020204020204" charset="-122"/>
              </a:rPr>
              <a:t>：</a:t>
            </a:r>
            <a:r>
              <a:rPr lang="en-US" altLang="zh-CN" sz="1600" dirty="0">
                <a:solidFill>
                  <a:schemeClr val="tx1">
                    <a:lumMod val="50000"/>
                    <a:lumOff val="50000"/>
                  </a:schemeClr>
                </a:solidFill>
                <a:latin typeface="微软雅黑" panose="020B0503020204020204" charset="-122"/>
                <a:ea typeface="微软雅黑" panose="020B0503020204020204" charset="-122"/>
              </a:rPr>
              <a:t>   </a:t>
            </a:r>
            <a:r>
              <a:rPr lang="zh-CN" altLang="en-US" sz="1600" dirty="0">
                <a:solidFill>
                  <a:schemeClr val="tx1">
                    <a:lumMod val="50000"/>
                    <a:lumOff val="50000"/>
                  </a:schemeClr>
                </a:solidFill>
                <a:latin typeface="微软雅黑" panose="020B0503020204020204" charset="-122"/>
                <a:ea typeface="微软雅黑" panose="020B0503020204020204" charset="-122"/>
              </a:rPr>
              <a:t>个拜占庭节点收到消息后不回复；为了保证系统的安全性，系统必须在收到</a:t>
            </a:r>
            <a:r>
              <a:rPr lang="en-US" altLang="zh-CN" sz="1600" dirty="0">
                <a:solidFill>
                  <a:schemeClr val="tx1">
                    <a:lumMod val="50000"/>
                    <a:lumOff val="50000"/>
                  </a:schemeClr>
                </a:solidFill>
                <a:latin typeface="微软雅黑" panose="020B0503020204020204" charset="-122"/>
                <a:ea typeface="微软雅黑" panose="020B0503020204020204" charset="-122"/>
              </a:rPr>
              <a:t>          </a:t>
            </a:r>
            <a:r>
              <a:rPr lang="zh-CN" altLang="en-US" sz="1600" dirty="0">
                <a:solidFill>
                  <a:schemeClr val="tx1">
                    <a:lumMod val="50000"/>
                    <a:lumOff val="50000"/>
                  </a:schemeClr>
                </a:solidFill>
                <a:latin typeface="微软雅黑" panose="020B0503020204020204" charset="-122"/>
                <a:ea typeface="微软雅黑" panose="020B0503020204020204" charset="-122"/>
              </a:rPr>
              <a:t>个回复后作出判断。</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由此推导出</a:t>
            </a:r>
            <a:r>
              <a:rPr lang="en-US" altLang="zh-CN" sz="1600" dirty="0">
                <a:solidFill>
                  <a:schemeClr val="tx1">
                    <a:lumMod val="50000"/>
                    <a:lumOff val="50000"/>
                  </a:schemeClr>
                </a:solidFill>
                <a:latin typeface="微软雅黑" panose="020B0503020204020204" charset="-122"/>
                <a:ea typeface="微软雅黑" panose="020B0503020204020204" charset="-122"/>
              </a:rPr>
              <a:t>=</a:t>
            </a:r>
            <a:r>
              <a:rPr lang="zh-CN" altLang="en-US" sz="1600" dirty="0">
                <a:solidFill>
                  <a:schemeClr val="tx1">
                    <a:lumMod val="50000"/>
                    <a:lumOff val="50000"/>
                  </a:schemeClr>
                </a:solidFill>
                <a:latin typeface="微软雅黑" panose="020B0503020204020204" charset="-122"/>
                <a:ea typeface="微软雅黑" panose="020B0503020204020204" charset="-122"/>
              </a:rPr>
              <a:t>》系统判断阈值： </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极端情况</a:t>
            </a:r>
            <a:r>
              <a:rPr lang="en-US" altLang="zh-CN" sz="1600" dirty="0">
                <a:solidFill>
                  <a:schemeClr val="tx1">
                    <a:lumMod val="50000"/>
                    <a:lumOff val="50000"/>
                  </a:schemeClr>
                </a:solidFill>
                <a:latin typeface="微软雅黑" panose="020B0503020204020204" charset="-122"/>
                <a:ea typeface="微软雅黑" panose="020B0503020204020204" charset="-122"/>
              </a:rPr>
              <a:t>2</a:t>
            </a:r>
            <a:r>
              <a:rPr lang="zh-CN" altLang="en-US" sz="1600" dirty="0">
                <a:solidFill>
                  <a:schemeClr val="tx1">
                    <a:lumMod val="50000"/>
                    <a:lumOff val="50000"/>
                  </a:schemeClr>
                </a:solidFill>
                <a:latin typeface="微软雅黑" panose="020B0503020204020204" charset="-122"/>
                <a:ea typeface="微软雅黑" panose="020B0503020204020204" charset="-122"/>
              </a:rPr>
              <a:t>：在收到的前          个回复中有     个回复来自拜占庭节点，为了保证系统的安全性，好节点的回复个数要大于拜占庭节点回复的个数，即：              ，由此推导出：           。又因为：                           ，所以算法的容错率为</a:t>
            </a:r>
            <a:r>
              <a:rPr lang="en-US" altLang="zh-CN" sz="1600" dirty="0">
                <a:solidFill>
                  <a:schemeClr val="tx1">
                    <a:lumMod val="50000"/>
                    <a:lumOff val="50000"/>
                  </a:schemeClr>
                </a:solidFill>
                <a:latin typeface="微软雅黑" panose="020B0503020204020204" charset="-122"/>
                <a:ea typeface="微软雅黑" panose="020B0503020204020204" charset="-122"/>
              </a:rPr>
              <a:t>67%</a:t>
            </a:r>
            <a:r>
              <a:rPr lang="zh-CN" altLang="en-US" sz="1600" dirty="0">
                <a:solidFill>
                  <a:schemeClr val="tx1">
                    <a:lumMod val="50000"/>
                    <a:lumOff val="50000"/>
                  </a:schemeClr>
                </a:solidFill>
                <a:latin typeface="微软雅黑" panose="020B0503020204020204" charset="-122"/>
                <a:ea typeface="微软雅黑" panose="020B0503020204020204" charset="-122"/>
              </a:rPr>
              <a:t>。</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endParaRPr lang="zh-CN" sz="18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graphicFrame>
        <p:nvGraphicFramePr>
          <p:cNvPr id="3" name="对象 2">
            <a:hlinkClick r:id="" action="ppaction://ole?verb=0"/>
          </p:cNvPr>
          <p:cNvGraphicFramePr>
            <a:graphicFrameLocks noChangeAspect="1"/>
          </p:cNvGraphicFramePr>
          <p:nvPr/>
        </p:nvGraphicFramePr>
        <p:xfrm>
          <a:off x="8007350" y="4568825"/>
          <a:ext cx="892175" cy="290830"/>
        </p:xfrm>
        <a:graphic>
          <a:graphicData uri="http://schemas.openxmlformats.org/presentationml/2006/ole">
            <mc:AlternateContent xmlns:mc="http://schemas.openxmlformats.org/markup-compatibility/2006">
              <mc:Choice xmlns:v="urn:schemas-microsoft-com:vml" Requires="v">
                <p:oleObj spid="_x0000_s1215" name="" r:id="rId3" imgW="622300" imgH="203200" progId="Equation.KSEE3">
                  <p:embed/>
                </p:oleObj>
              </mc:Choice>
              <mc:Fallback>
                <p:oleObj name="" r:id="rId3" imgW="622300" imgH="203200" progId="Equation.KSEE3">
                  <p:embed/>
                  <p:pic>
                    <p:nvPicPr>
                      <p:cNvPr id="0" name="图片 1024"/>
                      <p:cNvPicPr/>
                      <p:nvPr/>
                    </p:nvPicPr>
                    <p:blipFill>
                      <a:blip r:embed="rId4"/>
                      <a:stretch>
                        <a:fillRect/>
                      </a:stretch>
                    </p:blipFill>
                    <p:spPr>
                      <a:xfrm>
                        <a:off x="8007350" y="4568825"/>
                        <a:ext cx="892175" cy="29083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5290185" y="1825625"/>
          <a:ext cx="277495" cy="277495"/>
        </p:xfrm>
        <a:graphic>
          <a:graphicData uri="http://schemas.openxmlformats.org/presentationml/2006/ole">
            <mc:AlternateContent xmlns:mc="http://schemas.openxmlformats.org/markup-compatibility/2006">
              <mc:Choice xmlns:v="urn:schemas-microsoft-com:vml" Requires="v">
                <p:oleObj spid="_x0000_s1216" name="" r:id="rId5" imgW="177165" imgH="177165" progId="Equation.KSEE3">
                  <p:embed/>
                </p:oleObj>
              </mc:Choice>
              <mc:Fallback>
                <p:oleObj name="" r:id="rId5" imgW="177165" imgH="177165" progId="Equation.KSEE3">
                  <p:embed/>
                  <p:pic>
                    <p:nvPicPr>
                      <p:cNvPr id="0" name="图片 1025"/>
                      <p:cNvPicPr/>
                      <p:nvPr/>
                    </p:nvPicPr>
                    <p:blipFill>
                      <a:blip r:embed="rId6"/>
                      <a:stretch>
                        <a:fillRect/>
                      </a:stretch>
                    </p:blipFill>
                    <p:spPr>
                      <a:xfrm>
                        <a:off x="5290185" y="1825625"/>
                        <a:ext cx="277495" cy="27749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5332730" y="2122170"/>
          <a:ext cx="193040" cy="257810"/>
        </p:xfrm>
        <a:graphic>
          <a:graphicData uri="http://schemas.openxmlformats.org/presentationml/2006/ole">
            <mc:AlternateContent xmlns:mc="http://schemas.openxmlformats.org/markup-compatibility/2006">
              <mc:Choice xmlns:v="urn:schemas-microsoft-com:vml" Requires="v">
                <p:oleObj spid="_x0000_s1217" name="" r:id="rId7" imgW="152400" imgH="203200" progId="Equation.KSEE3">
                  <p:embed/>
                </p:oleObj>
              </mc:Choice>
              <mc:Fallback>
                <p:oleObj name="" r:id="rId7" imgW="152400" imgH="203200" progId="Equation.KSEE3">
                  <p:embed/>
                  <p:pic>
                    <p:nvPicPr>
                      <p:cNvPr id="0" name="图片 1026"/>
                      <p:cNvPicPr/>
                      <p:nvPr/>
                    </p:nvPicPr>
                    <p:blipFill>
                      <a:blip r:embed="rId8"/>
                      <a:stretch>
                        <a:fillRect/>
                      </a:stretch>
                    </p:blipFill>
                    <p:spPr>
                      <a:xfrm>
                        <a:off x="5332730" y="2122170"/>
                        <a:ext cx="193040" cy="25781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409055" y="3943985"/>
          <a:ext cx="193040" cy="257810"/>
        </p:xfrm>
        <a:graphic>
          <a:graphicData uri="http://schemas.openxmlformats.org/presentationml/2006/ole">
            <mc:AlternateContent xmlns:mc="http://schemas.openxmlformats.org/markup-compatibility/2006">
              <mc:Choice xmlns:v="urn:schemas-microsoft-com:vml" Requires="v">
                <p:oleObj spid="_x0000_s1218" name="" r:id="rId9" imgW="152400" imgH="203200" progId="Equation.KSEE3">
                  <p:embed/>
                </p:oleObj>
              </mc:Choice>
              <mc:Fallback>
                <p:oleObj name="" r:id="rId9" imgW="152400" imgH="203200" progId="Equation.KSEE3">
                  <p:embed/>
                  <p:pic>
                    <p:nvPicPr>
                      <p:cNvPr id="0" name="图片 1026"/>
                      <p:cNvPicPr/>
                      <p:nvPr/>
                    </p:nvPicPr>
                    <p:blipFill>
                      <a:blip r:embed="rId8"/>
                      <a:stretch>
                        <a:fillRect/>
                      </a:stretch>
                    </p:blipFill>
                    <p:spPr>
                      <a:xfrm>
                        <a:off x="6409055" y="3943985"/>
                        <a:ext cx="193040" cy="25781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8180705" y="4231640"/>
          <a:ext cx="544830" cy="290830"/>
        </p:xfrm>
        <a:graphic>
          <a:graphicData uri="http://schemas.openxmlformats.org/presentationml/2006/ole">
            <mc:AlternateContent xmlns:mc="http://schemas.openxmlformats.org/markup-compatibility/2006">
              <mc:Choice xmlns:v="urn:schemas-microsoft-com:vml" Requires="v">
                <p:oleObj spid="_x0000_s1219" name="" r:id="rId10" imgW="381000" imgH="203200" progId="Equation.KSEE3">
                  <p:embed/>
                </p:oleObj>
              </mc:Choice>
              <mc:Fallback>
                <p:oleObj name="" r:id="rId10" imgW="381000" imgH="203200" progId="Equation.KSEE3">
                  <p:embed/>
                  <p:pic>
                    <p:nvPicPr>
                      <p:cNvPr id="0" name="图片 1027"/>
                      <p:cNvPicPr/>
                      <p:nvPr/>
                    </p:nvPicPr>
                    <p:blipFill>
                      <a:blip r:embed="rId11"/>
                      <a:stretch>
                        <a:fillRect/>
                      </a:stretch>
                    </p:blipFill>
                    <p:spPr>
                      <a:xfrm>
                        <a:off x="8180705" y="4231640"/>
                        <a:ext cx="544830" cy="290830"/>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7462520" y="4923790"/>
          <a:ext cx="544830" cy="290830"/>
        </p:xfrm>
        <a:graphic>
          <a:graphicData uri="http://schemas.openxmlformats.org/presentationml/2006/ole">
            <mc:AlternateContent xmlns:mc="http://schemas.openxmlformats.org/markup-compatibility/2006">
              <mc:Choice xmlns:v="urn:schemas-microsoft-com:vml" Requires="v">
                <p:oleObj spid="_x0000_s1220" name="" r:id="rId12" imgW="381000" imgH="203200" progId="Equation.KSEE3">
                  <p:embed/>
                </p:oleObj>
              </mc:Choice>
              <mc:Fallback>
                <p:oleObj name="" r:id="rId12" imgW="381000" imgH="203200" progId="Equation.KSEE3">
                  <p:embed/>
                  <p:pic>
                    <p:nvPicPr>
                      <p:cNvPr id="0" name="图片 1027"/>
                      <p:cNvPicPr/>
                      <p:nvPr/>
                    </p:nvPicPr>
                    <p:blipFill>
                      <a:blip r:embed="rId11"/>
                      <a:stretch>
                        <a:fillRect/>
                      </a:stretch>
                    </p:blipFill>
                    <p:spPr>
                      <a:xfrm>
                        <a:off x="7462520" y="4923790"/>
                        <a:ext cx="544830" cy="290830"/>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9118600" y="4930775"/>
          <a:ext cx="193040" cy="257810"/>
        </p:xfrm>
        <a:graphic>
          <a:graphicData uri="http://schemas.openxmlformats.org/presentationml/2006/ole">
            <mc:AlternateContent xmlns:mc="http://schemas.openxmlformats.org/markup-compatibility/2006">
              <mc:Choice xmlns:v="urn:schemas-microsoft-com:vml" Requires="v">
                <p:oleObj spid="_x0000_s1221" name="" r:id="rId13" imgW="152400" imgH="203200" progId="Equation.KSEE3">
                  <p:embed/>
                </p:oleObj>
              </mc:Choice>
              <mc:Fallback>
                <p:oleObj name="" r:id="rId13" imgW="152400" imgH="203200" progId="Equation.KSEE3">
                  <p:embed/>
                  <p:pic>
                    <p:nvPicPr>
                      <p:cNvPr id="0" name="图片 1026"/>
                      <p:cNvPicPr/>
                      <p:nvPr/>
                    </p:nvPicPr>
                    <p:blipFill>
                      <a:blip r:embed="rId8"/>
                      <a:stretch>
                        <a:fillRect/>
                      </a:stretch>
                    </p:blipFill>
                    <p:spPr>
                      <a:xfrm>
                        <a:off x="9118600" y="4930775"/>
                        <a:ext cx="193040" cy="25781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8483600" y="5486400"/>
          <a:ext cx="907415" cy="290830"/>
        </p:xfrm>
        <a:graphic>
          <a:graphicData uri="http://schemas.openxmlformats.org/presentationml/2006/ole">
            <mc:AlternateContent xmlns:mc="http://schemas.openxmlformats.org/markup-compatibility/2006">
              <mc:Choice xmlns:v="urn:schemas-microsoft-com:vml" Requires="v">
                <p:oleObj spid="_x0000_s1222" name="" r:id="rId14" imgW="634365" imgH="203200" progId="Equation.KSEE3">
                  <p:embed/>
                </p:oleObj>
              </mc:Choice>
              <mc:Fallback>
                <p:oleObj name="" r:id="rId14" imgW="634365" imgH="203200" progId="Equation.KSEE3">
                  <p:embed/>
                  <p:pic>
                    <p:nvPicPr>
                      <p:cNvPr id="0" name="图片 1028"/>
                      <p:cNvPicPr/>
                      <p:nvPr/>
                    </p:nvPicPr>
                    <p:blipFill>
                      <a:blip r:embed="rId15"/>
                      <a:stretch>
                        <a:fillRect/>
                      </a:stretch>
                    </p:blipFill>
                    <p:spPr>
                      <a:xfrm>
                        <a:off x="8483600" y="5486400"/>
                        <a:ext cx="907415" cy="290830"/>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5603875" y="5777230"/>
          <a:ext cx="726440" cy="290830"/>
        </p:xfrm>
        <a:graphic>
          <a:graphicData uri="http://schemas.openxmlformats.org/presentationml/2006/ole">
            <mc:AlternateContent xmlns:mc="http://schemas.openxmlformats.org/markup-compatibility/2006">
              <mc:Choice xmlns:v="urn:schemas-microsoft-com:vml" Requires="v">
                <p:oleObj spid="_x0000_s1223" name="" r:id="rId16" imgW="508000" imgH="203200" progId="Equation.KSEE3">
                  <p:embed/>
                </p:oleObj>
              </mc:Choice>
              <mc:Fallback>
                <p:oleObj name="" r:id="rId16" imgW="508000" imgH="203200" progId="Equation.KSEE3">
                  <p:embed/>
                  <p:pic>
                    <p:nvPicPr>
                      <p:cNvPr id="0" name="图片 1029"/>
                      <p:cNvPicPr/>
                      <p:nvPr/>
                    </p:nvPicPr>
                    <p:blipFill>
                      <a:blip r:embed="rId17"/>
                      <a:stretch>
                        <a:fillRect/>
                      </a:stretch>
                    </p:blipFill>
                    <p:spPr>
                      <a:xfrm>
                        <a:off x="5603875" y="5777230"/>
                        <a:ext cx="726440" cy="290830"/>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7322185" y="5713095"/>
          <a:ext cx="1666875" cy="611505"/>
        </p:xfrm>
        <a:graphic>
          <a:graphicData uri="http://schemas.openxmlformats.org/presentationml/2006/ole">
            <mc:AlternateContent xmlns:mc="http://schemas.openxmlformats.org/markup-compatibility/2006">
              <mc:Choice xmlns:v="urn:schemas-microsoft-com:vml" Requires="v">
                <p:oleObj spid="_x0000_s1224" name="" r:id="rId18" imgW="1143000" imgH="419100" progId="Equation.KSEE3">
                  <p:embed/>
                </p:oleObj>
              </mc:Choice>
              <mc:Fallback>
                <p:oleObj name="" r:id="rId18" imgW="1143000" imgH="419100" progId="Equation.KSEE3">
                  <p:embed/>
                  <p:pic>
                    <p:nvPicPr>
                      <p:cNvPr id="0" name="图片 1030"/>
                      <p:cNvPicPr/>
                      <p:nvPr/>
                    </p:nvPicPr>
                    <p:blipFill>
                      <a:blip r:embed="rId19"/>
                      <a:stretch>
                        <a:fillRect/>
                      </a:stretch>
                    </p:blipFill>
                    <p:spPr>
                      <a:xfrm>
                        <a:off x="7322185" y="5713095"/>
                        <a:ext cx="1666875" cy="611505"/>
                      </a:xfrm>
                      <a:prstGeom prst="rect">
                        <a:avLst/>
                      </a:prstGeom>
                    </p:spPr>
                  </p:pic>
                </p:oleObj>
              </mc:Fallback>
            </mc:AlternateContent>
          </a:graphicData>
        </a:graphic>
      </p:graphicFrame>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1" name="Straight Connector 400"/>
          <p:cNvCxnSpPr/>
          <p:nvPr/>
        </p:nvCxnSpPr>
        <p:spPr>
          <a:xfrm>
            <a:off x="0" y="6461125"/>
            <a:ext cx="12192000" cy="0"/>
          </a:xfrm>
          <a:prstGeom prst="line">
            <a:avLst/>
          </a:prstGeom>
          <a:ln w="12700">
            <a:solidFill>
              <a:schemeClr val="bg1">
                <a:lumMod val="65000"/>
              </a:schemeClr>
            </a:solidFill>
            <a:prstDash val="sysDot"/>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9" name="Flowchart: Off-page Connector 28"/>
          <p:cNvSpPr/>
          <p:nvPr/>
        </p:nvSpPr>
        <p:spPr>
          <a:xfrm>
            <a:off x="11598275" y="6246813"/>
            <a:ext cx="377825" cy="4222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mn-lt"/>
              <a:ea typeface="+mn-ea"/>
              <a:cs typeface="+mn-cs"/>
            </a:endParaRPr>
          </a:p>
        </p:txBody>
      </p:sp>
      <p:sp>
        <p:nvSpPr>
          <p:cNvPr id="40" name="Subtitle 2"/>
          <p:cNvSpPr txBox="1"/>
          <p:nvPr/>
        </p:nvSpPr>
        <p:spPr>
          <a:xfrm>
            <a:off x="11507788" y="6289675"/>
            <a:ext cx="538162" cy="314325"/>
          </a:xfrm>
          <a:prstGeom prst="rect">
            <a:avLst/>
          </a:prstGeom>
          <a:noFill/>
          <a:ln w="9525">
            <a:noFill/>
          </a:ln>
        </p:spPr>
        <p:txBody>
          <a:bodyPr anchor="t">
            <a:spAutoFit/>
          </a:bodyPr>
          <a:lstStyle/>
          <a:p>
            <a:pPr algn="ctr">
              <a:lnSpc>
                <a:spcPct val="90000"/>
              </a:lnSpc>
              <a:spcBef>
                <a:spcPts val="1000"/>
              </a:spcBef>
              <a:buFont typeface="Arial" panose="020B0604020202020204" pitchFamily="34" charset="0"/>
              <a:buNone/>
            </a:pPr>
            <a:fld id="{9A0DB2DC-4C9A-4742-B13C-FB6460FD3503}" type="slidenum">
              <a:rPr lang="id-ID" altLang="zh-CN" sz="1600" dirty="0">
                <a:solidFill>
                  <a:srgbClr val="F2F2F2"/>
                </a:solidFill>
                <a:latin typeface="Calibri Light" panose="020F0302020204030204" pitchFamily="34" charset="0"/>
                <a:ea typeface="宋体" panose="02010600030101010101" pitchFamily="2" charset="-122"/>
              </a:rPr>
            </a:fld>
            <a:endParaRPr lang="id-ID" altLang="zh-CN" sz="1600" dirty="0">
              <a:solidFill>
                <a:srgbClr val="F2F2F2"/>
              </a:solidFill>
              <a:latin typeface="Calibri Light" panose="020F0302020204030204" pitchFamily="34" charset="0"/>
              <a:ea typeface="宋体" panose="02010600030101010101" pitchFamily="2" charset="-122"/>
            </a:endParaRPr>
          </a:p>
        </p:txBody>
      </p:sp>
      <p:grpSp>
        <p:nvGrpSpPr>
          <p:cNvPr id="402" name="Group 401"/>
          <p:cNvGrpSpPr/>
          <p:nvPr/>
        </p:nvGrpSpPr>
        <p:grpSpPr>
          <a:xfrm>
            <a:off x="5567363" y="6581775"/>
            <a:ext cx="1154112" cy="142875"/>
            <a:chOff x="7536566" y="6291405"/>
            <a:chExt cx="1154910" cy="144000"/>
          </a:xfrm>
        </p:grpSpPr>
        <p:sp>
          <p:nvSpPr>
            <p:cNvPr id="403" name="Oval 402"/>
            <p:cNvSpPr>
              <a:spLocks noChangeAspect="1"/>
            </p:cNvSpPr>
            <p:nvPr/>
          </p:nvSpPr>
          <p:spPr>
            <a:xfrm>
              <a:off x="7536566" y="6291405"/>
              <a:ext cx="144562" cy="144000"/>
            </a:xfrm>
            <a:prstGeom prst="ellipse">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4" name="Oval 403"/>
            <p:cNvSpPr>
              <a:spLocks noChangeAspect="1"/>
            </p:cNvSpPr>
            <p:nvPr/>
          </p:nvSpPr>
          <p:spPr>
            <a:xfrm>
              <a:off x="7704957" y="6291405"/>
              <a:ext cx="144562" cy="144000"/>
            </a:xfrm>
            <a:prstGeom prst="ellipse">
              <a:avLst/>
            </a:prstGeom>
            <a:solidFill>
              <a:schemeClr val="accent4">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5" name="Oval 404"/>
            <p:cNvSpPr>
              <a:spLocks noChangeAspect="1"/>
            </p:cNvSpPr>
            <p:nvPr/>
          </p:nvSpPr>
          <p:spPr>
            <a:xfrm>
              <a:off x="7863817" y="6291405"/>
              <a:ext cx="144562" cy="144000"/>
            </a:xfrm>
            <a:prstGeom prst="ellipse">
              <a:avLst/>
            </a:prstGeom>
            <a:solidFill>
              <a:schemeClr val="accent2">
                <a:lumMod val="75000"/>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6" name="Oval 405"/>
            <p:cNvSpPr>
              <a:spLocks noChangeAspect="1"/>
            </p:cNvSpPr>
            <p:nvPr/>
          </p:nvSpPr>
          <p:spPr>
            <a:xfrm>
              <a:off x="8041740" y="6291405"/>
              <a:ext cx="144562" cy="144000"/>
            </a:xfrm>
            <a:prstGeom prst="ellipse">
              <a:avLst/>
            </a:prstGeom>
            <a:solidFill>
              <a:srgbClr val="C0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7" name="Oval 406"/>
            <p:cNvSpPr>
              <a:spLocks noChangeAspect="1"/>
            </p:cNvSpPr>
            <p:nvPr/>
          </p:nvSpPr>
          <p:spPr>
            <a:xfrm>
              <a:off x="8210131" y="6291405"/>
              <a:ext cx="144562" cy="144000"/>
            </a:xfrm>
            <a:prstGeom prst="ellipse">
              <a:avLst/>
            </a:prstGeom>
            <a:solidFill>
              <a:srgbClr val="FF000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8" name="Oval 407"/>
            <p:cNvSpPr>
              <a:spLocks noChangeAspect="1"/>
            </p:cNvSpPr>
            <p:nvPr/>
          </p:nvSpPr>
          <p:spPr>
            <a:xfrm>
              <a:off x="8378523" y="6291405"/>
              <a:ext cx="144562" cy="144000"/>
            </a:xfrm>
            <a:prstGeom prst="ellipse">
              <a:avLst/>
            </a:prstGeom>
            <a:solidFill>
              <a:schemeClr val="accent6">
                <a:alpha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sp>
          <p:nvSpPr>
            <p:cNvPr id="409" name="Oval 408"/>
            <p:cNvSpPr>
              <a:spLocks noChangeAspect="1"/>
            </p:cNvSpPr>
            <p:nvPr/>
          </p:nvSpPr>
          <p:spPr>
            <a:xfrm>
              <a:off x="8546914" y="6291405"/>
              <a:ext cx="144562" cy="144000"/>
            </a:xfrm>
            <a:prstGeom prst="ellipse">
              <a:avLst/>
            </a:prstGeom>
            <a:solidFill>
              <a:srgbClr val="7030A0">
                <a:alpha val="90000"/>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100" b="1" i="0" u="none" strike="noStrike" kern="1200" cap="none" spc="0" normalizeH="0" baseline="0" noProof="0">
                <a:ln>
                  <a:noFill/>
                </a:ln>
                <a:solidFill>
                  <a:srgbClr val="FFFFFF"/>
                </a:solidFill>
                <a:effectLst/>
                <a:uLnTx/>
                <a:uFillTx/>
                <a:latin typeface="+mn-lt"/>
                <a:ea typeface="+mn-ea"/>
                <a:cs typeface="+mn-cs"/>
              </a:endParaRPr>
            </a:p>
          </p:txBody>
        </p:sp>
      </p:grpSp>
      <p:sp>
        <p:nvSpPr>
          <p:cNvPr id="141" name="原创设计师QQ598969553             _1"/>
          <p:cNvSpPr/>
          <p:nvPr/>
        </p:nvSpPr>
        <p:spPr bwMode="auto">
          <a:xfrm>
            <a:off x="0" y="1270"/>
            <a:ext cx="429783" cy="858064"/>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75000"/>
              <a:lumOff val="25000"/>
            </a:schemeClr>
          </a:solidFill>
          <a:ln w="6350" cap="flat">
            <a:noFill/>
            <a:prstDash val="solid"/>
            <a:miter lim="800000"/>
          </a:ln>
        </p:spPr>
        <p:txBody>
          <a:bodyPr vert="horz" wrap="square" lIns="121920" tIns="60960" rIns="121920" bIns="60960" numCol="1" anchor="t" anchorCtr="0" compatLnSpc="1"/>
          <a:lstStyle/>
          <a:p>
            <a:endParaRPr lang="zh-CN" altLang="en-US" sz="2400"/>
          </a:p>
        </p:txBody>
      </p:sp>
      <p:sp>
        <p:nvSpPr>
          <p:cNvPr id="142" name="原创设计师QQ598969553             _2"/>
          <p:cNvSpPr/>
          <p:nvPr/>
        </p:nvSpPr>
        <p:spPr bwMode="auto">
          <a:xfrm>
            <a:off x="133179" y="301499"/>
            <a:ext cx="288151" cy="577340"/>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143" name="原创设计师QQ598969553             _3"/>
          <p:cNvSpPr>
            <a:spLocks noChangeArrowheads="1"/>
          </p:cNvSpPr>
          <p:nvPr/>
        </p:nvSpPr>
        <p:spPr bwMode="auto">
          <a:xfrm>
            <a:off x="618067" y="260859"/>
            <a:ext cx="1356360"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zh-CN" altLang="en-US" sz="2665" b="1" dirty="0">
                <a:solidFill>
                  <a:schemeClr val="accent1"/>
                </a:solidFill>
                <a:latin typeface="Impact" panose="020B0806030902050204" pitchFamily="34" charset="0"/>
                <a:ea typeface="微软雅黑" panose="020B0503020204020204" charset="-122"/>
                <a:cs typeface="宋体" panose="02010600030101010101" pitchFamily="2" charset="-122"/>
              </a:rPr>
              <a:t>共识</a:t>
            </a:r>
            <a:r>
              <a:rPr lang="zh-CN" altLang="en-US" sz="2665" b="1" dirty="0">
                <a:solidFill>
                  <a:schemeClr val="accent2"/>
                </a:solidFill>
                <a:latin typeface="Impact" panose="020B0806030902050204" pitchFamily="34" charset="0"/>
                <a:ea typeface="微软雅黑" panose="020B0503020204020204" charset="-122"/>
                <a:cs typeface="宋体" panose="02010600030101010101" pitchFamily="2" charset="-122"/>
              </a:rPr>
              <a:t>算法</a:t>
            </a:r>
            <a:endParaRPr lang="en-US" altLang="zh-CN" sz="2665" b="1" dirty="0">
              <a:solidFill>
                <a:schemeClr val="accent2"/>
              </a:solidFill>
              <a:latin typeface="Impact" panose="020B0806030902050204" pitchFamily="34" charset="0"/>
              <a:ea typeface="微软雅黑" panose="020B0503020204020204" charset="-122"/>
              <a:cs typeface="宋体" panose="02010600030101010101" pitchFamily="2" charset="-122"/>
            </a:endParaRPr>
          </a:p>
        </p:txBody>
      </p:sp>
      <p:sp>
        <p:nvSpPr>
          <p:cNvPr id="144" name="原创设计师QQ598969553             _4"/>
          <p:cNvSpPr>
            <a:spLocks noChangeArrowheads="1"/>
          </p:cNvSpPr>
          <p:nvPr/>
        </p:nvSpPr>
        <p:spPr bwMode="auto">
          <a:xfrm>
            <a:off x="623392" y="721863"/>
            <a:ext cx="2400808" cy="162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en-US" altLang="zh-CN" sz="1060" b="1" dirty="0">
                <a:solidFill>
                  <a:srgbClr val="53585E"/>
                </a:solidFill>
                <a:latin typeface="Arial" panose="020B0604020202020204" pitchFamily="34" charset="0"/>
                <a:cs typeface="Arial" panose="020B0604020202020204" pitchFamily="34" charset="0"/>
                <a:sym typeface="+mn-ea"/>
              </a:rPr>
              <a:t>Algorithm for Distributed Consensus </a:t>
            </a:r>
            <a:endParaRPr lang="zh-CN" altLang="en-US" sz="1065" b="1" dirty="0">
              <a:solidFill>
                <a:srgbClr val="53585E"/>
              </a:solidFill>
              <a:latin typeface="Arial" panose="020B0604020202020204" pitchFamily="34" charset="0"/>
              <a:cs typeface="Arial" panose="020B0604020202020204" pitchFamily="34" charset="0"/>
            </a:endParaRPr>
          </a:p>
        </p:txBody>
      </p:sp>
      <p:sp>
        <p:nvSpPr>
          <p:cNvPr id="11" name="原创设计师QQ598969553             _10"/>
          <p:cNvSpPr>
            <a:spLocks noChangeArrowheads="1"/>
          </p:cNvSpPr>
          <p:nvPr/>
        </p:nvSpPr>
        <p:spPr bwMode="auto">
          <a:xfrm>
            <a:off x="1632585" y="1031240"/>
            <a:ext cx="976185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id-ID" sz="2400" b="1" dirty="0">
                <a:solidFill>
                  <a:srgbClr val="404040"/>
                </a:solidFill>
                <a:latin typeface="微软雅黑" panose="020B0503020204020204" charset="-122"/>
                <a:ea typeface="微软雅黑" panose="020B0503020204020204" charset="-122"/>
              </a:rPr>
              <a:t>主节点切换协议</a:t>
            </a:r>
            <a:endParaRPr lang="zh-CN" altLang="en-US" sz="1335" dirty="0">
              <a:solidFill>
                <a:schemeClr val="tx1">
                  <a:lumMod val="75000"/>
                  <a:lumOff val="25000"/>
                </a:schemeClr>
              </a:solidFill>
            </a:endParaRPr>
          </a:p>
          <a:p>
            <a:pPr algn="just">
              <a:lnSpc>
                <a:spcPct val="120000"/>
              </a:lnSpc>
              <a:spcBef>
                <a:spcPts val="300"/>
              </a:spcBef>
            </a:pPr>
            <a:r>
              <a:rPr lang="en-US" altLang="zh-CN" sz="1400" dirty="0">
                <a:solidFill>
                  <a:srgbClr val="595959"/>
                </a:solidFill>
                <a:latin typeface="微软雅黑" panose="020B0503020204020204" charset="-122"/>
                <a:ea typeface="微软雅黑" panose="020B0503020204020204" charset="-122"/>
              </a:rPr>
              <a:t>该协议针对主节点在打包交易时故意不将特定交易打包进来的作恶方式提出的对抗方案。</a:t>
            </a:r>
            <a:endParaRPr lang="en-US" altLang="zh-CN" sz="1400" dirty="0">
              <a:solidFill>
                <a:srgbClr val="595959"/>
              </a:solidFill>
              <a:latin typeface="微软雅黑" panose="020B0503020204020204" charset="-122"/>
              <a:ea typeface="微软雅黑" panose="020B0503020204020204" charset="-122"/>
            </a:endParaRPr>
          </a:p>
        </p:txBody>
      </p:sp>
      <p:sp>
        <p:nvSpPr>
          <p:cNvPr id="12" name="原创设计师QQ598969553             _11"/>
          <p:cNvSpPr/>
          <p:nvPr/>
        </p:nvSpPr>
        <p:spPr>
          <a:xfrm>
            <a:off x="773025" y="1093151"/>
            <a:ext cx="567229" cy="5672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02</a:t>
            </a:r>
            <a:endParaRPr lang="zh-CN" altLang="en-US" sz="2400" b="1" dirty="0"/>
          </a:p>
        </p:txBody>
      </p:sp>
      <p:sp>
        <p:nvSpPr>
          <p:cNvPr id="2" name="原创设计师QQ598969553             _21"/>
          <p:cNvSpPr>
            <a:spLocks noChangeArrowheads="1"/>
          </p:cNvSpPr>
          <p:nvPr/>
        </p:nvSpPr>
        <p:spPr bwMode="auto">
          <a:xfrm>
            <a:off x="1632585" y="1923415"/>
            <a:ext cx="9762490" cy="5346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lnSpc>
                <a:spcPct val="120000"/>
              </a:lnSpc>
              <a:spcBef>
                <a:spcPts val="300"/>
              </a:spcBef>
            </a:pPr>
            <a:r>
              <a:rPr lang="en-US" altLang="zh-CN" sz="2000" b="1" dirty="0">
                <a:solidFill>
                  <a:srgbClr val="404040"/>
                </a:solidFill>
                <a:latin typeface="微软雅黑" panose="020B0503020204020204" charset="-122"/>
                <a:ea typeface="微软雅黑" panose="020B0503020204020204" charset="-122"/>
              </a:rPr>
              <a:t>1.</a:t>
            </a:r>
            <a:r>
              <a:rPr lang="zh-CN" altLang="id-ID" sz="2000" b="1" dirty="0">
                <a:solidFill>
                  <a:srgbClr val="404040"/>
                </a:solidFill>
                <a:latin typeface="微软雅黑" panose="020B0503020204020204" charset="-122"/>
                <a:ea typeface="微软雅黑" panose="020B0503020204020204" charset="-122"/>
              </a:rPr>
              <a:t>信用评价机制：</a:t>
            </a:r>
            <a:endParaRPr lang="zh-CN" altLang="id-ID" sz="2000" b="1" dirty="0">
              <a:solidFill>
                <a:srgbClr val="404040"/>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指标</a:t>
            </a:r>
            <a:r>
              <a:rPr lang="en-US" altLang="zh-CN" sz="1600" dirty="0">
                <a:solidFill>
                  <a:schemeClr val="tx1">
                    <a:lumMod val="50000"/>
                    <a:lumOff val="50000"/>
                  </a:schemeClr>
                </a:solidFill>
                <a:latin typeface="微软雅黑" panose="020B0503020204020204" charset="-122"/>
                <a:ea typeface="微软雅黑" panose="020B0503020204020204" charset="-122"/>
              </a:rPr>
              <a:t>1</a:t>
            </a:r>
            <a:r>
              <a:rPr lang="zh-CN" altLang="en-US" sz="1600" dirty="0">
                <a:solidFill>
                  <a:schemeClr val="tx1">
                    <a:lumMod val="50000"/>
                    <a:lumOff val="50000"/>
                  </a:schemeClr>
                </a:solidFill>
                <a:latin typeface="微软雅黑" panose="020B0503020204020204" charset="-122"/>
                <a:ea typeface="微软雅黑" panose="020B0503020204020204" charset="-122"/>
              </a:rPr>
              <a:t>：共识是否成功。成功：  分，失败：  分。</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指标</a:t>
            </a:r>
            <a:r>
              <a:rPr lang="en-US" altLang="zh-CN" sz="1600" dirty="0">
                <a:solidFill>
                  <a:schemeClr val="tx1">
                    <a:lumMod val="50000"/>
                    <a:lumOff val="50000"/>
                  </a:schemeClr>
                </a:solidFill>
                <a:latin typeface="微软雅黑" panose="020B0503020204020204" charset="-122"/>
                <a:ea typeface="微软雅黑" panose="020B0503020204020204" charset="-122"/>
              </a:rPr>
              <a:t>2</a:t>
            </a:r>
            <a:r>
              <a:rPr lang="zh-CN" altLang="en-US" sz="1600" dirty="0">
                <a:solidFill>
                  <a:schemeClr val="tx1">
                    <a:lumMod val="50000"/>
                    <a:lumOff val="50000"/>
                  </a:schemeClr>
                </a:solidFill>
                <a:latin typeface="微软雅黑" panose="020B0503020204020204" charset="-122"/>
                <a:ea typeface="微软雅黑" panose="020B0503020204020204" charset="-122"/>
              </a:rPr>
              <a:t>：下一论共识时，打包区块中是否包含交易时间小于打包时间的交易</a:t>
            </a:r>
            <a:r>
              <a:rPr lang="zh-CN" sz="1600" dirty="0">
                <a:solidFill>
                  <a:schemeClr val="tx1">
                    <a:lumMod val="50000"/>
                    <a:lumOff val="50000"/>
                  </a:schemeClr>
                </a:solidFill>
                <a:latin typeface="微软雅黑" panose="020B0503020204020204" charset="-122"/>
                <a:ea typeface="微软雅黑" panose="020B0503020204020204" charset="-122"/>
              </a:rPr>
              <a:t>。无：  </a:t>
            </a:r>
            <a:r>
              <a:rPr lang="zh-CN" altLang="en-US" sz="1600" dirty="0">
                <a:solidFill>
                  <a:schemeClr val="tx1">
                    <a:lumMod val="50000"/>
                    <a:lumOff val="50000"/>
                  </a:schemeClr>
                </a:solidFill>
                <a:latin typeface="微软雅黑" panose="020B0503020204020204" charset="-122"/>
                <a:ea typeface="微软雅黑" panose="020B0503020204020204" charset="-122"/>
              </a:rPr>
              <a:t>分，有：  分。</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由此定义节点评价函数：</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en-US" altLang="zh-CN" sz="2000" b="1" dirty="0">
                <a:solidFill>
                  <a:srgbClr val="404040"/>
                </a:solidFill>
                <a:latin typeface="微软雅黑" panose="020B0503020204020204" charset="-122"/>
                <a:ea typeface="微软雅黑" panose="020B0503020204020204" charset="-122"/>
              </a:rPr>
              <a:t>2.</a:t>
            </a:r>
            <a:r>
              <a:rPr lang="zh-CN" altLang="en-US" sz="2000" b="1" dirty="0">
                <a:solidFill>
                  <a:srgbClr val="404040"/>
                </a:solidFill>
                <a:latin typeface="微软雅黑" panose="020B0503020204020204" charset="-122"/>
                <a:ea typeface="微软雅黑" panose="020B0503020204020204" charset="-122"/>
              </a:rPr>
              <a:t>主节点选择策略</a:t>
            </a:r>
            <a:r>
              <a:rPr lang="zh-CN" altLang="id-ID" sz="2000" b="1" dirty="0">
                <a:solidFill>
                  <a:srgbClr val="404040"/>
                </a:solidFill>
                <a:latin typeface="微软雅黑" panose="020B0503020204020204" charset="-122"/>
                <a:ea typeface="微软雅黑" panose="020B0503020204020204" charset="-122"/>
              </a:rPr>
              <a:t>：</a:t>
            </a:r>
            <a:endParaRPr lang="zh-CN" sz="18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主节点按概率产生，每个节点被选中为主节点的概率与其评价函数大小成正比。具体操作如下：</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a:t>
            </a:r>
            <a:r>
              <a:rPr lang="en-US" altLang="zh-CN" sz="1600" dirty="0">
                <a:solidFill>
                  <a:schemeClr val="tx1">
                    <a:lumMod val="50000"/>
                    <a:lumOff val="50000"/>
                  </a:schemeClr>
                </a:solidFill>
                <a:latin typeface="微软雅黑" panose="020B0503020204020204" charset="-122"/>
                <a:ea typeface="微软雅黑" panose="020B0503020204020204" charset="-122"/>
              </a:rPr>
              <a:t>1</a:t>
            </a:r>
            <a:r>
              <a:rPr lang="zh-CN" altLang="en-US" sz="1600" dirty="0">
                <a:solidFill>
                  <a:schemeClr val="tx1">
                    <a:lumMod val="50000"/>
                    <a:lumOff val="50000"/>
                  </a:schemeClr>
                </a:solidFill>
                <a:latin typeface="微软雅黑" panose="020B0503020204020204" charset="-122"/>
                <a:ea typeface="微软雅黑" panose="020B0503020204020204" charset="-122"/>
              </a:rPr>
              <a:t>）计算每个节点被选中的概率：</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a:t>
            </a:r>
            <a:r>
              <a:rPr lang="en-US" altLang="zh-CN" sz="1600" dirty="0">
                <a:solidFill>
                  <a:schemeClr val="tx1">
                    <a:lumMod val="50000"/>
                    <a:lumOff val="50000"/>
                  </a:schemeClr>
                </a:solidFill>
                <a:latin typeface="微软雅黑" panose="020B0503020204020204" charset="-122"/>
                <a:ea typeface="微软雅黑" panose="020B0503020204020204" charset="-122"/>
              </a:rPr>
              <a:t>2</a:t>
            </a:r>
            <a:r>
              <a:rPr lang="zh-CN" altLang="en-US" sz="1600" dirty="0">
                <a:solidFill>
                  <a:schemeClr val="tx1">
                    <a:lumMod val="50000"/>
                    <a:lumOff val="50000"/>
                  </a:schemeClr>
                </a:solidFill>
                <a:latin typeface="微软雅黑" panose="020B0503020204020204" charset="-122"/>
                <a:ea typeface="微软雅黑" panose="020B0503020204020204" charset="-122"/>
              </a:rPr>
              <a:t>）计算出每个节点的累积概率：</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a:t>
            </a:r>
            <a:r>
              <a:rPr lang="en-US" altLang="zh-CN" sz="1600" dirty="0">
                <a:solidFill>
                  <a:schemeClr val="tx1">
                    <a:lumMod val="50000"/>
                    <a:lumOff val="50000"/>
                  </a:schemeClr>
                </a:solidFill>
                <a:latin typeface="微软雅黑" panose="020B0503020204020204" charset="-122"/>
                <a:ea typeface="微软雅黑" panose="020B0503020204020204" charset="-122"/>
              </a:rPr>
              <a:t>3</a:t>
            </a:r>
            <a:r>
              <a:rPr lang="zh-CN" altLang="en-US" sz="1600" dirty="0">
                <a:solidFill>
                  <a:schemeClr val="tx1">
                    <a:lumMod val="50000"/>
                    <a:lumOff val="50000"/>
                  </a:schemeClr>
                </a:solidFill>
                <a:latin typeface="微软雅黑" panose="020B0503020204020204" charset="-122"/>
                <a:ea typeface="微软雅黑" panose="020B0503020204020204" charset="-122"/>
              </a:rPr>
              <a:t>）在区间内产生一个均匀分布的随机数              ，若                   ，则选择节点1为下一阶段共识的主节点，否则，选择节点   ，使得                          成立。</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zh-CN" altLang="en-US" sz="1600" dirty="0">
                <a:solidFill>
                  <a:schemeClr val="tx1">
                    <a:lumMod val="50000"/>
                    <a:lumOff val="50000"/>
                  </a:schemeClr>
                </a:solidFill>
                <a:latin typeface="微软雅黑" panose="020B0503020204020204" charset="-122"/>
                <a:ea typeface="微软雅黑" panose="020B0503020204020204" charset="-122"/>
              </a:rPr>
              <a:t>通过调节     和     的参数，可以控制主节点的作恶概率为：     。</a:t>
            </a: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endParaRPr lang="zh-CN" altLang="en-US" sz="16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endParaRPr lang="zh-CN" sz="1800" dirty="0">
              <a:solidFill>
                <a:schemeClr val="tx1">
                  <a:lumMod val="50000"/>
                  <a:lumOff val="50000"/>
                </a:schemeClr>
              </a:solidFill>
              <a:latin typeface="微软雅黑" panose="020B0503020204020204" charset="-122"/>
              <a:ea typeface="微软雅黑" panose="020B0503020204020204" charset="-122"/>
            </a:endParaRPr>
          </a:p>
          <a:p>
            <a:pPr algn="l">
              <a:lnSpc>
                <a:spcPct val="120000"/>
              </a:lnSpc>
              <a:spcBef>
                <a:spcPts val="300"/>
              </a:spcBef>
            </a:pPr>
            <a:r>
              <a:rPr lang="en-US" altLang="zh-CN" sz="1065" dirty="0">
                <a:solidFill>
                  <a:schemeClr val="bg1">
                    <a:lumMod val="50000"/>
                  </a:schemeClr>
                </a:solidFill>
                <a:latin typeface="微软雅黑" panose="020B0503020204020204" charset="-122"/>
                <a:ea typeface="微软雅黑" panose="020B0503020204020204" charset="-122"/>
              </a:rPr>
              <a:t>		</a:t>
            </a:r>
            <a:endParaRPr lang="en-US" altLang="zh-CN" sz="1065" dirty="0">
              <a:solidFill>
                <a:schemeClr val="bg1">
                  <a:lumMod val="50000"/>
                </a:schemeClr>
              </a:solidFill>
              <a:latin typeface="微软雅黑" panose="020B0503020204020204" charset="-122"/>
              <a:ea typeface="微软雅黑" panose="020B0503020204020204" charset="-122"/>
            </a:endParaRPr>
          </a:p>
        </p:txBody>
      </p:sp>
      <p:graphicFrame>
        <p:nvGraphicFramePr>
          <p:cNvPr id="3" name="对象 -2147482527"/>
          <p:cNvGraphicFramePr>
            <a:graphicFrameLocks noChangeAspect="1"/>
          </p:cNvGraphicFramePr>
          <p:nvPr/>
        </p:nvGraphicFramePr>
        <p:xfrm>
          <a:off x="3757295" y="2886710"/>
          <a:ext cx="1810385" cy="579755"/>
        </p:xfrm>
        <a:graphic>
          <a:graphicData uri="http://schemas.openxmlformats.org/presentationml/2006/ole">
            <mc:AlternateContent xmlns:mc="http://schemas.openxmlformats.org/markup-compatibility/2006">
              <mc:Choice xmlns:v="urn:schemas-microsoft-com:vml" Requires="v">
                <p:oleObj spid="_x0000_s3314" name="" r:id="rId1" imgW="1219200" imgH="393700" progId="Equation.3">
                  <p:embed/>
                </p:oleObj>
              </mc:Choice>
              <mc:Fallback>
                <p:oleObj name="" r:id="rId1" imgW="1219200" imgH="393700" progId="Equation.3">
                  <p:embed/>
                  <p:pic>
                    <p:nvPicPr>
                      <p:cNvPr id="0" name="图片 3075"/>
                      <p:cNvPicPr/>
                      <p:nvPr/>
                    </p:nvPicPr>
                    <p:blipFill>
                      <a:blip r:embed="rId2"/>
                      <a:stretch>
                        <a:fillRect/>
                      </a:stretch>
                    </p:blipFill>
                    <p:spPr>
                      <a:xfrm>
                        <a:off x="3757295" y="2886710"/>
                        <a:ext cx="1810385" cy="579755"/>
                      </a:xfrm>
                      <a:prstGeom prst="rect">
                        <a:avLst/>
                      </a:prstGeom>
                      <a:noFill/>
                      <a:ln w="38100">
                        <a:noFill/>
                        <a:miter/>
                      </a:ln>
                    </p:spPr>
                  </p:pic>
                </p:oleObj>
              </mc:Fallback>
            </mc:AlternateContent>
          </a:graphicData>
        </a:graphic>
      </p:graphicFrame>
      <p:graphicFrame>
        <p:nvGraphicFramePr>
          <p:cNvPr id="4" name="对象 -2147482526"/>
          <p:cNvGraphicFramePr>
            <a:graphicFrameLocks noChangeAspect="1"/>
          </p:cNvGraphicFramePr>
          <p:nvPr/>
        </p:nvGraphicFramePr>
        <p:xfrm>
          <a:off x="4759325" y="3935730"/>
          <a:ext cx="879475" cy="833120"/>
        </p:xfrm>
        <a:graphic>
          <a:graphicData uri="http://schemas.openxmlformats.org/presentationml/2006/ole">
            <mc:AlternateContent xmlns:mc="http://schemas.openxmlformats.org/markup-compatibility/2006">
              <mc:Choice xmlns:v="urn:schemas-microsoft-com:vml" Requires="v">
                <p:oleObj spid="_x0000_s3315" name="" r:id="rId3" imgW="673100" imgH="647700" progId="Equation.3">
                  <p:embed/>
                </p:oleObj>
              </mc:Choice>
              <mc:Fallback>
                <p:oleObj name="" r:id="rId3" imgW="673100" imgH="647700" progId="Equation.3">
                  <p:embed/>
                  <p:pic>
                    <p:nvPicPr>
                      <p:cNvPr id="0" name="图片 3"/>
                      <p:cNvPicPr/>
                      <p:nvPr/>
                    </p:nvPicPr>
                    <p:blipFill>
                      <a:blip r:embed="rId4"/>
                      <a:stretch>
                        <a:fillRect/>
                      </a:stretch>
                    </p:blipFill>
                    <p:spPr>
                      <a:xfrm>
                        <a:off x="4759325" y="3935730"/>
                        <a:ext cx="879475" cy="833120"/>
                      </a:xfrm>
                      <a:prstGeom prst="rect">
                        <a:avLst/>
                      </a:prstGeom>
                      <a:noFill/>
                      <a:ln w="38100">
                        <a:noFill/>
                        <a:miter/>
                      </a:ln>
                    </p:spPr>
                  </p:pic>
                </p:oleObj>
              </mc:Fallback>
            </mc:AlternateContent>
          </a:graphicData>
        </a:graphic>
      </p:graphicFrame>
      <p:graphicFrame>
        <p:nvGraphicFramePr>
          <p:cNvPr id="6" name="对象 -2147482525"/>
          <p:cNvGraphicFramePr>
            <a:graphicFrameLocks noChangeAspect="1"/>
          </p:cNvGraphicFramePr>
          <p:nvPr/>
        </p:nvGraphicFramePr>
        <p:xfrm>
          <a:off x="4773930" y="4657090"/>
          <a:ext cx="845185" cy="595630"/>
        </p:xfrm>
        <a:graphic>
          <a:graphicData uri="http://schemas.openxmlformats.org/presentationml/2006/ole">
            <mc:AlternateContent xmlns:mc="http://schemas.openxmlformats.org/markup-compatibility/2006">
              <mc:Choice xmlns:v="urn:schemas-microsoft-com:vml" Requires="v">
                <p:oleObj spid="_x0000_s3316" name="" r:id="rId5" imgW="634365" imgH="444500" progId="Equation.3">
                  <p:embed/>
                </p:oleObj>
              </mc:Choice>
              <mc:Fallback>
                <p:oleObj name="" r:id="rId5" imgW="634365" imgH="444500" progId="Equation.3">
                  <p:embed/>
                  <p:pic>
                    <p:nvPicPr>
                      <p:cNvPr id="0" name="图片 4"/>
                      <p:cNvPicPr/>
                      <p:nvPr/>
                    </p:nvPicPr>
                    <p:blipFill>
                      <a:blip r:embed="rId6"/>
                      <a:stretch>
                        <a:fillRect/>
                      </a:stretch>
                    </p:blipFill>
                    <p:spPr>
                      <a:xfrm>
                        <a:off x="4773930" y="4657090"/>
                        <a:ext cx="845185" cy="595630"/>
                      </a:xfrm>
                      <a:prstGeom prst="rect">
                        <a:avLst/>
                      </a:prstGeom>
                      <a:noFill/>
                      <a:ln w="38100">
                        <a:noFill/>
                        <a:miter/>
                      </a:ln>
                    </p:spPr>
                  </p:pic>
                </p:oleObj>
              </mc:Fallback>
            </mc:AlternateContent>
          </a:graphicData>
        </a:graphic>
      </p:graphicFrame>
      <p:graphicFrame>
        <p:nvGraphicFramePr>
          <p:cNvPr id="8" name="对象 -2147482523"/>
          <p:cNvGraphicFramePr>
            <a:graphicFrameLocks noChangeAspect="1"/>
          </p:cNvGraphicFramePr>
          <p:nvPr/>
        </p:nvGraphicFramePr>
        <p:xfrm>
          <a:off x="5438140" y="5387340"/>
          <a:ext cx="802640" cy="274320"/>
        </p:xfrm>
        <a:graphic>
          <a:graphicData uri="http://schemas.openxmlformats.org/presentationml/2006/ole">
            <mc:AlternateContent xmlns:mc="http://schemas.openxmlformats.org/markup-compatibility/2006">
              <mc:Choice xmlns:v="urn:schemas-microsoft-com:vml" Requires="v">
                <p:oleObj spid="_x0000_s3317" name="" r:id="rId7" imgW="520700" imgH="177165" progId="Equation.3">
                  <p:embed/>
                </p:oleObj>
              </mc:Choice>
              <mc:Fallback>
                <p:oleObj name="" r:id="rId7" imgW="520700" imgH="177165" progId="Equation.3">
                  <p:embed/>
                  <p:pic>
                    <p:nvPicPr>
                      <p:cNvPr id="0" name="图片 5"/>
                      <p:cNvPicPr/>
                      <p:nvPr/>
                    </p:nvPicPr>
                    <p:blipFill>
                      <a:blip r:embed="rId8"/>
                      <a:stretch>
                        <a:fillRect/>
                      </a:stretch>
                    </p:blipFill>
                    <p:spPr>
                      <a:xfrm>
                        <a:off x="5438140" y="5387340"/>
                        <a:ext cx="802640" cy="274320"/>
                      </a:xfrm>
                      <a:prstGeom prst="rect">
                        <a:avLst/>
                      </a:prstGeom>
                      <a:noFill/>
                      <a:ln w="38100">
                        <a:noFill/>
                        <a:miter/>
                      </a:ln>
                    </p:spPr>
                  </p:pic>
                </p:oleObj>
              </mc:Fallback>
            </mc:AlternateContent>
          </a:graphicData>
        </a:graphic>
      </p:graphicFrame>
      <p:graphicFrame>
        <p:nvGraphicFramePr>
          <p:cNvPr id="10" name="对象 -2147482522"/>
          <p:cNvGraphicFramePr>
            <a:graphicFrameLocks noChangeAspect="1"/>
          </p:cNvGraphicFramePr>
          <p:nvPr/>
        </p:nvGraphicFramePr>
        <p:xfrm>
          <a:off x="6721475" y="5387340"/>
          <a:ext cx="1134110" cy="305435"/>
        </p:xfrm>
        <a:graphic>
          <a:graphicData uri="http://schemas.openxmlformats.org/presentationml/2006/ole">
            <mc:AlternateContent xmlns:mc="http://schemas.openxmlformats.org/markup-compatibility/2006">
              <mc:Choice xmlns:v="urn:schemas-microsoft-com:vml" Requires="v">
                <p:oleObj spid="_x0000_s3318" name="" r:id="rId9" imgW="787400" imgH="215900" progId="Equation.3">
                  <p:embed/>
                </p:oleObj>
              </mc:Choice>
              <mc:Fallback>
                <p:oleObj name="" r:id="rId9" imgW="787400" imgH="215900" progId="Equation.3">
                  <p:embed/>
                  <p:pic>
                    <p:nvPicPr>
                      <p:cNvPr id="0" name="图片 8"/>
                      <p:cNvPicPr/>
                      <p:nvPr/>
                    </p:nvPicPr>
                    <p:blipFill>
                      <a:blip r:embed="rId10"/>
                      <a:stretch>
                        <a:fillRect/>
                      </a:stretch>
                    </p:blipFill>
                    <p:spPr>
                      <a:xfrm>
                        <a:off x="6721475" y="5387340"/>
                        <a:ext cx="1134110" cy="305435"/>
                      </a:xfrm>
                      <a:prstGeom prst="rect">
                        <a:avLst/>
                      </a:prstGeom>
                      <a:noFill/>
                      <a:ln w="38100">
                        <a:noFill/>
                        <a:miter/>
                      </a:ln>
                    </p:spPr>
                  </p:pic>
                </p:oleObj>
              </mc:Fallback>
            </mc:AlternateContent>
          </a:graphicData>
        </a:graphic>
      </p:graphicFrame>
      <p:graphicFrame>
        <p:nvGraphicFramePr>
          <p:cNvPr id="14" name="对象 -2147482521"/>
          <p:cNvGraphicFramePr>
            <a:graphicFrameLocks noChangeAspect="1"/>
          </p:cNvGraphicFramePr>
          <p:nvPr/>
        </p:nvGraphicFramePr>
        <p:xfrm>
          <a:off x="3024505" y="5692775"/>
          <a:ext cx="194945" cy="292735"/>
        </p:xfrm>
        <a:graphic>
          <a:graphicData uri="http://schemas.openxmlformats.org/presentationml/2006/ole">
            <mc:AlternateContent xmlns:mc="http://schemas.openxmlformats.org/markup-compatibility/2006">
              <mc:Choice xmlns:v="urn:schemas-microsoft-com:vml" Requires="v">
                <p:oleObj spid="_x0000_s3319" name="" r:id="rId11" imgW="127000" imgH="177165" progId="Equation.3">
                  <p:embed/>
                </p:oleObj>
              </mc:Choice>
              <mc:Fallback>
                <p:oleObj name="" r:id="rId11" imgW="127000" imgH="177165" progId="Equation.3">
                  <p:embed/>
                  <p:pic>
                    <p:nvPicPr>
                      <p:cNvPr id="0" name="图片 9"/>
                      <p:cNvPicPr/>
                      <p:nvPr/>
                    </p:nvPicPr>
                    <p:blipFill>
                      <a:blip r:embed="rId12"/>
                      <a:stretch>
                        <a:fillRect/>
                      </a:stretch>
                    </p:blipFill>
                    <p:spPr>
                      <a:xfrm>
                        <a:off x="3024505" y="5692775"/>
                        <a:ext cx="194945" cy="292735"/>
                      </a:xfrm>
                      <a:prstGeom prst="rect">
                        <a:avLst/>
                      </a:prstGeom>
                      <a:noFill/>
                      <a:ln w="38100">
                        <a:noFill/>
                        <a:miter/>
                      </a:ln>
                    </p:spPr>
                  </p:pic>
                </p:oleObj>
              </mc:Fallback>
            </mc:AlternateContent>
          </a:graphicData>
        </a:graphic>
      </p:graphicFrame>
      <p:graphicFrame>
        <p:nvGraphicFramePr>
          <p:cNvPr id="16" name="对象 -2147482520"/>
          <p:cNvGraphicFramePr>
            <a:graphicFrameLocks noChangeAspect="1"/>
          </p:cNvGraphicFramePr>
          <p:nvPr/>
        </p:nvGraphicFramePr>
        <p:xfrm>
          <a:off x="3900805" y="5692775"/>
          <a:ext cx="1523365" cy="304800"/>
        </p:xfrm>
        <a:graphic>
          <a:graphicData uri="http://schemas.openxmlformats.org/presentationml/2006/ole">
            <mc:AlternateContent xmlns:mc="http://schemas.openxmlformats.org/markup-compatibility/2006">
              <mc:Choice xmlns:v="urn:schemas-microsoft-com:vml" Requires="v">
                <p:oleObj spid="_x0000_s3320" name="" r:id="rId13" imgW="1181100" imgH="228600" progId="Equation.3">
                  <p:embed/>
                </p:oleObj>
              </mc:Choice>
              <mc:Fallback>
                <p:oleObj name="" r:id="rId13" imgW="1181100" imgH="228600" progId="Equation.3">
                  <p:embed/>
                  <p:pic>
                    <p:nvPicPr>
                      <p:cNvPr id="0" name="图片 14"/>
                      <p:cNvPicPr/>
                      <p:nvPr/>
                    </p:nvPicPr>
                    <p:blipFill>
                      <a:blip r:embed="rId14"/>
                      <a:stretch>
                        <a:fillRect/>
                      </a:stretch>
                    </p:blipFill>
                    <p:spPr>
                      <a:xfrm>
                        <a:off x="3900805" y="5692775"/>
                        <a:ext cx="1523365" cy="304800"/>
                      </a:xfrm>
                      <a:prstGeom prst="rect">
                        <a:avLst/>
                      </a:prstGeom>
                      <a:noFill/>
                      <a:ln w="38100">
                        <a:noFill/>
                        <a:miter/>
                      </a:ln>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4275138" y="2349818"/>
          <a:ext cx="254000" cy="328295"/>
        </p:xfrm>
        <a:graphic>
          <a:graphicData uri="http://schemas.openxmlformats.org/presentationml/2006/ole">
            <mc:AlternateContent xmlns:mc="http://schemas.openxmlformats.org/markup-compatibility/2006">
              <mc:Choice xmlns:v="urn:schemas-microsoft-com:vml" Requires="v">
                <p:oleObj spid="_x0000_s3321" name="" r:id="rId15" imgW="177165" imgH="228600" progId="Equation.KSEE3">
                  <p:embed/>
                </p:oleObj>
              </mc:Choice>
              <mc:Fallback>
                <p:oleObj name="" r:id="rId15" imgW="177165" imgH="228600" progId="Equation.KSEE3">
                  <p:embed/>
                  <p:pic>
                    <p:nvPicPr>
                      <p:cNvPr id="0" name="图片 2049"/>
                      <p:cNvPicPr/>
                      <p:nvPr/>
                    </p:nvPicPr>
                    <p:blipFill>
                      <a:blip r:embed="rId16"/>
                      <a:stretch>
                        <a:fillRect/>
                      </a:stretch>
                    </p:blipFill>
                    <p:spPr>
                      <a:xfrm>
                        <a:off x="4275138" y="2349818"/>
                        <a:ext cx="254000" cy="328295"/>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8726488" y="2678113"/>
          <a:ext cx="254000" cy="328295"/>
        </p:xfrm>
        <a:graphic>
          <a:graphicData uri="http://schemas.openxmlformats.org/presentationml/2006/ole">
            <mc:AlternateContent xmlns:mc="http://schemas.openxmlformats.org/markup-compatibility/2006">
              <mc:Choice xmlns:v="urn:schemas-microsoft-com:vml" Requires="v">
                <p:oleObj spid="_x0000_s3322" name="" r:id="rId17" imgW="177165" imgH="228600" progId="Equation.KSEE3">
                  <p:embed/>
                </p:oleObj>
              </mc:Choice>
              <mc:Fallback>
                <p:oleObj name="" r:id="rId17" imgW="177165" imgH="228600" progId="Equation.KSEE3">
                  <p:embed/>
                  <p:pic>
                    <p:nvPicPr>
                      <p:cNvPr id="0" name="图片 2049"/>
                      <p:cNvPicPr/>
                      <p:nvPr/>
                    </p:nvPicPr>
                    <p:blipFill>
                      <a:blip r:embed="rId18"/>
                      <a:stretch>
                        <a:fillRect/>
                      </a:stretch>
                    </p:blipFill>
                    <p:spPr>
                      <a:xfrm>
                        <a:off x="8726488" y="2678113"/>
                        <a:ext cx="254000" cy="328295"/>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5419408" y="2341246"/>
          <a:ext cx="292100" cy="346710"/>
        </p:xfrm>
        <a:graphic>
          <a:graphicData uri="http://schemas.openxmlformats.org/presentationml/2006/ole">
            <mc:AlternateContent xmlns:mc="http://schemas.openxmlformats.org/markup-compatibility/2006">
              <mc:Choice xmlns:v="urn:schemas-microsoft-com:vml" Requires="v">
                <p:oleObj spid="_x0000_s3323" name="" r:id="rId19" imgW="203200" imgH="241300" progId="Equation.KSEE3">
                  <p:embed/>
                </p:oleObj>
              </mc:Choice>
              <mc:Fallback>
                <p:oleObj name="" r:id="rId19" imgW="203200" imgH="241300" progId="Equation.KSEE3">
                  <p:embed/>
                  <p:pic>
                    <p:nvPicPr>
                      <p:cNvPr id="0" name="图片 2049"/>
                      <p:cNvPicPr/>
                      <p:nvPr/>
                    </p:nvPicPr>
                    <p:blipFill>
                      <a:blip r:embed="rId20"/>
                      <a:stretch>
                        <a:fillRect/>
                      </a:stretch>
                    </p:blipFill>
                    <p:spPr>
                      <a:xfrm>
                        <a:off x="5419408" y="2341246"/>
                        <a:ext cx="292100" cy="346710"/>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9665654" y="2669541"/>
          <a:ext cx="292100" cy="346710"/>
        </p:xfrm>
        <a:graphic>
          <a:graphicData uri="http://schemas.openxmlformats.org/presentationml/2006/ole">
            <mc:AlternateContent xmlns:mc="http://schemas.openxmlformats.org/markup-compatibility/2006">
              <mc:Choice xmlns:v="urn:schemas-microsoft-com:vml" Requires="v">
                <p:oleObj spid="_x0000_s3324" name="" r:id="rId21" imgW="203200" imgH="241300" progId="Equation.KSEE3">
                  <p:embed/>
                </p:oleObj>
              </mc:Choice>
              <mc:Fallback>
                <p:oleObj name="" r:id="rId21" imgW="203200" imgH="241300" progId="Equation.KSEE3">
                  <p:embed/>
                  <p:pic>
                    <p:nvPicPr>
                      <p:cNvPr id="0" name="图片 2049"/>
                      <p:cNvPicPr/>
                      <p:nvPr/>
                    </p:nvPicPr>
                    <p:blipFill>
                      <a:blip r:embed="rId22"/>
                      <a:stretch>
                        <a:fillRect/>
                      </a:stretch>
                    </p:blipFill>
                    <p:spPr>
                      <a:xfrm>
                        <a:off x="9665654" y="2669541"/>
                        <a:ext cx="292100" cy="346710"/>
                      </a:xfrm>
                      <a:prstGeom prst="rect">
                        <a:avLst/>
                      </a:prstGeom>
                    </p:spPr>
                  </p:pic>
                </p:oleObj>
              </mc:Fallback>
            </mc:AlternateContent>
          </a:graphicData>
        </a:graphic>
      </p:graphicFrame>
      <p:graphicFrame>
        <p:nvGraphicFramePr>
          <p:cNvPr id="25" name="对象 24">
            <a:hlinkClick r:id="" action="ppaction://ole?verb=0"/>
          </p:cNvPr>
          <p:cNvGraphicFramePr>
            <a:graphicFrameLocks noChangeAspect="1"/>
          </p:cNvGraphicFramePr>
          <p:nvPr/>
        </p:nvGraphicFramePr>
        <p:xfrm>
          <a:off x="2468563" y="5997258"/>
          <a:ext cx="254000" cy="328295"/>
        </p:xfrm>
        <a:graphic>
          <a:graphicData uri="http://schemas.openxmlformats.org/presentationml/2006/ole">
            <mc:AlternateContent xmlns:mc="http://schemas.openxmlformats.org/markup-compatibility/2006">
              <mc:Choice xmlns:v="urn:schemas-microsoft-com:vml" Requires="v">
                <p:oleObj spid="_x0000_s3325" name="" r:id="rId23" imgW="177165" imgH="228600" progId="Equation.KSEE3">
                  <p:embed/>
                </p:oleObj>
              </mc:Choice>
              <mc:Fallback>
                <p:oleObj name="" r:id="rId23" imgW="177165" imgH="228600" progId="Equation.KSEE3">
                  <p:embed/>
                  <p:pic>
                    <p:nvPicPr>
                      <p:cNvPr id="0" name="图片 2049"/>
                      <p:cNvPicPr/>
                      <p:nvPr/>
                    </p:nvPicPr>
                    <p:blipFill>
                      <a:blip r:embed="rId16"/>
                      <a:stretch>
                        <a:fillRect/>
                      </a:stretch>
                    </p:blipFill>
                    <p:spPr>
                      <a:xfrm>
                        <a:off x="2468563" y="5997258"/>
                        <a:ext cx="254000" cy="328295"/>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2954973" y="5988051"/>
          <a:ext cx="292100" cy="346710"/>
        </p:xfrm>
        <a:graphic>
          <a:graphicData uri="http://schemas.openxmlformats.org/presentationml/2006/ole">
            <mc:AlternateContent xmlns:mc="http://schemas.openxmlformats.org/markup-compatibility/2006">
              <mc:Choice xmlns:v="urn:schemas-microsoft-com:vml" Requires="v">
                <p:oleObj spid="_x0000_s3326" name="" r:id="rId24" imgW="203200" imgH="241300" progId="Equation.KSEE3">
                  <p:embed/>
                </p:oleObj>
              </mc:Choice>
              <mc:Fallback>
                <p:oleObj name="" r:id="rId24" imgW="203200" imgH="241300" progId="Equation.KSEE3">
                  <p:embed/>
                  <p:pic>
                    <p:nvPicPr>
                      <p:cNvPr id="0" name="图片 2049"/>
                      <p:cNvPicPr/>
                      <p:nvPr/>
                    </p:nvPicPr>
                    <p:blipFill>
                      <a:blip r:embed="rId25"/>
                      <a:stretch>
                        <a:fillRect/>
                      </a:stretch>
                    </p:blipFill>
                    <p:spPr>
                      <a:xfrm>
                        <a:off x="2954973" y="5988051"/>
                        <a:ext cx="292100" cy="346710"/>
                      </a:xfrm>
                      <a:prstGeom prst="rect">
                        <a:avLst/>
                      </a:prstGeom>
                    </p:spPr>
                  </p:pic>
                </p:oleObj>
              </mc:Fallback>
            </mc:AlternateContent>
          </a:graphicData>
        </a:graphic>
      </p:graphicFrame>
      <p:graphicFrame>
        <p:nvGraphicFramePr>
          <p:cNvPr id="30" name="对象 29">
            <a:hlinkClick r:id="" action="ppaction://ole?verb=0"/>
          </p:cNvPr>
          <p:cNvGraphicFramePr>
            <a:graphicFrameLocks noChangeAspect="1"/>
          </p:cNvGraphicFramePr>
          <p:nvPr/>
        </p:nvGraphicFramePr>
        <p:xfrm>
          <a:off x="6845300" y="5861685"/>
          <a:ext cx="316865" cy="600075"/>
        </p:xfrm>
        <a:graphic>
          <a:graphicData uri="http://schemas.openxmlformats.org/presentationml/2006/ole">
            <mc:AlternateContent xmlns:mc="http://schemas.openxmlformats.org/markup-compatibility/2006">
              <mc:Choice xmlns:v="urn:schemas-microsoft-com:vml" Requires="v">
                <p:oleObj spid="_x0000_s3327" name="" r:id="rId26" imgW="241300" imgH="457200" progId="Equation.KSEE3">
                  <p:embed/>
                </p:oleObj>
              </mc:Choice>
              <mc:Fallback>
                <p:oleObj name="" r:id="rId26" imgW="241300" imgH="457200" progId="Equation.KSEE3">
                  <p:embed/>
                  <p:pic>
                    <p:nvPicPr>
                      <p:cNvPr id="0" name="图片 2050"/>
                      <p:cNvPicPr/>
                      <p:nvPr/>
                    </p:nvPicPr>
                    <p:blipFill>
                      <a:blip r:embed="rId27"/>
                      <a:stretch>
                        <a:fillRect/>
                      </a:stretch>
                    </p:blipFill>
                    <p:spPr>
                      <a:xfrm>
                        <a:off x="6845300" y="5861685"/>
                        <a:ext cx="316865" cy="600075"/>
                      </a:xfrm>
                      <a:prstGeom prst="rect">
                        <a:avLst/>
                      </a:prstGeom>
                    </p:spPr>
                  </p:pic>
                </p:oleObj>
              </mc:Fallback>
            </mc:AlternateContent>
          </a:graphicData>
        </a:graphic>
      </p:graphicFrame>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自定义 10">
      <a:dk1>
        <a:sysClr val="windowText" lastClr="000000"/>
      </a:dk1>
      <a:lt1>
        <a:sysClr val="window" lastClr="FFFFFF"/>
      </a:lt1>
      <a:dk2>
        <a:srgbClr val="44546A"/>
      </a:dk2>
      <a:lt2>
        <a:srgbClr val="E7E6E6"/>
      </a:lt2>
      <a:accent1>
        <a:srgbClr val="0076DA"/>
      </a:accent1>
      <a:accent2>
        <a:srgbClr val="404040"/>
      </a:accent2>
      <a:accent3>
        <a:srgbClr val="0076DA"/>
      </a:accent3>
      <a:accent4>
        <a:srgbClr val="404040"/>
      </a:accent4>
      <a:accent5>
        <a:srgbClr val="0076DA"/>
      </a:accent5>
      <a:accent6>
        <a:srgbClr val="404040"/>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3014</Words>
  <Application>WPS 演示</Application>
  <PresentationFormat>宽屏</PresentationFormat>
  <Paragraphs>416</Paragraphs>
  <Slides>18</Slides>
  <Notes>20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25</vt:i4>
      </vt:variant>
      <vt:variant>
        <vt:lpstr>幻灯片标题</vt:lpstr>
      </vt:variant>
      <vt:variant>
        <vt:i4>18</vt:i4>
      </vt:variant>
    </vt:vector>
  </HeadingPairs>
  <TitlesOfParts>
    <vt:vector size="62" baseType="lpstr">
      <vt:lpstr>Arial</vt:lpstr>
      <vt:lpstr>宋体</vt:lpstr>
      <vt:lpstr>Wingdings</vt:lpstr>
      <vt:lpstr>Calibri</vt:lpstr>
      <vt:lpstr>微软雅黑</vt:lpstr>
      <vt:lpstr>Impact</vt:lpstr>
      <vt:lpstr>Calibri Light</vt:lpstr>
      <vt:lpstr>Bebas Neue</vt:lpstr>
      <vt:lpstr>Lato Light</vt:lpstr>
      <vt:lpstr>Source Sans Pro Light</vt:lpstr>
      <vt:lpstr>Roboto</vt:lpstr>
      <vt:lpstr>Arial Unicode MS</vt:lpstr>
      <vt:lpstr>Euphemia</vt:lpstr>
      <vt:lpstr>Wingdings</vt:lpstr>
      <vt:lpstr>华文隶书</vt:lpstr>
      <vt:lpstr>Helvetica-Roman-SemiB</vt:lpstr>
      <vt:lpstr>SimSun-ExtB</vt:lpstr>
      <vt:lpstr>Segoe Print</vt:lpstr>
      <vt:lpstr>第一PPT，www.1ppt.com</vt:lpstr>
      <vt:lpstr>Excel.Chart.8</vt:lpstr>
      <vt:lpstr>Equation.KSEE3</vt:lpstr>
      <vt:lpstr>Equation.KSEE3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李一鸣</dc:creator>
  <cp:lastModifiedBy>lym</cp:lastModifiedBy>
  <cp:revision>1399</cp:revision>
  <dcterms:created xsi:type="dcterms:W3CDTF">2015-05-05T08:02:00Z</dcterms:created>
  <dcterms:modified xsi:type="dcterms:W3CDTF">2018-03-15T14:17:58Z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