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7" r:id="rId5"/>
    <p:sldId id="260" r:id="rId6"/>
    <p:sldId id="262" r:id="rId7"/>
    <p:sldId id="329" r:id="rId8"/>
    <p:sldId id="275" r:id="rId9"/>
    <p:sldId id="330" r:id="rId10"/>
    <p:sldId id="290" r:id="rId11"/>
    <p:sldId id="325" r:id="rId12"/>
    <p:sldId id="297" r:id="rId13"/>
    <p:sldId id="304" r:id="rId14"/>
    <p:sldId id="309" r:id="rId15"/>
    <p:sldId id="310" r:id="rId16"/>
    <p:sldId id="313" r:id="rId17"/>
    <p:sldId id="314" r:id="rId18"/>
    <p:sldId id="315" r:id="rId19"/>
    <p:sldId id="321" r:id="rId20"/>
    <p:sldId id="320" r:id="rId21"/>
    <p:sldId id="319" r:id="rId22"/>
    <p:sldId id="32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DA"/>
    <a:srgbClr val="404040"/>
    <a:srgbClr val="D0CECE"/>
    <a:srgbClr val="0070C0"/>
    <a:srgbClr val="767171"/>
    <a:srgbClr val="A6A6A6"/>
    <a:srgbClr val="EE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1880"/>
        <p:guide pos="387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ym\Desktop\&#24615;&#33021;&#27979;&#35797;&#25968;&#2545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ym\Desktop\&#24615;&#33021;&#27979;&#35797;&#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单链</a:t>
            </a:r>
            <a:r>
              <a:rPr lang="en-US" altLang="zh-CN"/>
              <a:t>TPS</a:t>
            </a:r>
            <a:endParaRPr lang="en-US" altLang="zh-CN"/>
          </a:p>
        </c:rich>
      </c:tx>
      <c:layout/>
      <c:overlay val="0"/>
      <c:spPr>
        <a:noFill/>
        <a:ln>
          <a:noFill/>
        </a:ln>
        <a:effectLst/>
      </c:spPr>
    </c:title>
    <c:autoTitleDeleted val="0"/>
    <c:plotArea>
      <c:layout/>
      <c:scatterChart>
        <c:scatterStyle val="smoothMarker"/>
        <c:varyColors val="0"/>
        <c:ser>
          <c:idx val="0"/>
          <c:order val="0"/>
          <c:tx>
            <c:strRef>
              <c:f>"CBFT"</c:f>
              <c:strCache>
                <c:ptCount val="1"/>
                <c:pt idx="0">
                  <c:v>CBFT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[性能测试数据.xlsx]Sheet1!$R$53:$R$58</c:f>
              <c:numCache>
                <c:formatCode>General</c:formatCode>
                <c:ptCount val="6"/>
                <c:pt idx="0">
                  <c:v>12.54721623</c:v>
                </c:pt>
                <c:pt idx="1">
                  <c:v>61.142711274</c:v>
                </c:pt>
                <c:pt idx="2">
                  <c:v>74.02828005</c:v>
                </c:pt>
                <c:pt idx="3">
                  <c:v>81.611178057</c:v>
                </c:pt>
                <c:pt idx="4">
                  <c:v>82.800576703</c:v>
                </c:pt>
                <c:pt idx="5">
                  <c:v>78.641865959</c:v>
                </c:pt>
              </c:numCache>
            </c:numRef>
          </c:yVal>
          <c:smooth val="1"/>
        </c:ser>
        <c:ser>
          <c:idx val="1"/>
          <c:order val="1"/>
          <c:tx>
            <c:strRef>
              <c:f>"Fabric"</c:f>
              <c:strCache>
                <c:ptCount val="1"/>
                <c:pt idx="0">
                  <c:v>Fabric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[性能测试数据.xlsx]Sheet1!$S$53:$S$58</c:f>
              <c:numCache>
                <c:formatCode>General</c:formatCode>
                <c:ptCount val="6"/>
                <c:pt idx="0">
                  <c:v>12.35146578</c:v>
                </c:pt>
                <c:pt idx="1">
                  <c:v>67.54263225</c:v>
                </c:pt>
                <c:pt idx="2">
                  <c:v>80.65223214</c:v>
                </c:pt>
                <c:pt idx="3">
                  <c:v>91.12574523</c:v>
                </c:pt>
                <c:pt idx="4">
                  <c:v>91.62341125</c:v>
                </c:pt>
                <c:pt idx="5">
                  <c:v>84.32514452</c:v>
                </c:pt>
              </c:numCache>
            </c:numRef>
          </c:yVal>
          <c:smooth val="1"/>
        </c:ser>
        <c:dLbls>
          <c:showLegendKey val="0"/>
          <c:showVal val="0"/>
          <c:showCatName val="0"/>
          <c:showSerName val="0"/>
          <c:showPercent val="0"/>
          <c:showBubbleSize val="0"/>
        </c:dLbls>
        <c:axId val="508051903"/>
        <c:axId val="337066814"/>
      </c:scatterChart>
      <c:valAx>
        <c:axId val="508051903"/>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37066814"/>
        <c:crosses val="autoZero"/>
        <c:crossBetween val="midCat"/>
      </c:valAx>
      <c:valAx>
        <c:axId val="33706681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manualLayout>
              <c:xMode val="edge"/>
              <c:yMode val="edge"/>
              <c:x val="0.0353385281730374"/>
              <c:y val="0.444476446067581"/>
            </c:manualLayout>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8051903"/>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多链</a:t>
            </a:r>
            <a:r>
              <a:rPr lang="en-US" altLang="zh-CN"/>
              <a:t>TPS</a:t>
            </a:r>
            <a:r>
              <a:rPr altLang="en-US"/>
              <a:t>测试</a:t>
            </a:r>
            <a:endParaRPr lang="en-US" altLang="zh-CN"/>
          </a:p>
        </c:rich>
      </c:tx>
      <c:layout/>
      <c:overlay val="0"/>
      <c:spPr>
        <a:noFill/>
        <a:ln>
          <a:noFill/>
        </a:ln>
        <a:effectLst/>
      </c:spPr>
    </c:title>
    <c:autoTitleDeleted val="0"/>
    <c:plotArea>
      <c:layout/>
      <c:scatterChart>
        <c:scatterStyle val="smoothMarker"/>
        <c:varyColors val="0"/>
        <c:ser>
          <c:idx val="0"/>
          <c:order val="0"/>
          <c:tx>
            <c:strRef>
              <c:f>"Set1"</c:f>
              <c:strCache>
                <c:ptCount val="1"/>
                <c:pt idx="0">
                  <c:v>Set1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[性能测试数据.xlsx]Sheet1!$C$34:$C$39</c:f>
              <c:numCache>
                <c:formatCode>General</c:formatCode>
                <c:ptCount val="6"/>
                <c:pt idx="0">
                  <c:v>12.752835909</c:v>
                </c:pt>
                <c:pt idx="1">
                  <c:v>55.493237039</c:v>
                </c:pt>
                <c:pt idx="2">
                  <c:v>68.558513009</c:v>
                </c:pt>
                <c:pt idx="3">
                  <c:v>71.682803374</c:v>
                </c:pt>
                <c:pt idx="4">
                  <c:v>76.323456855</c:v>
                </c:pt>
                <c:pt idx="5">
                  <c:v>71.896241452</c:v>
                </c:pt>
              </c:numCache>
            </c:numRef>
          </c:yVal>
          <c:smooth val="1"/>
        </c:ser>
        <c:ser>
          <c:idx val="1"/>
          <c:order val="1"/>
          <c:tx>
            <c:strRef>
              <c:f>"Set2"</c:f>
              <c:strCache>
                <c:ptCount val="1"/>
                <c:pt idx="0">
                  <c:v>Set2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[性能测试数据.xlsx]Sheet1!$D$34:$D$39</c:f>
              <c:numCache>
                <c:formatCode>General</c:formatCode>
                <c:ptCount val="6"/>
                <c:pt idx="0">
                  <c:v>12.144888942</c:v>
                </c:pt>
                <c:pt idx="1">
                  <c:v>59.864878366</c:v>
                </c:pt>
                <c:pt idx="2">
                  <c:v>69.728540579</c:v>
                </c:pt>
                <c:pt idx="3">
                  <c:v>76.494712499</c:v>
                </c:pt>
                <c:pt idx="4">
                  <c:v>71.709606091</c:v>
                </c:pt>
                <c:pt idx="5">
                  <c:v>65.114712845</c:v>
                </c:pt>
              </c:numCache>
            </c:numRef>
          </c:yVal>
          <c:smooth val="1"/>
        </c:ser>
        <c:dLbls>
          <c:showLegendKey val="0"/>
          <c:showVal val="0"/>
          <c:showCatName val="0"/>
          <c:showSerName val="0"/>
          <c:showPercent val="0"/>
          <c:showBubbleSize val="0"/>
        </c:dLbls>
        <c:axId val="272562654"/>
        <c:axId val="63550041"/>
      </c:scatterChart>
      <c:valAx>
        <c:axId val="272562654"/>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3550041"/>
        <c:crosses val="autoZero"/>
        <c:crossBetween val="midCat"/>
      </c:valAx>
      <c:valAx>
        <c:axId val="6355004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2562654"/>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3" Type="http://schemas.openxmlformats.org/officeDocument/2006/relationships/image" Target="../media/image26.wmf"/><Relationship Id="rId12" Type="http://schemas.openxmlformats.org/officeDocument/2006/relationships/image" Target="../media/image25.wmf"/><Relationship Id="rId11" Type="http://schemas.openxmlformats.org/officeDocument/2006/relationships/image" Target="../media/image24.wmf"/><Relationship Id="rId10" Type="http://schemas.openxmlformats.org/officeDocument/2006/relationships/image" Target="../media/image23.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要表达两个意思：</a:t>
            </a:r>
            <a:endParaRPr lang="zh-CN" altLang="en-US" dirty="0"/>
          </a:p>
          <a:p>
            <a:r>
              <a:rPr lang="en-US" altLang="zh-CN" dirty="0"/>
              <a:t>1.</a:t>
            </a:r>
            <a:r>
              <a:rPr lang="zh-CN" altLang="en-US" dirty="0"/>
              <a:t>扶贫国家非常重视</a:t>
            </a:r>
            <a:endParaRPr lang="zh-CN" altLang="en-US" dirty="0"/>
          </a:p>
          <a:p>
            <a:r>
              <a:rPr lang="en-US" altLang="zh-CN" dirty="0"/>
              <a:t>2.</a:t>
            </a:r>
            <a:r>
              <a:rPr lang="zh-CN" altLang="en-US" dirty="0"/>
              <a:t>区块链非常火</a:t>
            </a:r>
            <a:endParaRPr lang="zh-CN" altLang="en-US" dirty="0"/>
          </a:p>
          <a:p>
            <a:r>
              <a:rPr lang="en-US" altLang="zh-CN" dirty="0"/>
              <a:t>3.</a:t>
            </a:r>
            <a:r>
              <a:rPr lang="zh-CN" altLang="en-US" dirty="0"/>
              <a:t>参与了贵州省扶贫项目，本论文就是在这个实际项目的基础上开展的研究</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1.</a:t>
            </a:r>
            <a:r>
              <a:rPr lang="zh-CN" altLang="en-US" dirty="0">
                <a:sym typeface="+mn-ea"/>
              </a:rPr>
              <a:t>整体思路</a:t>
            </a:r>
            <a:endParaRPr lang="zh-CN" altLang="en-US" dirty="0">
              <a:sym typeface="+mn-ea"/>
            </a:endParaRPr>
          </a:p>
          <a:p>
            <a:r>
              <a:rPr lang="en-US" altLang="zh-CN" dirty="0">
                <a:sym typeface="+mn-ea"/>
              </a:rPr>
              <a:t>2.</a:t>
            </a:r>
            <a:r>
              <a:rPr lang="zh-CN" altLang="en-US" dirty="0">
                <a:sym typeface="+mn-ea"/>
              </a:rPr>
              <a:t>路由模块为多链并行提供了解决方案，</a:t>
            </a:r>
            <a:endParaRPr lang="zh-CN" altLang="en-US" dirty="0">
              <a:sym typeface="+mn-ea"/>
            </a:endParaRPr>
          </a:p>
          <a:p>
            <a:r>
              <a:rPr lang="en-US" altLang="zh-CN" dirty="0">
                <a:sym typeface="+mn-ea"/>
              </a:rPr>
              <a:t>3.</a:t>
            </a:r>
            <a:r>
              <a:rPr lang="zh-CN" altLang="en-US" dirty="0">
                <a:sym typeface="+mn-ea"/>
              </a:rPr>
              <a:t>解决路由策略是部署在主链上的智能合约，灵活高可用。</a:t>
            </a:r>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核心：路由模块</a:t>
            </a:r>
            <a:endParaRPr lang="zh-CN" altLang="en-US" dirty="0">
              <a:sym typeface="+mn-ea"/>
            </a:endParaRPr>
          </a:p>
          <a:p>
            <a:r>
              <a:rPr lang="zh-CN" altLang="en-US" dirty="0">
                <a:sym typeface="+mn-ea"/>
              </a:rPr>
              <a:t>一：整体思路是什么：将大量交易放到主链之外进行，只把关键环节放到主链上确认。那么，要完成这样一项工作，所以我设计了路由模块。</a:t>
            </a:r>
            <a:endParaRPr lang="en-US" altLang="zh-CN" dirty="0">
              <a:sym typeface="+mn-ea"/>
            </a:endParaRPr>
          </a:p>
          <a:p>
            <a:r>
              <a:rPr lang="zh-CN" altLang="en-US" dirty="0">
                <a:sym typeface="+mn-ea"/>
              </a:rPr>
              <a:t>二：这个架构是怎么运作的：</a:t>
            </a:r>
            <a:endParaRPr lang="zh-CN" altLang="en-US" dirty="0">
              <a:sym typeface="+mn-ea"/>
            </a:endParaRPr>
          </a:p>
          <a:p>
            <a:pPr lvl="1"/>
            <a:r>
              <a:rPr lang="en-US" altLang="zh-CN" dirty="0">
                <a:sym typeface="+mn-ea"/>
              </a:rPr>
              <a:t>1.</a:t>
            </a:r>
            <a:r>
              <a:rPr lang="zh-CN" altLang="en-US" dirty="0">
                <a:sym typeface="+mn-ea"/>
              </a:rPr>
              <a:t>客户端发送请求，路由模块根据请求的发送者，调用主链的路由管理合约，获取路由分配策略。</a:t>
            </a:r>
            <a:r>
              <a:rPr lang="zh-CN" altLang="en-US" dirty="0">
                <a:solidFill>
                  <a:srgbClr val="FF0000"/>
                </a:solidFill>
                <a:sym typeface="+mn-ea"/>
              </a:rPr>
              <a:t>我这里实现的是根据</a:t>
            </a:r>
            <a:r>
              <a:rPr lang="en-US" altLang="zh-CN" dirty="0">
                <a:solidFill>
                  <a:srgbClr val="FF0000"/>
                </a:solidFill>
                <a:sym typeface="+mn-ea"/>
              </a:rPr>
              <a:t>userId</a:t>
            </a:r>
            <a:r>
              <a:rPr lang="zh-CN" altLang="en-US" dirty="0">
                <a:solidFill>
                  <a:srgbClr val="FF0000"/>
                </a:solidFill>
                <a:sym typeface="+mn-ea"/>
              </a:rPr>
              <a:t>分配不同的子链，分配的逻辑是每条子链负责处理相应</a:t>
            </a:r>
            <a:r>
              <a:rPr lang="en-US" altLang="zh-CN" dirty="0">
                <a:solidFill>
                  <a:srgbClr val="FF0000"/>
                </a:solidFill>
                <a:sym typeface="+mn-ea"/>
              </a:rPr>
              <a:t>user</a:t>
            </a:r>
            <a:r>
              <a:rPr lang="zh-CN" altLang="en-US" dirty="0">
                <a:solidFill>
                  <a:srgbClr val="FF0000"/>
                </a:solidFill>
                <a:sym typeface="+mn-ea"/>
              </a:rPr>
              <a:t>的请求，如果有未注册的</a:t>
            </a:r>
            <a:r>
              <a:rPr lang="en-US" altLang="zh-CN" dirty="0">
                <a:solidFill>
                  <a:srgbClr val="FF0000"/>
                </a:solidFill>
                <a:sym typeface="+mn-ea"/>
              </a:rPr>
              <a:t>ueser</a:t>
            </a:r>
            <a:r>
              <a:rPr lang="zh-CN" altLang="en-US" dirty="0">
                <a:solidFill>
                  <a:srgbClr val="FF0000"/>
                </a:solidFill>
                <a:sym typeface="+mn-ea"/>
              </a:rPr>
              <a:t>则自动向当前未注册满的子链注册，即将该</a:t>
            </a:r>
            <a:r>
              <a:rPr lang="en-US" altLang="zh-CN" dirty="0">
                <a:solidFill>
                  <a:srgbClr val="FF0000"/>
                </a:solidFill>
                <a:sym typeface="+mn-ea"/>
              </a:rPr>
              <a:t>user</a:t>
            </a:r>
            <a:r>
              <a:rPr lang="zh-CN" altLang="en-US" dirty="0">
                <a:solidFill>
                  <a:srgbClr val="FF0000"/>
                </a:solidFill>
                <a:sym typeface="+mn-ea"/>
              </a:rPr>
              <a:t>交由该子链负责。</a:t>
            </a:r>
            <a:endParaRPr lang="zh-CN" altLang="en-US" dirty="0">
              <a:solidFill>
                <a:srgbClr val="FF0000"/>
              </a:solidFill>
              <a:sym typeface="+mn-ea"/>
            </a:endParaRPr>
          </a:p>
          <a:p>
            <a:pPr lvl="1"/>
            <a:r>
              <a:rPr lang="en-US" altLang="zh-CN" dirty="0">
                <a:sym typeface="+mn-ea"/>
              </a:rPr>
              <a:t>2.</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dirty="0">
              <a:sym typeface="+mn-ea"/>
            </a:endParaRPr>
          </a:p>
          <a:p>
            <a:pPr lvl="1"/>
            <a:r>
              <a:rPr lang="en-US" altLang="zh-CN" dirty="0">
                <a:sym typeface="+mn-ea"/>
              </a:rPr>
              <a:t>3.</a:t>
            </a:r>
            <a:r>
              <a:rPr lang="zh-CN" altLang="en-US" dirty="0">
                <a:solidFill>
                  <a:schemeClr val="bg1">
                    <a:lumMod val="50000"/>
                  </a:schemeClr>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dirty="0">
              <a:sym typeface="+mn-ea"/>
            </a:endParaRPr>
          </a:p>
          <a:p>
            <a:pPr lvl="1"/>
            <a:r>
              <a:rPr lang="en-US" altLang="zh-CN" dirty="0">
                <a:sym typeface="+mn-ea"/>
              </a:rPr>
              <a:t>4.</a:t>
            </a:r>
            <a:r>
              <a:rPr lang="zh-CN" altLang="en-US" dirty="0">
                <a:solidFill>
                  <a:schemeClr val="bg1">
                    <a:lumMod val="50000"/>
                  </a:schemeClr>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dirty="0">
              <a:sym typeface="+mn-ea"/>
            </a:endParaRPr>
          </a:p>
          <a:p>
            <a:r>
              <a:rPr lang="zh-CN" altLang="en-US" dirty="0">
                <a:sym typeface="+mn-ea"/>
              </a:rPr>
              <a:t>三：好处是什么：</a:t>
            </a:r>
            <a:endParaRPr lang="zh-CN" altLang="en-US" dirty="0">
              <a:sym typeface="+mn-ea"/>
            </a:endParaRPr>
          </a:p>
          <a:p>
            <a:pPr lvl="1"/>
            <a:r>
              <a:rPr lang="en-US" altLang="zh-CN" dirty="0">
                <a:sym typeface="+mn-ea"/>
              </a:rPr>
              <a:t>1.</a:t>
            </a:r>
            <a:r>
              <a:rPr lang="zh-CN" altLang="en-US" dirty="0">
                <a:sym typeface="+mn-ea"/>
              </a:rPr>
              <a:t>提高</a:t>
            </a:r>
            <a:r>
              <a:rPr lang="en-US" altLang="zh-CN" dirty="0">
                <a:sym typeface="+mn-ea"/>
              </a:rPr>
              <a:t>TPS</a:t>
            </a:r>
            <a:endParaRPr lang="en-US" altLang="zh-CN" dirty="0">
              <a:sym typeface="+mn-ea"/>
            </a:endParaRPr>
          </a:p>
          <a:p>
            <a:pPr lvl="1"/>
            <a:r>
              <a:rPr lang="en-US" altLang="zh-CN" dirty="0">
                <a:sym typeface="+mn-ea"/>
              </a:rPr>
              <a:t>2.</a:t>
            </a:r>
            <a:r>
              <a:rPr lang="zh-CN" altLang="en-US" dirty="0">
                <a:sym typeface="+mn-ea"/>
              </a:rPr>
              <a:t>灵活，当我们有新的业务，需要不同的路由分配策略时，我只需要部署新的合约即可，我们不用动程序（</a:t>
            </a:r>
            <a:r>
              <a:rPr lang="en-US" altLang="zh-CN" dirty="0">
                <a:sym typeface="+mn-ea"/>
              </a:rPr>
              <a:t>down</a:t>
            </a:r>
            <a:r>
              <a:rPr lang="zh-CN" altLang="en-US" dirty="0">
                <a:sym typeface="+mn-ea"/>
              </a:rPr>
              <a:t>掉，改代码，再重新</a:t>
            </a:r>
            <a:r>
              <a:rPr lang="en-US" altLang="zh-CN" dirty="0">
                <a:sym typeface="+mn-ea"/>
              </a:rPr>
              <a:t>up</a:t>
            </a:r>
            <a:r>
              <a:rPr lang="zh-CN" altLang="en-US" dirty="0">
                <a:sym typeface="+mn-ea"/>
              </a:rPr>
              <a:t>服务）。</a:t>
            </a:r>
            <a:endParaRPr lang="zh-CN" altLang="en-US" dirty="0">
              <a:sym typeface="+mn-ea"/>
            </a:endParaRPr>
          </a:p>
          <a:p>
            <a:pPr lvl="1"/>
            <a:r>
              <a:rPr lang="en-US" altLang="zh-CN" dirty="0">
                <a:sym typeface="+mn-ea"/>
              </a:rPr>
              <a:t>3.</a:t>
            </a:r>
            <a:r>
              <a:rPr lang="zh-CN" altLang="en-US" dirty="0">
                <a:sym typeface="+mn-ea"/>
              </a:rPr>
              <a:t>透明性。区块链是一个促进多方协同的技术，那么在链上就会有不同的参与者，以银行为例，现在需要银行的流水信息，但是银行可能会对自己的数据的安全性有所顾虑，我将数据如何分发，如何处理写在智能合约里，就好比法律合同，都很清楚透明，这样就消除了银行的顾虑。</a:t>
            </a:r>
            <a:endParaRPr lang="zh-CN" altLang="en-US" dirty="0">
              <a:sym typeface="+mn-ea"/>
            </a:endParaRPr>
          </a:p>
          <a:p>
            <a:r>
              <a:rPr lang="zh-CN" altLang="en-US" dirty="0"/>
              <a:t>四：举例：</a:t>
            </a:r>
            <a:r>
              <a:rPr lang="zh-CN" altLang="en-US" dirty="0">
                <a:sym typeface="+mn-ea"/>
              </a:rPr>
              <a:t>不同业务方会被分配到不同的子链，如</a:t>
            </a:r>
            <a:r>
              <a:rPr lang="en-US" altLang="zh-CN" dirty="0">
                <a:sym typeface="+mn-ea"/>
              </a:rPr>
              <a:t>SPV</a:t>
            </a:r>
            <a:r>
              <a:rPr lang="zh-CN" altLang="en-US" dirty="0">
                <a:sym typeface="+mn-ea"/>
              </a:rPr>
              <a:t>的请求就是分配到</a:t>
            </a:r>
            <a:r>
              <a:rPr lang="en-US" altLang="zh-CN" dirty="0">
                <a:sym typeface="+mn-ea"/>
              </a:rPr>
              <a:t>set1</a:t>
            </a:r>
            <a:r>
              <a:rPr lang="zh-CN" altLang="en-US" dirty="0">
                <a:sym typeface="+mn-ea"/>
              </a:rPr>
              <a:t>来处理，</a:t>
            </a:r>
            <a:r>
              <a:rPr lang="en-US" altLang="zh-CN" dirty="0">
                <a:sym typeface="+mn-ea"/>
              </a:rPr>
              <a:t>SPV</a:t>
            </a:r>
            <a:r>
              <a:rPr lang="zh-CN" altLang="en-US" dirty="0">
                <a:sym typeface="+mn-ea"/>
              </a:rPr>
              <a:t>拨款之后，会向平台提交流水号，这个请求时</a:t>
            </a:r>
            <a:r>
              <a:rPr lang="en-US" altLang="zh-CN" dirty="0">
                <a:sym typeface="+mn-ea"/>
              </a:rPr>
              <a:t>SPV</a:t>
            </a:r>
            <a:r>
              <a:rPr lang="zh-CN" altLang="en-US" dirty="0">
                <a:sym typeface="+mn-ea"/>
              </a:rPr>
              <a:t>发的，所以路由模块根据请求编号，将该请求转发至</a:t>
            </a:r>
            <a:r>
              <a:rPr lang="en-US" altLang="zh-CN" dirty="0">
                <a:sym typeface="+mn-ea"/>
              </a:rPr>
              <a:t>set1</a:t>
            </a:r>
            <a:r>
              <a:rPr lang="zh-CN" altLang="en-US" dirty="0">
                <a:sym typeface="+mn-ea"/>
              </a:rPr>
              <a:t>来处理，给请求进入</a:t>
            </a:r>
            <a:r>
              <a:rPr lang="en-US" altLang="zh-CN" dirty="0">
                <a:sym typeface="+mn-ea"/>
              </a:rPr>
              <a:t>set1</a:t>
            </a:r>
            <a:r>
              <a:rPr lang="zh-CN" altLang="en-US" dirty="0">
                <a:sym typeface="+mn-ea"/>
              </a:rPr>
              <a:t>之后，触发对账合约，对账合约又触发流水信息寻找合约，然后将寻找的结果</a:t>
            </a:r>
            <a:r>
              <a:rPr lang="en-US" altLang="zh-CN" dirty="0">
                <a:sym typeface="+mn-ea"/>
              </a:rPr>
              <a:t>return</a:t>
            </a:r>
            <a:r>
              <a:rPr lang="zh-CN" altLang="en-US" dirty="0">
                <a:sym typeface="+mn-ea"/>
              </a:rPr>
              <a:t>给对账合约，发起对账检查。对账完成后，异步返回给路由模块对账结果，将该请求转发至主链。</a:t>
            </a:r>
            <a:endParaRPr lang="zh-CN" altLang="en-US" dirty="0">
              <a:sym typeface="+mn-ea"/>
            </a:endParaRPr>
          </a:p>
          <a:p>
            <a:endParaRPr lang="zh-CN" altLang="en-US" dirty="0">
              <a:sym typeface="+mn-ea"/>
            </a:endParaRPr>
          </a:p>
          <a:p>
            <a:r>
              <a:rPr lang="zh-CN" altLang="en-US" dirty="0">
                <a:sym typeface="+mn-ea"/>
              </a:rPr>
              <a:t>路由链中部署</a:t>
            </a:r>
            <a:r>
              <a:rPr lang="en-US" altLang="zh-CN" dirty="0">
                <a:sym typeface="+mn-ea"/>
              </a:rPr>
              <a:t>3</a:t>
            </a:r>
            <a:r>
              <a:rPr lang="zh-CN" altLang="en-US" dirty="0">
                <a:sym typeface="+mn-ea"/>
              </a:rPr>
              <a:t>个合约分别是：多个</a:t>
            </a:r>
            <a:r>
              <a:rPr lang="en-US" altLang="zh-CN" dirty="0">
                <a:sym typeface="+mn-ea"/>
              </a:rPr>
              <a:t>node</a:t>
            </a:r>
            <a:r>
              <a:rPr lang="zh-CN" altLang="en-US" dirty="0">
                <a:sym typeface="+mn-ea"/>
              </a:rPr>
              <a:t>合约（一个区块链中所有节点的信息，如</a:t>
            </a:r>
            <a:r>
              <a:rPr lang="en-US" altLang="zh-CN" dirty="0">
                <a:sym typeface="+mn-ea"/>
              </a:rPr>
              <a:t>ip</a:t>
            </a:r>
            <a:r>
              <a:rPr lang="zh-CN" altLang="en-US" dirty="0">
                <a:sym typeface="+mn-ea"/>
              </a:rPr>
              <a:t>，</a:t>
            </a:r>
            <a:r>
              <a:rPr lang="en-US" altLang="zh-CN" dirty="0">
                <a:sym typeface="+mn-ea"/>
              </a:rPr>
              <a:t>p2p</a:t>
            </a:r>
            <a:r>
              <a:rPr lang="zh-CN" altLang="en-US" dirty="0">
                <a:sym typeface="+mn-ea"/>
              </a:rPr>
              <a:t>端口，节点类型等），多个</a:t>
            </a:r>
            <a:r>
              <a:rPr lang="en-US" altLang="zh-CN" dirty="0">
                <a:sym typeface="+mn-ea"/>
              </a:rPr>
              <a:t>set</a:t>
            </a:r>
            <a:r>
              <a:rPr lang="zh-CN" altLang="en-US" dirty="0">
                <a:sym typeface="+mn-ea"/>
              </a:rPr>
              <a:t>合约这个合约有两个作用，一个是增加删除节点（即掌控了现在这个链是什么样的，有多少个怎么样的节点组成），第二个接收业务的注册，</a:t>
            </a:r>
            <a:r>
              <a:rPr lang="en-US" altLang="zh-CN" dirty="0">
                <a:sym typeface="+mn-ea"/>
              </a:rPr>
              <a:t>1</a:t>
            </a:r>
            <a:r>
              <a:rPr lang="zh-CN" altLang="en-US" dirty="0">
                <a:sym typeface="+mn-ea"/>
              </a:rPr>
              <a:t>个路由管理合约（这个是纯粹的针对业务涉及的，针对这个业务请求，我该怎么分配路由策略）。</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Slide Image Placeholder 1"/>
          <p:cNvSpPr>
            <a:spLocks noGrp="1" noRot="1" noChangeAspect="1" noTextEdit="1"/>
          </p:cNvSpPr>
          <p:nvPr>
            <p:ph type="sldImg"/>
          </p:nvPr>
        </p:nvSpPr>
        <p:spPr>
          <a:ln>
            <a:solidFill>
              <a:srgbClr val="000000"/>
            </a:solidFill>
            <a:miter/>
          </a:ln>
        </p:spPr>
      </p:sp>
      <p:sp>
        <p:nvSpPr>
          <p:cNvPr id="880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880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性能上相差无几，但是安全性上有所提高</a:t>
            </a: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结合了多链架构，使得整个系统的交易吞吐量提升到</a:t>
            </a:r>
            <a:r>
              <a:rPr lang="en-US" altLang="zh-CN" dirty="0">
                <a:ea typeface="宋体" panose="02010600030101010101" pitchFamily="2" charset="-122"/>
              </a:rPr>
              <a:t>140</a:t>
            </a:r>
            <a:r>
              <a:rPr lang="zh-CN" altLang="en-US" dirty="0">
                <a:ea typeface="宋体" panose="02010600030101010101" pitchFamily="2" charset="-122"/>
              </a:rPr>
              <a:t>笔每秒</a:t>
            </a:r>
            <a:endParaRPr lang="zh-CN" altLang="en-US"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Image Placeholder 1"/>
          <p:cNvSpPr>
            <a:spLocks noGrp="1" noRot="1" noChangeAspect="1" noTextEdit="1"/>
          </p:cNvSpPr>
          <p:nvPr>
            <p:ph type="sldImg"/>
          </p:nvPr>
        </p:nvSpPr>
        <p:spPr>
          <a:ln>
            <a:solidFill>
              <a:srgbClr val="000000"/>
            </a:solidFill>
            <a:miter/>
          </a:ln>
        </p:spPr>
      </p:sp>
      <p:sp>
        <p:nvSpPr>
          <p:cNvPr id="122882"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针对以上问题，首先，设计了数字汇票体系</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那么，什么是数字汇票呢？</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数字汇票是</a:t>
            </a:r>
            <a:r>
              <a:rPr lang="zh-CN" altLang="zh-CN" dirty="0">
                <a:ea typeface="宋体" panose="02010600030101010101" pitchFamily="2" charset="-122"/>
                <a:sym typeface="+mn-ea"/>
              </a:rPr>
              <a:t>由省领导小组办公室发行的，</a:t>
            </a:r>
            <a:r>
              <a:rPr lang="zh-CN" altLang="zh-CN" dirty="0">
                <a:ea typeface="宋体" panose="02010600030101010101" pitchFamily="2" charset="-122"/>
              </a:rPr>
              <a:t>运行在区块链上的智能合约，发行时，</a:t>
            </a:r>
            <a:r>
              <a:rPr lang="zh-CN" altLang="zh-CN" dirty="0">
                <a:ea typeface="宋体" panose="02010600030101010101" pitchFamily="2" charset="-122"/>
                <a:sym typeface="+mn-ea"/>
              </a:rPr>
              <a:t>将资金用途，流转路径等资金使用规则写入智能合约，</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数字汇票是扶贫资金在数字世界的代表，代表了资金实时的动向。</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举个例子：汇票流转到县财政局，县财政局根据汇票信息打款之后，汇票会自动流转到省财政厅，数字汇票在谁手上，就代表资金现在流转到了谁那里。</a:t>
            </a:r>
            <a:endParaRPr lang="en-US" altLang="zh-CN"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但是现在有一个问题，如何保证你说打款了，就真的打款了呢？即上链信息的真实性问题该如何解决呢？那么，就是区块链的协同发挥作用了。</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ea typeface="宋体" panose="02010600030101010101" pitchFamily="2" charset="-122"/>
            </a:endParaRPr>
          </a:p>
        </p:txBody>
      </p:sp>
      <p:sp>
        <p:nvSpPr>
          <p:cNvPr id="12288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Slide Image Placeholder 1"/>
          <p:cNvSpPr>
            <a:spLocks noGrp="1" noRot="1" noChangeAspect="1" noTextEdit="1"/>
          </p:cNvSpPr>
          <p:nvPr>
            <p:ph type="sldImg"/>
          </p:nvPr>
        </p:nvSpPr>
        <p:spPr>
          <a:ln>
            <a:solidFill>
              <a:srgbClr val="000000"/>
            </a:solidFill>
            <a:miter/>
          </a:ln>
        </p:spPr>
      </p:sp>
      <p:sp>
        <p:nvSpPr>
          <p:cNvPr id="131074"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这里就涉及到平台的实时对账系统</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与银行合作，将银行拉入到区块链网络中</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如县财政局按照</a:t>
            </a:r>
            <a:r>
              <a:rPr lang="en-US" altLang="zh-CN" dirty="0">
                <a:ea typeface="宋体" panose="02010600030101010101" pitchFamily="2" charset="-122"/>
              </a:rPr>
              <a:t>“</a:t>
            </a:r>
            <a:r>
              <a:rPr lang="zh-CN" altLang="en-US" dirty="0">
                <a:ea typeface="宋体" panose="02010600030101010101" pitchFamily="2" charset="-122"/>
              </a:rPr>
              <a:t>数字汇票</a:t>
            </a:r>
            <a:r>
              <a:rPr lang="en-US" altLang="zh-CN" dirty="0">
                <a:ea typeface="宋体" panose="02010600030101010101" pitchFamily="2" charset="-122"/>
              </a:rPr>
              <a:t>”</a:t>
            </a:r>
            <a:r>
              <a:rPr lang="zh-CN" altLang="en-US" dirty="0">
                <a:ea typeface="宋体" panose="02010600030101010101" pitchFamily="2" charset="-122"/>
              </a:rPr>
              <a:t>规定完成了打款操作之后，将银行的打款流水号登记上链，</a:t>
            </a:r>
            <a:r>
              <a:rPr lang="zh-CN" altLang="en-US" dirty="0">
                <a:ea typeface="宋体" panose="02010600030101010101" pitchFamily="2" charset="-122"/>
                <a:sym typeface="+mn-ea"/>
              </a:rPr>
              <a:t>触发对账智能合约</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平台拉取银行的流水信息上链，找到</a:t>
            </a:r>
            <a:r>
              <a:rPr lang="zh-CN" altLang="zh-CN" dirty="0">
                <a:ea typeface="宋体" panose="02010600030101010101" pitchFamily="2" charset="-122"/>
                <a:sym typeface="+mn-ea"/>
              </a:rPr>
              <a:t>县财政局打款的流水信息，与数字汇票信息进行比对，完成对账工作，确认转账结果。</a:t>
            </a:r>
            <a:endParaRPr lang="zh-CN" altLang="zh-CN" dirty="0">
              <a:ea typeface="宋体" panose="02010600030101010101" pitchFamily="2" charset="-122"/>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这样做的好处是什么呢。首先，保障了上链信息的真实性，这里相当于是由银行对信息进行背书，</a:t>
            </a:r>
            <a:r>
              <a:rPr lang="zh-CN" altLang="en-US" dirty="0">
                <a:solidFill>
                  <a:schemeClr val="bg1">
                    <a:lumMod val="50000"/>
                  </a:schemeClr>
                </a:solidFill>
                <a:latin typeface="微软雅黑" panose="020B0503020204020204" charset="-122"/>
                <a:ea typeface="微软雅黑" panose="020B0503020204020204" charset="-122"/>
                <a:sym typeface="+mn-ea"/>
              </a:rPr>
              <a:t>银行，作为一类做信用吃饭的公司，其信息的真实性得以保障</a:t>
            </a:r>
            <a:endParaRPr lang="zh-CN" altLang="en-US" dirty="0">
              <a:solidFill>
                <a:schemeClr val="bg1">
                  <a:lumMod val="50000"/>
                </a:schemeClr>
              </a:solidFill>
              <a:latin typeface="微软雅黑" panose="020B0503020204020204" charset="-122"/>
              <a:ea typeface="微软雅黑" panose="020B0503020204020204" charset="-122"/>
              <a:sym typeface="+mn-ea"/>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mn-ea"/>
              </a:rPr>
              <a:t>然后是提供数据放心，</a:t>
            </a:r>
            <a:r>
              <a:rPr lang="zh-CN" altLang="zh-CN" dirty="0">
                <a:ea typeface="宋体" panose="02010600030101010101" pitchFamily="2" charset="-122"/>
                <a:sym typeface="+mn-ea"/>
              </a:rPr>
              <a:t>银行区块链网络中的一个节点，需要在自己的节点上部署涉及到自己的智能合约，那么规则自己肯定是清楚的，</a:t>
            </a:r>
            <a:r>
              <a:rPr lang="zh-CN" altLang="en-US" dirty="0">
                <a:solidFill>
                  <a:schemeClr val="bg1">
                    <a:lumMod val="50000"/>
                  </a:schemeClr>
                </a:solidFill>
                <a:latin typeface="微软雅黑" panose="020B0503020204020204" charset="-122"/>
                <a:ea typeface="微软雅黑" panose="020B0503020204020204" charset="-122"/>
                <a:sym typeface="+mn-ea"/>
              </a:rPr>
              <a:t>数据如何分发，如何处理都写在智能合约里，因此也就放心了</a:t>
            </a:r>
            <a:r>
              <a:rPr lang="zh-CN" altLang="zh-CN" dirty="0">
                <a:ea typeface="宋体" panose="02010600030101010101" pitchFamily="2" charset="-122"/>
                <a:sym typeface="+mn-ea"/>
              </a:rPr>
              <a:t>。</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最后就是，高效的提供作业，我参与到业务中，无需为了你开发新系统。</a:t>
            </a:r>
            <a:endParaRPr lang="zh-CN" altLang="zh-CN" dirty="0">
              <a:ea typeface="宋体" panose="02010600030101010101" pitchFamily="2" charset="-122"/>
              <a:sym typeface="+mn-ea"/>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sym typeface="+mn-ea"/>
              </a:rPr>
              <a:t>1.</a:t>
            </a:r>
            <a:r>
              <a:rPr lang="zh-CN" altLang="zh-CN" dirty="0">
                <a:ea typeface="宋体" panose="02010600030101010101" pitchFamily="2" charset="-122"/>
                <a:sym typeface="+mn-ea"/>
              </a:rPr>
              <a:t>开端使用省政府的强信用对“数字票据”背书，保证“数字票据”的真实性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2.</a:t>
            </a:r>
            <a:r>
              <a:rPr lang="zh-CN" altLang="zh-CN" dirty="0">
                <a:ea typeface="宋体" panose="02010600030101010101" pitchFamily="2" charset="-122"/>
                <a:sym typeface="+mn-ea"/>
              </a:rPr>
              <a:t>中端使用商业银行的强信用对转账背书，保证转账上链信息的真实性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3.</a:t>
            </a:r>
            <a:r>
              <a:rPr lang="zh-CN" altLang="zh-CN" dirty="0">
                <a:ea typeface="宋体" panose="02010600030101010101" pitchFamily="2" charset="-122"/>
                <a:sym typeface="+mn-ea"/>
              </a:rPr>
              <a:t>同时区块链为“数字票据”提供了安全、可信的运行流转环境。</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在这样一个结合了完善规章制度和先进科学技术的闭环系统中，扶贫资金将得到更大的保障。</a:t>
            </a:r>
            <a:endParaRPr lang="zh-CN" altLang="zh-CN" dirty="0">
              <a:ea typeface="宋体" panose="02010600030101010101" pitchFamily="2" charset="-122"/>
              <a:sym typeface="+mn-ea"/>
            </a:endParaRPr>
          </a:p>
        </p:txBody>
      </p:sp>
      <p:sp>
        <p:nvSpPr>
          <p:cNvPr id="13107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平台使用</a:t>
            </a:r>
            <a:r>
              <a:rPr lang="en-US" altLang="zh-CN" dirty="0"/>
              <a:t>node.js</a:t>
            </a:r>
            <a:r>
              <a:rPr lang="zh-CN" altLang="en-US" dirty="0"/>
              <a:t>编写，使用</a:t>
            </a:r>
            <a:r>
              <a:rPr lang="en-US" altLang="zh-CN" dirty="0"/>
              <a:t>express</a:t>
            </a:r>
            <a:r>
              <a:rPr lang="zh-CN" altLang="en-US" dirty="0"/>
              <a:t>框架，具有不错的性能，很好的并发性，适合高频场景。</a:t>
            </a:r>
            <a:endParaRPr lang="zh-CN" altLang="en-US" dirty="0"/>
          </a:p>
          <a:p>
            <a:r>
              <a:rPr lang="zh-CN" altLang="en-US" dirty="0"/>
              <a:t>同时，使用</a:t>
            </a:r>
            <a:r>
              <a:rPr lang="en-US" altLang="zh-CN" dirty="0"/>
              <a:t>apache ab</a:t>
            </a:r>
            <a:r>
              <a:rPr lang="zh-CN" altLang="en-US" dirty="0"/>
              <a:t>测试工具对其进行压力测试，具有很好的</a:t>
            </a:r>
            <a:r>
              <a:rPr lang="en-US" altLang="zh-CN" dirty="0"/>
              <a:t>TPS</a:t>
            </a:r>
            <a:endParaRPr lang="en-US" altLang="zh-CN" dirty="0"/>
          </a:p>
          <a:p>
            <a:r>
              <a:rPr lang="zh-CN" altLang="en-US" dirty="0"/>
              <a:t>测试命令：</a:t>
            </a:r>
            <a:r>
              <a:rPr lang="en-US" altLang="zh-CN" dirty="0"/>
              <a:t>ab -n1000 -c10 http://localhost:4000/</a:t>
            </a:r>
            <a:endParaRPr lang="en-US" altLang="zh-CN" dirty="0"/>
          </a:p>
          <a:p>
            <a:r>
              <a:rPr lang="en-US" altLang="zh-CN" dirty="0"/>
              <a:t>1000</a:t>
            </a:r>
            <a:r>
              <a:rPr lang="zh-CN" altLang="en-US" dirty="0"/>
              <a:t>个请求 </a:t>
            </a:r>
            <a:r>
              <a:rPr lang="en-US" altLang="zh-CN" dirty="0"/>
              <a:t>10</a:t>
            </a:r>
            <a:r>
              <a:rPr lang="zh-CN" altLang="en-US" dirty="0"/>
              <a:t>个进程</a:t>
            </a:r>
            <a:endParaRPr lang="zh-CN" altLang="en-US" dirty="0"/>
          </a:p>
          <a:p>
            <a:r>
              <a:rPr lang="zh-CN" altLang="en-US" dirty="0"/>
              <a:t>测得</a:t>
            </a:r>
            <a:r>
              <a:rPr lang="en-US" altLang="zh-CN" dirty="0"/>
              <a:t>TPS</a:t>
            </a:r>
            <a:r>
              <a:rPr lang="zh-CN" altLang="en-US" dirty="0"/>
              <a:t>为</a:t>
            </a:r>
            <a:r>
              <a:rPr lang="en-US" altLang="zh-CN" dirty="0"/>
              <a:t>3762.52[#/s]</a:t>
            </a:r>
            <a:endParaRPr lang="en-US" altLang="zh-CN" dirty="0"/>
          </a:p>
          <a:p>
            <a:r>
              <a:rPr lang="zh-CN" altLang="en-US" dirty="0"/>
              <a:t>完全可以支撑区块链的运行，而且绰绰有余</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来源那里谈一谈扶贫的社会意义。</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这一页简单介绍区块链是什么，从</a:t>
            </a:r>
            <a:r>
              <a:rPr lang="en-US" altLang="zh-CN" dirty="0"/>
              <a:t>1</a:t>
            </a:r>
            <a:r>
              <a:rPr lang="zh-CN" altLang="en-US" dirty="0"/>
              <a:t>到</a:t>
            </a:r>
            <a:r>
              <a:rPr lang="en-US" altLang="zh-CN" dirty="0"/>
              <a:t>4</a:t>
            </a:r>
            <a:r>
              <a:rPr lang="zh-CN" altLang="en-US" dirty="0"/>
              <a:t>是一环套一环的有逻辑的一步一步讲解什么是区块链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因为现阶段区块链技术尚在初期，存在安全隐患且交易吞吐量不能满足场景需求，</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有什么算法，都有什么缺点</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我的算法三个阶段都是什么用</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第一阶段用以保证请求的时序性一致问题</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第二阶段用以确认每个节点都收到了相同的的消息</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第三阶段用以保证每个节点都执行了相同的命令</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p>
            <a:pPr lvl="0" eaLnBrk="1" hangingPunct="1">
              <a:spcBef>
                <a:spcPct val="0"/>
              </a:spcBef>
            </a:pPr>
            <a:r>
              <a:rPr lang="zh-CN" dirty="0">
                <a:ea typeface="宋体" panose="02010600030101010101" pitchFamily="2" charset="-122"/>
              </a:rPr>
              <a:t>我的容错概率</a:t>
            </a:r>
            <a:endParaRPr lang="zh-CN" dirty="0">
              <a:ea typeface="宋体" panose="02010600030101010101" pitchFamily="2" charset="-122"/>
            </a:endParaRPr>
          </a:p>
          <a:p>
            <a:pPr lvl="0" eaLnBrk="1" hangingPunct="1">
              <a:spcBef>
                <a:spcPct val="0"/>
              </a:spcBef>
            </a:pPr>
            <a:r>
              <a:rPr lang="zh-CN" dirty="0">
                <a:ea typeface="宋体" panose="02010600030101010101" pitchFamily="2" charset="-122"/>
              </a:rPr>
              <a:t>以及逻辑推倒</a:t>
            </a:r>
            <a:endParaRPr lang="zh-CN"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p>
            <a:pPr lvl="0" eaLnBrk="1" hangingPunct="1">
              <a:spcBef>
                <a:spcPct val="0"/>
              </a:spcBef>
            </a:pPr>
            <a:r>
              <a:rPr lang="zh-CN" dirty="0">
                <a:ea typeface="宋体" panose="02010600030101010101" pitchFamily="2" charset="-122"/>
              </a:rPr>
              <a:t>主节点切换协议，以及数学推倒</a:t>
            </a:r>
            <a:endParaRPr lang="zh-CN" altLang="en-US"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主节点切换：每个节点都会单独算一个概率，选出一个新的主节点，然后广播这条消息，在收到的消息里面选出一个收到投票最多的担任新的主节点。</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 </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作恶方式有：</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1.f</a:t>
            </a:r>
            <a:r>
              <a:rPr lang="zh-CN" altLang="en-US" dirty="0">
                <a:ea typeface="宋体" panose="02010600030101010101" pitchFamily="2" charset="-122"/>
              </a:rPr>
              <a:t>不响应！</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2.</a:t>
            </a:r>
            <a:r>
              <a:rPr lang="zh-CN" altLang="en-US" dirty="0">
                <a:ea typeface="宋体" panose="02010600030101010101" pitchFamily="2" charset="-122"/>
                <a:sym typeface="+mn-ea"/>
              </a:rPr>
              <a:t>伪造、篡改交易</a:t>
            </a:r>
            <a:r>
              <a:rPr lang="en-US" altLang="zh-CN" dirty="0">
                <a:ea typeface="宋体" panose="02010600030101010101" pitchFamily="2" charset="-122"/>
                <a:sym typeface="+mn-ea"/>
              </a:rPr>
              <a:t>-</a:t>
            </a:r>
            <a:r>
              <a:rPr lang="zh-CN" altLang="en-US" dirty="0">
                <a:ea typeface="宋体" panose="02010600030101010101" pitchFamily="2" charset="-122"/>
                <a:sym typeface="+mn-ea"/>
              </a:rPr>
              <a:t>》非对称加密算法，公钥加密，私钥解密；私钥签名，公钥验签</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3.</a:t>
            </a:r>
            <a:r>
              <a:rPr lang="zh-CN" altLang="en-US" dirty="0">
                <a:ea typeface="宋体" panose="02010600030101010101" pitchFamily="2" charset="-122"/>
              </a:rPr>
              <a:t>主节点故意不打包某个交易，这样的区块在之前的算法中依然属于正常合法的区块，可以被共识落盘</a:t>
            </a:r>
            <a:r>
              <a:rPr lang="en-US" altLang="zh-CN" dirty="0">
                <a:ea typeface="宋体" panose="02010600030101010101" pitchFamily="2" charset="-122"/>
              </a:rPr>
              <a:t>-</a:t>
            </a:r>
            <a:r>
              <a:rPr lang="zh-CN" altLang="en-US" dirty="0">
                <a:ea typeface="宋体" panose="02010600030101010101" pitchFamily="2" charset="-122"/>
              </a:rPr>
              <a:t>》主节点切换协议，设计了一个信用评价机制，</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sym typeface="+mn-ea"/>
              </a:rPr>
              <a:t>信用评价机制：</a:t>
            </a:r>
            <a:r>
              <a:rPr lang="zh-CN" altLang="en-US" dirty="0">
                <a:ea typeface="宋体" panose="02010600030101010101" pitchFamily="2" charset="-122"/>
              </a:rPr>
              <a:t>对每次节点担任主节点时的表现进行评价打分，评价有两轮，第一轮，共识是否成功，成功</a:t>
            </a:r>
            <a:r>
              <a:rPr lang="en-US" altLang="zh-CN" dirty="0">
                <a:ea typeface="宋体" panose="02010600030101010101" pitchFamily="2" charset="-122"/>
              </a:rPr>
              <a:t>10</a:t>
            </a:r>
            <a:r>
              <a:rPr lang="zh-CN" altLang="en-US" dirty="0">
                <a:ea typeface="宋体" panose="02010600030101010101" pitchFamily="2" charset="-122"/>
              </a:rPr>
              <a:t>分，失败</a:t>
            </a:r>
            <a:r>
              <a:rPr lang="en-US" altLang="zh-CN" dirty="0">
                <a:ea typeface="宋体" panose="02010600030101010101" pitchFamily="2" charset="-122"/>
              </a:rPr>
              <a:t>1</a:t>
            </a:r>
            <a:r>
              <a:rPr lang="zh-CN" altLang="en-US" dirty="0">
                <a:ea typeface="宋体" panose="02010600030101010101" pitchFamily="2" charset="-122"/>
              </a:rPr>
              <a:t>分，第二轮，在新一轮共识时，对上一轮的共识效果进行评价，如果当前区块中有比上一个区块打包时间更早的交易，则说明了上一任主节点有可能作恶，因此，将上一轮的评分降为</a:t>
            </a:r>
            <a:r>
              <a:rPr lang="en-US" altLang="zh-CN" dirty="0">
                <a:ea typeface="宋体" panose="02010600030101010101" pitchFamily="2" charset="-122"/>
              </a:rPr>
              <a:t>1</a:t>
            </a:r>
            <a:r>
              <a:rPr lang="zh-CN" altLang="en-US" dirty="0">
                <a:ea typeface="宋体" panose="02010600030101010101" pitchFamily="2" charset="-122"/>
              </a:rPr>
              <a:t>。我给每个节点设置一个信用分，每次共识完成，我进行一次主节点切换，切换的时候，按概率选择主节点，信用分与被选中的概率成正比。然后，</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rPr>
              <a:t>主节点选择办法：每完成一轮共识，进行一次逐渐的切换，每个节点被选中的概率与其信用评分成正比，以此保障有能力准守规则的好节点能更多的承担主节点的责任，保障系统的健康运行，同时，也给分低的节点一个挽救的机会，不至于赶尽杀绝。</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其实说到这里就可以看出，权力越大越集中，就越容易出现问题。这也是中心化系统的弊端之一。</a:t>
            </a:r>
            <a:endParaRPr lang="zh-CN" altLang="en-US"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dirty="0"/>
          </a:p>
        </p:txBody>
      </p:sp>
      <p:sp>
        <p:nvSpPr>
          <p:cNvPr id="4" name="日期占位符 3"/>
          <p:cNvSpPr>
            <a:spLocks noGrp="1"/>
          </p:cNvSpPr>
          <p:nvPr>
            <p:ph type="dt" sz="half" idx="10"/>
          </p:nvPr>
        </p:nvSpPr>
        <p:spPr>
          <a:xfrm>
            <a:off x="838200" y="6356350"/>
            <a:ext cx="27432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2FCC1E48-C2E2-487B-A2DA-941BDCAC9EFE}"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5" name="页脚占位符 4"/>
          <p:cNvSpPr>
            <a:spLocks noGrp="1"/>
          </p:cNvSpPr>
          <p:nvPr>
            <p:ph type="ftr" sz="quarter" idx="11"/>
          </p:nvPr>
        </p:nvSpPr>
        <p:spPr>
          <a:xfrm>
            <a:off x="4038600" y="6356350"/>
            <a:ext cx="4114800" cy="365125"/>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6" name="灯片编号占位符 5"/>
          <p:cNvSpPr>
            <a:spLocks noGrp="1"/>
          </p:cNvSpPr>
          <p:nvPr>
            <p:ph type="sldNum" sz="quarter" idx="12"/>
          </p:nvPr>
        </p:nvSpPr>
        <p:spPr>
          <a:xfrm>
            <a:off x="8610600" y="6356350"/>
            <a:ext cx="2743200" cy="365125"/>
          </a:xfrm>
        </p:spPr>
        <p:txBody>
          <a:bodyPr/>
          <a:p>
            <a:pPr marL="0" marR="0" lvl="0" indent="0" algn="r" defTabSz="914400" rtl="0" eaLnBrk="1" fontAlgn="base" latinLnBrk="0" hangingPunct="1">
              <a:lnSpc>
                <a:spcPct val="100000"/>
              </a:lnSpc>
              <a:spcBef>
                <a:spcPct val="0"/>
              </a:spcBef>
              <a:spcAft>
                <a:spcPct val="0"/>
              </a:spcAft>
              <a:buClrTx/>
              <a:buSzTx/>
              <a:buFontTx/>
              <a:buNone/>
              <a:defRPr/>
            </a:pPr>
            <a:fld id="{B65EDEF1-4F36-4CB5-8A67-D7538BB9FB1B}"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2" Type="http://schemas.openxmlformats.org/officeDocument/2006/relationships/notesSlide" Target="../notesSlides/notesSlide8.xml"/><Relationship Id="rId21" Type="http://schemas.openxmlformats.org/officeDocument/2006/relationships/vmlDrawing" Target="../drawings/vmlDrawing1.vml"/><Relationship Id="rId20" Type="http://schemas.openxmlformats.org/officeDocument/2006/relationships/slideLayout" Target="../slideLayouts/slideLayout3.xml"/><Relationship Id="rId2" Type="http://schemas.openxmlformats.org/officeDocument/2006/relationships/image" Target="../media/image6.emf"/><Relationship Id="rId19" Type="http://schemas.openxmlformats.org/officeDocument/2006/relationships/image" Target="../media/image13.wmf"/><Relationship Id="rId18" Type="http://schemas.openxmlformats.org/officeDocument/2006/relationships/oleObject" Target="../embeddings/oleObject11.bin"/><Relationship Id="rId17" Type="http://schemas.openxmlformats.org/officeDocument/2006/relationships/image" Target="../media/image12.wmf"/><Relationship Id="rId16" Type="http://schemas.openxmlformats.org/officeDocument/2006/relationships/oleObject" Target="../embeddings/oleObject10.bin"/><Relationship Id="rId15" Type="http://schemas.openxmlformats.org/officeDocument/2006/relationships/image" Target="../media/image11.wmf"/><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oleObject" Target="../embeddings/oleObject7.bin"/><Relationship Id="rId11" Type="http://schemas.openxmlformats.org/officeDocument/2006/relationships/image" Target="../media/image10.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7.wmf"/><Relationship Id="rId7" Type="http://schemas.openxmlformats.org/officeDocument/2006/relationships/oleObject" Target="../embeddings/oleObject15.bin"/><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 Id="rId30" Type="http://schemas.openxmlformats.org/officeDocument/2006/relationships/notesSlide" Target="../notesSlides/notesSlide9.xml"/><Relationship Id="rId3" Type="http://schemas.openxmlformats.org/officeDocument/2006/relationships/oleObject" Target="../embeddings/oleObject13.bin"/><Relationship Id="rId29" Type="http://schemas.openxmlformats.org/officeDocument/2006/relationships/vmlDrawing" Target="../drawings/vmlDrawing2.vml"/><Relationship Id="rId28" Type="http://schemas.openxmlformats.org/officeDocument/2006/relationships/slideLayout" Target="../slideLayouts/slideLayout3.xml"/><Relationship Id="rId27" Type="http://schemas.openxmlformats.org/officeDocument/2006/relationships/image" Target="../media/image26.wmf"/><Relationship Id="rId26" Type="http://schemas.openxmlformats.org/officeDocument/2006/relationships/oleObject" Target="../embeddings/oleObject25.bin"/><Relationship Id="rId25" Type="http://schemas.openxmlformats.org/officeDocument/2006/relationships/image" Target="../media/image25.wmf"/><Relationship Id="rId24" Type="http://schemas.openxmlformats.org/officeDocument/2006/relationships/oleObject" Target="../embeddings/oleObject24.bin"/><Relationship Id="rId23" Type="http://schemas.openxmlformats.org/officeDocument/2006/relationships/oleObject" Target="../embeddings/oleObject23.bin"/><Relationship Id="rId22" Type="http://schemas.openxmlformats.org/officeDocument/2006/relationships/image" Target="../media/image24.wmf"/><Relationship Id="rId21" Type="http://schemas.openxmlformats.org/officeDocument/2006/relationships/oleObject" Target="../embeddings/oleObject22.bin"/><Relationship Id="rId20" Type="http://schemas.openxmlformats.org/officeDocument/2006/relationships/image" Target="../media/image23.wmf"/><Relationship Id="rId2" Type="http://schemas.openxmlformats.org/officeDocument/2006/relationships/image" Target="../media/image14.wmf"/><Relationship Id="rId19" Type="http://schemas.openxmlformats.org/officeDocument/2006/relationships/oleObject" Target="../embeddings/oleObject21.bin"/><Relationship Id="rId18" Type="http://schemas.openxmlformats.org/officeDocument/2006/relationships/image" Target="../media/image22.wmf"/><Relationship Id="rId17" Type="http://schemas.openxmlformats.org/officeDocument/2006/relationships/oleObject" Target="../embeddings/oleObject20.bin"/><Relationship Id="rId16" Type="http://schemas.openxmlformats.org/officeDocument/2006/relationships/image" Target="../media/image21.wmf"/><Relationship Id="rId15" Type="http://schemas.openxmlformats.org/officeDocument/2006/relationships/oleObject" Target="../embeddings/oleObject19.bin"/><Relationship Id="rId14" Type="http://schemas.openxmlformats.org/officeDocument/2006/relationships/image" Target="../media/image20.wmf"/><Relationship Id="rId13" Type="http://schemas.openxmlformats.org/officeDocument/2006/relationships/oleObject" Target="../embeddings/oleObject18.bin"/><Relationship Id="rId12" Type="http://schemas.openxmlformats.org/officeDocument/2006/relationships/image" Target="../media/image19.wmf"/><Relationship Id="rId11" Type="http://schemas.openxmlformats.org/officeDocument/2006/relationships/oleObject" Target="../embeddings/oleObject17.bin"/><Relationship Id="rId10" Type="http://schemas.openxmlformats.org/officeDocument/2006/relationships/image" Target="../media/image18.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269"/>
            <a:ext cx="12192000" cy="685588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 name="Rectangle 24"/>
          <p:cNvSpPr/>
          <p:nvPr/>
        </p:nvSpPr>
        <p:spPr>
          <a:xfrm>
            <a:off x="0" y="3742055"/>
            <a:ext cx="12192000" cy="192024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1"/>
          <p:cNvSpPr txBox="1"/>
          <p:nvPr/>
        </p:nvSpPr>
        <p:spPr>
          <a:xfrm>
            <a:off x="1981200" y="5233988"/>
            <a:ext cx="8229600" cy="363537"/>
          </a:xfrm>
          <a:prstGeom prst="rect">
            <a:avLst/>
          </a:prstGeom>
          <a:noFill/>
          <a:ln w="9525">
            <a:noFill/>
          </a:ln>
        </p:spPr>
        <p:txBody>
          <a:bodyPr anchor="ctr"/>
          <a:p>
            <a:pPr algn="ctr">
              <a:lnSpc>
                <a:spcPct val="90000"/>
              </a:lnSpc>
              <a:buFont typeface="Arial" panose="020B0604020202020204" pitchFamily="34" charset="0"/>
              <a:buNone/>
            </a:pPr>
            <a:r>
              <a:rPr lang="zh-CN" altLang="id-ID" sz="1900" b="1" dirty="0">
                <a:solidFill>
                  <a:schemeClr val="bg1"/>
                </a:solidFill>
                <a:latin typeface="微软雅黑" panose="020B0503020204020204" charset="-122"/>
                <a:ea typeface="微软雅黑" panose="020B0503020204020204" charset="-122"/>
              </a:rPr>
              <a:t>导师： 马小峰           答辩人： 李一鸣</a:t>
            </a:r>
            <a:endParaRPr lang="zh-CN" altLang="en-US" sz="1900" b="1" dirty="0">
              <a:solidFill>
                <a:schemeClr val="bg1"/>
              </a:solidFill>
              <a:latin typeface="微软雅黑" panose="020B0503020204020204" charset="-122"/>
              <a:ea typeface="微软雅黑" panose="020B0503020204020204" charset="-122"/>
            </a:endParaRPr>
          </a:p>
        </p:txBody>
      </p:sp>
      <p:sp>
        <p:nvSpPr>
          <p:cNvPr id="12" name="Title 13"/>
          <p:cNvSpPr txBox="1"/>
          <p:nvPr/>
        </p:nvSpPr>
        <p:spPr>
          <a:xfrm>
            <a:off x="1976438" y="4273550"/>
            <a:ext cx="8229600" cy="857250"/>
          </a:xfrm>
          <a:prstGeom prst="rect">
            <a:avLst/>
          </a:prstGeom>
          <a:noFill/>
          <a:ln w="9525">
            <a:noFill/>
          </a:ln>
        </p:spPr>
        <p:txBody>
          <a:bodyPr anchor="b"/>
          <a:p>
            <a:pPr algn="ctr">
              <a:lnSpc>
                <a:spcPct val="90000"/>
              </a:lnSpc>
              <a:buFont typeface="Arial" panose="020B0604020202020204" pitchFamily="34" charset="0"/>
              <a:buNone/>
            </a:pPr>
            <a:r>
              <a:rPr lang="zh-CN" altLang="id-ID" sz="4000" b="1" dirty="0">
                <a:solidFill>
                  <a:schemeClr val="bg1"/>
                </a:solidFill>
                <a:latin typeface="微软雅黑" panose="020B0503020204020204" charset="-122"/>
                <a:ea typeface="微软雅黑" panose="020B0503020204020204" charset="-122"/>
              </a:rPr>
              <a:t>基于区块链的扶贫资金管理平台关键技术的研究与设计</a:t>
            </a:r>
            <a:endParaRPr lang="zh-CN" altLang="id-ID" sz="4000" b="1"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原创设计师QQ598969553             _10"/>
          <p:cNvSpPr>
            <a:spLocks noChangeArrowheads="1"/>
          </p:cNvSpPr>
          <p:nvPr/>
        </p:nvSpPr>
        <p:spPr bwMode="auto">
          <a:xfrm>
            <a:off x="962152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主链确认</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7708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子链执行</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9" name="原创设计师QQ598969553             _10"/>
          <p:cNvSpPr>
            <a:spLocks noChangeArrowheads="1"/>
          </p:cNvSpPr>
          <p:nvPr/>
        </p:nvSpPr>
        <p:spPr bwMode="auto">
          <a:xfrm>
            <a:off x="4150360" y="4577080"/>
            <a:ext cx="1922145" cy="177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子链转发</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多链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架构</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Multi-chain Construction</a:t>
            </a:r>
            <a:endParaRPr lang="en-US" sz="1065" b="1" dirty="0">
              <a:solidFill>
                <a:srgbClr val="53585E"/>
              </a:solidFill>
              <a:latin typeface="Arial" panose="020B0604020202020204" pitchFamily="34" charset="0"/>
              <a:cs typeface="Arial" panose="020B0604020202020204" pitchFamily="34" charset="0"/>
            </a:endParaRPr>
          </a:p>
        </p:txBody>
      </p:sp>
      <p:sp>
        <p:nvSpPr>
          <p:cNvPr id="43" name="原创设计师QQ598969553             _10"/>
          <p:cNvSpPr>
            <a:spLocks noChangeArrowheads="1"/>
          </p:cNvSpPr>
          <p:nvPr/>
        </p:nvSpPr>
        <p:spPr bwMode="auto">
          <a:xfrm>
            <a:off x="1423670" y="1902460"/>
            <a:ext cx="1024890" cy="1024890"/>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3" name="原创设计师QQ598969553             _18"/>
          <p:cNvSpPr/>
          <p:nvPr/>
        </p:nvSpPr>
        <p:spPr bwMode="auto">
          <a:xfrm>
            <a:off x="630872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4" name="原创设计师QQ598969553             _19"/>
          <p:cNvSpPr/>
          <p:nvPr/>
        </p:nvSpPr>
        <p:spPr bwMode="auto">
          <a:xfrm>
            <a:off x="7940675" y="918845"/>
            <a:ext cx="1394460" cy="650240"/>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48" name="Rounded Rectangle 79"/>
          <p:cNvSpPr/>
          <p:nvPr/>
        </p:nvSpPr>
        <p:spPr>
          <a:xfrm>
            <a:off x="8002270"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Rounded Rectangle 79"/>
          <p:cNvSpPr/>
          <p:nvPr/>
        </p:nvSpPr>
        <p:spPr>
          <a:xfrm>
            <a:off x="6381750" y="207264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50" name="原创设计师QQ598969553             _5"/>
          <p:cNvSpPr>
            <a:spLocks noEditPoints="1"/>
          </p:cNvSpPr>
          <p:nvPr/>
        </p:nvSpPr>
        <p:spPr bwMode="auto">
          <a:xfrm>
            <a:off x="3744595" y="1668145"/>
            <a:ext cx="1433195" cy="1442085"/>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1" name="原创设计师QQ598969553             _6"/>
          <p:cNvSpPr/>
          <p:nvPr/>
        </p:nvSpPr>
        <p:spPr bwMode="auto">
          <a:xfrm>
            <a:off x="3573780" y="1557655"/>
            <a:ext cx="576580" cy="66230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52" name="原创设计师QQ598969553             _7"/>
          <p:cNvSpPr>
            <a:spLocks noChangeArrowheads="1"/>
          </p:cNvSpPr>
          <p:nvPr/>
        </p:nvSpPr>
        <p:spPr bwMode="auto">
          <a:xfrm>
            <a:off x="4029710" y="1955165"/>
            <a:ext cx="863600" cy="868680"/>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cxnSp>
        <p:nvCxnSpPr>
          <p:cNvPr id="58" name="Straight Connector 68"/>
          <p:cNvCxnSpPr>
            <a:stCxn id="48" idx="1"/>
            <a:endCxn id="49" idx="3"/>
          </p:cNvCxnSpPr>
          <p:nvPr/>
        </p:nvCxnSpPr>
        <p:spPr>
          <a:xfrm flipH="1">
            <a:off x="7630160"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65" name="原创设计师QQ598969553             _47"/>
          <p:cNvSpPr>
            <a:spLocks noEditPoints="1"/>
          </p:cNvSpPr>
          <p:nvPr/>
        </p:nvSpPr>
        <p:spPr bwMode="auto">
          <a:xfrm>
            <a:off x="4297045" y="2165350"/>
            <a:ext cx="328930" cy="447040"/>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rgbClr val="EEEFF3"/>
          </a:solidFill>
          <a:ln>
            <a:noFill/>
          </a:ln>
        </p:spPr>
        <p:txBody>
          <a:bodyPr vert="horz" wrap="square" lIns="91440" tIns="45720" rIns="91440" bIns="45720" numCol="1" anchor="t" anchorCtr="0" compatLnSpc="1"/>
          <a:p>
            <a:endParaRPr lang="zh-CN" altLang="en-US"/>
          </a:p>
        </p:txBody>
      </p:sp>
      <p:sp>
        <p:nvSpPr>
          <p:cNvPr id="10" name="原创设计师QQ598969553             _14"/>
          <p:cNvSpPr>
            <a:spLocks noEditPoints="1"/>
          </p:cNvSpPr>
          <p:nvPr/>
        </p:nvSpPr>
        <p:spPr bwMode="auto">
          <a:xfrm>
            <a:off x="689991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原创设计师QQ598969553             _14"/>
          <p:cNvSpPr>
            <a:spLocks noEditPoints="1"/>
          </p:cNvSpPr>
          <p:nvPr/>
        </p:nvSpPr>
        <p:spPr bwMode="auto">
          <a:xfrm>
            <a:off x="853313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原创设计师QQ598969553             _47"/>
          <p:cNvSpPr>
            <a:spLocks noEditPoints="1"/>
          </p:cNvSpPr>
          <p:nvPr/>
        </p:nvSpPr>
        <p:spPr bwMode="auto">
          <a:xfrm>
            <a:off x="8550275"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4" name="原创设计师QQ598969553             _47"/>
          <p:cNvSpPr>
            <a:spLocks noEditPoints="1"/>
          </p:cNvSpPr>
          <p:nvPr/>
        </p:nvSpPr>
        <p:spPr bwMode="auto">
          <a:xfrm>
            <a:off x="692404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24"/>
          <p:cNvSpPr>
            <a:spLocks noEditPoints="1"/>
          </p:cNvSpPr>
          <p:nvPr/>
        </p:nvSpPr>
        <p:spPr bwMode="auto">
          <a:xfrm>
            <a:off x="1532890" y="2069465"/>
            <a:ext cx="805815" cy="660400"/>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Rectangle 17"/>
          <p:cNvSpPr/>
          <p:nvPr/>
        </p:nvSpPr>
        <p:spPr bwMode="auto">
          <a:xfrm>
            <a:off x="1512570" y="2927350"/>
            <a:ext cx="84709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en-US" sz="1400" b="1" i="0" u="none" strike="noStrike" kern="1200" cap="none" spc="0" normalizeH="0" baseline="0" noProof="0" dirty="0" err="1">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rPr>
              <a:t>Client</a:t>
            </a:r>
            <a:endParaRPr kumimoji="0" lang="en-US" sz="1400" b="1" i="0" u="none" strike="noStrike" kern="1200" cap="none" spc="0" normalizeH="0" baseline="0" noProof="0" dirty="0">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endParaRPr>
          </a:p>
        </p:txBody>
      </p:sp>
      <p:sp>
        <p:nvSpPr>
          <p:cNvPr id="83" name="Oval 19"/>
          <p:cNvSpPr>
            <a:spLocks noChangeAspect="1"/>
          </p:cNvSpPr>
          <p:nvPr/>
        </p:nvSpPr>
        <p:spPr>
          <a:xfrm>
            <a:off x="99187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17" name="Rounded Rectangle 79"/>
          <p:cNvSpPr/>
          <p:nvPr/>
        </p:nvSpPr>
        <p:spPr>
          <a:xfrm>
            <a:off x="8002270"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18" name="Rounded Rectangle 79"/>
          <p:cNvSpPr/>
          <p:nvPr/>
        </p:nvSpPr>
        <p:spPr>
          <a:xfrm>
            <a:off x="6381750" y="317500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19" name="Straight Connector 68"/>
          <p:cNvCxnSpPr>
            <a:stCxn id="217" idx="1"/>
            <a:endCxn id="218" idx="3"/>
          </p:cNvCxnSpPr>
          <p:nvPr/>
        </p:nvCxnSpPr>
        <p:spPr>
          <a:xfrm flipH="1">
            <a:off x="7630160"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0" name="原创设计师QQ598969553             _47"/>
          <p:cNvSpPr>
            <a:spLocks noEditPoints="1"/>
          </p:cNvSpPr>
          <p:nvPr/>
        </p:nvSpPr>
        <p:spPr bwMode="auto">
          <a:xfrm>
            <a:off x="8550275"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1" name="原创设计师QQ598969553             _47"/>
          <p:cNvSpPr>
            <a:spLocks noEditPoints="1"/>
          </p:cNvSpPr>
          <p:nvPr/>
        </p:nvSpPr>
        <p:spPr bwMode="auto">
          <a:xfrm>
            <a:off x="692404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2" name="原创设计师QQ598969553             _18"/>
          <p:cNvSpPr/>
          <p:nvPr/>
        </p:nvSpPr>
        <p:spPr bwMode="auto">
          <a:xfrm>
            <a:off x="962850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p>
            <a:endParaRPr lang="zh-CN" altLang="en-US" sz="2400"/>
          </a:p>
        </p:txBody>
      </p:sp>
      <p:sp>
        <p:nvSpPr>
          <p:cNvPr id="223" name="原创设计师QQ598969553             _14"/>
          <p:cNvSpPr>
            <a:spLocks noEditPoints="1"/>
          </p:cNvSpPr>
          <p:nvPr/>
        </p:nvSpPr>
        <p:spPr bwMode="auto">
          <a:xfrm>
            <a:off x="1022096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24" name="Rounded Rectangle 79"/>
          <p:cNvSpPr/>
          <p:nvPr/>
        </p:nvSpPr>
        <p:spPr>
          <a:xfrm>
            <a:off x="9660255"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5" name="Straight Connector 68"/>
          <p:cNvCxnSpPr>
            <a:stCxn id="224" idx="1"/>
          </p:cNvCxnSpPr>
          <p:nvPr/>
        </p:nvCxnSpPr>
        <p:spPr>
          <a:xfrm flipH="1">
            <a:off x="9288145"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6" name="原创设计师QQ598969553             _47"/>
          <p:cNvSpPr>
            <a:spLocks noEditPoints="1"/>
          </p:cNvSpPr>
          <p:nvPr/>
        </p:nvSpPr>
        <p:spPr bwMode="auto">
          <a:xfrm>
            <a:off x="1020826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7" name="Rounded Rectangle 79"/>
          <p:cNvSpPr/>
          <p:nvPr/>
        </p:nvSpPr>
        <p:spPr>
          <a:xfrm>
            <a:off x="9660255"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8" name="Straight Connector 68"/>
          <p:cNvCxnSpPr>
            <a:stCxn id="227" idx="1"/>
          </p:cNvCxnSpPr>
          <p:nvPr/>
        </p:nvCxnSpPr>
        <p:spPr>
          <a:xfrm flipH="1">
            <a:off x="9288145"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9" name="原创设计师QQ598969553             _47"/>
          <p:cNvSpPr>
            <a:spLocks noEditPoints="1"/>
          </p:cNvSpPr>
          <p:nvPr/>
        </p:nvSpPr>
        <p:spPr bwMode="auto">
          <a:xfrm>
            <a:off x="1020826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31" name="Rectangle 17"/>
          <p:cNvSpPr/>
          <p:nvPr/>
        </p:nvSpPr>
        <p:spPr bwMode="auto">
          <a:xfrm>
            <a:off x="1401445" y="3942080"/>
            <a:ext cx="106934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业务层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2" name="Rectangle 17"/>
          <p:cNvSpPr/>
          <p:nvPr/>
        </p:nvSpPr>
        <p:spPr bwMode="auto">
          <a:xfrm>
            <a:off x="3944620" y="3942080"/>
            <a:ext cx="103314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中继层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3" name="Rectangle 17"/>
          <p:cNvSpPr/>
          <p:nvPr/>
        </p:nvSpPr>
        <p:spPr bwMode="auto">
          <a:xfrm>
            <a:off x="7981315" y="3942080"/>
            <a:ext cx="1314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区块链层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cxnSp>
        <p:nvCxnSpPr>
          <p:cNvPr id="235" name="Straight Connector 20"/>
          <p:cNvCxnSpPr/>
          <p:nvPr/>
        </p:nvCxnSpPr>
        <p:spPr>
          <a:xfrm>
            <a:off x="2836545" y="90328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0"/>
          <p:cNvCxnSpPr/>
          <p:nvPr/>
        </p:nvCxnSpPr>
        <p:spPr>
          <a:xfrm>
            <a:off x="6096000" y="91852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7" name="原创设计师QQ598969553             _10"/>
          <p:cNvSpPr>
            <a:spLocks noChangeArrowheads="1"/>
          </p:cNvSpPr>
          <p:nvPr/>
        </p:nvSpPr>
        <p:spPr bwMode="auto">
          <a:xfrm>
            <a:off x="151257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获取路由策略</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客户端向中继层发送请求，路由模块调用主链的路由管理合约，获取路由分配策略。</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8" name="Oval 19"/>
          <p:cNvSpPr>
            <a:spLocks noChangeAspect="1"/>
          </p:cNvSpPr>
          <p:nvPr/>
        </p:nvSpPr>
        <p:spPr>
          <a:xfrm>
            <a:off x="362966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cxnSp>
        <p:nvCxnSpPr>
          <p:cNvPr id="244" name="原创设计师QQ598969553             _19"/>
          <p:cNvCxnSpPr/>
          <p:nvPr/>
        </p:nvCxnSpPr>
        <p:spPr>
          <a:xfrm flipV="1">
            <a:off x="2468880" y="2389505"/>
            <a:ext cx="1337310" cy="2095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原创设计师QQ598969553             _20"/>
          <p:cNvCxnSpPr>
            <a:stCxn id="50" idx="1"/>
            <a:endCxn id="49" idx="1"/>
          </p:cNvCxnSpPr>
          <p:nvPr/>
        </p:nvCxnSpPr>
        <p:spPr>
          <a:xfrm flipV="1">
            <a:off x="5071110" y="2343785"/>
            <a:ext cx="1310640" cy="571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原创设计师QQ598969553             _23"/>
          <p:cNvCxnSpPr>
            <a:endCxn id="23" idx="2"/>
          </p:cNvCxnSpPr>
          <p:nvPr/>
        </p:nvCxnSpPr>
        <p:spPr>
          <a:xfrm>
            <a:off x="5817870" y="1243965"/>
            <a:ext cx="68389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原创设计师QQ598969553             _24"/>
          <p:cNvCxnSpPr>
            <a:endCxn id="218" idx="1"/>
          </p:cNvCxnSpPr>
          <p:nvPr/>
        </p:nvCxnSpPr>
        <p:spPr>
          <a:xfrm>
            <a:off x="5817870" y="3446145"/>
            <a:ext cx="56388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原创设计师QQ598969553             _25"/>
          <p:cNvCxnSpPr/>
          <p:nvPr/>
        </p:nvCxnSpPr>
        <p:spPr>
          <a:xfrm>
            <a:off x="5817949" y="1243970"/>
            <a:ext cx="0" cy="220186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原创设计师QQ598969553             _16"/>
          <p:cNvSpPr>
            <a:spLocks noEditPoints="1"/>
          </p:cNvSpPr>
          <p:nvPr/>
        </p:nvSpPr>
        <p:spPr bwMode="auto">
          <a:xfrm>
            <a:off x="1096366" y="469116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0" name="原创设计师QQ598969553             _17"/>
          <p:cNvSpPr>
            <a:spLocks noEditPoints="1"/>
          </p:cNvSpPr>
          <p:nvPr/>
        </p:nvSpPr>
        <p:spPr bwMode="auto">
          <a:xfrm>
            <a:off x="3752267" y="470148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原创设计师QQ598969553             _10"/>
          <p:cNvSpPr>
            <a:spLocks noEditPoints="1"/>
          </p:cNvSpPr>
          <p:nvPr/>
        </p:nvSpPr>
        <p:spPr bwMode="auto">
          <a:xfrm>
            <a:off x="9202807" y="467951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原创设计师QQ598969553             _78"/>
          <p:cNvSpPr>
            <a:spLocks noEditPoints="1"/>
          </p:cNvSpPr>
          <p:nvPr/>
        </p:nvSpPr>
        <p:spPr bwMode="auto">
          <a:xfrm>
            <a:off x="6505297" y="467951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5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54"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55" name="Straight Connector 68"/>
          <p:cNvCxnSpPr>
            <a:endCxn id="23" idx="5"/>
          </p:cNvCxnSpPr>
          <p:nvPr/>
        </p:nvCxnSpPr>
        <p:spPr>
          <a:xfrm flipH="1">
            <a:off x="7703185" y="1243965"/>
            <a:ext cx="4133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68"/>
          <p:cNvCxnSpPr>
            <a:stCxn id="222" idx="2"/>
          </p:cNvCxnSpPr>
          <p:nvPr/>
        </p:nvCxnSpPr>
        <p:spPr>
          <a:xfrm flipH="1">
            <a:off x="9335135" y="1243965"/>
            <a:ext cx="4864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Oval 30"/>
          <p:cNvSpPr/>
          <p:nvPr/>
        </p:nvSpPr>
        <p:spPr>
          <a:xfrm>
            <a:off x="6174105" y="3594100"/>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12" name="Oval 17"/>
          <p:cNvSpPr>
            <a:spLocks noChangeAspect="1"/>
          </p:cNvSpPr>
          <p:nvPr/>
        </p:nvSpPr>
        <p:spPr>
          <a:xfrm>
            <a:off x="1214755" y="2030730"/>
            <a:ext cx="685800" cy="6858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环境</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Environment </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
        <p:nvSpPr>
          <p:cNvPr id="2" name="Content Placeholder 2"/>
          <p:cNvSpPr txBox="1"/>
          <p:nvPr/>
        </p:nvSpPr>
        <p:spPr>
          <a:xfrm>
            <a:off x="2081213" y="2311400"/>
            <a:ext cx="3806825" cy="792163"/>
          </a:xfrm>
          <a:prstGeom prst="rect">
            <a:avLst/>
          </a:prstGeom>
          <a:noFill/>
          <a:ln w="9525">
            <a:noFill/>
          </a:ln>
        </p:spPr>
        <p:txBody>
          <a:bodyPr anchor="t"/>
          <a:p>
            <a:pPr>
              <a:lnSpc>
                <a:spcPct val="90000"/>
              </a:lnSpc>
              <a:spcBef>
                <a:spcPts val="1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本文实验硬件采用4核8线程，Intel(R) Core(TM) i7-4790 CPU @ 3.60GHz处理器，8G内存的服务器。</a:t>
            </a:r>
            <a:endParaRPr lang="en-US" altLang="zh-CN" sz="1400" dirty="0">
              <a:solidFill>
                <a:srgbClr val="595959"/>
              </a:solidFill>
              <a:latin typeface="微软雅黑" panose="020B0503020204020204" charset="-122"/>
              <a:ea typeface="微软雅黑" panose="020B0503020204020204" charset="-122"/>
            </a:endParaRPr>
          </a:p>
        </p:txBody>
      </p:sp>
      <p:sp>
        <p:nvSpPr>
          <p:cNvPr id="4" name="Title 13"/>
          <p:cNvSpPr txBox="1"/>
          <p:nvPr/>
        </p:nvSpPr>
        <p:spPr>
          <a:xfrm>
            <a:off x="2103438" y="1897063"/>
            <a:ext cx="3632200" cy="531812"/>
          </a:xfrm>
          <a:prstGeom prst="rect">
            <a:avLst/>
          </a:prstGeom>
          <a:noFill/>
          <a:ln w="9525">
            <a:noFill/>
          </a:ln>
        </p:spPr>
        <p:txBody>
          <a:bodyPr anchor="ctr"/>
          <a:p>
            <a:pP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硬件环境</a:t>
            </a:r>
            <a:endParaRPr lang="zh-CN" altLang="id-ID" sz="2400" b="1" dirty="0">
              <a:solidFill>
                <a:srgbClr val="404040"/>
              </a:solidFill>
              <a:latin typeface="微软雅黑" panose="020B0503020204020204" charset="-122"/>
              <a:ea typeface="微软雅黑" panose="020B0503020204020204" charset="-122"/>
            </a:endParaRPr>
          </a:p>
        </p:txBody>
      </p:sp>
      <p:sp>
        <p:nvSpPr>
          <p:cNvPr id="5" name="Content Placeholder 2"/>
          <p:cNvSpPr txBox="1"/>
          <p:nvPr/>
        </p:nvSpPr>
        <p:spPr>
          <a:xfrm>
            <a:off x="2081213" y="3875088"/>
            <a:ext cx="3806825" cy="792162"/>
          </a:xfrm>
          <a:prstGeom prst="rect">
            <a:avLst/>
          </a:prstGeom>
          <a:noFill/>
          <a:ln w="9525">
            <a:noFill/>
          </a:ln>
        </p:spPr>
        <p:txBody>
          <a:bodyPr anchor="t"/>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BatchTimeout: 2s</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MaxMessageCount: 10</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AbsoluteMaxBytes: 98 MB</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PreferredMaxBytes: 512 KB</a:t>
            </a:r>
            <a:endParaRPr lang="en-US" altLang="zh-CN" sz="1400" dirty="0">
              <a:solidFill>
                <a:srgbClr val="595959"/>
              </a:solidFill>
              <a:latin typeface="微软雅黑" panose="020B0503020204020204" charset="-122"/>
              <a:ea typeface="微软雅黑" panose="020B0503020204020204" charset="-122"/>
            </a:endParaRPr>
          </a:p>
        </p:txBody>
      </p:sp>
      <p:sp>
        <p:nvSpPr>
          <p:cNvPr id="6" name="Title 13"/>
          <p:cNvSpPr txBox="1"/>
          <p:nvPr/>
        </p:nvSpPr>
        <p:spPr>
          <a:xfrm>
            <a:off x="2103438" y="34607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区块链配置</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9" name="Content Placeholder 2"/>
          <p:cNvSpPr txBox="1"/>
          <p:nvPr/>
        </p:nvSpPr>
        <p:spPr>
          <a:xfrm>
            <a:off x="7038975" y="3875088"/>
            <a:ext cx="3976688" cy="792162"/>
          </a:xfrm>
          <a:prstGeom prst="rect">
            <a:avLst/>
          </a:prstGeom>
          <a:noFill/>
          <a:ln w="9525">
            <a:noFill/>
          </a:ln>
        </p:spPr>
        <p:txBody>
          <a:bodyPr anchor="t"/>
          <a:p>
            <a:pPr>
              <a:spcBef>
                <a:spcPct val="20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每个节点部署相同的pressureMeasureCC.go智能合约。该合约初始化一个账户A，账户初始金额为100，设置有add接口，每次调用智能合约的add接口，账户A资金加1。</a:t>
            </a:r>
            <a:endParaRPr lang="en-US" altLang="zh-CN" sz="1400" dirty="0">
              <a:solidFill>
                <a:srgbClr val="595959"/>
              </a:solidFill>
              <a:latin typeface="微软雅黑" panose="020B0503020204020204" charset="-122"/>
              <a:ea typeface="微软雅黑" panose="020B0503020204020204" charset="-122"/>
            </a:endParaRPr>
          </a:p>
        </p:txBody>
      </p:sp>
      <p:sp>
        <p:nvSpPr>
          <p:cNvPr id="10" name="Title 13"/>
          <p:cNvSpPr txBox="1"/>
          <p:nvPr/>
        </p:nvSpPr>
        <p:spPr>
          <a:xfrm>
            <a:off x="7026275" y="3460750"/>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rPr>
              <a:t>合约设置</a:t>
            </a:r>
            <a:endPar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endParaRPr>
          </a:p>
        </p:txBody>
      </p:sp>
      <p:sp>
        <p:nvSpPr>
          <p:cNvPr id="14" name="Oval 33"/>
          <p:cNvSpPr/>
          <p:nvPr/>
        </p:nvSpPr>
        <p:spPr>
          <a:xfrm>
            <a:off x="1214755" y="359410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2" name="Content Placeholder 2"/>
          <p:cNvSpPr txBox="1"/>
          <p:nvPr/>
        </p:nvSpPr>
        <p:spPr>
          <a:xfrm>
            <a:off x="7016433" y="2311718"/>
            <a:ext cx="3806825" cy="792162"/>
          </a:xfrm>
          <a:prstGeom prst="rect">
            <a:avLst/>
          </a:prstGeom>
          <a:noFill/>
          <a:ln w="9525">
            <a:noFill/>
          </a:ln>
        </p:spPr>
        <p:txBody>
          <a:bodyPr anchor="t"/>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 v18.02.0</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Compose - v1.16.1</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Node.js - v6.9.5</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Linux - v3.10.0-514.6.1.el7.x86_64</a:t>
            </a:r>
            <a:endParaRPr lang="en-US" altLang="zh-CN" sz="1400" dirty="0">
              <a:solidFill>
                <a:srgbClr val="595959"/>
              </a:solidFill>
              <a:latin typeface="微软雅黑" panose="020B0503020204020204" charset="-122"/>
              <a:ea typeface="微软雅黑" panose="020B0503020204020204" charset="-122"/>
            </a:endParaRPr>
          </a:p>
        </p:txBody>
      </p:sp>
      <p:sp>
        <p:nvSpPr>
          <p:cNvPr id="37" name="Title 13"/>
          <p:cNvSpPr txBox="1"/>
          <p:nvPr/>
        </p:nvSpPr>
        <p:spPr>
          <a:xfrm>
            <a:off x="7038658" y="189738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软件环境</a:t>
            </a:r>
            <a:endParaRPr kumimoji="0" lang="zh-CN" altLang="en-US" sz="24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41" name="Oval 33"/>
          <p:cNvSpPr/>
          <p:nvPr/>
        </p:nvSpPr>
        <p:spPr>
          <a:xfrm>
            <a:off x="6149975" y="203073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47" name="原创设计师QQ598969553             _29"/>
          <p:cNvSpPr>
            <a:spLocks noEditPoints="1"/>
          </p:cNvSpPr>
          <p:nvPr/>
        </p:nvSpPr>
        <p:spPr bwMode="auto">
          <a:xfrm>
            <a:off x="1358900" y="2244090"/>
            <a:ext cx="396875" cy="259080"/>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6318250" y="2192655"/>
            <a:ext cx="396875" cy="362585"/>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原创设计师QQ598969553             _10"/>
          <p:cNvSpPr>
            <a:spLocks noEditPoints="1"/>
          </p:cNvSpPr>
          <p:nvPr/>
        </p:nvSpPr>
        <p:spPr bwMode="auto">
          <a:xfrm>
            <a:off x="1378585" y="3757930"/>
            <a:ext cx="358775" cy="35877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原创设计师QQ598969553             _31"/>
          <p:cNvSpPr>
            <a:spLocks noEditPoints="1"/>
          </p:cNvSpPr>
          <p:nvPr/>
        </p:nvSpPr>
        <p:spPr bwMode="auto">
          <a:xfrm>
            <a:off x="6363335" y="3757295"/>
            <a:ext cx="306070" cy="359410"/>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24" name="Group 23"/>
          <p:cNvGrpSpPr/>
          <p:nvPr/>
        </p:nvGrpSpPr>
        <p:grpSpPr>
          <a:xfrm>
            <a:off x="8312150" y="3416300"/>
            <a:ext cx="2263775" cy="215900"/>
            <a:chOff x="8951547" y="3559562"/>
            <a:chExt cx="2262749" cy="216024"/>
          </a:xfrm>
        </p:grpSpPr>
        <p:sp>
          <p:nvSpPr>
            <p:cNvPr id="25" name="Parallelogram 24"/>
            <p:cNvSpPr/>
            <p:nvPr/>
          </p:nvSpPr>
          <p:spPr>
            <a:xfrm>
              <a:off x="8951547"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1" name="Parallelogram 30"/>
            <p:cNvSpPr/>
            <p:nvPr/>
          </p:nvSpPr>
          <p:spPr>
            <a:xfrm>
              <a:off x="9062622"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2" name="Parallelogram 31"/>
            <p:cNvSpPr/>
            <p:nvPr/>
          </p:nvSpPr>
          <p:spPr>
            <a:xfrm>
              <a:off x="9173696"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3" name="Parallelogram 32"/>
            <p:cNvSpPr/>
            <p:nvPr/>
          </p:nvSpPr>
          <p:spPr>
            <a:xfrm>
              <a:off x="9284771"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4" name="Parallelogram 33"/>
            <p:cNvSpPr/>
            <p:nvPr/>
          </p:nvSpPr>
          <p:spPr>
            <a:xfrm>
              <a:off x="939425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5" name="Parallelogram 34"/>
            <p:cNvSpPr/>
            <p:nvPr/>
          </p:nvSpPr>
          <p:spPr>
            <a:xfrm>
              <a:off x="9505334"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Parallelogram 35"/>
            <p:cNvSpPr/>
            <p:nvPr/>
          </p:nvSpPr>
          <p:spPr>
            <a:xfrm>
              <a:off x="961640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7" name="Parallelogram 36"/>
            <p:cNvSpPr/>
            <p:nvPr/>
          </p:nvSpPr>
          <p:spPr>
            <a:xfrm>
              <a:off x="9727483"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8" name="Parallelogram 37"/>
            <p:cNvSpPr/>
            <p:nvPr/>
          </p:nvSpPr>
          <p:spPr>
            <a:xfrm>
              <a:off x="9838558"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Parallelogram 38"/>
            <p:cNvSpPr/>
            <p:nvPr/>
          </p:nvSpPr>
          <p:spPr>
            <a:xfrm>
              <a:off x="9949632"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Parallelogram 47"/>
            <p:cNvSpPr/>
            <p:nvPr/>
          </p:nvSpPr>
          <p:spPr>
            <a:xfrm>
              <a:off x="10059120"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9" name="Parallelogram 48"/>
            <p:cNvSpPr/>
            <p:nvPr/>
          </p:nvSpPr>
          <p:spPr>
            <a:xfrm>
              <a:off x="1017019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0" name="Parallelogram 49"/>
            <p:cNvSpPr/>
            <p:nvPr/>
          </p:nvSpPr>
          <p:spPr>
            <a:xfrm>
              <a:off x="10281269"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1" name="Parallelogram 50"/>
            <p:cNvSpPr/>
            <p:nvPr/>
          </p:nvSpPr>
          <p:spPr>
            <a:xfrm>
              <a:off x="1039234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2" name="Parallelogram 51"/>
            <p:cNvSpPr/>
            <p:nvPr/>
          </p:nvSpPr>
          <p:spPr>
            <a:xfrm>
              <a:off x="10503418"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3" name="Parallelogram 52"/>
            <p:cNvSpPr/>
            <p:nvPr/>
          </p:nvSpPr>
          <p:spPr>
            <a:xfrm>
              <a:off x="10614493"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4" name="Parallelogram 53"/>
            <p:cNvSpPr/>
            <p:nvPr/>
          </p:nvSpPr>
          <p:spPr>
            <a:xfrm>
              <a:off x="1072398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5" name="Parallelogram 54"/>
            <p:cNvSpPr/>
            <p:nvPr/>
          </p:nvSpPr>
          <p:spPr>
            <a:xfrm>
              <a:off x="10835056"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6" name="Parallelogram 55"/>
            <p:cNvSpPr/>
            <p:nvPr/>
          </p:nvSpPr>
          <p:spPr>
            <a:xfrm>
              <a:off x="1094613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7" name="Parallelogram 56"/>
            <p:cNvSpPr/>
            <p:nvPr/>
          </p:nvSpPr>
          <p:spPr>
            <a:xfrm>
              <a:off x="11057205"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58" name="TextBox 57"/>
          <p:cNvSpPr txBox="1"/>
          <p:nvPr/>
        </p:nvSpPr>
        <p:spPr>
          <a:xfrm>
            <a:off x="10539730" y="3305175"/>
            <a:ext cx="1037590" cy="429895"/>
          </a:xfrm>
          <a:prstGeom prst="rect">
            <a:avLst/>
          </a:prstGeom>
          <a:noFill/>
          <a:ln w="9525">
            <a:noFill/>
          </a:ln>
        </p:spPr>
        <p:txBody>
          <a:bodyPr wrap="square" anchor="t">
            <a:spAutoFit/>
          </a:bodyPr>
          <a:p>
            <a:pPr>
              <a:buFont typeface="Arial" panose="020B0604020202020204" pitchFamily="34" charset="0"/>
              <a:buNone/>
            </a:pPr>
            <a:r>
              <a:rPr lang="en-US" altLang="id-ID" sz="2200" b="1" i="1" dirty="0">
                <a:solidFill>
                  <a:srgbClr val="767171"/>
                </a:solidFill>
                <a:latin typeface="Calibri" panose="020F0502020204030204" charset="0"/>
                <a:ea typeface="宋体" panose="02010600030101010101" pitchFamily="2" charset="-122"/>
              </a:rPr>
              <a:t>80</a:t>
            </a:r>
            <a:r>
              <a:rPr lang="zh-CN" altLang="en-US" sz="2200" b="1" i="1" dirty="0">
                <a:solidFill>
                  <a:srgbClr val="767171"/>
                </a:solidFill>
                <a:latin typeface="Calibri" panose="020F0502020204030204" charset="0"/>
                <a:ea typeface="宋体" panose="02010600030101010101" pitchFamily="2" charset="-122"/>
              </a:rPr>
              <a:t>笔</a:t>
            </a:r>
            <a:r>
              <a:rPr lang="en-US" altLang="id-ID" sz="2200" b="1" i="1" dirty="0">
                <a:solidFill>
                  <a:srgbClr val="767171"/>
                </a:solidFill>
                <a:latin typeface="Calibri" panose="020F0502020204030204" charset="0"/>
                <a:ea typeface="宋体" panose="02010600030101010101" pitchFamily="2" charset="-122"/>
              </a:rPr>
              <a:t>/s</a:t>
            </a:r>
            <a:endParaRPr lang="zh-CN" altLang="en-US" sz="2200" b="1" i="1" dirty="0">
              <a:solidFill>
                <a:srgbClr val="767171"/>
              </a:solidFill>
              <a:latin typeface="Calibri" panose="020F0502020204030204" charset="0"/>
              <a:ea typeface="宋体" panose="02010600030101010101" pitchFamily="2" charset="-122"/>
            </a:endParaRPr>
          </a:p>
        </p:txBody>
      </p:sp>
      <p:sp>
        <p:nvSpPr>
          <p:cNvPr id="59" name="TextBox 58"/>
          <p:cNvSpPr txBox="1"/>
          <p:nvPr/>
        </p:nvSpPr>
        <p:spPr>
          <a:xfrm>
            <a:off x="8256588" y="317023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rgbClr val="AFABAB"/>
                </a:solidFill>
                <a:latin typeface="Calibri" panose="020F0502020204030204" charset="0"/>
                <a:ea typeface="宋体" panose="02010600030101010101" pitchFamily="2" charset="-122"/>
              </a:rPr>
              <a:t>CBFT</a:t>
            </a:r>
            <a:endParaRPr lang="en-US" sz="1200" b="1" i="1" dirty="0">
              <a:solidFill>
                <a:srgbClr val="AFABAB"/>
              </a:solidFill>
              <a:latin typeface="Calibri" panose="020F0502020204030204" charset="0"/>
              <a:ea typeface="宋体" panose="02010600030101010101" pitchFamily="2" charset="-122"/>
            </a:endParaRPr>
          </a:p>
        </p:txBody>
      </p:sp>
      <p:grpSp>
        <p:nvGrpSpPr>
          <p:cNvPr id="106" name="Group 105"/>
          <p:cNvGrpSpPr/>
          <p:nvPr/>
        </p:nvGrpSpPr>
        <p:grpSpPr>
          <a:xfrm>
            <a:off x="8328163" y="2858936"/>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2749550"/>
            <a:ext cx="102108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90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1510" y="26127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rgbClr val="AFABAB"/>
                </a:solidFill>
                <a:latin typeface="Calibri" panose="020F0502020204030204" charset="0"/>
                <a:ea typeface="宋体" panose="02010600030101010101" pitchFamily="2" charset="-122"/>
              </a:rPr>
              <a:t>Fabric</a:t>
            </a:r>
            <a:endParaRPr lang="en-US" altLang="id-ID" sz="1200" b="1" i="1" dirty="0">
              <a:solidFill>
                <a:srgbClr val="AFABAB"/>
              </a:solidFill>
              <a:latin typeface="Calibri" panose="020F0502020204030204" charset="0"/>
              <a:ea typeface="宋体" panose="02010600030101010101" pitchFamily="2" charset="-122"/>
            </a:endParaRPr>
          </a:p>
        </p:txBody>
      </p:sp>
      <p:grpSp>
        <p:nvGrpSpPr>
          <p:cNvPr id="158" name="Group 157"/>
          <p:cNvGrpSpPr/>
          <p:nvPr/>
        </p:nvGrpSpPr>
        <p:grpSpPr>
          <a:xfrm>
            <a:off x="8312931" y="3409835"/>
            <a:ext cx="1717282" cy="223033"/>
            <a:chOff x="9697210" y="1541459"/>
            <a:chExt cx="1717283" cy="223033"/>
          </a:xfrm>
          <a:solidFill>
            <a:srgbClr val="0070C0"/>
          </a:solidFill>
        </p:grpSpPr>
        <p:sp>
          <p:nvSpPr>
            <p:cNvPr id="159" name="Parallelogram 15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0" name="Parallelogram 15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1" name="Parallelogram 16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2" name="Parallelogram 16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3" name="Parallelogram 16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4" name="Parallelogram 16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5" name="Parallelogram 16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6" name="Parallelogram 16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7" name="Parallelogram 16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8" name="Parallelogram 16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9" name="Parallelogram 16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0" name="Parallelogram 16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1" name="Parallelogram 17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2" name="Parallelogram 17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3" name="Parallelogram 17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98" name="Group 197"/>
          <p:cNvGrpSpPr/>
          <p:nvPr/>
        </p:nvGrpSpPr>
        <p:grpSpPr>
          <a:xfrm>
            <a:off x="8324924" y="28656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aphicFrame>
        <p:nvGraphicFramePr>
          <p:cNvPr id="3" name="图表 6"/>
          <p:cNvGraphicFramePr/>
          <p:nvPr/>
        </p:nvGraphicFramePr>
        <p:xfrm>
          <a:off x="1750695" y="2076450"/>
          <a:ext cx="5310505" cy="3187700"/>
        </p:xfrm>
        <a:graphic>
          <a:graphicData uri="http://schemas.openxmlformats.org/drawingml/2006/chart">
            <c:chart xmlns:c="http://schemas.openxmlformats.org/drawingml/2006/chart" xmlns:r="http://schemas.openxmlformats.org/officeDocument/2006/relationships" r:id="rId1"/>
          </a:graphicData>
        </a:graphic>
      </p:graphicFrame>
      <p:sp>
        <p:nvSpPr>
          <p:cNvPr id="2" name="原创设计师QQ598969553             _21"/>
          <p:cNvSpPr>
            <a:spLocks noChangeArrowheads="1"/>
          </p:cNvSpPr>
          <p:nvPr/>
        </p:nvSpPr>
        <p:spPr bwMode="auto">
          <a:xfrm>
            <a:off x="8312751" y="393591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dirty="0">
                <a:solidFill>
                  <a:schemeClr val="bg1">
                    <a:lumMod val="50000"/>
                  </a:schemeClr>
                </a:solidFill>
                <a:latin typeface="微软雅黑" panose="020B0503020204020204" charset="-122"/>
                <a:ea typeface="微软雅黑" panose="020B0503020204020204" charset="-122"/>
              </a:rPr>
              <a:t>经过改进的</a:t>
            </a:r>
            <a:r>
              <a:rPr lang="en-US" altLang="zh-CN" dirty="0">
                <a:solidFill>
                  <a:schemeClr val="bg1">
                    <a:lumMod val="50000"/>
                  </a:schemeClr>
                </a:solidFill>
                <a:latin typeface="微软雅黑" panose="020B0503020204020204" charset="-122"/>
                <a:ea typeface="微软雅黑" panose="020B0503020204020204" charset="-122"/>
              </a:rPr>
              <a:t>CBFT</a:t>
            </a:r>
            <a:r>
              <a:rPr lang="zh-CN" altLang="en-US" dirty="0">
                <a:solidFill>
                  <a:schemeClr val="bg1">
                    <a:lumMod val="50000"/>
                  </a:schemeClr>
                </a:solidFill>
                <a:latin typeface="微软雅黑" panose="020B0503020204020204" charset="-122"/>
                <a:ea typeface="微软雅黑" panose="020B0503020204020204" charset="-122"/>
              </a:rPr>
              <a:t>算法相较于同样是</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联盟链</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定位的</a:t>
            </a:r>
            <a:r>
              <a:rPr lang="en-US" altLang="zh-CN" dirty="0">
                <a:solidFill>
                  <a:schemeClr val="bg1">
                    <a:lumMod val="50000"/>
                  </a:schemeClr>
                </a:solidFill>
                <a:latin typeface="微软雅黑" panose="020B0503020204020204" charset="-122"/>
                <a:ea typeface="微软雅黑" panose="020B0503020204020204" charset="-122"/>
              </a:rPr>
              <a:t>Fabric</a:t>
            </a:r>
            <a:r>
              <a:rPr lang="zh-CN" altLang="en-US" dirty="0">
                <a:solidFill>
                  <a:schemeClr val="bg1">
                    <a:lumMod val="50000"/>
                  </a:schemeClr>
                </a:solidFill>
                <a:latin typeface="微软雅黑" panose="020B0503020204020204" charset="-122"/>
                <a:ea typeface="微软雅黑" panose="020B0503020204020204" charset="-122"/>
              </a:rPr>
              <a:t>，拥有相对差不多的</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，但是安全性有了提高。</a:t>
            </a:r>
            <a:endParaRPr lang="zh-CN" altLang="en-US" sz="1065" dirty="0">
              <a:solidFill>
                <a:schemeClr val="bg1">
                  <a:lumMod val="50000"/>
                </a:schemeClr>
              </a:solidFill>
              <a:latin typeface="微软雅黑" panose="020B0503020204020204" charset="-122"/>
              <a:ea typeface="微软雅黑" panose="020B0503020204020204" charset="-122"/>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6"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7"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106" name="Group 105"/>
          <p:cNvGrpSpPr/>
          <p:nvPr/>
        </p:nvGrpSpPr>
        <p:grpSpPr>
          <a:xfrm>
            <a:off x="8324353" y="3856521"/>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3749675"/>
            <a:ext cx="145478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140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0875" y="36033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chemeClr val="tx1">
                    <a:lumMod val="50000"/>
                    <a:lumOff val="50000"/>
                  </a:schemeClr>
                </a:solidFill>
                <a:latin typeface="Calibri" panose="020F0502020204030204" charset="0"/>
                <a:ea typeface="宋体" panose="02010600030101010101" pitchFamily="2" charset="-122"/>
              </a:rPr>
              <a:t>Total</a:t>
            </a:r>
            <a:endParaRPr lang="en-US" altLang="id-ID"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98" name="Group 197"/>
          <p:cNvGrpSpPr/>
          <p:nvPr/>
        </p:nvGrpSpPr>
        <p:grpSpPr>
          <a:xfrm>
            <a:off x="8324289" y="38562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 name="原创设计师QQ598969553             _21"/>
          <p:cNvSpPr>
            <a:spLocks noChangeArrowheads="1"/>
          </p:cNvSpPr>
          <p:nvPr/>
        </p:nvSpPr>
        <p:spPr bwMode="auto">
          <a:xfrm>
            <a:off x="8352121" y="433723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en-US" dirty="0">
                <a:solidFill>
                  <a:schemeClr val="bg1">
                    <a:lumMod val="50000"/>
                  </a:schemeClr>
                </a:solidFill>
                <a:latin typeface="微软雅黑" panose="020B0503020204020204" charset="-122"/>
                <a:ea typeface="微软雅黑" panose="020B0503020204020204" charset="-122"/>
              </a:rPr>
              <a:t>多链测试，两条子链</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峰值差不多有</a:t>
            </a:r>
            <a:r>
              <a:rPr lang="en-US" altLang="zh-CN" dirty="0">
                <a:solidFill>
                  <a:schemeClr val="bg1">
                    <a:lumMod val="50000"/>
                  </a:schemeClr>
                </a:solidFill>
                <a:latin typeface="微软雅黑" panose="020B0503020204020204" charset="-122"/>
                <a:ea typeface="微软雅黑" panose="020B0503020204020204" charset="-122"/>
              </a:rPr>
              <a:t>70</a:t>
            </a:r>
            <a:r>
              <a:rPr lang="zh-CN" altLang="en-US" dirty="0">
                <a:solidFill>
                  <a:schemeClr val="bg1">
                    <a:lumMod val="50000"/>
                  </a:schemeClr>
                </a:solidFill>
                <a:latin typeface="微软雅黑" panose="020B0503020204020204" charset="-122"/>
                <a:ea typeface="微软雅黑" panose="020B0503020204020204" charset="-122"/>
              </a:rPr>
              <a:t>左右，那么可以认定整个系统同一时间最高可以承受</a:t>
            </a:r>
            <a:r>
              <a:rPr lang="en-US" altLang="zh-CN" dirty="0">
                <a:solidFill>
                  <a:schemeClr val="bg1">
                    <a:lumMod val="50000"/>
                  </a:schemeClr>
                </a:solidFill>
                <a:latin typeface="微软雅黑" panose="020B0503020204020204" charset="-122"/>
                <a:ea typeface="微软雅黑" panose="020B0503020204020204" charset="-122"/>
              </a:rPr>
              <a:t>140</a:t>
            </a:r>
            <a:r>
              <a:rPr lang="zh-CN" altLang="en-US" dirty="0">
                <a:solidFill>
                  <a:schemeClr val="bg1">
                    <a:lumMod val="50000"/>
                  </a:schemeClr>
                </a:solidFill>
                <a:latin typeface="微软雅黑" panose="020B0503020204020204" charset="-122"/>
                <a:ea typeface="微软雅黑" panose="020B0503020204020204" charset="-122"/>
              </a:rPr>
              <a:t>笔</a:t>
            </a:r>
            <a:r>
              <a:rPr lang="en-US" altLang="zh-CN" dirty="0">
                <a:solidFill>
                  <a:schemeClr val="bg1">
                    <a:lumMod val="50000"/>
                  </a:schemeClr>
                </a:solidFill>
                <a:latin typeface="微软雅黑" panose="020B0503020204020204" charset="-122"/>
                <a:ea typeface="微软雅黑" panose="020B0503020204020204" charset="-122"/>
              </a:rPr>
              <a:t>/s</a:t>
            </a:r>
            <a:r>
              <a:rPr lang="zh-CN" altLang="en-US" dirty="0">
                <a:solidFill>
                  <a:schemeClr val="bg1">
                    <a:lumMod val="50000"/>
                  </a:schemeClr>
                </a:solidFill>
                <a:latin typeface="微软雅黑" panose="020B0503020204020204" charset="-122"/>
                <a:ea typeface="微软雅黑" panose="020B0503020204020204" charset="-122"/>
              </a:rPr>
              <a:t>的交易。</a:t>
            </a:r>
            <a:endParaRPr lang="zh-CN" altLang="en-US"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9" name="图表 3"/>
          <p:cNvGraphicFramePr/>
          <p:nvPr/>
        </p:nvGraphicFramePr>
        <p:xfrm>
          <a:off x="1621155" y="2075815"/>
          <a:ext cx="5488305" cy="3159125"/>
        </p:xfrm>
        <a:graphic>
          <a:graphicData uri="http://schemas.openxmlformats.org/drawingml/2006/chart">
            <c:chart xmlns:c="http://schemas.openxmlformats.org/drawingml/2006/chart" xmlns:r="http://schemas.openxmlformats.org/officeDocument/2006/relationships" r:id="rId1"/>
          </a:graphicData>
        </a:graphic>
      </p:graphicFrame>
      <p:grpSp>
        <p:nvGrpSpPr>
          <p:cNvPr id="60" name="Group 59"/>
          <p:cNvGrpSpPr/>
          <p:nvPr/>
        </p:nvGrpSpPr>
        <p:grpSpPr>
          <a:xfrm>
            <a:off x="8321821" y="2748431"/>
            <a:ext cx="2262749" cy="216024"/>
            <a:chOff x="8951547" y="4077301"/>
            <a:chExt cx="2262749" cy="216024"/>
          </a:xfrm>
          <a:solidFill>
            <a:schemeClr val="bg2">
              <a:lumMod val="90000"/>
            </a:schemeClr>
          </a:solidFill>
        </p:grpSpPr>
        <p:sp>
          <p:nvSpPr>
            <p:cNvPr id="61"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2"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3"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4"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5"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6"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7"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8"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9"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0"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2"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3"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4"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5"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6"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7"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8"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9"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0"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81" name="TextBox 80"/>
          <p:cNvSpPr txBox="1"/>
          <p:nvPr/>
        </p:nvSpPr>
        <p:spPr>
          <a:xfrm>
            <a:off x="10548620" y="2639060"/>
            <a:ext cx="102933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65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82" name="TextBox 81"/>
          <p:cNvSpPr txBox="1"/>
          <p:nvPr/>
        </p:nvSpPr>
        <p:spPr>
          <a:xfrm>
            <a:off x="8265478" y="250221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chemeClr val="tx1">
                    <a:lumMod val="50000"/>
                    <a:lumOff val="50000"/>
                  </a:schemeClr>
                </a:solidFill>
                <a:latin typeface="Calibri" panose="020F0502020204030204" charset="0"/>
                <a:ea typeface="宋体" panose="02010600030101010101" pitchFamily="2" charset="-122"/>
              </a:rPr>
              <a:t>Set2</a:t>
            </a:r>
            <a:endParaRPr lang="en-US"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83" name="Group 82"/>
          <p:cNvGrpSpPr/>
          <p:nvPr/>
        </p:nvGrpSpPr>
        <p:grpSpPr>
          <a:xfrm>
            <a:off x="8323988" y="3294734"/>
            <a:ext cx="2262749" cy="216024"/>
            <a:chOff x="8953714" y="4623604"/>
            <a:chExt cx="2262749" cy="216024"/>
          </a:xfrm>
          <a:solidFill>
            <a:schemeClr val="bg2">
              <a:lumMod val="90000"/>
            </a:schemeClr>
          </a:solidFill>
        </p:grpSpPr>
        <p:sp>
          <p:nvSpPr>
            <p:cNvPr id="84"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5"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6"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7"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8"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9"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0"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1"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2"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3"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4"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5"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6"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7"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8"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9"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0"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1"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2"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3"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04" name="TextBox 103"/>
          <p:cNvSpPr txBox="1"/>
          <p:nvPr/>
        </p:nvSpPr>
        <p:spPr>
          <a:xfrm>
            <a:off x="10551795" y="3185160"/>
            <a:ext cx="102616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75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105" name="TextBox 104"/>
          <p:cNvSpPr txBox="1"/>
          <p:nvPr/>
        </p:nvSpPr>
        <p:spPr>
          <a:xfrm>
            <a:off x="8267065" y="3048318"/>
            <a:ext cx="2792413" cy="260350"/>
          </a:xfrm>
          <a:prstGeom prst="rect">
            <a:avLst/>
          </a:prstGeom>
          <a:noFill/>
          <a:ln w="9525">
            <a:noFill/>
          </a:ln>
        </p:spPr>
        <p:txBody>
          <a:bodyPr anchor="t">
            <a:spAutoFit/>
          </a:bodyPr>
          <a:p>
            <a:pPr algn="just">
              <a:buFont typeface="Arial" panose="020B0604020202020204" pitchFamily="34" charset="0"/>
              <a:buNone/>
            </a:pPr>
            <a:r>
              <a:rPr lang="en-US" sz="1100" b="1" i="1" dirty="0">
                <a:solidFill>
                  <a:schemeClr val="tx1">
                    <a:lumMod val="50000"/>
                    <a:lumOff val="50000"/>
                  </a:schemeClr>
                </a:solidFill>
                <a:latin typeface="Calibri" panose="020F0502020204030204" charset="0"/>
                <a:ea typeface="宋体" panose="02010600030101010101" pitchFamily="2" charset="-122"/>
              </a:rPr>
              <a:t>Set1</a:t>
            </a:r>
            <a:endParaRPr lang="en-US" sz="11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74" name="Group 173"/>
          <p:cNvGrpSpPr/>
          <p:nvPr/>
        </p:nvGrpSpPr>
        <p:grpSpPr>
          <a:xfrm>
            <a:off x="8321821" y="2754988"/>
            <a:ext cx="1161133" cy="216199"/>
            <a:chOff x="10274238" y="1409853"/>
            <a:chExt cx="1161134" cy="216199"/>
          </a:xfrm>
          <a:solidFill>
            <a:schemeClr val="accent4"/>
          </a:solidFill>
        </p:grpSpPr>
        <p:sp>
          <p:nvSpPr>
            <p:cNvPr id="175" name="Parallelogram 174"/>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6" name="Parallelogram 175"/>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7" name="Parallelogram 176"/>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8" name="Parallelogram 177"/>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9" name="Parallelogram 178"/>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0" name="Parallelogram 179"/>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1" name="Parallelogram 180"/>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2" name="Parallelogram 181"/>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3" name="Parallelogram 182"/>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4" name="Parallelogram 183"/>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85" name="Group 184"/>
          <p:cNvGrpSpPr/>
          <p:nvPr/>
        </p:nvGrpSpPr>
        <p:grpSpPr>
          <a:xfrm>
            <a:off x="8314129" y="3293206"/>
            <a:ext cx="1389484" cy="216024"/>
            <a:chOff x="10035926" y="1410028"/>
            <a:chExt cx="1389484" cy="216024"/>
          </a:xfrm>
          <a:solidFill>
            <a:srgbClr val="0076DA"/>
          </a:solidFill>
        </p:grpSpPr>
        <p:sp>
          <p:nvSpPr>
            <p:cNvPr id="186" name="Parallelogram 18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7" name="Parallelogram 18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8" name="Parallelogram 18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9" name="Parallelogram 18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0" name="Parallelogram 18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1" name="Parallelogram 19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2" name="Parallelogram 19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3" name="Parallelogram 19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4" name="Parallelogram 193"/>
            <p:cNvSpPr/>
            <p:nvPr/>
          </p:nvSpPr>
          <p:spPr>
            <a:xfrm>
              <a:off x="11157472"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5" name="Parallelogram 194"/>
            <p:cNvSpPr/>
            <p:nvPr/>
          </p:nvSpPr>
          <p:spPr>
            <a:xfrm>
              <a:off x="11268295"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6" name="Parallelogram 195"/>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7" name="Parallelogram 196"/>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6"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37"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38"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数字汇票</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体系</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39"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Digital Draft System </a:t>
            </a:r>
            <a:endParaRPr lang="en-US" sz="1065" b="1" dirty="0">
              <a:solidFill>
                <a:srgbClr val="53585E"/>
              </a:solidFill>
              <a:latin typeface="Arial" panose="020B0604020202020204" pitchFamily="34" charset="0"/>
              <a:cs typeface="Arial" panose="020B0604020202020204" pitchFamily="34" charset="0"/>
            </a:endParaRPr>
          </a:p>
        </p:txBody>
      </p:sp>
      <p:sp>
        <p:nvSpPr>
          <p:cNvPr id="242" name="原创设计师QQ598969553             _10"/>
          <p:cNvSpPr>
            <a:spLocks noChangeArrowheads="1"/>
          </p:cNvSpPr>
          <p:nvPr/>
        </p:nvSpPr>
        <p:spPr bwMode="auto">
          <a:xfrm>
            <a:off x="9640570" y="4736465"/>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上帝视角</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“数字汇票”流经谁，现在在谁手上，在区块链上一目了然。</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43090" y="4736465"/>
            <a:ext cx="1922145"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责任证明</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“数字汇票”是资金在数字世界的代表，代表了资金的实时动向。</a:t>
            </a:r>
            <a:endParaRPr lang="zh-CN" altLang="en-US" sz="1400" dirty="0">
              <a:solidFill>
                <a:schemeClr val="bg1">
                  <a:lumMod val="50000"/>
                </a:schemeClr>
              </a:solidFill>
              <a:latin typeface="微软雅黑" panose="020B0503020204020204" charset="-122"/>
              <a:ea typeface="微软雅黑" panose="020B0503020204020204" charset="-122"/>
            </a:endParaRPr>
          </a:p>
          <a:p>
            <a:pPr algn="just">
              <a:lnSpc>
                <a:spcPct val="120000"/>
              </a:lnSpc>
              <a:spcBef>
                <a:spcPts val="300"/>
              </a:spcBef>
            </a:pP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39" name="原创设计师QQ598969553             _10"/>
          <p:cNvSpPr>
            <a:spLocks noChangeArrowheads="1"/>
          </p:cNvSpPr>
          <p:nvPr/>
        </p:nvSpPr>
        <p:spPr bwMode="auto">
          <a:xfrm>
            <a:off x="4169410" y="4736465"/>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信用背书</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“数字汇票”由省领导小组办公室发行，信用背书保障了信息的高度可信。</a:t>
            </a:r>
            <a:endParaRPr lang="en-US" altLang="zh-CN" sz="1400" dirty="0">
              <a:solidFill>
                <a:srgbClr val="595959"/>
              </a:solidFill>
              <a:latin typeface="微软雅黑" panose="020B0503020204020204" charset="-122"/>
              <a:ea typeface="微软雅黑" panose="020B0503020204020204" charset="-122"/>
            </a:endParaRPr>
          </a:p>
        </p:txBody>
      </p:sp>
      <p:sp>
        <p:nvSpPr>
          <p:cNvPr id="42" name="Oval 19"/>
          <p:cNvSpPr>
            <a:spLocks noChangeAspect="1"/>
          </p:cNvSpPr>
          <p:nvPr/>
        </p:nvSpPr>
        <p:spPr>
          <a:xfrm>
            <a:off x="1010920" y="4736465"/>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37" name="原创设计师QQ598969553             _10"/>
          <p:cNvSpPr>
            <a:spLocks noChangeArrowheads="1"/>
          </p:cNvSpPr>
          <p:nvPr/>
        </p:nvSpPr>
        <p:spPr bwMode="auto">
          <a:xfrm>
            <a:off x="1531620" y="4736465"/>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链上流转</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“数字汇票”是运行在区块链上的智能合约。一旦上链，不可篡改。</a:t>
            </a:r>
            <a:endParaRPr lang="en-US" altLang="zh-CN" sz="1400" dirty="0">
              <a:solidFill>
                <a:srgbClr val="595959"/>
              </a:solidFill>
              <a:latin typeface="微软雅黑" panose="020B0503020204020204" charset="-122"/>
              <a:ea typeface="微软雅黑" panose="020B0503020204020204" charset="-122"/>
            </a:endParaRPr>
          </a:p>
        </p:txBody>
      </p:sp>
      <p:sp>
        <p:nvSpPr>
          <p:cNvPr id="238" name="Oval 19"/>
          <p:cNvSpPr>
            <a:spLocks noChangeAspect="1"/>
          </p:cNvSpPr>
          <p:nvPr/>
        </p:nvSpPr>
        <p:spPr>
          <a:xfrm>
            <a:off x="3648710" y="4736465"/>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22390" y="4736465"/>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19870" y="4736465"/>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9" name="原创设计师QQ598969553             _16"/>
          <p:cNvSpPr>
            <a:spLocks noEditPoints="1"/>
          </p:cNvSpPr>
          <p:nvPr/>
        </p:nvSpPr>
        <p:spPr bwMode="auto">
          <a:xfrm>
            <a:off x="1115416" y="4850554"/>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0" name="原创设计师QQ598969553             _17"/>
          <p:cNvSpPr>
            <a:spLocks noEditPoints="1"/>
          </p:cNvSpPr>
          <p:nvPr/>
        </p:nvSpPr>
        <p:spPr bwMode="auto">
          <a:xfrm>
            <a:off x="3771317" y="4860867"/>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1" name="原创设计师QQ598969553             _10"/>
          <p:cNvSpPr>
            <a:spLocks noEditPoints="1"/>
          </p:cNvSpPr>
          <p:nvPr/>
        </p:nvSpPr>
        <p:spPr bwMode="auto">
          <a:xfrm>
            <a:off x="9221857" y="4838903"/>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2" name="原创设计师QQ598969553             _78"/>
          <p:cNvSpPr>
            <a:spLocks noEditPoints="1"/>
          </p:cNvSpPr>
          <p:nvPr/>
        </p:nvSpPr>
        <p:spPr bwMode="auto">
          <a:xfrm>
            <a:off x="6524347" y="4838896"/>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7"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实时对账</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系统</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8"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Real-time Reconciliation System</a:t>
            </a:r>
            <a:endParaRPr lang="en-US" sz="1065" b="1" dirty="0">
              <a:solidFill>
                <a:srgbClr val="53585E"/>
              </a:solidFill>
              <a:latin typeface="Arial" panose="020B0604020202020204" pitchFamily="34" charset="0"/>
              <a:cs typeface="Arial" panose="020B0604020202020204" pitchFamily="34" charset="0"/>
            </a:endParaRPr>
          </a:p>
        </p:txBody>
      </p:sp>
      <p:sp>
        <p:nvSpPr>
          <p:cNvPr id="237" name="原创设计师QQ598969553             _10"/>
          <p:cNvSpPr>
            <a:spLocks noChangeArrowheads="1"/>
          </p:cNvSpPr>
          <p:nvPr/>
        </p:nvSpPr>
        <p:spPr bwMode="auto">
          <a:xfrm>
            <a:off x="623570" y="4912995"/>
            <a:ext cx="3309620"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上链信息真实</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银行，作为一类做信用吃饭的公司，其信息的真实性得以保障</a:t>
            </a:r>
            <a:endParaRPr lang="en-US" altLang="zh-CN" sz="1400" dirty="0">
              <a:solidFill>
                <a:srgbClr val="595959"/>
              </a:solidFill>
              <a:latin typeface="微软雅黑" panose="020B0503020204020204" charset="-122"/>
              <a:ea typeface="微软雅黑" panose="020B0503020204020204" charset="-122"/>
            </a:endParaRPr>
          </a:p>
        </p:txBody>
      </p:sp>
      <p:sp>
        <p:nvSpPr>
          <p:cNvPr id="50" name="原创设计师QQ598969553             _10"/>
          <p:cNvSpPr>
            <a:spLocks noChangeArrowheads="1"/>
          </p:cNvSpPr>
          <p:nvPr/>
        </p:nvSpPr>
        <p:spPr bwMode="auto">
          <a:xfrm>
            <a:off x="8288655" y="4912995"/>
            <a:ext cx="3309620"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协同作业高效</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合作方无需开发新系统</a:t>
            </a:r>
            <a:endParaRPr lang="en-US" altLang="zh-CN" sz="1400" dirty="0">
              <a:solidFill>
                <a:srgbClr val="595959"/>
              </a:solidFill>
              <a:latin typeface="微软雅黑" panose="020B0503020204020204" charset="-122"/>
              <a:ea typeface="微软雅黑" panose="020B0503020204020204" charset="-122"/>
            </a:endParaRPr>
          </a:p>
        </p:txBody>
      </p:sp>
      <p:sp>
        <p:nvSpPr>
          <p:cNvPr id="53" name="原创设计师QQ598969553             _10"/>
          <p:cNvSpPr>
            <a:spLocks noChangeArrowheads="1"/>
          </p:cNvSpPr>
          <p:nvPr/>
        </p:nvSpPr>
        <p:spPr bwMode="auto">
          <a:xfrm>
            <a:off x="4425950" y="4912995"/>
            <a:ext cx="3309620" cy="118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提供数据放心</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数据如何分发，如何处理都写在智能合约里，好比法律合同，清楚透明，消除银行的顾虑</a:t>
            </a:r>
            <a:endParaRPr lang="en-US" altLang="zh-CN" sz="1400" dirty="0">
              <a:solidFill>
                <a:srgbClr val="595959"/>
              </a:solidFill>
              <a:latin typeface="微软雅黑" panose="020B0503020204020204" charset="-122"/>
              <a:ea typeface="微软雅黑" panose="020B0503020204020204" charset="-122"/>
            </a:endParaRPr>
          </a:p>
        </p:txBody>
      </p:sp>
      <p:graphicFrame>
        <p:nvGraphicFramePr>
          <p:cNvPr id="44" name="Table 5"/>
          <p:cNvGraphicFramePr>
            <a:graphicFrameLocks noGrp="1"/>
          </p:cNvGraphicFramePr>
          <p:nvPr/>
        </p:nvGraphicFramePr>
        <p:xfrm>
          <a:off x="1430020" y="955675"/>
          <a:ext cx="8420100" cy="3081020"/>
        </p:xfrm>
        <a:graphic>
          <a:graphicData uri="http://schemas.openxmlformats.org/drawingml/2006/table">
            <a:tbl>
              <a:tblPr firstRow="1" bandRow="1">
                <a:tableStyleId>{5940675A-B579-460E-94D1-54222C63F5DA}</a:tableStyleId>
              </a:tblPr>
              <a:tblGrid>
                <a:gridCol w="1336181"/>
                <a:gridCol w="1336180"/>
                <a:gridCol w="2641350"/>
                <a:gridCol w="1340458"/>
                <a:gridCol w="1765935"/>
              </a:tblGrid>
              <a:tr h="457200">
                <a:tc gridSpan="2">
                  <a:txBody>
                    <a:bodyPr/>
                    <a:p>
                      <a:pPr>
                        <a:buNone/>
                      </a:pPr>
                      <a:endParaRPr lang="zh-CN" altLang="en-US" dirty="0"/>
                    </a:p>
                  </a:txBody>
                  <a:tcPr vert="wordArtVert" anchor="ctr" anchorCtr="1">
                    <a:solidFill>
                      <a:schemeClr val="bg1"/>
                    </a:solidFill>
                  </a:tcPr>
                </a:tc>
                <a:tc hMerge="1">
                  <a:tcPr vert="wordArtVert" anchor="ctr" anchorCtr="1">
                    <a:solidFill>
                      <a:schemeClr val="bg1"/>
                    </a:solidFill>
                  </a:tcPr>
                </a:tc>
                <a:tc>
                  <a:txBody>
                    <a:bodyPr/>
                    <a:p>
                      <a:pPr algn="ctr"/>
                      <a:r>
                        <a:rPr lang="zh-CN" altLang="en-US" sz="1800" dirty="0" smtClean="0">
                          <a:sym typeface="+mn-ea"/>
                        </a:rPr>
                        <a:t>资金投放</a:t>
                      </a:r>
                      <a:endParaRPr lang="zh-CN" altLang="en-US" dirty="0"/>
                    </a:p>
                  </a:txBody>
                  <a:tcPr>
                    <a:solidFill>
                      <a:schemeClr val="bg1"/>
                    </a:solidFill>
                  </a:tcPr>
                </a:tc>
                <a:tc>
                  <a:txBody>
                    <a:bodyPr/>
                    <a:p>
                      <a:pPr algn="ctr"/>
                      <a:r>
                        <a:rPr lang="zh-CN" altLang="en-US" dirty="0" smtClean="0"/>
                        <a:t>对账</a:t>
                      </a:r>
                      <a:endParaRPr lang="zh-CN" altLang="en-US" dirty="0"/>
                    </a:p>
                  </a:txBody>
                  <a:tcPr>
                    <a:solidFill>
                      <a:schemeClr val="bg1"/>
                    </a:solidFill>
                  </a:tcPr>
                </a:tc>
                <a:tc>
                  <a:txBody>
                    <a:bodyPr/>
                    <a:p>
                      <a:pPr algn="ctr"/>
                      <a:r>
                        <a:rPr lang="zh-CN" altLang="en-US" dirty="0" smtClean="0"/>
                        <a:t>结果处理</a:t>
                      </a:r>
                      <a:endParaRPr lang="zh-CN" altLang="en-US" dirty="0"/>
                    </a:p>
                  </a:txBody>
                  <a:tcPr>
                    <a:solidFill>
                      <a:schemeClr val="bg1"/>
                    </a:solidFill>
                  </a:tcPr>
                </a:tc>
              </a:tr>
              <a:tr h="678815">
                <a:tc gridSpan="2">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t>转账单位</a:t>
                      </a:r>
                      <a:endParaRPr lang="zh-CN" altLang="en-US" dirty="0" smtClean="0"/>
                    </a:p>
                  </a:txBody>
                  <a:tcPr vert="horz" anchor="ctr" anchorCtr="1">
                    <a:solidFill>
                      <a:schemeClr val="bg1"/>
                    </a:solidFill>
                  </a:tcPr>
                </a:tc>
                <a:tc hMerge="1">
                  <a:tcPr vert="horz" anchor="ctr" anchorCtr="1">
                    <a:solidFill>
                      <a:schemeClr val="bg1"/>
                    </a:solidFill>
                  </a:tcPr>
                </a:tc>
                <a:tc>
                  <a:txBody>
                    <a:bodyPr/>
                    <a:p>
                      <a:r>
                        <a:rPr lang="zh-CN" altLang="en-US" dirty="0" smtClean="0"/>
                        <a:t>                </a:t>
                      </a:r>
                      <a:endParaRPr lang="zh-CN" altLang="en-US" dirty="0"/>
                    </a:p>
                  </a:txBody>
                  <a:tcPr>
                    <a:solidFill>
                      <a:schemeClr val="bg1"/>
                    </a:solidFill>
                  </a:tcPr>
                </a:tc>
                <a:tc>
                  <a:txBody>
                    <a:bodyPr/>
                    <a:p>
                      <a:endParaRPr lang="zh-CN" altLang="en-US" dirty="0"/>
                    </a:p>
                  </a:txBody>
                  <a:tcPr>
                    <a:solidFill>
                      <a:schemeClr val="bg1"/>
                    </a:solidFill>
                  </a:tcPr>
                </a:tc>
                <a:tc>
                  <a:txBody>
                    <a:bodyPr/>
                    <a:p>
                      <a:endParaRPr lang="zh-CN" altLang="en-US" dirty="0"/>
                    </a:p>
                  </a:txBody>
                  <a:tcPr>
                    <a:solidFill>
                      <a:schemeClr val="bg1"/>
                    </a:solidFill>
                  </a:tcPr>
                </a:tc>
              </a:tr>
              <a:tr h="678815">
                <a:tc gridSpan="2">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zh-CN" sz="1800" dirty="0">
                          <a:sym typeface="宋体" panose="02010600030101010101" pitchFamily="2" charset="-122"/>
                        </a:rPr>
                        <a:t>商业银行</a:t>
                      </a:r>
                      <a:endParaRPr lang="zh-CN" altLang="en-US" dirty="0" smtClean="0"/>
                    </a:p>
                  </a:txBody>
                  <a:tcPr vert="horz" anchor="ctr" anchorCtr="1">
                    <a:solidFill>
                      <a:schemeClr val="bg1"/>
                    </a:solidFill>
                  </a:tcPr>
                </a:tc>
                <a:tc hMerge="1">
                  <a:tcPr vert="horz" anchor="ctr" anchorCtr="1">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r>
              <a:tr h="678815">
                <a:tc rowSpan="2">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脱贫攻坚应用管理平台</a:t>
                      </a:r>
                      <a:endParaRPr lang="zh-CN" altLang="en-US" dirty="0" smtClean="0"/>
                    </a:p>
                  </a:txBody>
                  <a:tcPr vert="horz" anchor="ctr" anchorCtr="1">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区块链系统</a:t>
                      </a:r>
                      <a:endParaRPr lang="zh-CN" altLang="en-US" dirty="0" smtClean="0"/>
                    </a:p>
                  </a:txBody>
                  <a:tcPr vert="horz" anchor="ctr" anchorCtr="1">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r>
              <a:tr h="678815">
                <a:tc vMerge="1">
                  <a:tcPr vert="horz" anchor="ctr" anchorCtr="1">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管理平台</a:t>
                      </a:r>
                      <a:endParaRPr lang="zh-CN" altLang="en-US" dirty="0" smtClean="0"/>
                    </a:p>
                  </a:txBody>
                  <a:tcPr vert="horz" anchor="ctr" anchorCtr="1">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c>
                  <a:txBody>
                    <a:bodyPr/>
                    <a:p>
                      <a:pPr>
                        <a:buNone/>
                      </a:pPr>
                      <a:endParaRPr lang="zh-CN" altLang="en-US" dirty="0"/>
                    </a:p>
                  </a:txBody>
                  <a:tcPr>
                    <a:solidFill>
                      <a:schemeClr val="bg1"/>
                    </a:solidFill>
                  </a:tcPr>
                </a:tc>
              </a:tr>
            </a:tbl>
          </a:graphicData>
        </a:graphic>
      </p:graphicFrame>
      <p:sp>
        <p:nvSpPr>
          <p:cNvPr id="45" name="Rounded Rectangle 7"/>
          <p:cNvSpPr/>
          <p:nvPr/>
        </p:nvSpPr>
        <p:spPr>
          <a:xfrm>
            <a:off x="4257453" y="1482006"/>
            <a:ext cx="852375" cy="429413"/>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t>转账</a:t>
            </a:r>
            <a:endParaRPr lang="zh-CN" altLang="en-US" sz="1200" dirty="0"/>
          </a:p>
        </p:txBody>
      </p:sp>
      <p:sp>
        <p:nvSpPr>
          <p:cNvPr id="46" name="Rounded Rectangle 7"/>
          <p:cNvSpPr/>
          <p:nvPr/>
        </p:nvSpPr>
        <p:spPr>
          <a:xfrm>
            <a:off x="4257453" y="2125896"/>
            <a:ext cx="852375" cy="429413"/>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t>执行转账</a:t>
            </a:r>
            <a:endParaRPr lang="zh-CN" altLang="en-US" sz="1200" dirty="0"/>
          </a:p>
        </p:txBody>
      </p:sp>
      <p:cxnSp>
        <p:nvCxnSpPr>
          <p:cNvPr id="47" name="Elbow Connector 33"/>
          <p:cNvCxnSpPr>
            <a:stCxn id="52" idx="2"/>
            <a:endCxn id="59" idx="1"/>
          </p:cNvCxnSpPr>
          <p:nvPr/>
        </p:nvCxnSpPr>
        <p:spPr>
          <a:xfrm rot="5400000" flipV="1">
            <a:off x="7731760" y="2966085"/>
            <a:ext cx="482600" cy="1056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7"/>
          <p:cNvSpPr/>
          <p:nvPr/>
        </p:nvSpPr>
        <p:spPr>
          <a:xfrm>
            <a:off x="5481955" y="1482090"/>
            <a:ext cx="992505"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fontAlgn="base"/>
            <a:r>
              <a:rPr lang="zh-CN" altLang="en-US" sz="1200">
                <a:sym typeface="+mn-ea"/>
              </a:rPr>
              <a:t>登记转账流水号</a:t>
            </a:r>
            <a:endParaRPr lang="zh-CN" altLang="en-US" sz="1200" dirty="0"/>
          </a:p>
        </p:txBody>
      </p:sp>
      <p:sp>
        <p:nvSpPr>
          <p:cNvPr id="49" name="Rounded Rectangle 7"/>
          <p:cNvSpPr/>
          <p:nvPr/>
        </p:nvSpPr>
        <p:spPr>
          <a:xfrm>
            <a:off x="5481955" y="2125980"/>
            <a:ext cx="992505"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sym typeface="+mn-ea"/>
              </a:rPr>
              <a:t>推送</a:t>
            </a:r>
            <a:r>
              <a:rPr lang="zh-CN" altLang="en-US" sz="1200" dirty="0"/>
              <a:t>转账流水</a:t>
            </a:r>
            <a:endParaRPr lang="zh-CN" altLang="en-US" sz="1200" dirty="0"/>
          </a:p>
        </p:txBody>
      </p:sp>
      <p:sp>
        <p:nvSpPr>
          <p:cNvPr id="52" name="Rounded Rectangle 7"/>
          <p:cNvSpPr/>
          <p:nvPr/>
        </p:nvSpPr>
        <p:spPr>
          <a:xfrm>
            <a:off x="6948170" y="2823845"/>
            <a:ext cx="992505"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t>对账</a:t>
            </a:r>
            <a:endParaRPr lang="zh-CN" altLang="en-US" sz="1200" dirty="0"/>
          </a:p>
        </p:txBody>
      </p:sp>
      <p:sp>
        <p:nvSpPr>
          <p:cNvPr id="59" name="Rounded Rectangle 7"/>
          <p:cNvSpPr/>
          <p:nvPr/>
        </p:nvSpPr>
        <p:spPr>
          <a:xfrm>
            <a:off x="8501380" y="3521075"/>
            <a:ext cx="992505"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t>发出预警</a:t>
            </a:r>
            <a:endParaRPr lang="zh-CN" altLang="en-US" sz="1200" dirty="0"/>
          </a:p>
        </p:txBody>
      </p:sp>
      <p:sp>
        <p:nvSpPr>
          <p:cNvPr id="60" name="Rounded Rectangle 7"/>
          <p:cNvSpPr/>
          <p:nvPr/>
        </p:nvSpPr>
        <p:spPr>
          <a:xfrm>
            <a:off x="8501380" y="2823845"/>
            <a:ext cx="992505"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dirty="0"/>
              <a:t>落盘并更新数字汇票</a:t>
            </a:r>
            <a:endParaRPr lang="zh-CN" altLang="en-US" sz="1200" dirty="0"/>
          </a:p>
        </p:txBody>
      </p:sp>
      <p:cxnSp>
        <p:nvCxnSpPr>
          <p:cNvPr id="64" name="Straight Arrow Connector 47"/>
          <p:cNvCxnSpPr>
            <a:stCxn id="45" idx="3"/>
            <a:endCxn id="48" idx="1"/>
          </p:cNvCxnSpPr>
          <p:nvPr/>
        </p:nvCxnSpPr>
        <p:spPr>
          <a:xfrm>
            <a:off x="5109845" y="1696720"/>
            <a:ext cx="37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7"/>
          <p:cNvCxnSpPr>
            <a:stCxn id="45" idx="2"/>
            <a:endCxn id="46" idx="0"/>
          </p:cNvCxnSpPr>
          <p:nvPr/>
        </p:nvCxnSpPr>
        <p:spPr>
          <a:xfrm>
            <a:off x="4683760" y="1911350"/>
            <a:ext cx="0" cy="21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7"/>
          <p:cNvCxnSpPr>
            <a:stCxn id="46" idx="3"/>
            <a:endCxn id="49" idx="1"/>
          </p:cNvCxnSpPr>
          <p:nvPr/>
        </p:nvCxnSpPr>
        <p:spPr>
          <a:xfrm>
            <a:off x="5109845" y="2340610"/>
            <a:ext cx="37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47"/>
          <p:cNvCxnSpPr>
            <a:stCxn id="52" idx="3"/>
          </p:cNvCxnSpPr>
          <p:nvPr/>
        </p:nvCxnSpPr>
        <p:spPr>
          <a:xfrm>
            <a:off x="7940675" y="3038475"/>
            <a:ext cx="560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33"/>
          <p:cNvCxnSpPr>
            <a:stCxn id="48" idx="3"/>
            <a:endCxn id="52" idx="0"/>
          </p:cNvCxnSpPr>
          <p:nvPr/>
        </p:nvCxnSpPr>
        <p:spPr>
          <a:xfrm>
            <a:off x="6474460" y="1696720"/>
            <a:ext cx="970280" cy="11271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33"/>
          <p:cNvCxnSpPr>
            <a:stCxn id="49" idx="2"/>
            <a:endCxn id="52" idx="1"/>
          </p:cNvCxnSpPr>
          <p:nvPr/>
        </p:nvCxnSpPr>
        <p:spPr>
          <a:xfrm rot="5400000" flipV="1">
            <a:off x="6221730" y="2312035"/>
            <a:ext cx="483235" cy="969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44740" y="3735705"/>
            <a:ext cx="970280" cy="275590"/>
          </a:xfrm>
          <a:prstGeom prst="rect">
            <a:avLst/>
          </a:prstGeom>
          <a:noFill/>
        </p:spPr>
        <p:txBody>
          <a:bodyPr wrap="square" rtlCol="0">
            <a:spAutoFit/>
          </a:bodyPr>
          <a:p>
            <a:pPr algn="ctr"/>
            <a:r>
              <a:rPr lang="zh-CN" altLang="en-US" sz="1200"/>
              <a:t>对账不平</a:t>
            </a:r>
            <a:endParaRPr lang="zh-CN" altLang="en-US" sz="1200"/>
          </a:p>
        </p:txBody>
      </p:sp>
      <p:sp>
        <p:nvSpPr>
          <p:cNvPr id="71" name="文本框 70"/>
          <p:cNvSpPr txBox="1"/>
          <p:nvPr/>
        </p:nvSpPr>
        <p:spPr>
          <a:xfrm>
            <a:off x="7735570" y="2548255"/>
            <a:ext cx="970280" cy="275590"/>
          </a:xfrm>
          <a:prstGeom prst="rect">
            <a:avLst/>
          </a:prstGeom>
          <a:noFill/>
        </p:spPr>
        <p:txBody>
          <a:bodyPr wrap="square" rtlCol="0">
            <a:spAutoFit/>
          </a:bodyPr>
          <a:p>
            <a:pPr algn="ctr"/>
            <a:r>
              <a:rPr lang="zh-CN" altLang="en-US" sz="1200"/>
              <a:t>对账无误</a:t>
            </a:r>
            <a:endParaRPr lang="zh-CN" altLang="en-US" sz="120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pic>
        <p:nvPicPr>
          <p:cNvPr id="6" name="图片 6" descr="首页"/>
          <p:cNvPicPr>
            <a:picLocks noChangeAspect="1"/>
          </p:cNvPicPr>
          <p:nvPr/>
        </p:nvPicPr>
        <p:blipFill>
          <a:blip r:embed="rId1"/>
          <a:stretch>
            <a:fillRect/>
          </a:stretch>
        </p:blipFill>
        <p:spPr>
          <a:xfrm>
            <a:off x="494030" y="874395"/>
            <a:ext cx="11203305" cy="538353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项目申请</a:t>
            </a:r>
            <a:endParaRPr lang="zh-CN" altLang="id-ID" sz="1400" dirty="0">
              <a:solidFill>
                <a:schemeClr val="accent2"/>
              </a:solidFill>
              <a:latin typeface="华文隶书" panose="02010800040101010101" charset="-122"/>
              <a:ea typeface="华文隶书" panose="02010800040101010101"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项目列表</a:t>
            </a:r>
            <a:endParaRPr lang="zh-CN" altLang="id-ID" sz="1600" dirty="0">
              <a:solidFill>
                <a:schemeClr val="accent2"/>
              </a:solidFill>
              <a:latin typeface="微软雅黑" panose="020B0503020204020204" charset="-122"/>
              <a:ea typeface="微软雅黑" panose="020B0503020204020204"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12" descr="项目申请"/>
          <p:cNvPicPr>
            <a:picLocks noChangeAspect="1"/>
          </p:cNvPicPr>
          <p:nvPr/>
        </p:nvPicPr>
        <p:blipFill>
          <a:blip r:embed="rId1"/>
          <a:stretch>
            <a:fillRect/>
          </a:stretch>
        </p:blipFill>
        <p:spPr>
          <a:xfrm>
            <a:off x="133350" y="1115695"/>
            <a:ext cx="5761355" cy="4695190"/>
          </a:xfrm>
          <a:prstGeom prst="rect">
            <a:avLst/>
          </a:prstGeom>
        </p:spPr>
      </p:pic>
      <p:pic>
        <p:nvPicPr>
          <p:cNvPr id="11" name="图片 11" descr="项目列表"/>
          <p:cNvPicPr>
            <a:picLocks noChangeAspect="1"/>
          </p:cNvPicPr>
          <p:nvPr/>
        </p:nvPicPr>
        <p:blipFill>
          <a:blip r:embed="rId2"/>
          <a:stretch>
            <a:fillRect/>
          </a:stretch>
        </p:blipFill>
        <p:spPr>
          <a:xfrm>
            <a:off x="6240780" y="1115695"/>
            <a:ext cx="5748020" cy="4701540"/>
          </a:xfrm>
          <a:prstGeom prst="rect">
            <a:avLst/>
          </a:prstGeom>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项目详情</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项目审批</a:t>
            </a:r>
            <a:endParaRPr lang="zh-CN" altLang="id-ID" sz="1400" dirty="0">
              <a:solidFill>
                <a:schemeClr val="accent2"/>
              </a:solidFill>
              <a:latin typeface="华文隶书" panose="02010800040101010101" charset="-122"/>
              <a:ea typeface="华文隶书" panose="02010800040101010101"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图片 129"/>
          <p:cNvPicPr>
            <a:picLocks noChangeAspect="1"/>
          </p:cNvPicPr>
          <p:nvPr/>
        </p:nvPicPr>
        <p:blipFill>
          <a:blip r:embed="rId1"/>
          <a:stretch>
            <a:fillRect/>
          </a:stretch>
        </p:blipFill>
        <p:spPr>
          <a:xfrm>
            <a:off x="182245" y="1126490"/>
            <a:ext cx="5712460" cy="4684395"/>
          </a:xfrm>
          <a:prstGeom prst="rect">
            <a:avLst/>
          </a:prstGeom>
          <a:noFill/>
          <a:ln w="9525">
            <a:noFill/>
          </a:ln>
        </p:spPr>
      </p:pic>
      <p:pic>
        <p:nvPicPr>
          <p:cNvPr id="5" name="图片 13" descr="审批"/>
          <p:cNvPicPr>
            <a:picLocks noChangeAspect="1"/>
          </p:cNvPicPr>
          <p:nvPr/>
        </p:nvPicPr>
        <p:blipFill>
          <a:blip r:embed="rId2"/>
          <a:stretch>
            <a:fillRect/>
          </a:stretch>
        </p:blipFill>
        <p:spPr>
          <a:xfrm>
            <a:off x="6240780" y="1116965"/>
            <a:ext cx="5805805" cy="4700270"/>
          </a:xfrm>
          <a:prstGeom prst="rect">
            <a:avLst/>
          </a:prstGeom>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资金拨付</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进度更新</a:t>
            </a:r>
            <a:endParaRPr lang="zh-CN" altLang="id-ID" sz="1600" dirty="0">
              <a:solidFill>
                <a:schemeClr val="accent2"/>
              </a:solidFill>
              <a:latin typeface="微软雅黑" panose="020B0503020204020204" charset="-122"/>
              <a:ea typeface="微软雅黑" panose="020B0503020204020204" charset="-122"/>
              <a:sym typeface="+mn-ea"/>
            </a:endParaRPr>
          </a:p>
        </p:txBody>
      </p:sp>
      <p:pic>
        <p:nvPicPr>
          <p:cNvPr id="3" name="图片 14" descr="拨款"/>
          <p:cNvPicPr>
            <a:picLocks noChangeAspect="1"/>
          </p:cNvPicPr>
          <p:nvPr/>
        </p:nvPicPr>
        <p:blipFill>
          <a:blip r:embed="rId1"/>
          <a:stretch>
            <a:fillRect/>
          </a:stretch>
        </p:blipFill>
        <p:spPr>
          <a:xfrm>
            <a:off x="148590" y="1134745"/>
            <a:ext cx="5731510" cy="4682490"/>
          </a:xfrm>
          <a:prstGeom prst="rect">
            <a:avLst/>
          </a:prstGeom>
        </p:spPr>
      </p:pic>
      <p:pic>
        <p:nvPicPr>
          <p:cNvPr id="6" name="图片 15" descr="进度更新"/>
          <p:cNvPicPr>
            <a:picLocks noChangeAspect="1"/>
          </p:cNvPicPr>
          <p:nvPr/>
        </p:nvPicPr>
        <p:blipFill>
          <a:blip r:embed="rId2"/>
          <a:stretch>
            <a:fillRect/>
          </a:stretch>
        </p:blipFill>
        <p:spPr>
          <a:xfrm>
            <a:off x="6240780" y="1126490"/>
            <a:ext cx="5805170" cy="4690745"/>
          </a:xfrm>
          <a:prstGeom prst="rect">
            <a:avLst/>
          </a:prstGeom>
        </p:spPr>
      </p:pic>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论文</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背景</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37" name="原创设计师QQ598969553             _10"/>
          <p:cNvSpPr>
            <a:spLocks noChangeArrowheads="1"/>
          </p:cNvSpPr>
          <p:nvPr/>
        </p:nvSpPr>
        <p:spPr bwMode="auto">
          <a:xfrm>
            <a:off x="1173480" y="1088390"/>
            <a:ext cx="9942195" cy="107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选题来源：</a:t>
            </a:r>
            <a:endParaRPr lang="zh-CN" altLang="en-US" sz="1335" dirty="0">
              <a:solidFill>
                <a:schemeClr val="tx1">
                  <a:lumMod val="75000"/>
                  <a:lumOff val="25000"/>
                </a:schemeClr>
              </a:solidFill>
            </a:endParaRPr>
          </a:p>
          <a:p>
            <a:pPr algn="just">
              <a:lnSpc>
                <a:spcPct val="120000"/>
              </a:lnSpc>
              <a:spcBef>
                <a:spcPts val="300"/>
              </a:spcBef>
            </a:pPr>
            <a:r>
              <a:rPr lang="zh-CN" altLang="en-US" sz="1600" dirty="0">
                <a:solidFill>
                  <a:srgbClr val="595959"/>
                </a:solidFill>
                <a:latin typeface="微软雅黑" panose="020B0503020204020204" charset="-122"/>
                <a:ea typeface="微软雅黑" panose="020B0503020204020204" charset="-122"/>
                <a:sym typeface="Lato Light" charset="0"/>
              </a:rPr>
              <a:t>本文选题来源于</a:t>
            </a:r>
            <a:r>
              <a:rPr lang="en-US" altLang="zh-CN" sz="1600" dirty="0">
                <a:solidFill>
                  <a:srgbClr val="595959"/>
                </a:solidFill>
                <a:latin typeface="微软雅黑" panose="020B0503020204020204" charset="-122"/>
                <a:ea typeface="微软雅黑" panose="020B0503020204020204" charset="-122"/>
                <a:sym typeface="Lato Light" charset="0"/>
              </a:rPr>
              <a:t>2017</a:t>
            </a:r>
            <a:r>
              <a:rPr lang="zh-CN" altLang="en-US" sz="1600" dirty="0">
                <a:solidFill>
                  <a:srgbClr val="595959"/>
                </a:solidFill>
                <a:latin typeface="微软雅黑" panose="020B0503020204020204" charset="-122"/>
                <a:ea typeface="微软雅黑" panose="020B0503020204020204" charset="-122"/>
                <a:sym typeface="Lato Light" charset="0"/>
              </a:rPr>
              <a:t>年贵州省大扶贫工程项目，参与方有贵州省政府、同济大学、工商银行。该项目是央行法定数字货币应用探索项目。</a:t>
            </a:r>
            <a:endParaRPr lang="zh-CN" altLang="en-US" sz="1600" dirty="0">
              <a:solidFill>
                <a:srgbClr val="595959"/>
              </a:solidFill>
              <a:latin typeface="微软雅黑" panose="020B0503020204020204" charset="-122"/>
              <a:ea typeface="微软雅黑" panose="020B0503020204020204" charset="-122"/>
              <a:sym typeface="Lato Light" charset="0"/>
            </a:endParaRPr>
          </a:p>
        </p:txBody>
      </p:sp>
      <p:sp>
        <p:nvSpPr>
          <p:cNvPr id="6" name="原创设计师QQ598969553             _10"/>
          <p:cNvSpPr>
            <a:spLocks noChangeArrowheads="1"/>
          </p:cNvSpPr>
          <p:nvPr/>
        </p:nvSpPr>
        <p:spPr bwMode="auto">
          <a:xfrm>
            <a:off x="1173480" y="2303145"/>
            <a:ext cx="9942195" cy="110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项目痛点：</a:t>
            </a:r>
            <a:endParaRPr lang="zh-CN" altLang="en-US" sz="1335" dirty="0">
              <a:solidFill>
                <a:schemeClr val="tx1">
                  <a:lumMod val="75000"/>
                  <a:lumOff val="25000"/>
                </a:schemeClr>
              </a:solidFill>
            </a:endParaRPr>
          </a:p>
          <a:p>
            <a:pPr algn="just">
              <a:lnSpc>
                <a:spcPct val="120000"/>
              </a:lnSpc>
              <a:spcBef>
                <a:spcPts val="300"/>
              </a:spcBef>
            </a:pPr>
            <a:r>
              <a:rPr lang="zh-CN" sz="1600" dirty="0">
                <a:solidFill>
                  <a:srgbClr val="595959"/>
                </a:solidFill>
                <a:latin typeface="微软雅黑" panose="020B0503020204020204" charset="-122"/>
                <a:ea typeface="微软雅黑" panose="020B0503020204020204" charset="-122"/>
                <a:sym typeface="Lato Light" charset="0"/>
              </a:rPr>
              <a:t>痛点</a:t>
            </a:r>
            <a:r>
              <a:rPr lang="en-US" altLang="zh-CN" sz="1600" dirty="0">
                <a:solidFill>
                  <a:srgbClr val="595959"/>
                </a:solidFill>
                <a:latin typeface="微软雅黑" panose="020B0503020204020204" charset="-122"/>
                <a:ea typeface="微软雅黑" panose="020B0503020204020204" charset="-122"/>
                <a:sym typeface="Lato Light" charset="0"/>
              </a:rPr>
              <a:t>1</a:t>
            </a:r>
            <a:r>
              <a:rPr lang="zh-CN" altLang="en-US" sz="1600" dirty="0">
                <a:solidFill>
                  <a:srgbClr val="595959"/>
                </a:solidFill>
                <a:latin typeface="微软雅黑" panose="020B0503020204020204" charset="-122"/>
                <a:ea typeface="微软雅黑" panose="020B0503020204020204" charset="-122"/>
                <a:sym typeface="Lato Light" charset="0"/>
              </a:rPr>
              <a:t>：</a:t>
            </a:r>
            <a:r>
              <a:rPr lang="zh-CN" altLang="en-US" sz="1600" dirty="0">
                <a:solidFill>
                  <a:srgbClr val="595959"/>
                </a:solidFill>
                <a:latin typeface="微软雅黑" panose="020B0503020204020204" charset="-122"/>
                <a:ea typeface="微软雅黑" panose="020B0503020204020204" charset="-122"/>
                <a:sym typeface="+mn-ea"/>
              </a:rPr>
              <a:t>业务层级过多，信用可达性和管理有效性逐级衰减，监管难度增加</a:t>
            </a:r>
            <a:r>
              <a:rPr lang="zh-CN" altLang="en-US" sz="1600" dirty="0">
                <a:solidFill>
                  <a:srgbClr val="595959"/>
                </a:solidFill>
                <a:latin typeface="微软雅黑" panose="020B0503020204020204" charset="-122"/>
                <a:ea typeface="微软雅黑" panose="020B0503020204020204" charset="-122"/>
                <a:sym typeface="Lato Light" charset="0"/>
              </a:rPr>
              <a:t>。</a:t>
            </a:r>
            <a:endParaRPr lang="zh-CN" altLang="en-US" sz="1600" dirty="0">
              <a:solidFill>
                <a:srgbClr val="595959"/>
              </a:solidFill>
              <a:latin typeface="微软雅黑" panose="020B0503020204020204" charset="-122"/>
              <a:ea typeface="微软雅黑" panose="020B0503020204020204" charset="-122"/>
              <a:sym typeface="Lato Light" charset="0"/>
            </a:endParaRPr>
          </a:p>
          <a:p>
            <a:pPr algn="just">
              <a:lnSpc>
                <a:spcPct val="120000"/>
              </a:lnSpc>
              <a:spcBef>
                <a:spcPts val="300"/>
              </a:spcBef>
            </a:pPr>
            <a:r>
              <a:rPr lang="zh-CN" altLang="en-US" sz="1600" dirty="0">
                <a:solidFill>
                  <a:srgbClr val="595959"/>
                </a:solidFill>
                <a:latin typeface="微软雅黑" panose="020B0503020204020204" charset="-122"/>
                <a:ea typeface="微软雅黑" panose="020B0503020204020204" charset="-122"/>
                <a:sym typeface="Lato Light" charset="0"/>
              </a:rPr>
              <a:t>痛点2：</a:t>
            </a:r>
            <a:r>
              <a:rPr lang="zh-CN" altLang="en-US" sz="1600" dirty="0">
                <a:solidFill>
                  <a:srgbClr val="595959"/>
                </a:solidFill>
                <a:latin typeface="微软雅黑" panose="020B0503020204020204" charset="-122"/>
                <a:ea typeface="微软雅黑" panose="020B0503020204020204" charset="-122"/>
                <a:sym typeface="+mn-ea"/>
              </a:rPr>
              <a:t>无法实时、全面的了解扶贫资金的使用情况。</a:t>
            </a:r>
            <a:endParaRPr lang="zh-CN" sz="1600" dirty="0">
              <a:solidFill>
                <a:schemeClr val="bg1">
                  <a:lumMod val="50000"/>
                </a:schemeClr>
              </a:solidFill>
              <a:latin typeface="微软雅黑" panose="020B0503020204020204" charset="-122"/>
              <a:ea typeface="微软雅黑" panose="020B0503020204020204" charset="-122"/>
              <a:sym typeface="+mn-ea"/>
            </a:endParaRPr>
          </a:p>
        </p:txBody>
      </p:sp>
      <p:sp>
        <p:nvSpPr>
          <p:cNvPr id="7" name="原创设计师QQ598969553             _10"/>
          <p:cNvSpPr>
            <a:spLocks noChangeArrowheads="1"/>
          </p:cNvSpPr>
          <p:nvPr/>
        </p:nvSpPr>
        <p:spPr bwMode="auto">
          <a:xfrm>
            <a:off x="1173480" y="3573145"/>
            <a:ext cx="9942195"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解决方案：</a:t>
            </a:r>
            <a:endParaRPr lang="zh-CN" altLang="en-US" sz="1600" dirty="0">
              <a:solidFill>
                <a:srgbClr val="595959"/>
              </a:solidFill>
              <a:latin typeface="微软雅黑" panose="020B0503020204020204" charset="-122"/>
              <a:ea typeface="微软雅黑" panose="020B0503020204020204" charset="-122"/>
            </a:endParaRPr>
          </a:p>
        </p:txBody>
      </p:sp>
      <p:grpSp>
        <p:nvGrpSpPr>
          <p:cNvPr id="45" name="组合 44"/>
          <p:cNvGrpSpPr/>
          <p:nvPr/>
        </p:nvGrpSpPr>
        <p:grpSpPr>
          <a:xfrm>
            <a:off x="3990975" y="3952875"/>
            <a:ext cx="3632200" cy="2167890"/>
            <a:chOff x="6536" y="3460"/>
            <a:chExt cx="5720" cy="3414"/>
          </a:xfrm>
        </p:grpSpPr>
        <p:sp>
          <p:nvSpPr>
            <p:cNvPr id="43" name="爆炸形 1 42"/>
            <p:cNvSpPr/>
            <p:nvPr/>
          </p:nvSpPr>
          <p:spPr>
            <a:xfrm>
              <a:off x="6840" y="3460"/>
              <a:ext cx="5114" cy="3415"/>
            </a:xfrm>
            <a:prstGeom prst="irregularSeal1">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Title 13"/>
            <p:cNvSpPr txBox="1"/>
            <p:nvPr/>
          </p:nvSpPr>
          <p:spPr>
            <a:xfrm>
              <a:off x="6536" y="4749"/>
              <a:ext cx="5720" cy="837"/>
            </a:xfrm>
            <a:prstGeom prst="rect">
              <a:avLst/>
            </a:prstGeom>
            <a:noFill/>
            <a:ln w="9525">
              <a:noFill/>
            </a:ln>
          </p:spPr>
          <p:txBody>
            <a:bodyPr anchor="ctr"/>
            <a:p>
              <a:pPr algn="ctr">
                <a:buFont typeface="Arial" panose="020B0604020202020204" pitchFamily="34" charset="0"/>
                <a:buNone/>
              </a:pPr>
              <a:r>
                <a:rPr lang="zh-CN" altLang="en-US" sz="2400" b="1" dirty="0">
                  <a:solidFill>
                    <a:srgbClr val="404040"/>
                  </a:solidFill>
                  <a:latin typeface="微软雅黑" panose="020B0503020204020204" charset="-122"/>
                  <a:ea typeface="微软雅黑" panose="020B0503020204020204" charset="-122"/>
                </a:rPr>
                <a:t>扶贫</a:t>
              </a:r>
              <a:r>
                <a:rPr lang="en-US" altLang="zh-CN" sz="2400" b="1" dirty="0">
                  <a:solidFill>
                    <a:srgbClr val="404040"/>
                  </a:solidFill>
                  <a:latin typeface="微软雅黑" panose="020B0503020204020204" charset="-122"/>
                  <a:ea typeface="微软雅黑" panose="020B0503020204020204" charset="-122"/>
                </a:rPr>
                <a:t>+</a:t>
              </a:r>
              <a:r>
                <a:rPr lang="zh-CN" altLang="en-US" sz="2400" b="1" dirty="0">
                  <a:solidFill>
                    <a:srgbClr val="404040"/>
                  </a:solidFill>
                  <a:latin typeface="微软雅黑" panose="020B0503020204020204" charset="-122"/>
                  <a:ea typeface="微软雅黑" panose="020B0503020204020204" charset="-122"/>
                </a:rPr>
                <a:t>区块链</a:t>
              </a:r>
              <a:endParaRPr lang="zh-CN" altLang="en-US" sz="2400" b="1" dirty="0">
                <a:solidFill>
                  <a:srgbClr val="404040"/>
                </a:solidFill>
                <a:latin typeface="微软雅黑" panose="020B0503020204020204" charset="-122"/>
                <a:ea typeface="微软雅黑" panose="020B0503020204020204" charset="-122"/>
              </a:endParaRPr>
            </a:p>
          </p:txBody>
        </p:sp>
      </p:gr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原创设计师QQ598969553             _1"/>
          <p:cNvGrpSpPr/>
          <p:nvPr/>
        </p:nvGrpSpPr>
        <p:grpSpPr bwMode="auto">
          <a:xfrm>
            <a:off x="-16933" y="-15663"/>
            <a:ext cx="12225867" cy="6874933"/>
            <a:chOff x="-12700" y="-12889"/>
            <a:chExt cx="9169400" cy="5156389"/>
          </a:xfrm>
        </p:grpSpPr>
        <p:pic>
          <p:nvPicPr>
            <p:cNvPr id="20" name="图片 1"/>
            <p:cNvPicPr>
              <a:picLocks noChangeAspect="1"/>
            </p:cNvPicPr>
            <p:nvPr/>
          </p:nvPicPr>
          <p:blipFill>
            <a:blip r:embed="rId1"/>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12889"/>
              <a:ext cx="9156700" cy="5143689"/>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22" name="原创设计师QQ598969553             _2"/>
          <p:cNvSpPr txBox="1">
            <a:spLocks noChangeArrowheads="1"/>
          </p:cNvSpPr>
          <p:nvPr/>
        </p:nvSpPr>
        <p:spPr bwMode="auto">
          <a:xfrm>
            <a:off x="2781300" y="1260687"/>
            <a:ext cx="8510270"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charset="0"/>
                <a:ea typeface="宋体" panose="02010600030101010101" pitchFamily="2" charset="-122"/>
              </a:defRPr>
            </a:lvl1pPr>
            <a:lvl2pPr marL="742950" indent="-285750">
              <a:defRPr sz="1300">
                <a:solidFill>
                  <a:schemeClr val="tx1"/>
                </a:solidFill>
                <a:latin typeface="Calibri" panose="020F0502020204030204" charset="0"/>
                <a:ea typeface="宋体" panose="02010600030101010101" pitchFamily="2" charset="-122"/>
              </a:defRPr>
            </a:lvl2pPr>
            <a:lvl3pPr marL="1143000" indent="-228600">
              <a:defRPr sz="1300">
                <a:solidFill>
                  <a:schemeClr val="tx1"/>
                </a:solidFill>
                <a:latin typeface="Calibri" panose="020F0502020204030204" charset="0"/>
                <a:ea typeface="宋体" panose="02010600030101010101" pitchFamily="2" charset="-122"/>
              </a:defRPr>
            </a:lvl3pPr>
            <a:lvl4pPr marL="1600200" indent="-228600">
              <a:defRPr sz="1300">
                <a:solidFill>
                  <a:schemeClr val="tx1"/>
                </a:solidFill>
                <a:latin typeface="Calibri" panose="020F0502020204030204" charset="0"/>
                <a:ea typeface="宋体" panose="02010600030101010101" pitchFamily="2" charset="-122"/>
              </a:defRPr>
            </a:lvl4pPr>
            <a:lvl5pPr marL="2057400" indent="-22860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9pPr>
          </a:lstStyle>
          <a:p>
            <a:pPr eaLnBrk="1" hangingPunct="1"/>
            <a:r>
              <a:rPr lang="en-US" altLang="zh-CN" sz="18400">
                <a:solidFill>
                  <a:schemeClr val="bg1"/>
                </a:solidFill>
                <a:latin typeface="Helvetica-Roman-SemiB" pitchFamily="2" charset="0"/>
                <a:ea typeface="SimSun-ExtB" panose="02010609060101010101" pitchFamily="49" charset="-122"/>
                <a:cs typeface="Arial" panose="020B0604020202020204" pitchFamily="34" charset="0"/>
              </a:rPr>
              <a:t>Thanks</a:t>
            </a:r>
            <a:endParaRPr lang="zh-CN" altLang="en-US" sz="18400">
              <a:solidFill>
                <a:schemeClr val="bg1"/>
              </a:solidFill>
              <a:latin typeface="Helvetica-Roman-SemiB" pitchFamily="2" charset="0"/>
              <a:ea typeface="SimSun-ExtB" panose="02010609060101010101" pitchFamily="49" charset="-122"/>
              <a:cs typeface="Arial" panose="020B0604020202020204" pitchFamily="34" charset="0"/>
            </a:endParaRPr>
          </a:p>
        </p:txBody>
      </p:sp>
      <p:grpSp>
        <p:nvGrpSpPr>
          <p:cNvPr id="25" name="原创设计师QQ598969553             _5"/>
          <p:cNvGrpSpPr/>
          <p:nvPr/>
        </p:nvGrpSpPr>
        <p:grpSpPr bwMode="auto">
          <a:xfrm>
            <a:off x="3206751" y="3804921"/>
            <a:ext cx="5848349" cy="59267"/>
            <a:chOff x="2404630" y="2852103"/>
            <a:chExt cx="4386695" cy="45720"/>
          </a:xfrm>
        </p:grpSpPr>
        <p:sp>
          <p:nvSpPr>
            <p:cNvPr id="26"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椭圆 27"/>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Picture 64"/>
          <p:cNvPicPr>
            <a:picLocks noGrp="1" noSelect="1" noRot="1" noChangeAspect="1" noMove="1" noResize="1" noChangeShapeType="1"/>
          </p:cNvPicPr>
          <p:nvPr/>
        </p:nvPicPr>
        <p:blipFill>
          <a:blip r:embed="rId2"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16" presetClass="entr" presetSubtype="21" fill="hold"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 name="原创设计师QQ598969553             _3"/>
          <p:cNvSpPr>
            <a:spLocks noChangeArrowheads="1"/>
          </p:cNvSpPr>
          <p:nvPr/>
        </p:nvSpPr>
        <p:spPr bwMode="auto">
          <a:xfrm>
            <a:off x="618067" y="260859"/>
            <a:ext cx="169545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区块链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简介</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b="1" dirty="0">
                <a:solidFill>
                  <a:srgbClr val="53585E"/>
                </a:solidFill>
                <a:latin typeface="Arial" panose="020B0604020202020204" pitchFamily="34" charset="0"/>
                <a:cs typeface="Arial" panose="020B0604020202020204" pitchFamily="34" charset="0"/>
              </a:rPr>
              <a:t>What is Blcokchain</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6" name="原创设计师QQ598969553             _5"/>
          <p:cNvSpPr/>
          <p:nvPr/>
        </p:nvSpPr>
        <p:spPr>
          <a:xfrm>
            <a:off x="5615947" y="1605009"/>
            <a:ext cx="960107" cy="96010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1</a:t>
            </a:r>
            <a:endParaRPr lang="en-US" sz="2400" b="1" dirty="0"/>
          </a:p>
        </p:txBody>
      </p:sp>
      <p:cxnSp>
        <p:nvCxnSpPr>
          <p:cNvPr id="8" name="原创设计师QQ598969553             _6"/>
          <p:cNvCxnSpPr>
            <a:stCxn id="6" idx="2"/>
            <a:endCxn id="23" idx="0"/>
          </p:cNvCxnSpPr>
          <p:nvPr/>
        </p:nvCxnSpPr>
        <p:spPr>
          <a:xfrm>
            <a:off x="6096000" y="2565115"/>
            <a:ext cx="0" cy="2212607"/>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5231904" y="208506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871531" y="143386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9"/>
          <p:cNvSpPr/>
          <p:nvPr/>
        </p:nvSpPr>
        <p:spPr>
          <a:xfrm>
            <a:off x="1964443" y="2978437"/>
            <a:ext cx="2979429" cy="1799285"/>
          </a:xfrm>
          <a:prstGeom prst="rect">
            <a:avLst/>
          </a:prstGeom>
          <a:blipFill rotWithShape="1">
            <a:blip r:embed="rId1"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cxnSp>
        <p:nvCxnSpPr>
          <p:cNvPr id="13" name="原创设计师QQ598969553             _10"/>
          <p:cNvCxnSpPr/>
          <p:nvPr/>
        </p:nvCxnSpPr>
        <p:spPr>
          <a:xfrm>
            <a:off x="1985963" y="2085062"/>
            <a:ext cx="295790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986280" y="1593850"/>
            <a:ext cx="295783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zh-CN" altLang="id-ID" sz="2400" b="1" dirty="0">
                <a:solidFill>
                  <a:srgbClr val="404040"/>
                </a:solidFill>
                <a:latin typeface="微软雅黑" panose="020B0503020204020204" charset="-122"/>
                <a:ea typeface="微软雅黑" panose="020B0503020204020204" charset="-122"/>
              </a:rPr>
              <a:t>一句话区块链是什么</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5" name="原创设计师QQ598969553             _12"/>
          <p:cNvSpPr>
            <a:spLocks noChangeArrowheads="1"/>
          </p:cNvSpPr>
          <p:nvPr/>
        </p:nvSpPr>
        <p:spPr bwMode="auto">
          <a:xfrm>
            <a:off x="1985963" y="2183175"/>
            <a:ext cx="295790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区块链是一个分布式的数据库。</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13"/>
          <p:cNvSpPr/>
          <p:nvPr/>
        </p:nvSpPr>
        <p:spPr>
          <a:xfrm>
            <a:off x="5615947" y="4777722"/>
            <a:ext cx="960107" cy="96010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t>2</a:t>
            </a:r>
            <a:endParaRPr lang="en-US" altLang="zh-CN" sz="2400" b="1" dirty="0"/>
          </a:p>
        </p:txBody>
      </p:sp>
      <p:cxnSp>
        <p:nvCxnSpPr>
          <p:cNvPr id="24" name="原创设计师QQ598969553             _14"/>
          <p:cNvCxnSpPr/>
          <p:nvPr/>
        </p:nvCxnSpPr>
        <p:spPr>
          <a:xfrm flipH="1">
            <a:off x="6576053" y="5257775"/>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7144571" y="2669993"/>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6"/>
          <p:cNvSpPr/>
          <p:nvPr/>
        </p:nvSpPr>
        <p:spPr>
          <a:xfrm>
            <a:off x="7237483" y="2978246"/>
            <a:ext cx="2979429" cy="1799285"/>
          </a:xfrm>
          <a:prstGeom prst="rect">
            <a:avLst/>
          </a:prstGeom>
          <a:blipFill rotWithShape="1">
            <a:blip r:embed="rId2"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9"/>
          <p:cNvSpPr>
            <a:spLocks noChangeArrowheads="1"/>
          </p:cNvSpPr>
          <p:nvPr/>
        </p:nvSpPr>
        <p:spPr bwMode="auto">
          <a:xfrm>
            <a:off x="7259003" y="4934249"/>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数据以区块的形式存储，每个区块之间有相互耦合，牵一发而动全身，因此有了不可篡改的特性。</a:t>
            </a:r>
            <a:r>
              <a:rPr lang="en-US" altLang="zh-CN" sz="1335" dirty="0">
                <a:solidFill>
                  <a:schemeClr val="tx1">
                    <a:lumMod val="50000"/>
                    <a:lumOff val="50000"/>
                  </a:schemeClr>
                </a:solidFill>
                <a:cs typeface="Arial" panose="020B0604020202020204" pitchFamily="34" charset="0"/>
              </a:rPr>
              <a:t> </a:t>
            </a:r>
            <a:endParaRPr lang="en-US" altLang="zh-CN" sz="1335" dirty="0">
              <a:solidFill>
                <a:schemeClr val="tx1">
                  <a:lumMod val="50000"/>
                  <a:lumOff val="50000"/>
                </a:schemeClr>
              </a:solidFill>
              <a:cs typeface="Arial" panose="020B0604020202020204" pitchFamily="34" charset="0"/>
            </a:endParaRPr>
          </a:p>
        </p:txBody>
      </p:sp>
      <p:cxnSp>
        <p:nvCxnSpPr>
          <p:cNvPr id="32" name="原创设计师QQ598969553             _20"/>
          <p:cNvCxnSpPr>
            <a:stCxn id="23" idx="2"/>
          </p:cNvCxnSpPr>
          <p:nvPr/>
        </p:nvCxnSpPr>
        <p:spPr>
          <a:xfrm>
            <a:off x="6096000" y="5737829"/>
            <a:ext cx="0" cy="111932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par>
                                <p:cTn id="13" presetID="22" presetClass="entr" presetSubtype="8"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 presetClass="entr" presetSubtype="2" fill="hold" grpId="0" nodeType="withEffect">
                                  <p:stCondLst>
                                    <p:cond delay="10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5" grpId="0" bldLvl="0" animBg="1"/>
      <p:bldP spid="26" grpId="0" bldLvl="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5615947" y="1303169"/>
            <a:ext cx="960107" cy="960107"/>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3</a:t>
            </a:r>
            <a:endParaRPr lang="en-US" sz="2400" b="1" dirty="0"/>
          </a:p>
        </p:txBody>
      </p:sp>
      <p:cxnSp>
        <p:nvCxnSpPr>
          <p:cNvPr id="8" name="原创设计师QQ598969553             _2"/>
          <p:cNvCxnSpPr>
            <a:stCxn id="6" idx="2"/>
            <a:endCxn id="23" idx="0"/>
          </p:cNvCxnSpPr>
          <p:nvPr/>
        </p:nvCxnSpPr>
        <p:spPr>
          <a:xfrm>
            <a:off x="6096000" y="2263275"/>
            <a:ext cx="0" cy="186368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5231904" y="178322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871531" y="113202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5"/>
          <p:cNvSpPr/>
          <p:nvPr/>
        </p:nvSpPr>
        <p:spPr>
          <a:xfrm>
            <a:off x="1975238" y="2294962"/>
            <a:ext cx="2979429" cy="1799285"/>
          </a:xfrm>
          <a:prstGeom prst="rect">
            <a:avLst/>
          </a:prstGeom>
          <a:blipFill dpi="0" rotWithShape="1">
            <a:blip r:embed="rId1" cstate="screen"/>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5" name="原创设计师QQ598969553             _8"/>
          <p:cNvSpPr>
            <a:spLocks noChangeArrowheads="1"/>
          </p:cNvSpPr>
          <p:nvPr/>
        </p:nvSpPr>
        <p:spPr bwMode="auto">
          <a:xfrm>
            <a:off x="1985963" y="1380955"/>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在这个分布式的数据库中，每个节点存储的信息是一样的，因此具有透明性和去中心化的特点。</a:t>
            </a:r>
            <a:endParaRPr lang="en-US" altLang="zh-CN" sz="1400" dirty="0">
              <a:solidFill>
                <a:srgbClr val="595959"/>
              </a:solidFill>
              <a:latin typeface="微软雅黑" panose="020B0503020204020204" charset="-122"/>
              <a:ea typeface="微软雅黑" panose="020B0503020204020204" charset="-122"/>
            </a:endParaRPr>
          </a:p>
        </p:txBody>
      </p:sp>
      <p:sp>
        <p:nvSpPr>
          <p:cNvPr id="23" name="原创设计师QQ598969553             _9"/>
          <p:cNvSpPr/>
          <p:nvPr/>
        </p:nvSpPr>
        <p:spPr>
          <a:xfrm>
            <a:off x="5615947" y="4126955"/>
            <a:ext cx="960107" cy="96010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4</a:t>
            </a:r>
            <a:endParaRPr lang="en-US" sz="2400" b="1" dirty="0"/>
          </a:p>
        </p:txBody>
      </p:sp>
      <p:cxnSp>
        <p:nvCxnSpPr>
          <p:cNvPr id="24" name="原创设计师QQ598969553             _10"/>
          <p:cNvCxnSpPr/>
          <p:nvPr/>
        </p:nvCxnSpPr>
        <p:spPr>
          <a:xfrm flipH="1">
            <a:off x="6576053" y="4607009"/>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7144571" y="2019226"/>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2"/>
          <p:cNvSpPr/>
          <p:nvPr/>
        </p:nvSpPr>
        <p:spPr>
          <a:xfrm>
            <a:off x="7237483" y="2295729"/>
            <a:ext cx="2979429" cy="1799285"/>
          </a:xfrm>
          <a:prstGeom prst="rect">
            <a:avLst/>
          </a:prstGeom>
          <a:blipFill dpi="0" rotWithShape="1">
            <a:blip r:embed="rId2" cstate="screen"/>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5"/>
          <p:cNvSpPr>
            <a:spLocks noChangeArrowheads="1"/>
          </p:cNvSpPr>
          <p:nvPr/>
        </p:nvSpPr>
        <p:spPr bwMode="auto">
          <a:xfrm>
            <a:off x="7259003" y="4282847"/>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chemeClr val="tx1">
                    <a:lumMod val="50000"/>
                    <a:lumOff val="50000"/>
                  </a:schemeClr>
                </a:solidFill>
                <a:latin typeface="微软雅黑" panose="020B0503020204020204" charset="-122"/>
                <a:ea typeface="微软雅黑" panose="020B0503020204020204" charset="-122"/>
              </a:rPr>
              <a:t>为了保障每个节点的信息是一致的，在一个去中心化的体系下，就有了共识机制，挖矿就是其中的一种。</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cxnSp>
        <p:nvCxnSpPr>
          <p:cNvPr id="32" name="原创设计师QQ598969553             _16"/>
          <p:cNvCxnSpPr>
            <a:stCxn id="23" idx="2"/>
          </p:cNvCxnSpPr>
          <p:nvPr/>
        </p:nvCxnSpPr>
        <p:spPr>
          <a:xfrm>
            <a:off x="6096000" y="5087062"/>
            <a:ext cx="0" cy="646405"/>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6096000" y="1270"/>
            <a:ext cx="0" cy="130189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5615947" y="6021499"/>
            <a:ext cx="960107"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335" b="1" dirty="0">
                <a:solidFill>
                  <a:schemeClr val="tx1">
                    <a:lumMod val="75000"/>
                    <a:lumOff val="25000"/>
                  </a:schemeClr>
                </a:solidFill>
                <a:cs typeface="Arial" panose="020B0604020202020204" pitchFamily="34" charset="0"/>
              </a:rPr>
              <a:t>PRESENT</a:t>
            </a:r>
            <a:endParaRPr lang="zh-CN" altLang="en-US" sz="1335" b="1" dirty="0">
              <a:solidFill>
                <a:schemeClr val="tx1">
                  <a:lumMod val="75000"/>
                  <a:lumOff val="25000"/>
                </a:schemeClr>
              </a:solidFill>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2" presetClass="entr" presetSubtype="8" fill="hold" nodeType="withEffect">
                                  <p:stCondLst>
                                    <p:cond delay="100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 presetClass="entr" presetSubtype="2"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200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 presetClass="entr" presetSubtype="4" fill="hold" grpId="0" nodeType="withEffect">
                                  <p:stCondLst>
                                    <p:cond delay="250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5" grpId="0"/>
      <p:bldP spid="23" grpId="0" bldLvl="0" animBg="1"/>
      <p:bldP spid="25" grpId="0" bldLvl="0" animBg="1"/>
      <p:bldP spid="26" grpId="0" bldLvl="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5"/>
          <p:cNvSpPr>
            <a:spLocks noChangeArrowheads="1"/>
          </p:cNvSpPr>
          <p:nvPr/>
        </p:nvSpPr>
        <p:spPr bwMode="auto">
          <a:xfrm>
            <a:off x="7146290" y="1603375"/>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4" name="原创设计师QQ598969553             _10"/>
          <p:cNvSpPr>
            <a:spLocks noChangeArrowheads="1"/>
          </p:cNvSpPr>
          <p:nvPr/>
        </p:nvSpPr>
        <p:spPr bwMode="auto">
          <a:xfrm>
            <a:off x="7114540" y="3855085"/>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20" name="原创设计师QQ598969553             _15"/>
          <p:cNvSpPr>
            <a:spLocks noChangeArrowheads="1"/>
          </p:cNvSpPr>
          <p:nvPr/>
        </p:nvSpPr>
        <p:spPr bwMode="auto">
          <a:xfrm>
            <a:off x="1213485" y="1583055"/>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86815" y="395605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目录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241425" y="399478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1990480" y="1603563"/>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数字汇票体系</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保障扶贫资金的权威性和信用可达性</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4" name="原创设计师QQ598969553             _19"/>
          <p:cNvSpPr>
            <a:spLocks noChangeArrowheads="1"/>
          </p:cNvSpPr>
          <p:nvPr/>
        </p:nvSpPr>
        <p:spPr bwMode="auto">
          <a:xfrm>
            <a:off x="7923285" y="167151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实时对账系统</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实时流水对账，及时发现对账差异</a:t>
            </a:r>
            <a:r>
              <a:rPr lang="en-US" altLang="zh-CN" dirty="0">
                <a:solidFill>
                  <a:schemeClr val="bg1">
                    <a:lumMod val="50000"/>
                  </a:schemeClr>
                </a:solidFill>
                <a:latin typeface="微软雅黑" panose="020B0503020204020204" charset="-122"/>
                <a:ea typeface="微软雅黑" panose="020B0503020204020204" charset="-122"/>
              </a:rPr>
              <a:t>.</a:t>
            </a:r>
            <a:endParaRPr lang="en-US" alt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90691" y="397655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共识机制</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基于信用评分的主节点切换协议的</a:t>
            </a:r>
            <a:r>
              <a:rPr lang="en-US" altLang="zh-CN" dirty="0">
                <a:solidFill>
                  <a:schemeClr val="tx1">
                    <a:lumMod val="50000"/>
                    <a:lumOff val="50000"/>
                  </a:schemeClr>
                </a:solidFill>
                <a:latin typeface="微软雅黑" panose="020B0503020204020204" charset="-122"/>
                <a:ea typeface="微软雅黑" panose="020B0503020204020204" charset="-122"/>
              </a:rPr>
              <a:t>CBFT</a:t>
            </a:r>
            <a:r>
              <a:rPr lang="zh-CN" altLang="en-US" dirty="0">
                <a:solidFill>
                  <a:schemeClr val="tx1">
                    <a:lumMod val="50000"/>
                    <a:lumOff val="50000"/>
                  </a:schemeClr>
                </a:solidFill>
                <a:latin typeface="微软雅黑" panose="020B0503020204020204" charset="-122"/>
                <a:ea typeface="微软雅黑" panose="020B0503020204020204" charset="-122"/>
              </a:rPr>
              <a:t>共识算法</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7" name="原创设计师QQ598969553             _22"/>
          <p:cNvSpPr>
            <a:spLocks noChangeArrowheads="1"/>
          </p:cNvSpPr>
          <p:nvPr/>
        </p:nvSpPr>
        <p:spPr bwMode="auto">
          <a:xfrm>
            <a:off x="7918416"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多链架构</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多链架构，提高区块链的系统吞吐量</a:t>
            </a:r>
            <a:endParaRPr lang="zh-CN" altLang="en-US"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1" name="原创设计师QQ598969553             _60"/>
          <p:cNvSpPr>
            <a:spLocks noEditPoints="1"/>
          </p:cNvSpPr>
          <p:nvPr/>
        </p:nvSpPr>
        <p:spPr bwMode="auto">
          <a:xfrm>
            <a:off x="7187565" y="3976370"/>
            <a:ext cx="528955" cy="432435"/>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3" name="原创设计师QQ598969553             _33"/>
          <p:cNvSpPr>
            <a:spLocks noEditPoints="1"/>
          </p:cNvSpPr>
          <p:nvPr/>
        </p:nvSpPr>
        <p:spPr bwMode="auto">
          <a:xfrm>
            <a:off x="1273810" y="1602740"/>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原创设计师QQ598969553             _25"/>
          <p:cNvSpPr>
            <a:spLocks noEditPoints="1"/>
          </p:cNvSpPr>
          <p:nvPr/>
        </p:nvSpPr>
        <p:spPr bwMode="auto">
          <a:xfrm>
            <a:off x="7206615" y="1670685"/>
            <a:ext cx="554355" cy="539750"/>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solidFill>
          <a:ln>
            <a:noFill/>
          </a:ln>
        </p:spPr>
        <p:txBody>
          <a:bodyPr vert="horz" wrap="square" lIns="91440" tIns="45720" rIns="91440" bIns="45720" numCol="1" anchor="t" anchorCtr="0" compatLnSpc="1"/>
          <a:p>
            <a:endParaRPr lang="zh-CN" altLang="en-US"/>
          </a:p>
        </p:txBody>
      </p:sp>
      <p:cxnSp>
        <p:nvCxnSpPr>
          <p:cNvPr id="6" name="Straight Connector 400"/>
          <p:cNvCxnSpPr/>
          <p:nvPr/>
        </p:nvCxnSpPr>
        <p:spPr>
          <a:xfrm>
            <a:off x="328295" y="333565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27127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典型共识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算法分析</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sp>
        <p:nvSpPr>
          <p:cNvPr id="19" name="Title 13"/>
          <p:cNvSpPr txBox="1"/>
          <p:nvPr/>
        </p:nvSpPr>
        <p:spPr>
          <a:xfrm>
            <a:off x="1785938" y="1844993"/>
            <a:ext cx="3632200" cy="531812"/>
          </a:xfrm>
          <a:prstGeom prst="rect">
            <a:avLst/>
          </a:prstGeom>
          <a:noFill/>
          <a:ln w="9525">
            <a:noFill/>
          </a:ln>
        </p:spPr>
        <p:txBody>
          <a:bodyPr anchor="ctr"/>
          <a:p>
            <a:pPr algn="ctr">
              <a:buFont typeface="Arial" panose="020B0604020202020204" pitchFamily="34" charset="0"/>
              <a:buNone/>
            </a:pPr>
            <a:r>
              <a:rPr lang="en-US" sz="2400" b="1" dirty="0">
                <a:solidFill>
                  <a:srgbClr val="404040"/>
                </a:solidFill>
                <a:latin typeface="微软雅黑" panose="020B0503020204020204" charset="-122"/>
                <a:ea typeface="微软雅黑" panose="020B0503020204020204" charset="-122"/>
              </a:rPr>
              <a:t>PoW</a:t>
            </a:r>
            <a:r>
              <a:rPr lang="zh-CN" altLang="en-US" sz="2400" b="1" dirty="0">
                <a:solidFill>
                  <a:srgbClr val="404040"/>
                </a:solidFill>
                <a:latin typeface="微软雅黑" panose="020B0503020204020204" charset="-122"/>
                <a:ea typeface="微软雅黑" panose="020B0503020204020204" charset="-122"/>
              </a:rPr>
              <a:t>、</a:t>
            </a:r>
            <a:r>
              <a:rPr lang="en-US" altLang="zh-CN" sz="2400" b="1" dirty="0">
                <a:solidFill>
                  <a:srgbClr val="404040"/>
                </a:solidFill>
                <a:latin typeface="微软雅黑" panose="020B0503020204020204" charset="-122"/>
                <a:ea typeface="微软雅黑" panose="020B0503020204020204" charset="-122"/>
              </a:rPr>
              <a:t>PoS</a:t>
            </a:r>
            <a:r>
              <a:rPr lang="zh-CN" altLang="en-US" sz="2400" b="1" dirty="0">
                <a:solidFill>
                  <a:srgbClr val="404040"/>
                </a:solidFill>
                <a:latin typeface="微软雅黑" panose="020B0503020204020204" charset="-122"/>
                <a:ea typeface="微软雅黑" panose="020B0503020204020204" charset="-122"/>
              </a:rPr>
              <a:t>、</a:t>
            </a:r>
            <a:r>
              <a:rPr lang="en-US" altLang="zh-CN" sz="2400" b="1" dirty="0">
                <a:solidFill>
                  <a:srgbClr val="404040"/>
                </a:solidFill>
                <a:latin typeface="微软雅黑" panose="020B0503020204020204" charset="-122"/>
                <a:ea typeface="微软雅黑" panose="020B0503020204020204" charset="-122"/>
              </a:rPr>
              <a:t>DpoS...</a:t>
            </a:r>
            <a:endParaRPr lang="en-US" altLang="zh-CN" sz="2400" b="1" dirty="0">
              <a:solidFill>
                <a:srgbClr val="404040"/>
              </a:solidFill>
              <a:latin typeface="微软雅黑" panose="020B0503020204020204" charset="-122"/>
              <a:ea typeface="微软雅黑" panose="020B0503020204020204" charset="-122"/>
            </a:endParaRPr>
          </a:p>
        </p:txBody>
      </p:sp>
      <p:sp>
        <p:nvSpPr>
          <p:cNvPr id="23" name="Title 13"/>
          <p:cNvSpPr txBox="1"/>
          <p:nvPr/>
        </p:nvSpPr>
        <p:spPr>
          <a:xfrm>
            <a:off x="1785938" y="48196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资源浪费、效率较低！</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37" name="Title 13"/>
          <p:cNvSpPr txBox="1"/>
          <p:nvPr/>
        </p:nvSpPr>
        <p:spPr>
          <a:xfrm>
            <a:off x="6721158" y="1845310"/>
            <a:ext cx="3632200" cy="531813"/>
          </a:xfrm>
          <a:prstGeom prst="rect">
            <a:avLst/>
          </a:prstGeom>
        </p:spPr>
        <p:txBody>
          <a:bodyPr anchor="ctr">
            <a:normAutofit fontScale="8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Raft</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Paxos</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Zab</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Pbft...</a:t>
            </a:r>
            <a:endParaRPr kumimoji="0" lang="en-US" altLang="zh-CN" sz="2400" b="1" i="0" u="none" strike="noStrike" kern="1200" cap="none" spc="0" normalizeH="0" baseline="0" noProof="0" dirty="0">
              <a:ln>
                <a:noFill/>
              </a:ln>
              <a:solidFill>
                <a:srgbClr val="404040"/>
              </a:solidFill>
              <a:effectLst/>
              <a:uLnTx/>
              <a:uFillTx/>
              <a:latin typeface="微软雅黑" panose="020B0503020204020204" charset="-122"/>
              <a:ea typeface="微软雅黑" panose="020B0503020204020204" charset="-122"/>
              <a:cs typeface="+mn-cs"/>
            </a:endParaRPr>
          </a:p>
        </p:txBody>
      </p:sp>
      <p:grpSp>
        <p:nvGrpSpPr>
          <p:cNvPr id="45" name="组合 44"/>
          <p:cNvGrpSpPr/>
          <p:nvPr/>
        </p:nvGrpSpPr>
        <p:grpSpPr>
          <a:xfrm>
            <a:off x="4149725" y="2466975"/>
            <a:ext cx="3632200" cy="2167890"/>
            <a:chOff x="6536" y="3460"/>
            <a:chExt cx="5720" cy="3414"/>
          </a:xfrm>
        </p:grpSpPr>
        <p:sp>
          <p:nvSpPr>
            <p:cNvPr id="43" name="爆炸形 1 42"/>
            <p:cNvSpPr/>
            <p:nvPr/>
          </p:nvSpPr>
          <p:spPr>
            <a:xfrm>
              <a:off x="6840" y="3460"/>
              <a:ext cx="5114" cy="3415"/>
            </a:xfrm>
            <a:prstGeom prst="irregularSeal1">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Title 13"/>
            <p:cNvSpPr txBox="1"/>
            <p:nvPr/>
          </p:nvSpPr>
          <p:spPr>
            <a:xfrm>
              <a:off x="6536" y="4749"/>
              <a:ext cx="5720" cy="837"/>
            </a:xfrm>
            <a:prstGeom prst="rect">
              <a:avLst/>
            </a:prstGeom>
            <a:noFill/>
            <a:ln w="9525">
              <a:noFill/>
            </a:ln>
          </p:spPr>
          <p:txBody>
            <a:bodyPr anchor="ctr"/>
            <a:p>
              <a:pPr algn="ctr">
                <a:buFont typeface="Arial" panose="020B0604020202020204" pitchFamily="34" charset="0"/>
                <a:buNone/>
              </a:pPr>
              <a:r>
                <a:rPr lang="zh-CN" altLang="en-US" sz="2400" b="1" dirty="0">
                  <a:solidFill>
                    <a:srgbClr val="404040"/>
                  </a:solidFill>
                  <a:latin typeface="微软雅黑" panose="020B0503020204020204" charset="-122"/>
                  <a:ea typeface="微软雅黑" panose="020B0503020204020204" charset="-122"/>
                </a:rPr>
                <a:t>突出问题！</a:t>
              </a:r>
              <a:endParaRPr lang="en-US" altLang="zh-CN" sz="2400" b="1" dirty="0">
                <a:solidFill>
                  <a:srgbClr val="404040"/>
                </a:solidFill>
                <a:latin typeface="微软雅黑" panose="020B0503020204020204" charset="-122"/>
                <a:ea typeface="微软雅黑" panose="020B0503020204020204" charset="-122"/>
              </a:endParaRPr>
            </a:p>
          </p:txBody>
        </p:sp>
      </p:grpSp>
      <p:sp>
        <p:nvSpPr>
          <p:cNvPr id="46" name="Title 13"/>
          <p:cNvSpPr txBox="1"/>
          <p:nvPr/>
        </p:nvSpPr>
        <p:spPr>
          <a:xfrm>
            <a:off x="6721158" y="4933315"/>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存在安全隐患！</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50" name="下箭头 49"/>
          <p:cNvSpPr/>
          <p:nvPr/>
        </p:nvSpPr>
        <p:spPr>
          <a:xfrm>
            <a:off x="3327400" y="2545080"/>
            <a:ext cx="549910" cy="2012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下箭头 51"/>
          <p:cNvSpPr/>
          <p:nvPr/>
        </p:nvSpPr>
        <p:spPr>
          <a:xfrm>
            <a:off x="8262620" y="2545080"/>
            <a:ext cx="549910" cy="2012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cxnSp>
        <p:nvCxnSpPr>
          <p:cNvPr id="4" name="直接连接符 3"/>
          <p:cNvCxnSpPr/>
          <p:nvPr/>
        </p:nvCxnSpPr>
        <p:spPr>
          <a:xfrm>
            <a:off x="2444115" y="2310130"/>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44115" y="3088005"/>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2444115" y="3878580"/>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2444115" y="4773295"/>
            <a:ext cx="7400925"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224280" y="2125980"/>
            <a:ext cx="1028700" cy="368300"/>
          </a:xfrm>
          <a:prstGeom prst="rect">
            <a:avLst/>
          </a:prstGeom>
          <a:noFill/>
        </p:spPr>
        <p:txBody>
          <a:bodyPr wrap="square" rtlCol="0">
            <a:spAutoFit/>
          </a:bodyPr>
          <a:p>
            <a:pPr algn="ctr"/>
            <a:r>
              <a:rPr lang="zh-CN" altLang="en-US" b="1"/>
              <a:t>节点</a:t>
            </a:r>
            <a:r>
              <a:rPr lang="en-US" altLang="zh-CN" b="1"/>
              <a:t>1</a:t>
            </a:r>
            <a:endParaRPr lang="en-US" altLang="zh-CN" b="1"/>
          </a:p>
        </p:txBody>
      </p:sp>
      <p:sp>
        <p:nvSpPr>
          <p:cNvPr id="11" name="文本框 10"/>
          <p:cNvSpPr txBox="1"/>
          <p:nvPr/>
        </p:nvSpPr>
        <p:spPr>
          <a:xfrm>
            <a:off x="1224280" y="2903855"/>
            <a:ext cx="1028700" cy="368300"/>
          </a:xfrm>
          <a:prstGeom prst="rect">
            <a:avLst/>
          </a:prstGeom>
          <a:noFill/>
        </p:spPr>
        <p:txBody>
          <a:bodyPr wrap="square" rtlCol="0">
            <a:spAutoFit/>
          </a:bodyPr>
          <a:p>
            <a:pPr algn="ctr"/>
            <a:r>
              <a:rPr lang="zh-CN" altLang="en-US" b="1"/>
              <a:t>节点</a:t>
            </a:r>
            <a:r>
              <a:rPr lang="en-US" altLang="zh-CN" b="1"/>
              <a:t>2</a:t>
            </a:r>
            <a:endParaRPr lang="en-US" altLang="zh-CN" b="1"/>
          </a:p>
        </p:txBody>
      </p:sp>
      <p:sp>
        <p:nvSpPr>
          <p:cNvPr id="12" name="文本框 11"/>
          <p:cNvSpPr txBox="1"/>
          <p:nvPr/>
        </p:nvSpPr>
        <p:spPr>
          <a:xfrm>
            <a:off x="1224280" y="3694430"/>
            <a:ext cx="1028700" cy="368300"/>
          </a:xfrm>
          <a:prstGeom prst="rect">
            <a:avLst/>
          </a:prstGeom>
          <a:noFill/>
        </p:spPr>
        <p:txBody>
          <a:bodyPr wrap="square" rtlCol="0">
            <a:spAutoFit/>
          </a:bodyPr>
          <a:p>
            <a:pPr algn="ctr"/>
            <a:r>
              <a:rPr lang="zh-CN" altLang="en-US" b="1"/>
              <a:t>节点</a:t>
            </a:r>
            <a:r>
              <a:rPr lang="en-US" altLang="zh-CN" b="1"/>
              <a:t>3</a:t>
            </a:r>
            <a:endParaRPr lang="en-US" altLang="zh-CN" b="1"/>
          </a:p>
        </p:txBody>
      </p:sp>
      <p:sp>
        <p:nvSpPr>
          <p:cNvPr id="13" name="文本框 12"/>
          <p:cNvSpPr txBox="1"/>
          <p:nvPr/>
        </p:nvSpPr>
        <p:spPr>
          <a:xfrm>
            <a:off x="1224280" y="4589145"/>
            <a:ext cx="1028700" cy="368300"/>
          </a:xfrm>
          <a:prstGeom prst="rect">
            <a:avLst/>
          </a:prstGeom>
          <a:noFill/>
        </p:spPr>
        <p:txBody>
          <a:bodyPr wrap="square" rtlCol="0">
            <a:spAutoFit/>
          </a:bodyPr>
          <a:p>
            <a:pPr algn="ctr"/>
            <a:r>
              <a:rPr lang="zh-CN" altLang="en-US" b="1"/>
              <a:t>节点</a:t>
            </a:r>
            <a:r>
              <a:rPr lang="en-US" altLang="zh-CN" b="1"/>
              <a:t>4</a:t>
            </a:r>
            <a:endParaRPr lang="en-US" altLang="zh-CN" b="1"/>
          </a:p>
        </p:txBody>
      </p:sp>
      <p:cxnSp>
        <p:nvCxnSpPr>
          <p:cNvPr id="14" name="直接连接符 13"/>
          <p:cNvCxnSpPr/>
          <p:nvPr/>
        </p:nvCxnSpPr>
        <p:spPr>
          <a:xfrm>
            <a:off x="609600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427990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791845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2443480" y="1847850"/>
            <a:ext cx="1778000" cy="368300"/>
          </a:xfrm>
          <a:prstGeom prst="rect">
            <a:avLst/>
          </a:prstGeom>
          <a:noFill/>
        </p:spPr>
        <p:txBody>
          <a:bodyPr wrap="square" rtlCol="0">
            <a:spAutoFit/>
          </a:bodyPr>
          <a:p>
            <a:pPr algn="ctr"/>
            <a:r>
              <a:rPr lang="en-US" altLang="zh-CN" b="1"/>
              <a:t>Pre-prepare</a:t>
            </a:r>
            <a:r>
              <a:rPr lang="zh-CN" altLang="en-US" b="1"/>
              <a:t>阶段</a:t>
            </a:r>
            <a:endParaRPr lang="zh-CN" altLang="en-US" b="1"/>
          </a:p>
        </p:txBody>
      </p:sp>
      <p:sp>
        <p:nvSpPr>
          <p:cNvPr id="20" name="文本框 19"/>
          <p:cNvSpPr txBox="1"/>
          <p:nvPr/>
        </p:nvSpPr>
        <p:spPr>
          <a:xfrm>
            <a:off x="4294505" y="1847850"/>
            <a:ext cx="1778000" cy="368300"/>
          </a:xfrm>
          <a:prstGeom prst="rect">
            <a:avLst/>
          </a:prstGeom>
          <a:noFill/>
        </p:spPr>
        <p:txBody>
          <a:bodyPr wrap="square" rtlCol="0">
            <a:spAutoFit/>
          </a:bodyPr>
          <a:p>
            <a:pPr algn="ctr"/>
            <a:r>
              <a:rPr lang="en-US" altLang="zh-CN" b="1"/>
              <a:t>Prepare</a:t>
            </a:r>
            <a:r>
              <a:rPr lang="zh-CN" altLang="en-US" b="1"/>
              <a:t>阶段</a:t>
            </a:r>
            <a:endParaRPr lang="zh-CN" altLang="en-US" b="1"/>
          </a:p>
        </p:txBody>
      </p:sp>
      <p:sp>
        <p:nvSpPr>
          <p:cNvPr id="21" name="文本框 20"/>
          <p:cNvSpPr txBox="1"/>
          <p:nvPr/>
        </p:nvSpPr>
        <p:spPr>
          <a:xfrm>
            <a:off x="6140450" y="1847850"/>
            <a:ext cx="1778000" cy="368300"/>
          </a:xfrm>
          <a:prstGeom prst="rect">
            <a:avLst/>
          </a:prstGeom>
          <a:noFill/>
        </p:spPr>
        <p:txBody>
          <a:bodyPr wrap="square" rtlCol="0">
            <a:spAutoFit/>
          </a:bodyPr>
          <a:p>
            <a:pPr algn="ctr"/>
            <a:r>
              <a:rPr lang="en-US" altLang="zh-CN" b="1"/>
              <a:t>Commit</a:t>
            </a:r>
            <a:r>
              <a:rPr lang="zh-CN" altLang="en-US" b="1"/>
              <a:t>阶段</a:t>
            </a:r>
            <a:endParaRPr lang="zh-CN" altLang="en-US" b="1"/>
          </a:p>
        </p:txBody>
      </p:sp>
      <p:sp>
        <p:nvSpPr>
          <p:cNvPr id="22" name="文本框 21"/>
          <p:cNvSpPr txBox="1"/>
          <p:nvPr/>
        </p:nvSpPr>
        <p:spPr>
          <a:xfrm>
            <a:off x="7999730" y="1847850"/>
            <a:ext cx="1778000" cy="368300"/>
          </a:xfrm>
          <a:prstGeom prst="rect">
            <a:avLst/>
          </a:prstGeom>
          <a:noFill/>
        </p:spPr>
        <p:txBody>
          <a:bodyPr wrap="square" rtlCol="0">
            <a:spAutoFit/>
          </a:bodyPr>
          <a:p>
            <a:pPr algn="ctr"/>
            <a:r>
              <a:rPr lang="zh-CN" b="1"/>
              <a:t>主节点切换</a:t>
            </a:r>
            <a:endParaRPr lang="zh-CN" b="1"/>
          </a:p>
        </p:txBody>
      </p:sp>
      <p:cxnSp>
        <p:nvCxnSpPr>
          <p:cNvPr id="23" name="直接箭头连接符 22"/>
          <p:cNvCxnSpPr/>
          <p:nvPr/>
        </p:nvCxnSpPr>
        <p:spPr>
          <a:xfrm>
            <a:off x="2472055" y="2314575"/>
            <a:ext cx="1800225" cy="7620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81580" y="2324100"/>
            <a:ext cx="1800225" cy="154305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481580" y="2333625"/>
            <a:ext cx="1790700" cy="243840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479675" y="2314575"/>
            <a:ext cx="1800225" cy="15430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79675" y="2324100"/>
            <a:ext cx="1790700" cy="2438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4282440" y="2314575"/>
            <a:ext cx="914400" cy="7620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82440" y="3095625"/>
            <a:ext cx="914400" cy="7810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272915" y="3095625"/>
            <a:ext cx="923925" cy="16859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282440" y="2324100"/>
            <a:ext cx="1819275" cy="1562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4282440" y="3076575"/>
            <a:ext cx="1819275" cy="809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282440" y="3876675"/>
            <a:ext cx="1809750" cy="8858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282440" y="2314575"/>
            <a:ext cx="136207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4282440" y="3076575"/>
            <a:ext cx="13620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4282440" y="3876675"/>
            <a:ext cx="1352550" cy="9048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101715" y="2305050"/>
            <a:ext cx="144780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082665" y="2305050"/>
            <a:ext cx="1485900" cy="1571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101715" y="2305050"/>
            <a:ext cx="145732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6101715" y="2314575"/>
            <a:ext cx="790575"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101715" y="3076575"/>
            <a:ext cx="800100" cy="800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101715" y="3076575"/>
            <a:ext cx="800100" cy="16954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6101715" y="2314575"/>
            <a:ext cx="1162050" cy="15525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6101715" y="3095625"/>
            <a:ext cx="116205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092190" y="3867150"/>
            <a:ext cx="1171575" cy="8953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6092190" y="2305050"/>
            <a:ext cx="1828800"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6101715" y="3067050"/>
            <a:ext cx="18192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6092190" y="3867150"/>
            <a:ext cx="1838325" cy="914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930515" y="2314575"/>
            <a:ext cx="144780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7911465" y="2314575"/>
            <a:ext cx="1485900" cy="1571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930515" y="2314575"/>
            <a:ext cx="145732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7930515" y="2324100"/>
            <a:ext cx="790575"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930515" y="3086100"/>
            <a:ext cx="800100" cy="800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930515" y="3086100"/>
            <a:ext cx="800100" cy="16954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7930515" y="2324100"/>
            <a:ext cx="1162050" cy="15525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7930515" y="3105150"/>
            <a:ext cx="116205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7920990" y="3876675"/>
            <a:ext cx="1171575" cy="8953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7920990" y="2314575"/>
            <a:ext cx="1828800"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7930515" y="3076575"/>
            <a:ext cx="18192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920990" y="3876675"/>
            <a:ext cx="1838325" cy="914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Chart 15"/>
          <p:cNvGraphicFramePr>
            <a:graphicFrameLocks noChangeAspect="1"/>
          </p:cNvGraphicFramePr>
          <p:nvPr/>
        </p:nvGraphicFramePr>
        <p:xfrm>
          <a:off x="1408748" y="1885950"/>
          <a:ext cx="2263140" cy="2326640"/>
        </p:xfrm>
        <a:graphic>
          <a:graphicData uri="http://schemas.openxmlformats.org/presentationml/2006/ole">
            <mc:AlternateContent xmlns:mc="http://schemas.openxmlformats.org/markup-compatibility/2006">
              <mc:Choice xmlns:v="urn:schemas-microsoft-com:vml" Requires="v">
                <p:oleObj spid="_x0000_s14" name="" r:id="rId1" imgW="2266950" imgH="2333625" progId="Excel.Chart.8">
                  <p:embed/>
                </p:oleObj>
              </mc:Choice>
              <mc:Fallback>
                <p:oleObj name="" r:id="rId1" imgW="2266950" imgH="2333625" progId="Excel.Chart.8">
                  <p:embed/>
                  <p:pic>
                    <p:nvPicPr>
                      <p:cNvPr id="0" name="图片 3079"/>
                      <p:cNvPicPr/>
                      <p:nvPr/>
                    </p:nvPicPr>
                    <p:blipFill>
                      <a:blip r:embed="rId2"/>
                      <a:stretch>
                        <a:fillRect/>
                      </a:stretch>
                    </p:blipFill>
                    <p:spPr>
                      <a:xfrm>
                        <a:off x="1408748" y="1885950"/>
                        <a:ext cx="2263140" cy="2326640"/>
                      </a:xfrm>
                      <a:prstGeom prst="rect">
                        <a:avLst/>
                      </a:prstGeom>
                      <a:noFill/>
                      <a:ln w="38100">
                        <a:noFill/>
                        <a:miter/>
                      </a:ln>
                    </p:spPr>
                  </p:pic>
                </p:oleObj>
              </mc:Fallback>
            </mc:AlternateContent>
          </a:graphicData>
        </a:graphic>
      </p:graphicFrame>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16"/>
          <p:cNvSpPr txBox="1"/>
          <p:nvPr/>
        </p:nvSpPr>
        <p:spPr>
          <a:xfrm>
            <a:off x="2041525" y="2633028"/>
            <a:ext cx="987425" cy="866140"/>
          </a:xfrm>
          <a:prstGeom prst="rect">
            <a:avLst/>
          </a:prstGeom>
          <a:noFill/>
          <a:ln w="9525">
            <a:noFill/>
          </a:ln>
        </p:spPr>
        <p:txBody>
          <a:bodyPr anchor="t">
            <a:spAutoFit/>
          </a:bodyPr>
          <a:p>
            <a:pPr algn="ctr" defTabSz="914400">
              <a:lnSpc>
                <a:spcPct val="70000"/>
              </a:lnSpc>
            </a:pPr>
            <a:r>
              <a:rPr lang="en-US" altLang="id-ID" sz="4000" b="1" dirty="0">
                <a:solidFill>
                  <a:srgbClr val="767171"/>
                </a:solidFill>
                <a:latin typeface="Calibri" panose="020F0502020204030204" charset="0"/>
              </a:rPr>
              <a:t>67</a:t>
            </a:r>
            <a:endParaRPr lang="en-US" altLang="id-ID" sz="4000" b="1" dirty="0">
              <a:solidFill>
                <a:srgbClr val="767171"/>
              </a:solidFill>
              <a:latin typeface="Calibri" panose="020F0502020204030204" charset="0"/>
            </a:endParaRPr>
          </a:p>
          <a:p>
            <a:pPr algn="ctr" defTabSz="914400">
              <a:lnSpc>
                <a:spcPct val="70000"/>
              </a:lnSpc>
            </a:pPr>
            <a:r>
              <a:rPr lang="id-ID" altLang="zh-CN" sz="3200" dirty="0">
                <a:solidFill>
                  <a:srgbClr val="AFABAB"/>
                </a:solidFill>
                <a:latin typeface="Calibri" panose="020F0502020204030204" charset="0"/>
              </a:rPr>
              <a:t>%</a:t>
            </a:r>
            <a:endParaRPr lang="id-ID" altLang="zh-CN" sz="3200" dirty="0">
              <a:solidFill>
                <a:srgbClr val="AFABAB"/>
              </a:solidFill>
              <a:latin typeface="Calibri" panose="020F0502020204030204" charset="0"/>
            </a:endParaRPr>
          </a:p>
        </p:txBody>
      </p:sp>
      <p:cxnSp>
        <p:nvCxnSpPr>
          <p:cNvPr id="18" name="Straight Connector 17"/>
          <p:cNvCxnSpPr/>
          <p:nvPr/>
        </p:nvCxnSpPr>
        <p:spPr>
          <a:xfrm>
            <a:off x="2540000" y="3988753"/>
            <a:ext cx="1588" cy="16827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72560" y="1918653"/>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3" name="Title 13"/>
          <p:cNvSpPr txBox="1"/>
          <p:nvPr/>
        </p:nvSpPr>
        <p:spPr>
          <a:xfrm>
            <a:off x="1452563" y="4477703"/>
            <a:ext cx="2173287" cy="936625"/>
          </a:xfrm>
          <a:prstGeom prst="rect">
            <a:avLst/>
          </a:prstGeom>
          <a:noFill/>
          <a:ln w="9525">
            <a:noFill/>
          </a:ln>
        </p:spPr>
        <p:txBody>
          <a:bodyPr anchor="ctr"/>
          <a:p>
            <a:pPr algn="ct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容错率</a:t>
            </a:r>
            <a:endParaRPr lang="zh-CN" altLang="id-ID" sz="2000" b="1" dirty="0">
              <a:solidFill>
                <a:srgbClr val="767171"/>
              </a:solidFill>
              <a:latin typeface="微软雅黑" panose="020B0503020204020204" charset="-122"/>
              <a:ea typeface="微软雅黑" panose="020B0503020204020204" charset="-122"/>
            </a:endParaRPr>
          </a:p>
          <a:p>
            <a:pPr algn="just">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在保证系统活性和安全性的前提下，可以容忍系统中有33%的节点是拜占庭节点。</a:t>
            </a:r>
            <a:endParaRPr lang="en-US" altLang="zh-CN" sz="1400" dirty="0">
              <a:solidFill>
                <a:srgbClr val="595959"/>
              </a:solidFill>
              <a:latin typeface="微软雅黑" panose="020B0503020204020204" charset="-122"/>
              <a:ea typeface="微软雅黑" panose="020B0503020204020204" charset="-122"/>
            </a:endParaRPr>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7" name="原创设计师QQ598969553             _6"/>
          <p:cNvSpPr>
            <a:spLocks noChangeArrowheads="1"/>
          </p:cNvSpPr>
          <p:nvPr/>
        </p:nvSpPr>
        <p:spPr bwMode="auto">
          <a:xfrm>
            <a:off x="5295384" y="884759"/>
            <a:ext cx="4608512"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3f+1容错机制</a:t>
            </a:r>
            <a:r>
              <a:rPr lang="en-US" altLang="zh-CN"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原创设计师QQ598969553             _7"/>
          <p:cNvSpPr/>
          <p:nvPr/>
        </p:nvSpPr>
        <p:spPr>
          <a:xfrm>
            <a:off x="4435705" y="82242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01</a:t>
            </a:r>
            <a:endParaRPr lang="en-US" altLang="zh-CN" sz="2400" b="1" dirty="0"/>
          </a:p>
        </p:txBody>
      </p:sp>
      <p:sp>
        <p:nvSpPr>
          <p:cNvPr id="2" name="原创设计师QQ598969553             _21"/>
          <p:cNvSpPr>
            <a:spLocks noChangeArrowheads="1"/>
          </p:cNvSpPr>
          <p:nvPr/>
        </p:nvSpPr>
        <p:spPr bwMode="auto">
          <a:xfrm>
            <a:off x="5295265" y="1389380"/>
            <a:ext cx="5197475" cy="56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符号说明：</a:t>
            </a:r>
            <a:endParaRPr lang="zh-CN" altLang="id-ID" sz="2000" b="1" dirty="0">
              <a:solidFill>
                <a:srgbClr val="404040"/>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     ：分布式的系统中节点的个数。</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     ：分布式的系统中拜占庭节点的个数。</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约束条件：</a:t>
            </a: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活性：一定能在有限的时间内做出判断</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安全性：做出的判断一定要保证其正确性</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关系证明：</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极端情况</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   </a:t>
            </a:r>
            <a:r>
              <a:rPr lang="zh-CN" altLang="en-US" sz="1600" dirty="0">
                <a:solidFill>
                  <a:schemeClr val="tx1">
                    <a:lumMod val="50000"/>
                    <a:lumOff val="50000"/>
                  </a:schemeClr>
                </a:solidFill>
                <a:latin typeface="微软雅黑" panose="020B0503020204020204" charset="-122"/>
                <a:ea typeface="微软雅黑" panose="020B0503020204020204" charset="-122"/>
              </a:rPr>
              <a:t>个拜占庭节点收到消息后不回复；为了保证系统的安全性，系统必须在收到</a:t>
            </a:r>
            <a:r>
              <a:rPr lang="en-US" altLang="zh-CN" sz="1600" dirty="0">
                <a:solidFill>
                  <a:schemeClr val="tx1">
                    <a:lumMod val="50000"/>
                    <a:lumOff val="50000"/>
                  </a:schemeClr>
                </a:solidFill>
                <a:latin typeface="微软雅黑" panose="020B0503020204020204" charset="-122"/>
                <a:ea typeface="微软雅黑" panose="020B0503020204020204" charset="-122"/>
              </a:rPr>
              <a:t>          </a:t>
            </a:r>
            <a:r>
              <a:rPr lang="zh-CN" altLang="en-US" sz="1600" dirty="0">
                <a:solidFill>
                  <a:schemeClr val="tx1">
                    <a:lumMod val="50000"/>
                    <a:lumOff val="50000"/>
                  </a:schemeClr>
                </a:solidFill>
                <a:latin typeface="微软雅黑" panose="020B0503020204020204" charset="-122"/>
                <a:ea typeface="微软雅黑" panose="020B0503020204020204" charset="-122"/>
              </a:rPr>
              <a:t>个回复后作出判断。</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由此推导出</a:t>
            </a:r>
            <a:r>
              <a:rPr lang="en-US" altLang="zh-CN" sz="1600" dirty="0">
                <a:solidFill>
                  <a:schemeClr val="tx1">
                    <a:lumMod val="50000"/>
                    <a:lumOff val="50000"/>
                  </a:schemeClr>
                </a:solidFill>
                <a:latin typeface="微软雅黑" panose="020B0503020204020204" charset="-122"/>
                <a:ea typeface="微软雅黑" panose="020B0503020204020204" charset="-122"/>
              </a:rPr>
              <a:t>=</a:t>
            </a:r>
            <a:r>
              <a:rPr lang="zh-CN" altLang="en-US" sz="1600" dirty="0">
                <a:solidFill>
                  <a:schemeClr val="tx1">
                    <a:lumMod val="50000"/>
                    <a:lumOff val="50000"/>
                  </a:schemeClr>
                </a:solidFill>
                <a:latin typeface="微软雅黑" panose="020B0503020204020204" charset="-122"/>
                <a:ea typeface="微软雅黑" panose="020B0503020204020204" charset="-122"/>
              </a:rPr>
              <a:t>》系统判断阈值： </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极端情况</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：在收到的前          个回复中有     个回复来自拜占庭节点，为了保证系统的安全性，好节点的回复个数要大于拜占庭节点回复的个数，即：              ，由此推导出：           。又因为：                           ，所以算法的容错率为</a:t>
            </a:r>
            <a:r>
              <a:rPr lang="en-US" altLang="zh-CN" sz="1600" dirty="0">
                <a:solidFill>
                  <a:schemeClr val="tx1">
                    <a:lumMod val="50000"/>
                    <a:lumOff val="50000"/>
                  </a:schemeClr>
                </a:solidFill>
                <a:latin typeface="微软雅黑" panose="020B0503020204020204" charset="-122"/>
                <a:ea typeface="微软雅黑" panose="020B0503020204020204" charset="-122"/>
              </a:rPr>
              <a:t>67%</a:t>
            </a:r>
            <a:r>
              <a:rPr lang="zh-CN" altLang="en-US" sz="1600" dirty="0">
                <a:solidFill>
                  <a:schemeClr val="tx1">
                    <a:lumMod val="50000"/>
                    <a:lumOff val="50000"/>
                  </a:schemeClr>
                </a:solidFill>
                <a:latin typeface="微软雅黑" panose="020B0503020204020204" charset="-122"/>
                <a:ea typeface="微软雅黑" panose="020B0503020204020204" charset="-122"/>
              </a:rPr>
              <a:t>。</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3" name="对象 2">
            <a:hlinkClick r:id="" action="ppaction://ole?verb="/>
          </p:cNvPr>
          <p:cNvGraphicFramePr>
            <a:graphicFrameLocks noChangeAspect="1"/>
          </p:cNvGraphicFramePr>
          <p:nvPr/>
        </p:nvGraphicFramePr>
        <p:xfrm>
          <a:off x="8007350" y="4568825"/>
          <a:ext cx="892175" cy="290830"/>
        </p:xfrm>
        <a:graphic>
          <a:graphicData uri="http://schemas.openxmlformats.org/presentationml/2006/ole">
            <mc:AlternateContent xmlns:mc="http://schemas.openxmlformats.org/markup-compatibility/2006">
              <mc:Choice xmlns:v="urn:schemas-microsoft-com:vml" Requires="v">
                <p:oleObj spid="_x0000_s1025" name="" r:id="rId3" imgW="622300" imgH="203200" progId="Equation.KSEE3">
                  <p:embed/>
                </p:oleObj>
              </mc:Choice>
              <mc:Fallback>
                <p:oleObj name="" r:id="rId3" imgW="622300" imgH="203200" progId="Equation.KSEE3">
                  <p:embed/>
                  <p:pic>
                    <p:nvPicPr>
                      <p:cNvPr id="0" name="图片 1024"/>
                      <p:cNvPicPr/>
                      <p:nvPr/>
                    </p:nvPicPr>
                    <p:blipFill>
                      <a:blip r:embed="rId4"/>
                      <a:stretch>
                        <a:fillRect/>
                      </a:stretch>
                    </p:blipFill>
                    <p:spPr>
                      <a:xfrm>
                        <a:off x="8007350" y="4568825"/>
                        <a:ext cx="892175" cy="29083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290185" y="1825625"/>
          <a:ext cx="277495" cy="277495"/>
        </p:xfrm>
        <a:graphic>
          <a:graphicData uri="http://schemas.openxmlformats.org/presentationml/2006/ole">
            <mc:AlternateContent xmlns:mc="http://schemas.openxmlformats.org/markup-compatibility/2006">
              <mc:Choice xmlns:v="urn:schemas-microsoft-com:vml" Requires="v">
                <p:oleObj spid="_x0000_s1026" name="" r:id="rId5" imgW="177165" imgH="177165" progId="Equation.KSEE3">
                  <p:embed/>
                </p:oleObj>
              </mc:Choice>
              <mc:Fallback>
                <p:oleObj name="" r:id="rId5" imgW="177165" imgH="177165" progId="Equation.KSEE3">
                  <p:embed/>
                  <p:pic>
                    <p:nvPicPr>
                      <p:cNvPr id="0" name="图片 1025"/>
                      <p:cNvPicPr/>
                      <p:nvPr/>
                    </p:nvPicPr>
                    <p:blipFill>
                      <a:blip r:embed="rId6"/>
                      <a:stretch>
                        <a:fillRect/>
                      </a:stretch>
                    </p:blipFill>
                    <p:spPr>
                      <a:xfrm>
                        <a:off x="5290185" y="1825625"/>
                        <a:ext cx="277495" cy="2774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332730" y="2122170"/>
          <a:ext cx="193040" cy="257810"/>
        </p:xfrm>
        <a:graphic>
          <a:graphicData uri="http://schemas.openxmlformats.org/presentationml/2006/ole">
            <mc:AlternateContent xmlns:mc="http://schemas.openxmlformats.org/markup-compatibility/2006">
              <mc:Choice xmlns:v="urn:schemas-microsoft-com:vml" Requires="v">
                <p:oleObj spid="_x0000_s1027" name="" r:id="rId7" imgW="152400" imgH="203200" progId="Equation.KSEE3">
                  <p:embed/>
                </p:oleObj>
              </mc:Choice>
              <mc:Fallback>
                <p:oleObj name="" r:id="rId7" imgW="152400" imgH="203200" progId="Equation.KSEE3">
                  <p:embed/>
                  <p:pic>
                    <p:nvPicPr>
                      <p:cNvPr id="0" name="图片 1026"/>
                      <p:cNvPicPr/>
                      <p:nvPr/>
                    </p:nvPicPr>
                    <p:blipFill>
                      <a:blip r:embed="rId8"/>
                      <a:stretch>
                        <a:fillRect/>
                      </a:stretch>
                    </p:blipFill>
                    <p:spPr>
                      <a:xfrm>
                        <a:off x="5332730" y="2122170"/>
                        <a:ext cx="193040" cy="2578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409055" y="3943985"/>
          <a:ext cx="193040" cy="257810"/>
        </p:xfrm>
        <a:graphic>
          <a:graphicData uri="http://schemas.openxmlformats.org/presentationml/2006/ole">
            <mc:AlternateContent xmlns:mc="http://schemas.openxmlformats.org/markup-compatibility/2006">
              <mc:Choice xmlns:v="urn:schemas-microsoft-com:vml" Requires="v">
                <p:oleObj spid="_x0000_s9" name="" r:id="rId9" imgW="152400" imgH="203200" progId="Equation.KSEE3">
                  <p:embed/>
                </p:oleObj>
              </mc:Choice>
              <mc:Fallback>
                <p:oleObj name="" r:id="rId9" imgW="152400" imgH="203200" progId="Equation.KSEE3">
                  <p:embed/>
                  <p:pic>
                    <p:nvPicPr>
                      <p:cNvPr id="0" name="图片 1026"/>
                      <p:cNvPicPr/>
                      <p:nvPr/>
                    </p:nvPicPr>
                    <p:blipFill>
                      <a:blip r:embed="rId8"/>
                      <a:stretch>
                        <a:fillRect/>
                      </a:stretch>
                    </p:blipFill>
                    <p:spPr>
                      <a:xfrm>
                        <a:off x="6409055" y="3943985"/>
                        <a:ext cx="193040" cy="25781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180705" y="4231640"/>
          <a:ext cx="544830" cy="290830"/>
        </p:xfrm>
        <a:graphic>
          <a:graphicData uri="http://schemas.openxmlformats.org/presentationml/2006/ole">
            <mc:AlternateContent xmlns:mc="http://schemas.openxmlformats.org/markup-compatibility/2006">
              <mc:Choice xmlns:v="urn:schemas-microsoft-com:vml" Requires="v">
                <p:oleObj spid="_x0000_s1028" name="" r:id="rId10" imgW="381000" imgH="203200" progId="Equation.KSEE3">
                  <p:embed/>
                </p:oleObj>
              </mc:Choice>
              <mc:Fallback>
                <p:oleObj name="" r:id="rId10" imgW="381000" imgH="203200" progId="Equation.KSEE3">
                  <p:embed/>
                  <p:pic>
                    <p:nvPicPr>
                      <p:cNvPr id="0" name="图片 1027"/>
                      <p:cNvPicPr/>
                      <p:nvPr/>
                    </p:nvPicPr>
                    <p:blipFill>
                      <a:blip r:embed="rId11"/>
                      <a:stretch>
                        <a:fillRect/>
                      </a:stretch>
                    </p:blipFill>
                    <p:spPr>
                      <a:xfrm>
                        <a:off x="8180705" y="4231640"/>
                        <a:ext cx="544830" cy="29083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7462520" y="4923790"/>
          <a:ext cx="544830" cy="290830"/>
        </p:xfrm>
        <a:graphic>
          <a:graphicData uri="http://schemas.openxmlformats.org/presentationml/2006/ole">
            <mc:AlternateContent xmlns:mc="http://schemas.openxmlformats.org/markup-compatibility/2006">
              <mc:Choice xmlns:v="urn:schemas-microsoft-com:vml" Requires="v">
                <p:oleObj spid="_x0000_s10" name="" r:id="rId12" imgW="381000" imgH="203200" progId="Equation.KSEE3">
                  <p:embed/>
                </p:oleObj>
              </mc:Choice>
              <mc:Fallback>
                <p:oleObj name="" r:id="rId12" imgW="381000" imgH="203200" progId="Equation.KSEE3">
                  <p:embed/>
                  <p:pic>
                    <p:nvPicPr>
                      <p:cNvPr id="0" name="图片 1027"/>
                      <p:cNvPicPr/>
                      <p:nvPr/>
                    </p:nvPicPr>
                    <p:blipFill>
                      <a:blip r:embed="rId11"/>
                      <a:stretch>
                        <a:fillRect/>
                      </a:stretch>
                    </p:blipFill>
                    <p:spPr>
                      <a:xfrm>
                        <a:off x="7462520" y="4923790"/>
                        <a:ext cx="544830" cy="29083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9118600" y="4930775"/>
          <a:ext cx="193040" cy="257810"/>
        </p:xfrm>
        <a:graphic>
          <a:graphicData uri="http://schemas.openxmlformats.org/presentationml/2006/ole">
            <mc:AlternateContent xmlns:mc="http://schemas.openxmlformats.org/markup-compatibility/2006">
              <mc:Choice xmlns:v="urn:schemas-microsoft-com:vml" Requires="v">
                <p:oleObj spid="_x0000_s20" name="" r:id="rId13" imgW="152400" imgH="203200" progId="Equation.KSEE3">
                  <p:embed/>
                </p:oleObj>
              </mc:Choice>
              <mc:Fallback>
                <p:oleObj name="" r:id="rId13" imgW="152400" imgH="203200" progId="Equation.KSEE3">
                  <p:embed/>
                  <p:pic>
                    <p:nvPicPr>
                      <p:cNvPr id="0" name="图片 1026"/>
                      <p:cNvPicPr/>
                      <p:nvPr/>
                    </p:nvPicPr>
                    <p:blipFill>
                      <a:blip r:embed="rId8"/>
                      <a:stretch>
                        <a:fillRect/>
                      </a:stretch>
                    </p:blipFill>
                    <p:spPr>
                      <a:xfrm>
                        <a:off x="9118600" y="4930775"/>
                        <a:ext cx="193040" cy="25781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8483600" y="5486400"/>
          <a:ext cx="907415" cy="290830"/>
        </p:xfrm>
        <a:graphic>
          <a:graphicData uri="http://schemas.openxmlformats.org/presentationml/2006/ole">
            <mc:AlternateContent xmlns:mc="http://schemas.openxmlformats.org/markup-compatibility/2006">
              <mc:Choice xmlns:v="urn:schemas-microsoft-com:vml" Requires="v">
                <p:oleObj spid="_x0000_s1029" name="" r:id="rId14" imgW="634365" imgH="203200" progId="Equation.KSEE3">
                  <p:embed/>
                </p:oleObj>
              </mc:Choice>
              <mc:Fallback>
                <p:oleObj name="" r:id="rId14" imgW="634365" imgH="203200" progId="Equation.KSEE3">
                  <p:embed/>
                  <p:pic>
                    <p:nvPicPr>
                      <p:cNvPr id="0" name="图片 1028"/>
                      <p:cNvPicPr/>
                      <p:nvPr/>
                    </p:nvPicPr>
                    <p:blipFill>
                      <a:blip r:embed="rId15"/>
                      <a:stretch>
                        <a:fillRect/>
                      </a:stretch>
                    </p:blipFill>
                    <p:spPr>
                      <a:xfrm>
                        <a:off x="8483600" y="5486400"/>
                        <a:ext cx="907415" cy="29083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5603875" y="5777230"/>
          <a:ext cx="726440" cy="290830"/>
        </p:xfrm>
        <a:graphic>
          <a:graphicData uri="http://schemas.openxmlformats.org/presentationml/2006/ole">
            <mc:AlternateContent xmlns:mc="http://schemas.openxmlformats.org/markup-compatibility/2006">
              <mc:Choice xmlns:v="urn:schemas-microsoft-com:vml" Requires="v">
                <p:oleObj spid="_x0000_s1030" name="" r:id="rId16" imgW="508000" imgH="203200" progId="Equation.KSEE3">
                  <p:embed/>
                </p:oleObj>
              </mc:Choice>
              <mc:Fallback>
                <p:oleObj name="" r:id="rId16" imgW="508000" imgH="203200" progId="Equation.KSEE3">
                  <p:embed/>
                  <p:pic>
                    <p:nvPicPr>
                      <p:cNvPr id="0" name="图片 1029"/>
                      <p:cNvPicPr/>
                      <p:nvPr/>
                    </p:nvPicPr>
                    <p:blipFill>
                      <a:blip r:embed="rId17"/>
                      <a:stretch>
                        <a:fillRect/>
                      </a:stretch>
                    </p:blipFill>
                    <p:spPr>
                      <a:xfrm>
                        <a:off x="5603875" y="5777230"/>
                        <a:ext cx="726440" cy="29083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7322185" y="5713095"/>
          <a:ext cx="1666875" cy="611505"/>
        </p:xfrm>
        <a:graphic>
          <a:graphicData uri="http://schemas.openxmlformats.org/presentationml/2006/ole">
            <mc:AlternateContent xmlns:mc="http://schemas.openxmlformats.org/markup-compatibility/2006">
              <mc:Choice xmlns:v="urn:schemas-microsoft-com:vml" Requires="v">
                <p:oleObj spid="_x0000_s1031" name="" r:id="rId18" imgW="1143000" imgH="419100" progId="Equation.KSEE3">
                  <p:embed/>
                </p:oleObj>
              </mc:Choice>
              <mc:Fallback>
                <p:oleObj name="" r:id="rId18" imgW="1143000" imgH="419100" progId="Equation.KSEE3">
                  <p:embed/>
                  <p:pic>
                    <p:nvPicPr>
                      <p:cNvPr id="0" name="图片 1030"/>
                      <p:cNvPicPr/>
                      <p:nvPr/>
                    </p:nvPicPr>
                    <p:blipFill>
                      <a:blip r:embed="rId19"/>
                      <a:stretch>
                        <a:fillRect/>
                      </a:stretch>
                    </p:blipFill>
                    <p:spPr>
                      <a:xfrm>
                        <a:off x="7322185" y="5713095"/>
                        <a:ext cx="1666875" cy="611505"/>
                      </a:xfrm>
                      <a:prstGeom prst="rect">
                        <a:avLst/>
                      </a:prstGeom>
                    </p:spPr>
                  </p:pic>
                </p:oleObj>
              </mc:Fallback>
            </mc:AlternateContent>
          </a:graphicData>
        </a:graphic>
      </p:graphicFrame>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11" name="原创设计师QQ598969553             _10"/>
          <p:cNvSpPr>
            <a:spLocks noChangeArrowheads="1"/>
          </p:cNvSpPr>
          <p:nvPr/>
        </p:nvSpPr>
        <p:spPr bwMode="auto">
          <a:xfrm>
            <a:off x="1632585" y="1031240"/>
            <a:ext cx="976185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主节点切换协议</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该协议针对主节点在打包交易时故意不将特定交易打包进来的作恶方式提出的对抗方案。</a:t>
            </a:r>
            <a:endParaRPr lang="en-US" altLang="zh-CN" sz="1400" dirty="0">
              <a:solidFill>
                <a:srgbClr val="595959"/>
              </a:solidFill>
              <a:latin typeface="微软雅黑" panose="020B0503020204020204" charset="-122"/>
              <a:ea typeface="微软雅黑" panose="020B0503020204020204" charset="-122"/>
            </a:endParaRPr>
          </a:p>
        </p:txBody>
      </p:sp>
      <p:sp>
        <p:nvSpPr>
          <p:cNvPr id="12" name="原创设计师QQ598969553             _11"/>
          <p:cNvSpPr/>
          <p:nvPr/>
        </p:nvSpPr>
        <p:spPr>
          <a:xfrm>
            <a:off x="773025" y="109315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02</a:t>
            </a:r>
            <a:endParaRPr lang="zh-CN" altLang="en-US" sz="2400" b="1" dirty="0"/>
          </a:p>
        </p:txBody>
      </p:sp>
      <p:sp>
        <p:nvSpPr>
          <p:cNvPr id="2" name="原创设计师QQ598969553             _21"/>
          <p:cNvSpPr>
            <a:spLocks noChangeArrowheads="1"/>
          </p:cNvSpPr>
          <p:nvPr/>
        </p:nvSpPr>
        <p:spPr bwMode="auto">
          <a:xfrm>
            <a:off x="1632585" y="1923415"/>
            <a:ext cx="9762490" cy="534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lnSpc>
                <a:spcPct val="120000"/>
              </a:lnSpc>
              <a:spcBef>
                <a:spcPts val="300"/>
              </a:spcBef>
            </a:pPr>
            <a:r>
              <a:rPr lang="en-US" altLang="zh-CN" sz="2000" b="1" dirty="0">
                <a:solidFill>
                  <a:srgbClr val="404040"/>
                </a:solidFill>
                <a:latin typeface="微软雅黑" panose="020B0503020204020204" charset="-122"/>
                <a:ea typeface="微软雅黑" panose="020B0503020204020204" charset="-122"/>
              </a:rPr>
              <a:t>1.</a:t>
            </a:r>
            <a:r>
              <a:rPr lang="zh-CN" altLang="id-ID" sz="2000" b="1" dirty="0">
                <a:solidFill>
                  <a:srgbClr val="404040"/>
                </a:solidFill>
                <a:latin typeface="微软雅黑" panose="020B0503020204020204" charset="-122"/>
                <a:ea typeface="微软雅黑" panose="020B0503020204020204" charset="-122"/>
              </a:rPr>
              <a:t>信用评价机制：</a:t>
            </a:r>
            <a:endParaRPr lang="zh-CN" altLang="id-ID" sz="2000" b="1" dirty="0">
              <a:solidFill>
                <a:srgbClr val="404040"/>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指标</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：共识是否成功。成功：  分，失败：  分。</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指标</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：下一论共识时，打包区块中是否包含交易时间小于打包时间的交易</a:t>
            </a:r>
            <a:r>
              <a:rPr lang="zh-CN" sz="1600" dirty="0">
                <a:solidFill>
                  <a:schemeClr val="tx1">
                    <a:lumMod val="50000"/>
                    <a:lumOff val="50000"/>
                  </a:schemeClr>
                </a:solidFill>
                <a:latin typeface="微软雅黑" panose="020B0503020204020204" charset="-122"/>
                <a:ea typeface="微软雅黑" panose="020B0503020204020204" charset="-122"/>
              </a:rPr>
              <a:t>。无：  </a:t>
            </a:r>
            <a:r>
              <a:rPr lang="zh-CN" altLang="en-US" sz="1600" dirty="0">
                <a:solidFill>
                  <a:schemeClr val="tx1">
                    <a:lumMod val="50000"/>
                    <a:lumOff val="50000"/>
                  </a:schemeClr>
                </a:solidFill>
                <a:latin typeface="微软雅黑" panose="020B0503020204020204" charset="-122"/>
                <a:ea typeface="微软雅黑" panose="020B0503020204020204" charset="-122"/>
              </a:rPr>
              <a:t>分，有：  分。</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由此定义节点评价函数：</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2000" b="1" dirty="0">
                <a:solidFill>
                  <a:srgbClr val="404040"/>
                </a:solidFill>
                <a:latin typeface="微软雅黑" panose="020B0503020204020204" charset="-122"/>
                <a:ea typeface="微软雅黑" panose="020B0503020204020204" charset="-122"/>
              </a:rPr>
              <a:t>2.</a:t>
            </a:r>
            <a:r>
              <a:rPr lang="zh-CN" altLang="en-US" sz="2000" b="1" dirty="0">
                <a:solidFill>
                  <a:srgbClr val="404040"/>
                </a:solidFill>
                <a:latin typeface="微软雅黑" panose="020B0503020204020204" charset="-122"/>
                <a:ea typeface="微软雅黑" panose="020B0503020204020204" charset="-122"/>
              </a:rPr>
              <a:t>主节点选择策略</a:t>
            </a:r>
            <a:r>
              <a:rPr lang="zh-CN" altLang="id-ID" sz="2000" b="1" dirty="0">
                <a:solidFill>
                  <a:srgbClr val="404040"/>
                </a:solidFill>
                <a:latin typeface="微软雅黑" panose="020B0503020204020204" charset="-122"/>
                <a:ea typeface="微软雅黑" panose="020B0503020204020204" charset="-122"/>
              </a:rPr>
              <a:t>：</a:t>
            </a: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主节点按概率产生，每个节点被选中为主节点的概率与其评价函数大小成正比。具体操作如下：</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）计算每个节点被选中的概率：</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）计算出每个节点的累积概率：</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3</a:t>
            </a:r>
            <a:r>
              <a:rPr lang="zh-CN" altLang="en-US" sz="1600" dirty="0">
                <a:solidFill>
                  <a:schemeClr val="tx1">
                    <a:lumMod val="50000"/>
                    <a:lumOff val="50000"/>
                  </a:schemeClr>
                </a:solidFill>
                <a:latin typeface="微软雅黑" panose="020B0503020204020204" charset="-122"/>
                <a:ea typeface="微软雅黑" panose="020B0503020204020204" charset="-122"/>
              </a:rPr>
              <a:t>）在区间内产生一个均匀分布的随机数              ，若                   ，则选择节点1为下一阶段共识的主节点，否则，选择节点   ，使得                          成立。</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通过调节     和     的参数，可以控制主节点的作恶概率为：     。</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3" name="对象 -2147482527"/>
          <p:cNvGraphicFramePr>
            <a:graphicFrameLocks noChangeAspect="1"/>
          </p:cNvGraphicFramePr>
          <p:nvPr/>
        </p:nvGraphicFramePr>
        <p:xfrm>
          <a:off x="3757295" y="2886710"/>
          <a:ext cx="1810385" cy="579755"/>
        </p:xfrm>
        <a:graphic>
          <a:graphicData uri="http://schemas.openxmlformats.org/presentationml/2006/ole">
            <mc:AlternateContent xmlns:mc="http://schemas.openxmlformats.org/markup-compatibility/2006">
              <mc:Choice xmlns:v="urn:schemas-microsoft-com:vml" Requires="v">
                <p:oleObj spid="_x0000_s3076" name="" r:id="rId1" imgW="1219200" imgH="393700" progId="Equation.3">
                  <p:embed/>
                </p:oleObj>
              </mc:Choice>
              <mc:Fallback>
                <p:oleObj name="" r:id="rId1" imgW="1219200" imgH="393700" progId="Equation.3">
                  <p:embed/>
                  <p:pic>
                    <p:nvPicPr>
                      <p:cNvPr id="0" name="图片 3075"/>
                      <p:cNvPicPr/>
                      <p:nvPr/>
                    </p:nvPicPr>
                    <p:blipFill>
                      <a:blip r:embed="rId2"/>
                      <a:stretch>
                        <a:fillRect/>
                      </a:stretch>
                    </p:blipFill>
                    <p:spPr>
                      <a:xfrm>
                        <a:off x="3757295" y="2886710"/>
                        <a:ext cx="1810385" cy="579755"/>
                      </a:xfrm>
                      <a:prstGeom prst="rect">
                        <a:avLst/>
                      </a:prstGeom>
                      <a:noFill/>
                      <a:ln w="38100">
                        <a:noFill/>
                        <a:miter/>
                      </a:ln>
                    </p:spPr>
                  </p:pic>
                </p:oleObj>
              </mc:Fallback>
            </mc:AlternateContent>
          </a:graphicData>
        </a:graphic>
      </p:graphicFrame>
      <p:graphicFrame>
        <p:nvGraphicFramePr>
          <p:cNvPr id="4" name="对象 -2147482526"/>
          <p:cNvGraphicFramePr>
            <a:graphicFrameLocks noChangeAspect="1"/>
          </p:cNvGraphicFramePr>
          <p:nvPr/>
        </p:nvGraphicFramePr>
        <p:xfrm>
          <a:off x="4759325" y="3935730"/>
          <a:ext cx="879475" cy="833120"/>
        </p:xfrm>
        <a:graphic>
          <a:graphicData uri="http://schemas.openxmlformats.org/presentationml/2006/ole">
            <mc:AlternateContent xmlns:mc="http://schemas.openxmlformats.org/markup-compatibility/2006">
              <mc:Choice xmlns:v="urn:schemas-microsoft-com:vml" Requires="v">
                <p:oleObj spid="_x0000_s5" name="" r:id="rId3" imgW="673100" imgH="647700" progId="Equation.3">
                  <p:embed/>
                </p:oleObj>
              </mc:Choice>
              <mc:Fallback>
                <p:oleObj name="" r:id="rId3" imgW="673100" imgH="647700" progId="Equation.3">
                  <p:embed/>
                  <p:pic>
                    <p:nvPicPr>
                      <p:cNvPr id="0" name="图片 3"/>
                      <p:cNvPicPr/>
                      <p:nvPr/>
                    </p:nvPicPr>
                    <p:blipFill>
                      <a:blip r:embed="rId4"/>
                      <a:stretch>
                        <a:fillRect/>
                      </a:stretch>
                    </p:blipFill>
                    <p:spPr>
                      <a:xfrm>
                        <a:off x="4759325" y="3935730"/>
                        <a:ext cx="879475" cy="833120"/>
                      </a:xfrm>
                      <a:prstGeom prst="rect">
                        <a:avLst/>
                      </a:prstGeom>
                      <a:noFill/>
                      <a:ln w="38100">
                        <a:noFill/>
                        <a:miter/>
                      </a:ln>
                    </p:spPr>
                  </p:pic>
                </p:oleObj>
              </mc:Fallback>
            </mc:AlternateContent>
          </a:graphicData>
        </a:graphic>
      </p:graphicFrame>
      <p:graphicFrame>
        <p:nvGraphicFramePr>
          <p:cNvPr id="6" name="对象 -2147482525"/>
          <p:cNvGraphicFramePr>
            <a:graphicFrameLocks noChangeAspect="1"/>
          </p:cNvGraphicFramePr>
          <p:nvPr/>
        </p:nvGraphicFramePr>
        <p:xfrm>
          <a:off x="4773930" y="4657090"/>
          <a:ext cx="845185" cy="595630"/>
        </p:xfrm>
        <a:graphic>
          <a:graphicData uri="http://schemas.openxmlformats.org/presentationml/2006/ole">
            <mc:AlternateContent xmlns:mc="http://schemas.openxmlformats.org/markup-compatibility/2006">
              <mc:Choice xmlns:v="urn:schemas-microsoft-com:vml" Requires="v">
                <p:oleObj spid="_x0000_s7" name="" r:id="rId5" imgW="634365" imgH="444500" progId="Equation.3">
                  <p:embed/>
                </p:oleObj>
              </mc:Choice>
              <mc:Fallback>
                <p:oleObj name="" r:id="rId5" imgW="634365" imgH="444500" progId="Equation.3">
                  <p:embed/>
                  <p:pic>
                    <p:nvPicPr>
                      <p:cNvPr id="0" name="图片 4"/>
                      <p:cNvPicPr/>
                      <p:nvPr/>
                    </p:nvPicPr>
                    <p:blipFill>
                      <a:blip r:embed="rId6"/>
                      <a:stretch>
                        <a:fillRect/>
                      </a:stretch>
                    </p:blipFill>
                    <p:spPr>
                      <a:xfrm>
                        <a:off x="4773930" y="4657090"/>
                        <a:ext cx="845185" cy="595630"/>
                      </a:xfrm>
                      <a:prstGeom prst="rect">
                        <a:avLst/>
                      </a:prstGeom>
                      <a:noFill/>
                      <a:ln w="38100">
                        <a:noFill/>
                        <a:miter/>
                      </a:ln>
                    </p:spPr>
                  </p:pic>
                </p:oleObj>
              </mc:Fallback>
            </mc:AlternateContent>
          </a:graphicData>
        </a:graphic>
      </p:graphicFrame>
      <p:graphicFrame>
        <p:nvGraphicFramePr>
          <p:cNvPr id="8" name="对象 -2147482523"/>
          <p:cNvGraphicFramePr>
            <a:graphicFrameLocks noChangeAspect="1"/>
          </p:cNvGraphicFramePr>
          <p:nvPr/>
        </p:nvGraphicFramePr>
        <p:xfrm>
          <a:off x="5438140" y="5387340"/>
          <a:ext cx="802640" cy="274320"/>
        </p:xfrm>
        <a:graphic>
          <a:graphicData uri="http://schemas.openxmlformats.org/presentationml/2006/ole">
            <mc:AlternateContent xmlns:mc="http://schemas.openxmlformats.org/markup-compatibility/2006">
              <mc:Choice xmlns:v="urn:schemas-microsoft-com:vml" Requires="v">
                <p:oleObj spid="_x0000_s9" name="" r:id="rId7" imgW="520700" imgH="177165" progId="Equation.3">
                  <p:embed/>
                </p:oleObj>
              </mc:Choice>
              <mc:Fallback>
                <p:oleObj name="" r:id="rId7" imgW="520700" imgH="177165" progId="Equation.3">
                  <p:embed/>
                  <p:pic>
                    <p:nvPicPr>
                      <p:cNvPr id="0" name="图片 5"/>
                      <p:cNvPicPr/>
                      <p:nvPr/>
                    </p:nvPicPr>
                    <p:blipFill>
                      <a:blip r:embed="rId8"/>
                      <a:stretch>
                        <a:fillRect/>
                      </a:stretch>
                    </p:blipFill>
                    <p:spPr>
                      <a:xfrm>
                        <a:off x="5438140" y="5387340"/>
                        <a:ext cx="802640" cy="274320"/>
                      </a:xfrm>
                      <a:prstGeom prst="rect">
                        <a:avLst/>
                      </a:prstGeom>
                      <a:noFill/>
                      <a:ln w="38100">
                        <a:noFill/>
                        <a:miter/>
                      </a:ln>
                    </p:spPr>
                  </p:pic>
                </p:oleObj>
              </mc:Fallback>
            </mc:AlternateContent>
          </a:graphicData>
        </a:graphic>
      </p:graphicFrame>
      <p:graphicFrame>
        <p:nvGraphicFramePr>
          <p:cNvPr id="10" name="对象 -2147482522"/>
          <p:cNvGraphicFramePr>
            <a:graphicFrameLocks noChangeAspect="1"/>
          </p:cNvGraphicFramePr>
          <p:nvPr/>
        </p:nvGraphicFramePr>
        <p:xfrm>
          <a:off x="6721475" y="5387340"/>
          <a:ext cx="1134110" cy="305435"/>
        </p:xfrm>
        <a:graphic>
          <a:graphicData uri="http://schemas.openxmlformats.org/presentationml/2006/ole">
            <mc:AlternateContent xmlns:mc="http://schemas.openxmlformats.org/markup-compatibility/2006">
              <mc:Choice xmlns:v="urn:schemas-microsoft-com:vml" Requires="v">
                <p:oleObj spid="_x0000_s13" name="" r:id="rId9" imgW="787400" imgH="215900" progId="Equation.3">
                  <p:embed/>
                </p:oleObj>
              </mc:Choice>
              <mc:Fallback>
                <p:oleObj name="" r:id="rId9" imgW="787400" imgH="215900" progId="Equation.3">
                  <p:embed/>
                  <p:pic>
                    <p:nvPicPr>
                      <p:cNvPr id="0" name="图片 8"/>
                      <p:cNvPicPr/>
                      <p:nvPr/>
                    </p:nvPicPr>
                    <p:blipFill>
                      <a:blip r:embed="rId10"/>
                      <a:stretch>
                        <a:fillRect/>
                      </a:stretch>
                    </p:blipFill>
                    <p:spPr>
                      <a:xfrm>
                        <a:off x="6721475" y="5387340"/>
                        <a:ext cx="1134110" cy="305435"/>
                      </a:xfrm>
                      <a:prstGeom prst="rect">
                        <a:avLst/>
                      </a:prstGeom>
                      <a:noFill/>
                      <a:ln w="38100">
                        <a:noFill/>
                        <a:miter/>
                      </a:ln>
                    </p:spPr>
                  </p:pic>
                </p:oleObj>
              </mc:Fallback>
            </mc:AlternateContent>
          </a:graphicData>
        </a:graphic>
      </p:graphicFrame>
      <p:graphicFrame>
        <p:nvGraphicFramePr>
          <p:cNvPr id="14" name="对象 -2147482521"/>
          <p:cNvGraphicFramePr>
            <a:graphicFrameLocks noChangeAspect="1"/>
          </p:cNvGraphicFramePr>
          <p:nvPr/>
        </p:nvGraphicFramePr>
        <p:xfrm>
          <a:off x="3024505" y="5692775"/>
          <a:ext cx="194945" cy="292735"/>
        </p:xfrm>
        <a:graphic>
          <a:graphicData uri="http://schemas.openxmlformats.org/presentationml/2006/ole">
            <mc:AlternateContent xmlns:mc="http://schemas.openxmlformats.org/markup-compatibility/2006">
              <mc:Choice xmlns:v="urn:schemas-microsoft-com:vml" Requires="v">
                <p:oleObj spid="_x0000_s15" name="" r:id="rId11" imgW="127000" imgH="177165" progId="Equation.3">
                  <p:embed/>
                </p:oleObj>
              </mc:Choice>
              <mc:Fallback>
                <p:oleObj name="" r:id="rId11" imgW="127000" imgH="177165" progId="Equation.3">
                  <p:embed/>
                  <p:pic>
                    <p:nvPicPr>
                      <p:cNvPr id="0" name="图片 9"/>
                      <p:cNvPicPr/>
                      <p:nvPr/>
                    </p:nvPicPr>
                    <p:blipFill>
                      <a:blip r:embed="rId12"/>
                      <a:stretch>
                        <a:fillRect/>
                      </a:stretch>
                    </p:blipFill>
                    <p:spPr>
                      <a:xfrm>
                        <a:off x="3024505" y="5692775"/>
                        <a:ext cx="194945" cy="292735"/>
                      </a:xfrm>
                      <a:prstGeom prst="rect">
                        <a:avLst/>
                      </a:prstGeom>
                      <a:noFill/>
                      <a:ln w="38100">
                        <a:noFill/>
                        <a:miter/>
                      </a:ln>
                    </p:spPr>
                  </p:pic>
                </p:oleObj>
              </mc:Fallback>
            </mc:AlternateContent>
          </a:graphicData>
        </a:graphic>
      </p:graphicFrame>
      <p:graphicFrame>
        <p:nvGraphicFramePr>
          <p:cNvPr id="16" name="对象 -2147482520"/>
          <p:cNvGraphicFramePr>
            <a:graphicFrameLocks noChangeAspect="1"/>
          </p:cNvGraphicFramePr>
          <p:nvPr/>
        </p:nvGraphicFramePr>
        <p:xfrm>
          <a:off x="3900805" y="5692775"/>
          <a:ext cx="1523365" cy="304800"/>
        </p:xfrm>
        <a:graphic>
          <a:graphicData uri="http://schemas.openxmlformats.org/presentationml/2006/ole">
            <mc:AlternateContent xmlns:mc="http://schemas.openxmlformats.org/markup-compatibility/2006">
              <mc:Choice xmlns:v="urn:schemas-microsoft-com:vml" Requires="v">
                <p:oleObj spid="_x0000_s17" name="" r:id="rId13" imgW="1181100" imgH="228600" progId="Equation.3">
                  <p:embed/>
                </p:oleObj>
              </mc:Choice>
              <mc:Fallback>
                <p:oleObj name="" r:id="rId13" imgW="1181100" imgH="228600" progId="Equation.3">
                  <p:embed/>
                  <p:pic>
                    <p:nvPicPr>
                      <p:cNvPr id="0" name="图片 14"/>
                      <p:cNvPicPr/>
                      <p:nvPr/>
                    </p:nvPicPr>
                    <p:blipFill>
                      <a:blip r:embed="rId14"/>
                      <a:stretch>
                        <a:fillRect/>
                      </a:stretch>
                    </p:blipFill>
                    <p:spPr>
                      <a:xfrm>
                        <a:off x="3900805" y="5692775"/>
                        <a:ext cx="1523365" cy="304800"/>
                      </a:xfrm>
                      <a:prstGeom prst="rect">
                        <a:avLst/>
                      </a:prstGeom>
                      <a:noFill/>
                      <a:ln w="38100">
                        <a:noFill/>
                        <a:miter/>
                      </a:ln>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4275138" y="2349818"/>
          <a:ext cx="254000" cy="328295"/>
        </p:xfrm>
        <a:graphic>
          <a:graphicData uri="http://schemas.openxmlformats.org/presentationml/2006/ole">
            <mc:AlternateContent xmlns:mc="http://schemas.openxmlformats.org/markup-compatibility/2006">
              <mc:Choice xmlns:v="urn:schemas-microsoft-com:vml" Requires="v">
                <p:oleObj spid="_x0000_s2050" name="" r:id="rId15" imgW="177165" imgH="228600" progId="Equation.KSEE3">
                  <p:embed/>
                </p:oleObj>
              </mc:Choice>
              <mc:Fallback>
                <p:oleObj name="" r:id="rId15" imgW="177165" imgH="228600" progId="Equation.KSEE3">
                  <p:embed/>
                  <p:pic>
                    <p:nvPicPr>
                      <p:cNvPr id="0" name="图片 2049"/>
                      <p:cNvPicPr/>
                      <p:nvPr/>
                    </p:nvPicPr>
                    <p:blipFill>
                      <a:blip r:embed="rId16"/>
                      <a:stretch>
                        <a:fillRect/>
                      </a:stretch>
                    </p:blipFill>
                    <p:spPr>
                      <a:xfrm>
                        <a:off x="4275138" y="2349818"/>
                        <a:ext cx="254000" cy="32829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8726488" y="2678113"/>
          <a:ext cx="254000" cy="328295"/>
        </p:xfrm>
        <a:graphic>
          <a:graphicData uri="http://schemas.openxmlformats.org/presentationml/2006/ole">
            <mc:AlternateContent xmlns:mc="http://schemas.openxmlformats.org/markup-compatibility/2006">
              <mc:Choice xmlns:v="urn:schemas-microsoft-com:vml" Requires="v">
                <p:oleObj spid="_x0000_s20" name="" r:id="rId17" imgW="177165" imgH="228600" progId="Equation.KSEE3">
                  <p:embed/>
                </p:oleObj>
              </mc:Choice>
              <mc:Fallback>
                <p:oleObj name="" r:id="rId17" imgW="177165" imgH="228600" progId="Equation.KSEE3">
                  <p:embed/>
                  <p:pic>
                    <p:nvPicPr>
                      <p:cNvPr id="0" name="图片 2049"/>
                      <p:cNvPicPr/>
                      <p:nvPr/>
                    </p:nvPicPr>
                    <p:blipFill>
                      <a:blip r:embed="rId18"/>
                      <a:stretch>
                        <a:fillRect/>
                      </a:stretch>
                    </p:blipFill>
                    <p:spPr>
                      <a:xfrm>
                        <a:off x="8726488" y="2678113"/>
                        <a:ext cx="254000" cy="32829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5419408" y="2341246"/>
          <a:ext cx="292100" cy="346710"/>
        </p:xfrm>
        <a:graphic>
          <a:graphicData uri="http://schemas.openxmlformats.org/presentationml/2006/ole">
            <mc:AlternateContent xmlns:mc="http://schemas.openxmlformats.org/markup-compatibility/2006">
              <mc:Choice xmlns:v="urn:schemas-microsoft-com:vml" Requires="v">
                <p:oleObj spid="_x0000_s22" name="" r:id="rId19" imgW="203200" imgH="241300" progId="Equation.KSEE3">
                  <p:embed/>
                </p:oleObj>
              </mc:Choice>
              <mc:Fallback>
                <p:oleObj name="" r:id="rId19" imgW="203200" imgH="241300" progId="Equation.KSEE3">
                  <p:embed/>
                  <p:pic>
                    <p:nvPicPr>
                      <p:cNvPr id="0" name="图片 2049"/>
                      <p:cNvPicPr/>
                      <p:nvPr/>
                    </p:nvPicPr>
                    <p:blipFill>
                      <a:blip r:embed="rId20"/>
                      <a:stretch>
                        <a:fillRect/>
                      </a:stretch>
                    </p:blipFill>
                    <p:spPr>
                      <a:xfrm>
                        <a:off x="5419408" y="2341246"/>
                        <a:ext cx="292100" cy="34671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9665654" y="2669541"/>
          <a:ext cx="292100" cy="346710"/>
        </p:xfrm>
        <a:graphic>
          <a:graphicData uri="http://schemas.openxmlformats.org/presentationml/2006/ole">
            <mc:AlternateContent xmlns:mc="http://schemas.openxmlformats.org/markup-compatibility/2006">
              <mc:Choice xmlns:v="urn:schemas-microsoft-com:vml" Requires="v">
                <p:oleObj spid="_x0000_s24" name="" r:id="rId21" imgW="203200" imgH="241300" progId="Equation.KSEE3">
                  <p:embed/>
                </p:oleObj>
              </mc:Choice>
              <mc:Fallback>
                <p:oleObj name="" r:id="rId21" imgW="203200" imgH="241300" progId="Equation.KSEE3">
                  <p:embed/>
                  <p:pic>
                    <p:nvPicPr>
                      <p:cNvPr id="0" name="图片 2049"/>
                      <p:cNvPicPr/>
                      <p:nvPr/>
                    </p:nvPicPr>
                    <p:blipFill>
                      <a:blip r:embed="rId22"/>
                      <a:stretch>
                        <a:fillRect/>
                      </a:stretch>
                    </p:blipFill>
                    <p:spPr>
                      <a:xfrm>
                        <a:off x="9665654" y="2669541"/>
                        <a:ext cx="292100" cy="34671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2468563" y="5997258"/>
          <a:ext cx="254000" cy="328295"/>
        </p:xfrm>
        <a:graphic>
          <a:graphicData uri="http://schemas.openxmlformats.org/presentationml/2006/ole">
            <mc:AlternateContent xmlns:mc="http://schemas.openxmlformats.org/markup-compatibility/2006">
              <mc:Choice xmlns:v="urn:schemas-microsoft-com:vml" Requires="v">
                <p:oleObj spid="_x0000_s26" name="" r:id="rId23" imgW="177165" imgH="228600" progId="Equation.KSEE3">
                  <p:embed/>
                </p:oleObj>
              </mc:Choice>
              <mc:Fallback>
                <p:oleObj name="" r:id="rId23" imgW="177165" imgH="228600" progId="Equation.KSEE3">
                  <p:embed/>
                  <p:pic>
                    <p:nvPicPr>
                      <p:cNvPr id="0" name="图片 2049"/>
                      <p:cNvPicPr/>
                      <p:nvPr/>
                    </p:nvPicPr>
                    <p:blipFill>
                      <a:blip r:embed="rId16"/>
                      <a:stretch>
                        <a:fillRect/>
                      </a:stretch>
                    </p:blipFill>
                    <p:spPr>
                      <a:xfrm>
                        <a:off x="2468563" y="5997258"/>
                        <a:ext cx="254000" cy="32829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2954973" y="5988051"/>
          <a:ext cx="292100" cy="346710"/>
        </p:xfrm>
        <a:graphic>
          <a:graphicData uri="http://schemas.openxmlformats.org/presentationml/2006/ole">
            <mc:AlternateContent xmlns:mc="http://schemas.openxmlformats.org/markup-compatibility/2006">
              <mc:Choice xmlns:v="urn:schemas-microsoft-com:vml" Requires="v">
                <p:oleObj spid="_x0000_s28" name="" r:id="rId24" imgW="203200" imgH="241300" progId="Equation.KSEE3">
                  <p:embed/>
                </p:oleObj>
              </mc:Choice>
              <mc:Fallback>
                <p:oleObj name="" r:id="rId24" imgW="203200" imgH="241300" progId="Equation.KSEE3">
                  <p:embed/>
                  <p:pic>
                    <p:nvPicPr>
                      <p:cNvPr id="0" name="图片 2049"/>
                      <p:cNvPicPr/>
                      <p:nvPr/>
                    </p:nvPicPr>
                    <p:blipFill>
                      <a:blip r:embed="rId25"/>
                      <a:stretch>
                        <a:fillRect/>
                      </a:stretch>
                    </p:blipFill>
                    <p:spPr>
                      <a:xfrm>
                        <a:off x="2954973" y="5988051"/>
                        <a:ext cx="292100" cy="34671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6845300" y="5861685"/>
          <a:ext cx="316865" cy="600075"/>
        </p:xfrm>
        <a:graphic>
          <a:graphicData uri="http://schemas.openxmlformats.org/presentationml/2006/ole">
            <mc:AlternateContent xmlns:mc="http://schemas.openxmlformats.org/markup-compatibility/2006">
              <mc:Choice xmlns:v="urn:schemas-microsoft-com:vml" Requires="v">
                <p:oleObj spid="_x0000_s2051" name="" r:id="rId26" imgW="241300" imgH="457200" progId="Equation.KSEE3">
                  <p:embed/>
                </p:oleObj>
              </mc:Choice>
              <mc:Fallback>
                <p:oleObj name="" r:id="rId26" imgW="241300" imgH="457200" progId="Equation.KSEE3">
                  <p:embed/>
                  <p:pic>
                    <p:nvPicPr>
                      <p:cNvPr id="0" name="图片 2050"/>
                      <p:cNvPicPr/>
                      <p:nvPr/>
                    </p:nvPicPr>
                    <p:blipFill>
                      <a:blip r:embed="rId27"/>
                      <a:stretch>
                        <a:fillRect/>
                      </a:stretch>
                    </p:blipFill>
                    <p:spPr>
                      <a:xfrm>
                        <a:off x="6845300" y="5861685"/>
                        <a:ext cx="316865" cy="600075"/>
                      </a:xfrm>
                      <a:prstGeom prst="rect">
                        <a:avLst/>
                      </a:prstGeom>
                    </p:spPr>
                  </p:pic>
                </p:oleObj>
              </mc:Fallback>
            </mc:AlternateContent>
          </a:graphicData>
        </a:graphic>
      </p:graphicFrame>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2831</Words>
  <Application>WPS 演示</Application>
  <PresentationFormat>宽屏</PresentationFormat>
  <Paragraphs>367</Paragraphs>
  <Slides>20</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25</vt:i4>
      </vt:variant>
      <vt:variant>
        <vt:lpstr>幻灯片标题</vt:lpstr>
      </vt:variant>
      <vt:variant>
        <vt:i4>20</vt:i4>
      </vt:variant>
    </vt:vector>
  </HeadingPairs>
  <TitlesOfParts>
    <vt:vector size="63" baseType="lpstr">
      <vt:lpstr>Arial</vt:lpstr>
      <vt:lpstr>宋体</vt:lpstr>
      <vt:lpstr>Wingdings</vt:lpstr>
      <vt:lpstr>Calibri</vt:lpstr>
      <vt:lpstr>微软雅黑</vt:lpstr>
      <vt:lpstr>Impact</vt:lpstr>
      <vt:lpstr>Calibri Light</vt:lpstr>
      <vt:lpstr>Bebas Neue</vt:lpstr>
      <vt:lpstr>Lato Light</vt:lpstr>
      <vt:lpstr>Source Sans Pro Light</vt:lpstr>
      <vt:lpstr>Roboto</vt:lpstr>
      <vt:lpstr>Arial Unicode MS</vt:lpstr>
      <vt:lpstr>Euphemia</vt:lpstr>
      <vt:lpstr>华文隶书</vt:lpstr>
      <vt:lpstr>Helvetica-Roman-SemiB</vt:lpstr>
      <vt:lpstr>SimSun-ExtB</vt:lpstr>
      <vt:lpstr>Segoe Print</vt:lpstr>
      <vt:lpstr>第一PPT，www.1ppt.com</vt:lpstr>
      <vt:lpstr>Excel.Chart.8</vt:lpstr>
      <vt:lpstr>Equation.KSEE3</vt:lpstr>
      <vt:lpstr>Equation.KSEE3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李一鸣</dc:creator>
  <cp:lastModifiedBy>lym</cp:lastModifiedBy>
  <cp:revision>1387</cp:revision>
  <dcterms:created xsi:type="dcterms:W3CDTF">2015-05-05T08:02:00Z</dcterms:created>
  <dcterms:modified xsi:type="dcterms:W3CDTF">2018-03-15T13:09:34Z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