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7" r:id="rId5"/>
    <p:sldId id="260" r:id="rId6"/>
    <p:sldId id="262" r:id="rId7"/>
    <p:sldId id="275" r:id="rId8"/>
    <p:sldId id="290" r:id="rId9"/>
    <p:sldId id="297" r:id="rId10"/>
    <p:sldId id="304" r:id="rId11"/>
    <p:sldId id="309" r:id="rId12"/>
    <p:sldId id="310" r:id="rId13"/>
    <p:sldId id="306" r:id="rId14"/>
    <p:sldId id="307" r:id="rId15"/>
    <p:sldId id="313" r:id="rId16"/>
    <p:sldId id="314" r:id="rId17"/>
    <p:sldId id="315" r:id="rId18"/>
    <p:sldId id="321" r:id="rId19"/>
    <p:sldId id="320" r:id="rId20"/>
    <p:sldId id="319" r:id="rId21"/>
    <p:sldId id="32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76DA"/>
    <a:srgbClr val="D0CECE"/>
    <a:srgbClr val="0070C0"/>
    <a:srgbClr val="767171"/>
    <a:srgbClr val="A6A6A6"/>
    <a:srgbClr val="EE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1980"/>
        <p:guide pos="387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ym\Desktop\&#24615;&#33021;&#27979;&#35797;&#25968;&#2545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ym\Desktop\&#24615;&#33021;&#27979;&#35797;&#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单链</a:t>
            </a:r>
            <a:r>
              <a:rPr lang="en-US" altLang="zh-CN"/>
              <a:t>TPS</a:t>
            </a:r>
            <a:endParaRPr lang="en-US" altLang="zh-CN"/>
          </a:p>
        </c:rich>
      </c:tx>
      <c:layout/>
      <c:overlay val="0"/>
      <c:spPr>
        <a:noFill/>
        <a:ln>
          <a:noFill/>
        </a:ln>
        <a:effectLst/>
      </c:spPr>
    </c:title>
    <c:autoTitleDeleted val="0"/>
    <c:plotArea>
      <c:layout/>
      <c:scatterChart>
        <c:scatterStyle val="smoothMarker"/>
        <c:varyColors val="0"/>
        <c:ser>
          <c:idx val="0"/>
          <c:order val="0"/>
          <c:tx>
            <c:strRef>
              <c:f>"CBFT"</c:f>
              <c:strCache>
                <c:ptCount val="1"/>
                <c:pt idx="0">
                  <c:v>CBFT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[性能测试数据.xlsx]Sheet1!$R$53:$R$58</c:f>
              <c:numCache>
                <c:formatCode>General</c:formatCode>
                <c:ptCount val="6"/>
                <c:pt idx="0">
                  <c:v>12.54721623</c:v>
                </c:pt>
                <c:pt idx="1">
                  <c:v>61.142711274</c:v>
                </c:pt>
                <c:pt idx="2">
                  <c:v>74.02828005</c:v>
                </c:pt>
                <c:pt idx="3">
                  <c:v>81.611178057</c:v>
                </c:pt>
                <c:pt idx="4">
                  <c:v>82.800576703</c:v>
                </c:pt>
                <c:pt idx="5">
                  <c:v>78.641865959</c:v>
                </c:pt>
              </c:numCache>
            </c:numRef>
          </c:yVal>
          <c:smooth val="1"/>
        </c:ser>
        <c:ser>
          <c:idx val="1"/>
          <c:order val="1"/>
          <c:tx>
            <c:strRef>
              <c:f>"Fabric"</c:f>
              <c:strCache>
                <c:ptCount val="1"/>
                <c:pt idx="0">
                  <c:v>Fabric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[性能测试数据.xlsx]Sheet1!$S$53:$S$58</c:f>
              <c:numCache>
                <c:formatCode>General</c:formatCode>
                <c:ptCount val="6"/>
                <c:pt idx="0">
                  <c:v>12.35146578</c:v>
                </c:pt>
                <c:pt idx="1">
                  <c:v>67.54263225</c:v>
                </c:pt>
                <c:pt idx="2">
                  <c:v>80.65223214</c:v>
                </c:pt>
                <c:pt idx="3">
                  <c:v>91.12574523</c:v>
                </c:pt>
                <c:pt idx="4">
                  <c:v>91.62341125</c:v>
                </c:pt>
                <c:pt idx="5">
                  <c:v>84.32514452</c:v>
                </c:pt>
              </c:numCache>
            </c:numRef>
          </c:yVal>
          <c:smooth val="1"/>
        </c:ser>
        <c:dLbls>
          <c:showLegendKey val="0"/>
          <c:showVal val="0"/>
          <c:showCatName val="0"/>
          <c:showSerName val="0"/>
          <c:showPercent val="0"/>
          <c:showBubbleSize val="0"/>
        </c:dLbls>
        <c:axId val="508051903"/>
        <c:axId val="337066814"/>
      </c:scatterChart>
      <c:valAx>
        <c:axId val="508051903"/>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37066814"/>
        <c:crosses val="autoZero"/>
        <c:crossBetween val="midCat"/>
      </c:valAx>
      <c:valAx>
        <c:axId val="33706681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manualLayout>
              <c:xMode val="edge"/>
              <c:yMode val="edge"/>
              <c:x val="0.0353385281730374"/>
              <c:y val="0.444476446067581"/>
            </c:manualLayout>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8051903"/>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altLang="en-US"/>
              <a:t>多链</a:t>
            </a:r>
            <a:r>
              <a:rPr lang="en-US" altLang="zh-CN"/>
              <a:t>TPS</a:t>
            </a:r>
            <a:r>
              <a:rPr altLang="en-US"/>
              <a:t>测试</a:t>
            </a:r>
            <a:endParaRPr lang="en-US" altLang="zh-CN"/>
          </a:p>
        </c:rich>
      </c:tx>
      <c:layout/>
      <c:overlay val="0"/>
      <c:spPr>
        <a:noFill/>
        <a:ln>
          <a:noFill/>
        </a:ln>
        <a:effectLst/>
      </c:spPr>
    </c:title>
    <c:autoTitleDeleted val="0"/>
    <c:plotArea>
      <c:layout/>
      <c:scatterChart>
        <c:scatterStyle val="smoothMarker"/>
        <c:varyColors val="0"/>
        <c:ser>
          <c:idx val="0"/>
          <c:order val="0"/>
          <c:tx>
            <c:strRef>
              <c:f>"Set1"</c:f>
              <c:strCache>
                <c:ptCount val="1"/>
                <c:pt idx="0">
                  <c:v>Set1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[性能测试数据.xlsx]Sheet1!$C$34:$C$39</c:f>
              <c:numCache>
                <c:formatCode>General</c:formatCode>
                <c:ptCount val="6"/>
                <c:pt idx="0">
                  <c:v>12.752835909</c:v>
                </c:pt>
                <c:pt idx="1">
                  <c:v>55.493237039</c:v>
                </c:pt>
                <c:pt idx="2">
                  <c:v>68.558513009</c:v>
                </c:pt>
                <c:pt idx="3">
                  <c:v>71.682803374</c:v>
                </c:pt>
                <c:pt idx="4">
                  <c:v>76.323456855</c:v>
                </c:pt>
                <c:pt idx="5">
                  <c:v>71.896241452</c:v>
                </c:pt>
              </c:numCache>
            </c:numRef>
          </c:yVal>
          <c:smooth val="1"/>
        </c:ser>
        <c:ser>
          <c:idx val="1"/>
          <c:order val="1"/>
          <c:tx>
            <c:strRef>
              <c:f>"Set2"</c:f>
              <c:strCache>
                <c:ptCount val="1"/>
                <c:pt idx="0">
                  <c:v>Set2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[性能测试数据.xlsx]Sheet1!$D$34:$D$39</c:f>
              <c:numCache>
                <c:formatCode>General</c:formatCode>
                <c:ptCount val="6"/>
                <c:pt idx="0">
                  <c:v>12.144888942</c:v>
                </c:pt>
                <c:pt idx="1">
                  <c:v>59.864878366</c:v>
                </c:pt>
                <c:pt idx="2">
                  <c:v>69.728540579</c:v>
                </c:pt>
                <c:pt idx="3">
                  <c:v>76.494712499</c:v>
                </c:pt>
                <c:pt idx="4">
                  <c:v>71.709606091</c:v>
                </c:pt>
                <c:pt idx="5">
                  <c:v>65.114712845</c:v>
                </c:pt>
              </c:numCache>
            </c:numRef>
          </c:yVal>
          <c:smooth val="1"/>
        </c:ser>
        <c:dLbls>
          <c:showLegendKey val="0"/>
          <c:showVal val="0"/>
          <c:showCatName val="0"/>
          <c:showSerName val="0"/>
          <c:showPercent val="0"/>
          <c:showBubbleSize val="0"/>
        </c:dLbls>
        <c:axId val="272562654"/>
        <c:axId val="63550041"/>
      </c:scatterChart>
      <c:valAx>
        <c:axId val="272562654"/>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3550041"/>
        <c:crosses val="autoZero"/>
        <c:crossBetween val="midCat"/>
      </c:valAx>
      <c:valAx>
        <c:axId val="6355004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2562654"/>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要表达两个意思：</a:t>
            </a:r>
            <a:endParaRPr lang="zh-CN" altLang="en-US" dirty="0"/>
          </a:p>
          <a:p>
            <a:r>
              <a:rPr lang="en-US" altLang="zh-CN" dirty="0"/>
              <a:t>1.</a:t>
            </a:r>
            <a:r>
              <a:rPr lang="zh-CN" altLang="en-US" dirty="0"/>
              <a:t>扶贫国家非常重视</a:t>
            </a:r>
            <a:endParaRPr lang="zh-CN" altLang="en-US" dirty="0"/>
          </a:p>
          <a:p>
            <a:r>
              <a:rPr lang="en-US" altLang="zh-CN" dirty="0"/>
              <a:t>2.</a:t>
            </a:r>
            <a:r>
              <a:rPr lang="zh-CN" altLang="en-US" dirty="0"/>
              <a:t>区块链非常火</a:t>
            </a:r>
            <a:endParaRPr lang="zh-CN" altLang="en-US" dirty="0"/>
          </a:p>
          <a:p>
            <a:r>
              <a:rPr lang="en-US" altLang="zh-CN" dirty="0"/>
              <a:t>3.</a:t>
            </a:r>
            <a:r>
              <a:rPr lang="zh-CN" altLang="en-US" dirty="0"/>
              <a:t>参与了贵州省扶贫项目，本论文就是在这个实际项目的基础上开展的研究</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在进入平台设计之前，先简单介绍一下我所参与的贵州省扶贫项目。</a:t>
            </a:r>
            <a:endParaRPr lang="zh-CN" altLang="en-US" dirty="0"/>
          </a:p>
          <a:p>
            <a:r>
              <a:rPr lang="zh-CN" altLang="en-US" dirty="0"/>
              <a:t>贵州省设立扶贫基金，用以解决十三五期间政府资金不能覆盖或者投资不足的农村基础设施、公共服务等方面。</a:t>
            </a:r>
            <a:endParaRPr lang="zh-CN" altLang="en-US" dirty="0"/>
          </a:p>
          <a:p>
            <a:r>
              <a:rPr lang="zh-CN" altLang="en-US" dirty="0"/>
              <a:t>政府发挥主导作用，调动社会资金投入到脱贫攻坚事业中去，</a:t>
            </a:r>
            <a:r>
              <a:rPr lang="zh-CN" altLang="en-US" dirty="0">
                <a:sym typeface="+mn-ea"/>
              </a:rPr>
              <a:t>扶贫基金总规模</a:t>
            </a:r>
            <a:r>
              <a:rPr lang="en-US" altLang="zh-CN" dirty="0">
                <a:sym typeface="+mn-ea"/>
              </a:rPr>
              <a:t>3000</a:t>
            </a:r>
            <a:r>
              <a:rPr lang="zh-CN" altLang="en-US" dirty="0">
                <a:sym typeface="+mn-ea"/>
              </a:rPr>
              <a:t>亿元，</a:t>
            </a:r>
            <a:r>
              <a:rPr lang="zh-CN" altLang="en-US" dirty="0"/>
              <a:t>县、省财政分别出资</a:t>
            </a:r>
            <a:r>
              <a:rPr lang="en-US" altLang="zh-CN" dirty="0"/>
              <a:t>6%</a:t>
            </a:r>
            <a:r>
              <a:rPr lang="zh-CN" altLang="en-US" dirty="0"/>
              <a:t>，</a:t>
            </a:r>
            <a:r>
              <a:rPr lang="en-US" altLang="zh-CN" dirty="0"/>
              <a:t>4%</a:t>
            </a:r>
            <a:r>
              <a:rPr lang="zh-CN" altLang="en-US" dirty="0"/>
              <a:t>，金融机构出资</a:t>
            </a:r>
            <a:r>
              <a:rPr lang="en-US" altLang="zh-CN" dirty="0"/>
              <a:t>90%</a:t>
            </a:r>
            <a:r>
              <a:rPr lang="zh-CN" altLang="en-US" dirty="0"/>
              <a:t>。</a:t>
            </a:r>
            <a:endParaRPr lang="zh-CN" altLang="en-US" dirty="0"/>
          </a:p>
          <a:p>
            <a:r>
              <a:rPr lang="zh-CN" altLang="en-US" dirty="0"/>
              <a:t>由此带来了第一个问题：</a:t>
            </a:r>
            <a:endParaRPr lang="zh-CN" altLang="en-US" dirty="0"/>
          </a:p>
          <a:p>
            <a:r>
              <a:rPr lang="zh-CN" altLang="en-US" dirty="0"/>
              <a:t>即，资金是有两方或者更多方共同组成，是一个多方协同的问题。钱是由多方组成，再加上资金规模巨大，作为社会资本一定非常重视对这笔资金的使用情况！</a:t>
            </a:r>
            <a:endParaRPr lang="en-US" altLang="zh-CN" dirty="0"/>
          </a:p>
          <a:p>
            <a:r>
              <a:rPr lang="zh-CN" altLang="en-US" dirty="0"/>
              <a:t>同时，我们看这张业务流程图，从上到下代表资金的发放顺序，从左到右代表了层级的由高到低，从省领导小组办公室到最终的项目实施单位中间层级很多，资金倒了很多手，经过了很多人。那么由此带来了问题</a:t>
            </a:r>
            <a:r>
              <a:rPr lang="en-US" altLang="zh-CN" dirty="0"/>
              <a:t>2</a:t>
            </a:r>
            <a:r>
              <a:rPr lang="zh-CN" altLang="en-US" dirty="0"/>
              <a:t>个：</a:t>
            </a:r>
            <a:endParaRPr lang="zh-CN" altLang="en-US" dirty="0"/>
          </a:p>
          <a:p>
            <a:r>
              <a:rPr lang="en-US" altLang="zh-CN" dirty="0"/>
              <a:t>1.</a:t>
            </a:r>
            <a:r>
              <a:rPr lang="zh-CN" altLang="en-US" dirty="0"/>
              <a:t>难以实时全面的了解资金的使用情况和项目的开展情况</a:t>
            </a:r>
            <a:endParaRPr lang="zh-CN" altLang="en-US" dirty="0"/>
          </a:p>
          <a:p>
            <a:r>
              <a:rPr lang="en-US" altLang="zh-CN" dirty="0"/>
              <a:t>2.</a:t>
            </a:r>
            <a:r>
              <a:rPr lang="zh-CN" altLang="en-US" dirty="0"/>
              <a:t>层级过多，监管乏力，信用可达性和管理有效性会逐渐衰减</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1.</a:t>
            </a:r>
            <a:r>
              <a:rPr lang="zh-CN" altLang="en-US" dirty="0">
                <a:sym typeface="+mn-ea"/>
              </a:rPr>
              <a:t>难以实时全面的了解资金的使用情况和项目的开展情况</a:t>
            </a:r>
            <a:endParaRPr lang="zh-CN" altLang="en-US" dirty="0"/>
          </a:p>
          <a:p>
            <a:r>
              <a:rPr lang="en-US" altLang="zh-CN" dirty="0">
                <a:sym typeface="+mn-ea"/>
              </a:rPr>
              <a:t>2.</a:t>
            </a:r>
            <a:r>
              <a:rPr lang="zh-CN" altLang="en-US" dirty="0">
                <a:sym typeface="+mn-ea"/>
              </a:rPr>
              <a:t>层级过多，监管乏力，信用可达性和管理有效性会逐渐衰减</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Image Placeholder 1"/>
          <p:cNvSpPr>
            <a:spLocks noGrp="1" noRot="1" noChangeAspect="1" noTextEdit="1"/>
          </p:cNvSpPr>
          <p:nvPr>
            <p:ph type="sldImg"/>
          </p:nvPr>
        </p:nvSpPr>
        <p:spPr>
          <a:ln>
            <a:solidFill>
              <a:srgbClr val="000000"/>
            </a:solidFill>
            <a:miter/>
          </a:ln>
        </p:spPr>
      </p:sp>
      <p:sp>
        <p:nvSpPr>
          <p:cNvPr id="122882"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针对以上问题，首先，设计了数字汇票体系</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那么，什么是数字汇票呢？</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数字汇票是</a:t>
            </a:r>
            <a:r>
              <a:rPr lang="zh-CN" altLang="zh-CN" dirty="0">
                <a:ea typeface="宋体" panose="02010600030101010101" pitchFamily="2" charset="-122"/>
                <a:sym typeface="+mn-ea"/>
              </a:rPr>
              <a:t>由省领导小组办公室发行的，</a:t>
            </a:r>
            <a:r>
              <a:rPr lang="zh-CN" altLang="zh-CN" dirty="0">
                <a:ea typeface="宋体" panose="02010600030101010101" pitchFamily="2" charset="-122"/>
              </a:rPr>
              <a:t>运行在区块链上的智能合约，发行时，</a:t>
            </a:r>
            <a:r>
              <a:rPr lang="zh-CN" altLang="zh-CN" dirty="0">
                <a:ea typeface="宋体" panose="02010600030101010101" pitchFamily="2" charset="-122"/>
                <a:sym typeface="+mn-ea"/>
              </a:rPr>
              <a:t>将资金用途，流转路径等资金使用规则写入智能合约，</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数字汇票是扶贫资金在数字世界的代表，代表了资金实时的动向。</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举个例子：汇票流转到县财政局，县财政局根据汇票信息打款之后，汇票会自动流转到省财政厅，数字汇票在谁手上，就代表资金现在流转到了谁那里。</a:t>
            </a:r>
            <a:endParaRPr lang="en-US" altLang="zh-CN"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但是现在有一个问题，如何保证你说打款了，就真的打款了呢？即上链信息的真实性问题该如何解决呢？那么，就是区块链的协同发挥作用了。</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ea typeface="宋体" panose="02010600030101010101" pitchFamily="2" charset="-122"/>
            </a:endParaRPr>
          </a:p>
        </p:txBody>
      </p:sp>
      <p:sp>
        <p:nvSpPr>
          <p:cNvPr id="12288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Slide Image Placeholder 1"/>
          <p:cNvSpPr>
            <a:spLocks noGrp="1" noRot="1" noChangeAspect="1" noTextEdit="1"/>
          </p:cNvSpPr>
          <p:nvPr>
            <p:ph type="sldImg"/>
          </p:nvPr>
        </p:nvSpPr>
        <p:spPr>
          <a:ln>
            <a:solidFill>
              <a:srgbClr val="000000"/>
            </a:solidFill>
            <a:miter/>
          </a:ln>
        </p:spPr>
      </p:sp>
      <p:sp>
        <p:nvSpPr>
          <p:cNvPr id="131074"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这里就涉及到平台的实时对账系统</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与银行合作，将银行拉入到区块链网络中</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如县财政局按照</a:t>
            </a:r>
            <a:r>
              <a:rPr lang="en-US" altLang="zh-CN" dirty="0">
                <a:ea typeface="宋体" panose="02010600030101010101" pitchFamily="2" charset="-122"/>
              </a:rPr>
              <a:t>“</a:t>
            </a:r>
            <a:r>
              <a:rPr lang="zh-CN" altLang="en-US" dirty="0">
                <a:ea typeface="宋体" panose="02010600030101010101" pitchFamily="2" charset="-122"/>
              </a:rPr>
              <a:t>数字汇票</a:t>
            </a:r>
            <a:r>
              <a:rPr lang="en-US" altLang="zh-CN" dirty="0">
                <a:ea typeface="宋体" panose="02010600030101010101" pitchFamily="2" charset="-122"/>
              </a:rPr>
              <a:t>”</a:t>
            </a:r>
            <a:r>
              <a:rPr lang="zh-CN" altLang="en-US" dirty="0">
                <a:ea typeface="宋体" panose="02010600030101010101" pitchFamily="2" charset="-122"/>
              </a:rPr>
              <a:t>规定完成了打款操作之后，将银行的打款流水号登记上链，</a:t>
            </a:r>
            <a:r>
              <a:rPr lang="zh-CN" altLang="en-US" dirty="0">
                <a:ea typeface="宋体" panose="02010600030101010101" pitchFamily="2" charset="-122"/>
                <a:sym typeface="+mn-ea"/>
              </a:rPr>
              <a:t>触发对账智能合约</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平台拉取银行的流水信息上链，找到</a:t>
            </a:r>
            <a:r>
              <a:rPr lang="zh-CN" altLang="zh-CN" dirty="0">
                <a:ea typeface="宋体" panose="02010600030101010101" pitchFamily="2" charset="-122"/>
                <a:sym typeface="+mn-ea"/>
              </a:rPr>
              <a:t>县财政局打款的流水信息，与数字汇票信息进行比对，完成对账工作，确认转账结果。</a:t>
            </a:r>
            <a:endParaRPr lang="zh-CN" altLang="zh-CN" dirty="0">
              <a:ea typeface="宋体" panose="02010600030101010101" pitchFamily="2" charset="-122"/>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这样做的好处是什么呢。首先，保障了上链信息的真实性，这里相当于是由银行对信息进行背书，</a:t>
            </a:r>
            <a:r>
              <a:rPr lang="zh-CN" altLang="en-US" dirty="0">
                <a:solidFill>
                  <a:schemeClr val="bg1">
                    <a:lumMod val="50000"/>
                  </a:schemeClr>
                </a:solidFill>
                <a:latin typeface="微软雅黑" panose="020B0503020204020204" charset="-122"/>
                <a:ea typeface="微软雅黑" panose="020B0503020204020204" charset="-122"/>
                <a:sym typeface="+mn-ea"/>
              </a:rPr>
              <a:t>银行，作为一类做信用吃饭的公司，其信息的真实性得以保障</a:t>
            </a:r>
            <a:endParaRPr lang="zh-CN" altLang="en-US" dirty="0">
              <a:solidFill>
                <a:schemeClr val="bg1">
                  <a:lumMod val="50000"/>
                </a:schemeClr>
              </a:solidFill>
              <a:latin typeface="微软雅黑" panose="020B0503020204020204" charset="-122"/>
              <a:ea typeface="微软雅黑" panose="020B0503020204020204" charset="-122"/>
              <a:sym typeface="+mn-ea"/>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mn-ea"/>
              </a:rPr>
              <a:t>然后是提供数据放心，</a:t>
            </a:r>
            <a:r>
              <a:rPr lang="zh-CN" altLang="zh-CN" dirty="0">
                <a:ea typeface="宋体" panose="02010600030101010101" pitchFamily="2" charset="-122"/>
                <a:sym typeface="+mn-ea"/>
              </a:rPr>
              <a:t>银行区块链网络中的一个节点，需要在自己的节点上部署涉及到自己的智能合约，那么规则自己肯定是清楚的，</a:t>
            </a:r>
            <a:r>
              <a:rPr lang="zh-CN" altLang="en-US" dirty="0">
                <a:solidFill>
                  <a:schemeClr val="bg1">
                    <a:lumMod val="50000"/>
                  </a:schemeClr>
                </a:solidFill>
                <a:latin typeface="微软雅黑" panose="020B0503020204020204" charset="-122"/>
                <a:ea typeface="微软雅黑" panose="020B0503020204020204" charset="-122"/>
                <a:sym typeface="+mn-ea"/>
              </a:rPr>
              <a:t>数据如何分发，如何处理都写在智能合约里，因此也就放心了</a:t>
            </a:r>
            <a:r>
              <a:rPr lang="zh-CN" altLang="zh-CN" dirty="0">
                <a:ea typeface="宋体" panose="02010600030101010101" pitchFamily="2" charset="-122"/>
                <a:sym typeface="+mn-ea"/>
              </a:rPr>
              <a:t>。</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最后就是，高效的提供作业，我参与到业务中，无需为了你开发新系统。</a:t>
            </a:r>
            <a:endParaRPr lang="zh-CN" altLang="zh-CN" dirty="0">
              <a:ea typeface="宋体" panose="02010600030101010101" pitchFamily="2" charset="-122"/>
              <a:sym typeface="+mn-ea"/>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sym typeface="+mn-ea"/>
              </a:rPr>
              <a:t>1.</a:t>
            </a:r>
            <a:r>
              <a:rPr lang="zh-CN" altLang="zh-CN" dirty="0">
                <a:ea typeface="宋体" panose="02010600030101010101" pitchFamily="2" charset="-122"/>
                <a:sym typeface="+mn-ea"/>
              </a:rPr>
              <a:t>开端使用省政府的强信用对“数字票据”背书，保证“数字票据”的真实性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2.</a:t>
            </a:r>
            <a:r>
              <a:rPr lang="zh-CN" altLang="zh-CN" dirty="0">
                <a:ea typeface="宋体" panose="02010600030101010101" pitchFamily="2" charset="-122"/>
                <a:sym typeface="+mn-ea"/>
              </a:rPr>
              <a:t>中端使用商业银行的强信用对转账背书，保证转账上链信息的真实性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3.</a:t>
            </a:r>
            <a:r>
              <a:rPr lang="zh-CN" altLang="zh-CN" dirty="0">
                <a:ea typeface="宋体" panose="02010600030101010101" pitchFamily="2" charset="-122"/>
                <a:sym typeface="+mn-ea"/>
              </a:rPr>
              <a:t>同时区块链为“数字票据”提供了安全、可信的运行流转环境。</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在这样一个结合了完善规章制度和先进科学技术的闭环系统中，扶贫资金将得到更大的保障。</a:t>
            </a:r>
            <a:endParaRPr lang="zh-CN" altLang="zh-CN" dirty="0">
              <a:ea typeface="宋体" panose="02010600030101010101" pitchFamily="2" charset="-122"/>
              <a:sym typeface="+mn-ea"/>
            </a:endParaRPr>
          </a:p>
        </p:txBody>
      </p:sp>
      <p:sp>
        <p:nvSpPr>
          <p:cNvPr id="13107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平台使用</a:t>
            </a:r>
            <a:r>
              <a:rPr lang="en-US" altLang="zh-CN" dirty="0"/>
              <a:t>node.js</a:t>
            </a:r>
            <a:r>
              <a:rPr lang="zh-CN" altLang="en-US" dirty="0"/>
              <a:t>编写，使用</a:t>
            </a:r>
            <a:r>
              <a:rPr lang="en-US" altLang="zh-CN" dirty="0"/>
              <a:t>express</a:t>
            </a:r>
            <a:r>
              <a:rPr lang="zh-CN" altLang="en-US" dirty="0"/>
              <a:t>框架，具有不错的性能，很好的并发性，适合高频场景。</a:t>
            </a:r>
            <a:endParaRPr lang="zh-CN" altLang="en-US" dirty="0"/>
          </a:p>
          <a:p>
            <a:r>
              <a:rPr lang="zh-CN" altLang="en-US" dirty="0"/>
              <a:t>同时，使用</a:t>
            </a:r>
            <a:r>
              <a:rPr lang="en-US" altLang="zh-CN" dirty="0"/>
              <a:t>apache ab</a:t>
            </a:r>
            <a:r>
              <a:rPr lang="zh-CN" altLang="en-US" dirty="0"/>
              <a:t>测试工具对其进行压力测试，具有很好的</a:t>
            </a:r>
            <a:r>
              <a:rPr lang="en-US" altLang="zh-CN" dirty="0"/>
              <a:t>TPS</a:t>
            </a:r>
            <a:endParaRPr lang="en-US" altLang="zh-CN" dirty="0"/>
          </a:p>
          <a:p>
            <a:r>
              <a:rPr lang="zh-CN" altLang="en-US" dirty="0"/>
              <a:t>测试命令：</a:t>
            </a:r>
            <a:r>
              <a:rPr lang="en-US" altLang="zh-CN" dirty="0"/>
              <a:t>ab -n1000 -c10 http://localhost:4000/</a:t>
            </a:r>
            <a:endParaRPr lang="en-US" altLang="zh-CN" dirty="0"/>
          </a:p>
          <a:p>
            <a:r>
              <a:rPr lang="en-US" altLang="zh-CN" dirty="0"/>
              <a:t>1000</a:t>
            </a:r>
            <a:r>
              <a:rPr lang="zh-CN" altLang="en-US" dirty="0"/>
              <a:t>个请求 </a:t>
            </a:r>
            <a:r>
              <a:rPr lang="en-US" altLang="zh-CN" dirty="0"/>
              <a:t>10</a:t>
            </a:r>
            <a:r>
              <a:rPr lang="zh-CN" altLang="en-US" dirty="0"/>
              <a:t>个进程</a:t>
            </a:r>
            <a:endParaRPr lang="zh-CN" altLang="en-US" dirty="0"/>
          </a:p>
          <a:p>
            <a:r>
              <a:rPr lang="zh-CN" altLang="en-US" dirty="0"/>
              <a:t>测得</a:t>
            </a:r>
            <a:r>
              <a:rPr lang="en-US" altLang="zh-CN" dirty="0"/>
              <a:t>TPS</a:t>
            </a:r>
            <a:r>
              <a:rPr lang="zh-CN" altLang="en-US" dirty="0"/>
              <a:t>为</a:t>
            </a:r>
            <a:r>
              <a:rPr lang="en-US" altLang="zh-CN" dirty="0"/>
              <a:t>3762.52[#/s]</a:t>
            </a:r>
            <a:endParaRPr lang="en-US" altLang="zh-CN" dirty="0"/>
          </a:p>
          <a:p>
            <a:r>
              <a:rPr lang="zh-CN" altLang="en-US" dirty="0"/>
              <a:t>完全可以支撑区块链的运行，而且绰绰有余</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这一页主要表达自己做了什么，分为两大块，四小小点</a:t>
            </a:r>
            <a:endParaRPr lang="zh-CN" dirty="0"/>
          </a:p>
          <a:p>
            <a:r>
              <a:rPr lang="zh-CN" dirty="0"/>
              <a:t>左边为第一大块：关键技术研究 设计了更安全的共识算法和效率更高的系统架构</a:t>
            </a:r>
            <a:endParaRPr lang="zh-CN" dirty="0"/>
          </a:p>
          <a:p>
            <a:r>
              <a:rPr lang="zh-CN" dirty="0"/>
              <a:t>右边为第二大块：平台设计 根据业务需求和痛点，设计了数字汇票体系和实时对账系统</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这一页简单介绍区块链是什么，从</a:t>
            </a:r>
            <a:r>
              <a:rPr lang="en-US" altLang="zh-CN" dirty="0"/>
              <a:t>1</a:t>
            </a:r>
            <a:r>
              <a:rPr lang="zh-CN" altLang="en-US" dirty="0"/>
              <a:t>到</a:t>
            </a:r>
            <a:r>
              <a:rPr lang="en-US" altLang="zh-CN" dirty="0"/>
              <a:t>4</a:t>
            </a:r>
            <a:r>
              <a:rPr lang="zh-CN" altLang="en-US" dirty="0"/>
              <a:t>是一环套一环的有逻辑的一步一步讲解什么是区块链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p>
            <a:pPr lvl="0" eaLnBrk="1" hangingPunct="1">
              <a:spcBef>
                <a:spcPct val="0"/>
              </a:spcBef>
            </a:pPr>
            <a:r>
              <a:rPr lang="zh-CN" altLang="zh-CN" dirty="0">
                <a:ea typeface="宋体" panose="02010600030101010101" pitchFamily="2" charset="-122"/>
              </a:rPr>
              <a:t>简单介绍一下拜占庭将军问题</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然后，由此引申出，共识算法是一个不破不立，自己相互对抗的问题，最锋利的矛和最坚固的盾的故事，因此共识算法一直在互相对抗中前进，发展。</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先把主战场搭起来，然后在看看如何博弈</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p>
            <a:pPr lvl="0" eaLnBrk="1" hangingPunct="1">
              <a:spcBef>
                <a:spcPct val="0"/>
              </a:spcBef>
            </a:pPr>
            <a:r>
              <a:rPr lang="zh-CN" dirty="0">
                <a:ea typeface="宋体" panose="02010600030101010101" pitchFamily="2" charset="-122"/>
              </a:rPr>
              <a:t>大流程说完之后，扣扣细节</a:t>
            </a:r>
            <a:endParaRPr lang="zh-CN"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第一条比较全局，主要还是限制备份节点的作恶</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第二条和第三条主要针对主节点的作恶</a:t>
            </a:r>
            <a:endParaRPr lang="zh-CN" altLang="en-US"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主节点切换：每个节点都会单独算一个概率，选出一个新的主节点，然后广播这条消息，在收到的消息里面选出一个收到投票最多的担任新的主节点。</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 </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作恶方式有：</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1.f</a:t>
            </a:r>
            <a:r>
              <a:rPr lang="zh-CN" altLang="en-US" dirty="0">
                <a:ea typeface="宋体" panose="02010600030101010101" pitchFamily="2" charset="-122"/>
              </a:rPr>
              <a:t>不响应！</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2.</a:t>
            </a:r>
            <a:r>
              <a:rPr lang="zh-CN" altLang="en-US" dirty="0">
                <a:ea typeface="宋体" panose="02010600030101010101" pitchFamily="2" charset="-122"/>
                <a:sym typeface="+mn-ea"/>
              </a:rPr>
              <a:t>伪造、篡改交易</a:t>
            </a:r>
            <a:r>
              <a:rPr lang="en-US" altLang="zh-CN" dirty="0">
                <a:ea typeface="宋体" panose="02010600030101010101" pitchFamily="2" charset="-122"/>
                <a:sym typeface="+mn-ea"/>
              </a:rPr>
              <a:t>-</a:t>
            </a:r>
            <a:r>
              <a:rPr lang="zh-CN" altLang="en-US" dirty="0">
                <a:ea typeface="宋体" panose="02010600030101010101" pitchFamily="2" charset="-122"/>
                <a:sym typeface="+mn-ea"/>
              </a:rPr>
              <a:t>》非对称加密算法，公钥加密，私钥解密；私钥签名，公钥验签</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3.</a:t>
            </a:r>
            <a:r>
              <a:rPr lang="zh-CN" altLang="en-US" dirty="0">
                <a:ea typeface="宋体" panose="02010600030101010101" pitchFamily="2" charset="-122"/>
              </a:rPr>
              <a:t>主节点故意不打包某个交易，这样的区块在之前的算法中依然属于正常合法的区块，可以被共识落盘</a:t>
            </a:r>
            <a:r>
              <a:rPr lang="en-US" altLang="zh-CN" dirty="0">
                <a:ea typeface="宋体" panose="02010600030101010101" pitchFamily="2" charset="-122"/>
              </a:rPr>
              <a:t>-</a:t>
            </a:r>
            <a:r>
              <a:rPr lang="zh-CN" altLang="en-US" dirty="0">
                <a:ea typeface="宋体" panose="02010600030101010101" pitchFamily="2" charset="-122"/>
              </a:rPr>
              <a:t>》主节点切换协议，设计了一个信用评价机制，</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sym typeface="+mn-ea"/>
              </a:rPr>
              <a:t>信用评价机制：</a:t>
            </a:r>
            <a:r>
              <a:rPr lang="zh-CN" altLang="en-US" dirty="0">
                <a:ea typeface="宋体" panose="02010600030101010101" pitchFamily="2" charset="-122"/>
              </a:rPr>
              <a:t>对每次节点担任主节点时的表现进行评价打分，评价有两轮，第一轮，共识是否成功，成功</a:t>
            </a:r>
            <a:r>
              <a:rPr lang="en-US" altLang="zh-CN" dirty="0">
                <a:ea typeface="宋体" panose="02010600030101010101" pitchFamily="2" charset="-122"/>
              </a:rPr>
              <a:t>10</a:t>
            </a:r>
            <a:r>
              <a:rPr lang="zh-CN" altLang="en-US" dirty="0">
                <a:ea typeface="宋体" panose="02010600030101010101" pitchFamily="2" charset="-122"/>
              </a:rPr>
              <a:t>分，失败</a:t>
            </a:r>
            <a:r>
              <a:rPr lang="en-US" altLang="zh-CN" dirty="0">
                <a:ea typeface="宋体" panose="02010600030101010101" pitchFamily="2" charset="-122"/>
              </a:rPr>
              <a:t>1</a:t>
            </a:r>
            <a:r>
              <a:rPr lang="zh-CN" altLang="en-US" dirty="0">
                <a:ea typeface="宋体" panose="02010600030101010101" pitchFamily="2" charset="-122"/>
              </a:rPr>
              <a:t>分，第二轮，在新一轮共识时，对上一轮的共识效果进行评价，如果当前区块中有比上一个区块打包时间更早的交易，则说明了上一任主节点有可能作恶，因此，将上一轮的评分降为</a:t>
            </a:r>
            <a:r>
              <a:rPr lang="en-US" altLang="zh-CN" dirty="0">
                <a:ea typeface="宋体" panose="02010600030101010101" pitchFamily="2" charset="-122"/>
              </a:rPr>
              <a:t>1</a:t>
            </a:r>
            <a:r>
              <a:rPr lang="zh-CN" altLang="en-US" dirty="0">
                <a:ea typeface="宋体" panose="02010600030101010101" pitchFamily="2" charset="-122"/>
              </a:rPr>
              <a:t>。我给每个节点设置一个信用分，每次共识完成，我进行一次主节点切换，切换的时候，按概率选择主节点，信用分与被选中的概率成正比。然后，</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rPr>
              <a:t>主节点选择办法：每完成一轮共识，进行一次逐渐的切换，每个节点被选中的概率与其信用评分成正比，以此保障有能力准守规则的好节点能更多的承担主节点的责任，保障系统的健康运行，同时，也给分低的节点一个挽救的机会，不至于赶尽杀绝。</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其实说到这里就可以看出，权力越大越集中，就越容易出现问题。这也是中心化系统的弊端之一。</a:t>
            </a:r>
            <a:endParaRPr lang="zh-CN" altLang="en-US"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核心：路由模块</a:t>
            </a:r>
            <a:endParaRPr lang="zh-CN" altLang="en-US" dirty="0">
              <a:sym typeface="+mn-ea"/>
            </a:endParaRPr>
          </a:p>
          <a:p>
            <a:r>
              <a:rPr lang="zh-CN" altLang="en-US" dirty="0">
                <a:sym typeface="+mn-ea"/>
              </a:rPr>
              <a:t>一：整体思路是什么：将大量交易放到主链之外进行，只把关键环节放到主链上确认。那么，要完成这样一项工作，所以我设计了路由模块。</a:t>
            </a:r>
            <a:endParaRPr lang="en-US" altLang="zh-CN" dirty="0">
              <a:sym typeface="+mn-ea"/>
            </a:endParaRPr>
          </a:p>
          <a:p>
            <a:r>
              <a:rPr lang="zh-CN" altLang="en-US" dirty="0">
                <a:sym typeface="+mn-ea"/>
              </a:rPr>
              <a:t>二：这个架构是怎么运作的：</a:t>
            </a:r>
            <a:endParaRPr lang="zh-CN" altLang="en-US" dirty="0">
              <a:sym typeface="+mn-ea"/>
            </a:endParaRPr>
          </a:p>
          <a:p>
            <a:pPr lvl="1"/>
            <a:r>
              <a:rPr lang="en-US" altLang="zh-CN" dirty="0">
                <a:sym typeface="+mn-ea"/>
              </a:rPr>
              <a:t>1.</a:t>
            </a:r>
            <a:r>
              <a:rPr lang="zh-CN" altLang="en-US" dirty="0">
                <a:sym typeface="+mn-ea"/>
              </a:rPr>
              <a:t>客户端发送请求，路由模块根据请求的发送者，调用主链的路由管理合约，获取路由分配策略。</a:t>
            </a:r>
            <a:r>
              <a:rPr lang="zh-CN" altLang="en-US" dirty="0">
                <a:solidFill>
                  <a:srgbClr val="FF0000"/>
                </a:solidFill>
                <a:sym typeface="+mn-ea"/>
              </a:rPr>
              <a:t>我这里实现的是根据</a:t>
            </a:r>
            <a:r>
              <a:rPr lang="en-US" altLang="zh-CN" dirty="0">
                <a:solidFill>
                  <a:srgbClr val="FF0000"/>
                </a:solidFill>
                <a:sym typeface="+mn-ea"/>
              </a:rPr>
              <a:t>userId</a:t>
            </a:r>
            <a:r>
              <a:rPr lang="zh-CN" altLang="en-US" dirty="0">
                <a:solidFill>
                  <a:srgbClr val="FF0000"/>
                </a:solidFill>
                <a:sym typeface="+mn-ea"/>
              </a:rPr>
              <a:t>分配不同的子链，分配的逻辑是每条子链负责处理相应</a:t>
            </a:r>
            <a:r>
              <a:rPr lang="en-US" altLang="zh-CN" dirty="0">
                <a:solidFill>
                  <a:srgbClr val="FF0000"/>
                </a:solidFill>
                <a:sym typeface="+mn-ea"/>
              </a:rPr>
              <a:t>user</a:t>
            </a:r>
            <a:r>
              <a:rPr lang="zh-CN" altLang="en-US" dirty="0">
                <a:solidFill>
                  <a:srgbClr val="FF0000"/>
                </a:solidFill>
                <a:sym typeface="+mn-ea"/>
              </a:rPr>
              <a:t>的请求，如果有未注册的</a:t>
            </a:r>
            <a:r>
              <a:rPr lang="en-US" altLang="zh-CN" dirty="0">
                <a:solidFill>
                  <a:srgbClr val="FF0000"/>
                </a:solidFill>
                <a:sym typeface="+mn-ea"/>
              </a:rPr>
              <a:t>ueser</a:t>
            </a:r>
            <a:r>
              <a:rPr lang="zh-CN" altLang="en-US" dirty="0">
                <a:solidFill>
                  <a:srgbClr val="FF0000"/>
                </a:solidFill>
                <a:sym typeface="+mn-ea"/>
              </a:rPr>
              <a:t>则自动向当前未注册满的子链注册，即将该</a:t>
            </a:r>
            <a:r>
              <a:rPr lang="en-US" altLang="zh-CN" dirty="0">
                <a:solidFill>
                  <a:srgbClr val="FF0000"/>
                </a:solidFill>
                <a:sym typeface="+mn-ea"/>
              </a:rPr>
              <a:t>user</a:t>
            </a:r>
            <a:r>
              <a:rPr lang="zh-CN" altLang="en-US" dirty="0">
                <a:solidFill>
                  <a:srgbClr val="FF0000"/>
                </a:solidFill>
                <a:sym typeface="+mn-ea"/>
              </a:rPr>
              <a:t>交由该子链负责。</a:t>
            </a:r>
            <a:endParaRPr lang="zh-CN" altLang="en-US" dirty="0">
              <a:solidFill>
                <a:srgbClr val="FF0000"/>
              </a:solidFill>
              <a:sym typeface="+mn-ea"/>
            </a:endParaRPr>
          </a:p>
          <a:p>
            <a:pPr lvl="1"/>
            <a:r>
              <a:rPr lang="en-US" altLang="zh-CN" dirty="0">
                <a:sym typeface="+mn-ea"/>
              </a:rPr>
              <a:t>2.</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dirty="0">
              <a:sym typeface="+mn-ea"/>
            </a:endParaRPr>
          </a:p>
          <a:p>
            <a:pPr lvl="1"/>
            <a:r>
              <a:rPr lang="en-US" altLang="zh-CN" dirty="0">
                <a:sym typeface="+mn-ea"/>
              </a:rPr>
              <a:t>3.</a:t>
            </a:r>
            <a:r>
              <a:rPr lang="zh-CN" altLang="en-US" dirty="0">
                <a:solidFill>
                  <a:schemeClr val="bg1">
                    <a:lumMod val="50000"/>
                  </a:schemeClr>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dirty="0">
              <a:sym typeface="+mn-ea"/>
            </a:endParaRPr>
          </a:p>
          <a:p>
            <a:pPr lvl="1"/>
            <a:r>
              <a:rPr lang="en-US" altLang="zh-CN" dirty="0">
                <a:sym typeface="+mn-ea"/>
              </a:rPr>
              <a:t>4.</a:t>
            </a:r>
            <a:r>
              <a:rPr lang="zh-CN" altLang="en-US" dirty="0">
                <a:solidFill>
                  <a:schemeClr val="bg1">
                    <a:lumMod val="50000"/>
                  </a:schemeClr>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dirty="0">
              <a:sym typeface="+mn-ea"/>
            </a:endParaRPr>
          </a:p>
          <a:p>
            <a:r>
              <a:rPr lang="zh-CN" altLang="en-US" dirty="0">
                <a:sym typeface="+mn-ea"/>
              </a:rPr>
              <a:t>三：好处是什么：</a:t>
            </a:r>
            <a:endParaRPr lang="zh-CN" altLang="en-US" dirty="0">
              <a:sym typeface="+mn-ea"/>
            </a:endParaRPr>
          </a:p>
          <a:p>
            <a:pPr lvl="1"/>
            <a:r>
              <a:rPr lang="en-US" altLang="zh-CN" dirty="0">
                <a:sym typeface="+mn-ea"/>
              </a:rPr>
              <a:t>1.</a:t>
            </a:r>
            <a:r>
              <a:rPr lang="zh-CN" altLang="en-US" dirty="0">
                <a:sym typeface="+mn-ea"/>
              </a:rPr>
              <a:t>提高</a:t>
            </a:r>
            <a:r>
              <a:rPr lang="en-US" altLang="zh-CN" dirty="0">
                <a:sym typeface="+mn-ea"/>
              </a:rPr>
              <a:t>TPS</a:t>
            </a:r>
            <a:endParaRPr lang="en-US" altLang="zh-CN" dirty="0">
              <a:sym typeface="+mn-ea"/>
            </a:endParaRPr>
          </a:p>
          <a:p>
            <a:pPr lvl="1"/>
            <a:r>
              <a:rPr lang="en-US" altLang="zh-CN" dirty="0">
                <a:sym typeface="+mn-ea"/>
              </a:rPr>
              <a:t>2.</a:t>
            </a:r>
            <a:r>
              <a:rPr lang="zh-CN" altLang="en-US" dirty="0">
                <a:sym typeface="+mn-ea"/>
              </a:rPr>
              <a:t>灵活，当我们有新的业务，需要不同的路由分配策略时，我只需要部署新的合约即可，我们不用动程序（</a:t>
            </a:r>
            <a:r>
              <a:rPr lang="en-US" altLang="zh-CN" dirty="0">
                <a:sym typeface="+mn-ea"/>
              </a:rPr>
              <a:t>down</a:t>
            </a:r>
            <a:r>
              <a:rPr lang="zh-CN" altLang="en-US" dirty="0">
                <a:sym typeface="+mn-ea"/>
              </a:rPr>
              <a:t>掉，改代码，再重新</a:t>
            </a:r>
            <a:r>
              <a:rPr lang="en-US" altLang="zh-CN" dirty="0">
                <a:sym typeface="+mn-ea"/>
              </a:rPr>
              <a:t>up</a:t>
            </a:r>
            <a:r>
              <a:rPr lang="zh-CN" altLang="en-US" dirty="0">
                <a:sym typeface="+mn-ea"/>
              </a:rPr>
              <a:t>服务）。</a:t>
            </a:r>
            <a:endParaRPr lang="zh-CN" altLang="en-US" dirty="0">
              <a:sym typeface="+mn-ea"/>
            </a:endParaRPr>
          </a:p>
          <a:p>
            <a:pPr lvl="1"/>
            <a:r>
              <a:rPr lang="en-US" altLang="zh-CN" dirty="0">
                <a:sym typeface="+mn-ea"/>
              </a:rPr>
              <a:t>3.</a:t>
            </a:r>
            <a:r>
              <a:rPr lang="zh-CN" altLang="en-US" dirty="0">
                <a:sym typeface="+mn-ea"/>
              </a:rPr>
              <a:t>透明性。区块链是一个促进多方协同的技术，那么在链上就会有不同的参与者，以银行为例，现在需要银行的流水信息，但是银行可能会对自己的数据的安全性有所顾虑，我将数据如何分发，如何处理写在智能合约里，就好比法律合同，都很清楚透明，这样就消除了银行的顾虑。</a:t>
            </a:r>
            <a:endParaRPr lang="zh-CN" altLang="en-US" dirty="0">
              <a:sym typeface="+mn-ea"/>
            </a:endParaRPr>
          </a:p>
          <a:p>
            <a:r>
              <a:rPr lang="zh-CN" altLang="en-US" dirty="0"/>
              <a:t>四：举例：</a:t>
            </a:r>
            <a:r>
              <a:rPr lang="zh-CN" altLang="en-US" dirty="0">
                <a:sym typeface="+mn-ea"/>
              </a:rPr>
              <a:t>不同业务方会被分配到不同的子链，如</a:t>
            </a:r>
            <a:r>
              <a:rPr lang="en-US" altLang="zh-CN" dirty="0">
                <a:sym typeface="+mn-ea"/>
              </a:rPr>
              <a:t>SPV</a:t>
            </a:r>
            <a:r>
              <a:rPr lang="zh-CN" altLang="en-US" dirty="0">
                <a:sym typeface="+mn-ea"/>
              </a:rPr>
              <a:t>的请求就是分配到</a:t>
            </a:r>
            <a:r>
              <a:rPr lang="en-US" altLang="zh-CN" dirty="0">
                <a:sym typeface="+mn-ea"/>
              </a:rPr>
              <a:t>set1</a:t>
            </a:r>
            <a:r>
              <a:rPr lang="zh-CN" altLang="en-US" dirty="0">
                <a:sym typeface="+mn-ea"/>
              </a:rPr>
              <a:t>来处理，</a:t>
            </a:r>
            <a:r>
              <a:rPr lang="en-US" altLang="zh-CN" dirty="0">
                <a:sym typeface="+mn-ea"/>
              </a:rPr>
              <a:t>SPV</a:t>
            </a:r>
            <a:r>
              <a:rPr lang="zh-CN" altLang="en-US" dirty="0">
                <a:sym typeface="+mn-ea"/>
              </a:rPr>
              <a:t>拨款之后，会向平台提交流水号，这个请求时</a:t>
            </a:r>
            <a:r>
              <a:rPr lang="en-US" altLang="zh-CN" dirty="0">
                <a:sym typeface="+mn-ea"/>
              </a:rPr>
              <a:t>SPV</a:t>
            </a:r>
            <a:r>
              <a:rPr lang="zh-CN" altLang="en-US" dirty="0">
                <a:sym typeface="+mn-ea"/>
              </a:rPr>
              <a:t>发的，所以路由模块根据请求编号，将该请求转发至</a:t>
            </a:r>
            <a:r>
              <a:rPr lang="en-US" altLang="zh-CN" dirty="0">
                <a:sym typeface="+mn-ea"/>
              </a:rPr>
              <a:t>set1</a:t>
            </a:r>
            <a:r>
              <a:rPr lang="zh-CN" altLang="en-US" dirty="0">
                <a:sym typeface="+mn-ea"/>
              </a:rPr>
              <a:t>来处理，给请求进入</a:t>
            </a:r>
            <a:r>
              <a:rPr lang="en-US" altLang="zh-CN" dirty="0">
                <a:sym typeface="+mn-ea"/>
              </a:rPr>
              <a:t>set1</a:t>
            </a:r>
            <a:r>
              <a:rPr lang="zh-CN" altLang="en-US" dirty="0">
                <a:sym typeface="+mn-ea"/>
              </a:rPr>
              <a:t>之后，触发对账合约，对账合约又触发流水信息寻找合约，然后将寻找的结果</a:t>
            </a:r>
            <a:r>
              <a:rPr lang="en-US" altLang="zh-CN" dirty="0">
                <a:sym typeface="+mn-ea"/>
              </a:rPr>
              <a:t>return</a:t>
            </a:r>
            <a:r>
              <a:rPr lang="zh-CN" altLang="en-US" dirty="0">
                <a:sym typeface="+mn-ea"/>
              </a:rPr>
              <a:t>给对账合约，发起对账检查。对账完成后，异步返回给路由模块对账结果，将该请求转发至主链。</a:t>
            </a:r>
            <a:endParaRPr lang="zh-CN" altLang="en-US" dirty="0">
              <a:sym typeface="+mn-ea"/>
            </a:endParaRPr>
          </a:p>
          <a:p>
            <a:endParaRPr lang="zh-CN" altLang="en-US" dirty="0">
              <a:sym typeface="+mn-ea"/>
            </a:endParaRPr>
          </a:p>
          <a:p>
            <a:r>
              <a:rPr lang="zh-CN" altLang="en-US" dirty="0">
                <a:sym typeface="+mn-ea"/>
              </a:rPr>
              <a:t>路由链中部署</a:t>
            </a:r>
            <a:r>
              <a:rPr lang="en-US" altLang="zh-CN" dirty="0">
                <a:sym typeface="+mn-ea"/>
              </a:rPr>
              <a:t>3</a:t>
            </a:r>
            <a:r>
              <a:rPr lang="zh-CN" altLang="en-US" dirty="0">
                <a:sym typeface="+mn-ea"/>
              </a:rPr>
              <a:t>个合约分别是：多个</a:t>
            </a:r>
            <a:r>
              <a:rPr lang="en-US" altLang="zh-CN" dirty="0">
                <a:sym typeface="+mn-ea"/>
              </a:rPr>
              <a:t>node</a:t>
            </a:r>
            <a:r>
              <a:rPr lang="zh-CN" altLang="en-US" dirty="0">
                <a:sym typeface="+mn-ea"/>
              </a:rPr>
              <a:t>合约（一个区块链中所有节点的信息，如</a:t>
            </a:r>
            <a:r>
              <a:rPr lang="en-US" altLang="zh-CN" dirty="0">
                <a:sym typeface="+mn-ea"/>
              </a:rPr>
              <a:t>ip</a:t>
            </a:r>
            <a:r>
              <a:rPr lang="zh-CN" altLang="en-US" dirty="0">
                <a:sym typeface="+mn-ea"/>
              </a:rPr>
              <a:t>，</a:t>
            </a:r>
            <a:r>
              <a:rPr lang="en-US" altLang="zh-CN" dirty="0">
                <a:sym typeface="+mn-ea"/>
              </a:rPr>
              <a:t>p2p</a:t>
            </a:r>
            <a:r>
              <a:rPr lang="zh-CN" altLang="en-US" dirty="0">
                <a:sym typeface="+mn-ea"/>
              </a:rPr>
              <a:t>端口，节点类型等），多个</a:t>
            </a:r>
            <a:r>
              <a:rPr lang="en-US" altLang="zh-CN" dirty="0">
                <a:sym typeface="+mn-ea"/>
              </a:rPr>
              <a:t>set</a:t>
            </a:r>
            <a:r>
              <a:rPr lang="zh-CN" altLang="en-US" dirty="0">
                <a:sym typeface="+mn-ea"/>
              </a:rPr>
              <a:t>合约这个合约有两个作用，一个是增加删除节点（即掌控了现在这个链是什么样的，有多少个怎么样的节点组成），第二个接收业务的注册，</a:t>
            </a:r>
            <a:r>
              <a:rPr lang="en-US" altLang="zh-CN" dirty="0">
                <a:sym typeface="+mn-ea"/>
              </a:rPr>
              <a:t>1</a:t>
            </a:r>
            <a:r>
              <a:rPr lang="zh-CN" altLang="en-US" dirty="0">
                <a:sym typeface="+mn-ea"/>
              </a:rPr>
              <a:t>个路由管理合约（这个是纯粹的针对业务涉及的，针对这个业务请求，我该怎么分配路由策略）。</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Slide Image Placeholder 1"/>
          <p:cNvSpPr>
            <a:spLocks noGrp="1" noRot="1" noChangeAspect="1" noTextEdit="1"/>
          </p:cNvSpPr>
          <p:nvPr>
            <p:ph type="sldImg"/>
          </p:nvPr>
        </p:nvSpPr>
        <p:spPr>
          <a:ln>
            <a:solidFill>
              <a:srgbClr val="000000"/>
            </a:solidFill>
            <a:miter/>
          </a:ln>
        </p:spPr>
      </p:sp>
      <p:sp>
        <p:nvSpPr>
          <p:cNvPr id="880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880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p>
            <a:pPr lvl="0" eaLnBrk="1" hangingPunct="1">
              <a:spcBef>
                <a:spcPct val="0"/>
              </a:spcBef>
            </a:pP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dirty="0"/>
          </a:p>
        </p:txBody>
      </p:sp>
      <p:sp>
        <p:nvSpPr>
          <p:cNvPr id="4" name="日期占位符 3"/>
          <p:cNvSpPr>
            <a:spLocks noGrp="1"/>
          </p:cNvSpPr>
          <p:nvPr>
            <p:ph type="dt" sz="half" idx="10"/>
          </p:nvPr>
        </p:nvSpPr>
        <p:spPr>
          <a:xfrm>
            <a:off x="838200" y="6356350"/>
            <a:ext cx="2743200" cy="365125"/>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2FCC1E48-C2E2-487B-A2DA-941BDCAC9EFE}"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5" name="页脚占位符 4"/>
          <p:cNvSpPr>
            <a:spLocks noGrp="1"/>
          </p:cNvSpPr>
          <p:nvPr>
            <p:ph type="ftr" sz="quarter" idx="11"/>
          </p:nvPr>
        </p:nvSpPr>
        <p:spPr>
          <a:xfrm>
            <a:off x="4038600" y="6356350"/>
            <a:ext cx="4114800" cy="365125"/>
          </a:xfrm>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6" name="灯片编号占位符 5"/>
          <p:cNvSpPr>
            <a:spLocks noGrp="1"/>
          </p:cNvSpPr>
          <p:nvPr>
            <p:ph type="sldNum" sz="quarter" idx="12"/>
          </p:nvPr>
        </p:nvSpPr>
        <p:spPr>
          <a:xfrm>
            <a:off x="8610600" y="6356350"/>
            <a:ext cx="2743200" cy="365125"/>
          </a:xfrm>
        </p:spPr>
        <p:txBody>
          <a:bodyPr/>
          <a:p>
            <a:pPr marL="0" marR="0" lvl="0" indent="0" algn="r" defTabSz="914400" rtl="0" eaLnBrk="1" fontAlgn="base" latinLnBrk="0" hangingPunct="1">
              <a:lnSpc>
                <a:spcPct val="100000"/>
              </a:lnSpc>
              <a:spcBef>
                <a:spcPct val="0"/>
              </a:spcBef>
              <a:spcAft>
                <a:spcPct val="0"/>
              </a:spcAft>
              <a:buClrTx/>
              <a:buSzTx/>
              <a:buFontTx/>
              <a:buNone/>
              <a:defRPr/>
            </a:pPr>
            <a:fld id="{B65EDEF1-4F36-4CB5-8A67-D7538BB9FB1B}"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269"/>
            <a:ext cx="12192000" cy="685588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 name="Rectangle 24"/>
          <p:cNvSpPr/>
          <p:nvPr/>
        </p:nvSpPr>
        <p:spPr>
          <a:xfrm>
            <a:off x="0" y="3742055"/>
            <a:ext cx="12192000" cy="192024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1"/>
          <p:cNvSpPr txBox="1"/>
          <p:nvPr/>
        </p:nvSpPr>
        <p:spPr>
          <a:xfrm>
            <a:off x="1981200" y="5233988"/>
            <a:ext cx="8229600" cy="363537"/>
          </a:xfrm>
          <a:prstGeom prst="rect">
            <a:avLst/>
          </a:prstGeom>
          <a:noFill/>
          <a:ln w="9525">
            <a:noFill/>
          </a:ln>
        </p:spPr>
        <p:txBody>
          <a:bodyPr anchor="ctr"/>
          <a:p>
            <a:pPr algn="ctr">
              <a:lnSpc>
                <a:spcPct val="90000"/>
              </a:lnSpc>
              <a:buFont typeface="Arial" panose="020B0604020202020204" pitchFamily="34" charset="0"/>
              <a:buNone/>
            </a:pPr>
            <a:r>
              <a:rPr lang="zh-CN" altLang="id-ID" sz="1900" b="1" dirty="0">
                <a:solidFill>
                  <a:schemeClr val="bg1"/>
                </a:solidFill>
                <a:latin typeface="微软雅黑" panose="020B0503020204020204" charset="-122"/>
                <a:ea typeface="微软雅黑" panose="020B0503020204020204" charset="-122"/>
              </a:rPr>
              <a:t>导师： 马小峰           答辩人： 李一鸣</a:t>
            </a:r>
            <a:endParaRPr lang="zh-CN" altLang="en-US" sz="1900" b="1" dirty="0">
              <a:solidFill>
                <a:schemeClr val="bg1"/>
              </a:solidFill>
              <a:latin typeface="微软雅黑" panose="020B0503020204020204" charset="-122"/>
              <a:ea typeface="微软雅黑" panose="020B0503020204020204" charset="-122"/>
            </a:endParaRPr>
          </a:p>
        </p:txBody>
      </p:sp>
      <p:sp>
        <p:nvSpPr>
          <p:cNvPr id="12" name="Title 13"/>
          <p:cNvSpPr txBox="1"/>
          <p:nvPr/>
        </p:nvSpPr>
        <p:spPr>
          <a:xfrm>
            <a:off x="1976438" y="4273550"/>
            <a:ext cx="8229600" cy="857250"/>
          </a:xfrm>
          <a:prstGeom prst="rect">
            <a:avLst/>
          </a:prstGeom>
          <a:noFill/>
          <a:ln w="9525">
            <a:noFill/>
          </a:ln>
        </p:spPr>
        <p:txBody>
          <a:bodyPr anchor="b"/>
          <a:p>
            <a:pPr algn="ctr">
              <a:lnSpc>
                <a:spcPct val="90000"/>
              </a:lnSpc>
              <a:buFont typeface="Arial" panose="020B0604020202020204" pitchFamily="34" charset="0"/>
              <a:buNone/>
            </a:pPr>
            <a:r>
              <a:rPr lang="zh-CN" altLang="id-ID" sz="4000" b="1" dirty="0">
                <a:solidFill>
                  <a:schemeClr val="bg1"/>
                </a:solidFill>
                <a:latin typeface="微软雅黑" panose="020B0503020204020204" charset="-122"/>
                <a:ea typeface="微软雅黑" panose="020B0503020204020204" charset="-122"/>
              </a:rPr>
              <a:t>基于区块链的扶贫资金管理平台关键技术的研究与设计</a:t>
            </a:r>
            <a:endParaRPr lang="zh-CN" altLang="id-ID" sz="4000" b="1"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106" name="Group 105"/>
          <p:cNvGrpSpPr/>
          <p:nvPr/>
        </p:nvGrpSpPr>
        <p:grpSpPr>
          <a:xfrm>
            <a:off x="8324353" y="3856521"/>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3749675"/>
            <a:ext cx="145478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140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0875" y="36033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chemeClr val="tx1">
                    <a:lumMod val="50000"/>
                    <a:lumOff val="50000"/>
                  </a:schemeClr>
                </a:solidFill>
                <a:latin typeface="Calibri" panose="020F0502020204030204" charset="0"/>
                <a:ea typeface="宋体" panose="02010600030101010101" pitchFamily="2" charset="-122"/>
              </a:rPr>
              <a:t>Total</a:t>
            </a:r>
            <a:endParaRPr lang="en-US" altLang="id-ID"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98" name="Group 197"/>
          <p:cNvGrpSpPr/>
          <p:nvPr/>
        </p:nvGrpSpPr>
        <p:grpSpPr>
          <a:xfrm>
            <a:off x="8324289" y="38562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 name="原创设计师QQ598969553             _21"/>
          <p:cNvSpPr>
            <a:spLocks noChangeArrowheads="1"/>
          </p:cNvSpPr>
          <p:nvPr/>
        </p:nvSpPr>
        <p:spPr bwMode="auto">
          <a:xfrm>
            <a:off x="8352121" y="433723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en-US" dirty="0">
                <a:solidFill>
                  <a:schemeClr val="bg1">
                    <a:lumMod val="50000"/>
                  </a:schemeClr>
                </a:solidFill>
                <a:latin typeface="微软雅黑" panose="020B0503020204020204" charset="-122"/>
                <a:ea typeface="微软雅黑" panose="020B0503020204020204" charset="-122"/>
              </a:rPr>
              <a:t>多链测试，两条子链</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峰值差不多有</a:t>
            </a:r>
            <a:r>
              <a:rPr lang="en-US" altLang="zh-CN" dirty="0">
                <a:solidFill>
                  <a:schemeClr val="bg1">
                    <a:lumMod val="50000"/>
                  </a:schemeClr>
                </a:solidFill>
                <a:latin typeface="微软雅黑" panose="020B0503020204020204" charset="-122"/>
                <a:ea typeface="微软雅黑" panose="020B0503020204020204" charset="-122"/>
              </a:rPr>
              <a:t>70</a:t>
            </a:r>
            <a:r>
              <a:rPr lang="zh-CN" altLang="en-US" dirty="0">
                <a:solidFill>
                  <a:schemeClr val="bg1">
                    <a:lumMod val="50000"/>
                  </a:schemeClr>
                </a:solidFill>
                <a:latin typeface="微软雅黑" panose="020B0503020204020204" charset="-122"/>
                <a:ea typeface="微软雅黑" panose="020B0503020204020204" charset="-122"/>
              </a:rPr>
              <a:t>左右，那么可以认定整个系统同一时间最高可以承受</a:t>
            </a:r>
            <a:r>
              <a:rPr lang="en-US" altLang="zh-CN" dirty="0">
                <a:solidFill>
                  <a:schemeClr val="bg1">
                    <a:lumMod val="50000"/>
                  </a:schemeClr>
                </a:solidFill>
                <a:latin typeface="微软雅黑" panose="020B0503020204020204" charset="-122"/>
                <a:ea typeface="微软雅黑" panose="020B0503020204020204" charset="-122"/>
              </a:rPr>
              <a:t>140</a:t>
            </a:r>
            <a:r>
              <a:rPr lang="zh-CN" altLang="en-US" dirty="0">
                <a:solidFill>
                  <a:schemeClr val="bg1">
                    <a:lumMod val="50000"/>
                  </a:schemeClr>
                </a:solidFill>
                <a:latin typeface="微软雅黑" panose="020B0503020204020204" charset="-122"/>
                <a:ea typeface="微软雅黑" panose="020B0503020204020204" charset="-122"/>
              </a:rPr>
              <a:t>笔</a:t>
            </a:r>
            <a:r>
              <a:rPr lang="en-US" altLang="zh-CN" dirty="0">
                <a:solidFill>
                  <a:schemeClr val="bg1">
                    <a:lumMod val="50000"/>
                  </a:schemeClr>
                </a:solidFill>
                <a:latin typeface="微软雅黑" panose="020B0503020204020204" charset="-122"/>
                <a:ea typeface="微软雅黑" panose="020B0503020204020204" charset="-122"/>
              </a:rPr>
              <a:t>/s</a:t>
            </a:r>
            <a:r>
              <a:rPr lang="zh-CN" altLang="en-US" dirty="0">
                <a:solidFill>
                  <a:schemeClr val="bg1">
                    <a:lumMod val="50000"/>
                  </a:schemeClr>
                </a:solidFill>
                <a:latin typeface="微软雅黑" panose="020B0503020204020204" charset="-122"/>
                <a:ea typeface="微软雅黑" panose="020B0503020204020204" charset="-122"/>
              </a:rPr>
              <a:t>的交易。</a:t>
            </a:r>
            <a:endParaRPr lang="zh-CN" altLang="en-US"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9" name="图表 3"/>
          <p:cNvGraphicFramePr/>
          <p:nvPr/>
        </p:nvGraphicFramePr>
        <p:xfrm>
          <a:off x="1621155" y="2075815"/>
          <a:ext cx="5488305" cy="3159125"/>
        </p:xfrm>
        <a:graphic>
          <a:graphicData uri="http://schemas.openxmlformats.org/drawingml/2006/chart">
            <c:chart xmlns:c="http://schemas.openxmlformats.org/drawingml/2006/chart" xmlns:r="http://schemas.openxmlformats.org/officeDocument/2006/relationships" r:id="rId1"/>
          </a:graphicData>
        </a:graphic>
      </p:graphicFrame>
      <p:grpSp>
        <p:nvGrpSpPr>
          <p:cNvPr id="60" name="Group 59"/>
          <p:cNvGrpSpPr/>
          <p:nvPr/>
        </p:nvGrpSpPr>
        <p:grpSpPr>
          <a:xfrm>
            <a:off x="8321821" y="2748431"/>
            <a:ext cx="2262749" cy="216024"/>
            <a:chOff x="8951547" y="4077301"/>
            <a:chExt cx="2262749" cy="216024"/>
          </a:xfrm>
          <a:solidFill>
            <a:schemeClr val="bg2">
              <a:lumMod val="90000"/>
            </a:schemeClr>
          </a:solidFill>
        </p:grpSpPr>
        <p:sp>
          <p:nvSpPr>
            <p:cNvPr id="61"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2"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3"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4"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5"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6"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7"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8"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9"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0"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2"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3"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4"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5"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6"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7"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8"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9"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0"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81" name="TextBox 80"/>
          <p:cNvSpPr txBox="1"/>
          <p:nvPr/>
        </p:nvSpPr>
        <p:spPr>
          <a:xfrm>
            <a:off x="10548620" y="2639060"/>
            <a:ext cx="1029335"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65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82" name="TextBox 81"/>
          <p:cNvSpPr txBox="1"/>
          <p:nvPr/>
        </p:nvSpPr>
        <p:spPr>
          <a:xfrm>
            <a:off x="8265478" y="250221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chemeClr val="tx1">
                    <a:lumMod val="50000"/>
                    <a:lumOff val="50000"/>
                  </a:schemeClr>
                </a:solidFill>
                <a:latin typeface="Calibri" panose="020F0502020204030204" charset="0"/>
                <a:ea typeface="宋体" panose="02010600030101010101" pitchFamily="2" charset="-122"/>
              </a:rPr>
              <a:t>Set2</a:t>
            </a:r>
            <a:endParaRPr lang="en-US"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83" name="Group 82"/>
          <p:cNvGrpSpPr/>
          <p:nvPr/>
        </p:nvGrpSpPr>
        <p:grpSpPr>
          <a:xfrm>
            <a:off x="8323988" y="3294734"/>
            <a:ext cx="2262749" cy="216024"/>
            <a:chOff x="8953714" y="4623604"/>
            <a:chExt cx="2262749" cy="216024"/>
          </a:xfrm>
          <a:solidFill>
            <a:schemeClr val="bg2">
              <a:lumMod val="90000"/>
            </a:schemeClr>
          </a:solidFill>
        </p:grpSpPr>
        <p:sp>
          <p:nvSpPr>
            <p:cNvPr id="84"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5"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6"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7"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8"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9"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0"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1"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2"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3"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4"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5"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6"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7"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8"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9"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0"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1"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2"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3"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04" name="TextBox 103"/>
          <p:cNvSpPr txBox="1"/>
          <p:nvPr/>
        </p:nvSpPr>
        <p:spPr>
          <a:xfrm>
            <a:off x="10551795" y="3185160"/>
            <a:ext cx="102616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75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105" name="TextBox 104"/>
          <p:cNvSpPr txBox="1"/>
          <p:nvPr/>
        </p:nvSpPr>
        <p:spPr>
          <a:xfrm>
            <a:off x="8267065" y="3048318"/>
            <a:ext cx="2792413" cy="260350"/>
          </a:xfrm>
          <a:prstGeom prst="rect">
            <a:avLst/>
          </a:prstGeom>
          <a:noFill/>
          <a:ln w="9525">
            <a:noFill/>
          </a:ln>
        </p:spPr>
        <p:txBody>
          <a:bodyPr anchor="t">
            <a:spAutoFit/>
          </a:bodyPr>
          <a:p>
            <a:pPr algn="just">
              <a:buFont typeface="Arial" panose="020B0604020202020204" pitchFamily="34" charset="0"/>
              <a:buNone/>
            </a:pPr>
            <a:r>
              <a:rPr lang="en-US" sz="1100" b="1" i="1" dirty="0">
                <a:solidFill>
                  <a:schemeClr val="tx1">
                    <a:lumMod val="50000"/>
                    <a:lumOff val="50000"/>
                  </a:schemeClr>
                </a:solidFill>
                <a:latin typeface="Calibri" panose="020F0502020204030204" charset="0"/>
                <a:ea typeface="宋体" panose="02010600030101010101" pitchFamily="2" charset="-122"/>
              </a:rPr>
              <a:t>Set1</a:t>
            </a:r>
            <a:endParaRPr lang="en-US" sz="11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74" name="Group 173"/>
          <p:cNvGrpSpPr/>
          <p:nvPr/>
        </p:nvGrpSpPr>
        <p:grpSpPr>
          <a:xfrm>
            <a:off x="8321821" y="2754988"/>
            <a:ext cx="1161133" cy="216199"/>
            <a:chOff x="10274238" y="1409853"/>
            <a:chExt cx="1161134" cy="216199"/>
          </a:xfrm>
          <a:solidFill>
            <a:schemeClr val="accent4"/>
          </a:solidFill>
        </p:grpSpPr>
        <p:sp>
          <p:nvSpPr>
            <p:cNvPr id="175" name="Parallelogram 174"/>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6" name="Parallelogram 175"/>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7" name="Parallelogram 176"/>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8" name="Parallelogram 177"/>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9" name="Parallelogram 178"/>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0" name="Parallelogram 179"/>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1" name="Parallelogram 180"/>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2" name="Parallelogram 181"/>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3" name="Parallelogram 182"/>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4" name="Parallelogram 183"/>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85" name="Group 184"/>
          <p:cNvGrpSpPr/>
          <p:nvPr/>
        </p:nvGrpSpPr>
        <p:grpSpPr>
          <a:xfrm>
            <a:off x="8314129" y="3293206"/>
            <a:ext cx="1389484" cy="216024"/>
            <a:chOff x="10035926" y="1410028"/>
            <a:chExt cx="1389484" cy="216024"/>
          </a:xfrm>
          <a:solidFill>
            <a:srgbClr val="0076DA"/>
          </a:solidFill>
        </p:grpSpPr>
        <p:sp>
          <p:nvSpPr>
            <p:cNvPr id="186" name="Parallelogram 18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7" name="Parallelogram 18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8" name="Parallelogram 18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9" name="Parallelogram 18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0" name="Parallelogram 18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1" name="Parallelogram 19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2" name="Parallelogram 19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3" name="Parallelogram 19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4" name="Parallelogram 193"/>
            <p:cNvSpPr/>
            <p:nvPr/>
          </p:nvSpPr>
          <p:spPr>
            <a:xfrm>
              <a:off x="11157472"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5" name="Parallelogram 194"/>
            <p:cNvSpPr/>
            <p:nvPr/>
          </p:nvSpPr>
          <p:spPr>
            <a:xfrm>
              <a:off x="11268295"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6" name="Parallelogram 195"/>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7" name="Parallelogram 196"/>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41"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2"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业务</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介绍</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43"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Business Structure</a:t>
            </a:r>
            <a:endParaRPr lang="en-US" sz="1065" b="1" dirty="0">
              <a:solidFill>
                <a:srgbClr val="53585E"/>
              </a:solidFill>
              <a:latin typeface="Arial" panose="020B0604020202020204" pitchFamily="34" charset="0"/>
              <a:cs typeface="Arial" panose="020B0604020202020204" pitchFamily="34" charset="0"/>
            </a:endParaRPr>
          </a:p>
        </p:txBody>
      </p:sp>
      <p:grpSp>
        <p:nvGrpSpPr>
          <p:cNvPr id="54" name="原创设计师QQ598969553             _5"/>
          <p:cNvGrpSpPr/>
          <p:nvPr/>
        </p:nvGrpSpPr>
        <p:grpSpPr>
          <a:xfrm rot="0">
            <a:off x="805180" y="2737485"/>
            <a:ext cx="988695" cy="800100"/>
            <a:chOff x="1176338" y="2262188"/>
            <a:chExt cx="741363" cy="600074"/>
          </a:xfrm>
          <a:solidFill>
            <a:schemeClr val="accent2"/>
          </a:solidFill>
        </p:grpSpPr>
        <p:sp>
          <p:nvSpPr>
            <p:cNvPr id="55" name="Oval 5"/>
            <p:cNvSpPr>
              <a:spLocks noChangeArrowheads="1"/>
            </p:cNvSpPr>
            <p:nvPr/>
          </p:nvSpPr>
          <p:spPr bwMode="auto">
            <a:xfrm>
              <a:off x="1400176" y="2262188"/>
              <a:ext cx="296863" cy="296862"/>
            </a:xfrm>
            <a:prstGeom prst="ellipse">
              <a:avLst/>
            </a:pr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6" name="Freeform 6"/>
            <p:cNvSpPr/>
            <p:nvPr/>
          </p:nvSpPr>
          <p:spPr bwMode="auto">
            <a:xfrm>
              <a:off x="1176338" y="2587625"/>
              <a:ext cx="741363" cy="274637"/>
            </a:xfrm>
            <a:custGeom>
              <a:avLst/>
              <a:gdLst>
                <a:gd name="T0" fmla="*/ 572 w 615"/>
                <a:gd name="T1" fmla="*/ 96 h 228"/>
                <a:gd name="T2" fmla="*/ 390 w 615"/>
                <a:gd name="T3" fmla="*/ 0 h 228"/>
                <a:gd name="T4" fmla="*/ 352 w 615"/>
                <a:gd name="T5" fmla="*/ 186 h 228"/>
                <a:gd name="T6" fmla="*/ 320 w 615"/>
                <a:gd name="T7" fmla="*/ 81 h 228"/>
                <a:gd name="T8" fmla="*/ 338 w 615"/>
                <a:gd name="T9" fmla="*/ 60 h 228"/>
                <a:gd name="T10" fmla="*/ 308 w 615"/>
                <a:gd name="T11" fmla="*/ 23 h 228"/>
                <a:gd name="T12" fmla="*/ 275 w 615"/>
                <a:gd name="T13" fmla="*/ 61 h 228"/>
                <a:gd name="T14" fmla="*/ 296 w 615"/>
                <a:gd name="T15" fmla="*/ 81 h 228"/>
                <a:gd name="T16" fmla="*/ 268 w 615"/>
                <a:gd name="T17" fmla="*/ 186 h 228"/>
                <a:gd name="T18" fmla="*/ 223 w 615"/>
                <a:gd name="T19" fmla="*/ 0 h 228"/>
                <a:gd name="T20" fmla="*/ 68 w 615"/>
                <a:gd name="T21" fmla="*/ 73 h 228"/>
                <a:gd name="T22" fmla="*/ 17 w 615"/>
                <a:gd name="T23" fmla="*/ 228 h 228"/>
                <a:gd name="T24" fmla="*/ 599 w 615"/>
                <a:gd name="T25" fmla="*/ 228 h 228"/>
                <a:gd name="T26" fmla="*/ 572 w 615"/>
                <a:gd name="T27" fmla="*/ 9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5" h="228">
                  <a:moveTo>
                    <a:pt x="572" y="96"/>
                  </a:moveTo>
                  <a:cubicBezTo>
                    <a:pt x="524" y="27"/>
                    <a:pt x="390" y="0"/>
                    <a:pt x="390" y="0"/>
                  </a:cubicBezTo>
                  <a:cubicBezTo>
                    <a:pt x="389" y="123"/>
                    <a:pt x="352" y="186"/>
                    <a:pt x="352" y="186"/>
                  </a:cubicBezTo>
                  <a:cubicBezTo>
                    <a:pt x="339" y="114"/>
                    <a:pt x="320" y="81"/>
                    <a:pt x="320" y="81"/>
                  </a:cubicBezTo>
                  <a:cubicBezTo>
                    <a:pt x="338" y="60"/>
                    <a:pt x="338" y="60"/>
                    <a:pt x="338" y="60"/>
                  </a:cubicBezTo>
                  <a:cubicBezTo>
                    <a:pt x="308" y="23"/>
                    <a:pt x="308" y="23"/>
                    <a:pt x="308" y="23"/>
                  </a:cubicBezTo>
                  <a:cubicBezTo>
                    <a:pt x="275" y="61"/>
                    <a:pt x="275" y="61"/>
                    <a:pt x="275" y="61"/>
                  </a:cubicBezTo>
                  <a:cubicBezTo>
                    <a:pt x="296" y="81"/>
                    <a:pt x="296" y="81"/>
                    <a:pt x="296" y="81"/>
                  </a:cubicBezTo>
                  <a:cubicBezTo>
                    <a:pt x="273" y="126"/>
                    <a:pt x="268" y="186"/>
                    <a:pt x="268" y="186"/>
                  </a:cubicBezTo>
                  <a:cubicBezTo>
                    <a:pt x="238" y="154"/>
                    <a:pt x="223" y="0"/>
                    <a:pt x="223" y="0"/>
                  </a:cubicBezTo>
                  <a:cubicBezTo>
                    <a:pt x="223" y="0"/>
                    <a:pt x="125" y="17"/>
                    <a:pt x="68" y="73"/>
                  </a:cubicBezTo>
                  <a:cubicBezTo>
                    <a:pt x="0" y="140"/>
                    <a:pt x="17" y="228"/>
                    <a:pt x="17" y="228"/>
                  </a:cubicBezTo>
                  <a:cubicBezTo>
                    <a:pt x="599" y="228"/>
                    <a:pt x="599" y="228"/>
                    <a:pt x="599" y="228"/>
                  </a:cubicBezTo>
                  <a:cubicBezTo>
                    <a:pt x="599" y="228"/>
                    <a:pt x="615" y="159"/>
                    <a:pt x="572" y="96"/>
                  </a:cubicBezTo>
                  <a:close/>
                </a:path>
              </a:pathLst>
            </a:cu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57" name="原创设计师QQ598969553             _6"/>
          <p:cNvGrpSpPr/>
          <p:nvPr/>
        </p:nvGrpSpPr>
        <p:grpSpPr>
          <a:xfrm rot="0">
            <a:off x="3097530" y="2891790"/>
            <a:ext cx="798195" cy="645795"/>
            <a:chOff x="2895601" y="2378075"/>
            <a:chExt cx="598488" cy="484188"/>
          </a:xfrm>
          <a:solidFill>
            <a:schemeClr val="accent3"/>
          </a:solidFill>
        </p:grpSpPr>
        <p:sp>
          <p:nvSpPr>
            <p:cNvPr id="58" name="Oval 7"/>
            <p:cNvSpPr>
              <a:spLocks noChangeArrowheads="1"/>
            </p:cNvSpPr>
            <p:nvPr/>
          </p:nvSpPr>
          <p:spPr bwMode="auto">
            <a:xfrm>
              <a:off x="3078163" y="2378075"/>
              <a:ext cx="238125" cy="239712"/>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9" name="Freeform 8"/>
            <p:cNvSpPr/>
            <p:nvPr/>
          </p:nvSpPr>
          <p:spPr bwMode="auto">
            <a:xfrm>
              <a:off x="2895601" y="2640013"/>
              <a:ext cx="598488" cy="222250"/>
            </a:xfrm>
            <a:custGeom>
              <a:avLst/>
              <a:gdLst>
                <a:gd name="T0" fmla="*/ 462 w 497"/>
                <a:gd name="T1" fmla="*/ 78 h 184"/>
                <a:gd name="T2" fmla="*/ 315 w 497"/>
                <a:gd name="T3" fmla="*/ 0 h 184"/>
                <a:gd name="T4" fmla="*/ 285 w 497"/>
                <a:gd name="T5" fmla="*/ 150 h 184"/>
                <a:gd name="T6" fmla="*/ 258 w 497"/>
                <a:gd name="T7" fmla="*/ 65 h 184"/>
                <a:gd name="T8" fmla="*/ 273 w 497"/>
                <a:gd name="T9" fmla="*/ 49 h 184"/>
                <a:gd name="T10" fmla="*/ 249 w 497"/>
                <a:gd name="T11" fmla="*/ 18 h 184"/>
                <a:gd name="T12" fmla="*/ 223 w 497"/>
                <a:gd name="T13" fmla="*/ 49 h 184"/>
                <a:gd name="T14" fmla="*/ 239 w 497"/>
                <a:gd name="T15" fmla="*/ 66 h 184"/>
                <a:gd name="T16" fmla="*/ 217 w 497"/>
                <a:gd name="T17" fmla="*/ 150 h 184"/>
                <a:gd name="T18" fmla="*/ 181 w 497"/>
                <a:gd name="T19" fmla="*/ 0 h 184"/>
                <a:gd name="T20" fmla="*/ 55 w 497"/>
                <a:gd name="T21" fmla="*/ 59 h 184"/>
                <a:gd name="T22" fmla="*/ 14 w 497"/>
                <a:gd name="T23" fmla="*/ 184 h 184"/>
                <a:gd name="T24" fmla="*/ 484 w 497"/>
                <a:gd name="T25" fmla="*/ 184 h 184"/>
                <a:gd name="T26" fmla="*/ 462 w 497"/>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7" h="184">
                  <a:moveTo>
                    <a:pt x="462" y="78"/>
                  </a:moveTo>
                  <a:cubicBezTo>
                    <a:pt x="423" y="22"/>
                    <a:pt x="315" y="0"/>
                    <a:pt x="315" y="0"/>
                  </a:cubicBezTo>
                  <a:cubicBezTo>
                    <a:pt x="315" y="100"/>
                    <a:pt x="285" y="150"/>
                    <a:pt x="285" y="150"/>
                  </a:cubicBezTo>
                  <a:cubicBezTo>
                    <a:pt x="274" y="92"/>
                    <a:pt x="258" y="65"/>
                    <a:pt x="258" y="65"/>
                  </a:cubicBezTo>
                  <a:cubicBezTo>
                    <a:pt x="273" y="49"/>
                    <a:pt x="273" y="49"/>
                    <a:pt x="273" y="49"/>
                  </a:cubicBezTo>
                  <a:cubicBezTo>
                    <a:pt x="249" y="18"/>
                    <a:pt x="249" y="18"/>
                    <a:pt x="249" y="18"/>
                  </a:cubicBezTo>
                  <a:cubicBezTo>
                    <a:pt x="223" y="49"/>
                    <a:pt x="223" y="49"/>
                    <a:pt x="223" y="49"/>
                  </a:cubicBezTo>
                  <a:cubicBezTo>
                    <a:pt x="239" y="66"/>
                    <a:pt x="239" y="66"/>
                    <a:pt x="239" y="66"/>
                  </a:cubicBezTo>
                  <a:cubicBezTo>
                    <a:pt x="221" y="102"/>
                    <a:pt x="217" y="150"/>
                    <a:pt x="217" y="150"/>
                  </a:cubicBezTo>
                  <a:cubicBezTo>
                    <a:pt x="193" y="124"/>
                    <a:pt x="181" y="0"/>
                    <a:pt x="181" y="0"/>
                  </a:cubicBezTo>
                  <a:cubicBezTo>
                    <a:pt x="181" y="0"/>
                    <a:pt x="101" y="13"/>
                    <a:pt x="55" y="59"/>
                  </a:cubicBezTo>
                  <a:cubicBezTo>
                    <a:pt x="0" y="113"/>
                    <a:pt x="14" y="184"/>
                    <a:pt x="14" y="184"/>
                  </a:cubicBezTo>
                  <a:cubicBezTo>
                    <a:pt x="484" y="184"/>
                    <a:pt x="484" y="184"/>
                    <a:pt x="484" y="184"/>
                  </a:cubicBezTo>
                  <a:cubicBezTo>
                    <a:pt x="484" y="184"/>
                    <a:pt x="497" y="128"/>
                    <a:pt x="462"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0" name="原创设计师QQ598969553             _7"/>
          <p:cNvGrpSpPr/>
          <p:nvPr/>
        </p:nvGrpSpPr>
        <p:grpSpPr>
          <a:xfrm rot="0">
            <a:off x="3095625" y="4356735"/>
            <a:ext cx="795655" cy="645795"/>
            <a:chOff x="4627563" y="3476625"/>
            <a:chExt cx="596900" cy="484188"/>
          </a:xfrm>
          <a:solidFill>
            <a:schemeClr val="accent4"/>
          </a:solidFill>
        </p:grpSpPr>
        <p:sp>
          <p:nvSpPr>
            <p:cNvPr id="61" name="Oval 9"/>
            <p:cNvSpPr>
              <a:spLocks noChangeArrowheads="1"/>
            </p:cNvSpPr>
            <p:nvPr/>
          </p:nvSpPr>
          <p:spPr bwMode="auto">
            <a:xfrm>
              <a:off x="4808538" y="347662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2" name="Freeform 10"/>
            <p:cNvSpPr/>
            <p:nvPr/>
          </p:nvSpPr>
          <p:spPr bwMode="auto">
            <a:xfrm>
              <a:off x="4627563" y="373856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5 h 184"/>
                <a:gd name="T16" fmla="*/ 216 w 496"/>
                <a:gd name="T17" fmla="*/ 150 h 184"/>
                <a:gd name="T18" fmla="*/ 180 w 496"/>
                <a:gd name="T19" fmla="*/ 0 h 184"/>
                <a:gd name="T20" fmla="*/ 55 w 496"/>
                <a:gd name="T21" fmla="*/ 58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5"/>
                    <a:pt x="239" y="65"/>
                    <a:pt x="239" y="65"/>
                  </a:cubicBezTo>
                  <a:cubicBezTo>
                    <a:pt x="220" y="102"/>
                    <a:pt x="216" y="150"/>
                    <a:pt x="216" y="150"/>
                  </a:cubicBezTo>
                  <a:cubicBezTo>
                    <a:pt x="192" y="124"/>
                    <a:pt x="180" y="0"/>
                    <a:pt x="180" y="0"/>
                  </a:cubicBezTo>
                  <a:cubicBezTo>
                    <a:pt x="180" y="0"/>
                    <a:pt x="100" y="13"/>
                    <a:pt x="55" y="58"/>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3" name="原创设计师QQ598969553             _8"/>
          <p:cNvGrpSpPr/>
          <p:nvPr/>
        </p:nvGrpSpPr>
        <p:grpSpPr>
          <a:xfrm rot="0">
            <a:off x="5407025" y="2891790"/>
            <a:ext cx="795655" cy="645795"/>
            <a:chOff x="4627563" y="2378075"/>
            <a:chExt cx="596900" cy="484188"/>
          </a:xfrm>
          <a:solidFill>
            <a:schemeClr val="accent4"/>
          </a:solidFill>
        </p:grpSpPr>
        <p:sp>
          <p:nvSpPr>
            <p:cNvPr id="64"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5"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66" name="原创设计师QQ598969553             _9"/>
          <p:cNvGrpSpPr/>
          <p:nvPr/>
        </p:nvGrpSpPr>
        <p:grpSpPr>
          <a:xfrm rot="0">
            <a:off x="3098800" y="1418590"/>
            <a:ext cx="795655" cy="647700"/>
            <a:chOff x="4627563" y="1273176"/>
            <a:chExt cx="596900" cy="485774"/>
          </a:xfrm>
          <a:solidFill>
            <a:schemeClr val="accent4"/>
          </a:solidFill>
        </p:grpSpPr>
        <p:sp>
          <p:nvSpPr>
            <p:cNvPr id="67" name="Oval 13"/>
            <p:cNvSpPr>
              <a:spLocks noChangeArrowheads="1"/>
            </p:cNvSpPr>
            <p:nvPr/>
          </p:nvSpPr>
          <p:spPr bwMode="auto">
            <a:xfrm>
              <a:off x="4808538" y="1273176"/>
              <a:ext cx="239713" cy="241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Freeform 14"/>
            <p:cNvSpPr/>
            <p:nvPr/>
          </p:nvSpPr>
          <p:spPr bwMode="auto">
            <a:xfrm>
              <a:off x="4627563" y="1536700"/>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76" name="原创设计师QQ598969553             _11"/>
          <p:cNvGrpSpPr/>
          <p:nvPr/>
        </p:nvGrpSpPr>
        <p:grpSpPr>
          <a:xfrm rot="0">
            <a:off x="9872980" y="2991485"/>
            <a:ext cx="1665605" cy="546100"/>
            <a:chOff x="6705601" y="2452688"/>
            <a:chExt cx="1249363" cy="409575"/>
          </a:xfrm>
          <a:solidFill>
            <a:schemeClr val="accent6"/>
          </a:solidFill>
        </p:grpSpPr>
        <p:sp>
          <p:nvSpPr>
            <p:cNvPr id="77" name="Oval 21"/>
            <p:cNvSpPr>
              <a:spLocks noChangeArrowheads="1"/>
            </p:cNvSpPr>
            <p:nvPr/>
          </p:nvSpPr>
          <p:spPr bwMode="auto">
            <a:xfrm>
              <a:off x="7231063" y="2452688"/>
              <a:ext cx="201613"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8" name="Freeform 22"/>
            <p:cNvSpPr/>
            <p:nvPr/>
          </p:nvSpPr>
          <p:spPr bwMode="auto">
            <a:xfrm>
              <a:off x="7078663" y="2674938"/>
              <a:ext cx="503238" cy="187325"/>
            </a:xfrm>
            <a:custGeom>
              <a:avLst/>
              <a:gdLst>
                <a:gd name="T0" fmla="*/ 389 w 418"/>
                <a:gd name="T1" fmla="*/ 65 h 155"/>
                <a:gd name="T2" fmla="*/ 265 w 418"/>
                <a:gd name="T3" fmla="*/ 0 h 155"/>
                <a:gd name="T4" fmla="*/ 239 w 418"/>
                <a:gd name="T5" fmla="*/ 126 h 155"/>
                <a:gd name="T6" fmla="*/ 217 w 418"/>
                <a:gd name="T7" fmla="*/ 55 h 155"/>
                <a:gd name="T8" fmla="*/ 230 w 418"/>
                <a:gd name="T9" fmla="*/ 41 h 155"/>
                <a:gd name="T10" fmla="*/ 209 w 418"/>
                <a:gd name="T11" fmla="*/ 15 h 155"/>
                <a:gd name="T12" fmla="*/ 187 w 418"/>
                <a:gd name="T13" fmla="*/ 41 h 155"/>
                <a:gd name="T14" fmla="*/ 201 w 418"/>
                <a:gd name="T15" fmla="*/ 55 h 155"/>
                <a:gd name="T16" fmla="*/ 182 w 418"/>
                <a:gd name="T17" fmla="*/ 126 h 155"/>
                <a:gd name="T18" fmla="*/ 152 w 418"/>
                <a:gd name="T19" fmla="*/ 0 h 155"/>
                <a:gd name="T20" fmla="*/ 46 w 418"/>
                <a:gd name="T21" fmla="*/ 49 h 155"/>
                <a:gd name="T22" fmla="*/ 11 w 418"/>
                <a:gd name="T23" fmla="*/ 155 h 155"/>
                <a:gd name="T24" fmla="*/ 407 w 418"/>
                <a:gd name="T25" fmla="*/ 155 h 155"/>
                <a:gd name="T26" fmla="*/ 389 w 418"/>
                <a:gd name="T2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5"/>
                  </a:moveTo>
                  <a:cubicBezTo>
                    <a:pt x="356" y="18"/>
                    <a:pt x="265" y="0"/>
                    <a:pt x="265" y="0"/>
                  </a:cubicBezTo>
                  <a:cubicBezTo>
                    <a:pt x="265" y="84"/>
                    <a:pt x="239" y="126"/>
                    <a:pt x="239" y="126"/>
                  </a:cubicBezTo>
                  <a:cubicBezTo>
                    <a:pt x="230" y="77"/>
                    <a:pt x="217" y="55"/>
                    <a:pt x="217" y="55"/>
                  </a:cubicBezTo>
                  <a:cubicBezTo>
                    <a:pt x="230" y="41"/>
                    <a:pt x="230" y="41"/>
                    <a:pt x="230" y="41"/>
                  </a:cubicBezTo>
                  <a:cubicBezTo>
                    <a:pt x="209" y="15"/>
                    <a:pt x="209" y="15"/>
                    <a:pt x="209" y="15"/>
                  </a:cubicBezTo>
                  <a:cubicBezTo>
                    <a:pt x="187" y="41"/>
                    <a:pt x="187" y="41"/>
                    <a:pt x="187" y="41"/>
                  </a:cubicBezTo>
                  <a:cubicBezTo>
                    <a:pt x="201" y="55"/>
                    <a:pt x="201" y="55"/>
                    <a:pt x="201" y="55"/>
                  </a:cubicBezTo>
                  <a:cubicBezTo>
                    <a:pt x="185" y="86"/>
                    <a:pt x="182" y="126"/>
                    <a:pt x="182" y="126"/>
                  </a:cubicBezTo>
                  <a:cubicBezTo>
                    <a:pt x="162" y="105"/>
                    <a:pt x="152" y="0"/>
                    <a:pt x="152" y="0"/>
                  </a:cubicBezTo>
                  <a:cubicBezTo>
                    <a:pt x="152" y="0"/>
                    <a:pt x="85" y="11"/>
                    <a:pt x="46" y="49"/>
                  </a:cubicBezTo>
                  <a:cubicBezTo>
                    <a:pt x="0" y="95"/>
                    <a:pt x="11" y="155"/>
                    <a:pt x="11" y="155"/>
                  </a:cubicBezTo>
                  <a:cubicBezTo>
                    <a:pt x="407" y="155"/>
                    <a:pt x="407" y="155"/>
                    <a:pt x="407" y="155"/>
                  </a:cubicBezTo>
                  <a:cubicBezTo>
                    <a:pt x="407" y="155"/>
                    <a:pt x="418" y="108"/>
                    <a:pt x="38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9" name="Oval 23"/>
            <p:cNvSpPr>
              <a:spLocks noChangeArrowheads="1"/>
            </p:cNvSpPr>
            <p:nvPr/>
          </p:nvSpPr>
          <p:spPr bwMode="auto">
            <a:xfrm>
              <a:off x="770731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0" name="Freeform 24"/>
            <p:cNvSpPr/>
            <p:nvPr/>
          </p:nvSpPr>
          <p:spPr bwMode="auto">
            <a:xfrm>
              <a:off x="7600951" y="2730500"/>
              <a:ext cx="354013" cy="131762"/>
            </a:xfrm>
            <a:custGeom>
              <a:avLst/>
              <a:gdLst>
                <a:gd name="T0" fmla="*/ 274 w 295"/>
                <a:gd name="T1" fmla="*/ 46 h 109"/>
                <a:gd name="T2" fmla="*/ 187 w 295"/>
                <a:gd name="T3" fmla="*/ 0 h 109"/>
                <a:gd name="T4" fmla="*/ 169 w 295"/>
                <a:gd name="T5" fmla="*/ 89 h 109"/>
                <a:gd name="T6" fmla="*/ 153 w 295"/>
                <a:gd name="T7" fmla="*/ 38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4"/>
                    <a:pt x="153" y="38"/>
                    <a:pt x="153" y="38"/>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0"/>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1" name="Oval 25"/>
            <p:cNvSpPr>
              <a:spLocks noChangeArrowheads="1"/>
            </p:cNvSpPr>
            <p:nvPr/>
          </p:nvSpPr>
          <p:spPr bwMode="auto">
            <a:xfrm>
              <a:off x="681196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2" name="Freeform 26"/>
            <p:cNvSpPr/>
            <p:nvPr/>
          </p:nvSpPr>
          <p:spPr bwMode="auto">
            <a:xfrm>
              <a:off x="6705601" y="2730500"/>
              <a:ext cx="355600" cy="131762"/>
            </a:xfrm>
            <a:custGeom>
              <a:avLst/>
              <a:gdLst>
                <a:gd name="T0" fmla="*/ 21 w 295"/>
                <a:gd name="T1" fmla="*/ 46 h 109"/>
                <a:gd name="T2" fmla="*/ 108 w 295"/>
                <a:gd name="T3" fmla="*/ 0 h 109"/>
                <a:gd name="T4" fmla="*/ 126 w 295"/>
                <a:gd name="T5" fmla="*/ 89 h 109"/>
                <a:gd name="T6" fmla="*/ 142 w 295"/>
                <a:gd name="T7" fmla="*/ 38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4"/>
                    <a:pt x="142" y="38"/>
                    <a:pt x="142" y="38"/>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0"/>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83" name="原创设计师QQ598969553             _12"/>
          <p:cNvSpPr/>
          <p:nvPr/>
        </p:nvSpPr>
        <p:spPr>
          <a:xfrm>
            <a:off x="432435"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charset="-122"/>
                <a:ea typeface="微软雅黑" panose="020B0503020204020204" charset="-122"/>
              </a:rPr>
              <a:t>省领导小组办公室</a:t>
            </a:r>
            <a:endParaRPr lang="zh-CN" altLang="en-US" sz="1200" b="1" dirty="0">
              <a:latin typeface="微软雅黑" panose="020B0503020204020204" charset="-122"/>
              <a:ea typeface="微软雅黑" panose="020B0503020204020204" charset="-122"/>
            </a:endParaRPr>
          </a:p>
        </p:txBody>
      </p:sp>
      <p:sp>
        <p:nvSpPr>
          <p:cNvPr id="84" name="原创设计师QQ598969553             _13"/>
          <p:cNvSpPr/>
          <p:nvPr/>
        </p:nvSpPr>
        <p:spPr>
          <a:xfrm>
            <a:off x="2630805"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省财政厅</a:t>
            </a:r>
            <a:endParaRPr lang="zh-CN" sz="1200" b="1" dirty="0">
              <a:latin typeface="微软雅黑" panose="020B0503020204020204" charset="-122"/>
              <a:ea typeface="微软雅黑" panose="020B0503020204020204" charset="-122"/>
            </a:endParaRPr>
          </a:p>
        </p:txBody>
      </p:sp>
      <p:sp>
        <p:nvSpPr>
          <p:cNvPr id="85" name="原创设计师QQ598969553             _14"/>
          <p:cNvSpPr/>
          <p:nvPr/>
        </p:nvSpPr>
        <p:spPr>
          <a:xfrm>
            <a:off x="4939030"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latin typeface="微软雅黑" panose="020B0503020204020204" charset="-122"/>
                <a:ea typeface="微软雅黑" panose="020B0503020204020204" charset="-122"/>
              </a:rPr>
              <a:t>有限合伙公司</a:t>
            </a:r>
            <a:endParaRPr lang="zh-CN" altLang="en-US" sz="1200" dirty="0">
              <a:latin typeface="微软雅黑" panose="020B0503020204020204" charset="-122"/>
              <a:ea typeface="微软雅黑" panose="020B0503020204020204" charset="-122"/>
            </a:endParaRPr>
          </a:p>
        </p:txBody>
      </p:sp>
      <p:sp>
        <p:nvSpPr>
          <p:cNvPr id="86" name="原创设计师QQ598969553             _15"/>
          <p:cNvSpPr/>
          <p:nvPr/>
        </p:nvSpPr>
        <p:spPr>
          <a:xfrm>
            <a:off x="2627630" y="500253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商业银行</a:t>
            </a:r>
            <a:endParaRPr lang="zh-CN" sz="1200" b="1" dirty="0">
              <a:latin typeface="微软雅黑" panose="020B0503020204020204" charset="-122"/>
              <a:ea typeface="微软雅黑" panose="020B0503020204020204" charset="-122"/>
            </a:endParaRPr>
          </a:p>
        </p:txBody>
      </p:sp>
      <p:sp>
        <p:nvSpPr>
          <p:cNvPr id="87" name="原创设计师QQ598969553             _16"/>
          <p:cNvSpPr/>
          <p:nvPr/>
        </p:nvSpPr>
        <p:spPr>
          <a:xfrm>
            <a:off x="2630805" y="206629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县脱贫攻坚指挥部</a:t>
            </a:r>
            <a:endParaRPr lang="zh-CN" sz="1200" b="1" dirty="0">
              <a:latin typeface="微软雅黑" panose="020B0503020204020204" charset="-122"/>
              <a:ea typeface="微软雅黑" panose="020B0503020204020204" charset="-122"/>
            </a:endParaRPr>
          </a:p>
        </p:txBody>
      </p:sp>
      <p:sp>
        <p:nvSpPr>
          <p:cNvPr id="89" name="原创设计师QQ598969553             _18"/>
          <p:cNvSpPr/>
          <p:nvPr/>
        </p:nvSpPr>
        <p:spPr>
          <a:xfrm>
            <a:off x="9567545" y="3537585"/>
            <a:ext cx="2280920"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sz="1200" b="1" dirty="0">
                <a:latin typeface="微软雅黑" panose="020B0503020204020204" charset="-122"/>
                <a:ea typeface="微软雅黑" panose="020B0503020204020204" charset="-122"/>
              </a:rPr>
              <a:t>项目实施单位</a:t>
            </a:r>
            <a:endParaRPr lang="zh-CN" sz="1200" b="1" dirty="0">
              <a:latin typeface="微软雅黑" panose="020B0503020204020204" charset="-122"/>
              <a:ea typeface="微软雅黑" panose="020B0503020204020204" charset="-122"/>
            </a:endParaRPr>
          </a:p>
        </p:txBody>
      </p:sp>
      <p:cxnSp>
        <p:nvCxnSpPr>
          <p:cNvPr id="90" name="原创设计师QQ598969553             _19"/>
          <p:cNvCxnSpPr>
            <a:stCxn id="83" idx="3"/>
            <a:endCxn id="84" idx="1"/>
          </p:cNvCxnSpPr>
          <p:nvPr/>
        </p:nvCxnSpPr>
        <p:spPr>
          <a:xfrm>
            <a:off x="2170430" y="3667125"/>
            <a:ext cx="46037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原创设计师QQ598969553             _20"/>
          <p:cNvCxnSpPr>
            <a:stCxn id="84" idx="3"/>
            <a:endCxn id="85" idx="1"/>
          </p:cNvCxnSpPr>
          <p:nvPr/>
        </p:nvCxnSpPr>
        <p:spPr>
          <a:xfrm>
            <a:off x="4368800" y="3667125"/>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原创设计师QQ598969553             _24"/>
          <p:cNvCxnSpPr/>
          <p:nvPr/>
        </p:nvCxnSpPr>
        <p:spPr>
          <a:xfrm>
            <a:off x="4365625" y="5132070"/>
            <a:ext cx="28511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原创设计师QQ598969553             _25"/>
          <p:cNvCxnSpPr/>
          <p:nvPr/>
        </p:nvCxnSpPr>
        <p:spPr>
          <a:xfrm>
            <a:off x="4653915" y="3671570"/>
            <a:ext cx="0" cy="145986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原创设计师QQ598969553             _8"/>
          <p:cNvGrpSpPr/>
          <p:nvPr/>
        </p:nvGrpSpPr>
        <p:grpSpPr>
          <a:xfrm rot="0">
            <a:off x="5407025" y="1420495"/>
            <a:ext cx="795655" cy="645795"/>
            <a:chOff x="4627563" y="2378075"/>
            <a:chExt cx="596900" cy="484188"/>
          </a:xfrm>
          <a:solidFill>
            <a:schemeClr val="accent4"/>
          </a:solidFill>
        </p:grpSpPr>
        <p:sp>
          <p:nvSpPr>
            <p:cNvPr id="3"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4"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5" name="原创设计师QQ598969553             _14"/>
          <p:cNvSpPr/>
          <p:nvPr/>
        </p:nvSpPr>
        <p:spPr>
          <a:xfrm>
            <a:off x="4939030" y="2066290"/>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县财政局</a:t>
            </a:r>
            <a:endParaRPr lang="zh-CN" altLang="en-US" sz="1200" b="1" dirty="0">
              <a:latin typeface="微软雅黑" panose="020B0503020204020204" charset="-122"/>
              <a:ea typeface="微软雅黑" panose="020B0503020204020204" charset="-122"/>
            </a:endParaRPr>
          </a:p>
        </p:txBody>
      </p:sp>
      <p:grpSp>
        <p:nvGrpSpPr>
          <p:cNvPr id="6" name="原创设计师QQ598969553             _8"/>
          <p:cNvGrpSpPr/>
          <p:nvPr/>
        </p:nvGrpSpPr>
        <p:grpSpPr>
          <a:xfrm rot="0">
            <a:off x="7724775" y="2891790"/>
            <a:ext cx="795655" cy="645795"/>
            <a:chOff x="4627563" y="2378075"/>
            <a:chExt cx="596900" cy="484188"/>
          </a:xfrm>
          <a:solidFill>
            <a:schemeClr val="accent4"/>
          </a:solidFill>
        </p:grpSpPr>
        <p:sp>
          <p:nvSpPr>
            <p:cNvPr id="7"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9" name="原创设计师QQ598969553             _14"/>
          <p:cNvSpPr/>
          <p:nvPr/>
        </p:nvSpPr>
        <p:spPr>
          <a:xfrm>
            <a:off x="7256780" y="3537585"/>
            <a:ext cx="1737995" cy="2590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县脱贫基金公司</a:t>
            </a:r>
            <a:endParaRPr lang="zh-CN" altLang="en-US" sz="1200" b="1" dirty="0">
              <a:latin typeface="微软雅黑" panose="020B0503020204020204" charset="-122"/>
              <a:ea typeface="微软雅黑" panose="020B0503020204020204" charset="-122"/>
            </a:endParaRPr>
          </a:p>
        </p:txBody>
      </p:sp>
      <p:cxnSp>
        <p:nvCxnSpPr>
          <p:cNvPr id="10" name="原创设计师QQ598969553             _20"/>
          <p:cNvCxnSpPr/>
          <p:nvPr/>
        </p:nvCxnSpPr>
        <p:spPr>
          <a:xfrm>
            <a:off x="6672580" y="3662680"/>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原创设计师QQ598969553             _24"/>
          <p:cNvCxnSpPr/>
          <p:nvPr/>
        </p:nvCxnSpPr>
        <p:spPr>
          <a:xfrm>
            <a:off x="6672580" y="2211705"/>
            <a:ext cx="28511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原创设计师QQ598969553             _25"/>
          <p:cNvCxnSpPr/>
          <p:nvPr/>
        </p:nvCxnSpPr>
        <p:spPr>
          <a:xfrm>
            <a:off x="6964045" y="2211705"/>
            <a:ext cx="0" cy="145986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原创设计师QQ598969553             _20"/>
          <p:cNvCxnSpPr/>
          <p:nvPr/>
        </p:nvCxnSpPr>
        <p:spPr>
          <a:xfrm>
            <a:off x="4368800" y="2211705"/>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原创设计师QQ598969553             _20"/>
          <p:cNvCxnSpPr/>
          <p:nvPr/>
        </p:nvCxnSpPr>
        <p:spPr>
          <a:xfrm>
            <a:off x="8997315" y="3671570"/>
            <a:ext cx="57023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p14:dur="500" advClick="0">
        <p:push dir="u"/>
      </p:transition>
    </mc:Choice>
    <mc:Fallback>
      <p:transition advClick="0">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原创设计师QQ598969553             _15"/>
          <p:cNvSpPr>
            <a:spLocks noChangeArrowheads="1"/>
          </p:cNvSpPr>
          <p:nvPr/>
        </p:nvSpPr>
        <p:spPr bwMode="auto">
          <a:xfrm>
            <a:off x="7095490" y="2835910"/>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36015" y="283591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痛点</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190625" y="287464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7872485" y="2856418"/>
            <a:ext cx="2988733" cy="147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sz="2400" b="1" dirty="0">
                <a:solidFill>
                  <a:schemeClr val="tx1">
                    <a:lumMod val="75000"/>
                    <a:lumOff val="25000"/>
                  </a:schemeClr>
                </a:solidFill>
                <a:latin typeface="微软雅黑" panose="020B0503020204020204" charset="-122"/>
                <a:ea typeface="微软雅黑" panose="020B0503020204020204" charset="-122"/>
              </a:rPr>
              <a:t>痛点</a:t>
            </a:r>
            <a:r>
              <a:rPr lang="en-US" altLang="zh-CN" sz="2400" b="1" dirty="0">
                <a:solidFill>
                  <a:schemeClr val="tx1">
                    <a:lumMod val="75000"/>
                    <a:lumOff val="25000"/>
                  </a:schemeClr>
                </a:solidFill>
                <a:latin typeface="微软雅黑" panose="020B0503020204020204" charset="-122"/>
                <a:ea typeface="微软雅黑" panose="020B0503020204020204" charset="-122"/>
              </a:rPr>
              <a:t>2</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dirty="0">
                <a:solidFill>
                  <a:schemeClr val="bg1">
                    <a:lumMod val="50000"/>
                  </a:schemeClr>
                </a:solidFill>
                <a:latin typeface="微软雅黑" panose="020B0503020204020204" charset="-122"/>
                <a:ea typeface="微软雅黑" panose="020B0503020204020204" charset="-122"/>
              </a:rPr>
              <a:t>无法实时、全面的了解扶贫资金的使用情况和项目的开展情况</a:t>
            </a:r>
            <a:r>
              <a:rPr lang="zh-CN" dirty="0">
                <a:solidFill>
                  <a:schemeClr val="bg1">
                    <a:lumMod val="50000"/>
                  </a:schemeClr>
                </a:solidFill>
                <a:latin typeface="微软雅黑" panose="020B0503020204020204" charset="-122"/>
                <a:ea typeface="微软雅黑" panose="020B0503020204020204" charset="-122"/>
              </a:rPr>
              <a:t>！</a:t>
            </a:r>
            <a:endParaRPr 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39891" y="2856418"/>
            <a:ext cx="2988733" cy="147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痛点</a:t>
            </a:r>
            <a:r>
              <a:rPr lang="en-US" altLang="zh-CN" sz="2400" b="1" dirty="0">
                <a:solidFill>
                  <a:schemeClr val="tx1">
                    <a:lumMod val="75000"/>
                    <a:lumOff val="25000"/>
                  </a:schemeClr>
                </a:solidFill>
                <a:latin typeface="微软雅黑" panose="020B0503020204020204" charset="-122"/>
                <a:ea typeface="微软雅黑" panose="020B0503020204020204" charset="-122"/>
              </a:rPr>
              <a:t>1</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sym typeface="+mn-ea"/>
              </a:rPr>
              <a:t>——</a:t>
            </a:r>
            <a:r>
              <a:rPr dirty="0">
                <a:solidFill>
                  <a:schemeClr val="bg1">
                    <a:lumMod val="50000"/>
                  </a:schemeClr>
                </a:solidFill>
                <a:latin typeface="微软雅黑" panose="020B0503020204020204" charset="-122"/>
                <a:ea typeface="微软雅黑" panose="020B0503020204020204" charset="-122"/>
              </a:rPr>
              <a:t>信用可达性和管理有效性随着层级的增加而逐渐衰减</a:t>
            </a:r>
            <a:r>
              <a:rPr lang="en-US"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，监管难度的增加！</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 name="原创设计师QQ598969553             _33"/>
          <p:cNvSpPr>
            <a:spLocks noEditPoints="1"/>
          </p:cNvSpPr>
          <p:nvPr/>
        </p:nvSpPr>
        <p:spPr bwMode="auto">
          <a:xfrm>
            <a:off x="7155815" y="2855595"/>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35" name="组合 34"/>
          <p:cNvGrpSpPr/>
          <p:nvPr/>
        </p:nvGrpSpPr>
        <p:grpSpPr>
          <a:xfrm>
            <a:off x="1132840" y="1847850"/>
            <a:ext cx="9879965" cy="1607820"/>
            <a:chOff x="1631" y="3658"/>
            <a:chExt cx="15559" cy="2532"/>
          </a:xfrm>
        </p:grpSpPr>
        <p:grpSp>
          <p:nvGrpSpPr>
            <p:cNvPr id="13" name="组合 12"/>
            <p:cNvGrpSpPr/>
            <p:nvPr/>
          </p:nvGrpSpPr>
          <p:grpSpPr>
            <a:xfrm>
              <a:off x="1631" y="3658"/>
              <a:ext cx="2736" cy="1668"/>
              <a:chOff x="3258" y="4318"/>
              <a:chExt cx="2736" cy="1668"/>
            </a:xfrm>
          </p:grpSpPr>
          <p:grpSp>
            <p:nvGrpSpPr>
              <p:cNvPr id="54" name="原创设计师QQ598969553             _5"/>
              <p:cNvGrpSpPr/>
              <p:nvPr/>
            </p:nvGrpSpPr>
            <p:grpSpPr>
              <a:xfrm rot="0">
                <a:off x="3845" y="4318"/>
                <a:ext cx="1557" cy="1260"/>
                <a:chOff x="1176338" y="2262188"/>
                <a:chExt cx="741363" cy="600074"/>
              </a:xfrm>
              <a:solidFill>
                <a:schemeClr val="accent2"/>
              </a:solidFill>
            </p:grpSpPr>
            <p:sp>
              <p:nvSpPr>
                <p:cNvPr id="55" name="Oval 5"/>
                <p:cNvSpPr>
                  <a:spLocks noChangeArrowheads="1"/>
                </p:cNvSpPr>
                <p:nvPr/>
              </p:nvSpPr>
              <p:spPr bwMode="auto">
                <a:xfrm>
                  <a:off x="1400176" y="2262188"/>
                  <a:ext cx="296863" cy="296862"/>
                </a:xfrm>
                <a:prstGeom prst="ellipse">
                  <a:avLst/>
                </a:pr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6" name="Freeform 6"/>
                <p:cNvSpPr/>
                <p:nvPr/>
              </p:nvSpPr>
              <p:spPr bwMode="auto">
                <a:xfrm>
                  <a:off x="1176338" y="2587625"/>
                  <a:ext cx="741363" cy="274637"/>
                </a:xfrm>
                <a:custGeom>
                  <a:avLst/>
                  <a:gdLst>
                    <a:gd name="T0" fmla="*/ 572 w 615"/>
                    <a:gd name="T1" fmla="*/ 96 h 228"/>
                    <a:gd name="T2" fmla="*/ 390 w 615"/>
                    <a:gd name="T3" fmla="*/ 0 h 228"/>
                    <a:gd name="T4" fmla="*/ 352 w 615"/>
                    <a:gd name="T5" fmla="*/ 186 h 228"/>
                    <a:gd name="T6" fmla="*/ 320 w 615"/>
                    <a:gd name="T7" fmla="*/ 81 h 228"/>
                    <a:gd name="T8" fmla="*/ 338 w 615"/>
                    <a:gd name="T9" fmla="*/ 60 h 228"/>
                    <a:gd name="T10" fmla="*/ 308 w 615"/>
                    <a:gd name="T11" fmla="*/ 23 h 228"/>
                    <a:gd name="T12" fmla="*/ 275 w 615"/>
                    <a:gd name="T13" fmla="*/ 61 h 228"/>
                    <a:gd name="T14" fmla="*/ 296 w 615"/>
                    <a:gd name="T15" fmla="*/ 81 h 228"/>
                    <a:gd name="T16" fmla="*/ 268 w 615"/>
                    <a:gd name="T17" fmla="*/ 186 h 228"/>
                    <a:gd name="T18" fmla="*/ 223 w 615"/>
                    <a:gd name="T19" fmla="*/ 0 h 228"/>
                    <a:gd name="T20" fmla="*/ 68 w 615"/>
                    <a:gd name="T21" fmla="*/ 73 h 228"/>
                    <a:gd name="T22" fmla="*/ 17 w 615"/>
                    <a:gd name="T23" fmla="*/ 228 h 228"/>
                    <a:gd name="T24" fmla="*/ 599 w 615"/>
                    <a:gd name="T25" fmla="*/ 228 h 228"/>
                    <a:gd name="T26" fmla="*/ 572 w 615"/>
                    <a:gd name="T27" fmla="*/ 9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5" h="228">
                      <a:moveTo>
                        <a:pt x="572" y="96"/>
                      </a:moveTo>
                      <a:cubicBezTo>
                        <a:pt x="524" y="27"/>
                        <a:pt x="390" y="0"/>
                        <a:pt x="390" y="0"/>
                      </a:cubicBezTo>
                      <a:cubicBezTo>
                        <a:pt x="389" y="123"/>
                        <a:pt x="352" y="186"/>
                        <a:pt x="352" y="186"/>
                      </a:cubicBezTo>
                      <a:cubicBezTo>
                        <a:pt x="339" y="114"/>
                        <a:pt x="320" y="81"/>
                        <a:pt x="320" y="81"/>
                      </a:cubicBezTo>
                      <a:cubicBezTo>
                        <a:pt x="338" y="60"/>
                        <a:pt x="338" y="60"/>
                        <a:pt x="338" y="60"/>
                      </a:cubicBezTo>
                      <a:cubicBezTo>
                        <a:pt x="308" y="23"/>
                        <a:pt x="308" y="23"/>
                        <a:pt x="308" y="23"/>
                      </a:cubicBezTo>
                      <a:cubicBezTo>
                        <a:pt x="275" y="61"/>
                        <a:pt x="275" y="61"/>
                        <a:pt x="275" y="61"/>
                      </a:cubicBezTo>
                      <a:cubicBezTo>
                        <a:pt x="296" y="81"/>
                        <a:pt x="296" y="81"/>
                        <a:pt x="296" y="81"/>
                      </a:cubicBezTo>
                      <a:cubicBezTo>
                        <a:pt x="273" y="126"/>
                        <a:pt x="268" y="186"/>
                        <a:pt x="268" y="186"/>
                      </a:cubicBezTo>
                      <a:cubicBezTo>
                        <a:pt x="238" y="154"/>
                        <a:pt x="223" y="0"/>
                        <a:pt x="223" y="0"/>
                      </a:cubicBezTo>
                      <a:cubicBezTo>
                        <a:pt x="223" y="0"/>
                        <a:pt x="125" y="17"/>
                        <a:pt x="68" y="73"/>
                      </a:cubicBezTo>
                      <a:cubicBezTo>
                        <a:pt x="0" y="140"/>
                        <a:pt x="17" y="228"/>
                        <a:pt x="17" y="228"/>
                      </a:cubicBezTo>
                      <a:cubicBezTo>
                        <a:pt x="599" y="228"/>
                        <a:pt x="599" y="228"/>
                        <a:pt x="599" y="228"/>
                      </a:cubicBezTo>
                      <a:cubicBezTo>
                        <a:pt x="599" y="228"/>
                        <a:pt x="615" y="159"/>
                        <a:pt x="572" y="96"/>
                      </a:cubicBezTo>
                      <a:close/>
                    </a:path>
                  </a:pathLst>
                </a:custGeom>
                <a:solidFill>
                  <a:srgbClr val="0076D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83" name="原创设计师QQ598969553             _12"/>
              <p:cNvSpPr/>
              <p:nvPr/>
            </p:nvSpPr>
            <p:spPr>
              <a:xfrm>
                <a:off x="3258" y="5578"/>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省领导小组办公室</a:t>
                </a:r>
                <a:endParaRPr lang="zh-CN" altLang="en-US" sz="1200" b="1" dirty="0">
                  <a:latin typeface="微软雅黑" panose="020B0503020204020204" charset="-122"/>
                  <a:ea typeface="微软雅黑" panose="020B0503020204020204" charset="-122"/>
                </a:endParaRPr>
              </a:p>
            </p:txBody>
          </p:sp>
        </p:grpSp>
        <p:grpSp>
          <p:nvGrpSpPr>
            <p:cNvPr id="11" name="组合 10"/>
            <p:cNvGrpSpPr/>
            <p:nvPr/>
          </p:nvGrpSpPr>
          <p:grpSpPr>
            <a:xfrm>
              <a:off x="13598" y="4058"/>
              <a:ext cx="3592" cy="1268"/>
              <a:chOff x="13598" y="4711"/>
              <a:chExt cx="3592" cy="1268"/>
            </a:xfrm>
          </p:grpSpPr>
          <p:grpSp>
            <p:nvGrpSpPr>
              <p:cNvPr id="76" name="原创设计师QQ598969553             _11"/>
              <p:cNvGrpSpPr/>
              <p:nvPr/>
            </p:nvGrpSpPr>
            <p:grpSpPr>
              <a:xfrm rot="0">
                <a:off x="14079" y="4711"/>
                <a:ext cx="2623" cy="860"/>
                <a:chOff x="6705601" y="2452688"/>
                <a:chExt cx="1249363" cy="409575"/>
              </a:xfrm>
              <a:solidFill>
                <a:schemeClr val="accent6"/>
              </a:solidFill>
            </p:grpSpPr>
            <p:sp>
              <p:nvSpPr>
                <p:cNvPr id="77" name="Oval 21"/>
                <p:cNvSpPr>
                  <a:spLocks noChangeArrowheads="1"/>
                </p:cNvSpPr>
                <p:nvPr/>
              </p:nvSpPr>
              <p:spPr bwMode="auto">
                <a:xfrm>
                  <a:off x="7231063" y="2452688"/>
                  <a:ext cx="201613"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78" name="Freeform 22"/>
                <p:cNvSpPr/>
                <p:nvPr/>
              </p:nvSpPr>
              <p:spPr bwMode="auto">
                <a:xfrm>
                  <a:off x="7078663" y="2674938"/>
                  <a:ext cx="503238" cy="187325"/>
                </a:xfrm>
                <a:custGeom>
                  <a:avLst/>
                  <a:gdLst>
                    <a:gd name="T0" fmla="*/ 389 w 418"/>
                    <a:gd name="T1" fmla="*/ 65 h 155"/>
                    <a:gd name="T2" fmla="*/ 265 w 418"/>
                    <a:gd name="T3" fmla="*/ 0 h 155"/>
                    <a:gd name="T4" fmla="*/ 239 w 418"/>
                    <a:gd name="T5" fmla="*/ 126 h 155"/>
                    <a:gd name="T6" fmla="*/ 217 w 418"/>
                    <a:gd name="T7" fmla="*/ 55 h 155"/>
                    <a:gd name="T8" fmla="*/ 230 w 418"/>
                    <a:gd name="T9" fmla="*/ 41 h 155"/>
                    <a:gd name="T10" fmla="*/ 209 w 418"/>
                    <a:gd name="T11" fmla="*/ 15 h 155"/>
                    <a:gd name="T12" fmla="*/ 187 w 418"/>
                    <a:gd name="T13" fmla="*/ 41 h 155"/>
                    <a:gd name="T14" fmla="*/ 201 w 418"/>
                    <a:gd name="T15" fmla="*/ 55 h 155"/>
                    <a:gd name="T16" fmla="*/ 182 w 418"/>
                    <a:gd name="T17" fmla="*/ 126 h 155"/>
                    <a:gd name="T18" fmla="*/ 152 w 418"/>
                    <a:gd name="T19" fmla="*/ 0 h 155"/>
                    <a:gd name="T20" fmla="*/ 46 w 418"/>
                    <a:gd name="T21" fmla="*/ 49 h 155"/>
                    <a:gd name="T22" fmla="*/ 11 w 418"/>
                    <a:gd name="T23" fmla="*/ 155 h 155"/>
                    <a:gd name="T24" fmla="*/ 407 w 418"/>
                    <a:gd name="T25" fmla="*/ 155 h 155"/>
                    <a:gd name="T26" fmla="*/ 389 w 418"/>
                    <a:gd name="T2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5"/>
                      </a:moveTo>
                      <a:cubicBezTo>
                        <a:pt x="356" y="18"/>
                        <a:pt x="265" y="0"/>
                        <a:pt x="265" y="0"/>
                      </a:cubicBezTo>
                      <a:cubicBezTo>
                        <a:pt x="265" y="84"/>
                        <a:pt x="239" y="126"/>
                        <a:pt x="239" y="126"/>
                      </a:cubicBezTo>
                      <a:cubicBezTo>
                        <a:pt x="230" y="77"/>
                        <a:pt x="217" y="55"/>
                        <a:pt x="217" y="55"/>
                      </a:cubicBezTo>
                      <a:cubicBezTo>
                        <a:pt x="230" y="41"/>
                        <a:pt x="230" y="41"/>
                        <a:pt x="230" y="41"/>
                      </a:cubicBezTo>
                      <a:cubicBezTo>
                        <a:pt x="209" y="15"/>
                        <a:pt x="209" y="15"/>
                        <a:pt x="209" y="15"/>
                      </a:cubicBezTo>
                      <a:cubicBezTo>
                        <a:pt x="187" y="41"/>
                        <a:pt x="187" y="41"/>
                        <a:pt x="187" y="41"/>
                      </a:cubicBezTo>
                      <a:cubicBezTo>
                        <a:pt x="201" y="55"/>
                        <a:pt x="201" y="55"/>
                        <a:pt x="201" y="55"/>
                      </a:cubicBezTo>
                      <a:cubicBezTo>
                        <a:pt x="185" y="86"/>
                        <a:pt x="182" y="126"/>
                        <a:pt x="182" y="126"/>
                      </a:cubicBezTo>
                      <a:cubicBezTo>
                        <a:pt x="162" y="105"/>
                        <a:pt x="152" y="0"/>
                        <a:pt x="152" y="0"/>
                      </a:cubicBezTo>
                      <a:cubicBezTo>
                        <a:pt x="152" y="0"/>
                        <a:pt x="85" y="11"/>
                        <a:pt x="46" y="49"/>
                      </a:cubicBezTo>
                      <a:cubicBezTo>
                        <a:pt x="0" y="95"/>
                        <a:pt x="11" y="155"/>
                        <a:pt x="11" y="155"/>
                      </a:cubicBezTo>
                      <a:cubicBezTo>
                        <a:pt x="407" y="155"/>
                        <a:pt x="407" y="155"/>
                        <a:pt x="407" y="155"/>
                      </a:cubicBezTo>
                      <a:cubicBezTo>
                        <a:pt x="407" y="155"/>
                        <a:pt x="418" y="108"/>
                        <a:pt x="38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79" name="Oval 23"/>
                <p:cNvSpPr>
                  <a:spLocks noChangeArrowheads="1"/>
                </p:cNvSpPr>
                <p:nvPr/>
              </p:nvSpPr>
              <p:spPr bwMode="auto">
                <a:xfrm>
                  <a:off x="770731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0" name="Freeform 24"/>
                <p:cNvSpPr/>
                <p:nvPr/>
              </p:nvSpPr>
              <p:spPr bwMode="auto">
                <a:xfrm>
                  <a:off x="7600951" y="2730500"/>
                  <a:ext cx="354013" cy="131762"/>
                </a:xfrm>
                <a:custGeom>
                  <a:avLst/>
                  <a:gdLst>
                    <a:gd name="T0" fmla="*/ 274 w 295"/>
                    <a:gd name="T1" fmla="*/ 46 h 109"/>
                    <a:gd name="T2" fmla="*/ 187 w 295"/>
                    <a:gd name="T3" fmla="*/ 0 h 109"/>
                    <a:gd name="T4" fmla="*/ 169 w 295"/>
                    <a:gd name="T5" fmla="*/ 89 h 109"/>
                    <a:gd name="T6" fmla="*/ 153 w 295"/>
                    <a:gd name="T7" fmla="*/ 38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4"/>
                        <a:pt x="153" y="38"/>
                        <a:pt x="153" y="38"/>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0"/>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1" name="Oval 25"/>
                <p:cNvSpPr>
                  <a:spLocks noChangeArrowheads="1"/>
                </p:cNvSpPr>
                <p:nvPr/>
              </p:nvSpPr>
              <p:spPr bwMode="auto">
                <a:xfrm>
                  <a:off x="681196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2" name="Freeform 26"/>
                <p:cNvSpPr/>
                <p:nvPr/>
              </p:nvSpPr>
              <p:spPr bwMode="auto">
                <a:xfrm>
                  <a:off x="6705601" y="2730500"/>
                  <a:ext cx="355600" cy="131762"/>
                </a:xfrm>
                <a:custGeom>
                  <a:avLst/>
                  <a:gdLst>
                    <a:gd name="T0" fmla="*/ 21 w 295"/>
                    <a:gd name="T1" fmla="*/ 46 h 109"/>
                    <a:gd name="T2" fmla="*/ 108 w 295"/>
                    <a:gd name="T3" fmla="*/ 0 h 109"/>
                    <a:gd name="T4" fmla="*/ 126 w 295"/>
                    <a:gd name="T5" fmla="*/ 89 h 109"/>
                    <a:gd name="T6" fmla="*/ 142 w 295"/>
                    <a:gd name="T7" fmla="*/ 38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4"/>
                        <a:pt x="142" y="38"/>
                        <a:pt x="142" y="38"/>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0"/>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89" name="原创设计师QQ598969553             _18"/>
              <p:cNvSpPr/>
              <p:nvPr/>
            </p:nvSpPr>
            <p:spPr>
              <a:xfrm>
                <a:off x="13598" y="5571"/>
                <a:ext cx="3592"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sz="1200" b="1" dirty="0">
                    <a:latin typeface="微软雅黑" panose="020B0503020204020204" charset="-122"/>
                    <a:ea typeface="微软雅黑" panose="020B0503020204020204" charset="-122"/>
                  </a:rPr>
                  <a:t>项目实施单位</a:t>
                </a:r>
                <a:endParaRPr lang="zh-CN" sz="1200" b="1" dirty="0">
                  <a:latin typeface="微软雅黑" panose="020B0503020204020204" charset="-122"/>
                  <a:ea typeface="微软雅黑" panose="020B0503020204020204" charset="-122"/>
                </a:endParaRPr>
              </a:p>
            </p:txBody>
          </p:sp>
        </p:grpSp>
        <p:grpSp>
          <p:nvGrpSpPr>
            <p:cNvPr id="12" name="组合 11"/>
            <p:cNvGrpSpPr/>
            <p:nvPr/>
          </p:nvGrpSpPr>
          <p:grpSpPr>
            <a:xfrm>
              <a:off x="5138" y="3901"/>
              <a:ext cx="2736" cy="1425"/>
              <a:chOff x="6826" y="4554"/>
              <a:chExt cx="2736" cy="1425"/>
            </a:xfrm>
          </p:grpSpPr>
          <p:grpSp>
            <p:nvGrpSpPr>
              <p:cNvPr id="6" name="原创设计师QQ598969553             _8"/>
              <p:cNvGrpSpPr/>
              <p:nvPr/>
            </p:nvGrpSpPr>
            <p:grpSpPr>
              <a:xfrm rot="0">
                <a:off x="7563" y="4554"/>
                <a:ext cx="1253" cy="1017"/>
                <a:chOff x="4627563" y="2378075"/>
                <a:chExt cx="596900" cy="484188"/>
              </a:xfrm>
              <a:solidFill>
                <a:schemeClr val="accent4"/>
              </a:solidFill>
            </p:grpSpPr>
            <p:sp>
              <p:nvSpPr>
                <p:cNvPr id="7"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8"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9" name="原创设计师QQ598969553             _14"/>
              <p:cNvSpPr/>
              <p:nvPr/>
            </p:nvSpPr>
            <p:spPr>
              <a:xfrm>
                <a:off x="6826" y="5571"/>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县财政局</a:t>
                </a:r>
                <a:endParaRPr lang="en-US" altLang="zh-CN" sz="1200" b="1" dirty="0">
                  <a:latin typeface="微软雅黑" panose="020B0503020204020204" charset="-122"/>
                  <a:ea typeface="微软雅黑" panose="020B0503020204020204" charset="-122"/>
                </a:endParaRPr>
              </a:p>
            </p:txBody>
          </p:sp>
        </p:grpSp>
        <p:grpSp>
          <p:nvGrpSpPr>
            <p:cNvPr id="10" name="组合 9"/>
            <p:cNvGrpSpPr/>
            <p:nvPr/>
          </p:nvGrpSpPr>
          <p:grpSpPr>
            <a:xfrm>
              <a:off x="8670" y="3901"/>
              <a:ext cx="2736" cy="1425"/>
              <a:chOff x="10585" y="6614"/>
              <a:chExt cx="2736" cy="1425"/>
            </a:xfrm>
          </p:grpSpPr>
          <p:grpSp>
            <p:nvGrpSpPr>
              <p:cNvPr id="2" name="原创设计师QQ598969553             _8"/>
              <p:cNvGrpSpPr/>
              <p:nvPr/>
            </p:nvGrpSpPr>
            <p:grpSpPr>
              <a:xfrm rot="0">
                <a:off x="11322" y="6614"/>
                <a:ext cx="1253" cy="1017"/>
                <a:chOff x="4627563" y="2378075"/>
                <a:chExt cx="596900" cy="484188"/>
              </a:xfrm>
              <a:solidFill>
                <a:schemeClr val="accent4"/>
              </a:solidFill>
            </p:grpSpPr>
            <p:sp>
              <p:nvSpPr>
                <p:cNvPr id="3"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4"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5" name="原创设计师QQ598969553             _14"/>
              <p:cNvSpPr/>
              <p:nvPr/>
            </p:nvSpPr>
            <p:spPr>
              <a:xfrm>
                <a:off x="10585" y="7631"/>
                <a:ext cx="2737" cy="40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200" b="1" dirty="0">
                    <a:latin typeface="微软雅黑" panose="020B0503020204020204" charset="-122"/>
                    <a:ea typeface="微软雅黑" panose="020B0503020204020204" charset="-122"/>
                  </a:rPr>
                  <a:t>省财政厅</a:t>
                </a:r>
                <a:endParaRPr lang="zh-CN" altLang="en-US" sz="1200" b="1" dirty="0">
                  <a:latin typeface="微软雅黑" panose="020B0503020204020204" charset="-122"/>
                  <a:ea typeface="微软雅黑" panose="020B0503020204020204" charset="-122"/>
                </a:endParaRPr>
              </a:p>
            </p:txBody>
          </p:sp>
        </p:grpSp>
        <p:grpSp>
          <p:nvGrpSpPr>
            <p:cNvPr id="18" name="组合 17"/>
            <p:cNvGrpSpPr/>
            <p:nvPr/>
          </p:nvGrpSpPr>
          <p:grpSpPr>
            <a:xfrm>
              <a:off x="12087" y="5062"/>
              <a:ext cx="875" cy="120"/>
              <a:chOff x="12087" y="5715"/>
              <a:chExt cx="875" cy="120"/>
            </a:xfrm>
          </p:grpSpPr>
          <p:sp>
            <p:nvSpPr>
              <p:cNvPr id="15" name="Oval 25"/>
              <p:cNvSpPr>
                <a:spLocks noChangeArrowheads="1"/>
              </p:cNvSpPr>
              <p:nvPr/>
            </p:nvSpPr>
            <p:spPr bwMode="auto">
              <a:xfrm>
                <a:off x="12087"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16" name="Oval 25"/>
              <p:cNvSpPr>
                <a:spLocks noChangeArrowheads="1"/>
              </p:cNvSpPr>
              <p:nvPr/>
            </p:nvSpPr>
            <p:spPr bwMode="auto">
              <a:xfrm>
                <a:off x="12467"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17" name="Oval 25"/>
              <p:cNvSpPr>
                <a:spLocks noChangeArrowheads="1"/>
              </p:cNvSpPr>
              <p:nvPr/>
            </p:nvSpPr>
            <p:spPr bwMode="auto">
              <a:xfrm>
                <a:off x="12842" y="5715"/>
                <a:ext cx="120" cy="120"/>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grpSp>
        <p:sp>
          <p:nvSpPr>
            <p:cNvPr id="34" name="原创设计师QQ598969553             _33"/>
            <p:cNvSpPr>
              <a:spLocks noEditPoints="1"/>
            </p:cNvSpPr>
            <p:nvPr/>
          </p:nvSpPr>
          <p:spPr bwMode="auto">
            <a:xfrm>
              <a:off x="4384"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9" name="下弧形箭头 18"/>
            <p:cNvSpPr/>
            <p:nvPr/>
          </p:nvSpPr>
          <p:spPr>
            <a:xfrm>
              <a:off x="3775" y="5326"/>
              <a:ext cx="2137" cy="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上弧形箭头 19"/>
            <p:cNvSpPr/>
            <p:nvPr/>
          </p:nvSpPr>
          <p:spPr>
            <a:xfrm>
              <a:off x="7400" y="3901"/>
              <a:ext cx="2007" cy="9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1" name="下弧形箭头 20"/>
            <p:cNvSpPr/>
            <p:nvPr/>
          </p:nvSpPr>
          <p:spPr>
            <a:xfrm>
              <a:off x="10487" y="5326"/>
              <a:ext cx="2137" cy="8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2" name="上弧形箭头 21"/>
            <p:cNvSpPr/>
            <p:nvPr/>
          </p:nvSpPr>
          <p:spPr>
            <a:xfrm>
              <a:off x="12295" y="3901"/>
              <a:ext cx="2007" cy="9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原创设计师QQ598969553             _33"/>
            <p:cNvSpPr>
              <a:spLocks noEditPoints="1"/>
            </p:cNvSpPr>
            <p:nvPr/>
          </p:nvSpPr>
          <p:spPr bwMode="auto">
            <a:xfrm>
              <a:off x="7907"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5" name="原创设计师QQ598969553             _33"/>
            <p:cNvSpPr>
              <a:spLocks noEditPoints="1"/>
            </p:cNvSpPr>
            <p:nvPr/>
          </p:nvSpPr>
          <p:spPr bwMode="auto">
            <a:xfrm>
              <a:off x="11407"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3" name="原创设计师QQ598969553             _33"/>
            <p:cNvSpPr>
              <a:spLocks noEditPoints="1"/>
            </p:cNvSpPr>
            <p:nvPr/>
          </p:nvSpPr>
          <p:spPr bwMode="auto">
            <a:xfrm>
              <a:off x="12962" y="4717"/>
              <a:ext cx="708" cy="810"/>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grpSp>
      <p:sp>
        <p:nvSpPr>
          <p:cNvPr id="36"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37"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38"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数字汇票</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体系</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39"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Digital Draft System </a:t>
            </a:r>
            <a:endParaRPr lang="en-US" sz="1065" b="1" dirty="0">
              <a:solidFill>
                <a:srgbClr val="53585E"/>
              </a:solidFill>
              <a:latin typeface="Arial" panose="020B0604020202020204" pitchFamily="34" charset="0"/>
              <a:cs typeface="Arial" panose="020B0604020202020204" pitchFamily="34" charset="0"/>
            </a:endParaRPr>
          </a:p>
        </p:txBody>
      </p:sp>
      <p:sp>
        <p:nvSpPr>
          <p:cNvPr id="242" name="原创设计师QQ598969553             _10"/>
          <p:cNvSpPr>
            <a:spLocks noChangeArrowheads="1"/>
          </p:cNvSpPr>
          <p:nvPr/>
        </p:nvSpPr>
        <p:spPr bwMode="auto">
          <a:xfrm>
            <a:off x="9621520" y="451612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上帝视角</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“数字汇票”流经谁，现在在谁手上，在区块链上一目了然。</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16120"/>
            <a:ext cx="1922145"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责任证明</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“数字汇票”是资金在数字世界的代表，代表了资金的实时动向。</a:t>
            </a:r>
            <a:endParaRPr lang="zh-CN" altLang="en-US" sz="1400" dirty="0">
              <a:solidFill>
                <a:schemeClr val="bg1">
                  <a:lumMod val="50000"/>
                </a:schemeClr>
              </a:solidFill>
              <a:latin typeface="微软雅黑" panose="020B0503020204020204" charset="-122"/>
              <a:ea typeface="微软雅黑" panose="020B0503020204020204" charset="-122"/>
            </a:endParaRPr>
          </a:p>
          <a:p>
            <a:pPr algn="just">
              <a:lnSpc>
                <a:spcPct val="120000"/>
              </a:lnSpc>
              <a:spcBef>
                <a:spcPts val="300"/>
              </a:spcBef>
            </a:pP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39" name="原创设计师QQ598969553             _10"/>
          <p:cNvSpPr>
            <a:spLocks noChangeArrowheads="1"/>
          </p:cNvSpPr>
          <p:nvPr/>
        </p:nvSpPr>
        <p:spPr bwMode="auto">
          <a:xfrm>
            <a:off x="4150360" y="451612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信用背书</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“数字汇票”由省领导小组办公室发行，信用背书保障了信息的高度可信。</a:t>
            </a:r>
            <a:endParaRPr lang="en-US" altLang="zh-CN" sz="1400" dirty="0">
              <a:solidFill>
                <a:srgbClr val="595959"/>
              </a:solidFill>
              <a:latin typeface="微软雅黑" panose="020B0503020204020204" charset="-122"/>
              <a:ea typeface="微软雅黑" panose="020B0503020204020204" charset="-122"/>
            </a:endParaRPr>
          </a:p>
        </p:txBody>
      </p:sp>
      <p:sp>
        <p:nvSpPr>
          <p:cNvPr id="42" name="Oval 19"/>
          <p:cNvSpPr>
            <a:spLocks noChangeAspect="1"/>
          </p:cNvSpPr>
          <p:nvPr/>
        </p:nvSpPr>
        <p:spPr>
          <a:xfrm>
            <a:off x="991870" y="451612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37" name="原创设计师QQ598969553             _10"/>
          <p:cNvSpPr>
            <a:spLocks noChangeArrowheads="1"/>
          </p:cNvSpPr>
          <p:nvPr/>
        </p:nvSpPr>
        <p:spPr bwMode="auto">
          <a:xfrm>
            <a:off x="1512570" y="451612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链上流转</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“数字汇票”是运行在区块链上的智能合约。一旦上链，不可篡改。</a:t>
            </a:r>
            <a:endParaRPr lang="en-US" altLang="zh-CN" sz="1400" dirty="0">
              <a:solidFill>
                <a:srgbClr val="595959"/>
              </a:solidFill>
              <a:latin typeface="微软雅黑" panose="020B0503020204020204" charset="-122"/>
              <a:ea typeface="微软雅黑" panose="020B0503020204020204" charset="-122"/>
            </a:endParaRPr>
          </a:p>
        </p:txBody>
      </p:sp>
      <p:sp>
        <p:nvSpPr>
          <p:cNvPr id="238" name="Oval 19"/>
          <p:cNvSpPr>
            <a:spLocks noChangeAspect="1"/>
          </p:cNvSpPr>
          <p:nvPr/>
        </p:nvSpPr>
        <p:spPr>
          <a:xfrm>
            <a:off x="3629660" y="451612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1612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1612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9" name="原创设计师QQ598969553             _16"/>
          <p:cNvSpPr>
            <a:spLocks noEditPoints="1"/>
          </p:cNvSpPr>
          <p:nvPr/>
        </p:nvSpPr>
        <p:spPr bwMode="auto">
          <a:xfrm>
            <a:off x="1096366" y="463020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0" name="原创设计师QQ598969553             _17"/>
          <p:cNvSpPr>
            <a:spLocks noEditPoints="1"/>
          </p:cNvSpPr>
          <p:nvPr/>
        </p:nvSpPr>
        <p:spPr bwMode="auto">
          <a:xfrm>
            <a:off x="3752267" y="464052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1" name="原创设计师QQ598969553             _10"/>
          <p:cNvSpPr>
            <a:spLocks noEditPoints="1"/>
          </p:cNvSpPr>
          <p:nvPr/>
        </p:nvSpPr>
        <p:spPr bwMode="auto">
          <a:xfrm>
            <a:off x="9202807" y="461855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52" name="原创设计师QQ598969553             _78"/>
          <p:cNvSpPr>
            <a:spLocks noEditPoints="1"/>
          </p:cNvSpPr>
          <p:nvPr/>
        </p:nvSpPr>
        <p:spPr bwMode="auto">
          <a:xfrm>
            <a:off x="6505297" y="461855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22" name="Group 21"/>
          <p:cNvGrpSpPr>
            <a:grpSpLocks noChangeAspect="1"/>
          </p:cNvGrpSpPr>
          <p:nvPr/>
        </p:nvGrpSpPr>
        <p:grpSpPr>
          <a:xfrm>
            <a:off x="3478213" y="1548128"/>
            <a:ext cx="3178173" cy="2859408"/>
            <a:chOff x="1969112" y="2879887"/>
            <a:chExt cx="4032278" cy="3608812"/>
          </a:xfrm>
        </p:grpSpPr>
        <p:sp>
          <p:nvSpPr>
            <p:cNvPr id="23" name="Freeform 22"/>
            <p:cNvSpPr/>
            <p:nvPr/>
          </p:nvSpPr>
          <p:spPr>
            <a:xfrm>
              <a:off x="2612021" y="3792711"/>
              <a:ext cx="2695707" cy="2695988"/>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0076DA"/>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341746" tIns="341746" rIns="341746" bIns="34174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4" name="Freeform 23"/>
            <p:cNvSpPr/>
            <p:nvPr/>
          </p:nvSpPr>
          <p:spPr>
            <a:xfrm>
              <a:off x="2241018" y="3118314"/>
              <a:ext cx="1419960" cy="1420522"/>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4">
                <a:alpha val="90000"/>
              </a:schemeClr>
            </a:solidFill>
            <a:ln>
              <a:noFill/>
            </a:ln>
          </p:spPr>
          <p:style>
            <a:lnRef idx="2">
              <a:schemeClr val="lt1">
                <a:hueOff val="0"/>
                <a:satOff val="0"/>
                <a:lumOff val="0"/>
                <a:alphaOff val="0"/>
              </a:schemeClr>
            </a:lnRef>
            <a:fillRef idx="1">
              <a:schemeClr val="accent2">
                <a:hueOff val="-716791"/>
                <a:satOff val="-17262"/>
                <a:lumOff val="-10383"/>
                <a:alphaOff val="0"/>
              </a:schemeClr>
            </a:fillRef>
            <a:effectRef idx="0">
              <a:schemeClr val="accent2">
                <a:hueOff val="-716791"/>
                <a:satOff val="-17262"/>
                <a:lumOff val="-10383"/>
                <a:alphaOff val="0"/>
              </a:schemeClr>
            </a:effectRef>
            <a:fontRef idx="minor">
              <a:schemeClr val="lt1"/>
            </a:fontRef>
          </p:style>
          <p:txBody>
            <a:bodyPr lIns="248542" tIns="248542" rIns="248542" bIns="248542"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4162495" y="3002108"/>
              <a:ext cx="1703951" cy="1703024"/>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2">
                <a:alpha val="90000"/>
              </a:schemeClr>
            </a:solidFill>
            <a:ln>
              <a:noFill/>
            </a:ln>
          </p:spPr>
          <p:style>
            <a:lnRef idx="2">
              <a:schemeClr val="lt1">
                <a:hueOff val="0"/>
                <a:satOff val="0"/>
                <a:lumOff val="0"/>
                <a:alphaOff val="0"/>
              </a:schemeClr>
            </a:lnRef>
            <a:fillRef idx="1">
              <a:schemeClr val="accent2">
                <a:hueOff val="-1433582"/>
                <a:satOff val="-34534"/>
                <a:lumOff val="-20775"/>
                <a:alphaOff val="0"/>
              </a:schemeClr>
            </a:fillRef>
            <a:effectRef idx="0">
              <a:schemeClr val="accent2">
                <a:hueOff val="-1433582"/>
                <a:satOff val="-34534"/>
                <a:lumOff val="-20775"/>
                <a:alphaOff val="0"/>
              </a:schemeClr>
            </a:effectRef>
            <a:fontRef idx="minor">
              <a:schemeClr val="lt1"/>
            </a:fontRef>
          </p:style>
          <p:txBody>
            <a:bodyPr lIns="491866" tIns="491866" rIns="491866" bIns="49186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6" name="Shape 25"/>
            <p:cNvSpPr/>
            <p:nvPr/>
          </p:nvSpPr>
          <p:spPr>
            <a:xfrm rot="21424675">
              <a:off x="1969112" y="2905937"/>
              <a:ext cx="1824798" cy="1807209"/>
            </a:xfrm>
            <a:prstGeom prst="leftCircularArrow">
              <a:avLst>
                <a:gd name="adj1" fmla="val 6452"/>
                <a:gd name="adj2" fmla="val 429999"/>
                <a:gd name="adj3" fmla="val 10489124"/>
                <a:gd name="adj4" fmla="val 14837806"/>
                <a:gd name="adj5" fmla="val 7527"/>
              </a:avLst>
            </a:prstGeom>
            <a:solidFill>
              <a:schemeClr val="accent4"/>
            </a:solidFill>
          </p:spPr>
          <p:style>
            <a:lnRef idx="0">
              <a:schemeClr val="lt1">
                <a:hueOff val="0"/>
                <a:satOff val="0"/>
                <a:lumOff val="0"/>
                <a:alphaOff val="0"/>
              </a:schemeClr>
            </a:lnRef>
            <a:fillRef idx="1">
              <a:schemeClr val="accent2">
                <a:hueOff val="-716791"/>
                <a:satOff val="-17262"/>
                <a:lumOff val="-10383"/>
                <a:alphaOff val="0"/>
              </a:schemeClr>
            </a:fillRef>
            <a:effectRef idx="0">
              <a:schemeClr val="accent2">
                <a:hueOff val="-716791"/>
                <a:satOff val="-17262"/>
                <a:lumOff val="-10383"/>
                <a:alphaOff val="0"/>
              </a:schemeClr>
            </a:effectRef>
            <a:fontRef idx="minor">
              <a:schemeClr val="lt1"/>
            </a:fontRef>
          </p:style>
        </p:sp>
        <p:sp>
          <p:nvSpPr>
            <p:cNvPr id="27" name="Circular Arrow 26"/>
            <p:cNvSpPr/>
            <p:nvPr/>
          </p:nvSpPr>
          <p:spPr>
            <a:xfrm rot="7051373">
              <a:off x="4043786" y="2879760"/>
              <a:ext cx="1957477" cy="1957731"/>
            </a:xfrm>
            <a:prstGeom prst="circularArrow">
              <a:avLst>
                <a:gd name="adj1" fmla="val 5984"/>
                <a:gd name="adj2" fmla="val 394124"/>
                <a:gd name="adj3" fmla="val 13313824"/>
                <a:gd name="adj4" fmla="val 10508221"/>
                <a:gd name="adj5" fmla="val 6981"/>
              </a:avLst>
            </a:prstGeom>
            <a:solidFill>
              <a:schemeClr val="accent2"/>
            </a:solidFill>
          </p:spPr>
          <p:style>
            <a:lnRef idx="0">
              <a:schemeClr val="lt1">
                <a:hueOff val="0"/>
                <a:satOff val="0"/>
                <a:lumOff val="0"/>
                <a:alphaOff val="0"/>
              </a:schemeClr>
            </a:lnRef>
            <a:fillRef idx="1">
              <a:schemeClr val="accent2">
                <a:hueOff val="-1433582"/>
                <a:satOff val="-34534"/>
                <a:lumOff val="-20775"/>
                <a:alphaOff val="0"/>
              </a:schemeClr>
            </a:fillRef>
            <a:effectRef idx="0">
              <a:schemeClr val="accent2">
                <a:hueOff val="-1433582"/>
                <a:satOff val="-34534"/>
                <a:lumOff val="-20775"/>
                <a:alphaOff val="0"/>
              </a:schemeClr>
            </a:effectRef>
            <a:fontRef idx="minor">
              <a:schemeClr val="lt1"/>
            </a:fontRef>
          </p:style>
        </p:sp>
      </p:grpSp>
      <p:sp>
        <p:nvSpPr>
          <p:cNvPr id="34" name="Freeform 33"/>
          <p:cNvSpPr/>
          <p:nvPr/>
        </p:nvSpPr>
        <p:spPr>
          <a:xfrm>
            <a:off x="3752850" y="2365693"/>
            <a:ext cx="981075"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lstStyle/>
          <a:p>
            <a:pPr marL="0" marR="0" lvl="0" indent="0" algn="ctr" defTabSz="800100" rtl="0" eaLnBrk="1" fontAlgn="auto" latinLnBrk="0" hangingPunct="1">
              <a:lnSpc>
                <a:spcPct val="90000"/>
              </a:lnSpc>
              <a:spcBef>
                <a:spcPct val="0"/>
              </a:spcBef>
              <a:spcAft>
                <a:spcPct val="35000"/>
              </a:spcAft>
              <a:buClrTx/>
              <a:buSzTx/>
              <a:buFontTx/>
              <a:buNone/>
              <a:defRPr/>
            </a:pPr>
            <a:endParaRPr kumimoji="0" lang="zh-CN" altLang="en-US" sz="900" b="1" i="0" u="none" strike="noStrike" kern="1200" cap="none" spc="0" normalizeH="0" baseline="0" noProof="0" dirty="0">
              <a:ln>
                <a:noFill/>
              </a:ln>
              <a:solidFill>
                <a:schemeClr val="bg1">
                  <a:lumMod val="95000"/>
                </a:schemeClr>
              </a:solidFill>
              <a:effectLst/>
              <a:uLnTx/>
              <a:uFillTx/>
              <a:latin typeface="+mn-lt"/>
              <a:ea typeface="宋体" panose="02010600030101010101" pitchFamily="2" charset="-122"/>
              <a:cs typeface="+mn-cs"/>
            </a:endParaRPr>
          </a:p>
        </p:txBody>
      </p:sp>
      <p:sp>
        <p:nvSpPr>
          <p:cNvPr id="35" name="Freeform 34"/>
          <p:cNvSpPr/>
          <p:nvPr/>
        </p:nvSpPr>
        <p:spPr>
          <a:xfrm>
            <a:off x="5386705" y="2422843"/>
            <a:ext cx="982663"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lstStyle/>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rPr>
              <a:t>信息流</a:t>
            </a:r>
            <a:endPar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endParaRPr>
          </a:p>
        </p:txBody>
      </p:sp>
      <p:grpSp>
        <p:nvGrpSpPr>
          <p:cNvPr id="36" name="Group 35"/>
          <p:cNvGrpSpPr/>
          <p:nvPr/>
        </p:nvGrpSpPr>
        <p:grpSpPr>
          <a:xfrm>
            <a:off x="2636838" y="2687955"/>
            <a:ext cx="1187450" cy="782638"/>
            <a:chOff x="3672114" y="2961703"/>
            <a:chExt cx="1188615" cy="782652"/>
          </a:xfrm>
        </p:grpSpPr>
        <p:cxnSp>
          <p:nvCxnSpPr>
            <p:cNvPr id="37" name="Straight Connector 36"/>
            <p:cNvCxnSpPr/>
            <p:nvPr/>
          </p:nvCxnSpPr>
          <p:spPr>
            <a:xfrm flipH="1">
              <a:off x="4412615" y="2961703"/>
              <a:ext cx="448114" cy="77471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672114" y="3744355"/>
              <a:ext cx="740501" cy="0"/>
            </a:xfrm>
            <a:prstGeom prst="line">
              <a:avLst/>
            </a:prstGeom>
            <a:ln w="127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grpSp>
      <p:sp>
        <p:nvSpPr>
          <p:cNvPr id="51" name="Content Placeholder 2"/>
          <p:cNvSpPr txBox="1"/>
          <p:nvPr/>
        </p:nvSpPr>
        <p:spPr>
          <a:xfrm>
            <a:off x="835025" y="3335655"/>
            <a:ext cx="1743075" cy="93853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sym typeface="+mn-ea"/>
              </a:rPr>
              <a:t>2.拉取银行流水信息上链</a:t>
            </a:r>
            <a:endParaRPr lang="en-US" altLang="zh-CN" sz="1600" b="1" dirty="0">
              <a:solidFill>
                <a:srgbClr val="404040"/>
              </a:solidFill>
              <a:latin typeface="微软雅黑" panose="020B0503020204020204" charset="-122"/>
              <a:ea typeface="微软雅黑" panose="020B0503020204020204" charset="-122"/>
            </a:endParaRPr>
          </a:p>
        </p:txBody>
      </p:sp>
      <p:sp>
        <p:nvSpPr>
          <p:cNvPr id="56" name="Content Placeholder 2"/>
          <p:cNvSpPr txBox="1"/>
          <p:nvPr/>
        </p:nvSpPr>
        <p:spPr>
          <a:xfrm>
            <a:off x="835025" y="4286885"/>
            <a:ext cx="1473200" cy="937895"/>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rPr>
              <a:t>3.触发对账智能合约，实时完成对账工作，确认转账信息真实性</a:t>
            </a:r>
            <a:endParaRPr lang="en-US" altLang="zh-CN" sz="1600" b="1" dirty="0">
              <a:solidFill>
                <a:srgbClr val="404040"/>
              </a:solidFill>
              <a:latin typeface="微软雅黑" panose="020B0503020204020204" charset="-122"/>
              <a:ea typeface="微软雅黑" panose="020B0503020204020204" charset="-122"/>
            </a:endParaRPr>
          </a:p>
        </p:txBody>
      </p:sp>
      <p:grpSp>
        <p:nvGrpSpPr>
          <p:cNvPr id="2" name="Group 1"/>
          <p:cNvGrpSpPr/>
          <p:nvPr/>
        </p:nvGrpSpPr>
        <p:grpSpPr>
          <a:xfrm>
            <a:off x="2366963" y="3515360"/>
            <a:ext cx="1630363" cy="898208"/>
            <a:chOff x="1887282" y="3760664"/>
            <a:chExt cx="1631348" cy="897423"/>
          </a:xfrm>
        </p:grpSpPr>
        <p:grpSp>
          <p:nvGrpSpPr>
            <p:cNvPr id="130087" name="Group 52"/>
            <p:cNvGrpSpPr/>
            <p:nvPr/>
          </p:nvGrpSpPr>
          <p:grpSpPr>
            <a:xfrm>
              <a:off x="1887282" y="3764726"/>
              <a:ext cx="1257768" cy="893361"/>
              <a:chOff x="3672114" y="2842334"/>
              <a:chExt cx="1257768" cy="893361"/>
            </a:xfrm>
          </p:grpSpPr>
          <p:cxnSp>
            <p:nvCxnSpPr>
              <p:cNvPr id="54" name="Straight Connector 53"/>
              <p:cNvCxnSpPr/>
              <p:nvPr/>
            </p:nvCxnSpPr>
            <p:spPr>
              <a:xfrm flipH="1">
                <a:off x="4412336" y="2842713"/>
                <a:ext cx="517838" cy="89298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729351"/>
                <a:ext cx="740222" cy="0"/>
              </a:xfrm>
              <a:prstGeom prst="line">
                <a:avLst/>
              </a:prstGeom>
              <a:ln w="12700">
                <a:solidFill>
                  <a:schemeClr val="tx1">
                    <a:lumMod val="75000"/>
                    <a:lumOff val="25000"/>
                  </a:schemeClr>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a:off x="3150107" y="3760664"/>
              <a:ext cx="368523" cy="0"/>
            </a:xfrm>
            <a:prstGeom prst="line">
              <a:avLst/>
            </a:prstGeom>
            <a:ln w="12700">
              <a:solidFill>
                <a:schemeClr val="tx1">
                  <a:lumMod val="75000"/>
                  <a:lumOff val="25000"/>
                </a:schemeClr>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8" name="Content Placeholder 2"/>
          <p:cNvSpPr txBox="1"/>
          <p:nvPr/>
        </p:nvSpPr>
        <p:spPr>
          <a:xfrm>
            <a:off x="835025" y="2232343"/>
            <a:ext cx="151130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en-US" altLang="zh-CN" sz="1600" b="1" dirty="0">
                <a:solidFill>
                  <a:srgbClr val="404040"/>
                </a:solidFill>
                <a:latin typeface="微软雅黑" panose="020B0503020204020204" charset="-122"/>
                <a:ea typeface="微软雅黑" panose="020B0503020204020204" charset="-122"/>
                <a:sym typeface="+mn-ea"/>
              </a:rPr>
              <a:t>1.</a:t>
            </a:r>
            <a:r>
              <a:rPr lang="zh-CN" sz="1600" b="1" dirty="0">
                <a:solidFill>
                  <a:srgbClr val="404040"/>
                </a:solidFill>
                <a:latin typeface="微软雅黑" panose="020B0503020204020204" charset="-122"/>
                <a:ea typeface="微软雅黑" panose="020B0503020204020204" charset="-122"/>
                <a:sym typeface="+mn-ea"/>
              </a:rPr>
              <a:t>用户将转账银行流水号登记上链</a:t>
            </a:r>
            <a:endParaRPr lang="zh-CN" sz="1600" b="1" dirty="0">
              <a:solidFill>
                <a:srgbClr val="404040"/>
              </a:solidFill>
              <a:latin typeface="微软雅黑" panose="020B0503020204020204" charset="-122"/>
              <a:ea typeface="微软雅黑" panose="020B0503020204020204" charset="-122"/>
              <a:sym typeface="+mn-ea"/>
            </a:endParaRPr>
          </a:p>
        </p:txBody>
      </p:sp>
      <p:grpSp>
        <p:nvGrpSpPr>
          <p:cNvPr id="6" name="Group 5"/>
          <p:cNvGrpSpPr/>
          <p:nvPr/>
        </p:nvGrpSpPr>
        <p:grpSpPr>
          <a:xfrm>
            <a:off x="2403475" y="1465580"/>
            <a:ext cx="3217863" cy="893763"/>
            <a:chOff x="2084871" y="1710992"/>
            <a:chExt cx="3217888" cy="893361"/>
          </a:xfrm>
        </p:grpSpPr>
        <p:cxnSp>
          <p:nvCxnSpPr>
            <p:cNvPr id="41" name="Straight Connector 40"/>
            <p:cNvCxnSpPr/>
            <p:nvPr/>
          </p:nvCxnSpPr>
          <p:spPr>
            <a:xfrm>
              <a:off x="5056694" y="1714166"/>
              <a:ext cx="246065" cy="42525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0094" name="Group 58"/>
            <p:cNvGrpSpPr/>
            <p:nvPr/>
          </p:nvGrpSpPr>
          <p:grpSpPr>
            <a:xfrm>
              <a:off x="2084871" y="1710992"/>
              <a:ext cx="2965570" cy="893361"/>
              <a:chOff x="1887282" y="3764726"/>
              <a:chExt cx="2965570" cy="893361"/>
            </a:xfrm>
          </p:grpSpPr>
          <p:grpSp>
            <p:nvGrpSpPr>
              <p:cNvPr id="130095" name="Group 59"/>
              <p:cNvGrpSpPr/>
              <p:nvPr/>
            </p:nvGrpSpPr>
            <p:grpSpPr>
              <a:xfrm>
                <a:off x="1887282" y="3764726"/>
                <a:ext cx="1257768" cy="893361"/>
                <a:chOff x="3672114" y="2842334"/>
                <a:chExt cx="1257768" cy="893361"/>
              </a:xfrm>
            </p:grpSpPr>
            <p:cxnSp>
              <p:nvCxnSpPr>
                <p:cNvPr id="62" name="Straight Connector 61"/>
                <p:cNvCxnSpPr/>
                <p:nvPr/>
              </p:nvCxnSpPr>
              <p:spPr>
                <a:xfrm flipH="1">
                  <a:off x="4411895" y="2842334"/>
                  <a:ext cx="517529" cy="89336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3672114" y="3729348"/>
                  <a:ext cx="739781" cy="0"/>
                </a:xfrm>
                <a:prstGeom prst="line">
                  <a:avLst/>
                </a:prstGeom>
                <a:ln w="127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a:off x="3149355" y="3774247"/>
                <a:ext cx="1703400" cy="0"/>
              </a:xfrm>
              <a:prstGeom prst="line">
                <a:avLst/>
              </a:prstGeom>
              <a:ln w="12700">
                <a:solidFill>
                  <a:schemeClr val="accent2"/>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39" name="Freeform 6"/>
          <p:cNvSpPr>
            <a:spLocks noEditPoints="1"/>
          </p:cNvSpPr>
          <p:nvPr/>
        </p:nvSpPr>
        <p:spPr>
          <a:xfrm>
            <a:off x="4777740" y="3069590"/>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sp>
        <p:nvSpPr>
          <p:cNvPr id="3" name="Freeform 34"/>
          <p:cNvSpPr/>
          <p:nvPr/>
        </p:nvSpPr>
        <p:spPr>
          <a:xfrm>
            <a:off x="3751580" y="2422843"/>
            <a:ext cx="982663" cy="379413"/>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45719" tIns="-1" rIns="0" bIns="0" spcCol="1270" anchor="ctr"/>
          <a:p>
            <a:pPr marL="0" marR="0" lvl="0" indent="0" algn="ctr" defTabSz="800100" rtl="0" eaLnBrk="1" fontAlgn="auto" latinLnBrk="0" hangingPunct="1">
              <a:lnSpc>
                <a:spcPct val="90000"/>
              </a:lnSpc>
              <a:spcBef>
                <a:spcPct val="0"/>
              </a:spcBef>
              <a:spcAft>
                <a:spcPct val="35000"/>
              </a:spcAft>
              <a:buClrTx/>
              <a:buSzTx/>
              <a:buFontTx/>
              <a:buNone/>
              <a:defRPr/>
            </a:pPr>
            <a:r>
              <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rPr>
              <a:t>资金流</a:t>
            </a:r>
            <a:endParaRPr kumimoji="0" lang="zh-CN" altLang="id-ID" sz="1400" b="1" i="0" u="none" strike="noStrike" kern="1200" cap="none" spc="0" normalizeH="0" baseline="0" noProof="0" dirty="0">
              <a:ln>
                <a:noFill/>
              </a:ln>
              <a:solidFill>
                <a:schemeClr val="bg1">
                  <a:lumMod val="95000"/>
                </a:schemeClr>
              </a:solidFill>
              <a:effectLst/>
              <a:uLnTx/>
              <a:uFillTx/>
              <a:latin typeface="微软雅黑" panose="020B0503020204020204" charset="-122"/>
              <a:ea typeface="微软雅黑" panose="020B0503020204020204" charset="-122"/>
              <a:cs typeface="+mn-cs"/>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7"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实时对账</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系统</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8"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Real-time Reconciliation System</a:t>
            </a:r>
            <a:endParaRPr lang="en-US" sz="1065" b="1" dirty="0">
              <a:solidFill>
                <a:srgbClr val="53585E"/>
              </a:solidFill>
              <a:latin typeface="Arial" panose="020B0604020202020204" pitchFamily="34" charset="0"/>
              <a:cs typeface="Arial" panose="020B0604020202020204" pitchFamily="34" charset="0"/>
            </a:endParaRPr>
          </a:p>
        </p:txBody>
      </p:sp>
      <p:sp>
        <p:nvSpPr>
          <p:cNvPr id="9" name="原创设计师QQ598969553             _34"/>
          <p:cNvSpPr>
            <a:spLocks noEditPoints="1"/>
          </p:cNvSpPr>
          <p:nvPr/>
        </p:nvSpPr>
        <p:spPr bwMode="auto">
          <a:xfrm>
            <a:off x="4078605" y="2038350"/>
            <a:ext cx="347345" cy="348615"/>
          </a:xfrm>
          <a:custGeom>
            <a:avLst/>
            <a:gdLst>
              <a:gd name="T0" fmla="*/ 595 w 697"/>
              <a:gd name="T1" fmla="*/ 102 h 698"/>
              <a:gd name="T2" fmla="*/ 102 w 697"/>
              <a:gd name="T3" fmla="*/ 102 h 698"/>
              <a:gd name="T4" fmla="*/ 0 w 697"/>
              <a:gd name="T5" fmla="*/ 349 h 698"/>
              <a:gd name="T6" fmla="*/ 102 w 697"/>
              <a:gd name="T7" fmla="*/ 595 h 698"/>
              <a:gd name="T8" fmla="*/ 595 w 697"/>
              <a:gd name="T9" fmla="*/ 595 h 698"/>
              <a:gd name="T10" fmla="*/ 697 w 697"/>
              <a:gd name="T11" fmla="*/ 349 h 698"/>
              <a:gd name="T12" fmla="*/ 557 w 697"/>
              <a:gd name="T13" fmla="*/ 557 h 698"/>
              <a:gd name="T14" fmla="*/ 557 w 697"/>
              <a:gd name="T15" fmla="*/ 558 h 698"/>
              <a:gd name="T16" fmla="*/ 140 w 697"/>
              <a:gd name="T17" fmla="*/ 558 h 698"/>
              <a:gd name="T18" fmla="*/ 54 w 697"/>
              <a:gd name="T19" fmla="*/ 349 h 698"/>
              <a:gd name="T20" fmla="*/ 140 w 697"/>
              <a:gd name="T21" fmla="*/ 140 h 698"/>
              <a:gd name="T22" fmla="*/ 557 w 697"/>
              <a:gd name="T23" fmla="*/ 140 h 698"/>
              <a:gd name="T24" fmla="*/ 644 w 697"/>
              <a:gd name="T25" fmla="*/ 349 h 698"/>
              <a:gd name="T26" fmla="*/ 392 w 697"/>
              <a:gd name="T27" fmla="*/ 224 h 698"/>
              <a:gd name="T28" fmla="*/ 417 w 697"/>
              <a:gd name="T29" fmla="*/ 248 h 698"/>
              <a:gd name="T30" fmla="*/ 449 w 697"/>
              <a:gd name="T31" fmla="*/ 248 h 698"/>
              <a:gd name="T32" fmla="*/ 365 w 697"/>
              <a:gd name="T33" fmla="*/ 192 h 698"/>
              <a:gd name="T34" fmla="*/ 348 w 697"/>
              <a:gd name="T35" fmla="*/ 149 h 698"/>
              <a:gd name="T36" fmla="*/ 332 w 697"/>
              <a:gd name="T37" fmla="*/ 192 h 698"/>
              <a:gd name="T38" fmla="*/ 248 w 697"/>
              <a:gd name="T39" fmla="*/ 248 h 698"/>
              <a:gd name="T40" fmla="*/ 265 w 697"/>
              <a:gd name="T41" fmla="*/ 346 h 698"/>
              <a:gd name="T42" fmla="*/ 332 w 697"/>
              <a:gd name="T43" fmla="*/ 362 h 698"/>
              <a:gd name="T44" fmla="*/ 305 w 697"/>
              <a:gd name="T45" fmla="*/ 473 h 698"/>
              <a:gd name="T46" fmla="*/ 287 w 697"/>
              <a:gd name="T47" fmla="*/ 466 h 698"/>
              <a:gd name="T48" fmla="*/ 264 w 697"/>
              <a:gd name="T49" fmla="*/ 433 h 698"/>
              <a:gd name="T50" fmla="*/ 265 w 697"/>
              <a:gd name="T51" fmla="*/ 489 h 698"/>
              <a:gd name="T52" fmla="*/ 305 w 697"/>
              <a:gd name="T53" fmla="*/ 506 h 698"/>
              <a:gd name="T54" fmla="*/ 332 w 697"/>
              <a:gd name="T55" fmla="*/ 532 h 698"/>
              <a:gd name="T56" fmla="*/ 365 w 697"/>
              <a:gd name="T57" fmla="*/ 532 h 698"/>
              <a:gd name="T58" fmla="*/ 392 w 697"/>
              <a:gd name="T59" fmla="*/ 506 h 698"/>
              <a:gd name="T60" fmla="*/ 449 w 697"/>
              <a:gd name="T61" fmla="*/ 387 h 698"/>
              <a:gd name="T62" fmla="*/ 392 w 697"/>
              <a:gd name="T63" fmla="*/ 330 h 698"/>
              <a:gd name="T64" fmla="*/ 365 w 697"/>
              <a:gd name="T65" fmla="*/ 224 h 698"/>
              <a:gd name="T66" fmla="*/ 332 w 697"/>
              <a:gd name="T67" fmla="*/ 330 h 698"/>
              <a:gd name="T68" fmla="*/ 304 w 697"/>
              <a:gd name="T69" fmla="*/ 330 h 698"/>
              <a:gd name="T70" fmla="*/ 281 w 697"/>
              <a:gd name="T71" fmla="*/ 306 h 698"/>
              <a:gd name="T72" fmla="*/ 305 w 697"/>
              <a:gd name="T73" fmla="*/ 224 h 698"/>
              <a:gd name="T74" fmla="*/ 332 w 697"/>
              <a:gd name="T75" fmla="*/ 330 h 698"/>
              <a:gd name="T76" fmla="*/ 392 w 697"/>
              <a:gd name="T77" fmla="*/ 362 h 698"/>
              <a:gd name="T78" fmla="*/ 417 w 697"/>
              <a:gd name="T79" fmla="*/ 387 h 698"/>
              <a:gd name="T80" fmla="*/ 392 w 697"/>
              <a:gd name="T81" fmla="*/ 473 h 698"/>
              <a:gd name="T82" fmla="*/ 365 w 697"/>
              <a:gd name="T83" fmla="*/ 36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98">
                <a:moveTo>
                  <a:pt x="595" y="102"/>
                </a:moveTo>
                <a:cubicBezTo>
                  <a:pt x="595" y="102"/>
                  <a:pt x="595" y="102"/>
                  <a:pt x="595" y="102"/>
                </a:cubicBezTo>
                <a:cubicBezTo>
                  <a:pt x="532" y="39"/>
                  <a:pt x="445" y="0"/>
                  <a:pt x="348" y="0"/>
                </a:cubicBezTo>
                <a:cubicBezTo>
                  <a:pt x="252" y="0"/>
                  <a:pt x="165" y="39"/>
                  <a:pt x="102" y="102"/>
                </a:cubicBezTo>
                <a:cubicBezTo>
                  <a:pt x="102" y="102"/>
                  <a:pt x="102" y="102"/>
                  <a:pt x="102" y="102"/>
                </a:cubicBezTo>
                <a:cubicBezTo>
                  <a:pt x="39" y="165"/>
                  <a:pt x="0" y="252"/>
                  <a:pt x="0" y="349"/>
                </a:cubicBezTo>
                <a:cubicBezTo>
                  <a:pt x="0" y="445"/>
                  <a:pt x="39" y="532"/>
                  <a:pt x="102" y="595"/>
                </a:cubicBezTo>
                <a:cubicBezTo>
                  <a:pt x="102" y="595"/>
                  <a:pt x="102" y="595"/>
                  <a:pt x="102" y="595"/>
                </a:cubicBezTo>
                <a:cubicBezTo>
                  <a:pt x="165" y="659"/>
                  <a:pt x="252" y="698"/>
                  <a:pt x="348" y="698"/>
                </a:cubicBezTo>
                <a:cubicBezTo>
                  <a:pt x="445" y="698"/>
                  <a:pt x="532" y="659"/>
                  <a:pt x="595" y="595"/>
                </a:cubicBezTo>
                <a:cubicBezTo>
                  <a:pt x="595" y="595"/>
                  <a:pt x="595" y="595"/>
                  <a:pt x="595" y="595"/>
                </a:cubicBezTo>
                <a:cubicBezTo>
                  <a:pt x="658" y="532"/>
                  <a:pt x="697" y="445"/>
                  <a:pt x="697" y="349"/>
                </a:cubicBezTo>
                <a:cubicBezTo>
                  <a:pt x="697" y="252"/>
                  <a:pt x="659" y="165"/>
                  <a:pt x="595" y="102"/>
                </a:cubicBezTo>
                <a:close/>
                <a:moveTo>
                  <a:pt x="557" y="557"/>
                </a:moveTo>
                <a:cubicBezTo>
                  <a:pt x="557" y="557"/>
                  <a:pt x="557" y="557"/>
                  <a:pt x="557" y="557"/>
                </a:cubicBezTo>
                <a:cubicBezTo>
                  <a:pt x="557" y="558"/>
                  <a:pt x="557" y="558"/>
                  <a:pt x="557" y="558"/>
                </a:cubicBezTo>
                <a:cubicBezTo>
                  <a:pt x="504" y="611"/>
                  <a:pt x="430" y="644"/>
                  <a:pt x="348" y="644"/>
                </a:cubicBezTo>
                <a:cubicBezTo>
                  <a:pt x="267" y="644"/>
                  <a:pt x="193" y="611"/>
                  <a:pt x="140" y="558"/>
                </a:cubicBezTo>
                <a:cubicBezTo>
                  <a:pt x="140" y="557"/>
                  <a:pt x="140" y="557"/>
                  <a:pt x="140" y="557"/>
                </a:cubicBezTo>
                <a:cubicBezTo>
                  <a:pt x="86" y="504"/>
                  <a:pt x="54" y="430"/>
                  <a:pt x="54" y="349"/>
                </a:cubicBezTo>
                <a:cubicBezTo>
                  <a:pt x="54" y="267"/>
                  <a:pt x="86" y="193"/>
                  <a:pt x="140" y="140"/>
                </a:cubicBezTo>
                <a:cubicBezTo>
                  <a:pt x="140" y="140"/>
                  <a:pt x="140" y="140"/>
                  <a:pt x="140" y="140"/>
                </a:cubicBezTo>
                <a:cubicBezTo>
                  <a:pt x="193" y="86"/>
                  <a:pt x="267" y="53"/>
                  <a:pt x="348" y="53"/>
                </a:cubicBezTo>
                <a:cubicBezTo>
                  <a:pt x="430" y="53"/>
                  <a:pt x="504" y="86"/>
                  <a:pt x="557" y="140"/>
                </a:cubicBezTo>
                <a:cubicBezTo>
                  <a:pt x="557" y="140"/>
                  <a:pt x="557" y="140"/>
                  <a:pt x="557" y="140"/>
                </a:cubicBezTo>
                <a:cubicBezTo>
                  <a:pt x="611" y="193"/>
                  <a:pt x="644" y="267"/>
                  <a:pt x="644" y="349"/>
                </a:cubicBezTo>
                <a:cubicBezTo>
                  <a:pt x="644" y="430"/>
                  <a:pt x="611" y="504"/>
                  <a:pt x="557" y="557"/>
                </a:cubicBezTo>
                <a:close/>
                <a:moveTo>
                  <a:pt x="392" y="224"/>
                </a:moveTo>
                <a:cubicBezTo>
                  <a:pt x="392" y="224"/>
                  <a:pt x="392" y="224"/>
                  <a:pt x="392" y="224"/>
                </a:cubicBezTo>
                <a:cubicBezTo>
                  <a:pt x="406" y="224"/>
                  <a:pt x="417" y="235"/>
                  <a:pt x="417" y="248"/>
                </a:cubicBezTo>
                <a:cubicBezTo>
                  <a:pt x="417" y="258"/>
                  <a:pt x="424" y="265"/>
                  <a:pt x="433" y="265"/>
                </a:cubicBezTo>
                <a:cubicBezTo>
                  <a:pt x="442" y="265"/>
                  <a:pt x="449" y="258"/>
                  <a:pt x="449" y="248"/>
                </a:cubicBezTo>
                <a:cubicBezTo>
                  <a:pt x="449" y="218"/>
                  <a:pt x="424" y="192"/>
                  <a:pt x="392" y="192"/>
                </a:cubicBezTo>
                <a:cubicBezTo>
                  <a:pt x="365" y="192"/>
                  <a:pt x="365" y="192"/>
                  <a:pt x="365" y="192"/>
                </a:cubicBezTo>
                <a:cubicBezTo>
                  <a:pt x="365" y="165"/>
                  <a:pt x="365" y="165"/>
                  <a:pt x="365" y="165"/>
                </a:cubicBezTo>
                <a:cubicBezTo>
                  <a:pt x="365" y="156"/>
                  <a:pt x="357" y="149"/>
                  <a:pt x="348" y="149"/>
                </a:cubicBezTo>
                <a:cubicBezTo>
                  <a:pt x="340" y="149"/>
                  <a:pt x="332" y="156"/>
                  <a:pt x="332" y="165"/>
                </a:cubicBezTo>
                <a:cubicBezTo>
                  <a:pt x="332" y="192"/>
                  <a:pt x="332" y="192"/>
                  <a:pt x="332" y="192"/>
                </a:cubicBezTo>
                <a:cubicBezTo>
                  <a:pt x="305" y="192"/>
                  <a:pt x="305" y="192"/>
                  <a:pt x="305" y="192"/>
                </a:cubicBezTo>
                <a:cubicBezTo>
                  <a:pt x="274" y="192"/>
                  <a:pt x="248" y="218"/>
                  <a:pt x="248" y="248"/>
                </a:cubicBezTo>
                <a:cubicBezTo>
                  <a:pt x="248" y="306"/>
                  <a:pt x="248" y="306"/>
                  <a:pt x="248" y="306"/>
                </a:cubicBezTo>
                <a:cubicBezTo>
                  <a:pt x="248" y="322"/>
                  <a:pt x="255" y="336"/>
                  <a:pt x="265" y="346"/>
                </a:cubicBezTo>
                <a:cubicBezTo>
                  <a:pt x="275" y="356"/>
                  <a:pt x="289" y="362"/>
                  <a:pt x="304" y="362"/>
                </a:cubicBezTo>
                <a:cubicBezTo>
                  <a:pt x="332" y="362"/>
                  <a:pt x="332" y="362"/>
                  <a:pt x="332" y="362"/>
                </a:cubicBezTo>
                <a:cubicBezTo>
                  <a:pt x="332" y="473"/>
                  <a:pt x="332" y="473"/>
                  <a:pt x="332" y="473"/>
                </a:cubicBezTo>
                <a:cubicBezTo>
                  <a:pt x="305" y="473"/>
                  <a:pt x="305" y="473"/>
                  <a:pt x="305" y="473"/>
                </a:cubicBezTo>
                <a:cubicBezTo>
                  <a:pt x="298" y="473"/>
                  <a:pt x="292" y="471"/>
                  <a:pt x="287" y="466"/>
                </a:cubicBezTo>
                <a:cubicBezTo>
                  <a:pt x="287" y="466"/>
                  <a:pt x="287" y="466"/>
                  <a:pt x="287" y="466"/>
                </a:cubicBezTo>
                <a:cubicBezTo>
                  <a:pt x="283" y="462"/>
                  <a:pt x="281" y="455"/>
                  <a:pt x="281" y="449"/>
                </a:cubicBezTo>
                <a:cubicBezTo>
                  <a:pt x="281" y="440"/>
                  <a:pt x="273" y="433"/>
                  <a:pt x="264" y="433"/>
                </a:cubicBezTo>
                <a:cubicBezTo>
                  <a:pt x="255" y="433"/>
                  <a:pt x="248" y="440"/>
                  <a:pt x="248" y="449"/>
                </a:cubicBezTo>
                <a:cubicBezTo>
                  <a:pt x="248" y="464"/>
                  <a:pt x="255" y="479"/>
                  <a:pt x="265" y="489"/>
                </a:cubicBezTo>
                <a:cubicBezTo>
                  <a:pt x="265" y="489"/>
                  <a:pt x="265" y="489"/>
                  <a:pt x="265" y="489"/>
                </a:cubicBezTo>
                <a:cubicBezTo>
                  <a:pt x="275" y="499"/>
                  <a:pt x="289" y="506"/>
                  <a:pt x="305" y="506"/>
                </a:cubicBezTo>
                <a:cubicBezTo>
                  <a:pt x="332" y="506"/>
                  <a:pt x="332" y="506"/>
                  <a:pt x="332" y="506"/>
                </a:cubicBezTo>
                <a:cubicBezTo>
                  <a:pt x="332" y="532"/>
                  <a:pt x="332" y="532"/>
                  <a:pt x="332" y="532"/>
                </a:cubicBezTo>
                <a:cubicBezTo>
                  <a:pt x="332" y="541"/>
                  <a:pt x="340" y="548"/>
                  <a:pt x="348" y="548"/>
                </a:cubicBezTo>
                <a:cubicBezTo>
                  <a:pt x="357" y="548"/>
                  <a:pt x="365" y="541"/>
                  <a:pt x="365" y="532"/>
                </a:cubicBezTo>
                <a:cubicBezTo>
                  <a:pt x="365" y="506"/>
                  <a:pt x="365" y="506"/>
                  <a:pt x="365" y="506"/>
                </a:cubicBezTo>
                <a:cubicBezTo>
                  <a:pt x="392" y="506"/>
                  <a:pt x="392" y="506"/>
                  <a:pt x="392" y="506"/>
                </a:cubicBezTo>
                <a:cubicBezTo>
                  <a:pt x="424" y="506"/>
                  <a:pt x="449" y="480"/>
                  <a:pt x="449" y="449"/>
                </a:cubicBezTo>
                <a:cubicBezTo>
                  <a:pt x="449" y="387"/>
                  <a:pt x="449" y="387"/>
                  <a:pt x="449" y="387"/>
                </a:cubicBezTo>
                <a:cubicBezTo>
                  <a:pt x="449" y="371"/>
                  <a:pt x="443" y="357"/>
                  <a:pt x="432" y="347"/>
                </a:cubicBezTo>
                <a:cubicBezTo>
                  <a:pt x="422" y="336"/>
                  <a:pt x="408" y="330"/>
                  <a:pt x="392" y="330"/>
                </a:cubicBezTo>
                <a:cubicBezTo>
                  <a:pt x="365" y="330"/>
                  <a:pt x="365" y="330"/>
                  <a:pt x="365" y="330"/>
                </a:cubicBezTo>
                <a:cubicBezTo>
                  <a:pt x="365" y="224"/>
                  <a:pt x="365" y="224"/>
                  <a:pt x="365" y="224"/>
                </a:cubicBezTo>
                <a:cubicBezTo>
                  <a:pt x="392" y="224"/>
                  <a:pt x="392" y="224"/>
                  <a:pt x="392" y="224"/>
                </a:cubicBezTo>
                <a:close/>
                <a:moveTo>
                  <a:pt x="332" y="330"/>
                </a:moveTo>
                <a:cubicBezTo>
                  <a:pt x="332" y="330"/>
                  <a:pt x="332" y="330"/>
                  <a:pt x="332" y="330"/>
                </a:cubicBezTo>
                <a:cubicBezTo>
                  <a:pt x="304" y="330"/>
                  <a:pt x="304" y="330"/>
                  <a:pt x="304" y="330"/>
                </a:cubicBezTo>
                <a:cubicBezTo>
                  <a:pt x="298" y="330"/>
                  <a:pt x="292" y="327"/>
                  <a:pt x="287" y="323"/>
                </a:cubicBezTo>
                <a:cubicBezTo>
                  <a:pt x="283" y="318"/>
                  <a:pt x="281" y="312"/>
                  <a:pt x="281" y="306"/>
                </a:cubicBezTo>
                <a:cubicBezTo>
                  <a:pt x="281" y="248"/>
                  <a:pt x="281" y="248"/>
                  <a:pt x="281" y="248"/>
                </a:cubicBezTo>
                <a:cubicBezTo>
                  <a:pt x="281" y="235"/>
                  <a:pt x="291" y="224"/>
                  <a:pt x="305" y="224"/>
                </a:cubicBezTo>
                <a:cubicBezTo>
                  <a:pt x="332" y="224"/>
                  <a:pt x="332" y="224"/>
                  <a:pt x="332" y="224"/>
                </a:cubicBezTo>
                <a:cubicBezTo>
                  <a:pt x="332" y="330"/>
                  <a:pt x="332" y="330"/>
                  <a:pt x="332" y="330"/>
                </a:cubicBezTo>
                <a:close/>
                <a:moveTo>
                  <a:pt x="392" y="362"/>
                </a:moveTo>
                <a:cubicBezTo>
                  <a:pt x="392" y="362"/>
                  <a:pt x="392" y="362"/>
                  <a:pt x="392" y="362"/>
                </a:cubicBezTo>
                <a:cubicBezTo>
                  <a:pt x="399" y="362"/>
                  <a:pt x="405" y="365"/>
                  <a:pt x="410" y="369"/>
                </a:cubicBezTo>
                <a:cubicBezTo>
                  <a:pt x="414" y="374"/>
                  <a:pt x="417" y="380"/>
                  <a:pt x="417" y="387"/>
                </a:cubicBezTo>
                <a:cubicBezTo>
                  <a:pt x="417" y="449"/>
                  <a:pt x="417" y="449"/>
                  <a:pt x="417" y="449"/>
                </a:cubicBezTo>
                <a:cubicBezTo>
                  <a:pt x="417" y="462"/>
                  <a:pt x="406" y="473"/>
                  <a:pt x="392" y="473"/>
                </a:cubicBezTo>
                <a:cubicBezTo>
                  <a:pt x="365" y="473"/>
                  <a:pt x="365" y="473"/>
                  <a:pt x="365" y="473"/>
                </a:cubicBezTo>
                <a:cubicBezTo>
                  <a:pt x="365" y="362"/>
                  <a:pt x="365" y="362"/>
                  <a:pt x="365" y="362"/>
                </a:cubicBezTo>
                <a:cubicBezTo>
                  <a:pt x="392" y="362"/>
                  <a:pt x="392" y="362"/>
                  <a:pt x="392" y="362"/>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0" name="原创设计师QQ598969553             _2"/>
          <p:cNvSpPr>
            <a:spLocks noEditPoints="1"/>
          </p:cNvSpPr>
          <p:nvPr/>
        </p:nvSpPr>
        <p:spPr bwMode="auto">
          <a:xfrm>
            <a:off x="5735955" y="2080260"/>
            <a:ext cx="337185" cy="264160"/>
          </a:xfrm>
          <a:custGeom>
            <a:avLst/>
            <a:gdLst>
              <a:gd name="T0" fmla="*/ 27 w 698"/>
              <a:gd name="T1" fmla="*/ 0 h 545"/>
              <a:gd name="T2" fmla="*/ 28 w 698"/>
              <a:gd name="T3" fmla="*/ 0 h 545"/>
              <a:gd name="T4" fmla="*/ 672 w 698"/>
              <a:gd name="T5" fmla="*/ 0 h 545"/>
              <a:gd name="T6" fmla="*/ 698 w 698"/>
              <a:gd name="T7" fmla="*/ 27 h 545"/>
              <a:gd name="T8" fmla="*/ 698 w 698"/>
              <a:gd name="T9" fmla="*/ 28 h 545"/>
              <a:gd name="T10" fmla="*/ 698 w 698"/>
              <a:gd name="T11" fmla="*/ 518 h 545"/>
              <a:gd name="T12" fmla="*/ 672 w 698"/>
              <a:gd name="T13" fmla="*/ 545 h 545"/>
              <a:gd name="T14" fmla="*/ 671 w 698"/>
              <a:gd name="T15" fmla="*/ 545 h 545"/>
              <a:gd name="T16" fmla="*/ 27 w 698"/>
              <a:gd name="T17" fmla="*/ 545 h 545"/>
              <a:gd name="T18" fmla="*/ 0 w 698"/>
              <a:gd name="T19" fmla="*/ 518 h 545"/>
              <a:gd name="T20" fmla="*/ 0 w 698"/>
              <a:gd name="T21" fmla="*/ 518 h 545"/>
              <a:gd name="T22" fmla="*/ 0 w 698"/>
              <a:gd name="T23" fmla="*/ 27 h 545"/>
              <a:gd name="T24" fmla="*/ 27 w 698"/>
              <a:gd name="T25" fmla="*/ 0 h 545"/>
              <a:gd name="T26" fmla="*/ 644 w 698"/>
              <a:gd name="T27" fmla="*/ 77 h 545"/>
              <a:gd name="T28" fmla="*/ 644 w 698"/>
              <a:gd name="T29" fmla="*/ 77 h 545"/>
              <a:gd name="T30" fmla="*/ 361 w 698"/>
              <a:gd name="T31" fmla="*/ 361 h 545"/>
              <a:gd name="T32" fmla="*/ 338 w 698"/>
              <a:gd name="T33" fmla="*/ 361 h 545"/>
              <a:gd name="T34" fmla="*/ 54 w 698"/>
              <a:gd name="T35" fmla="*/ 77 h 545"/>
              <a:gd name="T36" fmla="*/ 54 w 698"/>
              <a:gd name="T37" fmla="*/ 491 h 545"/>
              <a:gd name="T38" fmla="*/ 644 w 698"/>
              <a:gd name="T39" fmla="*/ 491 h 545"/>
              <a:gd name="T40" fmla="*/ 644 w 698"/>
              <a:gd name="T41" fmla="*/ 77 h 545"/>
              <a:gd name="T42" fmla="*/ 622 w 698"/>
              <a:gd name="T43" fmla="*/ 54 h 545"/>
              <a:gd name="T44" fmla="*/ 622 w 698"/>
              <a:gd name="T45" fmla="*/ 54 h 545"/>
              <a:gd name="T46" fmla="*/ 76 w 698"/>
              <a:gd name="T47" fmla="*/ 54 h 545"/>
              <a:gd name="T48" fmla="*/ 349 w 698"/>
              <a:gd name="T49" fmla="*/ 327 h 545"/>
              <a:gd name="T50" fmla="*/ 622 w 698"/>
              <a:gd name="T51" fmla="*/ 5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545">
                <a:moveTo>
                  <a:pt x="27" y="0"/>
                </a:moveTo>
                <a:cubicBezTo>
                  <a:pt x="28" y="0"/>
                  <a:pt x="28" y="0"/>
                  <a:pt x="28" y="0"/>
                </a:cubicBezTo>
                <a:cubicBezTo>
                  <a:pt x="672" y="0"/>
                  <a:pt x="672" y="0"/>
                  <a:pt x="672" y="0"/>
                </a:cubicBezTo>
                <a:cubicBezTo>
                  <a:pt x="686" y="0"/>
                  <a:pt x="698" y="13"/>
                  <a:pt x="698" y="27"/>
                </a:cubicBezTo>
                <a:cubicBezTo>
                  <a:pt x="698" y="28"/>
                  <a:pt x="698" y="28"/>
                  <a:pt x="698" y="28"/>
                </a:cubicBezTo>
                <a:cubicBezTo>
                  <a:pt x="698" y="518"/>
                  <a:pt x="698" y="518"/>
                  <a:pt x="698" y="518"/>
                </a:cubicBezTo>
                <a:cubicBezTo>
                  <a:pt x="698" y="533"/>
                  <a:pt x="686" y="545"/>
                  <a:pt x="672" y="545"/>
                </a:cubicBezTo>
                <a:cubicBezTo>
                  <a:pt x="671" y="545"/>
                  <a:pt x="671" y="545"/>
                  <a:pt x="671" y="545"/>
                </a:cubicBezTo>
                <a:cubicBezTo>
                  <a:pt x="27" y="545"/>
                  <a:pt x="27" y="545"/>
                  <a:pt x="27" y="545"/>
                </a:cubicBezTo>
                <a:cubicBezTo>
                  <a:pt x="12" y="545"/>
                  <a:pt x="0" y="533"/>
                  <a:pt x="0" y="518"/>
                </a:cubicBezTo>
                <a:cubicBezTo>
                  <a:pt x="0" y="518"/>
                  <a:pt x="0" y="518"/>
                  <a:pt x="0" y="518"/>
                </a:cubicBezTo>
                <a:cubicBezTo>
                  <a:pt x="0" y="27"/>
                  <a:pt x="0" y="27"/>
                  <a:pt x="0" y="27"/>
                </a:cubicBezTo>
                <a:cubicBezTo>
                  <a:pt x="0" y="13"/>
                  <a:pt x="12" y="0"/>
                  <a:pt x="27" y="0"/>
                </a:cubicBezTo>
                <a:close/>
                <a:moveTo>
                  <a:pt x="644" y="77"/>
                </a:moveTo>
                <a:cubicBezTo>
                  <a:pt x="644" y="77"/>
                  <a:pt x="644" y="77"/>
                  <a:pt x="644" y="77"/>
                </a:cubicBezTo>
                <a:cubicBezTo>
                  <a:pt x="361" y="361"/>
                  <a:pt x="361" y="361"/>
                  <a:pt x="361" y="361"/>
                </a:cubicBezTo>
                <a:cubicBezTo>
                  <a:pt x="354" y="367"/>
                  <a:pt x="344" y="367"/>
                  <a:pt x="338" y="361"/>
                </a:cubicBezTo>
                <a:cubicBezTo>
                  <a:pt x="54" y="77"/>
                  <a:pt x="54" y="77"/>
                  <a:pt x="54" y="77"/>
                </a:cubicBezTo>
                <a:cubicBezTo>
                  <a:pt x="54" y="491"/>
                  <a:pt x="54" y="491"/>
                  <a:pt x="54" y="491"/>
                </a:cubicBezTo>
                <a:cubicBezTo>
                  <a:pt x="644" y="491"/>
                  <a:pt x="644" y="491"/>
                  <a:pt x="644" y="491"/>
                </a:cubicBezTo>
                <a:cubicBezTo>
                  <a:pt x="644" y="77"/>
                  <a:pt x="644" y="77"/>
                  <a:pt x="644" y="77"/>
                </a:cubicBezTo>
                <a:close/>
                <a:moveTo>
                  <a:pt x="622" y="54"/>
                </a:moveTo>
                <a:cubicBezTo>
                  <a:pt x="622" y="54"/>
                  <a:pt x="622" y="54"/>
                  <a:pt x="622" y="54"/>
                </a:cubicBezTo>
                <a:cubicBezTo>
                  <a:pt x="76" y="54"/>
                  <a:pt x="76" y="54"/>
                  <a:pt x="76" y="54"/>
                </a:cubicBezTo>
                <a:cubicBezTo>
                  <a:pt x="349" y="327"/>
                  <a:pt x="349" y="327"/>
                  <a:pt x="349" y="327"/>
                </a:cubicBezTo>
                <a:cubicBezTo>
                  <a:pt x="622" y="54"/>
                  <a:pt x="622" y="54"/>
                  <a:pt x="622" y="54"/>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37" name="原创设计师QQ598969553             _10"/>
          <p:cNvSpPr>
            <a:spLocks noChangeArrowheads="1"/>
          </p:cNvSpPr>
          <p:nvPr/>
        </p:nvSpPr>
        <p:spPr bwMode="auto">
          <a:xfrm>
            <a:off x="7479665" y="1532890"/>
            <a:ext cx="3309620"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上链信息真实</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银行，作为一类做信用吃饭的公司，其信息的真实性得以保障</a:t>
            </a:r>
            <a:endParaRPr lang="en-US" altLang="zh-CN" sz="1400" dirty="0">
              <a:solidFill>
                <a:srgbClr val="595959"/>
              </a:solidFill>
              <a:latin typeface="微软雅黑" panose="020B0503020204020204" charset="-122"/>
              <a:ea typeface="微软雅黑" panose="020B0503020204020204" charset="-122"/>
            </a:endParaRPr>
          </a:p>
        </p:txBody>
      </p:sp>
      <p:sp>
        <p:nvSpPr>
          <p:cNvPr id="50" name="原创设计师QQ598969553             _10"/>
          <p:cNvSpPr>
            <a:spLocks noChangeArrowheads="1"/>
          </p:cNvSpPr>
          <p:nvPr/>
        </p:nvSpPr>
        <p:spPr bwMode="auto">
          <a:xfrm>
            <a:off x="7479665" y="4422775"/>
            <a:ext cx="3309620"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协同作业高效</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合作方无需开发新系统</a:t>
            </a:r>
            <a:endParaRPr lang="en-US" altLang="zh-CN" sz="1400" dirty="0">
              <a:solidFill>
                <a:srgbClr val="595959"/>
              </a:solidFill>
              <a:latin typeface="微软雅黑" panose="020B0503020204020204" charset="-122"/>
              <a:ea typeface="微软雅黑" panose="020B0503020204020204" charset="-122"/>
            </a:endParaRPr>
          </a:p>
        </p:txBody>
      </p:sp>
      <p:sp>
        <p:nvSpPr>
          <p:cNvPr id="53" name="原创设计师QQ598969553             _10"/>
          <p:cNvSpPr>
            <a:spLocks noChangeArrowheads="1"/>
          </p:cNvSpPr>
          <p:nvPr/>
        </p:nvSpPr>
        <p:spPr bwMode="auto">
          <a:xfrm>
            <a:off x="7479665" y="2847340"/>
            <a:ext cx="3309620" cy="118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提供数据放心</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数据如何分发，如何处理都写在智能合约里，好比法律合同，清楚透明，消除银行的顾虑</a:t>
            </a:r>
            <a:endParaRPr lang="en-US" altLang="zh-CN" sz="1400" dirty="0">
              <a:solidFill>
                <a:srgbClr val="595959"/>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pic>
        <p:nvPicPr>
          <p:cNvPr id="6" name="图片 6" descr="首页"/>
          <p:cNvPicPr>
            <a:picLocks noChangeAspect="1"/>
          </p:cNvPicPr>
          <p:nvPr/>
        </p:nvPicPr>
        <p:blipFill>
          <a:blip r:embed="rId1"/>
          <a:stretch>
            <a:fillRect/>
          </a:stretch>
        </p:blipFill>
        <p:spPr>
          <a:xfrm>
            <a:off x="494030" y="874395"/>
            <a:ext cx="11203305" cy="5383530"/>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项目申请</a:t>
            </a:r>
            <a:endParaRPr lang="zh-CN" altLang="id-ID" sz="1400" dirty="0">
              <a:solidFill>
                <a:schemeClr val="accent2"/>
              </a:solidFill>
              <a:latin typeface="华文隶书" panose="02010800040101010101" charset="-122"/>
              <a:ea typeface="华文隶书" panose="02010800040101010101"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项目列表</a:t>
            </a:r>
            <a:endParaRPr lang="zh-CN" altLang="id-ID" sz="1600" dirty="0">
              <a:solidFill>
                <a:schemeClr val="accent2"/>
              </a:solidFill>
              <a:latin typeface="微软雅黑" panose="020B0503020204020204" charset="-122"/>
              <a:ea typeface="微软雅黑" panose="020B0503020204020204"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12" descr="项目申请"/>
          <p:cNvPicPr>
            <a:picLocks noChangeAspect="1"/>
          </p:cNvPicPr>
          <p:nvPr/>
        </p:nvPicPr>
        <p:blipFill>
          <a:blip r:embed="rId1"/>
          <a:stretch>
            <a:fillRect/>
          </a:stretch>
        </p:blipFill>
        <p:spPr>
          <a:xfrm>
            <a:off x="133350" y="1115695"/>
            <a:ext cx="5761355" cy="4695190"/>
          </a:xfrm>
          <a:prstGeom prst="rect">
            <a:avLst/>
          </a:prstGeom>
        </p:spPr>
      </p:pic>
      <p:pic>
        <p:nvPicPr>
          <p:cNvPr id="11" name="图片 11" descr="项目列表"/>
          <p:cNvPicPr>
            <a:picLocks noChangeAspect="1"/>
          </p:cNvPicPr>
          <p:nvPr/>
        </p:nvPicPr>
        <p:blipFill>
          <a:blip r:embed="rId2"/>
          <a:stretch>
            <a:fillRect/>
          </a:stretch>
        </p:blipFill>
        <p:spPr>
          <a:xfrm>
            <a:off x="6240780" y="1115695"/>
            <a:ext cx="5748020" cy="470154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项目详情</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项目审批</a:t>
            </a:r>
            <a:endParaRPr lang="zh-CN" altLang="id-ID" sz="1400" dirty="0">
              <a:solidFill>
                <a:schemeClr val="accent2"/>
              </a:solidFill>
              <a:latin typeface="华文隶书" panose="02010800040101010101" charset="-122"/>
              <a:ea typeface="华文隶书" panose="02010800040101010101" charset="-122"/>
              <a:sym typeface="+mn-ea"/>
            </a:endParaRPr>
          </a:p>
        </p:txBody>
      </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图片 129"/>
          <p:cNvPicPr>
            <a:picLocks noChangeAspect="1"/>
          </p:cNvPicPr>
          <p:nvPr/>
        </p:nvPicPr>
        <p:blipFill>
          <a:blip r:embed="rId1"/>
          <a:stretch>
            <a:fillRect/>
          </a:stretch>
        </p:blipFill>
        <p:spPr>
          <a:xfrm>
            <a:off x="182245" y="1126490"/>
            <a:ext cx="5712460" cy="4684395"/>
          </a:xfrm>
          <a:prstGeom prst="rect">
            <a:avLst/>
          </a:prstGeom>
          <a:noFill/>
          <a:ln w="9525">
            <a:noFill/>
          </a:ln>
        </p:spPr>
      </p:pic>
      <p:pic>
        <p:nvPicPr>
          <p:cNvPr id="5" name="图片 13" descr="审批"/>
          <p:cNvPicPr>
            <a:picLocks noChangeAspect="1"/>
          </p:cNvPicPr>
          <p:nvPr/>
        </p:nvPicPr>
        <p:blipFill>
          <a:blip r:embed="rId2"/>
          <a:stretch>
            <a:fillRect/>
          </a:stretch>
        </p:blipFill>
        <p:spPr>
          <a:xfrm>
            <a:off x="6240780" y="1116965"/>
            <a:ext cx="5805805" cy="4700270"/>
          </a:xfrm>
          <a:prstGeom prst="rect">
            <a:avLst/>
          </a:prstGeom>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50" name="原创设计师QQ598969553             _10"/>
          <p:cNvSpPr>
            <a:spLocks noChangeArrowheads="1"/>
          </p:cNvSpPr>
          <p:nvPr/>
        </p:nvSpPr>
        <p:spPr bwMode="auto">
          <a:xfrm>
            <a:off x="1424305" y="5915660"/>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资金拨付</a:t>
            </a:r>
            <a:endParaRPr lang="zh-CN" altLang="id-ID" sz="1600" dirty="0">
              <a:solidFill>
                <a:schemeClr val="accent2"/>
              </a:solidFill>
              <a:latin typeface="微软雅黑" panose="020B0503020204020204" charset="-122"/>
              <a:ea typeface="微软雅黑" panose="020B0503020204020204" charset="-122"/>
              <a:sym typeface="+mn-ea"/>
            </a:endParaRPr>
          </a:p>
        </p:txBody>
      </p:sp>
      <p:sp>
        <p:nvSpPr>
          <p:cNvPr id="4" name="原创设计师QQ598969553             _10"/>
          <p:cNvSpPr>
            <a:spLocks noChangeArrowheads="1"/>
          </p:cNvSpPr>
          <p:nvPr/>
        </p:nvSpPr>
        <p:spPr bwMode="auto">
          <a:xfrm>
            <a:off x="7400290" y="5817235"/>
            <a:ext cx="330962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id-ID" sz="1400" dirty="0">
                <a:solidFill>
                  <a:schemeClr val="accent2"/>
                </a:solidFill>
                <a:latin typeface="华文隶书" panose="02010800040101010101" charset="-122"/>
                <a:ea typeface="华文隶书" panose="02010800040101010101" charset="-122"/>
                <a:sym typeface="+mn-ea"/>
              </a:rPr>
              <a:t>进度更新</a:t>
            </a:r>
            <a:endParaRPr lang="zh-CN" altLang="id-ID" sz="1600" dirty="0">
              <a:solidFill>
                <a:schemeClr val="accent2"/>
              </a:solidFill>
              <a:latin typeface="微软雅黑" panose="020B0503020204020204" charset="-122"/>
              <a:ea typeface="微软雅黑" panose="020B0503020204020204" charset="-122"/>
              <a:sym typeface="+mn-ea"/>
            </a:endParaRPr>
          </a:p>
        </p:txBody>
      </p:sp>
      <p:pic>
        <p:nvPicPr>
          <p:cNvPr id="3" name="图片 14" descr="拨款"/>
          <p:cNvPicPr>
            <a:picLocks noChangeAspect="1"/>
          </p:cNvPicPr>
          <p:nvPr/>
        </p:nvPicPr>
        <p:blipFill>
          <a:blip r:embed="rId1"/>
          <a:stretch>
            <a:fillRect/>
          </a:stretch>
        </p:blipFill>
        <p:spPr>
          <a:xfrm>
            <a:off x="148590" y="1134745"/>
            <a:ext cx="5731510" cy="4682490"/>
          </a:xfrm>
          <a:prstGeom prst="rect">
            <a:avLst/>
          </a:prstGeom>
        </p:spPr>
      </p:pic>
      <p:pic>
        <p:nvPicPr>
          <p:cNvPr id="6" name="图片 15" descr="进度更新"/>
          <p:cNvPicPr>
            <a:picLocks noChangeAspect="1"/>
          </p:cNvPicPr>
          <p:nvPr/>
        </p:nvPicPr>
        <p:blipFill>
          <a:blip r:embed="rId2"/>
          <a:stretch>
            <a:fillRect/>
          </a:stretch>
        </p:blipFill>
        <p:spPr>
          <a:xfrm>
            <a:off x="6240780" y="1126490"/>
            <a:ext cx="5805170" cy="4690745"/>
          </a:xfrm>
          <a:prstGeom prst="rect">
            <a:avLst/>
          </a:prstGeom>
        </p:spPr>
      </p:pic>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原创设计师QQ598969553             _1"/>
          <p:cNvGrpSpPr/>
          <p:nvPr/>
        </p:nvGrpSpPr>
        <p:grpSpPr bwMode="auto">
          <a:xfrm>
            <a:off x="-16933" y="-15663"/>
            <a:ext cx="12225867" cy="6874933"/>
            <a:chOff x="-12700" y="-12889"/>
            <a:chExt cx="9169400" cy="5156389"/>
          </a:xfrm>
        </p:grpSpPr>
        <p:pic>
          <p:nvPicPr>
            <p:cNvPr id="20" name="图片 1"/>
            <p:cNvPicPr>
              <a:picLocks noChangeAspect="1"/>
            </p:cNvPicPr>
            <p:nvPr/>
          </p:nvPicPr>
          <p:blipFill>
            <a:blip r:embed="rId1"/>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12889"/>
              <a:ext cx="9156700" cy="5143689"/>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22" name="原创设计师QQ598969553             _2"/>
          <p:cNvSpPr txBox="1">
            <a:spLocks noChangeArrowheads="1"/>
          </p:cNvSpPr>
          <p:nvPr/>
        </p:nvSpPr>
        <p:spPr bwMode="auto">
          <a:xfrm>
            <a:off x="2781300" y="1260687"/>
            <a:ext cx="8510270"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charset="0"/>
                <a:ea typeface="宋体" panose="02010600030101010101" pitchFamily="2" charset="-122"/>
              </a:defRPr>
            </a:lvl1pPr>
            <a:lvl2pPr marL="742950" indent="-285750">
              <a:defRPr sz="1300">
                <a:solidFill>
                  <a:schemeClr val="tx1"/>
                </a:solidFill>
                <a:latin typeface="Calibri" panose="020F0502020204030204" charset="0"/>
                <a:ea typeface="宋体" panose="02010600030101010101" pitchFamily="2" charset="-122"/>
              </a:defRPr>
            </a:lvl2pPr>
            <a:lvl3pPr marL="1143000" indent="-228600">
              <a:defRPr sz="1300">
                <a:solidFill>
                  <a:schemeClr val="tx1"/>
                </a:solidFill>
                <a:latin typeface="Calibri" panose="020F0502020204030204" charset="0"/>
                <a:ea typeface="宋体" panose="02010600030101010101" pitchFamily="2" charset="-122"/>
              </a:defRPr>
            </a:lvl3pPr>
            <a:lvl4pPr marL="1600200" indent="-228600">
              <a:defRPr sz="1300">
                <a:solidFill>
                  <a:schemeClr val="tx1"/>
                </a:solidFill>
                <a:latin typeface="Calibri" panose="020F0502020204030204" charset="0"/>
                <a:ea typeface="宋体" panose="02010600030101010101" pitchFamily="2" charset="-122"/>
              </a:defRPr>
            </a:lvl4pPr>
            <a:lvl5pPr marL="2057400" indent="-22860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9pPr>
          </a:lstStyle>
          <a:p>
            <a:pPr eaLnBrk="1" hangingPunct="1"/>
            <a:r>
              <a:rPr lang="en-US" altLang="zh-CN" sz="18400">
                <a:solidFill>
                  <a:schemeClr val="bg1"/>
                </a:solidFill>
                <a:latin typeface="Helvetica-Roman-SemiB" pitchFamily="2" charset="0"/>
                <a:ea typeface="SimSun-ExtB" panose="02010609060101010101" pitchFamily="49" charset="-122"/>
                <a:cs typeface="Arial" panose="020B0604020202020204" pitchFamily="34" charset="0"/>
              </a:rPr>
              <a:t>Thanks</a:t>
            </a:r>
            <a:endParaRPr lang="zh-CN" altLang="en-US" sz="18400">
              <a:solidFill>
                <a:schemeClr val="bg1"/>
              </a:solidFill>
              <a:latin typeface="Helvetica-Roman-SemiB" pitchFamily="2" charset="0"/>
              <a:ea typeface="SimSun-ExtB" panose="02010609060101010101" pitchFamily="49" charset="-122"/>
              <a:cs typeface="Arial" panose="020B0604020202020204" pitchFamily="34" charset="0"/>
            </a:endParaRPr>
          </a:p>
        </p:txBody>
      </p:sp>
      <p:grpSp>
        <p:nvGrpSpPr>
          <p:cNvPr id="25" name="原创设计师QQ598969553             _5"/>
          <p:cNvGrpSpPr/>
          <p:nvPr/>
        </p:nvGrpSpPr>
        <p:grpSpPr bwMode="auto">
          <a:xfrm>
            <a:off x="3206751" y="3804921"/>
            <a:ext cx="5848349" cy="59267"/>
            <a:chOff x="2404630" y="2852103"/>
            <a:chExt cx="4386695" cy="45720"/>
          </a:xfrm>
        </p:grpSpPr>
        <p:sp>
          <p:nvSpPr>
            <p:cNvPr id="26"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椭圆 27"/>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Picture 64"/>
          <p:cNvPicPr>
            <a:picLocks noGrp="1" noSelect="1" noRot="1" noChangeAspect="1" noMove="1" noResize="1" noChangeShapeType="1"/>
          </p:cNvPicPr>
          <p:nvPr/>
        </p:nvPicPr>
        <p:blipFill>
          <a:blip r:embed="rId2"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16" presetClass="entr" presetSubtype="21" fill="hold"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5"/>
          <p:cNvSpPr>
            <a:spLocks noChangeArrowheads="1"/>
          </p:cNvSpPr>
          <p:nvPr/>
        </p:nvSpPr>
        <p:spPr bwMode="auto">
          <a:xfrm>
            <a:off x="7146290" y="3855085"/>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4" name="原创设计师QQ598969553             _10"/>
          <p:cNvSpPr>
            <a:spLocks noChangeArrowheads="1"/>
          </p:cNvSpPr>
          <p:nvPr/>
        </p:nvSpPr>
        <p:spPr bwMode="auto">
          <a:xfrm>
            <a:off x="1186815" y="3855085"/>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20" name="原创设计师QQ598969553             _15"/>
          <p:cNvSpPr>
            <a:spLocks noChangeArrowheads="1"/>
          </p:cNvSpPr>
          <p:nvPr/>
        </p:nvSpPr>
        <p:spPr bwMode="auto">
          <a:xfrm>
            <a:off x="7146290" y="1671320"/>
            <a:ext cx="675005" cy="681990"/>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1" name="原创设计师QQ598969553             _10"/>
          <p:cNvSpPr>
            <a:spLocks noChangeArrowheads="1"/>
          </p:cNvSpPr>
          <p:nvPr/>
        </p:nvSpPr>
        <p:spPr bwMode="auto">
          <a:xfrm>
            <a:off x="1186815" y="1671320"/>
            <a:ext cx="675005" cy="67500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目录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241425" y="171005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7923285"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3.</a:t>
            </a:r>
            <a:r>
              <a:rPr lang="zh-CN" altLang="en-US" sz="2400" b="1" dirty="0">
                <a:solidFill>
                  <a:schemeClr val="tx1">
                    <a:lumMod val="75000"/>
                    <a:lumOff val="25000"/>
                  </a:schemeClr>
                </a:solidFill>
                <a:latin typeface="微软雅黑" panose="020B0503020204020204" charset="-122"/>
                <a:ea typeface="微软雅黑" panose="020B0503020204020204" charset="-122"/>
              </a:rPr>
              <a:t>数字汇票体系</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保障扶贫资金的权威性和信用可达性</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4" name="原创设计师QQ598969553             _19"/>
          <p:cNvSpPr>
            <a:spLocks noChangeArrowheads="1"/>
          </p:cNvSpPr>
          <p:nvPr/>
        </p:nvSpPr>
        <p:spPr bwMode="auto">
          <a:xfrm>
            <a:off x="7923285"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en-US" altLang="zh-CN" sz="2400" b="1" dirty="0">
                <a:solidFill>
                  <a:schemeClr val="tx1">
                    <a:lumMod val="75000"/>
                    <a:lumOff val="25000"/>
                  </a:schemeClr>
                </a:solidFill>
                <a:latin typeface="微软雅黑" panose="020B0503020204020204" charset="-122"/>
                <a:ea typeface="微软雅黑" panose="020B0503020204020204" charset="-122"/>
              </a:rPr>
              <a:t>4.</a:t>
            </a:r>
            <a:r>
              <a:rPr lang="zh-CN" altLang="en-US" sz="2400" b="1" dirty="0">
                <a:solidFill>
                  <a:schemeClr val="tx1">
                    <a:lumMod val="75000"/>
                    <a:lumOff val="25000"/>
                  </a:schemeClr>
                </a:solidFill>
                <a:latin typeface="微软雅黑" panose="020B0503020204020204" charset="-122"/>
                <a:ea typeface="微软雅黑" panose="020B0503020204020204" charset="-122"/>
              </a:rPr>
              <a:t>实时对账系统</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实时流水对账，及时发现对账差异</a:t>
            </a:r>
            <a:r>
              <a:rPr lang="en-US" altLang="zh-CN" dirty="0">
                <a:solidFill>
                  <a:schemeClr val="bg1">
                    <a:lumMod val="50000"/>
                  </a:schemeClr>
                </a:solidFill>
                <a:latin typeface="微软雅黑" panose="020B0503020204020204" charset="-122"/>
                <a:ea typeface="微软雅黑" panose="020B0503020204020204" charset="-122"/>
              </a:rPr>
              <a:t>.</a:t>
            </a:r>
            <a:endParaRPr lang="en-US" alt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90691" y="169182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1.共识机制</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基于信用评分的主节点切换协议的</a:t>
            </a:r>
            <a:r>
              <a:rPr lang="en-US" altLang="zh-CN" dirty="0">
                <a:solidFill>
                  <a:schemeClr val="tx1">
                    <a:lumMod val="50000"/>
                    <a:lumOff val="50000"/>
                  </a:schemeClr>
                </a:solidFill>
                <a:latin typeface="微软雅黑" panose="020B0503020204020204" charset="-122"/>
                <a:ea typeface="微软雅黑" panose="020B0503020204020204" charset="-122"/>
              </a:rPr>
              <a:t>CBFT</a:t>
            </a:r>
            <a:r>
              <a:rPr lang="zh-CN" altLang="en-US" dirty="0">
                <a:solidFill>
                  <a:schemeClr val="tx1">
                    <a:lumMod val="50000"/>
                    <a:lumOff val="50000"/>
                  </a:schemeClr>
                </a:solidFill>
                <a:latin typeface="微软雅黑" panose="020B0503020204020204" charset="-122"/>
                <a:ea typeface="微软雅黑" panose="020B0503020204020204" charset="-122"/>
              </a:rPr>
              <a:t>共识算法</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7" name="原创设计师QQ598969553             _22"/>
          <p:cNvSpPr>
            <a:spLocks noChangeArrowheads="1"/>
          </p:cNvSpPr>
          <p:nvPr/>
        </p:nvSpPr>
        <p:spPr bwMode="auto">
          <a:xfrm>
            <a:off x="1990691"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2.多链架构</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多链架构，提高区块链的系统吞吐量</a:t>
            </a:r>
            <a:endParaRPr lang="zh-CN" altLang="en-US"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1" name="原创设计师QQ598969553             _60"/>
          <p:cNvSpPr>
            <a:spLocks noEditPoints="1"/>
          </p:cNvSpPr>
          <p:nvPr/>
        </p:nvSpPr>
        <p:spPr bwMode="auto">
          <a:xfrm>
            <a:off x="1259840" y="3976370"/>
            <a:ext cx="528955" cy="432435"/>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3" name="原创设计师QQ598969553             _33"/>
          <p:cNvSpPr>
            <a:spLocks noEditPoints="1"/>
          </p:cNvSpPr>
          <p:nvPr/>
        </p:nvSpPr>
        <p:spPr bwMode="auto">
          <a:xfrm>
            <a:off x="7206615" y="1691005"/>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原创设计师QQ598969553             _25"/>
          <p:cNvSpPr>
            <a:spLocks noEditPoints="1"/>
          </p:cNvSpPr>
          <p:nvPr/>
        </p:nvSpPr>
        <p:spPr bwMode="auto">
          <a:xfrm>
            <a:off x="7206615" y="3922395"/>
            <a:ext cx="554355" cy="539750"/>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 name="原创设计师QQ598969553             _3"/>
          <p:cNvSpPr>
            <a:spLocks noChangeArrowheads="1"/>
          </p:cNvSpPr>
          <p:nvPr/>
        </p:nvSpPr>
        <p:spPr bwMode="auto">
          <a:xfrm>
            <a:off x="618067" y="260859"/>
            <a:ext cx="169545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区块链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简介</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b="1" dirty="0">
                <a:solidFill>
                  <a:srgbClr val="53585E"/>
                </a:solidFill>
                <a:latin typeface="Arial" panose="020B0604020202020204" pitchFamily="34" charset="0"/>
                <a:cs typeface="Arial" panose="020B0604020202020204" pitchFamily="34" charset="0"/>
              </a:rPr>
              <a:t>What is Blcokchain</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6" name="原创设计师QQ598969553             _5"/>
          <p:cNvSpPr/>
          <p:nvPr/>
        </p:nvSpPr>
        <p:spPr>
          <a:xfrm>
            <a:off x="5615947" y="1605009"/>
            <a:ext cx="960107" cy="96010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1</a:t>
            </a:r>
            <a:endParaRPr lang="en-US" sz="2400" b="1" dirty="0"/>
          </a:p>
        </p:txBody>
      </p:sp>
      <p:cxnSp>
        <p:nvCxnSpPr>
          <p:cNvPr id="8" name="原创设计师QQ598969553             _6"/>
          <p:cNvCxnSpPr>
            <a:stCxn id="6" idx="2"/>
            <a:endCxn id="23" idx="0"/>
          </p:cNvCxnSpPr>
          <p:nvPr/>
        </p:nvCxnSpPr>
        <p:spPr>
          <a:xfrm>
            <a:off x="6096000" y="2565115"/>
            <a:ext cx="0" cy="2212607"/>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5231904" y="208506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871531" y="143386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9"/>
          <p:cNvSpPr/>
          <p:nvPr/>
        </p:nvSpPr>
        <p:spPr>
          <a:xfrm>
            <a:off x="1964443" y="2978437"/>
            <a:ext cx="2979429" cy="1799285"/>
          </a:xfrm>
          <a:prstGeom prst="rect">
            <a:avLst/>
          </a:prstGeom>
          <a:blipFill rotWithShape="1">
            <a:blip r:embed="rId1"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cxnSp>
        <p:nvCxnSpPr>
          <p:cNvPr id="13" name="原创设计师QQ598969553             _10"/>
          <p:cNvCxnSpPr/>
          <p:nvPr/>
        </p:nvCxnSpPr>
        <p:spPr>
          <a:xfrm>
            <a:off x="1985963" y="2085062"/>
            <a:ext cx="295790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986280" y="1593850"/>
            <a:ext cx="295783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zh-CN" altLang="id-ID" sz="2400" b="1" dirty="0">
                <a:solidFill>
                  <a:srgbClr val="404040"/>
                </a:solidFill>
                <a:latin typeface="微软雅黑" panose="020B0503020204020204" charset="-122"/>
                <a:ea typeface="微软雅黑" panose="020B0503020204020204" charset="-122"/>
              </a:rPr>
              <a:t>一句话区块链是什么</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5" name="原创设计师QQ598969553             _12"/>
          <p:cNvSpPr>
            <a:spLocks noChangeArrowheads="1"/>
          </p:cNvSpPr>
          <p:nvPr/>
        </p:nvSpPr>
        <p:spPr bwMode="auto">
          <a:xfrm>
            <a:off x="1985963" y="2183175"/>
            <a:ext cx="295790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区块链是一个分布式的数据库。</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13"/>
          <p:cNvSpPr/>
          <p:nvPr/>
        </p:nvSpPr>
        <p:spPr>
          <a:xfrm>
            <a:off x="5615947" y="4777722"/>
            <a:ext cx="960107" cy="96010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t>2</a:t>
            </a:r>
            <a:endParaRPr lang="en-US" altLang="zh-CN" sz="2400" b="1" dirty="0"/>
          </a:p>
        </p:txBody>
      </p:sp>
      <p:cxnSp>
        <p:nvCxnSpPr>
          <p:cNvPr id="24" name="原创设计师QQ598969553             _14"/>
          <p:cNvCxnSpPr/>
          <p:nvPr/>
        </p:nvCxnSpPr>
        <p:spPr>
          <a:xfrm flipH="1">
            <a:off x="6576053" y="5257775"/>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7144571" y="2669993"/>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6"/>
          <p:cNvSpPr/>
          <p:nvPr/>
        </p:nvSpPr>
        <p:spPr>
          <a:xfrm>
            <a:off x="7237483" y="2978246"/>
            <a:ext cx="2979429" cy="1799285"/>
          </a:xfrm>
          <a:prstGeom prst="rect">
            <a:avLst/>
          </a:prstGeom>
          <a:blipFill rotWithShape="1">
            <a:blip r:embed="rId2"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9"/>
          <p:cNvSpPr>
            <a:spLocks noChangeArrowheads="1"/>
          </p:cNvSpPr>
          <p:nvPr/>
        </p:nvSpPr>
        <p:spPr bwMode="auto">
          <a:xfrm>
            <a:off x="7259003" y="4934249"/>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数据以区块的形式存储，每个区块之间有相互耦合，牵一发而动全身，因此有了不可篡改的特性。</a:t>
            </a:r>
            <a:r>
              <a:rPr lang="en-US" altLang="zh-CN" sz="1335" dirty="0">
                <a:solidFill>
                  <a:schemeClr val="tx1">
                    <a:lumMod val="50000"/>
                    <a:lumOff val="50000"/>
                  </a:schemeClr>
                </a:solidFill>
                <a:cs typeface="Arial" panose="020B0604020202020204" pitchFamily="34" charset="0"/>
              </a:rPr>
              <a:t> </a:t>
            </a:r>
            <a:endParaRPr lang="en-US" altLang="zh-CN" sz="1335" dirty="0">
              <a:solidFill>
                <a:schemeClr val="tx1">
                  <a:lumMod val="50000"/>
                  <a:lumOff val="50000"/>
                </a:schemeClr>
              </a:solidFill>
              <a:cs typeface="Arial" panose="020B0604020202020204" pitchFamily="34" charset="0"/>
            </a:endParaRPr>
          </a:p>
        </p:txBody>
      </p:sp>
      <p:cxnSp>
        <p:nvCxnSpPr>
          <p:cNvPr id="32" name="原创设计师QQ598969553             _20"/>
          <p:cNvCxnSpPr>
            <a:stCxn id="23" idx="2"/>
          </p:cNvCxnSpPr>
          <p:nvPr/>
        </p:nvCxnSpPr>
        <p:spPr>
          <a:xfrm>
            <a:off x="6096000" y="5737829"/>
            <a:ext cx="0" cy="111932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par>
                                <p:cTn id="13" presetID="22" presetClass="entr" presetSubtype="8"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 presetClass="entr" presetSubtype="2" fill="hold" grpId="0" nodeType="withEffect">
                                  <p:stCondLst>
                                    <p:cond delay="10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5" grpId="0" bldLvl="0" animBg="1"/>
      <p:bldP spid="26" grpId="0" bldLvl="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5615947" y="1303169"/>
            <a:ext cx="960107" cy="960107"/>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3</a:t>
            </a:r>
            <a:endParaRPr lang="en-US" sz="2400" b="1" dirty="0"/>
          </a:p>
        </p:txBody>
      </p:sp>
      <p:cxnSp>
        <p:nvCxnSpPr>
          <p:cNvPr id="8" name="原创设计师QQ598969553             _2"/>
          <p:cNvCxnSpPr>
            <a:stCxn id="6" idx="2"/>
            <a:endCxn id="23" idx="0"/>
          </p:cNvCxnSpPr>
          <p:nvPr/>
        </p:nvCxnSpPr>
        <p:spPr>
          <a:xfrm>
            <a:off x="6096000" y="2263275"/>
            <a:ext cx="0" cy="186368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5231904" y="178322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871531" y="113202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5"/>
          <p:cNvSpPr/>
          <p:nvPr/>
        </p:nvSpPr>
        <p:spPr>
          <a:xfrm>
            <a:off x="1975238" y="2294962"/>
            <a:ext cx="2979429" cy="1799285"/>
          </a:xfrm>
          <a:prstGeom prst="rect">
            <a:avLst/>
          </a:prstGeom>
          <a:blipFill dpi="0" rotWithShape="1">
            <a:blip r:embed="rId1" cstate="screen"/>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5" name="原创设计师QQ598969553             _8"/>
          <p:cNvSpPr>
            <a:spLocks noChangeArrowheads="1"/>
          </p:cNvSpPr>
          <p:nvPr/>
        </p:nvSpPr>
        <p:spPr bwMode="auto">
          <a:xfrm>
            <a:off x="1985963" y="1380955"/>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在这个分布式的数据库中，每个节点存储的信息是一样的，因此具有透明性和去中心化的特点。</a:t>
            </a:r>
            <a:endParaRPr lang="en-US" altLang="zh-CN" sz="1400" dirty="0">
              <a:solidFill>
                <a:srgbClr val="595959"/>
              </a:solidFill>
              <a:latin typeface="微软雅黑" panose="020B0503020204020204" charset="-122"/>
              <a:ea typeface="微软雅黑" panose="020B0503020204020204" charset="-122"/>
            </a:endParaRPr>
          </a:p>
        </p:txBody>
      </p:sp>
      <p:sp>
        <p:nvSpPr>
          <p:cNvPr id="23" name="原创设计师QQ598969553             _9"/>
          <p:cNvSpPr/>
          <p:nvPr/>
        </p:nvSpPr>
        <p:spPr>
          <a:xfrm>
            <a:off x="5615947" y="4126955"/>
            <a:ext cx="960107" cy="96010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4</a:t>
            </a:r>
            <a:endParaRPr lang="en-US" sz="2400" b="1" dirty="0"/>
          </a:p>
        </p:txBody>
      </p:sp>
      <p:cxnSp>
        <p:nvCxnSpPr>
          <p:cNvPr id="24" name="原创设计师QQ598969553             _10"/>
          <p:cNvCxnSpPr/>
          <p:nvPr/>
        </p:nvCxnSpPr>
        <p:spPr>
          <a:xfrm flipH="1">
            <a:off x="6576053" y="4607009"/>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7144571" y="2019226"/>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2"/>
          <p:cNvSpPr/>
          <p:nvPr/>
        </p:nvSpPr>
        <p:spPr>
          <a:xfrm>
            <a:off x="7237483" y="2295729"/>
            <a:ext cx="2979429" cy="1799285"/>
          </a:xfrm>
          <a:prstGeom prst="rect">
            <a:avLst/>
          </a:prstGeom>
          <a:blipFill dpi="0" rotWithShape="1">
            <a:blip r:embed="rId2" cstate="screen"/>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5"/>
          <p:cNvSpPr>
            <a:spLocks noChangeArrowheads="1"/>
          </p:cNvSpPr>
          <p:nvPr/>
        </p:nvSpPr>
        <p:spPr bwMode="auto">
          <a:xfrm>
            <a:off x="7259003" y="4282847"/>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chemeClr val="tx1">
                    <a:lumMod val="50000"/>
                    <a:lumOff val="50000"/>
                  </a:schemeClr>
                </a:solidFill>
                <a:latin typeface="微软雅黑" panose="020B0503020204020204" charset="-122"/>
                <a:ea typeface="微软雅黑" panose="020B0503020204020204" charset="-122"/>
              </a:rPr>
              <a:t>为了保障每个节点的信息是一致的，在一个去中心化的体系下，就有了共识机制，挖矿就是其中的一种。</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cxnSp>
        <p:nvCxnSpPr>
          <p:cNvPr id="32" name="原创设计师QQ598969553             _16"/>
          <p:cNvCxnSpPr>
            <a:stCxn id="23" idx="2"/>
          </p:cNvCxnSpPr>
          <p:nvPr/>
        </p:nvCxnSpPr>
        <p:spPr>
          <a:xfrm>
            <a:off x="6096000" y="5087062"/>
            <a:ext cx="0" cy="646405"/>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6096000" y="1270"/>
            <a:ext cx="0" cy="130189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5615947" y="6021499"/>
            <a:ext cx="960107"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335" b="1" dirty="0">
                <a:solidFill>
                  <a:schemeClr val="tx1">
                    <a:lumMod val="75000"/>
                    <a:lumOff val="25000"/>
                  </a:schemeClr>
                </a:solidFill>
                <a:cs typeface="Arial" panose="020B0604020202020204" pitchFamily="34" charset="0"/>
              </a:rPr>
              <a:t>PRESENT</a:t>
            </a:r>
            <a:endParaRPr lang="zh-CN" altLang="en-US" sz="1335" b="1" dirty="0">
              <a:solidFill>
                <a:schemeClr val="tx1">
                  <a:lumMod val="75000"/>
                  <a:lumOff val="25000"/>
                </a:schemeClr>
              </a:solidFill>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2" presetClass="entr" presetSubtype="8" fill="hold" nodeType="withEffect">
                                  <p:stCondLst>
                                    <p:cond delay="100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 presetClass="entr" presetSubtype="2"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200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 presetClass="entr" presetSubtype="4" fill="hold" grpId="0" nodeType="withEffect">
                                  <p:stCondLst>
                                    <p:cond delay="250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5" grpId="0"/>
      <p:bldP spid="23" grpId="0" bldLvl="0" animBg="1"/>
      <p:bldP spid="25" grpId="0" bldLvl="0" animBg="1"/>
      <p:bldP spid="26" grpId="0" bldLvl="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pSp>
        <p:nvGrpSpPr>
          <p:cNvPr id="16" name="Group 15"/>
          <p:cNvGrpSpPr/>
          <p:nvPr/>
        </p:nvGrpSpPr>
        <p:grpSpPr>
          <a:xfrm>
            <a:off x="6783388" y="1042353"/>
            <a:ext cx="4397375" cy="4403726"/>
            <a:chOff x="3868498" y="1498346"/>
            <a:chExt cx="4398216" cy="4404568"/>
          </a:xfrm>
        </p:grpSpPr>
        <p:sp>
          <p:nvSpPr>
            <p:cNvPr id="17" name="Freeform 16"/>
            <p:cNvSpPr/>
            <p:nvPr/>
          </p:nvSpPr>
          <p:spPr>
            <a:xfrm>
              <a:off x="5473132" y="3092183"/>
              <a:ext cx="1187677" cy="118767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269" tIns="208269" rIns="208269" bIns="208269"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1" name="Freeform 20"/>
            <p:cNvSpPr/>
            <p:nvPr/>
          </p:nvSpPr>
          <p:spPr>
            <a:xfrm>
              <a:off x="7315619" y="3211269"/>
              <a:ext cx="951095"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477861"/>
                <a:satOff val="-11501"/>
                <a:lumOff val="-6914"/>
                <a:alphaOff val="0"/>
              </a:schemeClr>
            </a:fillRef>
            <a:effectRef idx="0">
              <a:schemeClr val="accent2">
                <a:hueOff val="-477861"/>
                <a:satOff val="-11501"/>
                <a:lumOff val="-6914"/>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2" name="Freeform 21"/>
            <p:cNvSpPr/>
            <p:nvPr/>
          </p:nvSpPr>
          <p:spPr>
            <a:xfrm rot="5400000" flipV="1">
              <a:off x="5742742" y="4538037"/>
              <a:ext cx="653540" cy="15624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25" name="Freeform 24"/>
            <p:cNvSpPr/>
            <p:nvPr/>
          </p:nvSpPr>
          <p:spPr>
            <a:xfrm>
              <a:off x="3868498" y="3211269"/>
              <a:ext cx="951094" cy="949507"/>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1433582"/>
                <a:satOff val="-34530"/>
                <a:lumOff val="-20771"/>
                <a:alphaOff val="0"/>
              </a:schemeClr>
            </a:fillRef>
            <a:effectRef idx="0">
              <a:schemeClr val="accent2">
                <a:hueOff val="-1433582"/>
                <a:satOff val="-34530"/>
                <a:lumOff val="-20771"/>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3" name="Freeform 18"/>
            <p:cNvSpPr/>
            <p:nvPr/>
          </p:nvSpPr>
          <p:spPr>
            <a:xfrm>
              <a:off x="5592218" y="1498346"/>
              <a:ext cx="949507" cy="951094"/>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153236" tIns="153236" rIns="153236" bIns="153236" spcCol="1270" anchor="ctr">
              <a:scene3d>
                <a:camera prst="orthographicFront"/>
                <a:lightRig rig="threePt" dir="t"/>
              </a:scene3d>
            </a:bodyP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solidFill>
                  <a:srgbClr val="0070C0"/>
                </a:solidFill>
                <a:effectLst>
                  <a:outerShdw blurRad="38100" dist="25400" dir="5400000" algn="ctr" rotWithShape="0">
                    <a:srgbClr val="6E747A">
                      <a:alpha val="43000"/>
                    </a:srgbClr>
                  </a:outerShdw>
                </a:effectLst>
                <a:latin typeface="Calibri" panose="020F0502020204030204" charset="0"/>
              </a:endParaRPr>
            </a:p>
          </p:txBody>
        </p:sp>
        <p:sp>
          <p:nvSpPr>
            <p:cNvPr id="4" name="Freeform 22"/>
            <p:cNvSpPr/>
            <p:nvPr/>
          </p:nvSpPr>
          <p:spPr>
            <a:xfrm>
              <a:off x="5594758" y="4951819"/>
              <a:ext cx="949507" cy="951095"/>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accent1"/>
            </a:solidFill>
            <a:ln>
              <a:noFill/>
            </a:ln>
          </p:spPr>
          <p:style>
            <a:lnRef idx="2">
              <a:scrgbClr r="0" g="0" b="0"/>
            </a:lnRef>
            <a:fillRef idx="1">
              <a:schemeClr val="accent2">
                <a:hueOff val="-955721"/>
                <a:satOff val="-23014"/>
                <a:lumOff val="-13842"/>
                <a:alphaOff val="0"/>
              </a:schemeClr>
            </a:fillRef>
            <a:effectRef idx="0">
              <a:schemeClr val="accent2">
                <a:hueOff val="-955721"/>
                <a:satOff val="-23014"/>
                <a:lumOff val="-13842"/>
                <a:alphaOff val="0"/>
              </a:schemeClr>
            </a:effectRef>
            <a:fontRef idx="minor">
              <a:schemeClr val="lt1"/>
            </a:fontRef>
          </p:style>
          <p:txBody>
            <a:bodyPr lIns="153236" tIns="153236" rIns="153236" bIns="153236"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grpSp>
      <p:sp>
        <p:nvSpPr>
          <p:cNvPr id="39" name="Freeform 6"/>
          <p:cNvSpPr>
            <a:spLocks noEditPoints="1"/>
          </p:cNvSpPr>
          <p:nvPr/>
        </p:nvSpPr>
        <p:spPr>
          <a:xfrm>
            <a:off x="8714105" y="2959735"/>
            <a:ext cx="539750" cy="539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w="9525">
            <a:noFill/>
          </a:ln>
        </p:spPr>
        <p:txBody>
          <a:bodyPr/>
          <a:p>
            <a:endParaRPr lang="zh-CN" altLang="en-US"/>
          </a:p>
        </p:txBody>
      </p:sp>
      <p:sp>
        <p:nvSpPr>
          <p:cNvPr id="49" name="Content Placeholder 2"/>
          <p:cNvSpPr txBox="1"/>
          <p:nvPr/>
        </p:nvSpPr>
        <p:spPr>
          <a:xfrm>
            <a:off x="1367155" y="1473200"/>
            <a:ext cx="454406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Pre-prepare阶段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主节点将区块链中的交易请求进行排序，然后打包成一个区块发给网络中的其他节点。</a:t>
            </a:r>
            <a:endParaRPr lang="en-US" altLang="zh-CN" sz="1400" dirty="0">
              <a:solidFill>
                <a:srgbClr val="595959"/>
              </a:solidFill>
              <a:latin typeface="微软雅黑" panose="020B0503020204020204" charset="-122"/>
              <a:ea typeface="微软雅黑" panose="020B0503020204020204" charset="-122"/>
            </a:endParaRPr>
          </a:p>
        </p:txBody>
      </p:sp>
      <p:sp>
        <p:nvSpPr>
          <p:cNvPr id="10" name="Freeform 21"/>
          <p:cNvSpPr/>
          <p:nvPr/>
        </p:nvSpPr>
        <p:spPr>
          <a:xfrm rot="5400000" flipV="1">
            <a:off x="8645208" y="2231073"/>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12" name="原创设计师QQ598969553             _24"/>
          <p:cNvSpPr>
            <a:spLocks noEditPoints="1"/>
          </p:cNvSpPr>
          <p:nvPr/>
        </p:nvSpPr>
        <p:spPr bwMode="auto">
          <a:xfrm>
            <a:off x="712723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3" name="原创设计师QQ598969553             _24"/>
          <p:cNvSpPr>
            <a:spLocks noEditPoints="1"/>
          </p:cNvSpPr>
          <p:nvPr/>
        </p:nvSpPr>
        <p:spPr bwMode="auto">
          <a:xfrm>
            <a:off x="8851893" y="1175597"/>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4" name="原创设计师QQ598969553             _24"/>
          <p:cNvSpPr>
            <a:spLocks noEditPoints="1"/>
          </p:cNvSpPr>
          <p:nvPr/>
        </p:nvSpPr>
        <p:spPr bwMode="auto">
          <a:xfrm>
            <a:off x="10574013" y="29504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15" name="原创设计师QQ598969553             _24"/>
          <p:cNvSpPr>
            <a:spLocks noEditPoints="1"/>
          </p:cNvSpPr>
          <p:nvPr/>
        </p:nvSpPr>
        <p:spPr bwMode="auto">
          <a:xfrm>
            <a:off x="8852528" y="461412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6" name="TextBox 37"/>
          <p:cNvSpPr txBox="1"/>
          <p:nvPr/>
        </p:nvSpPr>
        <p:spPr>
          <a:xfrm>
            <a:off x="6837045"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Peer1</a:t>
            </a:r>
            <a:endParaRPr lang="en-US" altLang="id-ID" sz="1600" b="1" dirty="0">
              <a:solidFill>
                <a:srgbClr val="F2F2F2"/>
              </a:solidFill>
              <a:latin typeface="Calibri" panose="020F0502020204030204" charset="0"/>
              <a:ea typeface="Roboto" pitchFamily="2" charset="0"/>
            </a:endParaRPr>
          </a:p>
        </p:txBody>
      </p:sp>
      <p:sp>
        <p:nvSpPr>
          <p:cNvPr id="27" name="TextBox 37"/>
          <p:cNvSpPr txBox="1"/>
          <p:nvPr/>
        </p:nvSpPr>
        <p:spPr>
          <a:xfrm>
            <a:off x="8562340" y="1441449"/>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Peer2</a:t>
            </a:r>
            <a:endParaRPr lang="en-US" altLang="id-ID" sz="1600" b="1" dirty="0">
              <a:solidFill>
                <a:srgbClr val="F2F2F2"/>
              </a:solidFill>
              <a:latin typeface="Calibri" panose="020F0502020204030204" charset="0"/>
              <a:ea typeface="Roboto" pitchFamily="2" charset="0"/>
            </a:endParaRPr>
          </a:p>
        </p:txBody>
      </p:sp>
      <p:sp>
        <p:nvSpPr>
          <p:cNvPr id="28" name="TextBox 37"/>
          <p:cNvSpPr txBox="1"/>
          <p:nvPr/>
        </p:nvSpPr>
        <p:spPr>
          <a:xfrm>
            <a:off x="10283190" y="322389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Peer3</a:t>
            </a:r>
            <a:endParaRPr lang="en-US" altLang="id-ID" sz="1600" b="1" dirty="0">
              <a:solidFill>
                <a:srgbClr val="F2F2F2"/>
              </a:solidFill>
              <a:latin typeface="Calibri" panose="020F0502020204030204" charset="0"/>
              <a:ea typeface="Roboto" pitchFamily="2" charset="0"/>
            </a:endParaRPr>
          </a:p>
        </p:txBody>
      </p:sp>
      <p:sp>
        <p:nvSpPr>
          <p:cNvPr id="32" name="TextBox 37"/>
          <p:cNvSpPr txBox="1"/>
          <p:nvPr/>
        </p:nvSpPr>
        <p:spPr>
          <a:xfrm>
            <a:off x="8562340" y="4965064"/>
            <a:ext cx="844550" cy="275590"/>
          </a:xfrm>
          <a:prstGeom prst="rect">
            <a:avLst/>
          </a:prstGeom>
          <a:noFill/>
          <a:ln w="9525">
            <a:noFill/>
          </a:ln>
        </p:spPr>
        <p:txBody>
          <a:bodyPr anchor="t">
            <a:spAutoFit/>
          </a:bodyPr>
          <a:p>
            <a:pPr algn="ctr">
              <a:buFont typeface="Arial" panose="020B0604020202020204" pitchFamily="34" charset="0"/>
              <a:buNone/>
            </a:pPr>
            <a:r>
              <a:rPr lang="en-US" altLang="id-ID" sz="1200" b="1" dirty="0">
                <a:solidFill>
                  <a:srgbClr val="F2F2F2"/>
                </a:solidFill>
                <a:latin typeface="Calibri" panose="020F0502020204030204" charset="0"/>
              </a:rPr>
              <a:t>Peer4</a:t>
            </a:r>
            <a:endParaRPr lang="en-US" altLang="id-ID" sz="1600" b="1" dirty="0">
              <a:solidFill>
                <a:srgbClr val="F2F2F2"/>
              </a:solidFill>
              <a:latin typeface="Calibri" panose="020F0502020204030204" charset="0"/>
              <a:ea typeface="Roboto" pitchFamily="2" charset="0"/>
            </a:endParaRPr>
          </a:p>
        </p:txBody>
      </p:sp>
      <p:sp>
        <p:nvSpPr>
          <p:cNvPr id="35" name="Oval 402"/>
          <p:cNvSpPr>
            <a:spLocks noChangeAspect="1"/>
          </p:cNvSpPr>
          <p:nvPr/>
        </p:nvSpPr>
        <p:spPr>
          <a:xfrm>
            <a:off x="8218488" y="2977515"/>
            <a:ext cx="144462" cy="142875"/>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38" name="Oval 403"/>
          <p:cNvSpPr>
            <a:spLocks noChangeAspect="1"/>
          </p:cNvSpPr>
          <p:nvPr/>
        </p:nvSpPr>
        <p:spPr>
          <a:xfrm>
            <a:off x="8217853"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54" name="Oval 408"/>
          <p:cNvSpPr>
            <a:spLocks noChangeAspect="1"/>
          </p:cNvSpPr>
          <p:nvPr/>
        </p:nvSpPr>
        <p:spPr>
          <a:xfrm>
            <a:off x="8218488" y="2977515"/>
            <a:ext cx="144462" cy="142875"/>
          </a:xfrm>
          <a:prstGeom prst="ellipse">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60" name="原创设计师QQ598969553             _31"/>
          <p:cNvSpPr>
            <a:spLocks noEditPoints="1"/>
          </p:cNvSpPr>
          <p:nvPr/>
        </p:nvSpPr>
        <p:spPr bwMode="auto">
          <a:xfrm>
            <a:off x="7748358"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1" name="原创设计师QQ598969553             _31"/>
          <p:cNvSpPr>
            <a:spLocks noEditPoints="1"/>
          </p:cNvSpPr>
          <p:nvPr/>
        </p:nvSpPr>
        <p:spPr bwMode="auto">
          <a:xfrm>
            <a:off x="9050108" y="38325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2" name="原创设计师QQ598969553             _31"/>
          <p:cNvSpPr>
            <a:spLocks noEditPoints="1"/>
          </p:cNvSpPr>
          <p:nvPr/>
        </p:nvSpPr>
        <p:spPr bwMode="auto">
          <a:xfrm>
            <a:off x="9575253" y="293782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3" name="原创设计师QQ598969553             _31"/>
          <p:cNvSpPr>
            <a:spLocks noEditPoints="1"/>
          </p:cNvSpPr>
          <p:nvPr/>
        </p:nvSpPr>
        <p:spPr bwMode="auto">
          <a:xfrm>
            <a:off x="9050108" y="240760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4" name="原创设计师QQ598969553             _33"/>
          <p:cNvSpPr>
            <a:spLocks noEditPoints="1"/>
          </p:cNvSpPr>
          <p:nvPr/>
        </p:nvSpPr>
        <p:spPr bwMode="auto">
          <a:xfrm>
            <a:off x="9061794" y="198267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6" name="原创设计师QQ598969553             _31"/>
          <p:cNvSpPr>
            <a:spLocks noEditPoints="1"/>
          </p:cNvSpPr>
          <p:nvPr/>
        </p:nvSpPr>
        <p:spPr bwMode="auto">
          <a:xfrm>
            <a:off x="8338908" y="78644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7" name="原创设计师QQ598969553             _31"/>
          <p:cNvSpPr>
            <a:spLocks noEditPoints="1"/>
          </p:cNvSpPr>
          <p:nvPr/>
        </p:nvSpPr>
        <p:spPr bwMode="auto">
          <a:xfrm>
            <a:off x="11181168" y="2758759"/>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8" name="原创设计师QQ598969553             _31"/>
          <p:cNvSpPr>
            <a:spLocks noEditPoints="1"/>
          </p:cNvSpPr>
          <p:nvPr/>
        </p:nvSpPr>
        <p:spPr bwMode="auto">
          <a:xfrm>
            <a:off x="8321128" y="545814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69" name="原创设计师QQ598969553             _33"/>
          <p:cNvSpPr>
            <a:spLocks noEditPoints="1"/>
          </p:cNvSpPr>
          <p:nvPr/>
        </p:nvSpPr>
        <p:spPr bwMode="auto">
          <a:xfrm>
            <a:off x="9061794" y="38387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0" name="原创设计师QQ598969553             _33"/>
          <p:cNvSpPr>
            <a:spLocks noEditPoints="1"/>
          </p:cNvSpPr>
          <p:nvPr/>
        </p:nvSpPr>
        <p:spPr bwMode="auto">
          <a:xfrm>
            <a:off x="9574874" y="295041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1" name="原创设计师QQ598969553             _33"/>
          <p:cNvSpPr>
            <a:spLocks noEditPoints="1"/>
          </p:cNvSpPr>
          <p:nvPr/>
        </p:nvSpPr>
        <p:spPr bwMode="auto">
          <a:xfrm>
            <a:off x="8193114" y="294088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75" name="Content Placeholder 2"/>
          <p:cNvSpPr txBox="1"/>
          <p:nvPr/>
        </p:nvSpPr>
        <p:spPr>
          <a:xfrm>
            <a:off x="1377950" y="2759710"/>
            <a:ext cx="4522470"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Prepare阶段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备份节点先告知其他节点“</a:t>
            </a:r>
            <a:r>
              <a:rPr lang="en-US" altLang="zh-CN" sz="1400" dirty="0">
                <a:solidFill>
                  <a:srgbClr val="595959"/>
                </a:solidFill>
                <a:latin typeface="微软雅黑" panose="020B0503020204020204" charset="-122"/>
                <a:ea typeface="微软雅黑" panose="020B0503020204020204" charset="-122"/>
                <a:sym typeface="+mn-ea"/>
              </a:rPr>
              <a:t>主节点发给自己什么消息</a:t>
            </a:r>
            <a:r>
              <a:rPr lang="en-US" altLang="zh-CN" sz="1400" dirty="0">
                <a:solidFill>
                  <a:srgbClr val="595959"/>
                </a:solidFill>
                <a:latin typeface="微软雅黑" panose="020B0503020204020204" charset="-122"/>
                <a:ea typeface="微软雅黑" panose="020B0503020204020204" charset="-122"/>
              </a:rPr>
              <a:t>”，然后根据其他节点的回复，判断是否接受主节点发来的消息。</a:t>
            </a:r>
            <a:endParaRPr lang="en-US" altLang="zh-CN" sz="1400" dirty="0">
              <a:solidFill>
                <a:srgbClr val="595959"/>
              </a:solidFill>
              <a:latin typeface="微软雅黑" panose="020B0503020204020204" charset="-122"/>
              <a:ea typeface="微软雅黑" panose="020B0503020204020204" charset="-122"/>
            </a:endParaRPr>
          </a:p>
        </p:txBody>
      </p:sp>
      <p:sp>
        <p:nvSpPr>
          <p:cNvPr id="79" name="原创设计师QQ598969553             _33"/>
          <p:cNvSpPr>
            <a:spLocks noEditPoints="1"/>
          </p:cNvSpPr>
          <p:nvPr/>
        </p:nvSpPr>
        <p:spPr bwMode="auto">
          <a:xfrm>
            <a:off x="6589739" y="276499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0" name="原创设计师QQ598969553             _33"/>
          <p:cNvSpPr>
            <a:spLocks noEditPoints="1"/>
          </p:cNvSpPr>
          <p:nvPr/>
        </p:nvSpPr>
        <p:spPr bwMode="auto">
          <a:xfrm>
            <a:off x="852775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1" name="原创设计师QQ598969553             _33"/>
          <p:cNvSpPr>
            <a:spLocks noEditPoints="1"/>
          </p:cNvSpPr>
          <p:nvPr/>
        </p:nvSpPr>
        <p:spPr bwMode="auto">
          <a:xfrm>
            <a:off x="11180789"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2" name="原创设计师QQ598969553             _33"/>
          <p:cNvSpPr>
            <a:spLocks noEditPoints="1"/>
          </p:cNvSpPr>
          <p:nvPr/>
        </p:nvSpPr>
        <p:spPr bwMode="auto">
          <a:xfrm>
            <a:off x="11180789"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3" name="原创设计师QQ598969553             _33"/>
          <p:cNvSpPr>
            <a:spLocks noEditPoints="1"/>
          </p:cNvSpPr>
          <p:nvPr/>
        </p:nvSpPr>
        <p:spPr bwMode="auto">
          <a:xfrm>
            <a:off x="8750644"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4" name="原创设计师QQ598969553             _33"/>
          <p:cNvSpPr>
            <a:spLocks noEditPoints="1"/>
          </p:cNvSpPr>
          <p:nvPr/>
        </p:nvSpPr>
        <p:spPr bwMode="auto">
          <a:xfrm>
            <a:off x="8542999" y="79268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5" name="原创设计师QQ598969553             _33"/>
          <p:cNvSpPr>
            <a:spLocks noEditPoints="1"/>
          </p:cNvSpPr>
          <p:nvPr/>
        </p:nvSpPr>
        <p:spPr bwMode="auto">
          <a:xfrm>
            <a:off x="6589104" y="30018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6" name="原创设计师QQ598969553             _33"/>
          <p:cNvSpPr>
            <a:spLocks noEditPoints="1"/>
          </p:cNvSpPr>
          <p:nvPr/>
        </p:nvSpPr>
        <p:spPr bwMode="auto">
          <a:xfrm>
            <a:off x="8734769" y="546437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7" name="原创设计师QQ598969553             _33"/>
          <p:cNvSpPr>
            <a:spLocks noEditPoints="1"/>
          </p:cNvSpPr>
          <p:nvPr/>
        </p:nvSpPr>
        <p:spPr bwMode="auto">
          <a:xfrm>
            <a:off x="6589104" y="325076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8" name="原创设计师QQ598969553             _33"/>
          <p:cNvSpPr>
            <a:spLocks noEditPoints="1"/>
          </p:cNvSpPr>
          <p:nvPr/>
        </p:nvSpPr>
        <p:spPr bwMode="auto">
          <a:xfrm>
            <a:off x="10035249"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89"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0" name="原创设计师QQ598969553             _33"/>
          <p:cNvSpPr>
            <a:spLocks noEditPoints="1"/>
          </p:cNvSpPr>
          <p:nvPr/>
        </p:nvSpPr>
        <p:spPr bwMode="auto">
          <a:xfrm>
            <a:off x="9061794" y="383306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1" name="原创设计师QQ598969553             _33"/>
          <p:cNvSpPr>
            <a:spLocks noEditPoints="1"/>
          </p:cNvSpPr>
          <p:nvPr/>
        </p:nvSpPr>
        <p:spPr bwMode="auto">
          <a:xfrm>
            <a:off x="9059254"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6" name="原创设计师QQ598969553             _33"/>
          <p:cNvSpPr>
            <a:spLocks noEditPoints="1"/>
          </p:cNvSpPr>
          <p:nvPr/>
        </p:nvSpPr>
        <p:spPr bwMode="auto">
          <a:xfrm>
            <a:off x="8193114" y="293834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97" name="原创设计师QQ598969553             _33"/>
          <p:cNvSpPr>
            <a:spLocks noEditPoints="1"/>
          </p:cNvSpPr>
          <p:nvPr/>
        </p:nvSpPr>
        <p:spPr bwMode="auto">
          <a:xfrm>
            <a:off x="9049729" y="2408123"/>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8" name="原创设计师QQ598969553             _33"/>
          <p:cNvSpPr>
            <a:spLocks noEditPoints="1"/>
          </p:cNvSpPr>
          <p:nvPr/>
        </p:nvSpPr>
        <p:spPr bwMode="auto">
          <a:xfrm>
            <a:off x="9574874" y="295993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9" name="原创设计师QQ598969553             _33"/>
          <p:cNvSpPr>
            <a:spLocks noEditPoints="1"/>
          </p:cNvSpPr>
          <p:nvPr/>
        </p:nvSpPr>
        <p:spPr bwMode="auto">
          <a:xfrm>
            <a:off x="9061794" y="426422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0" name="Content Placeholder 2"/>
          <p:cNvSpPr txBox="1"/>
          <p:nvPr/>
        </p:nvSpPr>
        <p:spPr>
          <a:xfrm>
            <a:off x="1351280" y="4061460"/>
            <a:ext cx="4543425" cy="939800"/>
          </a:xfrm>
          <a:prstGeom prst="rect">
            <a:avLst/>
          </a:prstGeom>
          <a:noFill/>
          <a:ln w="9525">
            <a:noFill/>
          </a:ln>
        </p:spPr>
        <p:txBody>
          <a:bodyPr anchor="t"/>
          <a:p>
            <a:pPr algn="just" defTabSz="457200">
              <a:spcBef>
                <a:spcPct val="20000"/>
              </a:spcBef>
              <a:spcAft>
                <a:spcPts val="600"/>
              </a:spcAft>
              <a:buClr>
                <a:srgbClr val="2E75B6"/>
              </a:buClr>
              <a:buSzPct val="145000"/>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Commit阶段</a:t>
            </a:r>
            <a:endParaRPr lang="zh-CN" altLang="en-US" sz="2000" b="1" dirty="0">
              <a:solidFill>
                <a:schemeClr val="tx1"/>
              </a:solidFill>
              <a:latin typeface="微软雅黑" panose="020B0503020204020204" charset="-122"/>
              <a:ea typeface="微软雅黑" panose="020B0503020204020204" charset="-122"/>
            </a:endParaRPr>
          </a:p>
          <a:p>
            <a:pPr algn="just" defTabSz="457200">
              <a:spcBef>
                <a:spcPct val="20000"/>
              </a:spcBef>
              <a:spcAft>
                <a:spcPts val="600"/>
              </a:spcAft>
              <a:buClr>
                <a:srgbClr val="2E75B6"/>
              </a:buClr>
              <a:buSzPct val="145000"/>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经过上一步，节点接受了消息后，就准备执行消息。在执行之前，每个节点会告知其他节点“自己将要执行什么请求”，并根据其他节点的回复，判断是否执行该请求。</a:t>
            </a:r>
            <a:endParaRPr lang="en-US" altLang="zh-CN" sz="1400" dirty="0">
              <a:solidFill>
                <a:srgbClr val="595959"/>
              </a:solidFill>
              <a:latin typeface="微软雅黑" panose="020B0503020204020204" charset="-122"/>
              <a:ea typeface="微软雅黑" panose="020B0503020204020204" charset="-122"/>
            </a:endParaRPr>
          </a:p>
        </p:txBody>
      </p:sp>
      <p:sp>
        <p:nvSpPr>
          <p:cNvPr id="104" name="原创设计师QQ598969553             _20"/>
          <p:cNvSpPr>
            <a:spLocks noEditPoints="1"/>
          </p:cNvSpPr>
          <p:nvPr/>
        </p:nvSpPr>
        <p:spPr bwMode="auto">
          <a:xfrm>
            <a:off x="774007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5" name="原创设计师QQ598969553             _20"/>
          <p:cNvSpPr>
            <a:spLocks noEditPoints="1"/>
          </p:cNvSpPr>
          <p:nvPr/>
        </p:nvSpPr>
        <p:spPr bwMode="auto">
          <a:xfrm>
            <a:off x="6329744" y="300140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6" name="原创设计师QQ598969553             _20"/>
          <p:cNvSpPr>
            <a:spLocks noEditPoints="1"/>
          </p:cNvSpPr>
          <p:nvPr/>
        </p:nvSpPr>
        <p:spPr bwMode="auto">
          <a:xfrm>
            <a:off x="9041829" y="383262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07" name="原创设计师QQ598969553             _20"/>
          <p:cNvSpPr>
            <a:spLocks noEditPoints="1"/>
          </p:cNvSpPr>
          <p:nvPr/>
        </p:nvSpPr>
        <p:spPr bwMode="auto">
          <a:xfrm>
            <a:off x="956697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8" name="原创设计师QQ598969553             _20"/>
          <p:cNvSpPr>
            <a:spLocks noEditPoints="1"/>
          </p:cNvSpPr>
          <p:nvPr/>
        </p:nvSpPr>
        <p:spPr bwMode="auto">
          <a:xfrm>
            <a:off x="9053894" y="24070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9" name="原创设计师QQ598969553             _20"/>
          <p:cNvSpPr>
            <a:spLocks noEditPoints="1"/>
          </p:cNvSpPr>
          <p:nvPr/>
        </p:nvSpPr>
        <p:spPr bwMode="auto">
          <a:xfrm>
            <a:off x="894848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1" name="原创设计师QQ598969553             _20"/>
          <p:cNvSpPr>
            <a:spLocks noEditPoints="1"/>
          </p:cNvSpPr>
          <p:nvPr/>
        </p:nvSpPr>
        <p:spPr bwMode="auto">
          <a:xfrm>
            <a:off x="9041829" y="19815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2" name="原创设计师QQ598969553             _20"/>
          <p:cNvSpPr>
            <a:spLocks noEditPoints="1"/>
          </p:cNvSpPr>
          <p:nvPr/>
        </p:nvSpPr>
        <p:spPr bwMode="auto">
          <a:xfrm>
            <a:off x="11402759"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3" name="原创设计师QQ598969553             _20"/>
          <p:cNvSpPr>
            <a:spLocks noEditPoints="1"/>
          </p:cNvSpPr>
          <p:nvPr/>
        </p:nvSpPr>
        <p:spPr bwMode="auto">
          <a:xfrm>
            <a:off x="8963724" y="78906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4" name="原创设计师QQ598969553             _20"/>
          <p:cNvSpPr>
            <a:spLocks noEditPoints="1"/>
          </p:cNvSpPr>
          <p:nvPr/>
        </p:nvSpPr>
        <p:spPr bwMode="auto">
          <a:xfrm>
            <a:off x="9053894" y="426315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5" name="原创设计师QQ598969553             _20"/>
          <p:cNvSpPr>
            <a:spLocks noEditPoints="1"/>
          </p:cNvSpPr>
          <p:nvPr/>
        </p:nvSpPr>
        <p:spPr bwMode="auto">
          <a:xfrm>
            <a:off x="10005124" y="294044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6" name="原创设计师QQ598969553             _20"/>
          <p:cNvSpPr>
            <a:spLocks noEditPoints="1"/>
          </p:cNvSpPr>
          <p:nvPr/>
        </p:nvSpPr>
        <p:spPr bwMode="auto">
          <a:xfrm>
            <a:off x="9053894" y="38383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17" name="原创设计师QQ598969553             _20"/>
          <p:cNvSpPr>
            <a:spLocks noEditPoints="1"/>
          </p:cNvSpPr>
          <p:nvPr/>
        </p:nvSpPr>
        <p:spPr bwMode="auto">
          <a:xfrm>
            <a:off x="957522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8"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9" name="原创设计师QQ598969553             _20"/>
          <p:cNvSpPr>
            <a:spLocks noEditPoints="1"/>
          </p:cNvSpPr>
          <p:nvPr/>
        </p:nvSpPr>
        <p:spPr bwMode="auto">
          <a:xfrm>
            <a:off x="9053894" y="383198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0" name="原创设计师QQ598969553             _20"/>
          <p:cNvSpPr>
            <a:spLocks noEditPoints="1"/>
          </p:cNvSpPr>
          <p:nvPr/>
        </p:nvSpPr>
        <p:spPr bwMode="auto">
          <a:xfrm>
            <a:off x="8185214"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1" name="原创设计师QQ598969553             _20"/>
          <p:cNvSpPr>
            <a:spLocks noEditPoints="1"/>
          </p:cNvSpPr>
          <p:nvPr/>
        </p:nvSpPr>
        <p:spPr bwMode="auto">
          <a:xfrm>
            <a:off x="9053894"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2" name="原创设计师QQ598969553             _20"/>
          <p:cNvSpPr>
            <a:spLocks noEditPoints="1"/>
          </p:cNvSpPr>
          <p:nvPr/>
        </p:nvSpPr>
        <p:spPr bwMode="auto">
          <a:xfrm>
            <a:off x="9575229" y="295949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23" name="原创设计师QQ598969553             _20"/>
          <p:cNvSpPr>
            <a:spLocks noEditPoints="1"/>
          </p:cNvSpPr>
          <p:nvPr/>
        </p:nvSpPr>
        <p:spPr bwMode="auto">
          <a:xfrm>
            <a:off x="9041829" y="24127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4" name="原创设计师QQ598969553             _20"/>
          <p:cNvSpPr>
            <a:spLocks noEditPoints="1"/>
          </p:cNvSpPr>
          <p:nvPr/>
        </p:nvSpPr>
        <p:spPr bwMode="auto">
          <a:xfrm>
            <a:off x="8193469" y="29372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3" name="原创设计师QQ598969553             _20"/>
          <p:cNvSpPr>
            <a:spLocks noEditPoints="1"/>
          </p:cNvSpPr>
          <p:nvPr/>
        </p:nvSpPr>
        <p:spPr bwMode="auto">
          <a:xfrm>
            <a:off x="940441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4" name="原创设计师QQ598969553             _20"/>
          <p:cNvSpPr>
            <a:spLocks noEditPoints="1"/>
          </p:cNvSpPr>
          <p:nvPr/>
        </p:nvSpPr>
        <p:spPr bwMode="auto">
          <a:xfrm>
            <a:off x="6329744" y="324969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5" name="原创设计师QQ598969553             _20"/>
          <p:cNvSpPr>
            <a:spLocks noEditPoints="1"/>
          </p:cNvSpPr>
          <p:nvPr/>
        </p:nvSpPr>
        <p:spPr bwMode="auto">
          <a:xfrm>
            <a:off x="6329744" y="276137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6" name="原创设计师QQ598969553             _20"/>
          <p:cNvSpPr>
            <a:spLocks noEditPoints="1"/>
          </p:cNvSpPr>
          <p:nvPr/>
        </p:nvSpPr>
        <p:spPr bwMode="auto">
          <a:xfrm>
            <a:off x="9178354" y="546393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7" name="原创设计师QQ598969553             _20"/>
          <p:cNvSpPr>
            <a:spLocks noEditPoints="1"/>
          </p:cNvSpPr>
          <p:nvPr/>
        </p:nvSpPr>
        <p:spPr bwMode="auto">
          <a:xfrm>
            <a:off x="941965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8" name="原创设计师QQ598969553             _20"/>
          <p:cNvSpPr>
            <a:spLocks noEditPoints="1"/>
          </p:cNvSpPr>
          <p:nvPr/>
        </p:nvSpPr>
        <p:spPr bwMode="auto">
          <a:xfrm>
            <a:off x="9193594" y="7865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39" name="原创设计师QQ598969553             _20"/>
          <p:cNvSpPr>
            <a:spLocks noEditPoints="1"/>
          </p:cNvSpPr>
          <p:nvPr/>
        </p:nvSpPr>
        <p:spPr bwMode="auto">
          <a:xfrm>
            <a:off x="11402759" y="3250325"/>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0" name="原创设计师QQ598969553             _20"/>
          <p:cNvSpPr>
            <a:spLocks noEditPoints="1"/>
          </p:cNvSpPr>
          <p:nvPr/>
        </p:nvSpPr>
        <p:spPr bwMode="auto">
          <a:xfrm>
            <a:off x="11402759" y="300077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grpSp>
        <p:nvGrpSpPr>
          <p:cNvPr id="9" name="组合 8"/>
          <p:cNvGrpSpPr/>
          <p:nvPr/>
        </p:nvGrpSpPr>
        <p:grpSpPr>
          <a:xfrm>
            <a:off x="823595" y="2721610"/>
            <a:ext cx="575310" cy="577850"/>
            <a:chOff x="1297" y="4286"/>
            <a:chExt cx="906" cy="910"/>
          </a:xfrm>
        </p:grpSpPr>
        <p:sp>
          <p:nvSpPr>
            <p:cNvPr id="162" name="原创设计师QQ598969553             _9"/>
            <p:cNvSpPr>
              <a:spLocks noChangeArrowheads="1"/>
            </p:cNvSpPr>
            <p:nvPr/>
          </p:nvSpPr>
          <p:spPr bwMode="auto">
            <a:xfrm>
              <a:off x="1297" y="4286"/>
              <a:ext cx="906" cy="911"/>
            </a:xfrm>
            <a:prstGeom prst="ellipse">
              <a:avLst/>
            </a:prstGeom>
            <a:solidFill>
              <a:schemeClr val="accent2"/>
            </a:solidFill>
            <a:ln>
              <a:noFill/>
            </a:ln>
          </p:spPr>
          <p:txBody>
            <a:bodyPr vert="horz" wrap="square" lIns="91440" tIns="45720" rIns="91440" bIns="45720" numCol="1" anchor="t" anchorCtr="0" compatLnSpc="1"/>
            <a:p>
              <a:endParaRPr lang="zh-CN" altLang="en-US"/>
            </a:p>
          </p:txBody>
        </p:sp>
        <p:sp>
          <p:nvSpPr>
            <p:cNvPr id="153" name="原创设计师QQ598969553             _64"/>
            <p:cNvSpPr>
              <a:spLocks noEditPoints="1"/>
            </p:cNvSpPr>
            <p:nvPr/>
          </p:nvSpPr>
          <p:spPr bwMode="auto">
            <a:xfrm>
              <a:off x="1456" y="4454"/>
              <a:ext cx="604" cy="613"/>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7" name="组合 6"/>
          <p:cNvGrpSpPr/>
          <p:nvPr/>
        </p:nvGrpSpPr>
        <p:grpSpPr>
          <a:xfrm>
            <a:off x="822960" y="1383665"/>
            <a:ext cx="565150" cy="567690"/>
            <a:chOff x="1296" y="2179"/>
            <a:chExt cx="890" cy="894"/>
          </a:xfrm>
        </p:grpSpPr>
        <p:sp>
          <p:nvSpPr>
            <p:cNvPr id="160" name="原创设计师QQ598969553             _8"/>
            <p:cNvSpPr>
              <a:spLocks noChangeArrowheads="1"/>
            </p:cNvSpPr>
            <p:nvPr/>
          </p:nvSpPr>
          <p:spPr bwMode="auto">
            <a:xfrm>
              <a:off x="1296" y="2179"/>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4" name="原创设计师QQ598969553             _16"/>
            <p:cNvSpPr>
              <a:spLocks noEditPoints="1"/>
            </p:cNvSpPr>
            <p:nvPr/>
          </p:nvSpPr>
          <p:spPr bwMode="auto">
            <a:xfrm>
              <a:off x="1407" y="2320"/>
              <a:ext cx="668" cy="613"/>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grpSp>
        <p:nvGrpSpPr>
          <p:cNvPr id="11" name="组合 10"/>
          <p:cNvGrpSpPr/>
          <p:nvPr/>
        </p:nvGrpSpPr>
        <p:grpSpPr>
          <a:xfrm>
            <a:off x="807085" y="4053840"/>
            <a:ext cx="565150" cy="567690"/>
            <a:chOff x="1271" y="6384"/>
            <a:chExt cx="890" cy="894"/>
          </a:xfrm>
        </p:grpSpPr>
        <p:sp>
          <p:nvSpPr>
            <p:cNvPr id="161" name="原创设计师QQ598969553             _8"/>
            <p:cNvSpPr>
              <a:spLocks noChangeArrowheads="1"/>
            </p:cNvSpPr>
            <p:nvPr/>
          </p:nvSpPr>
          <p:spPr bwMode="auto">
            <a:xfrm>
              <a:off x="1271" y="6384"/>
              <a:ext cx="890" cy="895"/>
            </a:xfrm>
            <a:prstGeom prst="ellipse">
              <a:avLst/>
            </a:prstGeom>
            <a:solidFill>
              <a:schemeClr val="accent1"/>
            </a:solidFill>
            <a:ln>
              <a:noFill/>
            </a:ln>
          </p:spPr>
          <p:txBody>
            <a:bodyPr vert="horz" wrap="square" lIns="91440" tIns="45720" rIns="91440" bIns="45720" numCol="1" anchor="t" anchorCtr="0" compatLnSpc="1"/>
            <a:p>
              <a:endParaRPr lang="zh-CN" altLang="en-US"/>
            </a:p>
          </p:txBody>
        </p:sp>
        <p:sp>
          <p:nvSpPr>
            <p:cNvPr id="152" name="原创设计师QQ598969553             _15"/>
            <p:cNvSpPr>
              <a:spLocks noEditPoints="1"/>
            </p:cNvSpPr>
            <p:nvPr/>
          </p:nvSpPr>
          <p:spPr bwMode="auto">
            <a:xfrm>
              <a:off x="1430" y="6526"/>
              <a:ext cx="573" cy="612"/>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solidFill>
            <a:ln>
              <a:noFill/>
            </a:ln>
          </p:spPr>
          <p:txBody>
            <a:bodyPr vert="horz" wrap="square" lIns="91440" tIns="45720" rIns="91440" bIns="45720" numCol="1" anchor="t" anchorCtr="0" compatLnSpc="1"/>
            <a:p>
              <a:endParaRPr lang="zh-CN" altLang="en-US"/>
            </a:p>
          </p:txBody>
        </p:sp>
      </p:grpSp>
      <p:sp>
        <p:nvSpPr>
          <p:cNvPr id="2" name="Freeform 21"/>
          <p:cNvSpPr/>
          <p:nvPr/>
        </p:nvSpPr>
        <p:spPr>
          <a:xfrm flipV="1">
            <a:off x="7733983" y="315118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
        <p:nvSpPr>
          <p:cNvPr id="5" name="Freeform 21"/>
          <p:cNvSpPr/>
          <p:nvPr/>
        </p:nvSpPr>
        <p:spPr>
          <a:xfrm flipV="1">
            <a:off x="9574848" y="3143568"/>
            <a:ext cx="653415" cy="156210"/>
          </a:xfrm>
          <a:custGeom>
            <a:avLst/>
            <a:gdLst>
              <a:gd name="connsiteX0" fmla="*/ 0 w 168273"/>
              <a:gd name="connsiteY0" fmla="*/ 12818 h 25637"/>
              <a:gd name="connsiteX1" fmla="*/ 168273 w 168273"/>
              <a:gd name="connsiteY1" fmla="*/ 12818 h 25637"/>
            </a:gdLst>
            <a:ahLst/>
            <a:cxnLst>
              <a:cxn ang="0">
                <a:pos x="connsiteX0" y="connsiteY0"/>
              </a:cxn>
              <a:cxn ang="0">
                <a:pos x="connsiteX1" y="connsiteY1"/>
              </a:cxn>
            </a:cxnLst>
            <a:rect l="l" t="t" r="r" b="b"/>
            <a:pathLst>
              <a:path w="168273" h="25637">
                <a:moveTo>
                  <a:pt x="0" y="12818"/>
                </a:moveTo>
                <a:lnTo>
                  <a:pt x="168273" y="12818"/>
                </a:lnTo>
              </a:path>
            </a:pathLst>
          </a:custGeom>
          <a:noFill/>
          <a:ln w="88900" cmpd="dbl">
            <a:solidFill>
              <a:schemeClr val="accent4"/>
            </a:solidFill>
          </a:ln>
        </p:spPr>
        <p:style>
          <a:lnRef idx="2">
            <a:schemeClr val="accent3">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txBody>
          <a:bodyPr lIns="92630" tIns="8611" rIns="92630" bIns="8613" spcCol="127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charset="0"/>
                <a:ea typeface="+mn-ea"/>
                <a:cs typeface="+mn-cs"/>
              </a:defRPr>
            </a:lvl5pPr>
          </a:lstStyle>
          <a:p>
            <a:pPr fontAlgn="base"/>
            <a:endParaRPr strike="noStrike" noProof="1">
              <a:latin typeface="Calibri" panose="020F050202020403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up)">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000 0.000000 L -0.046198 -0.001389 " pathEditMode="relative" rAng="0" ptsTypes="">
                                      <p:cBhvr>
                                        <p:cTn id="20" dur="1000" fill="hold"/>
                                        <p:tgtEl>
                                          <p:spTgt spid="35"/>
                                        </p:tgtEl>
                                        <p:attrNameLst>
                                          <p:attrName>ppt_x</p:attrName>
                                          <p:attrName>ppt_y</p:attrName>
                                        </p:attrNameLst>
                                      </p:cBhvr>
                                      <p:rCtr x="-43" y="0"/>
                                    </p:animMotion>
                                  </p:childTnLst>
                                  <p:subTnLst>
                                    <p:set>
                                      <p:cBhvr override="childStyle">
                                        <p:cTn dur="65" fill="hold" display="1" masterRel="sameClick" afterEffect="1">
                                          <p:stCondLst>
                                            <p:cond evt="end" delay="0">
                                              <p:tn val="19"/>
                                            </p:cond>
                                          </p:stCondLst>
                                        </p:cTn>
                                        <p:tgtEl>
                                          <p:spTgt spid="35"/>
                                        </p:tgtEl>
                                        <p:attrNameLst>
                                          <p:attrName>style.visibility</p:attrName>
                                        </p:attrNameLst>
                                      </p:cBhvr>
                                      <p:to>
                                        <p:strVal val="hidden"/>
                                      </p:to>
                                    </p:set>
                                  </p:subTnLst>
                                </p:cTn>
                              </p:par>
                              <p:par>
                                <p:cTn id="21" presetID="0" presetClass="path" presetSubtype="0" accel="50000" decel="50000" fill="hold" grpId="0" nodeType="withEffect">
                                  <p:stCondLst>
                                    <p:cond delay="200"/>
                                  </p:stCondLst>
                                  <p:childTnLst>
                                    <p:animMotion origin="layout" path="M 0.000000 -0.001481 L -0.046146 -0.000463 " pathEditMode="relative" rAng="0" ptsTypes="">
                                      <p:cBhvr>
                                        <p:cTn id="22" dur="1000" fill="hold"/>
                                        <p:tgtEl>
                                          <p:spTgt spid="38"/>
                                        </p:tgtEl>
                                        <p:attrNameLst>
                                          <p:attrName>ppt_x</p:attrName>
                                          <p:attrName>ppt_y</p:attrName>
                                        </p:attrNameLst>
                                      </p:cBhvr>
                                      <p:rCtr x="-42" y="0"/>
                                    </p:animMotion>
                                  </p:childTnLst>
                                  <p:subTnLst>
                                    <p:set>
                                      <p:cBhvr override="childStyle">
                                        <p:cTn dur="65" fill="hold" display="1" masterRel="sameClick" afterEffect="1">
                                          <p:stCondLst>
                                            <p:cond evt="end" delay="0">
                                              <p:tn val="21"/>
                                            </p:cond>
                                          </p:stCondLst>
                                        </p:cTn>
                                        <p:tgtEl>
                                          <p:spTgt spid="38"/>
                                        </p:tgtEl>
                                        <p:attrNameLst>
                                          <p:attrName>style.visibility</p:attrName>
                                        </p:attrNameLst>
                                      </p:cBhvr>
                                      <p:to>
                                        <p:strVal val="hidden"/>
                                      </p:to>
                                    </p:set>
                                  </p:subTnLst>
                                </p:cTn>
                              </p:par>
                              <p:par>
                                <p:cTn id="23" presetID="0" presetClass="path" presetSubtype="0" accel="50000" decel="50000" fill="hold" grpId="0" nodeType="withEffect">
                                  <p:stCondLst>
                                    <p:cond delay="400"/>
                                  </p:stCondLst>
                                  <p:childTnLst>
                                    <p:animMotion origin="layout" path="M 0.000000 0.000000 L -0.046198 -0.000926 " pathEditMode="relative" rAng="0" ptsTypes="">
                                      <p:cBhvr>
                                        <p:cTn id="24" dur="1000" fill="hold"/>
                                        <p:tgtEl>
                                          <p:spTgt spid="54"/>
                                        </p:tgtEl>
                                        <p:attrNameLst>
                                          <p:attrName>ppt_x</p:attrName>
                                          <p:attrName>ppt_y</p:attrName>
                                        </p:attrNameLst>
                                      </p:cBhvr>
                                      <p:rCtr x="-43" y="0"/>
                                    </p:animMotion>
                                  </p:childTnLst>
                                  <p:subTnLst>
                                    <p:set>
                                      <p:cBhvr override="childStyle">
                                        <p:cTn dur="65" fill="hold" display="1" masterRel="sameClick" afterEffect="1">
                                          <p:stCondLst>
                                            <p:cond evt="end" delay="0">
                                              <p:tn val="23"/>
                                            </p:cond>
                                          </p:stCondLst>
                                        </p:cTn>
                                        <p:tgtEl>
                                          <p:spTgt spid="5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647 -0.002037 L 0.044792 0.000093 " pathEditMode="relative" rAng="0" ptsTypes="">
                                      <p:cBhvr>
                                        <p:cTn id="30" dur="1000" fill="hold"/>
                                        <p:tgtEl>
                                          <p:spTgt spid="60"/>
                                        </p:tgtEl>
                                        <p:attrNameLst>
                                          <p:attrName>ppt_x</p:attrName>
                                          <p:attrName>ppt_y</p:attrName>
                                        </p:attrNameLst>
                                      </p:cBhvr>
                                      <p:rCtr x="27" y="1"/>
                                    </p:animMotion>
                                  </p:childTnLst>
                                  <p:subTnLst>
                                    <p:set>
                                      <p:cBhvr override="childStyle">
                                        <p:cTn dur="65" fill="hold" display="1" masterRel="sameClick" afterEffect="1">
                                          <p:stCondLst>
                                            <p:cond evt="end" delay="0">
                                              <p:tn val="29"/>
                                            </p:cond>
                                          </p:stCondLst>
                                        </p:cTn>
                                        <p:tgtEl>
                                          <p:spTgt spid="60"/>
                                        </p:tgtEl>
                                        <p:attrNameLst>
                                          <p:attrName>style.visibility</p:attrName>
                                        </p:attrNameLst>
                                      </p:cBhvr>
                                      <p:to>
                                        <p:strVal val="hidden"/>
                                      </p:to>
                                    </p:set>
                                  </p:subTnLst>
                                </p:cTn>
                              </p:par>
                            </p:childTnLst>
                          </p:cTn>
                        </p:par>
                        <p:par>
                          <p:cTn id="31" fill="hold">
                            <p:stCondLst>
                              <p:cond delay="0"/>
                            </p:stCondLst>
                            <p:childTnLst>
                              <p:par>
                                <p:cTn id="32" presetID="1" presetClass="entr" presetSubtype="0" fill="hold" grpId="1" nodeType="after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62"/>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par>
                                <p:cTn id="38" presetID="0" presetClass="path" presetSubtype="0" accel="50000" decel="50000" fill="hold" grpId="0" nodeType="withEffect">
                                  <p:stCondLst>
                                    <p:cond delay="0"/>
                                  </p:stCondLst>
                                  <p:childTnLst>
                                    <p:animMotion origin="layout" path="M 0.000000 0.000000 L 0.000000 -0.078426 " pathEditMode="relative" ptsTypes="">
                                      <p:cBhvr>
                                        <p:cTn id="39" dur="1000" fill="hold"/>
                                        <p:tgtEl>
                                          <p:spTgt spid="63"/>
                                        </p:tgtEl>
                                        <p:attrNameLst>
                                          <p:attrName>ppt_x</p:attrName>
                                          <p:attrName>ppt_y</p:attrName>
                                        </p:attrNameLst>
                                      </p:cBhvr>
                                    </p:animMotion>
                                  </p:childTnLst>
                                  <p:subTnLst>
                                    <p:set>
                                      <p:cBhvr override="childStyle">
                                        <p:cTn dur="65" fill="hold" display="1" masterRel="sameClick" afterEffect="1">
                                          <p:stCondLst>
                                            <p:cond evt="end" delay="0">
                                              <p:tn val="38"/>
                                            </p:cond>
                                          </p:stCondLst>
                                        </p:cTn>
                                        <p:tgtEl>
                                          <p:spTgt spid="63"/>
                                        </p:tgtEl>
                                        <p:attrNameLst>
                                          <p:attrName>style.visibility</p:attrName>
                                        </p:attrNameLst>
                                      </p:cBhvr>
                                      <p:to>
                                        <p:strVal val="hidden"/>
                                      </p:to>
                                    </p:set>
                                  </p:subTnLst>
                                </p:cTn>
                              </p:par>
                              <p:par>
                                <p:cTn id="40" presetID="0" presetClass="path" presetSubtype="0" accel="50000" decel="50000" fill="hold" grpId="0" nodeType="withEffect">
                                  <p:stCondLst>
                                    <p:cond delay="0"/>
                                  </p:stCondLst>
                                  <p:childTnLst>
                                    <p:animMotion origin="layout" path="M 0.000000 0.000000 L 0.045729 0.000648 " pathEditMode="relative" rAng="0" ptsTypes="">
                                      <p:cBhvr>
                                        <p:cTn id="41" dur="1000" fill="hold"/>
                                        <p:tgtEl>
                                          <p:spTgt spid="62"/>
                                        </p:tgtEl>
                                        <p:attrNameLst>
                                          <p:attrName>ppt_x</p:attrName>
                                          <p:attrName>ppt_y</p:attrName>
                                        </p:attrNameLst>
                                      </p:cBhvr>
                                      <p:rCtr x="41" y="0"/>
                                    </p:animMotion>
                                  </p:childTnLst>
                                  <p:subTnLst>
                                    <p:set>
                                      <p:cBhvr override="childStyle">
                                        <p:cTn dur="65" fill="hold" display="1" masterRel="sameClick" afterEffect="1">
                                          <p:stCondLst>
                                            <p:cond evt="end" delay="0">
                                              <p:tn val="40"/>
                                            </p:cond>
                                          </p:stCondLst>
                                        </p:cTn>
                                        <p:tgtEl>
                                          <p:spTgt spid="62"/>
                                        </p:tgtEl>
                                        <p:attrNameLst>
                                          <p:attrName>style.visibility</p:attrName>
                                        </p:attrNameLst>
                                      </p:cBhvr>
                                      <p:to>
                                        <p:strVal val="hidden"/>
                                      </p:to>
                                    </p:set>
                                  </p:subTnLst>
                                </p:cTn>
                              </p:par>
                              <p:par>
                                <p:cTn id="42" presetID="0" presetClass="path" presetSubtype="0" accel="50000" decel="50000" fill="hold" grpId="0" nodeType="withEffect">
                                  <p:stCondLst>
                                    <p:cond delay="0"/>
                                  </p:stCondLst>
                                  <p:childTnLst>
                                    <p:animMotion origin="layout" path="M 0.000000 0.000000 L 0.000000 0.076667 " pathEditMode="relative" rAng="0" ptsTypes="">
                                      <p:cBhvr>
                                        <p:cTn id="43" dur="1000" fill="hold"/>
                                        <p:tgtEl>
                                          <p:spTgt spid="61"/>
                                        </p:tgtEl>
                                        <p:attrNameLst>
                                          <p:attrName>ppt_x</p:attrName>
                                          <p:attrName>ppt_y</p:attrName>
                                        </p:attrNameLst>
                                      </p:cBhvr>
                                      <p:rCtr x="0" y="39"/>
                                    </p:animMotion>
                                  </p:childTnLst>
                                  <p:subTnLst>
                                    <p:set>
                                      <p:cBhvr override="childStyle">
                                        <p:cTn dur="65" fill="hold" display="1" masterRel="sameClick" afterEffect="1">
                                          <p:stCondLst>
                                            <p:cond evt="end" delay="0">
                                              <p:tn val="42"/>
                                            </p:cond>
                                          </p:stCondLst>
                                        </p:cTn>
                                        <p:tgtEl>
                                          <p:spTgt spid="61"/>
                                        </p:tgtEl>
                                        <p:attrNameLst>
                                          <p:attrName>style.visibility</p:attrName>
                                        </p:attrNameLst>
                                      </p:cBhvr>
                                      <p:to>
                                        <p:strVal val="hidden"/>
                                      </p:to>
                                    </p:set>
                                  </p:subTnLst>
                                </p:cTn>
                              </p:par>
                            </p:childTnLst>
                          </p:cTn>
                        </p:par>
                        <p:par>
                          <p:cTn id="44" fill="hold">
                            <p:stCondLst>
                              <p:cond delay="0"/>
                            </p:stCondLst>
                            <p:childTnLst>
                              <p:par>
                                <p:cTn id="45" presetID="1" presetClass="entr" presetSubtype="0" fill="hold" grpId="0" nodeType="afterEffect">
                                  <p:stCondLst>
                                    <p:cond delay="20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0" presetClass="path" presetSubtype="0" accel="50000" decel="50000" fill="hold" grpId="0" nodeType="withEffect">
                                  <p:stCondLst>
                                    <p:cond delay="0"/>
                                  </p:stCondLst>
                                  <p:childTnLst>
                                    <p:animMotion origin="layout" path="M 0.000000 0.000000 L 0.000000 0.077778 " pathEditMode="relative" ptsTypes="">
                                      <p:cBhvr>
                                        <p:cTn id="64" dur="1000" fill="hold"/>
                                        <p:tgtEl>
                                          <p:spTgt spid="64"/>
                                        </p:tgtEl>
                                        <p:attrNameLst>
                                          <p:attrName>ppt_x</p:attrName>
                                          <p:attrName>ppt_y</p:attrName>
                                        </p:attrNameLst>
                                      </p:cBhvr>
                                    </p:animMotion>
                                  </p:childTnLst>
                                  <p:subTnLst>
                                    <p:set>
                                      <p:cBhvr override="childStyle">
                                        <p:cTn dur="65" fill="hold" display="1" masterRel="sameClick" afterEffect="1">
                                          <p:stCondLst>
                                            <p:cond evt="end" delay="0">
                                              <p:tn val="63"/>
                                            </p:cond>
                                          </p:stCondLst>
                                        </p:cTn>
                                        <p:tgtEl>
                                          <p:spTgt spid="64"/>
                                        </p:tgtEl>
                                        <p:attrNameLst>
                                          <p:attrName>style.visibility</p:attrName>
                                        </p:attrNameLst>
                                      </p:cBhvr>
                                      <p:to>
                                        <p:strVal val="hidden"/>
                                      </p:to>
                                    </p:set>
                                  </p:subTnLst>
                                </p:cTn>
                              </p:par>
                            </p:childTnLst>
                          </p:cTn>
                        </p:par>
                        <p:par>
                          <p:cTn id="65" fill="hold">
                            <p:stCondLst>
                              <p:cond delay="0"/>
                            </p:stCondLst>
                            <p:childTnLst>
                              <p:par>
                                <p:cTn id="66" presetID="1" presetClass="entr" presetSubtype="0" fill="hold" grpId="1" nodeType="afterEffect">
                                  <p:stCondLst>
                                    <p:cond delay="0"/>
                                  </p:stCondLst>
                                  <p:childTnLst>
                                    <p:set>
                                      <p:cBhvr>
                                        <p:cTn id="67" dur="1" fill="hold">
                                          <p:stCondLst>
                                            <p:cond delay="0"/>
                                          </p:stCondLst>
                                        </p:cTn>
                                        <p:tgtEl>
                                          <p:spTgt spid="70"/>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69"/>
                                        </p:tgtEl>
                                        <p:attrNameLst>
                                          <p:attrName>style.visibility</p:attrName>
                                        </p:attrNameLst>
                                      </p:cBhvr>
                                      <p:to>
                                        <p:strVal val="visible"/>
                                      </p:to>
                                    </p:set>
                                  </p:childTnLst>
                                </p:cTn>
                              </p:par>
                              <p:par>
                                <p:cTn id="70" presetID="1" presetClass="entr" presetSubtype="0" fill="hold" grpId="1" nodeType="withEffect">
                                  <p:stCondLst>
                                    <p:cond delay="0"/>
                                  </p:stCondLst>
                                  <p:childTnLst>
                                    <p:set>
                                      <p:cBhvr>
                                        <p:cTn id="71" dur="1" fill="hold">
                                          <p:stCondLst>
                                            <p:cond delay="0"/>
                                          </p:stCondLst>
                                        </p:cTn>
                                        <p:tgtEl>
                                          <p:spTgt spid="71"/>
                                        </p:tgtEl>
                                        <p:attrNameLst>
                                          <p:attrName>style.visibility</p:attrName>
                                        </p:attrNameLst>
                                      </p:cBhvr>
                                      <p:to>
                                        <p:strVal val="visible"/>
                                      </p:to>
                                    </p:set>
                                  </p:childTnLst>
                                </p:cTn>
                              </p:par>
                              <p:par>
                                <p:cTn id="72" presetID="0" presetClass="path" presetSubtype="0" accel="50000" decel="50000" fill="hold" grpId="0" nodeType="withEffect">
                                  <p:stCondLst>
                                    <p:cond delay="0"/>
                                  </p:stCondLst>
                                  <p:childTnLst>
                                    <p:animMotion origin="layout" path="M 0.000000 0.000000 L 0.045729 -0.000741 " pathEditMode="relative" rAng="0" ptsTypes="">
                                      <p:cBhvr>
                                        <p:cTn id="73" dur="1000" fill="hold"/>
                                        <p:tgtEl>
                                          <p:spTgt spid="70"/>
                                        </p:tgtEl>
                                        <p:attrNameLst>
                                          <p:attrName>ppt_x</p:attrName>
                                          <p:attrName>ppt_y</p:attrName>
                                        </p:attrNameLst>
                                      </p:cBhvr>
                                      <p:rCtr x="41" y="0"/>
                                    </p:animMotion>
                                  </p:childTnLst>
                                  <p:subTnLst>
                                    <p:set>
                                      <p:cBhvr override="childStyle">
                                        <p:cTn dur="65" fill="hold" display="1" masterRel="sameClick" afterEffect="1">
                                          <p:stCondLst>
                                            <p:cond evt="end" delay="0">
                                              <p:tn val="72"/>
                                            </p:cond>
                                          </p:stCondLst>
                                        </p:cTn>
                                        <p:tgtEl>
                                          <p:spTgt spid="70"/>
                                        </p:tgtEl>
                                        <p:attrNameLst>
                                          <p:attrName>style.visibility</p:attrName>
                                        </p:attrNameLst>
                                      </p:cBhvr>
                                      <p:to>
                                        <p:strVal val="hidden"/>
                                      </p:to>
                                    </p:set>
                                  </p:subTnLst>
                                </p:cTn>
                              </p:par>
                              <p:par>
                                <p:cTn id="74" presetID="0" presetClass="path" presetSubtype="0" accel="50000" decel="50000" fill="hold" grpId="0" nodeType="withEffect">
                                  <p:stCondLst>
                                    <p:cond delay="0"/>
                                  </p:stCondLst>
                                  <p:childTnLst>
                                    <p:animMotion origin="layout" path="M 0.000000 0.000000 L 0.000000 0.076204 " pathEditMode="relative" rAng="0" ptsTypes="">
                                      <p:cBhvr>
                                        <p:cTn id="75" dur="1000" fill="hold"/>
                                        <p:tgtEl>
                                          <p:spTgt spid="69"/>
                                        </p:tgtEl>
                                        <p:attrNameLst>
                                          <p:attrName>ppt_x</p:attrName>
                                          <p:attrName>ppt_y</p:attrName>
                                        </p:attrNameLst>
                                      </p:cBhvr>
                                      <p:rCtr x="0" y="38"/>
                                    </p:animMotion>
                                  </p:childTnLst>
                                  <p:subTnLst>
                                    <p:set>
                                      <p:cBhvr override="childStyle">
                                        <p:cTn dur="65" fill="hold" display="1" masterRel="sameClick" afterEffect="1">
                                          <p:stCondLst>
                                            <p:cond evt="end" delay="0">
                                              <p:tn val="74"/>
                                            </p:cond>
                                          </p:stCondLst>
                                        </p:cTn>
                                        <p:tgtEl>
                                          <p:spTgt spid="69"/>
                                        </p:tgtEl>
                                        <p:attrNameLst>
                                          <p:attrName>style.visibility</p:attrName>
                                        </p:attrNameLst>
                                      </p:cBhvr>
                                      <p:to>
                                        <p:strVal val="hidden"/>
                                      </p:to>
                                    </p:set>
                                  </p:subTnLst>
                                </p:cTn>
                              </p:par>
                              <p:par>
                                <p:cTn id="76" presetID="0" presetClass="path" presetSubtype="0" accel="50000" decel="50000" fill="hold" grpId="0" nodeType="withEffect">
                                  <p:stCondLst>
                                    <p:cond delay="0"/>
                                  </p:stCondLst>
                                  <p:childTnLst>
                                    <p:animMotion origin="layout" path="M 0.000000 0.000000 L -0.046198 0.000000 " pathEditMode="relative" rAng="0" ptsTypes="">
                                      <p:cBhvr>
                                        <p:cTn id="77" dur="1000" fill="hold"/>
                                        <p:tgtEl>
                                          <p:spTgt spid="71"/>
                                        </p:tgtEl>
                                        <p:attrNameLst>
                                          <p:attrName>ppt_x</p:attrName>
                                          <p:attrName>ppt_y</p:attrName>
                                        </p:attrNameLst>
                                      </p:cBhvr>
                                      <p:rCtr x="-42" y="0"/>
                                    </p:animMotion>
                                  </p:childTnLst>
                                  <p:subTnLst>
                                    <p:set>
                                      <p:cBhvr override="childStyle">
                                        <p:cTn dur="65" fill="hold" display="1" masterRel="sameClick" afterEffect="1">
                                          <p:stCondLst>
                                            <p:cond evt="end" delay="0">
                                              <p:tn val="76"/>
                                            </p:cond>
                                          </p:stCondLst>
                                        </p:cTn>
                                        <p:tgtEl>
                                          <p:spTgt spid="71"/>
                                        </p:tgtEl>
                                        <p:attrNameLst>
                                          <p:attrName>style.visibility</p:attrName>
                                        </p:attrNameLst>
                                      </p:cBhvr>
                                      <p:to>
                                        <p:strVal val="hidden"/>
                                      </p:to>
                                    </p:set>
                                  </p:subTnLst>
                                </p:cTn>
                              </p:par>
                            </p:childTnLst>
                          </p:cTn>
                        </p:par>
                        <p:par>
                          <p:cTn id="78" fill="hold">
                            <p:stCondLst>
                              <p:cond delay="0"/>
                            </p:stCondLst>
                            <p:childTnLst>
                              <p:par>
                                <p:cTn id="79" presetID="1" presetClass="entr" presetSubtype="0" fill="hold" grpId="0" nodeType="afterEffect">
                                  <p:stCondLst>
                                    <p:cond delay="20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0" presetClass="path" presetSubtype="0" accel="50000" decel="50000" fill="hold" grpId="1" nodeType="withEffect">
                                  <p:stCondLst>
                                    <p:cond delay="0"/>
                                  </p:stCondLst>
                                  <p:childTnLst>
                                    <p:animMotion origin="layout" path="M 0.008230 0.000649 L -0.043437 -0.000370 " pathEditMode="relative" rAng="0" ptsTypes="">
                                      <p:cBhvr>
                                        <p:cTn id="92" dur="1000" fill="hold"/>
                                        <p:tgtEl>
                                          <p:spTgt spid="88"/>
                                        </p:tgtEl>
                                        <p:attrNameLst>
                                          <p:attrName>ppt_x</p:attrName>
                                          <p:attrName>ppt_y</p:attrName>
                                        </p:attrNameLst>
                                      </p:cBhvr>
                                      <p:rCtr x="-25" y="0"/>
                                    </p:animMotion>
                                  </p:childTnLst>
                                  <p:subTnLst>
                                    <p:set>
                                      <p:cBhvr override="childStyle">
                                        <p:cTn dur="65" fill="hold" display="1" masterRel="sameClick" afterEffect="1">
                                          <p:stCondLst>
                                            <p:cond evt="end" delay="0">
                                              <p:tn val="91"/>
                                            </p:cond>
                                          </p:stCondLst>
                                        </p:cTn>
                                        <p:tgtEl>
                                          <p:spTgt spid="88"/>
                                        </p:tgtEl>
                                        <p:attrNameLst>
                                          <p:attrName>style.visibility</p:attrName>
                                        </p:attrNameLst>
                                      </p:cBhvr>
                                      <p:to>
                                        <p:strVal val="hidden"/>
                                      </p:to>
                                    </p:set>
                                  </p:subTnLst>
                                </p:cTn>
                              </p:par>
                              <p:par>
                                <p:cTn id="93" presetID="0" presetClass="path" presetSubtype="0" accel="50000" decel="50000" fill="hold" grpId="1" nodeType="withEffect">
                                  <p:stCondLst>
                                    <p:cond delay="0"/>
                                  </p:stCondLst>
                                  <p:childTnLst>
                                    <p:animMotion origin="layout" path="M 0.000000 0.000000 L 0.000000 -0.074815 " pathEditMode="relative" rAng="0" ptsTypes="">
                                      <p:cBhvr>
                                        <p:cTn id="94" dur="1000" fill="hold"/>
                                        <p:tgtEl>
                                          <p:spTgt spid="99"/>
                                        </p:tgtEl>
                                        <p:attrNameLst>
                                          <p:attrName>ppt_x</p:attrName>
                                          <p:attrName>ppt_y</p:attrName>
                                        </p:attrNameLst>
                                      </p:cBhvr>
                                      <p:rCtr x="0" y="-46"/>
                                    </p:animMotion>
                                  </p:childTnLst>
                                  <p:subTnLst>
                                    <p:set>
                                      <p:cBhvr override="childStyle">
                                        <p:cTn dur="65" fill="hold" display="1" masterRel="sameClick" afterEffect="1">
                                          <p:stCondLst>
                                            <p:cond evt="end" delay="0">
                                              <p:tn val="93"/>
                                            </p:cond>
                                          </p:stCondLst>
                                        </p:cTn>
                                        <p:tgtEl>
                                          <p:spTgt spid="99"/>
                                        </p:tgtEl>
                                        <p:attrNameLst>
                                          <p:attrName>style.visibility</p:attrName>
                                        </p:attrNameLst>
                                      </p:cBhvr>
                                      <p:to>
                                        <p:strVal val="hidden"/>
                                      </p:to>
                                    </p:set>
                                  </p:sub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9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0.000000 0.000000 L 0.000000 -0.080000 " pathEditMode="relative" ptsTypes="">
                                      <p:cBhvr>
                                        <p:cTn id="109" dur="1000" fill="hold"/>
                                        <p:tgtEl>
                                          <p:spTgt spid="91"/>
                                        </p:tgtEl>
                                        <p:attrNameLst>
                                          <p:attrName>ppt_x</p:attrName>
                                          <p:attrName>ppt_y</p:attrName>
                                        </p:attrNameLst>
                                      </p:cBhvr>
                                    </p:animMotion>
                                  </p:childTnLst>
                                  <p:subTnLst>
                                    <p:set>
                                      <p:cBhvr override="childStyle">
                                        <p:cTn dur="65" fill="hold" display="1" masterRel="sameClick" afterEffect="1">
                                          <p:stCondLst>
                                            <p:cond evt="end" delay="0">
                                              <p:tn val="108"/>
                                            </p:cond>
                                          </p:stCondLst>
                                        </p:cTn>
                                        <p:tgtEl>
                                          <p:spTgt spid="91"/>
                                        </p:tgtEl>
                                        <p:attrNameLst>
                                          <p:attrName>style.visibility</p:attrName>
                                        </p:attrNameLst>
                                      </p:cBhvr>
                                      <p:to>
                                        <p:strVal val="hidden"/>
                                      </p:to>
                                    </p:set>
                                  </p:subTnLst>
                                </p:cTn>
                              </p:par>
                              <p:par>
                                <p:cTn id="110" presetID="0" presetClass="path" presetSubtype="0" accel="50000" decel="50000" fill="hold" grpId="1" nodeType="withEffect">
                                  <p:stCondLst>
                                    <p:cond delay="0"/>
                                  </p:stCondLst>
                                  <p:childTnLst>
                                    <p:animMotion origin="layout" path="M 0.000000 0.000000 L 0.000000 0.076944 " pathEditMode="relative" ptsTypes="">
                                      <p:cBhvr>
                                        <p:cTn id="111" dur="1000" fill="hold"/>
                                        <p:tgtEl>
                                          <p:spTgt spid="90"/>
                                        </p:tgtEl>
                                        <p:attrNameLst>
                                          <p:attrName>ppt_x</p:attrName>
                                          <p:attrName>ppt_y</p:attrName>
                                        </p:attrNameLst>
                                      </p:cBhvr>
                                    </p:animMotion>
                                  </p:childTnLst>
                                  <p:subTnLst>
                                    <p:set>
                                      <p:cBhvr override="childStyle">
                                        <p:cTn dur="65" fill="hold" display="1" masterRel="sameClick" afterEffect="1">
                                          <p:stCondLst>
                                            <p:cond evt="end" delay="0">
                                              <p:tn val="110"/>
                                            </p:cond>
                                          </p:stCondLst>
                                        </p:cTn>
                                        <p:tgtEl>
                                          <p:spTgt spid="90"/>
                                        </p:tgtEl>
                                        <p:attrNameLst>
                                          <p:attrName>style.visibility</p:attrName>
                                        </p:attrNameLst>
                                      </p:cBhvr>
                                      <p:to>
                                        <p:strVal val="hidden"/>
                                      </p:to>
                                    </p:set>
                                  </p:subTnLst>
                                </p:cTn>
                              </p:par>
                              <p:par>
                                <p:cTn id="112" presetID="0" presetClass="path" presetSubtype="0" accel="50000" decel="50000" fill="hold" grpId="1" nodeType="withEffect">
                                  <p:stCondLst>
                                    <p:cond delay="0"/>
                                  </p:stCondLst>
                                  <p:childTnLst>
                                    <p:animMotion origin="layout" path="M 0.000000 0.000000 L -0.046198 0.000000 " pathEditMode="relative" rAng="0" ptsTypes="">
                                      <p:cBhvr>
                                        <p:cTn id="113" dur="1000" fill="hold"/>
                                        <p:tgtEl>
                                          <p:spTgt spid="89"/>
                                        </p:tgtEl>
                                        <p:attrNameLst>
                                          <p:attrName>ppt_x</p:attrName>
                                          <p:attrName>ppt_y</p:attrName>
                                        </p:attrNameLst>
                                      </p:cBhvr>
                                      <p:rCtr x="-41" y="0"/>
                                    </p:animMotion>
                                  </p:childTnLst>
                                  <p:subTnLst>
                                    <p:set>
                                      <p:cBhvr override="childStyle">
                                        <p:cTn dur="65" fill="hold" display="1" masterRel="sameClick" afterEffect="1">
                                          <p:stCondLst>
                                            <p:cond evt="end" delay="0">
                                              <p:tn val="112"/>
                                            </p:cond>
                                          </p:stCondLst>
                                        </p:cTn>
                                        <p:tgtEl>
                                          <p:spTgt spid="89"/>
                                        </p:tgtEl>
                                        <p:attrNameLst>
                                          <p:attrName>style.visibility</p:attrName>
                                        </p:attrNameLst>
                                      </p:cBhvr>
                                      <p:to>
                                        <p:strVal val="hidden"/>
                                      </p:to>
                                    </p:set>
                                  </p:subTnLst>
                                </p:cTn>
                              </p:par>
                              <p:par>
                                <p:cTn id="114" presetID="0" presetClass="path" presetSubtype="0" accel="50000" decel="50000" fill="hold" grpId="1" nodeType="withEffect">
                                  <p:stCondLst>
                                    <p:cond delay="0"/>
                                  </p:stCondLst>
                                  <p:childTnLst>
                                    <p:animMotion origin="layout" path="M 0.000000 0.000000 L 0.045729 -0.002130 " pathEditMode="relative" rAng="0" ptsTypes="">
                                      <p:cBhvr>
                                        <p:cTn id="115" dur="1000" fill="hold"/>
                                        <p:tgtEl>
                                          <p:spTgt spid="98"/>
                                        </p:tgtEl>
                                        <p:attrNameLst>
                                          <p:attrName>ppt_x</p:attrName>
                                          <p:attrName>ppt_y</p:attrName>
                                        </p:attrNameLst>
                                      </p:cBhvr>
                                      <p:rCtr x="42" y="0"/>
                                    </p:animMotion>
                                  </p:childTnLst>
                                  <p:subTnLst>
                                    <p:set>
                                      <p:cBhvr override="childStyle">
                                        <p:cTn dur="65" fill="hold" display="1" masterRel="sameClick" afterEffect="1">
                                          <p:stCondLst>
                                            <p:cond evt="end" delay="0">
                                              <p:tn val="114"/>
                                            </p:cond>
                                          </p:stCondLst>
                                        </p:cTn>
                                        <p:tgtEl>
                                          <p:spTgt spid="98"/>
                                        </p:tgtEl>
                                        <p:attrNameLst>
                                          <p:attrName>style.visibility</p:attrName>
                                        </p:attrNameLst>
                                      </p:cBhvr>
                                      <p:to>
                                        <p:strVal val="hidden"/>
                                      </p:to>
                                    </p:set>
                                  </p:subTnLst>
                                </p:cTn>
                              </p:par>
                              <p:par>
                                <p:cTn id="116" presetID="0" presetClass="path" presetSubtype="0" accel="50000" decel="50000" fill="hold" grpId="1" nodeType="withEffect">
                                  <p:stCondLst>
                                    <p:cond delay="0"/>
                                  </p:stCondLst>
                                  <p:childTnLst>
                                    <p:animMotion origin="layout" path="M 0.000000 0.000000 L 0.000000 -0.081944 " pathEditMode="relative" ptsTypes="">
                                      <p:cBhvr>
                                        <p:cTn id="117" dur="1000" fill="hold"/>
                                        <p:tgtEl>
                                          <p:spTgt spid="97"/>
                                        </p:tgtEl>
                                        <p:attrNameLst>
                                          <p:attrName>ppt_x</p:attrName>
                                          <p:attrName>ppt_y</p:attrName>
                                        </p:attrNameLst>
                                      </p:cBhvr>
                                    </p:animMotion>
                                  </p:childTnLst>
                                  <p:subTnLst>
                                    <p:set>
                                      <p:cBhvr override="childStyle">
                                        <p:cTn dur="65" fill="hold" display="1" masterRel="sameClick" afterEffect="1">
                                          <p:stCondLst>
                                            <p:cond evt="end" delay="0">
                                              <p:tn val="116"/>
                                            </p:cond>
                                          </p:stCondLst>
                                        </p:cTn>
                                        <p:tgtEl>
                                          <p:spTgt spid="97"/>
                                        </p:tgtEl>
                                        <p:attrNameLst>
                                          <p:attrName>style.visibility</p:attrName>
                                        </p:attrNameLst>
                                      </p:cBhvr>
                                      <p:to>
                                        <p:strVal val="hidden"/>
                                      </p:to>
                                    </p:set>
                                  </p:subTnLst>
                                </p:cTn>
                              </p:par>
                              <p:par>
                                <p:cTn id="118" presetID="0" presetClass="path" presetSubtype="0" accel="50000" decel="50000" fill="hold" grpId="1" nodeType="withEffect">
                                  <p:stCondLst>
                                    <p:cond delay="0"/>
                                  </p:stCondLst>
                                  <p:childTnLst>
                                    <p:animMotion origin="layout" path="M 0.000000 0.000000 L -0.046198 0.000000 " pathEditMode="relative" rAng="0" ptsTypes="">
                                      <p:cBhvr>
                                        <p:cTn id="119" dur="1000" fill="hold"/>
                                        <p:tgtEl>
                                          <p:spTgt spid="96"/>
                                        </p:tgtEl>
                                        <p:attrNameLst>
                                          <p:attrName>ppt_x</p:attrName>
                                          <p:attrName>ppt_y</p:attrName>
                                        </p:attrNameLst>
                                      </p:cBhvr>
                                      <p:rCtr x="-43" y="0"/>
                                    </p:animMotion>
                                  </p:childTnLst>
                                  <p:subTnLst>
                                    <p:set>
                                      <p:cBhvr override="childStyle">
                                        <p:cTn dur="65" fill="hold" display="1" masterRel="sameClick" afterEffect="1">
                                          <p:stCondLst>
                                            <p:cond evt="end" delay="0">
                                              <p:tn val="118"/>
                                            </p:cond>
                                          </p:stCondLst>
                                        </p:cTn>
                                        <p:tgtEl>
                                          <p:spTgt spid="96"/>
                                        </p:tgtEl>
                                        <p:attrNameLst>
                                          <p:attrName>style.visibility</p:attrName>
                                        </p:attrNameLst>
                                      </p:cBhvr>
                                      <p:to>
                                        <p:strVal val="hidden"/>
                                      </p:to>
                                    </p:set>
                                  </p:subTnLst>
                                </p:cTn>
                              </p:par>
                            </p:childTnLst>
                          </p:cTn>
                        </p:par>
                        <p:par>
                          <p:cTn id="120" fill="hold">
                            <p:stCondLst>
                              <p:cond delay="0"/>
                            </p:stCondLst>
                            <p:childTnLst>
                              <p:par>
                                <p:cTn id="121" presetID="1"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blinds(horizontal)">
                                      <p:cBhvr>
                                        <p:cTn id="137" dur="500"/>
                                        <p:tgtEl>
                                          <p:spTgt spid="11"/>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5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par>
                                <p:cTn id="145" presetID="0" presetClass="path" presetSubtype="0" accel="50000" decel="50000" fill="hold" grpId="1" nodeType="withEffect">
                                  <p:stCondLst>
                                    <p:cond delay="0"/>
                                  </p:stCondLst>
                                  <p:childTnLst>
                                    <p:animMotion origin="layout" path="M -0.009636 0.000000 L 0.043958 0.000000 " pathEditMode="relative" rAng="0" ptsTypes="">
                                      <p:cBhvr>
                                        <p:cTn id="146" dur="1000" fill="hold"/>
                                        <p:tgtEl>
                                          <p:spTgt spid="104"/>
                                        </p:tgtEl>
                                        <p:attrNameLst>
                                          <p:attrName>ppt_x</p:attrName>
                                          <p:attrName>ppt_y</p:attrName>
                                        </p:attrNameLst>
                                      </p:cBhvr>
                                      <p:rCtr x="27" y="0"/>
                                    </p:animMotion>
                                  </p:childTnLst>
                                  <p:subTnLst>
                                    <p:set>
                                      <p:cBhvr override="childStyle">
                                        <p:cTn dur="65" fill="hold" display="1" masterRel="sameClick" afterEffect="1">
                                          <p:stCondLst>
                                            <p:cond evt="end" delay="0">
                                              <p:tn val="145"/>
                                            </p:cond>
                                          </p:stCondLst>
                                        </p:cTn>
                                        <p:tgtEl>
                                          <p:spTgt spid="104"/>
                                        </p:tgtEl>
                                        <p:attrNameLst>
                                          <p:attrName>style.visibility</p:attrName>
                                        </p:attrNameLst>
                                      </p:cBhvr>
                                      <p:to>
                                        <p:strVal val="hidden"/>
                                      </p:to>
                                    </p:set>
                                  </p:subTnLst>
                                </p:cTn>
                              </p:par>
                            </p:childTnLst>
                          </p:cTn>
                        </p:par>
                        <p:par>
                          <p:cTn id="147" fill="hold">
                            <p:stCondLst>
                              <p:cond delay="0"/>
                            </p:stCondLst>
                            <p:childTnLst>
                              <p:par>
                                <p:cTn id="148" presetID="1" presetClass="entr" presetSubtype="0" fill="hold" grpId="0" nodeType="afterEffect">
                                  <p:stCondLst>
                                    <p:cond delay="0"/>
                                  </p:stCondLst>
                                  <p:childTnLst>
                                    <p:set>
                                      <p:cBhvr>
                                        <p:cTn id="149" dur="1" fill="hold">
                                          <p:stCondLst>
                                            <p:cond delay="0"/>
                                          </p:stCondLst>
                                        </p:cTn>
                                        <p:tgtEl>
                                          <p:spTgt spid="108"/>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06"/>
                                        </p:tgtEl>
                                        <p:attrNameLst>
                                          <p:attrName>style.visibility</p:attrName>
                                        </p:attrNameLst>
                                      </p:cBhvr>
                                      <p:to>
                                        <p:strVal val="visible"/>
                                      </p:to>
                                    </p:set>
                                  </p:childTnLst>
                                </p:cTn>
                              </p:par>
                              <p:par>
                                <p:cTn id="154" presetID="0" presetClass="path" presetSubtype="0" accel="50000" decel="50000" fill="hold" grpId="1" nodeType="withEffect">
                                  <p:stCondLst>
                                    <p:cond delay="0"/>
                                  </p:stCondLst>
                                  <p:childTnLst>
                                    <p:animMotion origin="layout" path="M 0.000000 0.000000 L 0.000000 -0.082407 " pathEditMode="relative" ptsTypes="">
                                      <p:cBhvr>
                                        <p:cTn id="155" dur="1000" fill="hold"/>
                                        <p:tgtEl>
                                          <p:spTgt spid="108"/>
                                        </p:tgtEl>
                                        <p:attrNameLst>
                                          <p:attrName>ppt_x</p:attrName>
                                          <p:attrName>ppt_y</p:attrName>
                                        </p:attrNameLst>
                                      </p:cBhvr>
                                    </p:animMotion>
                                  </p:childTnLst>
                                  <p:subTnLst>
                                    <p:set>
                                      <p:cBhvr override="childStyle">
                                        <p:cTn dur="65" fill="hold" display="1" masterRel="sameClick" afterEffect="1">
                                          <p:stCondLst>
                                            <p:cond evt="end" delay="0">
                                              <p:tn val="154"/>
                                            </p:cond>
                                          </p:stCondLst>
                                        </p:cTn>
                                        <p:tgtEl>
                                          <p:spTgt spid="108"/>
                                        </p:tgtEl>
                                        <p:attrNameLst>
                                          <p:attrName>style.visibility</p:attrName>
                                        </p:attrNameLst>
                                      </p:cBhvr>
                                      <p:to>
                                        <p:strVal val="hidden"/>
                                      </p:to>
                                    </p:set>
                                  </p:subTnLst>
                                </p:cTn>
                              </p:par>
                              <p:par>
                                <p:cTn id="156" presetID="0" presetClass="path" presetSubtype="0" accel="50000" decel="50000" fill="hold" grpId="1" nodeType="withEffect">
                                  <p:stCondLst>
                                    <p:cond delay="0"/>
                                  </p:stCondLst>
                                  <p:childTnLst>
                                    <p:animMotion origin="layout" path="M 0.000000 0.000000 L 0.045729 0.001111 " pathEditMode="relative" rAng="0" ptsTypes="">
                                      <p:cBhvr>
                                        <p:cTn id="157" dur="1000" fill="hold"/>
                                        <p:tgtEl>
                                          <p:spTgt spid="107"/>
                                        </p:tgtEl>
                                        <p:attrNameLst>
                                          <p:attrName>ppt_x</p:attrName>
                                          <p:attrName>ppt_y</p:attrName>
                                        </p:attrNameLst>
                                      </p:cBhvr>
                                      <p:rCtr x="41" y="0"/>
                                    </p:animMotion>
                                  </p:childTnLst>
                                  <p:subTnLst>
                                    <p:set>
                                      <p:cBhvr override="childStyle">
                                        <p:cTn dur="65" fill="hold" display="1" masterRel="sameClick" afterEffect="1">
                                          <p:stCondLst>
                                            <p:cond evt="end" delay="0">
                                              <p:tn val="156"/>
                                            </p:cond>
                                          </p:stCondLst>
                                        </p:cTn>
                                        <p:tgtEl>
                                          <p:spTgt spid="107"/>
                                        </p:tgtEl>
                                        <p:attrNameLst>
                                          <p:attrName>style.visibility</p:attrName>
                                        </p:attrNameLst>
                                      </p:cBhvr>
                                      <p:to>
                                        <p:strVal val="hidden"/>
                                      </p:to>
                                    </p:set>
                                  </p:subTnLst>
                                </p:cTn>
                              </p:par>
                              <p:par>
                                <p:cTn id="158" presetID="0" presetClass="path" presetSubtype="0" accel="50000" decel="50000" fill="hold" grpId="1" nodeType="withEffect">
                                  <p:stCondLst>
                                    <p:cond delay="0"/>
                                  </p:stCondLst>
                                  <p:childTnLst>
                                    <p:animMotion origin="layout" path="M 0.000000 0.000000 L 0.000000 0.080556 " pathEditMode="relative" ptsTypes="">
                                      <p:cBhvr>
                                        <p:cTn id="159" dur="1000" fill="hold"/>
                                        <p:tgtEl>
                                          <p:spTgt spid="106"/>
                                        </p:tgtEl>
                                        <p:attrNameLst>
                                          <p:attrName>ppt_x</p:attrName>
                                          <p:attrName>ppt_y</p:attrName>
                                        </p:attrNameLst>
                                      </p:cBhvr>
                                    </p:animMotion>
                                  </p:childTnLst>
                                  <p:subTnLst>
                                    <p:set>
                                      <p:cBhvr override="childStyle">
                                        <p:cTn dur="65" fill="hold" display="1" masterRel="sameClick" afterEffect="1">
                                          <p:stCondLst>
                                            <p:cond evt="end" delay="0">
                                              <p:tn val="158"/>
                                            </p:cond>
                                          </p:stCondLst>
                                        </p:cTn>
                                        <p:tgtEl>
                                          <p:spTgt spid="106"/>
                                        </p:tgtEl>
                                        <p:attrNameLst>
                                          <p:attrName>style.visibility</p:attrName>
                                        </p:attrNameLst>
                                      </p:cBhvr>
                                      <p:to>
                                        <p:strVal val="hidden"/>
                                      </p:to>
                                    </p:set>
                                  </p:sub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10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1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1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5"/>
                                        </p:tgtEl>
                                        <p:attrNameLst>
                                          <p:attrName>style.visibility</p:attrName>
                                        </p:attrNameLst>
                                      </p:cBhvr>
                                      <p:to>
                                        <p:strVal val="visible"/>
                                      </p:to>
                                    </p:set>
                                  </p:childTnLst>
                                </p:cTn>
                              </p:par>
                              <p:par>
                                <p:cTn id="175" presetID="0" presetClass="path" presetSubtype="0" accel="50000" decel="50000" fill="hold" grpId="1" nodeType="withEffect">
                                  <p:stCondLst>
                                    <p:cond delay="0"/>
                                  </p:stCondLst>
                                  <p:childTnLst>
                                    <p:animMotion origin="layout" path="M 0.000000 0.000000 L 0.000000 0.077778 " pathEditMode="relative" ptsTypes="">
                                      <p:cBhvr>
                                        <p:cTn id="176" dur="1000" fill="hold"/>
                                        <p:tgtEl>
                                          <p:spTgt spid="111"/>
                                        </p:tgtEl>
                                        <p:attrNameLst>
                                          <p:attrName>ppt_x</p:attrName>
                                          <p:attrName>ppt_y</p:attrName>
                                        </p:attrNameLst>
                                      </p:cBhvr>
                                    </p:animMotion>
                                  </p:childTnLst>
                                  <p:subTnLst>
                                    <p:set>
                                      <p:cBhvr override="childStyle">
                                        <p:cTn dur="65" fill="hold" display="1" masterRel="sameClick" afterEffect="1">
                                          <p:stCondLst>
                                            <p:cond evt="end" delay="0">
                                              <p:tn val="175"/>
                                            </p:cond>
                                          </p:stCondLst>
                                        </p:cTn>
                                        <p:tgtEl>
                                          <p:spTgt spid="111"/>
                                        </p:tgtEl>
                                        <p:attrNameLst>
                                          <p:attrName>style.visibility</p:attrName>
                                        </p:attrNameLst>
                                      </p:cBhvr>
                                      <p:to>
                                        <p:strVal val="hidden"/>
                                      </p:to>
                                    </p:set>
                                  </p:subTnLst>
                                </p:cTn>
                              </p:par>
                              <p:par>
                                <p:cTn id="177" presetID="0" presetClass="path" presetSubtype="0" accel="50000" decel="50000" fill="hold" grpId="1" nodeType="withEffect">
                                  <p:stCondLst>
                                    <p:cond delay="0"/>
                                  </p:stCondLst>
                                  <p:childTnLst>
                                    <p:animMotion origin="layout" path="M 0.009270 0.001018 L -0.044115 0.000370 " pathEditMode="relative" rAng="0" ptsTypes="">
                                      <p:cBhvr>
                                        <p:cTn id="178" dur="1000" fill="hold"/>
                                        <p:tgtEl>
                                          <p:spTgt spid="115"/>
                                        </p:tgtEl>
                                        <p:attrNameLst>
                                          <p:attrName>ppt_x</p:attrName>
                                          <p:attrName>ppt_y</p:attrName>
                                        </p:attrNameLst>
                                      </p:cBhvr>
                                      <p:rCtr x="-26" y="0"/>
                                    </p:animMotion>
                                  </p:childTnLst>
                                  <p:subTnLst>
                                    <p:set>
                                      <p:cBhvr override="childStyle">
                                        <p:cTn dur="65" fill="hold" display="1" masterRel="sameClick" afterEffect="1">
                                          <p:stCondLst>
                                            <p:cond evt="end" delay="0">
                                              <p:tn val="177"/>
                                            </p:cond>
                                          </p:stCondLst>
                                        </p:cTn>
                                        <p:tgtEl>
                                          <p:spTgt spid="115"/>
                                        </p:tgtEl>
                                        <p:attrNameLst>
                                          <p:attrName>style.visibility</p:attrName>
                                        </p:attrNameLst>
                                      </p:cBhvr>
                                      <p:to>
                                        <p:strVal val="hidden"/>
                                      </p:to>
                                    </p:set>
                                  </p:subTnLst>
                                </p:cTn>
                              </p:par>
                              <p:par>
                                <p:cTn id="179" presetID="0" presetClass="path" presetSubtype="0" accel="50000" decel="50000" fill="hold" grpId="1" nodeType="withEffect">
                                  <p:stCondLst>
                                    <p:cond delay="0"/>
                                  </p:stCondLst>
                                  <p:childTnLst>
                                    <p:animMotion origin="layout" path="M 0.000000 0.000000 L 0.000000 -0.081481 " pathEditMode="relative" ptsTypes="">
                                      <p:cBhvr>
                                        <p:cTn id="180" dur="1000" fill="hold"/>
                                        <p:tgtEl>
                                          <p:spTgt spid="114"/>
                                        </p:tgtEl>
                                        <p:attrNameLst>
                                          <p:attrName>ppt_x</p:attrName>
                                          <p:attrName>ppt_y</p:attrName>
                                        </p:attrNameLst>
                                      </p:cBhvr>
                                    </p:animMotion>
                                  </p:childTnLst>
                                  <p:subTnLst>
                                    <p:set>
                                      <p:cBhvr override="childStyle">
                                        <p:cTn dur="65" fill="hold" display="1" masterRel="sameClick" afterEffect="1">
                                          <p:stCondLst>
                                            <p:cond evt="end" delay="0">
                                              <p:tn val="179"/>
                                            </p:cond>
                                          </p:stCondLst>
                                        </p:cTn>
                                        <p:tgtEl>
                                          <p:spTgt spid="114"/>
                                        </p:tgtEl>
                                        <p:attrNameLst>
                                          <p:attrName>style.visibility</p:attrName>
                                        </p:attrNameLst>
                                      </p:cBhvr>
                                      <p:to>
                                        <p:strVal val="hidden"/>
                                      </p:to>
                                    </p:set>
                                  </p:subTnLst>
                                </p:cTn>
                              </p:par>
                            </p:childTnLst>
                          </p:cTn>
                        </p:par>
                        <p:par>
                          <p:cTn id="181" fill="hold">
                            <p:stCondLst>
                              <p:cond delay="0"/>
                            </p:stCondLst>
                            <p:childTnLst>
                              <p:par>
                                <p:cTn id="182" presetID="1" presetClass="entr" presetSubtype="0" fill="hold" grpId="1" nodeType="afterEffect">
                                  <p:stCondLst>
                                    <p:cond delay="0"/>
                                  </p:stCondLst>
                                  <p:childTnLst>
                                    <p:set>
                                      <p:cBhvr>
                                        <p:cTn id="183" dur="1" fill="hold">
                                          <p:stCondLst>
                                            <p:cond delay="0"/>
                                          </p:stCondLst>
                                        </p:cTn>
                                        <p:tgtEl>
                                          <p:spTgt spid="116"/>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9"/>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17"/>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24"/>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2"/>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20"/>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18"/>
                                        </p:tgtEl>
                                        <p:attrNameLst>
                                          <p:attrName>style.visibility</p:attrName>
                                        </p:attrNameLst>
                                      </p:cBhvr>
                                      <p:to>
                                        <p:strVal val="visible"/>
                                      </p:to>
                                    </p:set>
                                  </p:childTnLst>
                                </p:cTn>
                              </p:par>
                              <p:par>
                                <p:cTn id="200" presetID="0" presetClass="path" presetSubtype="0" accel="50000" decel="50000" fill="hold" grpId="1" nodeType="withEffect">
                                  <p:stCondLst>
                                    <p:cond delay="0"/>
                                  </p:stCondLst>
                                  <p:childTnLst>
                                    <p:animMotion origin="layout" path="M 0.000000 0.000000 L -0.046875 0.000000 " pathEditMode="relative" rAng="0" ptsTypes="">
                                      <p:cBhvr>
                                        <p:cTn id="201" dur="1000" fill="hold"/>
                                        <p:tgtEl>
                                          <p:spTgt spid="124"/>
                                        </p:tgtEl>
                                        <p:attrNameLst>
                                          <p:attrName>ppt_x</p:attrName>
                                          <p:attrName>ppt_y</p:attrName>
                                        </p:attrNameLst>
                                      </p:cBhvr>
                                      <p:rCtr x="-43" y="0"/>
                                    </p:animMotion>
                                  </p:childTnLst>
                                  <p:subTnLst>
                                    <p:set>
                                      <p:cBhvr override="childStyle">
                                        <p:cTn dur="65" fill="hold" display="1" masterRel="sameClick" afterEffect="1">
                                          <p:stCondLst>
                                            <p:cond evt="end" delay="0">
                                              <p:tn val="200"/>
                                            </p:cond>
                                          </p:stCondLst>
                                        </p:cTn>
                                        <p:tgtEl>
                                          <p:spTgt spid="124"/>
                                        </p:tgtEl>
                                        <p:attrNameLst>
                                          <p:attrName>style.visibility</p:attrName>
                                        </p:attrNameLst>
                                      </p:cBhvr>
                                      <p:to>
                                        <p:strVal val="hidden"/>
                                      </p:to>
                                    </p:set>
                                  </p:subTnLst>
                                </p:cTn>
                              </p:par>
                              <p:par>
                                <p:cTn id="202" presetID="0" presetClass="path" presetSubtype="0" accel="50000" decel="50000" fill="hold" grpId="1" nodeType="withEffect">
                                  <p:stCondLst>
                                    <p:cond delay="0"/>
                                  </p:stCondLst>
                                  <p:childTnLst>
                                    <p:animMotion origin="layout" path="M 0.000000 0.000000 L -0.046198 0.000000 " pathEditMode="relative" rAng="0" ptsTypes="">
                                      <p:cBhvr>
                                        <p:cTn id="203" dur="1000" fill="hold"/>
                                        <p:tgtEl>
                                          <p:spTgt spid="120"/>
                                        </p:tgtEl>
                                        <p:attrNameLst>
                                          <p:attrName>ppt_x</p:attrName>
                                          <p:attrName>ppt_y</p:attrName>
                                        </p:attrNameLst>
                                      </p:cBhvr>
                                      <p:rCtr x="-43" y="0"/>
                                    </p:animMotion>
                                  </p:childTnLst>
                                  <p:subTnLst>
                                    <p:set>
                                      <p:cBhvr override="childStyle">
                                        <p:cTn dur="65" fill="hold" display="1" masterRel="sameClick" afterEffect="1">
                                          <p:stCondLst>
                                            <p:cond evt="end" delay="0">
                                              <p:tn val="202"/>
                                            </p:cond>
                                          </p:stCondLst>
                                        </p:cTn>
                                        <p:tgtEl>
                                          <p:spTgt spid="120"/>
                                        </p:tgtEl>
                                        <p:attrNameLst>
                                          <p:attrName>style.visibility</p:attrName>
                                        </p:attrNameLst>
                                      </p:cBhvr>
                                      <p:to>
                                        <p:strVal val="hidden"/>
                                      </p:to>
                                    </p:set>
                                  </p:subTnLst>
                                </p:cTn>
                              </p:par>
                              <p:par>
                                <p:cTn id="204" presetID="0" presetClass="path" presetSubtype="0" accel="50000" decel="50000" fill="hold" grpId="1" nodeType="withEffect">
                                  <p:stCondLst>
                                    <p:cond delay="0"/>
                                  </p:stCondLst>
                                  <p:childTnLst>
                                    <p:animMotion origin="layout" path="M 0.000000 0.000000 L -0.046198 0.000000 " pathEditMode="relative" rAng="0" ptsTypes="">
                                      <p:cBhvr>
                                        <p:cTn id="205" dur="1000" fill="hold"/>
                                        <p:tgtEl>
                                          <p:spTgt spid="118"/>
                                        </p:tgtEl>
                                        <p:attrNameLst>
                                          <p:attrName>ppt_x</p:attrName>
                                          <p:attrName>ppt_y</p:attrName>
                                        </p:attrNameLst>
                                      </p:cBhvr>
                                      <p:rCtr x="-43" y="0"/>
                                    </p:animMotion>
                                  </p:childTnLst>
                                  <p:subTnLst>
                                    <p:set>
                                      <p:cBhvr override="childStyle">
                                        <p:cTn dur="65" fill="hold" display="1" masterRel="sameClick" afterEffect="1">
                                          <p:stCondLst>
                                            <p:cond evt="end" delay="0">
                                              <p:tn val="204"/>
                                            </p:cond>
                                          </p:stCondLst>
                                        </p:cTn>
                                        <p:tgtEl>
                                          <p:spTgt spid="118"/>
                                        </p:tgtEl>
                                        <p:attrNameLst>
                                          <p:attrName>style.visibility</p:attrName>
                                        </p:attrNameLst>
                                      </p:cBhvr>
                                      <p:to>
                                        <p:strVal val="hidden"/>
                                      </p:to>
                                    </p:set>
                                  </p:subTnLst>
                                </p:cTn>
                              </p:par>
                              <p:par>
                                <p:cTn id="206" presetID="0" presetClass="path" presetSubtype="0" accel="50000" decel="50000" fill="hold" grpId="1" nodeType="withEffect">
                                  <p:stCondLst>
                                    <p:cond delay="0"/>
                                  </p:stCondLst>
                                  <p:childTnLst>
                                    <p:animMotion origin="layout" path="M 0.000000 0.000000 L 0.045052 -0.002130 " pathEditMode="relative" rAng="0" ptsTypes="">
                                      <p:cBhvr>
                                        <p:cTn id="207" dur="1000" fill="hold"/>
                                        <p:tgtEl>
                                          <p:spTgt spid="122"/>
                                        </p:tgtEl>
                                        <p:attrNameLst>
                                          <p:attrName>ppt_x</p:attrName>
                                          <p:attrName>ppt_y</p:attrName>
                                        </p:attrNameLst>
                                      </p:cBhvr>
                                      <p:rCtr x="39" y="0"/>
                                    </p:animMotion>
                                  </p:childTnLst>
                                  <p:subTnLst>
                                    <p:set>
                                      <p:cBhvr override="childStyle">
                                        <p:cTn dur="65" fill="hold" display="1" masterRel="sameClick" afterEffect="1">
                                          <p:stCondLst>
                                            <p:cond evt="end" delay="0">
                                              <p:tn val="206"/>
                                            </p:cond>
                                          </p:stCondLst>
                                        </p:cTn>
                                        <p:tgtEl>
                                          <p:spTgt spid="122"/>
                                        </p:tgtEl>
                                        <p:attrNameLst>
                                          <p:attrName>style.visibility</p:attrName>
                                        </p:attrNameLst>
                                      </p:cBhvr>
                                      <p:to>
                                        <p:strVal val="hidden"/>
                                      </p:to>
                                    </p:set>
                                  </p:subTnLst>
                                </p:cTn>
                              </p:par>
                              <p:par>
                                <p:cTn id="208" presetID="0" presetClass="path" presetSubtype="0" accel="50000" decel="50000" fill="hold" grpId="1" nodeType="withEffect">
                                  <p:stCondLst>
                                    <p:cond delay="0"/>
                                  </p:stCondLst>
                                  <p:childTnLst>
                                    <p:animMotion origin="layout" path="M 0.000000 0.000000 L 0.045052 0.001111 " pathEditMode="relative" rAng="0" ptsTypes="">
                                      <p:cBhvr>
                                        <p:cTn id="209" dur="1000" fill="hold"/>
                                        <p:tgtEl>
                                          <p:spTgt spid="117"/>
                                        </p:tgtEl>
                                        <p:attrNameLst>
                                          <p:attrName>ppt_x</p:attrName>
                                          <p:attrName>ppt_y</p:attrName>
                                        </p:attrNameLst>
                                      </p:cBhvr>
                                      <p:rCtr x="39" y="0"/>
                                    </p:animMotion>
                                  </p:childTnLst>
                                  <p:subTnLst>
                                    <p:set>
                                      <p:cBhvr override="childStyle">
                                        <p:cTn dur="65" fill="hold" display="1" masterRel="sameClick" afterEffect="1">
                                          <p:stCondLst>
                                            <p:cond evt="end" delay="0">
                                              <p:tn val="208"/>
                                            </p:cond>
                                          </p:stCondLst>
                                        </p:cTn>
                                        <p:tgtEl>
                                          <p:spTgt spid="117"/>
                                        </p:tgtEl>
                                        <p:attrNameLst>
                                          <p:attrName>style.visibility</p:attrName>
                                        </p:attrNameLst>
                                      </p:cBhvr>
                                      <p:to>
                                        <p:strVal val="hidden"/>
                                      </p:to>
                                    </p:set>
                                  </p:subTnLst>
                                </p:cTn>
                              </p:par>
                              <p:par>
                                <p:cTn id="210" presetID="0" presetClass="path" presetSubtype="0" accel="50000" decel="50000" fill="hold" grpId="1" nodeType="withEffect">
                                  <p:stCondLst>
                                    <p:cond delay="0"/>
                                  </p:stCondLst>
                                  <p:childTnLst>
                                    <p:animMotion origin="layout" path="M 0.000000 0.000000 L 0.000000 -0.085185 " pathEditMode="relative" ptsTypes="">
                                      <p:cBhvr>
                                        <p:cTn id="211" dur="1000" fill="hold"/>
                                        <p:tgtEl>
                                          <p:spTgt spid="121"/>
                                        </p:tgtEl>
                                        <p:attrNameLst>
                                          <p:attrName>ppt_x</p:attrName>
                                          <p:attrName>ppt_y</p:attrName>
                                        </p:attrNameLst>
                                      </p:cBhvr>
                                    </p:animMotion>
                                  </p:childTnLst>
                                  <p:subTnLst>
                                    <p:set>
                                      <p:cBhvr override="childStyle">
                                        <p:cTn dur="65" fill="hold" display="1" masterRel="sameClick" afterEffect="1">
                                          <p:stCondLst>
                                            <p:cond evt="end" delay="0">
                                              <p:tn val="210"/>
                                            </p:cond>
                                          </p:stCondLst>
                                        </p:cTn>
                                        <p:tgtEl>
                                          <p:spTgt spid="121"/>
                                        </p:tgtEl>
                                        <p:attrNameLst>
                                          <p:attrName>style.visibility</p:attrName>
                                        </p:attrNameLst>
                                      </p:cBhvr>
                                      <p:to>
                                        <p:strVal val="hidden"/>
                                      </p:to>
                                    </p:set>
                                  </p:subTnLst>
                                </p:cTn>
                              </p:par>
                              <p:par>
                                <p:cTn id="212" presetID="0" presetClass="path" presetSubtype="0" accel="50000" decel="50000" fill="hold" grpId="1" nodeType="withEffect">
                                  <p:stCondLst>
                                    <p:cond delay="0"/>
                                  </p:stCondLst>
                                  <p:childTnLst>
                                    <p:animMotion origin="layout" path="M 0.000000 0.000000 L 0.000000 -0.085185 " pathEditMode="relative" ptsTypes="">
                                      <p:cBhvr>
                                        <p:cTn id="213" dur="1000" fill="hold"/>
                                        <p:tgtEl>
                                          <p:spTgt spid="123"/>
                                        </p:tgtEl>
                                        <p:attrNameLst>
                                          <p:attrName>ppt_x</p:attrName>
                                          <p:attrName>ppt_y</p:attrName>
                                        </p:attrNameLst>
                                      </p:cBhvr>
                                    </p:animMotion>
                                  </p:childTnLst>
                                  <p:subTnLst>
                                    <p:set>
                                      <p:cBhvr override="childStyle">
                                        <p:cTn dur="65" fill="hold" display="1" masterRel="sameClick" afterEffect="1">
                                          <p:stCondLst>
                                            <p:cond evt="end" delay="0">
                                              <p:tn val="212"/>
                                            </p:cond>
                                          </p:stCondLst>
                                        </p:cTn>
                                        <p:tgtEl>
                                          <p:spTgt spid="123"/>
                                        </p:tgtEl>
                                        <p:attrNameLst>
                                          <p:attrName>style.visibility</p:attrName>
                                        </p:attrNameLst>
                                      </p:cBhvr>
                                      <p:to>
                                        <p:strVal val="hidden"/>
                                      </p:to>
                                    </p:set>
                                  </p:subTnLst>
                                </p:cTn>
                              </p:par>
                              <p:par>
                                <p:cTn id="214" presetID="0" presetClass="path" presetSubtype="0" accel="50000" decel="50000" fill="hold" grpId="2" nodeType="withEffect">
                                  <p:stCondLst>
                                    <p:cond delay="0"/>
                                  </p:stCondLst>
                                  <p:childTnLst>
                                    <p:animMotion origin="layout" path="M 0.000000 0.000000 L 0.000000 0.076852 " pathEditMode="relative" ptsTypes="">
                                      <p:cBhvr>
                                        <p:cTn id="215" dur="1000" fill="hold"/>
                                        <p:tgtEl>
                                          <p:spTgt spid="116"/>
                                        </p:tgtEl>
                                        <p:attrNameLst>
                                          <p:attrName>ppt_x</p:attrName>
                                          <p:attrName>ppt_y</p:attrName>
                                        </p:attrNameLst>
                                      </p:cBhvr>
                                    </p:animMotion>
                                  </p:childTnLst>
                                  <p:subTnLst>
                                    <p:set>
                                      <p:cBhvr override="childStyle">
                                        <p:cTn dur="65" fill="hold" display="1" masterRel="sameClick" afterEffect="1">
                                          <p:stCondLst>
                                            <p:cond evt="end" delay="0">
                                              <p:tn val="214"/>
                                            </p:cond>
                                          </p:stCondLst>
                                        </p:cTn>
                                        <p:tgtEl>
                                          <p:spTgt spid="116"/>
                                        </p:tgtEl>
                                        <p:attrNameLst>
                                          <p:attrName>style.visibility</p:attrName>
                                        </p:attrNameLst>
                                      </p:cBhvr>
                                      <p:to>
                                        <p:strVal val="hidden"/>
                                      </p:to>
                                    </p:set>
                                  </p:subTnLst>
                                </p:cTn>
                              </p:par>
                              <p:par>
                                <p:cTn id="216" presetID="0" presetClass="path" presetSubtype="0" accel="50000" decel="50000" fill="hold" grpId="1" nodeType="withEffect">
                                  <p:stCondLst>
                                    <p:cond delay="0"/>
                                  </p:stCondLst>
                                  <p:childTnLst>
                                    <p:animMotion origin="layout" path="M 0.000000 0.000000 L 0.000000 0.076852 " pathEditMode="relative" ptsTypes="">
                                      <p:cBhvr>
                                        <p:cTn id="217" dur="1000" fill="hold"/>
                                        <p:tgtEl>
                                          <p:spTgt spid="119"/>
                                        </p:tgtEl>
                                        <p:attrNameLst>
                                          <p:attrName>ppt_x</p:attrName>
                                          <p:attrName>ppt_y</p:attrName>
                                        </p:attrNameLst>
                                      </p:cBhvr>
                                    </p:animMotion>
                                  </p:childTnLst>
                                  <p:subTnLst>
                                    <p:set>
                                      <p:cBhvr override="childStyle">
                                        <p:cTn dur="65" fill="hold" display="1" masterRel="sameClick" afterEffect="1">
                                          <p:stCondLst>
                                            <p:cond evt="end" delay="0">
                                              <p:tn val="216"/>
                                            </p:cond>
                                          </p:stCondLst>
                                        </p:cTn>
                                        <p:tgtEl>
                                          <p:spTgt spid="119"/>
                                        </p:tgtEl>
                                        <p:attrNameLst>
                                          <p:attrName>style.visibility</p:attrName>
                                        </p:attrNameLst>
                                      </p:cBhvr>
                                      <p:to>
                                        <p:strVal val="hidden"/>
                                      </p:to>
                                    </p:set>
                                  </p:subTnLst>
                                </p:cTn>
                              </p:par>
                            </p:childTnLst>
                          </p:cTn>
                        </p:par>
                        <p:par>
                          <p:cTn id="218" fill="hold">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13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4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8"/>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36"/>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3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0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5" grpId="0" bldLvl="0" animBg="1"/>
      <p:bldP spid="38" grpId="0" bldLvl="0" animBg="1"/>
      <p:bldP spid="54" grpId="0" bldLvl="0" animBg="1"/>
      <p:bldP spid="60" grpId="0" bldLvl="0" animBg="1"/>
      <p:bldP spid="60" grpId="1" bldLvl="0" animBg="1"/>
      <p:bldP spid="63" grpId="0" bldLvl="0" animBg="1"/>
      <p:bldP spid="62" grpId="0" bldLvl="0" animBg="1"/>
      <p:bldP spid="61" grpId="0" bldLvl="0" animBg="1"/>
      <p:bldP spid="63" grpId="1" bldLvl="0" animBg="1"/>
      <p:bldP spid="62" grpId="1" bldLvl="0" animBg="1"/>
      <p:bldP spid="61" grpId="1" bldLvl="0" animBg="1"/>
      <p:bldP spid="66" grpId="0" bldLvl="0" animBg="1"/>
      <p:bldP spid="67" grpId="0" bldLvl="0" animBg="1"/>
      <p:bldP spid="68" grpId="0" bldLvl="0" animBg="1"/>
      <p:bldP spid="49" grpId="1"/>
      <p:bldP spid="49" grpId="2"/>
      <p:bldP spid="49" grpId="3"/>
      <p:bldP spid="49" grpId="4"/>
      <p:bldP spid="49" grpId="5"/>
      <p:bldP spid="49" grpId="6"/>
      <p:bldP spid="49" grpId="7"/>
      <p:bldP spid="75" grpId="0"/>
      <p:bldP spid="75" grpId="1"/>
      <p:bldP spid="75" grpId="2"/>
      <p:bldP spid="75" grpId="3"/>
      <p:bldP spid="75" grpId="4"/>
      <p:bldP spid="75" grpId="5"/>
      <p:bldP spid="75" grpId="6"/>
      <p:bldP spid="75" grpId="7"/>
      <p:bldP spid="64" grpId="0" bldLvl="0" animBg="1"/>
      <p:bldP spid="70" grpId="0" bldLvl="0" animBg="1"/>
      <p:bldP spid="69" grpId="0" bldLvl="0" animBg="1"/>
      <p:bldP spid="71" grpId="0" bldLvl="0" animBg="1"/>
      <p:bldP spid="64" grpId="1" bldLvl="0" animBg="1"/>
      <p:bldP spid="69" grpId="1" bldLvl="0" animBg="1"/>
      <p:bldP spid="71" grpId="1" bldLvl="0" animBg="1"/>
      <p:bldP spid="70" grpId="1" bldLvl="0" animBg="1"/>
      <p:bldP spid="81" grpId="0" bldLvl="0" animBg="1"/>
      <p:bldP spid="80" grpId="0" bldLvl="0" animBg="1"/>
      <p:bldP spid="79" grpId="0" bldLvl="0" animBg="1"/>
      <p:bldP spid="88" grpId="0" bldLvl="0" animBg="1"/>
      <p:bldP spid="88" grpId="1" bldLvl="0" animBg="1"/>
      <p:bldP spid="91" grpId="0" bldLvl="0" animBg="1"/>
      <p:bldP spid="89" grpId="0" bldLvl="0" animBg="1"/>
      <p:bldP spid="90" grpId="0" bldLvl="0" animBg="1"/>
      <p:bldP spid="91" grpId="1" bldLvl="0" animBg="1"/>
      <p:bldP spid="90" grpId="1" bldLvl="0" animBg="1"/>
      <p:bldP spid="89" grpId="1" bldLvl="0" animBg="1"/>
      <p:bldP spid="85" grpId="0" bldLvl="0" animBg="1"/>
      <p:bldP spid="84" grpId="0" bldLvl="0" animBg="1"/>
      <p:bldP spid="86" grpId="0" bldLvl="0" animBg="1"/>
      <p:bldP spid="99" grpId="0" bldLvl="0" animBg="1"/>
      <p:bldP spid="99" grpId="1" bldLvl="0" animBg="1"/>
      <p:bldP spid="98" grpId="0" bldLvl="0" animBg="1"/>
      <p:bldP spid="97" grpId="0" bldLvl="0" animBg="1"/>
      <p:bldP spid="96" grpId="0" bldLvl="0" animBg="1"/>
      <p:bldP spid="98" grpId="1" bldLvl="0" animBg="1"/>
      <p:bldP spid="97" grpId="1" bldLvl="0" animBg="1"/>
      <p:bldP spid="96" grpId="1" bldLvl="0" animBg="1"/>
      <p:bldP spid="87" grpId="0" bldLvl="0" animBg="1"/>
      <p:bldP spid="83" grpId="0" bldLvl="0" animBg="1"/>
      <p:bldP spid="82" grpId="0" bldLvl="0" animBg="1"/>
      <p:bldP spid="100" grpId="0"/>
      <p:bldP spid="100" grpId="1"/>
      <p:bldP spid="100" grpId="2"/>
      <p:bldP spid="100" grpId="3"/>
      <p:bldP spid="100" grpId="4"/>
      <p:bldP spid="100" grpId="5"/>
      <p:bldP spid="100" grpId="6"/>
      <p:bldP spid="100" grpId="7"/>
      <p:bldP spid="104" grpId="0" bldLvl="0" animBg="1"/>
      <p:bldP spid="104" grpId="1" bldLvl="0" animBg="1"/>
      <p:bldP spid="108" grpId="0" bldLvl="0" animBg="1"/>
      <p:bldP spid="107" grpId="0" bldLvl="0" animBg="1"/>
      <p:bldP spid="106" grpId="0" bldLvl="0" animBg="1"/>
      <p:bldP spid="108" grpId="1" bldLvl="0" animBg="1"/>
      <p:bldP spid="107" grpId="1" bldLvl="0" animBg="1"/>
      <p:bldP spid="106" grpId="1" bldLvl="0" animBg="1"/>
      <p:bldP spid="109" grpId="0" bldLvl="0" animBg="1"/>
      <p:bldP spid="112" grpId="0" bldLvl="0" animBg="1"/>
      <p:bldP spid="113" grpId="0" bldLvl="0" animBg="1"/>
      <p:bldP spid="114" grpId="0" bldLvl="0" animBg="1"/>
      <p:bldP spid="111" grpId="0" bldLvl="0" animBg="1"/>
      <p:bldP spid="115" grpId="0" bldLvl="0" animBg="1"/>
      <p:bldP spid="111" grpId="1" bldLvl="0" animBg="1"/>
      <p:bldP spid="115" grpId="1" bldLvl="0" animBg="1"/>
      <p:bldP spid="114" grpId="1" bldLvl="0" animBg="1"/>
      <p:bldP spid="116" grpId="1" bldLvl="0" animBg="1"/>
      <p:bldP spid="119" grpId="0" bldLvl="0" animBg="1"/>
      <p:bldP spid="123" grpId="0" bldLvl="0" animBg="1"/>
      <p:bldP spid="121" grpId="0" bldLvl="0" animBg="1"/>
      <p:bldP spid="117" grpId="0" bldLvl="0" animBg="1"/>
      <p:bldP spid="124" grpId="0" bldLvl="0" animBg="1"/>
      <p:bldP spid="122" grpId="0" bldLvl="0" animBg="1"/>
      <p:bldP spid="120" grpId="0" bldLvl="0" animBg="1"/>
      <p:bldP spid="118" grpId="0" bldLvl="0" animBg="1"/>
      <p:bldP spid="124" grpId="1" bldLvl="0" animBg="1"/>
      <p:bldP spid="120" grpId="1" bldLvl="0" animBg="1"/>
      <p:bldP spid="118" grpId="1" bldLvl="0" animBg="1"/>
      <p:bldP spid="122" grpId="1" bldLvl="0" animBg="1"/>
      <p:bldP spid="117" grpId="1" bldLvl="0" animBg="1"/>
      <p:bldP spid="121" grpId="1" bldLvl="0" animBg="1"/>
      <p:bldP spid="123" grpId="1" bldLvl="0" animBg="1"/>
      <p:bldP spid="116" grpId="2" bldLvl="0" animBg="1"/>
      <p:bldP spid="119" grpId="1" bldLvl="0" animBg="1"/>
      <p:bldP spid="139" grpId="0" bldLvl="0" animBg="1"/>
      <p:bldP spid="140" grpId="0" bldLvl="0" animBg="1"/>
      <p:bldP spid="138" grpId="0" bldLvl="0" animBg="1"/>
      <p:bldP spid="137" grpId="0" bldLvl="0" animBg="1"/>
      <p:bldP spid="136" grpId="0" bldLvl="0" animBg="1"/>
      <p:bldP spid="133" grpId="0" bldLvl="0" animBg="1"/>
      <p:bldP spid="135" grpId="0" bldLvl="0" animBg="1"/>
      <p:bldP spid="105" grpId="0" bldLvl="0" animBg="1"/>
      <p:bldP spid="134" grpId="0" bldLvl="0" animBg="1"/>
      <p:bldP spid="54" grpId="1" bldLvl="0" animBg="1"/>
      <p:bldP spid="38" grpId="1" bldLvl="0" animBg="1"/>
      <p:bldP spid="35"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Chart 15"/>
          <p:cNvGraphicFramePr>
            <a:graphicFrameLocks noChangeAspect="1"/>
          </p:cNvGraphicFramePr>
          <p:nvPr/>
        </p:nvGraphicFramePr>
        <p:xfrm>
          <a:off x="1408748" y="1885950"/>
          <a:ext cx="2263140" cy="2326640"/>
        </p:xfrm>
        <a:graphic>
          <a:graphicData uri="http://schemas.openxmlformats.org/presentationml/2006/ole">
            <mc:AlternateContent xmlns:mc="http://schemas.openxmlformats.org/markup-compatibility/2006">
              <mc:Choice xmlns:v="urn:schemas-microsoft-com:vml" Requires="v">
                <p:oleObj spid="_x0000_s14" name="" r:id="rId1" imgW="2266950" imgH="2333625" progId="Excel.Chart.8">
                  <p:embed/>
                </p:oleObj>
              </mc:Choice>
              <mc:Fallback>
                <p:oleObj name="" r:id="rId1" imgW="2266950" imgH="2333625" progId="Excel.Chart.8">
                  <p:embed/>
                  <p:pic>
                    <p:nvPicPr>
                      <p:cNvPr id="0" name="图片 3079"/>
                      <p:cNvPicPr/>
                      <p:nvPr/>
                    </p:nvPicPr>
                    <p:blipFill>
                      <a:blip r:embed="rId2"/>
                      <a:stretch>
                        <a:fillRect/>
                      </a:stretch>
                    </p:blipFill>
                    <p:spPr>
                      <a:xfrm>
                        <a:off x="1408748" y="1885950"/>
                        <a:ext cx="2263140" cy="2326640"/>
                      </a:xfrm>
                      <a:prstGeom prst="rect">
                        <a:avLst/>
                      </a:prstGeom>
                      <a:noFill/>
                      <a:ln w="38100">
                        <a:noFill/>
                        <a:miter/>
                      </a:ln>
                    </p:spPr>
                  </p:pic>
                </p:oleObj>
              </mc:Fallback>
            </mc:AlternateContent>
          </a:graphicData>
        </a:graphic>
      </p:graphicFrame>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16"/>
          <p:cNvSpPr txBox="1"/>
          <p:nvPr/>
        </p:nvSpPr>
        <p:spPr>
          <a:xfrm>
            <a:off x="2041525" y="2633028"/>
            <a:ext cx="987425" cy="866140"/>
          </a:xfrm>
          <a:prstGeom prst="rect">
            <a:avLst/>
          </a:prstGeom>
          <a:noFill/>
          <a:ln w="9525">
            <a:noFill/>
          </a:ln>
        </p:spPr>
        <p:txBody>
          <a:bodyPr anchor="t">
            <a:spAutoFit/>
          </a:bodyPr>
          <a:p>
            <a:pPr algn="ctr" defTabSz="914400">
              <a:lnSpc>
                <a:spcPct val="70000"/>
              </a:lnSpc>
            </a:pPr>
            <a:r>
              <a:rPr lang="en-US" altLang="id-ID" sz="4000" b="1" dirty="0">
                <a:solidFill>
                  <a:srgbClr val="767171"/>
                </a:solidFill>
                <a:latin typeface="Calibri" panose="020F0502020204030204" charset="0"/>
              </a:rPr>
              <a:t>67</a:t>
            </a:r>
            <a:endParaRPr lang="en-US" altLang="id-ID" sz="4000" b="1" dirty="0">
              <a:solidFill>
                <a:srgbClr val="767171"/>
              </a:solidFill>
              <a:latin typeface="Calibri" panose="020F0502020204030204" charset="0"/>
            </a:endParaRPr>
          </a:p>
          <a:p>
            <a:pPr algn="ctr" defTabSz="914400">
              <a:lnSpc>
                <a:spcPct val="70000"/>
              </a:lnSpc>
            </a:pPr>
            <a:r>
              <a:rPr lang="id-ID" altLang="zh-CN" sz="3200" dirty="0">
                <a:solidFill>
                  <a:srgbClr val="AFABAB"/>
                </a:solidFill>
                <a:latin typeface="Calibri" panose="020F0502020204030204" charset="0"/>
              </a:rPr>
              <a:t>%</a:t>
            </a:r>
            <a:endParaRPr lang="id-ID" altLang="zh-CN" sz="3200" dirty="0">
              <a:solidFill>
                <a:srgbClr val="AFABAB"/>
              </a:solidFill>
              <a:latin typeface="Calibri" panose="020F0502020204030204" charset="0"/>
            </a:endParaRPr>
          </a:p>
        </p:txBody>
      </p:sp>
      <p:cxnSp>
        <p:nvCxnSpPr>
          <p:cNvPr id="18" name="Straight Connector 17"/>
          <p:cNvCxnSpPr/>
          <p:nvPr/>
        </p:nvCxnSpPr>
        <p:spPr>
          <a:xfrm>
            <a:off x="2540000" y="3988753"/>
            <a:ext cx="1588" cy="16827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44975" y="1918653"/>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3" name="Title 13"/>
          <p:cNvSpPr txBox="1"/>
          <p:nvPr/>
        </p:nvSpPr>
        <p:spPr>
          <a:xfrm>
            <a:off x="1452563" y="4477703"/>
            <a:ext cx="2173287" cy="936625"/>
          </a:xfrm>
          <a:prstGeom prst="rect">
            <a:avLst/>
          </a:prstGeom>
          <a:noFill/>
          <a:ln w="9525">
            <a:noFill/>
          </a:ln>
        </p:spPr>
        <p:txBody>
          <a:bodyPr anchor="ctr"/>
          <a:p>
            <a:pPr algn="ct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容错率</a:t>
            </a:r>
            <a:endParaRPr lang="zh-CN" altLang="id-ID" sz="2000" b="1" dirty="0">
              <a:solidFill>
                <a:srgbClr val="767171"/>
              </a:solidFill>
              <a:latin typeface="微软雅黑" panose="020B0503020204020204" charset="-122"/>
              <a:ea typeface="微软雅黑" panose="020B0503020204020204" charset="-122"/>
            </a:endParaRPr>
          </a:p>
          <a:p>
            <a:pPr algn="just">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在保证系统活性和安全性的前提下，可以容忍系统中有33%的节点是拜占庭节点。</a:t>
            </a:r>
            <a:endParaRPr lang="en-US" altLang="zh-CN" sz="1400" dirty="0">
              <a:solidFill>
                <a:srgbClr val="595959"/>
              </a:solidFill>
              <a:latin typeface="微软雅黑" panose="020B0503020204020204" charset="-122"/>
              <a:ea typeface="微软雅黑" panose="020B0503020204020204" charset="-122"/>
            </a:endParaRPr>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7" name="原创设计师QQ598969553             _6"/>
          <p:cNvSpPr>
            <a:spLocks noChangeArrowheads="1"/>
          </p:cNvSpPr>
          <p:nvPr/>
        </p:nvSpPr>
        <p:spPr bwMode="auto">
          <a:xfrm>
            <a:off x="6038969" y="1858849"/>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3f+1容错机制</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相较于</a:t>
            </a:r>
            <a:r>
              <a:rPr lang="en-US" altLang="zh-CN" sz="1400" dirty="0">
                <a:solidFill>
                  <a:srgbClr val="595959"/>
                </a:solidFill>
                <a:latin typeface="微软雅黑" panose="020B0503020204020204" charset="-122"/>
                <a:ea typeface="微软雅黑" panose="020B0503020204020204" charset="-122"/>
                <a:sym typeface="+mn-ea"/>
              </a:rPr>
              <a:t>2Pc、raft等</a:t>
            </a:r>
            <a:r>
              <a:rPr lang="en-US" altLang="zh-CN" sz="1400" dirty="0">
                <a:solidFill>
                  <a:srgbClr val="595959"/>
                </a:solidFill>
                <a:latin typeface="微软雅黑" panose="020B0503020204020204" charset="-122"/>
                <a:ea typeface="微软雅黑" panose="020B0503020204020204" charset="-122"/>
              </a:rPr>
              <a:t>非拜占庭容错算法只考虑收不收得到信息的问题，本算法还需要考虑收到的信息真不真的问题。</a:t>
            </a:r>
            <a:r>
              <a:rPr lang="en-US" altLang="zh-CN"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原创设计师QQ598969553             _7"/>
          <p:cNvSpPr/>
          <p:nvPr/>
        </p:nvSpPr>
        <p:spPr>
          <a:xfrm>
            <a:off x="5179290" y="192097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01</a:t>
            </a:r>
            <a:endParaRPr lang="en-US" altLang="zh-CN" sz="2400" b="1" dirty="0"/>
          </a:p>
        </p:txBody>
      </p:sp>
      <p:sp>
        <p:nvSpPr>
          <p:cNvPr id="9" name="原创设计师QQ598969553             _8"/>
          <p:cNvSpPr>
            <a:spLocks noChangeArrowheads="1"/>
          </p:cNvSpPr>
          <p:nvPr/>
        </p:nvSpPr>
        <p:spPr bwMode="auto">
          <a:xfrm>
            <a:off x="6038969" y="3222248"/>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非对称加密</a:t>
            </a: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使用非对称加密算法对消息进行签名、加密。保证了消息的真实性和身份的可验证性，防止消息被篡改和伪造。</a:t>
            </a:r>
            <a:endParaRPr lang="en-US" altLang="zh-CN" sz="1400" dirty="0">
              <a:solidFill>
                <a:srgbClr val="595959"/>
              </a:solidFill>
              <a:latin typeface="微软雅黑" panose="020B0503020204020204" charset="-122"/>
              <a:ea typeface="微软雅黑" panose="020B0503020204020204" charset="-122"/>
            </a:endParaRPr>
          </a:p>
        </p:txBody>
      </p:sp>
      <p:sp>
        <p:nvSpPr>
          <p:cNvPr id="10" name="原创设计师QQ598969553             _9"/>
          <p:cNvSpPr/>
          <p:nvPr/>
        </p:nvSpPr>
        <p:spPr>
          <a:xfrm>
            <a:off x="5179290" y="3284369"/>
            <a:ext cx="567229" cy="567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02</a:t>
            </a:r>
            <a:endParaRPr lang="zh-CN" altLang="en-US" sz="2400" b="1" dirty="0"/>
          </a:p>
        </p:txBody>
      </p:sp>
      <p:sp>
        <p:nvSpPr>
          <p:cNvPr id="11" name="原创设计师QQ598969553             _10"/>
          <p:cNvSpPr>
            <a:spLocks noChangeArrowheads="1"/>
          </p:cNvSpPr>
          <p:nvPr/>
        </p:nvSpPr>
        <p:spPr bwMode="auto">
          <a:xfrm>
            <a:off x="6038969" y="4646720"/>
            <a:ext cx="4608512" cy="99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主节点切换协议</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该协议针对主节点在打包交易时故意不将特定交易打包进来的作恶方式提出的对抗方案。</a:t>
            </a:r>
            <a:endParaRPr lang="en-US" altLang="zh-CN" sz="1400" dirty="0">
              <a:solidFill>
                <a:srgbClr val="595959"/>
              </a:solidFill>
              <a:latin typeface="微软雅黑" panose="020B0503020204020204" charset="-122"/>
              <a:ea typeface="微软雅黑" panose="020B0503020204020204" charset="-122"/>
            </a:endParaRPr>
          </a:p>
        </p:txBody>
      </p:sp>
      <p:sp>
        <p:nvSpPr>
          <p:cNvPr id="12" name="原创设计师QQ598969553             _11"/>
          <p:cNvSpPr/>
          <p:nvPr/>
        </p:nvSpPr>
        <p:spPr>
          <a:xfrm>
            <a:off x="5179290" y="470884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a:t>03</a:t>
            </a:r>
            <a:endParaRPr lang="zh-CN" altLang="en-US" sz="2400" b="1"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原创设计师QQ598969553             _10"/>
          <p:cNvSpPr>
            <a:spLocks noChangeArrowheads="1"/>
          </p:cNvSpPr>
          <p:nvPr/>
        </p:nvSpPr>
        <p:spPr bwMode="auto">
          <a:xfrm>
            <a:off x="962152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主链确认</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7708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子链执行</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子链执行请求，执行完成后，将请求摘要和执行结果返回到中</a:t>
            </a:r>
            <a:r>
              <a:rPr lang="zh-CN" altLang="en-US" sz="1400" dirty="0">
                <a:solidFill>
                  <a:srgbClr val="595959"/>
                </a:solidFill>
                <a:latin typeface="微软雅黑" panose="020B0503020204020204" charset="-122"/>
                <a:ea typeface="微软雅黑" panose="020B0503020204020204" charset="-122"/>
                <a:sym typeface="Lato Light" charset="0"/>
              </a:rPr>
              <a:t>继</a:t>
            </a:r>
            <a:r>
              <a:rPr lang="en-US" altLang="zh-CN" sz="1400" dirty="0">
                <a:solidFill>
                  <a:srgbClr val="595959"/>
                </a:solidFill>
                <a:latin typeface="微软雅黑" panose="020B0503020204020204" charset="-122"/>
                <a:ea typeface="微软雅黑" panose="020B0503020204020204" charset="-122"/>
                <a:sym typeface="Lato Light" charset="0"/>
              </a:rPr>
              <a:t>层。</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9" name="原创设计师QQ598969553             _10"/>
          <p:cNvSpPr>
            <a:spLocks noChangeArrowheads="1"/>
          </p:cNvSpPr>
          <p:nvPr/>
        </p:nvSpPr>
        <p:spPr bwMode="auto">
          <a:xfrm>
            <a:off x="4150360" y="4577080"/>
            <a:ext cx="1922145" cy="177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子链转发</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多链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架构</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Multi-chain Construction</a:t>
            </a:r>
            <a:endParaRPr lang="en-US" sz="1065" b="1" dirty="0">
              <a:solidFill>
                <a:srgbClr val="53585E"/>
              </a:solidFill>
              <a:latin typeface="Arial" panose="020B0604020202020204" pitchFamily="34" charset="0"/>
              <a:cs typeface="Arial" panose="020B0604020202020204" pitchFamily="34" charset="0"/>
            </a:endParaRPr>
          </a:p>
        </p:txBody>
      </p:sp>
      <p:sp>
        <p:nvSpPr>
          <p:cNvPr id="43" name="原创设计师QQ598969553             _10"/>
          <p:cNvSpPr>
            <a:spLocks noChangeArrowheads="1"/>
          </p:cNvSpPr>
          <p:nvPr/>
        </p:nvSpPr>
        <p:spPr bwMode="auto">
          <a:xfrm>
            <a:off x="1423670" y="1902460"/>
            <a:ext cx="1024890" cy="1024890"/>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3" name="原创设计师QQ598969553             _18"/>
          <p:cNvSpPr/>
          <p:nvPr/>
        </p:nvSpPr>
        <p:spPr bwMode="auto">
          <a:xfrm>
            <a:off x="630872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4" name="原创设计师QQ598969553             _19"/>
          <p:cNvSpPr/>
          <p:nvPr/>
        </p:nvSpPr>
        <p:spPr bwMode="auto">
          <a:xfrm>
            <a:off x="7940675" y="918845"/>
            <a:ext cx="1394460" cy="650240"/>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48" name="Rounded Rectangle 79"/>
          <p:cNvSpPr/>
          <p:nvPr/>
        </p:nvSpPr>
        <p:spPr>
          <a:xfrm>
            <a:off x="8002270"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Rounded Rectangle 79"/>
          <p:cNvSpPr/>
          <p:nvPr/>
        </p:nvSpPr>
        <p:spPr>
          <a:xfrm>
            <a:off x="6381750" y="207264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50" name="原创设计师QQ598969553             _5"/>
          <p:cNvSpPr>
            <a:spLocks noEditPoints="1"/>
          </p:cNvSpPr>
          <p:nvPr/>
        </p:nvSpPr>
        <p:spPr bwMode="auto">
          <a:xfrm>
            <a:off x="3744595" y="1668145"/>
            <a:ext cx="1433195" cy="1442085"/>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a:p>
        </p:txBody>
      </p:sp>
      <p:sp>
        <p:nvSpPr>
          <p:cNvPr id="51" name="原创设计师QQ598969553             _6"/>
          <p:cNvSpPr/>
          <p:nvPr/>
        </p:nvSpPr>
        <p:spPr bwMode="auto">
          <a:xfrm>
            <a:off x="3573780" y="1557655"/>
            <a:ext cx="576580" cy="66230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p>
            <a:endParaRPr lang="zh-CN" altLang="en-US" sz="2400"/>
          </a:p>
        </p:txBody>
      </p:sp>
      <p:sp>
        <p:nvSpPr>
          <p:cNvPr id="52" name="原创设计师QQ598969553             _7"/>
          <p:cNvSpPr>
            <a:spLocks noChangeArrowheads="1"/>
          </p:cNvSpPr>
          <p:nvPr/>
        </p:nvSpPr>
        <p:spPr bwMode="auto">
          <a:xfrm>
            <a:off x="4029710" y="1955165"/>
            <a:ext cx="863600" cy="868680"/>
          </a:xfrm>
          <a:prstGeom prst="ellipse">
            <a:avLst/>
          </a:prstGeom>
          <a:solidFill>
            <a:schemeClr val="accent1"/>
          </a:solidFill>
          <a:ln>
            <a:noFill/>
          </a:ln>
        </p:spPr>
        <p:txBody>
          <a:bodyPr vert="horz" wrap="square" lIns="121920" tIns="60960" rIns="121920" bIns="60960" numCol="1" anchor="t" anchorCtr="0" compatLnSpc="1"/>
          <a:p>
            <a:endParaRPr lang="zh-CN" altLang="en-US" sz="2400"/>
          </a:p>
        </p:txBody>
      </p:sp>
      <p:cxnSp>
        <p:nvCxnSpPr>
          <p:cNvPr id="58" name="Straight Connector 68"/>
          <p:cNvCxnSpPr>
            <a:stCxn id="48" idx="1"/>
            <a:endCxn id="49" idx="3"/>
          </p:cNvCxnSpPr>
          <p:nvPr/>
        </p:nvCxnSpPr>
        <p:spPr>
          <a:xfrm flipH="1">
            <a:off x="7630160"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65" name="原创设计师QQ598969553             _47"/>
          <p:cNvSpPr>
            <a:spLocks noEditPoints="1"/>
          </p:cNvSpPr>
          <p:nvPr/>
        </p:nvSpPr>
        <p:spPr bwMode="auto">
          <a:xfrm>
            <a:off x="4297045" y="2165350"/>
            <a:ext cx="328930" cy="447040"/>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rgbClr val="EEEFF3"/>
          </a:solidFill>
          <a:ln>
            <a:noFill/>
          </a:ln>
        </p:spPr>
        <p:txBody>
          <a:bodyPr vert="horz" wrap="square" lIns="91440" tIns="45720" rIns="91440" bIns="45720" numCol="1" anchor="t" anchorCtr="0" compatLnSpc="1"/>
          <a:p>
            <a:endParaRPr lang="zh-CN" altLang="en-US"/>
          </a:p>
        </p:txBody>
      </p:sp>
      <p:sp>
        <p:nvSpPr>
          <p:cNvPr id="10" name="原创设计师QQ598969553             _14"/>
          <p:cNvSpPr>
            <a:spLocks noEditPoints="1"/>
          </p:cNvSpPr>
          <p:nvPr/>
        </p:nvSpPr>
        <p:spPr bwMode="auto">
          <a:xfrm>
            <a:off x="689991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原创设计师QQ598969553             _14"/>
          <p:cNvSpPr>
            <a:spLocks noEditPoints="1"/>
          </p:cNvSpPr>
          <p:nvPr/>
        </p:nvSpPr>
        <p:spPr bwMode="auto">
          <a:xfrm>
            <a:off x="853313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原创设计师QQ598969553             _47"/>
          <p:cNvSpPr>
            <a:spLocks noEditPoints="1"/>
          </p:cNvSpPr>
          <p:nvPr/>
        </p:nvSpPr>
        <p:spPr bwMode="auto">
          <a:xfrm>
            <a:off x="8550275"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4" name="原创设计师QQ598969553             _47"/>
          <p:cNvSpPr>
            <a:spLocks noEditPoints="1"/>
          </p:cNvSpPr>
          <p:nvPr/>
        </p:nvSpPr>
        <p:spPr bwMode="auto">
          <a:xfrm>
            <a:off x="692404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24"/>
          <p:cNvSpPr>
            <a:spLocks noEditPoints="1"/>
          </p:cNvSpPr>
          <p:nvPr/>
        </p:nvSpPr>
        <p:spPr bwMode="auto">
          <a:xfrm>
            <a:off x="1532890" y="2069465"/>
            <a:ext cx="805815" cy="660400"/>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Rectangle 17"/>
          <p:cNvSpPr/>
          <p:nvPr/>
        </p:nvSpPr>
        <p:spPr bwMode="auto">
          <a:xfrm>
            <a:off x="1512570" y="2927350"/>
            <a:ext cx="84709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en-US" sz="1400" b="1" i="0" u="none" strike="noStrike" kern="1200" cap="none" spc="0" normalizeH="0" baseline="0" noProof="0" dirty="0" err="1">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rPr>
              <a:t>Client</a:t>
            </a:r>
            <a:endParaRPr kumimoji="0" lang="en-US" sz="1400" b="1" i="0" u="none" strike="noStrike" kern="1200" cap="none" spc="0" normalizeH="0" baseline="0" noProof="0" dirty="0">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endParaRPr>
          </a:p>
        </p:txBody>
      </p:sp>
      <p:sp>
        <p:nvSpPr>
          <p:cNvPr id="83" name="Oval 19"/>
          <p:cNvSpPr>
            <a:spLocks noChangeAspect="1"/>
          </p:cNvSpPr>
          <p:nvPr/>
        </p:nvSpPr>
        <p:spPr>
          <a:xfrm>
            <a:off x="99187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17" name="Rounded Rectangle 79"/>
          <p:cNvSpPr/>
          <p:nvPr/>
        </p:nvSpPr>
        <p:spPr>
          <a:xfrm>
            <a:off x="8002270"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18" name="Rounded Rectangle 79"/>
          <p:cNvSpPr/>
          <p:nvPr/>
        </p:nvSpPr>
        <p:spPr>
          <a:xfrm>
            <a:off x="6381750" y="317500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19" name="Straight Connector 68"/>
          <p:cNvCxnSpPr>
            <a:stCxn id="217" idx="1"/>
            <a:endCxn id="218" idx="3"/>
          </p:cNvCxnSpPr>
          <p:nvPr/>
        </p:nvCxnSpPr>
        <p:spPr>
          <a:xfrm flipH="1">
            <a:off x="7630160"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0" name="原创设计师QQ598969553             _47"/>
          <p:cNvSpPr>
            <a:spLocks noEditPoints="1"/>
          </p:cNvSpPr>
          <p:nvPr/>
        </p:nvSpPr>
        <p:spPr bwMode="auto">
          <a:xfrm>
            <a:off x="8550275"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1" name="原创设计师QQ598969553             _47"/>
          <p:cNvSpPr>
            <a:spLocks noEditPoints="1"/>
          </p:cNvSpPr>
          <p:nvPr/>
        </p:nvSpPr>
        <p:spPr bwMode="auto">
          <a:xfrm>
            <a:off x="692404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2" name="原创设计师QQ598969553             _18"/>
          <p:cNvSpPr/>
          <p:nvPr/>
        </p:nvSpPr>
        <p:spPr bwMode="auto">
          <a:xfrm>
            <a:off x="962850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p>
            <a:endParaRPr lang="zh-CN" altLang="en-US" sz="2400"/>
          </a:p>
        </p:txBody>
      </p:sp>
      <p:sp>
        <p:nvSpPr>
          <p:cNvPr id="223" name="原创设计师QQ598969553             _14"/>
          <p:cNvSpPr>
            <a:spLocks noEditPoints="1"/>
          </p:cNvSpPr>
          <p:nvPr/>
        </p:nvSpPr>
        <p:spPr bwMode="auto">
          <a:xfrm>
            <a:off x="1022096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224" name="Rounded Rectangle 79"/>
          <p:cNvSpPr/>
          <p:nvPr/>
        </p:nvSpPr>
        <p:spPr>
          <a:xfrm>
            <a:off x="9660255"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5" name="Straight Connector 68"/>
          <p:cNvCxnSpPr>
            <a:stCxn id="224" idx="1"/>
          </p:cNvCxnSpPr>
          <p:nvPr/>
        </p:nvCxnSpPr>
        <p:spPr>
          <a:xfrm flipH="1">
            <a:off x="9288145"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6" name="原创设计师QQ598969553             _47"/>
          <p:cNvSpPr>
            <a:spLocks noEditPoints="1"/>
          </p:cNvSpPr>
          <p:nvPr/>
        </p:nvSpPr>
        <p:spPr bwMode="auto">
          <a:xfrm>
            <a:off x="1020826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27" name="Rounded Rectangle 79"/>
          <p:cNvSpPr/>
          <p:nvPr/>
        </p:nvSpPr>
        <p:spPr>
          <a:xfrm>
            <a:off x="9660255"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8" name="Straight Connector 68"/>
          <p:cNvCxnSpPr>
            <a:stCxn id="227" idx="1"/>
          </p:cNvCxnSpPr>
          <p:nvPr/>
        </p:nvCxnSpPr>
        <p:spPr>
          <a:xfrm flipH="1">
            <a:off x="9288145"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9" name="原创设计师QQ598969553             _47"/>
          <p:cNvSpPr>
            <a:spLocks noEditPoints="1"/>
          </p:cNvSpPr>
          <p:nvPr/>
        </p:nvSpPr>
        <p:spPr bwMode="auto">
          <a:xfrm>
            <a:off x="1020826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231" name="Rectangle 17"/>
          <p:cNvSpPr/>
          <p:nvPr/>
        </p:nvSpPr>
        <p:spPr bwMode="auto">
          <a:xfrm>
            <a:off x="1401445" y="3942080"/>
            <a:ext cx="106934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业务层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2" name="Rectangle 17"/>
          <p:cNvSpPr/>
          <p:nvPr/>
        </p:nvSpPr>
        <p:spPr bwMode="auto">
          <a:xfrm>
            <a:off x="3944620" y="3942080"/>
            <a:ext cx="103314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中继层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3" name="Rectangle 17"/>
          <p:cNvSpPr/>
          <p:nvPr/>
        </p:nvSpPr>
        <p:spPr bwMode="auto">
          <a:xfrm>
            <a:off x="7981315" y="3942080"/>
            <a:ext cx="1314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区块链层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cxnSp>
        <p:nvCxnSpPr>
          <p:cNvPr id="235" name="Straight Connector 20"/>
          <p:cNvCxnSpPr/>
          <p:nvPr/>
        </p:nvCxnSpPr>
        <p:spPr>
          <a:xfrm>
            <a:off x="2836545" y="90328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0"/>
          <p:cNvCxnSpPr/>
          <p:nvPr/>
        </p:nvCxnSpPr>
        <p:spPr>
          <a:xfrm>
            <a:off x="6096000" y="91852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7" name="原创设计师QQ598969553             _10"/>
          <p:cNvSpPr>
            <a:spLocks noChangeArrowheads="1"/>
          </p:cNvSpPr>
          <p:nvPr/>
        </p:nvSpPr>
        <p:spPr bwMode="auto">
          <a:xfrm>
            <a:off x="151257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获取路由策略</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客户端向中继层发送请求，路由模块调用主链的路由管理合约，获取路由分配策略。</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8" name="Oval 19"/>
          <p:cNvSpPr>
            <a:spLocks noChangeAspect="1"/>
          </p:cNvSpPr>
          <p:nvPr/>
        </p:nvSpPr>
        <p:spPr>
          <a:xfrm>
            <a:off x="362966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77080"/>
            <a:ext cx="431800" cy="431800"/>
          </a:xfrm>
          <a:prstGeom prst="ellipse">
            <a:avLst/>
          </a:prstGeom>
          <a:solidFill>
            <a:srgbClr val="0076DA"/>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77080"/>
            <a:ext cx="431800" cy="431800"/>
          </a:xfrm>
          <a:prstGeom prst="ellipse">
            <a:avLst/>
          </a:prstGeom>
          <a:solidFill>
            <a:srgbClr val="404040"/>
          </a:solidFill>
          <a:ln w="25400">
            <a:noFill/>
          </a:ln>
        </p:spPr>
        <p:txBody>
          <a:bodyPr lIns="0" tIns="0" rIns="0" bIns="0" anchor="t"/>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cxnSp>
        <p:nvCxnSpPr>
          <p:cNvPr id="244" name="原创设计师QQ598969553             _19"/>
          <p:cNvCxnSpPr/>
          <p:nvPr/>
        </p:nvCxnSpPr>
        <p:spPr>
          <a:xfrm flipV="1">
            <a:off x="2468880" y="2389505"/>
            <a:ext cx="1337310" cy="2095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原创设计师QQ598969553             _20"/>
          <p:cNvCxnSpPr>
            <a:stCxn id="50" idx="1"/>
            <a:endCxn id="49" idx="1"/>
          </p:cNvCxnSpPr>
          <p:nvPr/>
        </p:nvCxnSpPr>
        <p:spPr>
          <a:xfrm flipV="1">
            <a:off x="5071110" y="2343785"/>
            <a:ext cx="1310640" cy="571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原创设计师QQ598969553             _23"/>
          <p:cNvCxnSpPr>
            <a:endCxn id="23" idx="2"/>
          </p:cNvCxnSpPr>
          <p:nvPr/>
        </p:nvCxnSpPr>
        <p:spPr>
          <a:xfrm>
            <a:off x="5817870" y="1243965"/>
            <a:ext cx="68389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原创设计师QQ598969553             _24"/>
          <p:cNvCxnSpPr>
            <a:endCxn id="218" idx="1"/>
          </p:cNvCxnSpPr>
          <p:nvPr/>
        </p:nvCxnSpPr>
        <p:spPr>
          <a:xfrm>
            <a:off x="5817870" y="3446145"/>
            <a:ext cx="56388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原创设计师QQ598969553             _25"/>
          <p:cNvCxnSpPr/>
          <p:nvPr/>
        </p:nvCxnSpPr>
        <p:spPr>
          <a:xfrm>
            <a:off x="5817949" y="1243970"/>
            <a:ext cx="0" cy="220186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原创设计师QQ598969553             _16"/>
          <p:cNvSpPr>
            <a:spLocks noEditPoints="1"/>
          </p:cNvSpPr>
          <p:nvPr/>
        </p:nvSpPr>
        <p:spPr bwMode="auto">
          <a:xfrm>
            <a:off x="1096366" y="469116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0" name="原创设计师QQ598969553             _17"/>
          <p:cNvSpPr>
            <a:spLocks noEditPoints="1"/>
          </p:cNvSpPr>
          <p:nvPr/>
        </p:nvSpPr>
        <p:spPr bwMode="auto">
          <a:xfrm>
            <a:off x="3752267" y="470148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原创设计师QQ598969553             _10"/>
          <p:cNvSpPr>
            <a:spLocks noEditPoints="1"/>
          </p:cNvSpPr>
          <p:nvPr/>
        </p:nvSpPr>
        <p:spPr bwMode="auto">
          <a:xfrm>
            <a:off x="9202807" y="467951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原创设计师QQ598969553             _78"/>
          <p:cNvSpPr>
            <a:spLocks noEditPoints="1"/>
          </p:cNvSpPr>
          <p:nvPr/>
        </p:nvSpPr>
        <p:spPr bwMode="auto">
          <a:xfrm>
            <a:off x="6505297" y="467951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5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54"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55" name="Straight Connector 68"/>
          <p:cNvCxnSpPr>
            <a:endCxn id="23" idx="5"/>
          </p:cNvCxnSpPr>
          <p:nvPr/>
        </p:nvCxnSpPr>
        <p:spPr>
          <a:xfrm flipH="1">
            <a:off x="7703185" y="1243965"/>
            <a:ext cx="4133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68"/>
          <p:cNvCxnSpPr>
            <a:stCxn id="222" idx="2"/>
          </p:cNvCxnSpPr>
          <p:nvPr/>
        </p:nvCxnSpPr>
        <p:spPr>
          <a:xfrm flipH="1">
            <a:off x="9335135" y="1243965"/>
            <a:ext cx="4864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Oval 30"/>
          <p:cNvSpPr/>
          <p:nvPr/>
        </p:nvSpPr>
        <p:spPr>
          <a:xfrm>
            <a:off x="6174105" y="3594100"/>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12" name="Oval 17"/>
          <p:cNvSpPr>
            <a:spLocks noChangeAspect="1"/>
          </p:cNvSpPr>
          <p:nvPr/>
        </p:nvSpPr>
        <p:spPr>
          <a:xfrm>
            <a:off x="1214755" y="2030730"/>
            <a:ext cx="685800" cy="6858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环境</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Environment </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
        <p:nvSpPr>
          <p:cNvPr id="2" name="Content Placeholder 2"/>
          <p:cNvSpPr txBox="1"/>
          <p:nvPr/>
        </p:nvSpPr>
        <p:spPr>
          <a:xfrm>
            <a:off x="2081213" y="2311400"/>
            <a:ext cx="3806825" cy="792163"/>
          </a:xfrm>
          <a:prstGeom prst="rect">
            <a:avLst/>
          </a:prstGeom>
          <a:noFill/>
          <a:ln w="9525">
            <a:noFill/>
          </a:ln>
        </p:spPr>
        <p:txBody>
          <a:bodyPr anchor="t"/>
          <a:p>
            <a:pPr>
              <a:lnSpc>
                <a:spcPct val="90000"/>
              </a:lnSpc>
              <a:spcBef>
                <a:spcPts val="1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本文实验硬件采用4核8线程，Intel(R) Core(TM) i7-4790 CPU @ 3.60GHz处理器，8G内存的服务器。</a:t>
            </a:r>
            <a:endParaRPr lang="en-US" altLang="zh-CN" sz="1400" dirty="0">
              <a:solidFill>
                <a:srgbClr val="595959"/>
              </a:solidFill>
              <a:latin typeface="微软雅黑" panose="020B0503020204020204" charset="-122"/>
              <a:ea typeface="微软雅黑" panose="020B0503020204020204" charset="-122"/>
            </a:endParaRPr>
          </a:p>
        </p:txBody>
      </p:sp>
      <p:sp>
        <p:nvSpPr>
          <p:cNvPr id="4" name="Title 13"/>
          <p:cNvSpPr txBox="1"/>
          <p:nvPr/>
        </p:nvSpPr>
        <p:spPr>
          <a:xfrm>
            <a:off x="2103438" y="1897063"/>
            <a:ext cx="3632200" cy="531812"/>
          </a:xfrm>
          <a:prstGeom prst="rect">
            <a:avLst/>
          </a:prstGeom>
          <a:noFill/>
          <a:ln w="9525">
            <a:noFill/>
          </a:ln>
        </p:spPr>
        <p:txBody>
          <a:bodyPr anchor="ctr"/>
          <a:p>
            <a:pP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硬件环境</a:t>
            </a:r>
            <a:endParaRPr lang="zh-CN" altLang="id-ID" sz="2400" b="1" dirty="0">
              <a:solidFill>
                <a:srgbClr val="404040"/>
              </a:solidFill>
              <a:latin typeface="微软雅黑" panose="020B0503020204020204" charset="-122"/>
              <a:ea typeface="微软雅黑" panose="020B0503020204020204" charset="-122"/>
            </a:endParaRPr>
          </a:p>
        </p:txBody>
      </p:sp>
      <p:sp>
        <p:nvSpPr>
          <p:cNvPr id="5" name="Content Placeholder 2"/>
          <p:cNvSpPr txBox="1"/>
          <p:nvPr/>
        </p:nvSpPr>
        <p:spPr>
          <a:xfrm>
            <a:off x="2081213" y="3875088"/>
            <a:ext cx="3806825" cy="792162"/>
          </a:xfrm>
          <a:prstGeom prst="rect">
            <a:avLst/>
          </a:prstGeom>
          <a:noFill/>
          <a:ln w="9525">
            <a:noFill/>
          </a:ln>
        </p:spPr>
        <p:txBody>
          <a:bodyPr anchor="t"/>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BatchTimeout: 2s</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MaxMessageCount: 10</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AbsoluteMaxBytes: 98 MB</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PreferredMaxBytes: 512 KB</a:t>
            </a:r>
            <a:endParaRPr lang="en-US" altLang="zh-CN" sz="1400" dirty="0">
              <a:solidFill>
                <a:srgbClr val="595959"/>
              </a:solidFill>
              <a:latin typeface="微软雅黑" panose="020B0503020204020204" charset="-122"/>
              <a:ea typeface="微软雅黑" panose="020B0503020204020204" charset="-122"/>
            </a:endParaRPr>
          </a:p>
        </p:txBody>
      </p:sp>
      <p:sp>
        <p:nvSpPr>
          <p:cNvPr id="6" name="Title 13"/>
          <p:cNvSpPr txBox="1"/>
          <p:nvPr/>
        </p:nvSpPr>
        <p:spPr>
          <a:xfrm>
            <a:off x="2103438" y="34607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区块链配置</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9" name="Content Placeholder 2"/>
          <p:cNvSpPr txBox="1"/>
          <p:nvPr/>
        </p:nvSpPr>
        <p:spPr>
          <a:xfrm>
            <a:off x="7038975" y="3875088"/>
            <a:ext cx="3976688" cy="792162"/>
          </a:xfrm>
          <a:prstGeom prst="rect">
            <a:avLst/>
          </a:prstGeom>
          <a:noFill/>
          <a:ln w="9525">
            <a:noFill/>
          </a:ln>
        </p:spPr>
        <p:txBody>
          <a:bodyPr anchor="t"/>
          <a:p>
            <a:pPr>
              <a:spcBef>
                <a:spcPct val="20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每个节点部署相同的pressureMeasureCC.go智能合约。该合约初始化一个账户A，账户初始金额为100，设置有add接口，每次调用智能合约的add接口，账户A资金加1。</a:t>
            </a:r>
            <a:endParaRPr lang="en-US" altLang="zh-CN" sz="1400" dirty="0">
              <a:solidFill>
                <a:srgbClr val="595959"/>
              </a:solidFill>
              <a:latin typeface="微软雅黑" panose="020B0503020204020204" charset="-122"/>
              <a:ea typeface="微软雅黑" panose="020B0503020204020204" charset="-122"/>
            </a:endParaRPr>
          </a:p>
        </p:txBody>
      </p:sp>
      <p:sp>
        <p:nvSpPr>
          <p:cNvPr id="10" name="Title 13"/>
          <p:cNvSpPr txBox="1"/>
          <p:nvPr/>
        </p:nvSpPr>
        <p:spPr>
          <a:xfrm>
            <a:off x="7026275" y="3460750"/>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rPr>
              <a:t>合约设置</a:t>
            </a:r>
            <a:endPar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endParaRPr>
          </a:p>
        </p:txBody>
      </p:sp>
      <p:sp>
        <p:nvSpPr>
          <p:cNvPr id="14" name="Oval 33"/>
          <p:cNvSpPr/>
          <p:nvPr/>
        </p:nvSpPr>
        <p:spPr>
          <a:xfrm>
            <a:off x="1214755" y="359410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2" name="Content Placeholder 2"/>
          <p:cNvSpPr txBox="1"/>
          <p:nvPr/>
        </p:nvSpPr>
        <p:spPr>
          <a:xfrm>
            <a:off x="7016433" y="2311718"/>
            <a:ext cx="3806825" cy="792162"/>
          </a:xfrm>
          <a:prstGeom prst="rect">
            <a:avLst/>
          </a:prstGeom>
          <a:noFill/>
          <a:ln w="9525">
            <a:noFill/>
          </a:ln>
        </p:spPr>
        <p:txBody>
          <a:bodyPr anchor="t"/>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 v18.02.0</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Compose - v1.16.1</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Node.js - v6.9.5</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Linux - v3.10.0-514.6.1.el7.x86_64</a:t>
            </a:r>
            <a:endParaRPr lang="en-US" altLang="zh-CN" sz="1400" dirty="0">
              <a:solidFill>
                <a:srgbClr val="595959"/>
              </a:solidFill>
              <a:latin typeface="微软雅黑" panose="020B0503020204020204" charset="-122"/>
              <a:ea typeface="微软雅黑" panose="020B0503020204020204" charset="-122"/>
            </a:endParaRPr>
          </a:p>
        </p:txBody>
      </p:sp>
      <p:sp>
        <p:nvSpPr>
          <p:cNvPr id="37" name="Title 13"/>
          <p:cNvSpPr txBox="1"/>
          <p:nvPr/>
        </p:nvSpPr>
        <p:spPr>
          <a:xfrm>
            <a:off x="7038658" y="189738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软件环境</a:t>
            </a:r>
            <a:endParaRPr kumimoji="0" lang="zh-CN" altLang="en-US" sz="24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41" name="Oval 33"/>
          <p:cNvSpPr/>
          <p:nvPr/>
        </p:nvSpPr>
        <p:spPr>
          <a:xfrm>
            <a:off x="6149975" y="203073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47" name="原创设计师QQ598969553             _29"/>
          <p:cNvSpPr>
            <a:spLocks noEditPoints="1"/>
          </p:cNvSpPr>
          <p:nvPr/>
        </p:nvSpPr>
        <p:spPr bwMode="auto">
          <a:xfrm>
            <a:off x="1358900" y="2244090"/>
            <a:ext cx="396875" cy="259080"/>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6318250" y="2192655"/>
            <a:ext cx="396875" cy="362585"/>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原创设计师QQ598969553             _10"/>
          <p:cNvSpPr>
            <a:spLocks noEditPoints="1"/>
          </p:cNvSpPr>
          <p:nvPr/>
        </p:nvSpPr>
        <p:spPr bwMode="auto">
          <a:xfrm>
            <a:off x="1378585" y="3757930"/>
            <a:ext cx="358775" cy="35877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原创设计师QQ598969553             _31"/>
          <p:cNvSpPr>
            <a:spLocks noEditPoints="1"/>
          </p:cNvSpPr>
          <p:nvPr/>
        </p:nvSpPr>
        <p:spPr bwMode="auto">
          <a:xfrm>
            <a:off x="6363335" y="3757295"/>
            <a:ext cx="306070" cy="359410"/>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24" name="Group 23"/>
          <p:cNvGrpSpPr/>
          <p:nvPr/>
        </p:nvGrpSpPr>
        <p:grpSpPr>
          <a:xfrm>
            <a:off x="8312150" y="3416300"/>
            <a:ext cx="2263775" cy="215900"/>
            <a:chOff x="8951547" y="3559562"/>
            <a:chExt cx="2262749" cy="216024"/>
          </a:xfrm>
        </p:grpSpPr>
        <p:sp>
          <p:nvSpPr>
            <p:cNvPr id="25" name="Parallelogram 24"/>
            <p:cNvSpPr/>
            <p:nvPr/>
          </p:nvSpPr>
          <p:spPr>
            <a:xfrm>
              <a:off x="8951547"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1" name="Parallelogram 30"/>
            <p:cNvSpPr/>
            <p:nvPr/>
          </p:nvSpPr>
          <p:spPr>
            <a:xfrm>
              <a:off x="9062622"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2" name="Parallelogram 31"/>
            <p:cNvSpPr/>
            <p:nvPr/>
          </p:nvSpPr>
          <p:spPr>
            <a:xfrm>
              <a:off x="9173696"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3" name="Parallelogram 32"/>
            <p:cNvSpPr/>
            <p:nvPr/>
          </p:nvSpPr>
          <p:spPr>
            <a:xfrm>
              <a:off x="9284771"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4" name="Parallelogram 33"/>
            <p:cNvSpPr/>
            <p:nvPr/>
          </p:nvSpPr>
          <p:spPr>
            <a:xfrm>
              <a:off x="939425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5" name="Parallelogram 34"/>
            <p:cNvSpPr/>
            <p:nvPr/>
          </p:nvSpPr>
          <p:spPr>
            <a:xfrm>
              <a:off x="9505334"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Parallelogram 35"/>
            <p:cNvSpPr/>
            <p:nvPr/>
          </p:nvSpPr>
          <p:spPr>
            <a:xfrm>
              <a:off x="961640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7" name="Parallelogram 36"/>
            <p:cNvSpPr/>
            <p:nvPr/>
          </p:nvSpPr>
          <p:spPr>
            <a:xfrm>
              <a:off x="9727483"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8" name="Parallelogram 37"/>
            <p:cNvSpPr/>
            <p:nvPr/>
          </p:nvSpPr>
          <p:spPr>
            <a:xfrm>
              <a:off x="9838558"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Parallelogram 38"/>
            <p:cNvSpPr/>
            <p:nvPr/>
          </p:nvSpPr>
          <p:spPr>
            <a:xfrm>
              <a:off x="9949632"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Parallelogram 47"/>
            <p:cNvSpPr/>
            <p:nvPr/>
          </p:nvSpPr>
          <p:spPr>
            <a:xfrm>
              <a:off x="10059120"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9" name="Parallelogram 48"/>
            <p:cNvSpPr/>
            <p:nvPr/>
          </p:nvSpPr>
          <p:spPr>
            <a:xfrm>
              <a:off x="1017019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0" name="Parallelogram 49"/>
            <p:cNvSpPr/>
            <p:nvPr/>
          </p:nvSpPr>
          <p:spPr>
            <a:xfrm>
              <a:off x="10281269"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1" name="Parallelogram 50"/>
            <p:cNvSpPr/>
            <p:nvPr/>
          </p:nvSpPr>
          <p:spPr>
            <a:xfrm>
              <a:off x="1039234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2" name="Parallelogram 51"/>
            <p:cNvSpPr/>
            <p:nvPr/>
          </p:nvSpPr>
          <p:spPr>
            <a:xfrm>
              <a:off x="10503418"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3" name="Parallelogram 52"/>
            <p:cNvSpPr/>
            <p:nvPr/>
          </p:nvSpPr>
          <p:spPr>
            <a:xfrm>
              <a:off x="10614493"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4" name="Parallelogram 53"/>
            <p:cNvSpPr/>
            <p:nvPr/>
          </p:nvSpPr>
          <p:spPr>
            <a:xfrm>
              <a:off x="1072398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5" name="Parallelogram 54"/>
            <p:cNvSpPr/>
            <p:nvPr/>
          </p:nvSpPr>
          <p:spPr>
            <a:xfrm>
              <a:off x="10835056"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6" name="Parallelogram 55"/>
            <p:cNvSpPr/>
            <p:nvPr/>
          </p:nvSpPr>
          <p:spPr>
            <a:xfrm>
              <a:off x="1094613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7" name="Parallelogram 56"/>
            <p:cNvSpPr/>
            <p:nvPr/>
          </p:nvSpPr>
          <p:spPr>
            <a:xfrm>
              <a:off x="11057205"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58" name="TextBox 57"/>
          <p:cNvSpPr txBox="1"/>
          <p:nvPr/>
        </p:nvSpPr>
        <p:spPr>
          <a:xfrm>
            <a:off x="10539730" y="3305175"/>
            <a:ext cx="1037590" cy="429895"/>
          </a:xfrm>
          <a:prstGeom prst="rect">
            <a:avLst/>
          </a:prstGeom>
          <a:noFill/>
          <a:ln w="9525">
            <a:noFill/>
          </a:ln>
        </p:spPr>
        <p:txBody>
          <a:bodyPr wrap="square" anchor="t">
            <a:spAutoFit/>
          </a:bodyPr>
          <a:p>
            <a:pPr>
              <a:buFont typeface="Arial" panose="020B0604020202020204" pitchFamily="34" charset="0"/>
              <a:buNone/>
            </a:pPr>
            <a:r>
              <a:rPr lang="en-US" altLang="id-ID" sz="2200" b="1" i="1" dirty="0">
                <a:solidFill>
                  <a:srgbClr val="767171"/>
                </a:solidFill>
                <a:latin typeface="Calibri" panose="020F0502020204030204" charset="0"/>
                <a:ea typeface="宋体" panose="02010600030101010101" pitchFamily="2" charset="-122"/>
              </a:rPr>
              <a:t>80</a:t>
            </a:r>
            <a:r>
              <a:rPr lang="zh-CN" altLang="en-US" sz="2200" b="1" i="1" dirty="0">
                <a:solidFill>
                  <a:srgbClr val="767171"/>
                </a:solidFill>
                <a:latin typeface="Calibri" panose="020F0502020204030204" charset="0"/>
                <a:ea typeface="宋体" panose="02010600030101010101" pitchFamily="2" charset="-122"/>
              </a:rPr>
              <a:t>笔</a:t>
            </a:r>
            <a:r>
              <a:rPr lang="en-US" altLang="id-ID" sz="2200" b="1" i="1" dirty="0">
                <a:solidFill>
                  <a:srgbClr val="767171"/>
                </a:solidFill>
                <a:latin typeface="Calibri" panose="020F0502020204030204" charset="0"/>
                <a:ea typeface="宋体" panose="02010600030101010101" pitchFamily="2" charset="-122"/>
              </a:rPr>
              <a:t>/s</a:t>
            </a:r>
            <a:endParaRPr lang="zh-CN" altLang="en-US" sz="2200" b="1" i="1" dirty="0">
              <a:solidFill>
                <a:srgbClr val="767171"/>
              </a:solidFill>
              <a:latin typeface="Calibri" panose="020F0502020204030204" charset="0"/>
              <a:ea typeface="宋体" panose="02010600030101010101" pitchFamily="2" charset="-122"/>
            </a:endParaRPr>
          </a:p>
        </p:txBody>
      </p:sp>
      <p:sp>
        <p:nvSpPr>
          <p:cNvPr id="59" name="TextBox 58"/>
          <p:cNvSpPr txBox="1"/>
          <p:nvPr/>
        </p:nvSpPr>
        <p:spPr>
          <a:xfrm>
            <a:off x="8256588" y="3170238"/>
            <a:ext cx="2792412" cy="275590"/>
          </a:xfrm>
          <a:prstGeom prst="rect">
            <a:avLst/>
          </a:prstGeom>
          <a:noFill/>
          <a:ln w="9525">
            <a:noFill/>
          </a:ln>
        </p:spPr>
        <p:txBody>
          <a:bodyPr anchor="t">
            <a:spAutoFit/>
          </a:bodyPr>
          <a:p>
            <a:pPr algn="just">
              <a:buFont typeface="Arial" panose="020B0604020202020204" pitchFamily="34" charset="0"/>
              <a:buNone/>
            </a:pPr>
            <a:r>
              <a:rPr lang="en-US" sz="1200" b="1" i="1" dirty="0">
                <a:solidFill>
                  <a:srgbClr val="AFABAB"/>
                </a:solidFill>
                <a:latin typeface="Calibri" panose="020F0502020204030204" charset="0"/>
                <a:ea typeface="宋体" panose="02010600030101010101" pitchFamily="2" charset="-122"/>
              </a:rPr>
              <a:t>CBFT</a:t>
            </a:r>
            <a:endParaRPr lang="en-US" sz="1200" b="1" i="1" dirty="0">
              <a:solidFill>
                <a:srgbClr val="AFABAB"/>
              </a:solidFill>
              <a:latin typeface="Calibri" panose="020F0502020204030204" charset="0"/>
              <a:ea typeface="宋体" panose="02010600030101010101" pitchFamily="2" charset="-122"/>
            </a:endParaRPr>
          </a:p>
        </p:txBody>
      </p:sp>
      <p:grpSp>
        <p:nvGrpSpPr>
          <p:cNvPr id="106" name="Group 105"/>
          <p:cNvGrpSpPr/>
          <p:nvPr/>
        </p:nvGrpSpPr>
        <p:grpSpPr>
          <a:xfrm>
            <a:off x="8328163" y="2858936"/>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2749550"/>
            <a:ext cx="1021080" cy="429895"/>
          </a:xfrm>
          <a:prstGeom prst="rect">
            <a:avLst/>
          </a:prstGeom>
          <a:noFill/>
          <a:ln w="9525">
            <a:noFill/>
          </a:ln>
        </p:spPr>
        <p:txBody>
          <a:bodyPr wrap="square" anchor="t">
            <a:spAutoFit/>
          </a:bodyPr>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90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1510" y="2612708"/>
            <a:ext cx="2792413" cy="275590"/>
          </a:xfrm>
          <a:prstGeom prst="rect">
            <a:avLst/>
          </a:prstGeom>
          <a:noFill/>
          <a:ln w="9525">
            <a:noFill/>
          </a:ln>
        </p:spPr>
        <p:txBody>
          <a:bodyPr anchor="t">
            <a:spAutoFit/>
          </a:bodyPr>
          <a:p>
            <a:pPr algn="just">
              <a:buFont typeface="Arial" panose="020B0604020202020204" pitchFamily="34" charset="0"/>
              <a:buNone/>
            </a:pPr>
            <a:r>
              <a:rPr lang="en-US" altLang="id-ID" sz="1200" b="1" i="1" dirty="0">
                <a:solidFill>
                  <a:srgbClr val="AFABAB"/>
                </a:solidFill>
                <a:latin typeface="Calibri" panose="020F0502020204030204" charset="0"/>
                <a:ea typeface="宋体" panose="02010600030101010101" pitchFamily="2" charset="-122"/>
              </a:rPr>
              <a:t>Fabric</a:t>
            </a:r>
            <a:endParaRPr lang="en-US" altLang="id-ID" sz="1200" b="1" i="1" dirty="0">
              <a:solidFill>
                <a:srgbClr val="AFABAB"/>
              </a:solidFill>
              <a:latin typeface="Calibri" panose="020F0502020204030204" charset="0"/>
              <a:ea typeface="宋体" panose="02010600030101010101" pitchFamily="2" charset="-122"/>
            </a:endParaRPr>
          </a:p>
        </p:txBody>
      </p:sp>
      <p:grpSp>
        <p:nvGrpSpPr>
          <p:cNvPr id="158" name="Group 157"/>
          <p:cNvGrpSpPr/>
          <p:nvPr/>
        </p:nvGrpSpPr>
        <p:grpSpPr>
          <a:xfrm>
            <a:off x="8312931" y="3409835"/>
            <a:ext cx="1717282" cy="223033"/>
            <a:chOff x="9697210" y="1541459"/>
            <a:chExt cx="1717283" cy="223033"/>
          </a:xfrm>
          <a:solidFill>
            <a:srgbClr val="0070C0"/>
          </a:solidFill>
        </p:grpSpPr>
        <p:sp>
          <p:nvSpPr>
            <p:cNvPr id="159" name="Parallelogram 15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0" name="Parallelogram 15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1" name="Parallelogram 16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2" name="Parallelogram 16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3" name="Parallelogram 16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4" name="Parallelogram 16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5" name="Parallelogram 16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6" name="Parallelogram 16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7" name="Parallelogram 16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8" name="Parallelogram 16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9" name="Parallelogram 16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0" name="Parallelogram 16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1" name="Parallelogram 17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2" name="Parallelogram 17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3" name="Parallelogram 17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98" name="Group 197"/>
          <p:cNvGrpSpPr/>
          <p:nvPr/>
        </p:nvGrpSpPr>
        <p:grpSpPr>
          <a:xfrm>
            <a:off x="8324924" y="28656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aphicFrame>
        <p:nvGraphicFramePr>
          <p:cNvPr id="3" name="图表 6"/>
          <p:cNvGraphicFramePr/>
          <p:nvPr/>
        </p:nvGraphicFramePr>
        <p:xfrm>
          <a:off x="1750695" y="2076450"/>
          <a:ext cx="5310505" cy="3187700"/>
        </p:xfrm>
        <a:graphic>
          <a:graphicData uri="http://schemas.openxmlformats.org/drawingml/2006/chart">
            <c:chart xmlns:c="http://schemas.openxmlformats.org/drawingml/2006/chart" xmlns:r="http://schemas.openxmlformats.org/officeDocument/2006/relationships" r:id="rId1"/>
          </a:graphicData>
        </a:graphic>
      </p:graphicFrame>
      <p:sp>
        <p:nvSpPr>
          <p:cNvPr id="2" name="原创设计师QQ598969553             _21"/>
          <p:cNvSpPr>
            <a:spLocks noChangeArrowheads="1"/>
          </p:cNvSpPr>
          <p:nvPr/>
        </p:nvSpPr>
        <p:spPr bwMode="auto">
          <a:xfrm>
            <a:off x="8312751" y="393591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lnSpc>
                <a:spcPct val="120000"/>
              </a:lnSpc>
              <a:spcBef>
                <a:spcPts val="300"/>
              </a:spcBef>
            </a:pPr>
            <a:r>
              <a:rPr lang="zh-CN" dirty="0">
                <a:solidFill>
                  <a:schemeClr val="bg1">
                    <a:lumMod val="50000"/>
                  </a:schemeClr>
                </a:solidFill>
                <a:latin typeface="微软雅黑" panose="020B0503020204020204" charset="-122"/>
                <a:ea typeface="微软雅黑" panose="020B0503020204020204" charset="-122"/>
              </a:rPr>
              <a:t>经过改进的</a:t>
            </a:r>
            <a:r>
              <a:rPr lang="en-US" altLang="zh-CN" dirty="0">
                <a:solidFill>
                  <a:schemeClr val="bg1">
                    <a:lumMod val="50000"/>
                  </a:schemeClr>
                </a:solidFill>
                <a:latin typeface="微软雅黑" panose="020B0503020204020204" charset="-122"/>
                <a:ea typeface="微软雅黑" panose="020B0503020204020204" charset="-122"/>
              </a:rPr>
              <a:t>CBFT</a:t>
            </a:r>
            <a:r>
              <a:rPr lang="zh-CN" altLang="en-US" dirty="0">
                <a:solidFill>
                  <a:schemeClr val="bg1">
                    <a:lumMod val="50000"/>
                  </a:schemeClr>
                </a:solidFill>
                <a:latin typeface="微软雅黑" panose="020B0503020204020204" charset="-122"/>
                <a:ea typeface="微软雅黑" panose="020B0503020204020204" charset="-122"/>
              </a:rPr>
              <a:t>算法相较于同样是</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联盟链</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定位的</a:t>
            </a:r>
            <a:r>
              <a:rPr lang="en-US" altLang="zh-CN" dirty="0">
                <a:solidFill>
                  <a:schemeClr val="bg1">
                    <a:lumMod val="50000"/>
                  </a:schemeClr>
                </a:solidFill>
                <a:latin typeface="微软雅黑" panose="020B0503020204020204" charset="-122"/>
                <a:ea typeface="微软雅黑" panose="020B0503020204020204" charset="-122"/>
              </a:rPr>
              <a:t>Fabric</a:t>
            </a:r>
            <a:r>
              <a:rPr lang="zh-CN" altLang="en-US" dirty="0">
                <a:solidFill>
                  <a:schemeClr val="bg1">
                    <a:lumMod val="50000"/>
                  </a:schemeClr>
                </a:solidFill>
                <a:latin typeface="微软雅黑" panose="020B0503020204020204" charset="-122"/>
                <a:ea typeface="微软雅黑" panose="020B0503020204020204" charset="-122"/>
              </a:rPr>
              <a:t>，拥有相对差不多的</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，但是安全性有了提高。</a:t>
            </a:r>
            <a:endParaRPr lang="zh-CN" altLang="en-US" sz="1065" dirty="0">
              <a:solidFill>
                <a:schemeClr val="bg1">
                  <a:lumMod val="50000"/>
                </a:schemeClr>
              </a:solidFill>
              <a:latin typeface="微软雅黑" panose="020B0503020204020204" charset="-122"/>
              <a:ea typeface="微软雅黑" panose="020B0503020204020204" charset="-122"/>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p>
            <a:endParaRPr lang="zh-CN" altLang="en-US" sz="2400"/>
          </a:p>
        </p:txBody>
      </p:sp>
      <p:sp>
        <p:nvSpPr>
          <p:cNvPr id="6"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7"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2294</Words>
  <Application>WPS 演示</Application>
  <PresentationFormat>宽屏</PresentationFormat>
  <Paragraphs>316</Paragraphs>
  <Slides>19</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8" baseType="lpstr">
      <vt:lpstr>Arial</vt:lpstr>
      <vt:lpstr>宋体</vt:lpstr>
      <vt:lpstr>Wingdings</vt:lpstr>
      <vt:lpstr>Calibri</vt:lpstr>
      <vt:lpstr>微软雅黑</vt:lpstr>
      <vt:lpstr>Impact</vt:lpstr>
      <vt:lpstr>Calibri Light</vt:lpstr>
      <vt:lpstr>Roboto</vt:lpstr>
      <vt:lpstr>Bebas Neue</vt:lpstr>
      <vt:lpstr>Lato Light</vt:lpstr>
      <vt:lpstr>Source Sans Pro Light</vt:lpstr>
      <vt:lpstr>Euphemia</vt:lpstr>
      <vt:lpstr>华文隶书</vt:lpstr>
      <vt:lpstr>Helvetica-Roman-SemiB</vt:lpstr>
      <vt:lpstr>SimSun-ExtB</vt:lpstr>
      <vt:lpstr>Arial Unicode MS</vt:lpstr>
      <vt:lpstr>Segoe Print</vt:lpstr>
      <vt:lpstr>第一PPT，www.1ppt.com</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李一鸣</dc:creator>
  <cp:lastModifiedBy>lym</cp:lastModifiedBy>
  <cp:revision>1197</cp:revision>
  <dcterms:created xsi:type="dcterms:W3CDTF">2015-05-05T08:02:00Z</dcterms:created>
  <dcterms:modified xsi:type="dcterms:W3CDTF">2018-03-15T13:38:02Z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