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7F7F7F"/>
    <a:srgbClr val="ED7D31"/>
    <a:srgbClr val="70B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F4FEA-15B6-428D-A07F-3E936A2B1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5E3618-BC86-4E32-965D-AFC400359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9313B-82CF-443D-9AC7-4E8ECC43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75E4C3-2982-49B5-BCE5-30CE6DB6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C277D-4C64-419C-97DA-0776ECEC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32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36FED-F21E-4539-A02E-AE559FA5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1D9B73-B907-4AD9-8016-7E281AEB3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EA4B3A-1B8F-4E5B-A750-9241DFE7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EAE8D-1A66-4E53-9CDE-D3D4EC28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777D49-6618-46B2-B106-EE734607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42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123166-AD03-4EA3-AB95-46F1C5609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6345D2-4493-41F6-81EC-2B1B83EA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E806BC-2ECF-4C83-8D21-10C1B75C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BE04D1-1DBF-467E-8CDD-0AE2E46A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A0562-D441-4D37-AD21-E048CF67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40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3A413-87DB-46C3-A911-D73A3071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AD81D-9E01-4E60-9F2C-5C1E950C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1F091-FEC2-4B9C-BF85-19201152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25C99-3657-4434-8145-DFA11E68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BF488-89F2-40AC-9CCF-A4941716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9403E-CD4A-4ACA-9CF9-872A3D3B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080E24-E59E-4729-A3D6-E22DFBA4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4ECF5-D17D-4A59-82A9-EDF69A8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7F8BC-FB45-4E08-B1B9-B67DE487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9C1F7-7B67-4D54-88CB-5D5E7F5D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4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1B125-C0FD-4DA9-8DEE-7EC88207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90304-A88D-464C-A162-E2462AE5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B25D42-B188-4C05-8B6F-CEE4B1E84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3CA536-6872-4BF5-87CB-A5F13DA9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7B2C22-1A14-4F5E-8E8A-1A342D50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DDEEF-8D34-43C9-A992-087CA876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1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2E554-4326-4E2A-B4FF-9A7B8330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DE9E3-5421-4C2F-B334-9B16CC188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B96FB8-986F-4524-BD0C-900653F5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5913FF-EB73-453D-887A-888D864AF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361158-66C8-4890-AFAA-43C4AA8EE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731671-F129-405F-9101-A668DE7F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BFF787-7DC9-4CCA-BBC5-3B510A9F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0C5E3B-0D0A-4161-A08F-7D225C4A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76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D1A45-FB60-4897-BC20-4CED89D9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A58BA7-CA5A-4D86-ACAB-6189ABE6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464572-7E49-44AD-AE7D-6880FE8F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E215C4-70A8-40CA-97AF-16092D7E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35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B684CA-385F-46E3-BA2D-FC92F352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2DD8AE-FA99-45E7-9700-A81F967E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A701CF-E5AD-4922-A667-269BB8CD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EBF2D-4693-4AAB-A9B0-7855BEA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97C6E-5637-44D8-8792-27AD8D49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44AE2C-AE5A-499E-8462-F559CD6FD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CEC25C-477F-4378-B95B-A7DB2DD9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73DDA0-4B14-4009-A472-EEF42DB2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E7F42-33A5-4804-94A0-B3263796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43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AC8CB-3486-4ED0-8CE7-0EB2801C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EA4873-DCED-4879-BB18-298671B86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327C41-2712-4131-B9F6-F7870B38D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52C8EF-C4CB-4281-96A1-10D074F3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5EEC1A-4363-4774-A999-688D06C7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7D7F55-4DDA-41C1-86D0-B4F8BA7C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65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843E90-56A0-4C9A-9178-F8916BBE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96C1F8-2A4B-4F6C-B6AD-25FAE9532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BF399C-7DA8-4EBC-AEFB-EADE02C8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43A8-FFB9-41BC-AF05-F9F1905D857A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9143BD-34A0-4842-BD77-527160F35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F7B10B-9DAA-453F-BAA0-57B246638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37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2.svg"/><Relationship Id="rId5" Type="http://schemas.openxmlformats.org/officeDocument/2006/relationships/image" Target="../media/image1.png"/><Relationship Id="rId15" Type="http://schemas.openxmlformats.org/officeDocument/2006/relationships/image" Target="../media/image16.jp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9.png"/><Relationship Id="rId17" Type="http://schemas.openxmlformats.org/officeDocument/2006/relationships/image" Target="../media/image10.png"/><Relationship Id="rId2" Type="http://schemas.openxmlformats.org/officeDocument/2006/relationships/image" Target="../media/image18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6.jp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9.png"/><Relationship Id="rId17" Type="http://schemas.openxmlformats.org/officeDocument/2006/relationships/image" Target="../media/image10.png"/><Relationship Id="rId2" Type="http://schemas.openxmlformats.org/officeDocument/2006/relationships/image" Target="../media/image18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6.jp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9DFE0-314F-4995-B452-809A440A5D30}"/>
              </a:ext>
            </a:extLst>
          </p:cNvPr>
          <p:cNvSpPr/>
          <p:nvPr/>
        </p:nvSpPr>
        <p:spPr>
          <a:xfrm>
            <a:off x="1111165" y="646279"/>
            <a:ext cx="5019675" cy="396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970EAD-EABE-4620-8107-F73CAABCF65E}"/>
              </a:ext>
            </a:extLst>
          </p:cNvPr>
          <p:cNvSpPr/>
          <p:nvPr/>
        </p:nvSpPr>
        <p:spPr>
          <a:xfrm>
            <a:off x="1111165" y="646278"/>
            <a:ext cx="5019676" cy="297648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94365A3-62DD-469A-A844-FF7D80384CE8}"/>
              </a:ext>
            </a:extLst>
          </p:cNvPr>
          <p:cNvSpPr/>
          <p:nvPr/>
        </p:nvSpPr>
        <p:spPr>
          <a:xfrm>
            <a:off x="1320094" y="2507777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Controllers</a:t>
            </a:r>
            <a:endParaRPr lang="fr-FR" sz="1200" dirty="0"/>
          </a:p>
          <a:p>
            <a:pPr algn="ctr"/>
            <a:r>
              <a:rPr lang="fr-FR" sz="1200" dirty="0" err="1"/>
              <a:t>Rest</a:t>
            </a:r>
            <a:r>
              <a:rPr lang="fr-FR" sz="1200" dirty="0"/>
              <a:t> API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0C625F3-70C1-49DC-B71B-F2C98B996B55}"/>
              </a:ext>
            </a:extLst>
          </p:cNvPr>
          <p:cNvSpPr/>
          <p:nvPr/>
        </p:nvSpPr>
        <p:spPr>
          <a:xfrm>
            <a:off x="4424701" y="2120559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Handlers / </a:t>
            </a:r>
            <a:r>
              <a:rPr lang="fr-FR" sz="1200" dirty="0" err="1"/>
              <a:t>Dto</a:t>
            </a:r>
            <a:endParaRPr lang="fr-FR" sz="12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1CCA21B-548E-47C8-88DB-232E97F1C80C}"/>
              </a:ext>
            </a:extLst>
          </p:cNvPr>
          <p:cNvSpPr/>
          <p:nvPr/>
        </p:nvSpPr>
        <p:spPr>
          <a:xfrm>
            <a:off x="1320094" y="3095591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Filters</a:t>
            </a:r>
            <a:r>
              <a:rPr lang="fr-FR" sz="1200" dirty="0"/>
              <a:t> / Middleware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EFFFCA7-BB62-4F6F-8993-4E63FEE2AF65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2040094" y="2898302"/>
            <a:ext cx="0" cy="19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329B93D-157C-42F4-80D2-EB1A58D14A07}"/>
              </a:ext>
            </a:extLst>
          </p:cNvPr>
          <p:cNvSpPr/>
          <p:nvPr/>
        </p:nvSpPr>
        <p:spPr>
          <a:xfrm>
            <a:off x="1320094" y="173003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GraphQL</a:t>
            </a:r>
            <a:endParaRPr lang="fr-FR" sz="1200" dirty="0"/>
          </a:p>
          <a:p>
            <a:pPr algn="ctr"/>
            <a:r>
              <a:rPr lang="fr-FR" sz="1200" dirty="0" err="1"/>
              <a:t>Endpoints</a:t>
            </a:r>
            <a:endParaRPr lang="fr-FR" sz="1200" dirty="0"/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045B642C-2814-4728-A729-666D848C0B07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2760094" y="1925297"/>
            <a:ext cx="1664607" cy="390525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6F57BAED-C8C6-4F26-8741-BB5B567570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760094" y="2315822"/>
            <a:ext cx="1664607" cy="387218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FB74B2E-7AE9-49BF-815F-A8AA288874C3}"/>
              </a:ext>
            </a:extLst>
          </p:cNvPr>
          <p:cNvSpPr txBox="1"/>
          <p:nvPr/>
        </p:nvSpPr>
        <p:spPr>
          <a:xfrm>
            <a:off x="3279476" y="2165578"/>
            <a:ext cx="6415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b="1" dirty="0" err="1"/>
              <a:t>MediatR</a:t>
            </a:r>
            <a:endParaRPr lang="fr-FR" sz="1000" b="1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2E1A2B4-6058-4726-BA2B-9E9199E95AAA}"/>
              </a:ext>
            </a:extLst>
          </p:cNvPr>
          <p:cNvSpPr/>
          <p:nvPr/>
        </p:nvSpPr>
        <p:spPr>
          <a:xfrm>
            <a:off x="1320094" y="1125500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Middleware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83CA82A-DFFA-42A4-9934-7D93DFC00D89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>
            <a:off x="2040094" y="1516025"/>
            <a:ext cx="0" cy="21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6ADEBF-9304-4555-BE9A-7DC00F9D8C94}"/>
              </a:ext>
            </a:extLst>
          </p:cNvPr>
          <p:cNvSpPr/>
          <p:nvPr/>
        </p:nvSpPr>
        <p:spPr>
          <a:xfrm>
            <a:off x="6977949" y="646277"/>
            <a:ext cx="3029770" cy="396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F8EADF-BBF2-4E2D-95CA-1B9721A0F011}"/>
              </a:ext>
            </a:extLst>
          </p:cNvPr>
          <p:cNvSpPr/>
          <p:nvPr/>
        </p:nvSpPr>
        <p:spPr>
          <a:xfrm>
            <a:off x="6977948" y="646277"/>
            <a:ext cx="3029771" cy="2976488"/>
          </a:xfrm>
          <a:prstGeom prst="rect">
            <a:avLst/>
          </a:prstGeom>
          <a:noFill/>
          <a:ln w="28575">
            <a:solidFill>
              <a:srgbClr val="70B24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881B21D-6240-4354-839A-77264F65B2C5}"/>
              </a:ext>
            </a:extLst>
          </p:cNvPr>
          <p:cNvSpPr/>
          <p:nvPr/>
        </p:nvSpPr>
        <p:spPr>
          <a:xfrm>
            <a:off x="7144260" y="1125500"/>
            <a:ext cx="1440000" cy="3905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EF </a:t>
            </a:r>
            <a:r>
              <a:rPr lang="fr-FR" sz="1200" dirty="0" err="1"/>
              <a:t>Core</a:t>
            </a:r>
            <a:endParaRPr lang="fr-FR" sz="1200" dirty="0"/>
          </a:p>
          <a:p>
            <a:pPr algn="ctr"/>
            <a:r>
              <a:rPr lang="fr-FR" sz="1200" dirty="0" err="1"/>
              <a:t>DbContext</a:t>
            </a:r>
            <a:endParaRPr lang="fr-FR" sz="120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0EB189A-6EA5-4C03-8D21-2AD7DB3B94A6}"/>
              </a:ext>
            </a:extLst>
          </p:cNvPr>
          <p:cNvSpPr/>
          <p:nvPr/>
        </p:nvSpPr>
        <p:spPr>
          <a:xfrm>
            <a:off x="7144260" y="1730034"/>
            <a:ext cx="1440000" cy="3905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Inventoy</a:t>
            </a:r>
            <a:r>
              <a:rPr lang="fr-FR" sz="1200" dirty="0"/>
              <a:t> variables</a:t>
            </a:r>
          </a:p>
          <a:p>
            <a:pPr algn="ctr"/>
            <a:r>
              <a:rPr lang="fr-FR" sz="1200" dirty="0" err="1"/>
              <a:t>Parser</a:t>
            </a:r>
            <a:endParaRPr lang="fr-FR" sz="1200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DB77F9E-0252-42BD-B62B-E89979C957E7}"/>
              </a:ext>
            </a:extLst>
          </p:cNvPr>
          <p:cNvSpPr/>
          <p:nvPr/>
        </p:nvSpPr>
        <p:spPr>
          <a:xfrm>
            <a:off x="7144260" y="2337803"/>
            <a:ext cx="1440000" cy="3905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Azure Provider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87CF0B8-5F9C-43DA-B9C6-E5E6EF2C0BFD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6130841" y="2134521"/>
            <a:ext cx="84710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22D4ECD-6E86-4158-9D9E-A03CA45F9103}"/>
              </a:ext>
            </a:extLst>
          </p:cNvPr>
          <p:cNvSpPr/>
          <p:nvPr/>
        </p:nvSpPr>
        <p:spPr>
          <a:xfrm>
            <a:off x="5001095" y="4317215"/>
            <a:ext cx="5019675" cy="306908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</a:t>
            </a:r>
            <a:r>
              <a:rPr lang="fr-FR" dirty="0" err="1"/>
              <a:t>Core</a:t>
            </a:r>
            <a:r>
              <a:rPr lang="fr-FR" dirty="0"/>
              <a:t> Project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EFE083-4042-451F-A1AD-49027579F717}"/>
              </a:ext>
            </a:extLst>
          </p:cNvPr>
          <p:cNvSpPr/>
          <p:nvPr/>
        </p:nvSpPr>
        <p:spPr>
          <a:xfrm>
            <a:off x="5001095" y="4317214"/>
            <a:ext cx="5019676" cy="1952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BAFBEDEB-8D6A-4B21-B334-870B8EFFA7CE}"/>
              </a:ext>
            </a:extLst>
          </p:cNvPr>
          <p:cNvSpPr/>
          <p:nvPr/>
        </p:nvSpPr>
        <p:spPr>
          <a:xfrm>
            <a:off x="5103116" y="4749320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Interfaces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7B74409-BB89-4E48-8053-C19AF08F0BED}"/>
              </a:ext>
            </a:extLst>
          </p:cNvPr>
          <p:cNvSpPr/>
          <p:nvPr/>
        </p:nvSpPr>
        <p:spPr>
          <a:xfrm>
            <a:off x="6650025" y="4726153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Domain Events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7167FA8-ECFF-4009-8298-098A09A7C445}"/>
              </a:ext>
            </a:extLst>
          </p:cNvPr>
          <p:cNvSpPr/>
          <p:nvPr/>
        </p:nvSpPr>
        <p:spPr>
          <a:xfrm>
            <a:off x="5103116" y="524909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POCO </a:t>
            </a:r>
            <a:r>
              <a:rPr lang="fr-FR" sz="1200" dirty="0" err="1"/>
              <a:t>Entities</a:t>
            </a:r>
            <a:endParaRPr lang="fr-FR" sz="1200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7FE2020-CD93-4D0B-A59B-79208595FD21}"/>
              </a:ext>
            </a:extLst>
          </p:cNvPr>
          <p:cNvSpPr/>
          <p:nvPr/>
        </p:nvSpPr>
        <p:spPr>
          <a:xfrm>
            <a:off x="8298955" y="4726152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Filters</a:t>
            </a:r>
            <a:endParaRPr lang="fr-FR" sz="1200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A2BEC2F8-0EA7-4B4E-8C11-5730F5A425E0}"/>
              </a:ext>
            </a:extLst>
          </p:cNvPr>
          <p:cNvSpPr/>
          <p:nvPr/>
        </p:nvSpPr>
        <p:spPr>
          <a:xfrm>
            <a:off x="8298955" y="5203883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Specifications</a:t>
            </a:r>
            <a:endParaRPr lang="fr-FR" sz="1200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614C0E9-5C24-4918-ADB3-4826188E3080}"/>
              </a:ext>
            </a:extLst>
          </p:cNvPr>
          <p:cNvSpPr/>
          <p:nvPr/>
        </p:nvSpPr>
        <p:spPr>
          <a:xfrm>
            <a:off x="5098228" y="5748868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Value </a:t>
            </a:r>
            <a:r>
              <a:rPr lang="fr-FR" sz="1200" dirty="0" err="1"/>
              <a:t>Objects</a:t>
            </a:r>
            <a:endParaRPr lang="fr-FR" sz="1200" dirty="0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C8FF7B4-35A3-4DFD-87B0-3EC90D487822}"/>
              </a:ext>
            </a:extLst>
          </p:cNvPr>
          <p:cNvCxnSpPr>
            <a:cxnSpLocks/>
          </p:cNvCxnSpPr>
          <p:nvPr/>
        </p:nvCxnSpPr>
        <p:spPr>
          <a:xfrm>
            <a:off x="5864701" y="3646374"/>
            <a:ext cx="0" cy="66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96B238C-F080-4915-BFBF-760D842F0180}"/>
              </a:ext>
            </a:extLst>
          </p:cNvPr>
          <p:cNvCxnSpPr>
            <a:cxnSpLocks/>
          </p:cNvCxnSpPr>
          <p:nvPr/>
        </p:nvCxnSpPr>
        <p:spPr>
          <a:xfrm>
            <a:off x="5543007" y="3622765"/>
            <a:ext cx="0" cy="693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19CBD6F4-14AE-45DB-9C0B-4C5D181D33C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492834" y="3622765"/>
            <a:ext cx="0" cy="693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78CB1FC-D092-4D7D-A776-9378B2FCFF56}"/>
              </a:ext>
            </a:extLst>
          </p:cNvPr>
          <p:cNvSpPr/>
          <p:nvPr/>
        </p:nvSpPr>
        <p:spPr>
          <a:xfrm>
            <a:off x="1117492" y="4317215"/>
            <a:ext cx="1935439" cy="306908"/>
          </a:xfrm>
          <a:prstGeom prst="rect">
            <a:avLst/>
          </a:prstGeom>
          <a:solidFill>
            <a:schemeClr val="accent2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Unit Tests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8B3A92-FC47-4364-8369-11BD03B7F406}"/>
              </a:ext>
            </a:extLst>
          </p:cNvPr>
          <p:cNvSpPr/>
          <p:nvPr/>
        </p:nvSpPr>
        <p:spPr>
          <a:xfrm>
            <a:off x="1111165" y="4317214"/>
            <a:ext cx="1935440" cy="1952171"/>
          </a:xfrm>
          <a:prstGeom prst="rect">
            <a:avLst/>
          </a:prstGeom>
          <a:noFill/>
          <a:ln w="28575">
            <a:solidFill>
              <a:srgbClr val="ED7D3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35EAAEBC-1DF9-4582-9B6F-02BCA7E49E09}"/>
              </a:ext>
            </a:extLst>
          </p:cNvPr>
          <p:cNvSpPr/>
          <p:nvPr/>
        </p:nvSpPr>
        <p:spPr>
          <a:xfrm>
            <a:off x="1367355" y="4763117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Application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69E9F07D-25B1-42F9-BF61-F83F4DE81FA7}"/>
              </a:ext>
            </a:extLst>
          </p:cNvPr>
          <p:cNvSpPr/>
          <p:nvPr/>
        </p:nvSpPr>
        <p:spPr>
          <a:xfrm>
            <a:off x="1367355" y="527553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Application </a:t>
            </a:r>
            <a:r>
              <a:rPr lang="fr-FR" sz="1200" dirty="0" err="1"/>
              <a:t>Core</a:t>
            </a:r>
            <a:endParaRPr lang="fr-FR" sz="1200" dirty="0"/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D12196A2-4419-4542-BAD8-2CE3819FF46C}"/>
              </a:ext>
            </a:extLst>
          </p:cNvPr>
          <p:cNvCxnSpPr>
            <a:cxnSpLocks/>
            <a:stCxn id="62" idx="3"/>
            <a:endCxn id="41" idx="1"/>
          </p:cNvCxnSpPr>
          <p:nvPr/>
        </p:nvCxnSpPr>
        <p:spPr>
          <a:xfrm>
            <a:off x="3046605" y="5293300"/>
            <a:ext cx="19544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ABD1103-6B94-4DAD-ACDC-1CCF9B6573DB}"/>
              </a:ext>
            </a:extLst>
          </p:cNvPr>
          <p:cNvCxnSpPr>
            <a:cxnSpLocks/>
          </p:cNvCxnSpPr>
          <p:nvPr/>
        </p:nvCxnSpPr>
        <p:spPr>
          <a:xfrm>
            <a:off x="3081787" y="5793074"/>
            <a:ext cx="191930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B41879BE-35B4-41FF-AC5D-690453C7988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081787" y="2511084"/>
            <a:ext cx="2062914" cy="237442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406B979D-5299-4AF9-B11D-B00838919A03}"/>
              </a:ext>
            </a:extLst>
          </p:cNvPr>
          <p:cNvSpPr txBox="1"/>
          <p:nvPr/>
        </p:nvSpPr>
        <p:spPr>
          <a:xfrm>
            <a:off x="3406159" y="3825361"/>
            <a:ext cx="6415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b="1" dirty="0" err="1"/>
              <a:t>MediatR</a:t>
            </a:r>
            <a:endParaRPr lang="fr-FR" sz="1000" b="1" dirty="0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20350DEB-AA83-4FEA-981C-48D8CC9DA336}"/>
              </a:ext>
            </a:extLst>
          </p:cNvPr>
          <p:cNvSpPr/>
          <p:nvPr/>
        </p:nvSpPr>
        <p:spPr>
          <a:xfrm>
            <a:off x="7144260" y="2898302"/>
            <a:ext cx="1440000" cy="3905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IPAM Provider</a:t>
            </a:r>
          </a:p>
        </p:txBody>
      </p:sp>
    </p:spTree>
    <p:extLst>
      <p:ext uri="{BB962C8B-B14F-4D97-AF65-F5344CB8AC3E}">
        <p14:creationId xmlns:p14="http://schemas.microsoft.com/office/powerpoint/2010/main" val="292147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800AC1BF-E83A-629A-C44B-A50BEB4F4D60}"/>
              </a:ext>
            </a:extLst>
          </p:cNvPr>
          <p:cNvGrpSpPr/>
          <p:nvPr/>
        </p:nvGrpSpPr>
        <p:grpSpPr>
          <a:xfrm>
            <a:off x="4742657" y="742077"/>
            <a:ext cx="2668355" cy="1069311"/>
            <a:chOff x="4106924" y="646278"/>
            <a:chExt cx="2668355" cy="10693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D2229A-4A44-8C99-AF4E-B06D89B253E9}"/>
                </a:ext>
              </a:extLst>
            </p:cNvPr>
            <p:cNvSpPr/>
            <p:nvPr/>
          </p:nvSpPr>
          <p:spPr>
            <a:xfrm>
              <a:off x="4106924" y="646279"/>
              <a:ext cx="2668355" cy="396000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8EC706-58B5-E82F-FABA-4C844A093E64}"/>
                </a:ext>
              </a:extLst>
            </p:cNvPr>
            <p:cNvSpPr/>
            <p:nvPr/>
          </p:nvSpPr>
          <p:spPr>
            <a:xfrm>
              <a:off x="4106924" y="646278"/>
              <a:ext cx="2668355" cy="10693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3A5F0E98-3FF4-70C8-9F0F-987987CFD583}"/>
                </a:ext>
              </a:extLst>
            </p:cNvPr>
            <p:cNvSpPr/>
            <p:nvPr/>
          </p:nvSpPr>
          <p:spPr>
            <a:xfrm>
              <a:off x="4236096" y="1129802"/>
              <a:ext cx="1440000" cy="39052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GrapQL</a:t>
              </a:r>
              <a:r>
                <a:rPr lang="fr-FR" sz="1200" dirty="0"/>
                <a:t> </a:t>
              </a:r>
              <a:r>
                <a:rPr lang="fr-FR" sz="1200" dirty="0" err="1"/>
                <a:t>Federation</a:t>
              </a:r>
              <a:endParaRPr lang="fr-FR" sz="1200" dirty="0"/>
            </a:p>
          </p:txBody>
        </p:sp>
        <p:pic>
          <p:nvPicPr>
            <p:cNvPr id="1026" name="Picture 2" descr="GraphQL logo, brand guidelines and assets">
              <a:extLst>
                <a:ext uri="{FF2B5EF4-FFF2-40B4-BE49-F238E27FC236}">
                  <a16:creationId xmlns:a16="http://schemas.microsoft.com/office/drawing/2014/main" id="{513A4E1B-DDE3-E629-AFCC-8D1872295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096" y="1097510"/>
              <a:ext cx="505369" cy="55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icrosoft .NET — Wikipédia">
              <a:extLst>
                <a:ext uri="{FF2B5EF4-FFF2-40B4-BE49-F238E27FC236}">
                  <a16:creationId xmlns:a16="http://schemas.microsoft.com/office/drawing/2014/main" id="{AF520185-5718-7FD0-7215-222667ED5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8079" y="1106057"/>
              <a:ext cx="438013" cy="438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D5D558F1-2574-8991-3A46-9DF45F6EB872}"/>
              </a:ext>
            </a:extLst>
          </p:cNvPr>
          <p:cNvGrpSpPr/>
          <p:nvPr/>
        </p:nvGrpSpPr>
        <p:grpSpPr>
          <a:xfrm>
            <a:off x="201943" y="2479432"/>
            <a:ext cx="2668355" cy="1069311"/>
            <a:chOff x="201943" y="2479432"/>
            <a:chExt cx="2668355" cy="106931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FF0F3C-D01D-D374-7D71-6EF305B69999}"/>
                </a:ext>
              </a:extLst>
            </p:cNvPr>
            <p:cNvSpPr/>
            <p:nvPr/>
          </p:nvSpPr>
          <p:spPr>
            <a:xfrm>
              <a:off x="201943" y="2479433"/>
              <a:ext cx="2668355" cy="396000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Devices</a:t>
              </a:r>
              <a:r>
                <a:rPr lang="fr-FR" dirty="0"/>
                <a:t> Domain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66BA92-2728-35E3-3FF7-02EAC9662DC1}"/>
                </a:ext>
              </a:extLst>
            </p:cNvPr>
            <p:cNvSpPr/>
            <p:nvPr/>
          </p:nvSpPr>
          <p:spPr>
            <a:xfrm>
              <a:off x="201943" y="2479432"/>
              <a:ext cx="2668355" cy="10693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0099C4EB-A498-052D-8F9B-FC67C2B37A92}"/>
                </a:ext>
              </a:extLst>
            </p:cNvPr>
            <p:cNvSpPr/>
            <p:nvPr/>
          </p:nvSpPr>
          <p:spPr>
            <a:xfrm>
              <a:off x="331115" y="2962956"/>
              <a:ext cx="1440000" cy="39052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GrapQL</a:t>
              </a:r>
              <a:r>
                <a:rPr lang="fr-FR" sz="1200" dirty="0"/>
                <a:t> API</a:t>
              </a:r>
            </a:p>
          </p:txBody>
        </p:sp>
        <p:pic>
          <p:nvPicPr>
            <p:cNvPr id="31" name="Picture 2" descr="GraphQL logo, brand guidelines and assets">
              <a:extLst>
                <a:ext uri="{FF2B5EF4-FFF2-40B4-BE49-F238E27FC236}">
                  <a16:creationId xmlns:a16="http://schemas.microsoft.com/office/drawing/2014/main" id="{07C1B04C-DA3D-2FF1-575E-5D8782DD8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115" y="2930664"/>
              <a:ext cx="505369" cy="55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Microsoft .NET — Wikipédia">
              <a:extLst>
                <a:ext uri="{FF2B5EF4-FFF2-40B4-BE49-F238E27FC236}">
                  <a16:creationId xmlns:a16="http://schemas.microsoft.com/office/drawing/2014/main" id="{E032A006-B559-2DE7-6883-5657A380D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098" y="2939211"/>
              <a:ext cx="438013" cy="438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84F9B834-C321-4262-53E9-9305E7E06164}"/>
              </a:ext>
            </a:extLst>
          </p:cNvPr>
          <p:cNvGrpSpPr/>
          <p:nvPr/>
        </p:nvGrpSpPr>
        <p:grpSpPr>
          <a:xfrm>
            <a:off x="3237622" y="2491177"/>
            <a:ext cx="2668355" cy="1069311"/>
            <a:chOff x="3185568" y="2491177"/>
            <a:chExt cx="2668355" cy="106931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FE92BFD-9DF9-1498-9C52-8219BEFBA708}"/>
                </a:ext>
              </a:extLst>
            </p:cNvPr>
            <p:cNvSpPr/>
            <p:nvPr/>
          </p:nvSpPr>
          <p:spPr>
            <a:xfrm>
              <a:off x="3185568" y="2491178"/>
              <a:ext cx="2668355" cy="396000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Users</a:t>
              </a:r>
              <a:r>
                <a:rPr lang="fr-FR" dirty="0"/>
                <a:t> Domain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94C4D2-3EB0-C077-419B-9C510973F804}"/>
                </a:ext>
              </a:extLst>
            </p:cNvPr>
            <p:cNvSpPr/>
            <p:nvPr/>
          </p:nvSpPr>
          <p:spPr>
            <a:xfrm>
              <a:off x="3185568" y="2491177"/>
              <a:ext cx="2668355" cy="10693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392579D3-1B70-0893-EFD6-D9F044A322E4}"/>
                </a:ext>
              </a:extLst>
            </p:cNvPr>
            <p:cNvSpPr/>
            <p:nvPr/>
          </p:nvSpPr>
          <p:spPr>
            <a:xfrm>
              <a:off x="3314740" y="2974701"/>
              <a:ext cx="1440000" cy="39052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GrapQL</a:t>
              </a:r>
              <a:r>
                <a:rPr lang="fr-FR" sz="1200" dirty="0"/>
                <a:t> API</a:t>
              </a:r>
            </a:p>
          </p:txBody>
        </p:sp>
        <p:pic>
          <p:nvPicPr>
            <p:cNvPr id="36" name="Picture 2" descr="GraphQL logo, brand guidelines and assets">
              <a:extLst>
                <a:ext uri="{FF2B5EF4-FFF2-40B4-BE49-F238E27FC236}">
                  <a16:creationId xmlns:a16="http://schemas.microsoft.com/office/drawing/2014/main" id="{7629E871-78A0-EFD7-2B11-1B8768714C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740" y="2942409"/>
              <a:ext cx="505369" cy="55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Microsoft .NET — Wikipédia">
              <a:extLst>
                <a:ext uri="{FF2B5EF4-FFF2-40B4-BE49-F238E27FC236}">
                  <a16:creationId xmlns:a16="http://schemas.microsoft.com/office/drawing/2014/main" id="{9ACC37BE-0734-E23B-61D3-9C7E6AC1F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723" y="2950956"/>
              <a:ext cx="438013" cy="438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55B0E15F-243F-6EFE-D455-517CA477F480}"/>
              </a:ext>
            </a:extLst>
          </p:cNvPr>
          <p:cNvCxnSpPr>
            <a:cxnSpLocks/>
            <a:stCxn id="3" idx="2"/>
            <a:endCxn id="29" idx="0"/>
          </p:cNvCxnSpPr>
          <p:nvPr/>
        </p:nvCxnSpPr>
        <p:spPr>
          <a:xfrm rot="5400000">
            <a:off x="3472456" y="-124947"/>
            <a:ext cx="668044" cy="454071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B03F44FB-C0B4-57ED-FC25-F64ED26B41A3}"/>
              </a:ext>
            </a:extLst>
          </p:cNvPr>
          <p:cNvGrpSpPr/>
          <p:nvPr/>
        </p:nvGrpSpPr>
        <p:grpSpPr>
          <a:xfrm>
            <a:off x="6273301" y="2491177"/>
            <a:ext cx="2668355" cy="1069311"/>
            <a:chOff x="6256266" y="2491177"/>
            <a:chExt cx="2668355" cy="106931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487E0C0-97C0-666D-F6F4-9531FEDCA561}"/>
                </a:ext>
              </a:extLst>
            </p:cNvPr>
            <p:cNvSpPr/>
            <p:nvPr/>
          </p:nvSpPr>
          <p:spPr>
            <a:xfrm>
              <a:off x="6256266" y="2491178"/>
              <a:ext cx="2668355" cy="396000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Networks Domain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98B4C1-C608-C4A1-2927-2759B58ACEE1}"/>
                </a:ext>
              </a:extLst>
            </p:cNvPr>
            <p:cNvSpPr/>
            <p:nvPr/>
          </p:nvSpPr>
          <p:spPr>
            <a:xfrm>
              <a:off x="6256266" y="2491177"/>
              <a:ext cx="2668355" cy="10693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BC2CBDF6-57E0-7D43-C090-0610E34C62FD}"/>
                </a:ext>
              </a:extLst>
            </p:cNvPr>
            <p:cNvSpPr/>
            <p:nvPr/>
          </p:nvSpPr>
          <p:spPr>
            <a:xfrm>
              <a:off x="6385438" y="2974701"/>
              <a:ext cx="1440000" cy="39052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GrapQL</a:t>
              </a:r>
              <a:r>
                <a:rPr lang="fr-FR" sz="1200" dirty="0"/>
                <a:t> API</a:t>
              </a:r>
            </a:p>
          </p:txBody>
        </p:sp>
        <p:pic>
          <p:nvPicPr>
            <p:cNvPr id="42" name="Picture 2" descr="GraphQL logo, brand guidelines and assets">
              <a:extLst>
                <a:ext uri="{FF2B5EF4-FFF2-40B4-BE49-F238E27FC236}">
                  <a16:creationId xmlns:a16="http://schemas.microsoft.com/office/drawing/2014/main" id="{3FF8E452-FD03-5067-4404-6997C1441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5438" y="2942409"/>
              <a:ext cx="505369" cy="55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Microsoft .NET — Wikipédia">
              <a:extLst>
                <a:ext uri="{FF2B5EF4-FFF2-40B4-BE49-F238E27FC236}">
                  <a16:creationId xmlns:a16="http://schemas.microsoft.com/office/drawing/2014/main" id="{3D5A6B39-EF65-E4F4-AE6D-ED6F7065C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421" y="2950956"/>
              <a:ext cx="438013" cy="438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6C1E10E-806B-1DBD-5627-8F94AE0213DB}"/>
              </a:ext>
            </a:extLst>
          </p:cNvPr>
          <p:cNvGrpSpPr/>
          <p:nvPr/>
        </p:nvGrpSpPr>
        <p:grpSpPr>
          <a:xfrm>
            <a:off x="9308979" y="2479432"/>
            <a:ext cx="2668355" cy="1069311"/>
            <a:chOff x="9308979" y="2479432"/>
            <a:chExt cx="2668355" cy="106931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F7B54C-58EB-9878-6607-A2BCC4887950}"/>
                </a:ext>
              </a:extLst>
            </p:cNvPr>
            <p:cNvSpPr/>
            <p:nvPr/>
          </p:nvSpPr>
          <p:spPr>
            <a:xfrm>
              <a:off x="9308979" y="2479432"/>
              <a:ext cx="2668355" cy="396000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Configuration API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F7688F7-B8CC-68B8-9BBB-3F48C5ED443F}"/>
                </a:ext>
              </a:extLst>
            </p:cNvPr>
            <p:cNvSpPr/>
            <p:nvPr/>
          </p:nvSpPr>
          <p:spPr>
            <a:xfrm>
              <a:off x="9308979" y="2479432"/>
              <a:ext cx="2668355" cy="10693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64EC7534-1339-D522-5F41-8F4C22602F34}"/>
                </a:ext>
              </a:extLst>
            </p:cNvPr>
            <p:cNvSpPr/>
            <p:nvPr/>
          </p:nvSpPr>
          <p:spPr>
            <a:xfrm>
              <a:off x="9438151" y="2962956"/>
              <a:ext cx="1440000" cy="39052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GrapQL</a:t>
              </a:r>
              <a:r>
                <a:rPr lang="fr-FR" sz="1200" dirty="0"/>
                <a:t> API</a:t>
              </a:r>
            </a:p>
          </p:txBody>
        </p:sp>
        <p:pic>
          <p:nvPicPr>
            <p:cNvPr id="47" name="Picture 2" descr="GraphQL logo, brand guidelines and assets">
              <a:extLst>
                <a:ext uri="{FF2B5EF4-FFF2-40B4-BE49-F238E27FC236}">
                  <a16:creationId xmlns:a16="http://schemas.microsoft.com/office/drawing/2014/main" id="{8FF8847B-7AA6-0E84-8B8A-2A3ECFF08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8151" y="2930664"/>
              <a:ext cx="505369" cy="55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Microsoft .NET — Wikipédia">
              <a:extLst>
                <a:ext uri="{FF2B5EF4-FFF2-40B4-BE49-F238E27FC236}">
                  <a16:creationId xmlns:a16="http://schemas.microsoft.com/office/drawing/2014/main" id="{67E4DF99-1438-8E9C-47A3-F2517AE34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0134" y="2939211"/>
              <a:ext cx="438013" cy="438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4E7428C3-F2ED-CCA2-0C71-34A661B06A83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rot="5400000">
            <a:off x="4984424" y="1398765"/>
            <a:ext cx="679789" cy="150503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B879791D-E3FD-0F87-DF73-014B86B2F873}"/>
              </a:ext>
            </a:extLst>
          </p:cNvPr>
          <p:cNvCxnSpPr>
            <a:cxnSpLocks/>
            <a:stCxn id="3" idx="2"/>
            <a:endCxn id="40" idx="0"/>
          </p:cNvCxnSpPr>
          <p:nvPr/>
        </p:nvCxnSpPr>
        <p:spPr>
          <a:xfrm rot="16200000" flipH="1">
            <a:off x="6502263" y="1385960"/>
            <a:ext cx="679789" cy="153064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8F123262-FF41-0CE1-DAB6-D8E2E7DE2FC6}"/>
              </a:ext>
            </a:extLst>
          </p:cNvPr>
          <p:cNvCxnSpPr>
            <a:cxnSpLocks/>
            <a:stCxn id="3" idx="2"/>
            <a:endCxn id="45" idx="0"/>
          </p:cNvCxnSpPr>
          <p:nvPr/>
        </p:nvCxnSpPr>
        <p:spPr>
          <a:xfrm rot="16200000" flipH="1">
            <a:off x="8025974" y="-137751"/>
            <a:ext cx="668044" cy="456632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14FAC36D-6B8D-DAC3-48C4-0B47926F358D}"/>
              </a:ext>
            </a:extLst>
          </p:cNvPr>
          <p:cNvSpPr txBox="1"/>
          <p:nvPr/>
        </p:nvSpPr>
        <p:spPr>
          <a:xfrm>
            <a:off x="1256877" y="5159618"/>
            <a:ext cx="869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7F7F7F"/>
                </a:solidFill>
              </a:rPr>
              <a:t>Streaming</a:t>
            </a:r>
          </a:p>
          <a:p>
            <a:r>
              <a:rPr lang="fr-FR" sz="1200" b="1" dirty="0" err="1">
                <a:solidFill>
                  <a:srgbClr val="7F7F7F"/>
                </a:solidFill>
              </a:rPr>
              <a:t>replication</a:t>
            </a:r>
            <a:endParaRPr lang="fr-FR" sz="1200" b="1" dirty="0">
              <a:solidFill>
                <a:srgbClr val="7F7F7F"/>
              </a:solidFill>
            </a:endParaRPr>
          </a:p>
        </p:txBody>
      </p:sp>
      <p:sp>
        <p:nvSpPr>
          <p:cNvPr id="74" name="Organigramme : Disque magnétique 73">
            <a:extLst>
              <a:ext uri="{FF2B5EF4-FFF2-40B4-BE49-F238E27FC236}">
                <a16:creationId xmlns:a16="http://schemas.microsoft.com/office/drawing/2014/main" id="{58F0D5BC-E6C6-AB8F-4ECC-1D18D623F2C5}"/>
              </a:ext>
            </a:extLst>
          </p:cNvPr>
          <p:cNvSpPr/>
          <p:nvPr/>
        </p:nvSpPr>
        <p:spPr>
          <a:xfrm>
            <a:off x="898715" y="4724413"/>
            <a:ext cx="674374" cy="433896"/>
          </a:xfrm>
          <a:prstGeom prst="flowChartMagneticDisk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Devices</a:t>
            </a:r>
            <a:endParaRPr lang="fr-FR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3A1D2B4-CEF2-7528-7917-09BD8E397AE3}"/>
              </a:ext>
            </a:extLst>
          </p:cNvPr>
          <p:cNvSpPr/>
          <p:nvPr/>
        </p:nvSpPr>
        <p:spPr>
          <a:xfrm>
            <a:off x="825487" y="4246365"/>
            <a:ext cx="1256270" cy="1924794"/>
          </a:xfrm>
          <a:prstGeom prst="rect">
            <a:avLst/>
          </a:prstGeom>
          <a:noFill/>
          <a:ln w="28575">
            <a:solidFill>
              <a:srgbClr val="70B24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DE80E0-DC50-B09E-978B-7EDF894E02FA}"/>
              </a:ext>
            </a:extLst>
          </p:cNvPr>
          <p:cNvSpPr/>
          <p:nvPr/>
        </p:nvSpPr>
        <p:spPr>
          <a:xfrm>
            <a:off x="842904" y="4266236"/>
            <a:ext cx="1224000" cy="396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Databases</a:t>
            </a:r>
            <a:endParaRPr lang="fr-FR" dirty="0"/>
          </a:p>
        </p:txBody>
      </p:sp>
      <p:pic>
        <p:nvPicPr>
          <p:cNvPr id="81" name="Picture 6" descr="Supervision POSTGRESQL - Découvrez tous nos modèles de services - ServiceNav">
            <a:extLst>
              <a:ext uri="{FF2B5EF4-FFF2-40B4-BE49-F238E27FC236}">
                <a16:creationId xmlns:a16="http://schemas.microsoft.com/office/drawing/2014/main" id="{99FADA0C-D2C4-26B5-3579-016A186C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23" y="4762309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6D564B8-40E2-BADB-4BF3-11B8CA54DAD8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1235902" y="5158309"/>
            <a:ext cx="0" cy="482881"/>
          </a:xfrm>
          <a:prstGeom prst="straightConnector1">
            <a:avLst/>
          </a:prstGeom>
          <a:ln w="38100">
            <a:solidFill>
              <a:srgbClr val="7F7F7F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rganigramme : Disque magnétique 83">
            <a:extLst>
              <a:ext uri="{FF2B5EF4-FFF2-40B4-BE49-F238E27FC236}">
                <a16:creationId xmlns:a16="http://schemas.microsoft.com/office/drawing/2014/main" id="{74F4A1FA-B05F-C921-68C1-08C8F320C8ED}"/>
              </a:ext>
            </a:extLst>
          </p:cNvPr>
          <p:cNvSpPr/>
          <p:nvPr/>
        </p:nvSpPr>
        <p:spPr>
          <a:xfrm>
            <a:off x="898715" y="5641190"/>
            <a:ext cx="674374" cy="433896"/>
          </a:xfrm>
          <a:prstGeom prst="flowChartMagneticDisk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Devices</a:t>
            </a:r>
            <a:endParaRPr lang="fr-FR" sz="1200" dirty="0"/>
          </a:p>
        </p:txBody>
      </p:sp>
      <p:pic>
        <p:nvPicPr>
          <p:cNvPr id="1032" name="Picture 8" descr="gRPC">
            <a:extLst>
              <a:ext uri="{FF2B5EF4-FFF2-40B4-BE49-F238E27FC236}">
                <a16:creationId xmlns:a16="http://schemas.microsoft.com/office/drawing/2014/main" id="{A430330E-F4A8-3C42-59F2-BCEF5E5C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61" y="3808405"/>
            <a:ext cx="363850" cy="3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abbitMQ: tous les articles sur ce sujet, page 1">
            <a:extLst>
              <a:ext uri="{FF2B5EF4-FFF2-40B4-BE49-F238E27FC236}">
                <a16:creationId xmlns:a16="http://schemas.microsoft.com/office/drawing/2014/main" id="{5CF37716-D483-8472-CFF6-F06B3182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94" y="4671570"/>
            <a:ext cx="537192" cy="5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57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B4B9B21-9E8C-C89B-F661-59D07F8CD1F2}"/>
              </a:ext>
            </a:extLst>
          </p:cNvPr>
          <p:cNvGrpSpPr/>
          <p:nvPr/>
        </p:nvGrpSpPr>
        <p:grpSpPr>
          <a:xfrm>
            <a:off x="3671292" y="187856"/>
            <a:ext cx="531047" cy="2269479"/>
            <a:chOff x="6236899" y="3637139"/>
            <a:chExt cx="531047" cy="2269479"/>
          </a:xfrm>
        </p:grpSpPr>
        <p:sp>
          <p:nvSpPr>
            <p:cNvPr id="144" name="Rectangle : coins arrondis 143">
              <a:extLst>
                <a:ext uri="{FF2B5EF4-FFF2-40B4-BE49-F238E27FC236}">
                  <a16:creationId xmlns:a16="http://schemas.microsoft.com/office/drawing/2014/main" id="{3C9912D2-7B1D-9758-FBE6-C895C86A8115}"/>
                </a:ext>
              </a:extLst>
            </p:cNvPr>
            <p:cNvSpPr/>
            <p:nvPr/>
          </p:nvSpPr>
          <p:spPr>
            <a:xfrm>
              <a:off x="6236899" y="3893990"/>
              <a:ext cx="531047" cy="20126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dk1"/>
                </a:solidFill>
              </a:endParaRPr>
            </a:p>
          </p:txBody>
        </p:sp>
        <p:sp>
          <p:nvSpPr>
            <p:cNvPr id="143" name="Organigramme : Disque magnétique 142">
              <a:extLst>
                <a:ext uri="{FF2B5EF4-FFF2-40B4-BE49-F238E27FC236}">
                  <a16:creationId xmlns:a16="http://schemas.microsoft.com/office/drawing/2014/main" id="{4A19AB74-5448-6D5C-07C9-CAA4711FCEF5}"/>
                </a:ext>
              </a:extLst>
            </p:cNvPr>
            <p:cNvSpPr/>
            <p:nvPr/>
          </p:nvSpPr>
          <p:spPr>
            <a:xfrm>
              <a:off x="6236899" y="3637139"/>
              <a:ext cx="531047" cy="746055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3E61035-6035-6032-BFE4-440C48199420}"/>
                </a:ext>
              </a:extLst>
            </p:cNvPr>
            <p:cNvSpPr txBox="1"/>
            <p:nvPr/>
          </p:nvSpPr>
          <p:spPr>
            <a:xfrm rot="5400000">
              <a:off x="5612205" y="4618498"/>
              <a:ext cx="1793547" cy="51793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fr-FR" sz="1200" dirty="0"/>
                <a:t>Event bus</a:t>
              </a:r>
            </a:p>
            <a:p>
              <a:r>
                <a:rPr lang="fr-FR" sz="1200" dirty="0" err="1"/>
                <a:t>Publish</a:t>
              </a:r>
              <a:r>
                <a:rPr lang="fr-FR" sz="1200" dirty="0"/>
                <a:t> </a:t>
              </a:r>
              <a:r>
                <a:rPr lang="fr-FR" sz="1200" dirty="0" err="1"/>
                <a:t>suscrbibe</a:t>
              </a:r>
              <a:r>
                <a:rPr lang="fr-FR" sz="1200" dirty="0"/>
                <a:t> </a:t>
              </a:r>
              <a:r>
                <a:rPr lang="fr-FR" sz="1200" dirty="0" err="1"/>
                <a:t>channel</a:t>
              </a:r>
              <a:endParaRPr lang="fr-FR" sz="1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5B7B9DC-B99C-0A59-EABA-BF882B628F67}"/>
              </a:ext>
            </a:extLst>
          </p:cNvPr>
          <p:cNvSpPr/>
          <p:nvPr/>
        </p:nvSpPr>
        <p:spPr>
          <a:xfrm>
            <a:off x="759279" y="128137"/>
            <a:ext cx="1619794" cy="493570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384309-0363-F225-EBC9-DCB8EDE7AC93}"/>
              </a:ext>
            </a:extLst>
          </p:cNvPr>
          <p:cNvSpPr txBox="1"/>
          <p:nvPr/>
        </p:nvSpPr>
        <p:spPr>
          <a:xfrm>
            <a:off x="759279" y="128137"/>
            <a:ext cx="161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2F528F"/>
                </a:solidFill>
              </a:rPr>
              <a:t>Client apps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AC1D2C2-BE1D-E88C-7F04-03C0D43E2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943" y="189621"/>
            <a:ext cx="600075" cy="375047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CF3A0939-8488-2637-311D-AC1380E98646}"/>
              </a:ext>
            </a:extLst>
          </p:cNvPr>
          <p:cNvGrpSpPr/>
          <p:nvPr/>
        </p:nvGrpSpPr>
        <p:grpSpPr>
          <a:xfrm>
            <a:off x="925474" y="536603"/>
            <a:ext cx="1249301" cy="923108"/>
            <a:chOff x="3819088" y="1306286"/>
            <a:chExt cx="1249301" cy="923108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0DD1406E-036C-A94A-E07B-E5BD08C5917C}"/>
                </a:ext>
              </a:extLst>
            </p:cNvPr>
            <p:cNvSpPr/>
            <p:nvPr/>
          </p:nvSpPr>
          <p:spPr>
            <a:xfrm>
              <a:off x="3857897" y="1306286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298C876-CBD0-9652-4A91-A124B87A192C}"/>
                </a:ext>
              </a:extLst>
            </p:cNvPr>
            <p:cNvSpPr txBox="1"/>
            <p:nvPr/>
          </p:nvSpPr>
          <p:spPr>
            <a:xfrm>
              <a:off x="3857897" y="1306286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Ansible 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251401B-D0DE-A26C-8D05-F6485240E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767840"/>
              <a:ext cx="342900" cy="3429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5F34F1D-7349-170F-E995-804188530758}"/>
                </a:ext>
              </a:extLst>
            </p:cNvPr>
            <p:cNvSpPr txBox="1"/>
            <p:nvPr/>
          </p:nvSpPr>
          <p:spPr>
            <a:xfrm>
              <a:off x="3819088" y="1583285"/>
              <a:ext cx="10572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Inventory plugin</a:t>
              </a:r>
            </a:p>
            <a:p>
              <a:r>
                <a:rPr lang="fr-FR" sz="1000" dirty="0"/>
                <a:t>Modules</a:t>
              </a:r>
            </a:p>
            <a:p>
              <a:r>
                <a:rPr lang="fr-FR" sz="1000" dirty="0" err="1"/>
                <a:t>CallBacks</a:t>
              </a:r>
              <a:endParaRPr lang="fr-FR" sz="1000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30F9339-31F8-DF4C-6C0F-8914A657E062}"/>
              </a:ext>
            </a:extLst>
          </p:cNvPr>
          <p:cNvGrpSpPr/>
          <p:nvPr/>
        </p:nvGrpSpPr>
        <p:grpSpPr>
          <a:xfrm>
            <a:off x="941109" y="1644266"/>
            <a:ext cx="1218031" cy="923108"/>
            <a:chOff x="5764883" y="2763611"/>
            <a:chExt cx="1218031" cy="923108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7FB7837B-05E9-596D-D066-0A66157C1AA8}"/>
                </a:ext>
              </a:extLst>
            </p:cNvPr>
            <p:cNvSpPr/>
            <p:nvPr/>
          </p:nvSpPr>
          <p:spPr>
            <a:xfrm>
              <a:off x="5772422" y="2763611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F9324EA-5E23-7056-483E-B5AB2C136A98}"/>
                </a:ext>
              </a:extLst>
            </p:cNvPr>
            <p:cNvSpPr txBox="1"/>
            <p:nvPr/>
          </p:nvSpPr>
          <p:spPr>
            <a:xfrm>
              <a:off x="5764883" y="2773095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IAS Web app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171810C-8038-DAC3-9313-CBEAB6329251}"/>
              </a:ext>
            </a:extLst>
          </p:cNvPr>
          <p:cNvGrpSpPr/>
          <p:nvPr/>
        </p:nvGrpSpPr>
        <p:grpSpPr>
          <a:xfrm>
            <a:off x="944878" y="2751929"/>
            <a:ext cx="1218031" cy="923108"/>
            <a:chOff x="4877969" y="3425420"/>
            <a:chExt cx="1218031" cy="923108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2D208F3C-E4E7-F450-BA57-05828BA50435}"/>
                </a:ext>
              </a:extLst>
            </p:cNvPr>
            <p:cNvSpPr/>
            <p:nvPr/>
          </p:nvSpPr>
          <p:spPr>
            <a:xfrm>
              <a:off x="4885508" y="3425420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984D301C-88A8-939C-F4D4-392C3A07FC0A}"/>
                </a:ext>
              </a:extLst>
            </p:cNvPr>
            <p:cNvSpPr txBox="1"/>
            <p:nvPr/>
          </p:nvSpPr>
          <p:spPr>
            <a:xfrm>
              <a:off x="4877969" y="3434904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/>
                <a:t>Sharepoint</a:t>
              </a:r>
              <a:r>
                <a:rPr lang="fr-FR" sz="1200" b="1" dirty="0"/>
                <a:t> </a:t>
              </a:r>
              <a:r>
                <a:rPr lang="fr-FR" sz="1200" b="1" dirty="0" err="1"/>
                <a:t>lists</a:t>
              </a:r>
              <a:endParaRPr lang="fr-FR" sz="1200" b="1" dirty="0"/>
            </a:p>
          </p:txBody>
        </p:sp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C6D32680-4CEB-8B61-13EB-064A1A094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413" y="3783299"/>
              <a:ext cx="375047" cy="375047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0C3726F-4B6D-D21B-9360-19475BE59820}"/>
                </a:ext>
              </a:extLst>
            </p:cNvPr>
            <p:cNvSpPr txBox="1"/>
            <p:nvPr/>
          </p:nvSpPr>
          <p:spPr>
            <a:xfrm>
              <a:off x="4885508" y="3721387"/>
              <a:ext cx="105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Cmdb</a:t>
              </a:r>
              <a:r>
                <a:rPr lang="fr-FR" sz="1000" dirty="0"/>
                <a:t> Light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1DD44CC-BBEB-5A6F-DE22-C4746FAF0B24}"/>
              </a:ext>
            </a:extLst>
          </p:cNvPr>
          <p:cNvSpPr/>
          <p:nvPr/>
        </p:nvSpPr>
        <p:spPr>
          <a:xfrm>
            <a:off x="2561328" y="128137"/>
            <a:ext cx="838602" cy="493570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7BF8ABE-5B62-D3BD-70AC-060624288393}"/>
              </a:ext>
            </a:extLst>
          </p:cNvPr>
          <p:cNvSpPr/>
          <p:nvPr/>
        </p:nvSpPr>
        <p:spPr>
          <a:xfrm>
            <a:off x="10315482" y="309249"/>
            <a:ext cx="1350285" cy="511183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7F8AF320-C7A1-B86B-5227-6CDE7BC1FC53}"/>
              </a:ext>
            </a:extLst>
          </p:cNvPr>
          <p:cNvGrpSpPr/>
          <p:nvPr/>
        </p:nvGrpSpPr>
        <p:grpSpPr>
          <a:xfrm>
            <a:off x="4330827" y="2634819"/>
            <a:ext cx="1218031" cy="923108"/>
            <a:chOff x="7846734" y="3627895"/>
            <a:chExt cx="1218031" cy="923108"/>
          </a:xfrm>
        </p:grpSpPr>
        <p:pic>
          <p:nvPicPr>
            <p:cNvPr id="36" name="Picture 2" descr="GraphQL logo, brand guidelines and assets">
              <a:extLst>
                <a:ext uri="{FF2B5EF4-FFF2-40B4-BE49-F238E27FC236}">
                  <a16:creationId xmlns:a16="http://schemas.microsoft.com/office/drawing/2014/main" id="{78417511-41F7-359E-6964-AE011BC1A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929" y="3923862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E665FF96-FB56-129D-71F8-B3A6DB9ADCE8}"/>
                </a:ext>
              </a:extLst>
            </p:cNvPr>
            <p:cNvGrpSpPr/>
            <p:nvPr/>
          </p:nvGrpSpPr>
          <p:grpSpPr>
            <a:xfrm>
              <a:off x="7846734" y="3627895"/>
              <a:ext cx="1218031" cy="923108"/>
              <a:chOff x="5764883" y="2763611"/>
              <a:chExt cx="1218031" cy="923108"/>
            </a:xfrm>
          </p:grpSpPr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C4D0E375-D5A6-CA3A-29D4-168D3651E63B}"/>
                  </a:ext>
                </a:extLst>
              </p:cNvPr>
              <p:cNvSpPr/>
              <p:nvPr/>
            </p:nvSpPr>
            <p:spPr>
              <a:xfrm>
                <a:off x="5772422" y="2763611"/>
                <a:ext cx="1210492" cy="923108"/>
              </a:xfrm>
              <a:prstGeom prst="roundRect">
                <a:avLst/>
              </a:prstGeom>
              <a:solidFill>
                <a:schemeClr val="accent3">
                  <a:alpha val="27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8DDC0F49-CDD0-D54F-3FA7-924B9B17A364}"/>
                  </a:ext>
                </a:extLst>
              </p:cNvPr>
              <p:cNvSpPr txBox="1"/>
              <p:nvPr/>
            </p:nvSpPr>
            <p:spPr>
              <a:xfrm>
                <a:off x="5764883" y="2773095"/>
                <a:ext cx="12104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>
                    <a:solidFill>
                      <a:schemeClr val="bg1">
                        <a:lumMod val="50000"/>
                      </a:schemeClr>
                    </a:solidFill>
                  </a:rPr>
                  <a:t>API Gateway</a:t>
                </a:r>
              </a:p>
            </p:txBody>
          </p: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724BCB3-01CB-436A-8551-6AD787CACF05}"/>
                </a:ext>
              </a:extLst>
            </p:cNvPr>
            <p:cNvSpPr txBox="1"/>
            <p:nvPr/>
          </p:nvSpPr>
          <p:spPr>
            <a:xfrm>
              <a:off x="7846734" y="3910487"/>
              <a:ext cx="10572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Schema</a:t>
              </a:r>
              <a:r>
                <a:rPr lang="fr-FR" sz="1000" dirty="0"/>
                <a:t> </a:t>
              </a:r>
              <a:r>
                <a:rPr lang="fr-FR" sz="1000" dirty="0" err="1"/>
                <a:t>Federations</a:t>
              </a:r>
              <a:endParaRPr lang="fr-FR" sz="1000" dirty="0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E6EE99D-6683-92B0-D012-434342F555D1}"/>
              </a:ext>
            </a:extLst>
          </p:cNvPr>
          <p:cNvGrpSpPr/>
          <p:nvPr/>
        </p:nvGrpSpPr>
        <p:grpSpPr>
          <a:xfrm>
            <a:off x="3894352" y="2786027"/>
            <a:ext cx="87355" cy="654687"/>
            <a:chOff x="5200650" y="2086226"/>
            <a:chExt cx="87355" cy="654687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E43965FF-7AFA-AB42-7F75-CE9F3CB2239D}"/>
                </a:ext>
              </a:extLst>
            </p:cNvPr>
            <p:cNvCxnSpPr/>
            <p:nvPr/>
          </p:nvCxnSpPr>
          <p:spPr>
            <a:xfrm>
              <a:off x="5248275" y="2086226"/>
              <a:ext cx="0" cy="654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89E554-4D86-815C-E4AA-429C4C332812}"/>
                </a:ext>
              </a:extLst>
            </p:cNvPr>
            <p:cNvSpPr/>
            <p:nvPr/>
          </p:nvSpPr>
          <p:spPr>
            <a:xfrm>
              <a:off x="5200650" y="2373860"/>
              <a:ext cx="87355" cy="93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51D0E51-6CAF-B4B4-6AA7-30677FEF979D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3981707" y="3117466"/>
            <a:ext cx="349120" cy="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15A8F21-FF06-4E3F-AE7E-F65A1FBA7D39}"/>
              </a:ext>
            </a:extLst>
          </p:cNvPr>
          <p:cNvGrpSpPr/>
          <p:nvPr/>
        </p:nvGrpSpPr>
        <p:grpSpPr>
          <a:xfrm>
            <a:off x="323850" y="5734301"/>
            <a:ext cx="87355" cy="654687"/>
            <a:chOff x="5353050" y="2238626"/>
            <a:chExt cx="87355" cy="654687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A488D3F1-1891-82A4-9950-791ADB7FEBB8}"/>
                </a:ext>
              </a:extLst>
            </p:cNvPr>
            <p:cNvCxnSpPr/>
            <p:nvPr/>
          </p:nvCxnSpPr>
          <p:spPr>
            <a:xfrm>
              <a:off x="5400675" y="2238626"/>
              <a:ext cx="0" cy="654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B048C47-2003-A526-5AA5-D0B0F2B12E0D}"/>
                </a:ext>
              </a:extLst>
            </p:cNvPr>
            <p:cNvSpPr/>
            <p:nvPr/>
          </p:nvSpPr>
          <p:spPr>
            <a:xfrm>
              <a:off x="5353050" y="2526260"/>
              <a:ext cx="87355" cy="93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C0055CA9-CCB6-8497-9B20-84B4BDC4B308}"/>
              </a:ext>
            </a:extLst>
          </p:cNvPr>
          <p:cNvCxnSpPr>
            <a:cxnSpLocks/>
            <a:stCxn id="26" idx="3"/>
            <a:endCxn id="59" idx="1"/>
          </p:cNvCxnSpPr>
          <p:nvPr/>
        </p:nvCxnSpPr>
        <p:spPr>
          <a:xfrm>
            <a:off x="2155369" y="3297332"/>
            <a:ext cx="1729649" cy="55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93E05F2-99B8-9524-C6C2-1B4651BEDD94}"/>
              </a:ext>
            </a:extLst>
          </p:cNvPr>
          <p:cNvSpPr/>
          <p:nvPr/>
        </p:nvSpPr>
        <p:spPr>
          <a:xfrm>
            <a:off x="3885018" y="2884228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1421E-78E0-E0E4-3AC9-DD1A2E75491C}"/>
              </a:ext>
            </a:extLst>
          </p:cNvPr>
          <p:cNvSpPr/>
          <p:nvPr/>
        </p:nvSpPr>
        <p:spPr>
          <a:xfrm>
            <a:off x="3885018" y="3306624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7F091BAC-E1A0-9D5C-7530-F2023BF47A4C}"/>
              </a:ext>
            </a:extLst>
          </p:cNvPr>
          <p:cNvCxnSpPr>
            <a:stCxn id="17" idx="3"/>
            <a:endCxn id="56" idx="1"/>
          </p:cNvCxnSpPr>
          <p:nvPr/>
        </p:nvCxnSpPr>
        <p:spPr>
          <a:xfrm>
            <a:off x="2159140" y="2105820"/>
            <a:ext cx="1725878" cy="824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Image 71">
            <a:extLst>
              <a:ext uri="{FF2B5EF4-FFF2-40B4-BE49-F238E27FC236}">
                <a16:creationId xmlns:a16="http://schemas.microsoft.com/office/drawing/2014/main" id="{91E04BB2-094E-76BF-F64F-7BC1CD045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84" y="399840"/>
            <a:ext cx="815695" cy="815695"/>
          </a:xfrm>
          <a:prstGeom prst="rect">
            <a:avLst/>
          </a:prstGeom>
        </p:spPr>
      </p:pic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C77DF705-7A3E-35D4-56FA-8DBDFDD38278}"/>
              </a:ext>
            </a:extLst>
          </p:cNvPr>
          <p:cNvSpPr/>
          <p:nvPr/>
        </p:nvSpPr>
        <p:spPr>
          <a:xfrm>
            <a:off x="6468087" y="417938"/>
            <a:ext cx="1324668" cy="923108"/>
          </a:xfrm>
          <a:prstGeom prst="roundRect">
            <a:avLst/>
          </a:pr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4447980B-E85D-5A5F-320A-E88ADE277E52}"/>
              </a:ext>
            </a:extLst>
          </p:cNvPr>
          <p:cNvSpPr txBox="1"/>
          <p:nvPr/>
        </p:nvSpPr>
        <p:spPr>
          <a:xfrm>
            <a:off x="6458597" y="427422"/>
            <a:ext cx="1334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chemeClr val="bg1">
                    <a:lumMod val="50000"/>
                  </a:schemeClr>
                </a:solidFill>
              </a:rPr>
              <a:t>Authorization</a:t>
            </a:r>
            <a:r>
              <a:rPr lang="fr-FR" sz="1000" b="1" dirty="0">
                <a:solidFill>
                  <a:schemeClr val="bg1">
                    <a:lumMod val="50000"/>
                  </a:schemeClr>
                </a:solidFill>
              </a:rPr>
              <a:t> API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A79C348-5F55-81CB-E7A4-191CE959B7DC}"/>
              </a:ext>
            </a:extLst>
          </p:cNvPr>
          <p:cNvSpPr txBox="1"/>
          <p:nvPr/>
        </p:nvSpPr>
        <p:spPr>
          <a:xfrm>
            <a:off x="6439942" y="625882"/>
            <a:ext cx="1161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SSO</a:t>
            </a:r>
          </a:p>
          <a:p>
            <a:r>
              <a:rPr lang="fr-FR" sz="1000" dirty="0"/>
              <a:t>Domain </a:t>
            </a:r>
            <a:r>
              <a:rPr lang="fr-FR" sz="1000" dirty="0" err="1"/>
              <a:t>Account</a:t>
            </a:r>
            <a:r>
              <a:rPr lang="fr-FR" sz="1000" dirty="0"/>
              <a:t>  </a:t>
            </a:r>
          </a:p>
          <a:p>
            <a:r>
              <a:rPr lang="fr-FR" sz="1000" dirty="0" err="1"/>
              <a:t>Bearer</a:t>
            </a:r>
            <a:r>
              <a:rPr lang="fr-FR" sz="1000" dirty="0"/>
              <a:t> </a:t>
            </a:r>
            <a:r>
              <a:rPr lang="fr-FR" sz="1000" dirty="0" err="1"/>
              <a:t>Token</a:t>
            </a:r>
            <a:endParaRPr lang="fr-FR" sz="1000" dirty="0"/>
          </a:p>
          <a:p>
            <a:endParaRPr lang="fr-FR" sz="1000" dirty="0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3A4468D9-276A-3086-0439-ED892F58FDDE}"/>
              </a:ext>
            </a:extLst>
          </p:cNvPr>
          <p:cNvCxnSpPr>
            <a:cxnSpLocks/>
            <a:stCxn id="210" idx="3"/>
            <a:endCxn id="72" idx="1"/>
          </p:cNvCxnSpPr>
          <p:nvPr/>
        </p:nvCxnSpPr>
        <p:spPr>
          <a:xfrm>
            <a:off x="8761798" y="806958"/>
            <a:ext cx="1710986" cy="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D694F129-DA90-A079-BF46-D656F34005DC}"/>
              </a:ext>
            </a:extLst>
          </p:cNvPr>
          <p:cNvGrpSpPr/>
          <p:nvPr/>
        </p:nvGrpSpPr>
        <p:grpSpPr>
          <a:xfrm>
            <a:off x="5828475" y="473501"/>
            <a:ext cx="87355" cy="654687"/>
            <a:chOff x="5200650" y="2086226"/>
            <a:chExt cx="87355" cy="654687"/>
          </a:xfrm>
        </p:grpSpPr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4BD66E67-3B86-F1E1-B091-6AEBA399B0C8}"/>
                </a:ext>
              </a:extLst>
            </p:cNvPr>
            <p:cNvCxnSpPr/>
            <p:nvPr/>
          </p:nvCxnSpPr>
          <p:spPr>
            <a:xfrm>
              <a:off x="5248275" y="2086226"/>
              <a:ext cx="0" cy="654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712CCB5-8031-8916-0E55-314F58142136}"/>
                </a:ext>
              </a:extLst>
            </p:cNvPr>
            <p:cNvSpPr/>
            <p:nvPr/>
          </p:nvSpPr>
          <p:spPr>
            <a:xfrm>
              <a:off x="5200650" y="2373860"/>
              <a:ext cx="87355" cy="93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F3E00E92-9BFB-2628-FCFD-7D6CADEFF4BF}"/>
              </a:ext>
            </a:extLst>
          </p:cNvPr>
          <p:cNvSpPr/>
          <p:nvPr/>
        </p:nvSpPr>
        <p:spPr>
          <a:xfrm>
            <a:off x="5828475" y="571702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6450DC0-F1A4-DE01-1F70-30F5F6C19DCA}"/>
              </a:ext>
            </a:extLst>
          </p:cNvPr>
          <p:cNvSpPr/>
          <p:nvPr/>
        </p:nvSpPr>
        <p:spPr>
          <a:xfrm>
            <a:off x="5828475" y="994098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5BD892C-426B-0B54-6FE8-D04F5669B1A5}"/>
              </a:ext>
            </a:extLst>
          </p:cNvPr>
          <p:cNvCxnSpPr>
            <a:cxnSpLocks/>
            <a:stCxn id="87" idx="3"/>
            <a:endCxn id="210" idx="1"/>
          </p:cNvCxnSpPr>
          <p:nvPr/>
        </p:nvCxnSpPr>
        <p:spPr>
          <a:xfrm flipV="1">
            <a:off x="5915830" y="806958"/>
            <a:ext cx="362118" cy="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67377063-961E-F3F5-DD3E-C989D53D750D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341958" y="618260"/>
            <a:ext cx="486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89AFA25-B579-77C3-3F64-DBDC62CC4C1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5341958" y="1040656"/>
            <a:ext cx="486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AC994E4A-7F84-A3DA-10C0-B9430A35C531}"/>
              </a:ext>
            </a:extLst>
          </p:cNvPr>
          <p:cNvGrpSpPr/>
          <p:nvPr/>
        </p:nvGrpSpPr>
        <p:grpSpPr>
          <a:xfrm>
            <a:off x="6337865" y="3201966"/>
            <a:ext cx="1360927" cy="789269"/>
            <a:chOff x="7774360" y="1709920"/>
            <a:chExt cx="1360927" cy="789269"/>
          </a:xfrm>
        </p:grpSpPr>
        <p:pic>
          <p:nvPicPr>
            <p:cNvPr id="107" name="Picture 2" descr="GraphQL logo, brand guidelines and assets">
              <a:extLst>
                <a:ext uri="{FF2B5EF4-FFF2-40B4-BE49-F238E27FC236}">
                  <a16:creationId xmlns:a16="http://schemas.microsoft.com/office/drawing/2014/main" id="{D35C2858-69CE-1D4D-4D08-5984AEE27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51" y="2005887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Rectangle : coins arrondis 109">
              <a:extLst>
                <a:ext uri="{FF2B5EF4-FFF2-40B4-BE49-F238E27FC236}">
                  <a16:creationId xmlns:a16="http://schemas.microsoft.com/office/drawing/2014/main" id="{926BABD7-D099-944A-0439-6CAF27CA53B1}"/>
                </a:ext>
              </a:extLst>
            </p:cNvPr>
            <p:cNvSpPr/>
            <p:nvPr/>
          </p:nvSpPr>
          <p:spPr>
            <a:xfrm>
              <a:off x="7810619" y="1709920"/>
              <a:ext cx="1324668" cy="789269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0BD909E5-F3AC-9C6E-A0FD-8B4B8BF16E2E}"/>
                </a:ext>
              </a:extLst>
            </p:cNvPr>
            <p:cNvSpPr txBox="1"/>
            <p:nvPr/>
          </p:nvSpPr>
          <p:spPr>
            <a:xfrm>
              <a:off x="7802352" y="1719404"/>
              <a:ext cx="1327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 err="1"/>
                <a:t>Devices</a:t>
              </a:r>
              <a:r>
                <a:rPr lang="fr-FR" dirty="0"/>
                <a:t> API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5292F96E-F155-42D8-8518-8F361EC708B2}"/>
                </a:ext>
              </a:extLst>
            </p:cNvPr>
            <p:cNvSpPr txBox="1"/>
            <p:nvPr/>
          </p:nvSpPr>
          <p:spPr>
            <a:xfrm>
              <a:off x="7774360" y="1880540"/>
              <a:ext cx="9147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Servers </a:t>
              </a:r>
            </a:p>
            <a:p>
              <a:r>
                <a:rPr lang="fr-FR" sz="1000" dirty="0"/>
                <a:t>Firewall</a:t>
              </a:r>
            </a:p>
            <a:p>
              <a:r>
                <a:rPr lang="fr-FR" sz="1000" dirty="0" err="1"/>
                <a:t>Generic</a:t>
              </a:r>
              <a:endParaRPr lang="fr-FR" sz="1000" dirty="0"/>
            </a:p>
          </p:txBody>
        </p:sp>
      </p:grpSp>
      <p:pic>
        <p:nvPicPr>
          <p:cNvPr id="114" name="Picture 6" descr="Supervision POSTGRESQL - Découvrez tous nos modèles de services - ServiceNav">
            <a:extLst>
              <a:ext uri="{FF2B5EF4-FFF2-40B4-BE49-F238E27FC236}">
                <a16:creationId xmlns:a16="http://schemas.microsoft.com/office/drawing/2014/main" id="{4F69155E-5191-BF8E-9D02-3839D3811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337" y="3552941"/>
            <a:ext cx="469503" cy="46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Organigramme : Disque magnétique 111">
            <a:extLst>
              <a:ext uri="{FF2B5EF4-FFF2-40B4-BE49-F238E27FC236}">
                <a16:creationId xmlns:a16="http://schemas.microsoft.com/office/drawing/2014/main" id="{EF4B07A8-5676-D97C-1AA8-80F7E97E419F}"/>
              </a:ext>
            </a:extLst>
          </p:cNvPr>
          <p:cNvSpPr/>
          <p:nvPr/>
        </p:nvSpPr>
        <p:spPr>
          <a:xfrm>
            <a:off x="7910423" y="3387720"/>
            <a:ext cx="363699" cy="416429"/>
          </a:xfrm>
          <a:prstGeom prst="flowChartMagneticDisk">
            <a:avLst/>
          </a:prstGeom>
          <a:solidFill>
            <a:schemeClr val="accent3">
              <a:alpha val="27000"/>
            </a:schemeClr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4160FD14-163F-37DD-C85D-74005252BD88}"/>
              </a:ext>
            </a:extLst>
          </p:cNvPr>
          <p:cNvSpPr txBox="1"/>
          <p:nvPr/>
        </p:nvSpPr>
        <p:spPr>
          <a:xfrm>
            <a:off x="4459740" y="5906618"/>
            <a:ext cx="121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/>
              <a:t>Devices</a:t>
            </a:r>
            <a:r>
              <a:rPr lang="fr-FR" sz="1200" b="1" dirty="0"/>
              <a:t> </a:t>
            </a:r>
            <a:r>
              <a:rPr lang="fr-FR" sz="1200" b="1" dirty="0" err="1"/>
              <a:t>Database</a:t>
            </a:r>
            <a:endParaRPr lang="fr-FR" sz="1200" b="1" dirty="0"/>
          </a:p>
        </p:txBody>
      </p: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33BC0D59-72E9-81F4-0765-0A3FA32BAED2}"/>
              </a:ext>
            </a:extLst>
          </p:cNvPr>
          <p:cNvGrpSpPr/>
          <p:nvPr/>
        </p:nvGrpSpPr>
        <p:grpSpPr>
          <a:xfrm>
            <a:off x="6360596" y="1932377"/>
            <a:ext cx="1365720" cy="807779"/>
            <a:chOff x="8546525" y="3516559"/>
            <a:chExt cx="1365720" cy="807779"/>
          </a:xfrm>
        </p:grpSpPr>
        <p:pic>
          <p:nvPicPr>
            <p:cNvPr id="118" name="Picture 2" descr="GraphQL logo, brand guidelines and assets">
              <a:extLst>
                <a:ext uri="{FF2B5EF4-FFF2-40B4-BE49-F238E27FC236}">
                  <a16:creationId xmlns:a16="http://schemas.microsoft.com/office/drawing/2014/main" id="{6B25AF2C-C826-2365-51C1-863E275D6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5027" y="3818417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" name="Rectangle : coins arrondis 120">
              <a:extLst>
                <a:ext uri="{FF2B5EF4-FFF2-40B4-BE49-F238E27FC236}">
                  <a16:creationId xmlns:a16="http://schemas.microsoft.com/office/drawing/2014/main" id="{32AFE076-AAB1-8F7E-50F6-15AA9E9E826C}"/>
                </a:ext>
              </a:extLst>
            </p:cNvPr>
            <p:cNvSpPr/>
            <p:nvPr/>
          </p:nvSpPr>
          <p:spPr>
            <a:xfrm>
              <a:off x="8584912" y="3516559"/>
              <a:ext cx="1327333" cy="807779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83EDBE4A-E437-6C83-9A5C-C6D55BCB103A}"/>
                </a:ext>
              </a:extLst>
            </p:cNvPr>
            <p:cNvSpPr txBox="1"/>
            <p:nvPr/>
          </p:nvSpPr>
          <p:spPr>
            <a:xfrm>
              <a:off x="8576644" y="3535530"/>
              <a:ext cx="132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/>
                <a:t>Networks API</a:t>
              </a:r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3FA922EC-2F24-2D11-0B86-9FB46E785918}"/>
                </a:ext>
              </a:extLst>
            </p:cNvPr>
            <p:cNvSpPr txBox="1"/>
            <p:nvPr/>
          </p:nvSpPr>
          <p:spPr>
            <a:xfrm>
              <a:off x="8546525" y="3678006"/>
              <a:ext cx="11248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IPAM </a:t>
              </a:r>
            </a:p>
            <a:p>
              <a:r>
                <a:rPr lang="fr-FR" sz="1000" dirty="0"/>
                <a:t>Firewall </a:t>
              </a:r>
              <a:r>
                <a:rPr lang="fr-FR" sz="1000" dirty="0" err="1"/>
                <a:t>rules</a:t>
              </a:r>
              <a:endParaRPr lang="fr-FR" sz="1000" dirty="0"/>
            </a:p>
            <a:p>
              <a:r>
                <a:rPr lang="fr-FR" sz="1000" dirty="0"/>
                <a:t>Firewall </a:t>
              </a:r>
              <a:r>
                <a:rPr lang="fr-FR" sz="1000" dirty="0" err="1"/>
                <a:t>objects</a:t>
              </a:r>
              <a:endParaRPr lang="fr-FR" sz="1000" dirty="0"/>
            </a:p>
          </p:txBody>
        </p:sp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99F2964-492F-64F2-0307-78EF1BF36FB6}"/>
              </a:ext>
            </a:extLst>
          </p:cNvPr>
          <p:cNvGrpSpPr/>
          <p:nvPr/>
        </p:nvGrpSpPr>
        <p:grpSpPr>
          <a:xfrm>
            <a:off x="6341167" y="4470207"/>
            <a:ext cx="1335601" cy="1016839"/>
            <a:chOff x="8576644" y="3516559"/>
            <a:chExt cx="1335601" cy="1016839"/>
          </a:xfrm>
        </p:grpSpPr>
        <p:pic>
          <p:nvPicPr>
            <p:cNvPr id="126" name="Picture 2" descr="GraphQL logo, brand guidelines and assets">
              <a:extLst>
                <a:ext uri="{FF2B5EF4-FFF2-40B4-BE49-F238E27FC236}">
                  <a16:creationId xmlns:a16="http://schemas.microsoft.com/office/drawing/2014/main" id="{E22A54E7-9806-7957-F068-FF5C2284A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5027" y="3818417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Rectangle : coins arrondis 126">
              <a:extLst>
                <a:ext uri="{FF2B5EF4-FFF2-40B4-BE49-F238E27FC236}">
                  <a16:creationId xmlns:a16="http://schemas.microsoft.com/office/drawing/2014/main" id="{FF694CC4-9DC8-0F25-3A2C-2FB1F7E7BEB0}"/>
                </a:ext>
              </a:extLst>
            </p:cNvPr>
            <p:cNvSpPr/>
            <p:nvPr/>
          </p:nvSpPr>
          <p:spPr>
            <a:xfrm>
              <a:off x="8584912" y="3516559"/>
              <a:ext cx="1327333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6C46BA38-7FDC-3110-0210-7992B2296FFB}"/>
                </a:ext>
              </a:extLst>
            </p:cNvPr>
            <p:cNvSpPr txBox="1"/>
            <p:nvPr/>
          </p:nvSpPr>
          <p:spPr>
            <a:xfrm>
              <a:off x="8576644" y="3535530"/>
              <a:ext cx="132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 err="1"/>
                <a:t>Users</a:t>
              </a:r>
              <a:r>
                <a:rPr lang="fr-FR" dirty="0"/>
                <a:t> API</a:t>
              </a: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55CE45D9-22F8-8A67-E9DE-AD4ACFA1D8A8}"/>
                </a:ext>
              </a:extLst>
            </p:cNvPr>
            <p:cNvSpPr txBox="1"/>
            <p:nvPr/>
          </p:nvSpPr>
          <p:spPr>
            <a:xfrm>
              <a:off x="8576775" y="3671624"/>
              <a:ext cx="126055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Unix </a:t>
              </a:r>
              <a:r>
                <a:rPr lang="fr-FR" sz="1000" dirty="0" err="1"/>
                <a:t>Users</a:t>
              </a:r>
              <a:endParaRPr lang="fr-FR" sz="1000" dirty="0"/>
            </a:p>
            <a:p>
              <a:r>
                <a:rPr lang="fr-FR" sz="1000" dirty="0"/>
                <a:t>Service </a:t>
              </a:r>
              <a:r>
                <a:rPr lang="fr-FR" sz="1000" dirty="0" err="1"/>
                <a:t>accounts</a:t>
              </a:r>
              <a:endParaRPr lang="fr-FR" sz="1000" dirty="0"/>
            </a:p>
            <a:p>
              <a:r>
                <a:rPr lang="fr-FR" sz="1000" dirty="0"/>
                <a:t>Kerberos SPN</a:t>
              </a:r>
            </a:p>
            <a:p>
              <a:r>
                <a:rPr lang="fr-FR" sz="1000" dirty="0"/>
                <a:t>Kerberos </a:t>
              </a:r>
              <a:r>
                <a:rPr lang="fr-FR" sz="1000" dirty="0" err="1"/>
                <a:t>delegation</a:t>
              </a:r>
              <a:endParaRPr lang="fr-FR" sz="1000" dirty="0"/>
            </a:p>
            <a:p>
              <a:endParaRPr lang="fr-FR" sz="1000" dirty="0"/>
            </a:p>
          </p:txBody>
        </p:sp>
      </p:grp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8449B735-0CE3-1129-7C78-BDFA87E31DD5}"/>
              </a:ext>
            </a:extLst>
          </p:cNvPr>
          <p:cNvCxnSpPr>
            <a:cxnSpLocks/>
          </p:cNvCxnSpPr>
          <p:nvPr/>
        </p:nvCxnSpPr>
        <p:spPr>
          <a:xfrm>
            <a:off x="5895617" y="1972992"/>
            <a:ext cx="0" cy="3288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BED46B8-B035-43DC-3CA5-64910F28C9DD}"/>
              </a:ext>
            </a:extLst>
          </p:cNvPr>
          <p:cNvSpPr/>
          <p:nvPr/>
        </p:nvSpPr>
        <p:spPr>
          <a:xfrm>
            <a:off x="5838112" y="2179418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710FC9D-B1AE-5A09-1F9E-6A38D251DF99}"/>
              </a:ext>
            </a:extLst>
          </p:cNvPr>
          <p:cNvSpPr/>
          <p:nvPr/>
        </p:nvSpPr>
        <p:spPr>
          <a:xfrm>
            <a:off x="5851939" y="3466872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DA4BE0-ABE0-04F4-3662-0D07DD4993B9}"/>
              </a:ext>
            </a:extLst>
          </p:cNvPr>
          <p:cNvSpPr/>
          <p:nvPr/>
        </p:nvSpPr>
        <p:spPr>
          <a:xfrm>
            <a:off x="5847221" y="4801321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A07F97AC-D321-975C-D9E2-3431C2B691FD}"/>
              </a:ext>
            </a:extLst>
          </p:cNvPr>
          <p:cNvCxnSpPr>
            <a:cxnSpLocks/>
            <a:stCxn id="148" idx="3"/>
            <a:endCxn id="217" idx="1"/>
          </p:cNvCxnSpPr>
          <p:nvPr/>
        </p:nvCxnSpPr>
        <p:spPr>
          <a:xfrm>
            <a:off x="5925467" y="2225976"/>
            <a:ext cx="349238" cy="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560DC30E-3D7A-F36B-99E6-B90C81FE834A}"/>
              </a:ext>
            </a:extLst>
          </p:cNvPr>
          <p:cNvCxnSpPr>
            <a:cxnSpLocks/>
            <a:stCxn id="151" idx="3"/>
            <a:endCxn id="204" idx="1"/>
          </p:cNvCxnSpPr>
          <p:nvPr/>
        </p:nvCxnSpPr>
        <p:spPr>
          <a:xfrm>
            <a:off x="5939294" y="3513430"/>
            <a:ext cx="329744" cy="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7D52927D-CF35-1AB7-8EB3-D40707F29AC9}"/>
              </a:ext>
            </a:extLst>
          </p:cNvPr>
          <p:cNvCxnSpPr>
            <a:cxnSpLocks/>
            <a:stCxn id="153" idx="3"/>
            <a:endCxn id="231" idx="1"/>
          </p:cNvCxnSpPr>
          <p:nvPr/>
        </p:nvCxnSpPr>
        <p:spPr>
          <a:xfrm>
            <a:off x="5934576" y="4847879"/>
            <a:ext cx="343222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93FCF8E-AFF3-1B73-725F-78D56BD4A04B}"/>
              </a:ext>
            </a:extLst>
          </p:cNvPr>
          <p:cNvSpPr/>
          <p:nvPr/>
        </p:nvSpPr>
        <p:spPr>
          <a:xfrm>
            <a:off x="3639543" y="541001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7A75958-A75A-3627-85FC-987F515791E7}"/>
              </a:ext>
            </a:extLst>
          </p:cNvPr>
          <p:cNvSpPr/>
          <p:nvPr/>
        </p:nvSpPr>
        <p:spPr>
          <a:xfrm>
            <a:off x="3624854" y="1328562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C1BD17-941C-92A8-EA0C-0DF6A8A1F892}"/>
              </a:ext>
            </a:extLst>
          </p:cNvPr>
          <p:cNvSpPr/>
          <p:nvPr/>
        </p:nvSpPr>
        <p:spPr>
          <a:xfrm>
            <a:off x="3634172" y="2074570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1" name="Picture 10" descr="RabbitMQ: tous les articles sur ce sujet, page 1">
            <a:extLst>
              <a:ext uri="{FF2B5EF4-FFF2-40B4-BE49-F238E27FC236}">
                <a16:creationId xmlns:a16="http://schemas.microsoft.com/office/drawing/2014/main" id="{93F13DE5-E102-6906-2941-E58A6736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31" y="5963784"/>
            <a:ext cx="302532" cy="30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Image 172">
            <a:extLst>
              <a:ext uri="{FF2B5EF4-FFF2-40B4-BE49-F238E27FC236}">
                <a16:creationId xmlns:a16="http://schemas.microsoft.com/office/drawing/2014/main" id="{CB6B97CC-2F9D-62E1-92B4-15092241B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62" y="2052852"/>
            <a:ext cx="430170" cy="430170"/>
          </a:xfrm>
          <a:prstGeom prst="rect">
            <a:avLst/>
          </a:prstGeom>
        </p:spPr>
      </p:pic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A545E71C-D10E-E48E-45D1-84A7C0CC863A}"/>
              </a:ext>
            </a:extLst>
          </p:cNvPr>
          <p:cNvGrpSpPr/>
          <p:nvPr/>
        </p:nvGrpSpPr>
        <p:grpSpPr>
          <a:xfrm>
            <a:off x="10708570" y="2726677"/>
            <a:ext cx="845647" cy="281464"/>
            <a:chOff x="1403028" y="5964936"/>
            <a:chExt cx="2332688" cy="461665"/>
          </a:xfrm>
        </p:grpSpPr>
        <p:sp>
          <p:nvSpPr>
            <p:cNvPr id="176" name="Rectangle : coins arrondis 175">
              <a:extLst>
                <a:ext uri="{FF2B5EF4-FFF2-40B4-BE49-F238E27FC236}">
                  <a16:creationId xmlns:a16="http://schemas.microsoft.com/office/drawing/2014/main" id="{092894A4-4FAA-1F4D-F6AF-4B461CB60815}"/>
                </a:ext>
              </a:extLst>
            </p:cNvPr>
            <p:cNvSpPr/>
            <p:nvPr/>
          </p:nvSpPr>
          <p:spPr>
            <a:xfrm>
              <a:off x="1403028" y="5964936"/>
              <a:ext cx="2332688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5" name="Graphique 174">
              <a:extLst>
                <a:ext uri="{FF2B5EF4-FFF2-40B4-BE49-F238E27FC236}">
                  <a16:creationId xmlns:a16="http://schemas.microsoft.com/office/drawing/2014/main" id="{18F9B86F-4C3B-5065-D70C-5EC1B64FA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14991" y="6009758"/>
              <a:ext cx="2286000" cy="361950"/>
            </a:xfrm>
            <a:prstGeom prst="rect">
              <a:avLst/>
            </a:prstGeom>
          </p:spPr>
        </p:pic>
      </p:grpSp>
      <p:pic>
        <p:nvPicPr>
          <p:cNvPr id="181" name="Image 180">
            <a:extLst>
              <a:ext uri="{FF2B5EF4-FFF2-40B4-BE49-F238E27FC236}">
                <a16:creationId xmlns:a16="http://schemas.microsoft.com/office/drawing/2014/main" id="{94EF4064-3ED3-C717-A0E2-A2E88943D8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28" y="3955416"/>
            <a:ext cx="964685" cy="345298"/>
          </a:xfrm>
          <a:prstGeom prst="rect">
            <a:avLst/>
          </a:prstGeom>
        </p:spPr>
      </p:pic>
      <p:pic>
        <p:nvPicPr>
          <p:cNvPr id="185" name="Image 184">
            <a:extLst>
              <a:ext uri="{FF2B5EF4-FFF2-40B4-BE49-F238E27FC236}">
                <a16:creationId xmlns:a16="http://schemas.microsoft.com/office/drawing/2014/main" id="{0ECDD0A0-1DF1-E364-FE0A-A08130BBB2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97" y="4666222"/>
            <a:ext cx="940020" cy="426142"/>
          </a:xfrm>
          <a:prstGeom prst="rect">
            <a:avLst/>
          </a:prstGeom>
        </p:spPr>
      </p:pic>
      <p:sp>
        <p:nvSpPr>
          <p:cNvPr id="188" name="Rectangle : coins arrondis 187">
            <a:extLst>
              <a:ext uri="{FF2B5EF4-FFF2-40B4-BE49-F238E27FC236}">
                <a16:creationId xmlns:a16="http://schemas.microsoft.com/office/drawing/2014/main" id="{18C744C3-963F-3A41-C4DE-F95E5173D485}"/>
              </a:ext>
            </a:extLst>
          </p:cNvPr>
          <p:cNvSpPr/>
          <p:nvPr/>
        </p:nvSpPr>
        <p:spPr>
          <a:xfrm>
            <a:off x="8908642" y="5686309"/>
            <a:ext cx="1333338" cy="923108"/>
          </a:xfrm>
          <a:prstGeom prst="roundRect">
            <a:avLst/>
          </a:pr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FCFB430D-1DE5-7549-4EAD-1680391B05E1}"/>
              </a:ext>
            </a:extLst>
          </p:cNvPr>
          <p:cNvSpPr txBox="1"/>
          <p:nvPr/>
        </p:nvSpPr>
        <p:spPr>
          <a:xfrm>
            <a:off x="8900373" y="5705280"/>
            <a:ext cx="1327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Provisioning service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DEC3955A-2DA2-A39E-F54B-FC0B1687FBAD}"/>
              </a:ext>
            </a:extLst>
          </p:cNvPr>
          <p:cNvSpPr txBox="1"/>
          <p:nvPr/>
        </p:nvSpPr>
        <p:spPr>
          <a:xfrm>
            <a:off x="8900503" y="5897360"/>
            <a:ext cx="133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Ansible Tower Interfaces</a:t>
            </a:r>
          </a:p>
        </p:txBody>
      </p:sp>
      <p:pic>
        <p:nvPicPr>
          <p:cNvPr id="192" name="Image 191">
            <a:extLst>
              <a:ext uri="{FF2B5EF4-FFF2-40B4-BE49-F238E27FC236}">
                <a16:creationId xmlns:a16="http://schemas.microsoft.com/office/drawing/2014/main" id="{1FC37B98-24D4-C586-CE11-1E39E57339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144" y="1520325"/>
            <a:ext cx="1255603" cy="439461"/>
          </a:xfrm>
          <a:prstGeom prst="rect">
            <a:avLst/>
          </a:prstGeom>
        </p:spPr>
      </p:pic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741A12C8-E851-BDF6-477F-BE01B2C1AE09}"/>
              </a:ext>
            </a:extLst>
          </p:cNvPr>
          <p:cNvGrpSpPr/>
          <p:nvPr/>
        </p:nvGrpSpPr>
        <p:grpSpPr>
          <a:xfrm>
            <a:off x="917179" y="3921507"/>
            <a:ext cx="1218031" cy="923108"/>
            <a:chOff x="4877969" y="3425420"/>
            <a:chExt cx="1218031" cy="923108"/>
          </a:xfrm>
        </p:grpSpPr>
        <p:sp>
          <p:nvSpPr>
            <p:cNvPr id="194" name="Rectangle : coins arrondis 193">
              <a:extLst>
                <a:ext uri="{FF2B5EF4-FFF2-40B4-BE49-F238E27FC236}">
                  <a16:creationId xmlns:a16="http://schemas.microsoft.com/office/drawing/2014/main" id="{48FBD4FD-1035-1CCE-3165-244AAAC63AB0}"/>
                </a:ext>
              </a:extLst>
            </p:cNvPr>
            <p:cNvSpPr/>
            <p:nvPr/>
          </p:nvSpPr>
          <p:spPr>
            <a:xfrm>
              <a:off x="4885508" y="3425420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ZoneTexte 194">
              <a:extLst>
                <a:ext uri="{FF2B5EF4-FFF2-40B4-BE49-F238E27FC236}">
                  <a16:creationId xmlns:a16="http://schemas.microsoft.com/office/drawing/2014/main" id="{80384823-6DED-F421-66E3-E5387209B191}"/>
                </a:ext>
              </a:extLst>
            </p:cNvPr>
            <p:cNvSpPr txBox="1"/>
            <p:nvPr/>
          </p:nvSpPr>
          <p:spPr>
            <a:xfrm>
              <a:off x="4877969" y="3434904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Monitoring</a:t>
              </a:r>
            </a:p>
          </p:txBody>
        </p:sp>
        <p:sp>
          <p:nvSpPr>
            <p:cNvPr id="197" name="ZoneTexte 196">
              <a:extLst>
                <a:ext uri="{FF2B5EF4-FFF2-40B4-BE49-F238E27FC236}">
                  <a16:creationId xmlns:a16="http://schemas.microsoft.com/office/drawing/2014/main" id="{682BF66F-8077-6FEB-9AA9-93294EA5DA7D}"/>
                </a:ext>
              </a:extLst>
            </p:cNvPr>
            <p:cNvSpPr txBox="1"/>
            <p:nvPr/>
          </p:nvSpPr>
          <p:spPr>
            <a:xfrm>
              <a:off x="4885508" y="3721387"/>
              <a:ext cx="105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Health</a:t>
              </a:r>
              <a:r>
                <a:rPr lang="fr-FR" sz="1000" dirty="0"/>
                <a:t> checks</a:t>
              </a:r>
            </a:p>
          </p:txBody>
        </p:sp>
      </p:grpSp>
      <p:pic>
        <p:nvPicPr>
          <p:cNvPr id="199" name="Image 198" descr="Une image contenant casserole&#10;&#10;Description générée automatiquement">
            <a:extLst>
              <a:ext uri="{FF2B5EF4-FFF2-40B4-BE49-F238E27FC236}">
                <a16:creationId xmlns:a16="http://schemas.microsoft.com/office/drawing/2014/main" id="{E34EAC26-AFBA-796B-0715-DEC0C12474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74" y="5436274"/>
            <a:ext cx="630953" cy="509810"/>
          </a:xfrm>
          <a:prstGeom prst="rect">
            <a:avLst/>
          </a:prstGeom>
        </p:spPr>
      </p:pic>
      <p:pic>
        <p:nvPicPr>
          <p:cNvPr id="201" name="Image 200">
            <a:extLst>
              <a:ext uri="{FF2B5EF4-FFF2-40B4-BE49-F238E27FC236}">
                <a16:creationId xmlns:a16="http://schemas.microsoft.com/office/drawing/2014/main" id="{17E60B2C-C4B5-2D3E-69D1-C2581410C0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93" y="5594971"/>
            <a:ext cx="1012100" cy="794017"/>
          </a:xfrm>
          <a:prstGeom prst="rect">
            <a:avLst/>
          </a:prstGeom>
        </p:spPr>
      </p:pic>
      <p:sp>
        <p:nvSpPr>
          <p:cNvPr id="204" name="Rectangle : coins arrondis 203">
            <a:extLst>
              <a:ext uri="{FF2B5EF4-FFF2-40B4-BE49-F238E27FC236}">
                <a16:creationId xmlns:a16="http://schemas.microsoft.com/office/drawing/2014/main" id="{35DE6537-B0D9-B6D8-1AB8-12D9D1049480}"/>
              </a:ext>
            </a:extLst>
          </p:cNvPr>
          <p:cNvSpPr/>
          <p:nvPr/>
        </p:nvSpPr>
        <p:spPr>
          <a:xfrm>
            <a:off x="6269038" y="2954510"/>
            <a:ext cx="2484000" cy="111832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6" name="Connecteur droit avec flèche 205">
            <a:extLst>
              <a:ext uri="{FF2B5EF4-FFF2-40B4-BE49-F238E27FC236}">
                <a16:creationId xmlns:a16="http://schemas.microsoft.com/office/drawing/2014/main" id="{1810A4E2-6251-2CBF-F5D5-F36787CC0881}"/>
              </a:ext>
            </a:extLst>
          </p:cNvPr>
          <p:cNvCxnSpPr>
            <a:cxnSpLocks/>
            <a:stCxn id="110" idx="3"/>
            <a:endCxn id="112" idx="2"/>
          </p:cNvCxnSpPr>
          <p:nvPr/>
        </p:nvCxnSpPr>
        <p:spPr>
          <a:xfrm flipV="1">
            <a:off x="7698792" y="3595935"/>
            <a:ext cx="211631" cy="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ZoneTexte 207">
            <a:extLst>
              <a:ext uri="{FF2B5EF4-FFF2-40B4-BE49-F238E27FC236}">
                <a16:creationId xmlns:a16="http://schemas.microsoft.com/office/drawing/2014/main" id="{8804A949-9453-FE2D-0AD4-0065E839F1C4}"/>
              </a:ext>
            </a:extLst>
          </p:cNvPr>
          <p:cNvSpPr txBox="1"/>
          <p:nvPr/>
        </p:nvSpPr>
        <p:spPr>
          <a:xfrm>
            <a:off x="6288474" y="2962033"/>
            <a:ext cx="2408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Devices</a:t>
            </a:r>
            <a:r>
              <a:rPr lang="fr-FR" dirty="0"/>
              <a:t> </a:t>
            </a:r>
            <a:r>
              <a:rPr lang="fr-FR" dirty="0" err="1"/>
              <a:t>microservice</a:t>
            </a:r>
            <a:endParaRPr lang="fr-FR" dirty="0"/>
          </a:p>
        </p:txBody>
      </p:sp>
      <p:sp>
        <p:nvSpPr>
          <p:cNvPr id="210" name="Rectangle : coins arrondis 209">
            <a:extLst>
              <a:ext uri="{FF2B5EF4-FFF2-40B4-BE49-F238E27FC236}">
                <a16:creationId xmlns:a16="http://schemas.microsoft.com/office/drawing/2014/main" id="{5B60B302-4E0B-EDA2-11B4-9C2E710F36BD}"/>
              </a:ext>
            </a:extLst>
          </p:cNvPr>
          <p:cNvSpPr/>
          <p:nvPr/>
        </p:nvSpPr>
        <p:spPr>
          <a:xfrm>
            <a:off x="6277948" y="176727"/>
            <a:ext cx="2483850" cy="12604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12E20895-A8EA-F41A-E445-AB0A8BC66233}"/>
              </a:ext>
            </a:extLst>
          </p:cNvPr>
          <p:cNvSpPr txBox="1"/>
          <p:nvPr/>
        </p:nvSpPr>
        <p:spPr>
          <a:xfrm>
            <a:off x="6297383" y="184251"/>
            <a:ext cx="2408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Authorization</a:t>
            </a:r>
            <a:r>
              <a:rPr lang="fr-FR" dirty="0"/>
              <a:t> </a:t>
            </a:r>
            <a:r>
              <a:rPr lang="fr-FR" dirty="0" err="1"/>
              <a:t>microservice</a:t>
            </a:r>
            <a:endParaRPr lang="fr-FR" dirty="0"/>
          </a:p>
        </p:txBody>
      </p:sp>
      <p:sp>
        <p:nvSpPr>
          <p:cNvPr id="217" name="Rectangle : coins arrondis 216">
            <a:extLst>
              <a:ext uri="{FF2B5EF4-FFF2-40B4-BE49-F238E27FC236}">
                <a16:creationId xmlns:a16="http://schemas.microsoft.com/office/drawing/2014/main" id="{5F029F48-4626-3184-85C5-AA3A705B49DE}"/>
              </a:ext>
            </a:extLst>
          </p:cNvPr>
          <p:cNvSpPr/>
          <p:nvPr/>
        </p:nvSpPr>
        <p:spPr>
          <a:xfrm>
            <a:off x="6274705" y="1662474"/>
            <a:ext cx="2484000" cy="114056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ZoneTexte 218">
            <a:extLst>
              <a:ext uri="{FF2B5EF4-FFF2-40B4-BE49-F238E27FC236}">
                <a16:creationId xmlns:a16="http://schemas.microsoft.com/office/drawing/2014/main" id="{A43B96DF-32B4-3AF7-4073-2ECA3CC47BE8}"/>
              </a:ext>
            </a:extLst>
          </p:cNvPr>
          <p:cNvSpPr txBox="1"/>
          <p:nvPr/>
        </p:nvSpPr>
        <p:spPr>
          <a:xfrm>
            <a:off x="6294140" y="1669997"/>
            <a:ext cx="2585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Networks </a:t>
            </a:r>
            <a:r>
              <a:rPr lang="fr-FR" dirty="0" err="1"/>
              <a:t>microservice</a:t>
            </a:r>
            <a:endParaRPr lang="fr-FR" dirty="0"/>
          </a:p>
        </p:txBody>
      </p:sp>
      <p:pic>
        <p:nvPicPr>
          <p:cNvPr id="222" name="Picture 6" descr="Supervision POSTGRESQL - Découvrez tous nos modèles de services - ServiceNav">
            <a:extLst>
              <a:ext uri="{FF2B5EF4-FFF2-40B4-BE49-F238E27FC236}">
                <a16:creationId xmlns:a16="http://schemas.microsoft.com/office/drawing/2014/main" id="{D8BC3FA9-5FC5-B5AD-D9AC-50879EE4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174" y="2280924"/>
            <a:ext cx="469503" cy="46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" name="Organigramme : Disque magnétique 223">
            <a:extLst>
              <a:ext uri="{FF2B5EF4-FFF2-40B4-BE49-F238E27FC236}">
                <a16:creationId xmlns:a16="http://schemas.microsoft.com/office/drawing/2014/main" id="{1553F5BF-229B-629C-1B61-60FF8C5B2521}"/>
              </a:ext>
            </a:extLst>
          </p:cNvPr>
          <p:cNvSpPr/>
          <p:nvPr/>
        </p:nvSpPr>
        <p:spPr>
          <a:xfrm>
            <a:off x="7942589" y="2125034"/>
            <a:ext cx="363699" cy="416429"/>
          </a:xfrm>
          <a:prstGeom prst="flowChartMagneticDisk">
            <a:avLst/>
          </a:prstGeom>
          <a:solidFill>
            <a:schemeClr val="accent3">
              <a:alpha val="27000"/>
            </a:schemeClr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226" name="Connecteur droit avec flèche 225">
            <a:extLst>
              <a:ext uri="{FF2B5EF4-FFF2-40B4-BE49-F238E27FC236}">
                <a16:creationId xmlns:a16="http://schemas.microsoft.com/office/drawing/2014/main" id="{E4D2FC6D-31B3-89FC-C90B-91FA9E960FEB}"/>
              </a:ext>
            </a:extLst>
          </p:cNvPr>
          <p:cNvCxnSpPr>
            <a:cxnSpLocks/>
            <a:stCxn id="121" idx="3"/>
            <a:endCxn id="224" idx="2"/>
          </p:cNvCxnSpPr>
          <p:nvPr/>
        </p:nvCxnSpPr>
        <p:spPr>
          <a:xfrm flipV="1">
            <a:off x="7726316" y="2333249"/>
            <a:ext cx="216273" cy="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 : coins arrondis 230">
            <a:extLst>
              <a:ext uri="{FF2B5EF4-FFF2-40B4-BE49-F238E27FC236}">
                <a16:creationId xmlns:a16="http://schemas.microsoft.com/office/drawing/2014/main" id="{36AABC30-AE70-8E56-8470-18CD00099DE1}"/>
              </a:ext>
            </a:extLst>
          </p:cNvPr>
          <p:cNvSpPr/>
          <p:nvPr/>
        </p:nvSpPr>
        <p:spPr>
          <a:xfrm>
            <a:off x="6277798" y="4210330"/>
            <a:ext cx="2484000" cy="127671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ZoneTexte 232">
            <a:extLst>
              <a:ext uri="{FF2B5EF4-FFF2-40B4-BE49-F238E27FC236}">
                <a16:creationId xmlns:a16="http://schemas.microsoft.com/office/drawing/2014/main" id="{EE302355-602B-F9F0-9733-46BA2224A0F1}"/>
              </a:ext>
            </a:extLst>
          </p:cNvPr>
          <p:cNvSpPr txBox="1"/>
          <p:nvPr/>
        </p:nvSpPr>
        <p:spPr>
          <a:xfrm>
            <a:off x="6297234" y="4217853"/>
            <a:ext cx="2408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microservice</a:t>
            </a:r>
            <a:endParaRPr lang="fr-FR" dirty="0"/>
          </a:p>
        </p:txBody>
      </p:sp>
      <p:pic>
        <p:nvPicPr>
          <p:cNvPr id="241" name="Picture 6" descr="Supervision POSTGRESQL - Découvrez tous nos modèles de services - ServiceNav">
            <a:extLst>
              <a:ext uri="{FF2B5EF4-FFF2-40B4-BE49-F238E27FC236}">
                <a16:creationId xmlns:a16="http://schemas.microsoft.com/office/drawing/2014/main" id="{B9E68FBE-3ADA-EFCD-97EC-DF8D5494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430" y="4880996"/>
            <a:ext cx="469503" cy="46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3" name="Organigramme : Disque magnétique 242">
            <a:extLst>
              <a:ext uri="{FF2B5EF4-FFF2-40B4-BE49-F238E27FC236}">
                <a16:creationId xmlns:a16="http://schemas.microsoft.com/office/drawing/2014/main" id="{7ACD251C-28F1-583A-40FA-FBD487D31299}"/>
              </a:ext>
            </a:extLst>
          </p:cNvPr>
          <p:cNvSpPr/>
          <p:nvPr/>
        </p:nvSpPr>
        <p:spPr>
          <a:xfrm>
            <a:off x="7969516" y="4725106"/>
            <a:ext cx="363699" cy="416429"/>
          </a:xfrm>
          <a:prstGeom prst="flowChartMagneticDisk">
            <a:avLst/>
          </a:prstGeom>
          <a:solidFill>
            <a:schemeClr val="accent3">
              <a:alpha val="27000"/>
            </a:schemeClr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3A70B878-E18C-6FE4-79DD-B8E42BDA7B86}"/>
              </a:ext>
            </a:extLst>
          </p:cNvPr>
          <p:cNvCxnSpPr>
            <a:stCxn id="127" idx="3"/>
            <a:endCxn id="243" idx="2"/>
          </p:cNvCxnSpPr>
          <p:nvPr/>
        </p:nvCxnSpPr>
        <p:spPr>
          <a:xfrm>
            <a:off x="7676768" y="4931761"/>
            <a:ext cx="292748" cy="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 : en angle 246">
            <a:extLst>
              <a:ext uri="{FF2B5EF4-FFF2-40B4-BE49-F238E27FC236}">
                <a16:creationId xmlns:a16="http://schemas.microsoft.com/office/drawing/2014/main" id="{4BB4C1D5-1E05-FFB4-8DA8-B582A1074C76}"/>
              </a:ext>
            </a:extLst>
          </p:cNvPr>
          <p:cNvCxnSpPr>
            <a:stCxn id="190" idx="3"/>
            <a:endCxn id="185" idx="2"/>
          </p:cNvCxnSpPr>
          <p:nvPr/>
        </p:nvCxnSpPr>
        <p:spPr>
          <a:xfrm flipV="1">
            <a:off x="10233724" y="5092364"/>
            <a:ext cx="850483" cy="1005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 : en angle 248">
            <a:extLst>
              <a:ext uri="{FF2B5EF4-FFF2-40B4-BE49-F238E27FC236}">
                <a16:creationId xmlns:a16="http://schemas.microsoft.com/office/drawing/2014/main" id="{F5DE8E1B-9E50-E0FA-2110-E6E0CBC65A73}"/>
              </a:ext>
            </a:extLst>
          </p:cNvPr>
          <p:cNvCxnSpPr>
            <a:stCxn id="185" idx="3"/>
            <a:endCxn id="181" idx="3"/>
          </p:cNvCxnSpPr>
          <p:nvPr/>
        </p:nvCxnSpPr>
        <p:spPr>
          <a:xfrm flipV="1">
            <a:off x="11554217" y="4128065"/>
            <a:ext cx="32696" cy="751228"/>
          </a:xfrm>
          <a:prstGeom prst="bentConnector3">
            <a:avLst>
              <a:gd name="adj1" fmla="val 799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 : en angle 250">
            <a:extLst>
              <a:ext uri="{FF2B5EF4-FFF2-40B4-BE49-F238E27FC236}">
                <a16:creationId xmlns:a16="http://schemas.microsoft.com/office/drawing/2014/main" id="{EB779808-AD7B-816A-E31F-D7BB7243A155}"/>
              </a:ext>
            </a:extLst>
          </p:cNvPr>
          <p:cNvCxnSpPr>
            <a:stCxn id="185" idx="3"/>
            <a:endCxn id="175" idx="3"/>
          </p:cNvCxnSpPr>
          <p:nvPr/>
        </p:nvCxnSpPr>
        <p:spPr>
          <a:xfrm flipH="1" flipV="1">
            <a:off x="11541629" y="2864340"/>
            <a:ext cx="12588" cy="2014953"/>
          </a:xfrm>
          <a:prstGeom prst="bentConnector3">
            <a:avLst>
              <a:gd name="adj1" fmla="val -1816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 : en angle 252">
            <a:extLst>
              <a:ext uri="{FF2B5EF4-FFF2-40B4-BE49-F238E27FC236}">
                <a16:creationId xmlns:a16="http://schemas.microsoft.com/office/drawing/2014/main" id="{36FE3AEE-6F1D-060A-36A4-C9DCD723A14B}"/>
              </a:ext>
            </a:extLst>
          </p:cNvPr>
          <p:cNvCxnSpPr>
            <a:cxnSpLocks/>
            <a:stCxn id="185" idx="3"/>
            <a:endCxn id="259" idx="3"/>
          </p:cNvCxnSpPr>
          <p:nvPr/>
        </p:nvCxnSpPr>
        <p:spPr>
          <a:xfrm flipV="1">
            <a:off x="11554217" y="1730822"/>
            <a:ext cx="23183" cy="3148471"/>
          </a:xfrm>
          <a:prstGeom prst="bentConnector3">
            <a:avLst>
              <a:gd name="adj1" fmla="val 1086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 : en angle 254">
            <a:extLst>
              <a:ext uri="{FF2B5EF4-FFF2-40B4-BE49-F238E27FC236}">
                <a16:creationId xmlns:a16="http://schemas.microsoft.com/office/drawing/2014/main" id="{BB4F5D97-E7D9-3C54-12E2-8F00674C8D88}"/>
              </a:ext>
            </a:extLst>
          </p:cNvPr>
          <p:cNvCxnSpPr>
            <a:stCxn id="185" idx="3"/>
            <a:endCxn id="72" idx="3"/>
          </p:cNvCxnSpPr>
          <p:nvPr/>
        </p:nvCxnSpPr>
        <p:spPr>
          <a:xfrm flipH="1" flipV="1">
            <a:off x="11288479" y="807688"/>
            <a:ext cx="265738" cy="4071605"/>
          </a:xfrm>
          <a:prstGeom prst="bentConnector3">
            <a:avLst>
              <a:gd name="adj1" fmla="val -86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45DCD3E-B227-2052-3D02-1855A91A188C}"/>
              </a:ext>
            </a:extLst>
          </p:cNvPr>
          <p:cNvSpPr/>
          <p:nvPr/>
        </p:nvSpPr>
        <p:spPr>
          <a:xfrm>
            <a:off x="11490045" y="1684264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24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e 265">
            <a:extLst>
              <a:ext uri="{FF2B5EF4-FFF2-40B4-BE49-F238E27FC236}">
                <a16:creationId xmlns:a16="http://schemas.microsoft.com/office/drawing/2014/main" id="{C5D5E31F-CD53-9F51-E2AF-A3E2FB672E37}"/>
              </a:ext>
            </a:extLst>
          </p:cNvPr>
          <p:cNvGrpSpPr/>
          <p:nvPr/>
        </p:nvGrpSpPr>
        <p:grpSpPr>
          <a:xfrm>
            <a:off x="3487928" y="5705627"/>
            <a:ext cx="1375539" cy="923108"/>
            <a:chOff x="4143253" y="4608851"/>
            <a:chExt cx="1375539" cy="923108"/>
          </a:xfrm>
        </p:grpSpPr>
        <p:pic>
          <p:nvPicPr>
            <p:cNvPr id="265" name="Image 264">
              <a:extLst>
                <a:ext uri="{FF2B5EF4-FFF2-40B4-BE49-F238E27FC236}">
                  <a16:creationId xmlns:a16="http://schemas.microsoft.com/office/drawing/2014/main" id="{7B90C08B-46CD-1D2D-0739-444D22250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020" y="4902221"/>
              <a:ext cx="403583" cy="403583"/>
            </a:xfrm>
            <a:prstGeom prst="rect">
              <a:avLst/>
            </a:prstGeom>
          </p:spPr>
        </p:pic>
        <p:sp>
          <p:nvSpPr>
            <p:cNvPr id="263" name="Rectangle : coins arrondis 262">
              <a:extLst>
                <a:ext uri="{FF2B5EF4-FFF2-40B4-BE49-F238E27FC236}">
                  <a16:creationId xmlns:a16="http://schemas.microsoft.com/office/drawing/2014/main" id="{B6F675EA-624D-5DC8-C5C8-4CAFFEA80B46}"/>
                </a:ext>
              </a:extLst>
            </p:cNvPr>
            <p:cNvSpPr/>
            <p:nvPr/>
          </p:nvSpPr>
          <p:spPr>
            <a:xfrm>
              <a:off x="4150792" y="4608851"/>
              <a:ext cx="1368000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1" name="ZoneTexte 260">
              <a:extLst>
                <a:ext uri="{FF2B5EF4-FFF2-40B4-BE49-F238E27FC236}">
                  <a16:creationId xmlns:a16="http://schemas.microsoft.com/office/drawing/2014/main" id="{1FA09D93-ED5E-D85C-93B2-465859BBF0FD}"/>
                </a:ext>
              </a:extLst>
            </p:cNvPr>
            <p:cNvSpPr txBox="1"/>
            <p:nvPr/>
          </p:nvSpPr>
          <p:spPr>
            <a:xfrm>
              <a:off x="4143253" y="4618335"/>
              <a:ext cx="1368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/>
                <a:t>Web </a:t>
              </a:r>
              <a:r>
                <a:rPr lang="fr-FR" sz="1000" b="1" dirty="0" err="1"/>
                <a:t>status</a:t>
              </a:r>
              <a:endParaRPr lang="fr-FR" sz="1000" b="1" dirty="0"/>
            </a:p>
          </p:txBody>
        </p:sp>
        <p:sp>
          <p:nvSpPr>
            <p:cNvPr id="262" name="ZoneTexte 261">
              <a:extLst>
                <a:ext uri="{FF2B5EF4-FFF2-40B4-BE49-F238E27FC236}">
                  <a16:creationId xmlns:a16="http://schemas.microsoft.com/office/drawing/2014/main" id="{53B87EA9-094C-D90F-0459-8C05286A2A2E}"/>
                </a:ext>
              </a:extLst>
            </p:cNvPr>
            <p:cNvSpPr txBox="1"/>
            <p:nvPr/>
          </p:nvSpPr>
          <p:spPr>
            <a:xfrm>
              <a:off x="4143253" y="4891443"/>
              <a:ext cx="10572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Health</a:t>
              </a:r>
              <a:r>
                <a:rPr lang="fr-FR" sz="1000" dirty="0"/>
                <a:t> check </a:t>
              </a:r>
              <a:r>
                <a:rPr lang="fr-FR" sz="1000" dirty="0" err="1"/>
                <a:t>status</a:t>
              </a:r>
              <a:endParaRPr lang="fr-FR" sz="10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5B7B9DC-B99C-0A59-EABA-BF882B628F67}"/>
              </a:ext>
            </a:extLst>
          </p:cNvPr>
          <p:cNvSpPr/>
          <p:nvPr/>
        </p:nvSpPr>
        <p:spPr>
          <a:xfrm>
            <a:off x="759279" y="128137"/>
            <a:ext cx="1619794" cy="66820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384309-0363-F225-EBC9-DCB8EDE7AC93}"/>
              </a:ext>
            </a:extLst>
          </p:cNvPr>
          <p:cNvSpPr txBox="1"/>
          <p:nvPr/>
        </p:nvSpPr>
        <p:spPr>
          <a:xfrm>
            <a:off x="759279" y="128137"/>
            <a:ext cx="161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2F528F"/>
                </a:solidFill>
              </a:rPr>
              <a:t>Client apps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AC1D2C2-BE1D-E88C-7F04-03C0D43E2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8" y="189621"/>
            <a:ext cx="600075" cy="375047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CF3A0939-8488-2637-311D-AC1380E98646}"/>
              </a:ext>
            </a:extLst>
          </p:cNvPr>
          <p:cNvGrpSpPr/>
          <p:nvPr/>
        </p:nvGrpSpPr>
        <p:grpSpPr>
          <a:xfrm>
            <a:off x="925474" y="536603"/>
            <a:ext cx="1249301" cy="923108"/>
            <a:chOff x="3819088" y="1306286"/>
            <a:chExt cx="1249301" cy="923108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0DD1406E-036C-A94A-E07B-E5BD08C5917C}"/>
                </a:ext>
              </a:extLst>
            </p:cNvPr>
            <p:cNvSpPr/>
            <p:nvPr/>
          </p:nvSpPr>
          <p:spPr>
            <a:xfrm>
              <a:off x="3857897" y="1306286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298C876-CBD0-9652-4A91-A124B87A192C}"/>
                </a:ext>
              </a:extLst>
            </p:cNvPr>
            <p:cNvSpPr txBox="1"/>
            <p:nvPr/>
          </p:nvSpPr>
          <p:spPr>
            <a:xfrm>
              <a:off x="3857897" y="1306286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Ansible 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251401B-D0DE-A26C-8D05-F6485240E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767840"/>
              <a:ext cx="342900" cy="3429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5F34F1D-7349-170F-E995-804188530758}"/>
                </a:ext>
              </a:extLst>
            </p:cNvPr>
            <p:cNvSpPr txBox="1"/>
            <p:nvPr/>
          </p:nvSpPr>
          <p:spPr>
            <a:xfrm>
              <a:off x="3819088" y="1583285"/>
              <a:ext cx="10572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Inventory plugin</a:t>
              </a:r>
            </a:p>
            <a:p>
              <a:r>
                <a:rPr lang="fr-FR" sz="1000" dirty="0"/>
                <a:t>Modules</a:t>
              </a:r>
            </a:p>
            <a:p>
              <a:r>
                <a:rPr lang="fr-FR" sz="1000" dirty="0" err="1"/>
                <a:t>CallBacks</a:t>
              </a:r>
              <a:endParaRPr lang="fr-FR" sz="1000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171810C-8038-DAC3-9313-CBEAB6329251}"/>
              </a:ext>
            </a:extLst>
          </p:cNvPr>
          <p:cNvGrpSpPr/>
          <p:nvPr/>
        </p:nvGrpSpPr>
        <p:grpSpPr>
          <a:xfrm>
            <a:off x="944878" y="3478281"/>
            <a:ext cx="1218031" cy="923108"/>
            <a:chOff x="4877969" y="3425420"/>
            <a:chExt cx="1218031" cy="923108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2D208F3C-E4E7-F450-BA57-05828BA50435}"/>
                </a:ext>
              </a:extLst>
            </p:cNvPr>
            <p:cNvSpPr/>
            <p:nvPr/>
          </p:nvSpPr>
          <p:spPr>
            <a:xfrm>
              <a:off x="4885508" y="3425420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984D301C-88A8-939C-F4D4-392C3A07FC0A}"/>
                </a:ext>
              </a:extLst>
            </p:cNvPr>
            <p:cNvSpPr txBox="1"/>
            <p:nvPr/>
          </p:nvSpPr>
          <p:spPr>
            <a:xfrm>
              <a:off x="4877969" y="3434904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/>
                <a:t>Sharepoint</a:t>
              </a:r>
              <a:r>
                <a:rPr lang="fr-FR" sz="1200" b="1" dirty="0"/>
                <a:t> </a:t>
              </a:r>
              <a:r>
                <a:rPr lang="fr-FR" sz="1200" b="1" dirty="0" err="1"/>
                <a:t>lists</a:t>
              </a:r>
              <a:endParaRPr lang="fr-FR" sz="1200" b="1" dirty="0"/>
            </a:p>
          </p:txBody>
        </p:sp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C6D32680-4CEB-8B61-13EB-064A1A094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413" y="3783299"/>
              <a:ext cx="375047" cy="375047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0C3726F-4B6D-D21B-9360-19475BE59820}"/>
                </a:ext>
              </a:extLst>
            </p:cNvPr>
            <p:cNvSpPr txBox="1"/>
            <p:nvPr/>
          </p:nvSpPr>
          <p:spPr>
            <a:xfrm>
              <a:off x="4885508" y="3721387"/>
              <a:ext cx="105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Devices</a:t>
              </a:r>
              <a:r>
                <a:rPr lang="fr-FR" sz="1000" dirty="0"/>
                <a:t> </a:t>
              </a:r>
              <a:r>
                <a:rPr lang="fr-FR" sz="1000" dirty="0" err="1"/>
                <a:t>list</a:t>
              </a:r>
              <a:endParaRPr lang="fr-FR" sz="1000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1DD44CC-BBEB-5A6F-DE22-C4746FAF0B24}"/>
              </a:ext>
            </a:extLst>
          </p:cNvPr>
          <p:cNvSpPr/>
          <p:nvPr/>
        </p:nvSpPr>
        <p:spPr>
          <a:xfrm>
            <a:off x="2607982" y="128137"/>
            <a:ext cx="6555541" cy="66820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51D0E51-6CAF-B4B4-6AA7-30677FEF979D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3424358" y="2979636"/>
            <a:ext cx="262030" cy="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C0055CA9-CCB6-8497-9B20-84B4BDC4B308}"/>
              </a:ext>
            </a:extLst>
          </p:cNvPr>
          <p:cNvCxnSpPr>
            <a:cxnSpLocks/>
            <a:stCxn id="26" idx="3"/>
            <a:endCxn id="59" idx="1"/>
          </p:cNvCxnSpPr>
          <p:nvPr/>
        </p:nvCxnSpPr>
        <p:spPr>
          <a:xfrm flipV="1">
            <a:off x="2155369" y="3231261"/>
            <a:ext cx="1181009" cy="79242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Groupe 362">
            <a:extLst>
              <a:ext uri="{FF2B5EF4-FFF2-40B4-BE49-F238E27FC236}">
                <a16:creationId xmlns:a16="http://schemas.microsoft.com/office/drawing/2014/main" id="{9AA44454-6109-20A6-52F8-EC98BE7C4B67}"/>
              </a:ext>
            </a:extLst>
          </p:cNvPr>
          <p:cNvGrpSpPr/>
          <p:nvPr/>
        </p:nvGrpSpPr>
        <p:grpSpPr>
          <a:xfrm>
            <a:off x="3336378" y="2645444"/>
            <a:ext cx="87980" cy="654687"/>
            <a:chOff x="3336378" y="2645444"/>
            <a:chExt cx="87980" cy="654687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DE6EE99D-6683-92B0-D012-434342F555D1}"/>
                </a:ext>
              </a:extLst>
            </p:cNvPr>
            <p:cNvGrpSpPr/>
            <p:nvPr/>
          </p:nvGrpSpPr>
          <p:grpSpPr>
            <a:xfrm>
              <a:off x="3337003" y="2645444"/>
              <a:ext cx="87355" cy="654687"/>
              <a:chOff x="5200650" y="2086226"/>
              <a:chExt cx="87355" cy="654687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E43965FF-7AFA-AB42-7F75-CE9F3CB2239D}"/>
                  </a:ext>
                </a:extLst>
              </p:cNvPr>
              <p:cNvCxnSpPr/>
              <p:nvPr/>
            </p:nvCxnSpPr>
            <p:spPr>
              <a:xfrm>
                <a:off x="5248275" y="2086226"/>
                <a:ext cx="0" cy="6546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89E554-4D86-815C-E4AA-429C4C332812}"/>
                  </a:ext>
                </a:extLst>
              </p:cNvPr>
              <p:cNvSpPr/>
              <p:nvPr/>
            </p:nvSpPr>
            <p:spPr>
              <a:xfrm>
                <a:off x="5200650" y="2373860"/>
                <a:ext cx="87355" cy="93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3E05F2-99B8-9524-C6C2-1B4651BEDD94}"/>
                </a:ext>
              </a:extLst>
            </p:cNvPr>
            <p:cNvSpPr/>
            <p:nvPr/>
          </p:nvSpPr>
          <p:spPr>
            <a:xfrm>
              <a:off x="3336378" y="2762307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CC1421E-78E0-E0E4-3AC9-DD1A2E75491C}"/>
                </a:ext>
              </a:extLst>
            </p:cNvPr>
            <p:cNvSpPr/>
            <p:nvPr/>
          </p:nvSpPr>
          <p:spPr>
            <a:xfrm>
              <a:off x="3336378" y="3184703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7F091BAC-E1A0-9D5C-7530-F2023BF47A4C}"/>
              </a:ext>
            </a:extLst>
          </p:cNvPr>
          <p:cNvCxnSpPr>
            <a:stCxn id="17" idx="3"/>
            <a:endCxn id="56" idx="1"/>
          </p:cNvCxnSpPr>
          <p:nvPr/>
        </p:nvCxnSpPr>
        <p:spPr>
          <a:xfrm>
            <a:off x="2159140" y="2468996"/>
            <a:ext cx="1177238" cy="33986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1F1370A6-C487-1DAC-D642-001EF7114C07}"/>
              </a:ext>
            </a:extLst>
          </p:cNvPr>
          <p:cNvGrpSpPr/>
          <p:nvPr/>
        </p:nvGrpSpPr>
        <p:grpSpPr>
          <a:xfrm>
            <a:off x="5901248" y="461483"/>
            <a:ext cx="1377490" cy="743923"/>
            <a:chOff x="6458597" y="417938"/>
            <a:chExt cx="1377490" cy="743923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C77DF705-7A3E-35D4-56FA-8DBDFDD38278}"/>
                </a:ext>
              </a:extLst>
            </p:cNvPr>
            <p:cNvSpPr/>
            <p:nvPr/>
          </p:nvSpPr>
          <p:spPr>
            <a:xfrm>
              <a:off x="6468087" y="417938"/>
              <a:ext cx="1368000" cy="743923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4447980B-E85D-5A5F-320A-E88ADE277E52}"/>
                </a:ext>
              </a:extLst>
            </p:cNvPr>
            <p:cNvSpPr txBox="1"/>
            <p:nvPr/>
          </p:nvSpPr>
          <p:spPr>
            <a:xfrm>
              <a:off x="6458597" y="427422"/>
              <a:ext cx="13341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err="1"/>
                <a:t>Authorization</a:t>
              </a:r>
              <a:r>
                <a:rPr lang="fr-FR" sz="1000" b="1" dirty="0"/>
                <a:t> API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BA79C348-5F55-81CB-E7A4-191CE959B7DC}"/>
                </a:ext>
              </a:extLst>
            </p:cNvPr>
            <p:cNvSpPr txBox="1"/>
            <p:nvPr/>
          </p:nvSpPr>
          <p:spPr>
            <a:xfrm>
              <a:off x="6514590" y="625882"/>
              <a:ext cx="116178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SSO</a:t>
              </a:r>
            </a:p>
            <a:p>
              <a:r>
                <a:rPr lang="fr-FR" sz="900" dirty="0"/>
                <a:t>Domain </a:t>
              </a:r>
              <a:r>
                <a:rPr lang="fr-FR" sz="900" dirty="0" err="1"/>
                <a:t>Account</a:t>
              </a:r>
              <a:r>
                <a:rPr lang="fr-FR" sz="900" dirty="0"/>
                <a:t>  </a:t>
              </a:r>
            </a:p>
            <a:p>
              <a:r>
                <a:rPr lang="fr-FR" sz="900" dirty="0" err="1"/>
                <a:t>Bearer</a:t>
              </a:r>
              <a:r>
                <a:rPr lang="fr-FR" sz="900" dirty="0"/>
                <a:t> </a:t>
              </a:r>
              <a:r>
                <a:rPr lang="fr-FR" sz="900" dirty="0" err="1"/>
                <a:t>Token</a:t>
              </a:r>
              <a:endParaRPr lang="fr-FR" sz="900" dirty="0"/>
            </a:p>
          </p:txBody>
        </p:sp>
      </p:grpSp>
      <p:grpSp>
        <p:nvGrpSpPr>
          <p:cNvPr id="364" name="Groupe 363">
            <a:extLst>
              <a:ext uri="{FF2B5EF4-FFF2-40B4-BE49-F238E27FC236}">
                <a16:creationId xmlns:a16="http://schemas.microsoft.com/office/drawing/2014/main" id="{59CE8233-CB17-B18D-A4B9-9FCF2751DCF5}"/>
              </a:ext>
            </a:extLst>
          </p:cNvPr>
          <p:cNvGrpSpPr/>
          <p:nvPr/>
        </p:nvGrpSpPr>
        <p:grpSpPr>
          <a:xfrm>
            <a:off x="5317781" y="495895"/>
            <a:ext cx="87355" cy="654687"/>
            <a:chOff x="5317781" y="495895"/>
            <a:chExt cx="87355" cy="654687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D694F129-DA90-A079-BF46-D656F34005DC}"/>
                </a:ext>
              </a:extLst>
            </p:cNvPr>
            <p:cNvGrpSpPr/>
            <p:nvPr/>
          </p:nvGrpSpPr>
          <p:grpSpPr>
            <a:xfrm>
              <a:off x="5317781" y="495895"/>
              <a:ext cx="87355" cy="654687"/>
              <a:chOff x="5200650" y="2086226"/>
              <a:chExt cx="87355" cy="654687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4BD66E67-3B86-F1E1-B091-6AEBA399B0C8}"/>
                  </a:ext>
                </a:extLst>
              </p:cNvPr>
              <p:cNvCxnSpPr/>
              <p:nvPr/>
            </p:nvCxnSpPr>
            <p:spPr>
              <a:xfrm>
                <a:off x="5248275" y="2086226"/>
                <a:ext cx="0" cy="6546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712CCB5-8031-8916-0E55-314F58142136}"/>
                  </a:ext>
                </a:extLst>
              </p:cNvPr>
              <p:cNvSpPr/>
              <p:nvPr/>
            </p:nvSpPr>
            <p:spPr>
              <a:xfrm>
                <a:off x="5200650" y="2373860"/>
                <a:ext cx="87355" cy="93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E00E92-9BFB-2628-FCFD-7D6CADEFF4BF}"/>
                </a:ext>
              </a:extLst>
            </p:cNvPr>
            <p:cNvSpPr/>
            <p:nvPr/>
          </p:nvSpPr>
          <p:spPr>
            <a:xfrm>
              <a:off x="5317781" y="594096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6450DC0-F1A4-DE01-1F70-30F5F6C19DCA}"/>
                </a:ext>
              </a:extLst>
            </p:cNvPr>
            <p:cNvSpPr/>
            <p:nvPr/>
          </p:nvSpPr>
          <p:spPr>
            <a:xfrm>
              <a:off x="5317781" y="1016492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5BD892C-426B-0B54-6FE8-D04F5669B1A5}"/>
              </a:ext>
            </a:extLst>
          </p:cNvPr>
          <p:cNvCxnSpPr>
            <a:cxnSpLocks/>
            <a:stCxn id="87" idx="3"/>
            <a:endCxn id="79" idx="1"/>
          </p:cNvCxnSpPr>
          <p:nvPr/>
        </p:nvCxnSpPr>
        <p:spPr>
          <a:xfrm>
            <a:off x="5405136" y="830087"/>
            <a:ext cx="505602" cy="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67377063-961E-F3F5-DD3E-C989D53D750D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4831264" y="640654"/>
            <a:ext cx="4865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89AFA25-B579-77C3-3F64-DBDC62CC4C1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4831264" y="1063050"/>
            <a:ext cx="4865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A07F97AC-D321-975C-D9E2-3431C2B691FD}"/>
              </a:ext>
            </a:extLst>
          </p:cNvPr>
          <p:cNvCxnSpPr>
            <a:cxnSpLocks/>
            <a:stCxn id="148" idx="3"/>
            <a:endCxn id="109" idx="1"/>
          </p:cNvCxnSpPr>
          <p:nvPr/>
        </p:nvCxnSpPr>
        <p:spPr>
          <a:xfrm flipV="1">
            <a:off x="5400607" y="1774289"/>
            <a:ext cx="473872" cy="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560DC30E-3D7A-F36B-99E6-B90C81FE834A}"/>
              </a:ext>
            </a:extLst>
          </p:cNvPr>
          <p:cNvCxnSpPr>
            <a:cxnSpLocks/>
            <a:stCxn id="333" idx="3"/>
            <a:endCxn id="127" idx="1"/>
          </p:cNvCxnSpPr>
          <p:nvPr/>
        </p:nvCxnSpPr>
        <p:spPr>
          <a:xfrm flipV="1">
            <a:off x="5396357" y="2567078"/>
            <a:ext cx="530210" cy="25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7D52927D-CF35-1AB7-8EB3-D40707F29AC9}"/>
              </a:ext>
            </a:extLst>
          </p:cNvPr>
          <p:cNvCxnSpPr>
            <a:cxnSpLocks/>
            <a:stCxn id="153" idx="3"/>
            <a:endCxn id="120" idx="1"/>
          </p:cNvCxnSpPr>
          <p:nvPr/>
        </p:nvCxnSpPr>
        <p:spPr>
          <a:xfrm flipV="1">
            <a:off x="5400607" y="3492794"/>
            <a:ext cx="481986" cy="40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398D186F-6DBD-41C9-D7F8-D75B8BBA3A87}"/>
              </a:ext>
            </a:extLst>
          </p:cNvPr>
          <p:cNvGrpSpPr/>
          <p:nvPr/>
        </p:nvGrpSpPr>
        <p:grpSpPr>
          <a:xfrm>
            <a:off x="917179" y="4949120"/>
            <a:ext cx="1218031" cy="923108"/>
            <a:chOff x="917179" y="4949120"/>
            <a:chExt cx="1218031" cy="923108"/>
          </a:xfrm>
        </p:grpSpPr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12A89A8B-AC8F-D60B-9A79-B41F940FA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075" y="5405858"/>
              <a:ext cx="359774" cy="359774"/>
            </a:xfrm>
            <a:prstGeom prst="rect">
              <a:avLst/>
            </a:prstGeom>
          </p:spPr>
        </p:pic>
        <p:sp>
          <p:nvSpPr>
            <p:cNvPr id="194" name="Rectangle : coins arrondis 193">
              <a:extLst>
                <a:ext uri="{FF2B5EF4-FFF2-40B4-BE49-F238E27FC236}">
                  <a16:creationId xmlns:a16="http://schemas.microsoft.com/office/drawing/2014/main" id="{48FBD4FD-1035-1CCE-3165-244AAAC63AB0}"/>
                </a:ext>
              </a:extLst>
            </p:cNvPr>
            <p:cNvSpPr/>
            <p:nvPr/>
          </p:nvSpPr>
          <p:spPr>
            <a:xfrm>
              <a:off x="924718" y="4949120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ZoneTexte 194">
              <a:extLst>
                <a:ext uri="{FF2B5EF4-FFF2-40B4-BE49-F238E27FC236}">
                  <a16:creationId xmlns:a16="http://schemas.microsoft.com/office/drawing/2014/main" id="{80384823-6DED-F421-66E3-E5387209B191}"/>
                </a:ext>
              </a:extLst>
            </p:cNvPr>
            <p:cNvSpPr txBox="1"/>
            <p:nvPr/>
          </p:nvSpPr>
          <p:spPr>
            <a:xfrm>
              <a:off x="917179" y="4958604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Monitoring</a:t>
              </a:r>
            </a:p>
          </p:txBody>
        </p:sp>
        <p:sp>
          <p:nvSpPr>
            <p:cNvPr id="197" name="ZoneTexte 196">
              <a:extLst>
                <a:ext uri="{FF2B5EF4-FFF2-40B4-BE49-F238E27FC236}">
                  <a16:creationId xmlns:a16="http://schemas.microsoft.com/office/drawing/2014/main" id="{682BF66F-8077-6FEB-9AA9-93294EA5DA7D}"/>
                </a:ext>
              </a:extLst>
            </p:cNvPr>
            <p:cNvSpPr txBox="1"/>
            <p:nvPr/>
          </p:nvSpPr>
          <p:spPr>
            <a:xfrm>
              <a:off x="924718" y="5245087"/>
              <a:ext cx="105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Health</a:t>
              </a:r>
              <a:r>
                <a:rPr lang="fr-FR" sz="1000" dirty="0"/>
                <a:t> checks</a:t>
              </a:r>
            </a:p>
          </p:txBody>
        </p:sp>
      </p:grpSp>
      <p:cxnSp>
        <p:nvCxnSpPr>
          <p:cNvPr id="249" name="Connecteur : en angle 248">
            <a:extLst>
              <a:ext uri="{FF2B5EF4-FFF2-40B4-BE49-F238E27FC236}">
                <a16:creationId xmlns:a16="http://schemas.microsoft.com/office/drawing/2014/main" id="{F5DE8E1B-9E50-E0FA-2110-E6E0CBC65A73}"/>
              </a:ext>
            </a:extLst>
          </p:cNvPr>
          <p:cNvCxnSpPr>
            <a:cxnSpLocks/>
            <a:stCxn id="124" idx="3"/>
            <a:endCxn id="106" idx="3"/>
          </p:cNvCxnSpPr>
          <p:nvPr/>
        </p:nvCxnSpPr>
        <p:spPr>
          <a:xfrm flipH="1" flipV="1">
            <a:off x="11095205" y="3435700"/>
            <a:ext cx="36491" cy="681776"/>
          </a:xfrm>
          <a:prstGeom prst="bentConnector3">
            <a:avLst>
              <a:gd name="adj1" fmla="val -62645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 : en angle 250">
            <a:extLst>
              <a:ext uri="{FF2B5EF4-FFF2-40B4-BE49-F238E27FC236}">
                <a16:creationId xmlns:a16="http://schemas.microsoft.com/office/drawing/2014/main" id="{EB779808-AD7B-816A-E31F-D7BB7243A155}"/>
              </a:ext>
            </a:extLst>
          </p:cNvPr>
          <p:cNvCxnSpPr>
            <a:cxnSpLocks/>
            <a:stCxn id="124" idx="3"/>
            <a:endCxn id="104" idx="3"/>
          </p:cNvCxnSpPr>
          <p:nvPr/>
        </p:nvCxnSpPr>
        <p:spPr>
          <a:xfrm flipH="1" flipV="1">
            <a:off x="11095205" y="2065474"/>
            <a:ext cx="36491" cy="2052002"/>
          </a:xfrm>
          <a:prstGeom prst="bentConnector3">
            <a:avLst>
              <a:gd name="adj1" fmla="val -62645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 : en angle 252">
            <a:extLst>
              <a:ext uri="{FF2B5EF4-FFF2-40B4-BE49-F238E27FC236}">
                <a16:creationId xmlns:a16="http://schemas.microsoft.com/office/drawing/2014/main" id="{36FE3AEE-6F1D-060A-36A4-C9DCD723A14B}"/>
              </a:ext>
            </a:extLst>
          </p:cNvPr>
          <p:cNvCxnSpPr>
            <a:cxnSpLocks/>
            <a:stCxn id="124" idx="3"/>
            <a:endCxn id="32" idx="3"/>
          </p:cNvCxnSpPr>
          <p:nvPr/>
        </p:nvCxnSpPr>
        <p:spPr>
          <a:xfrm flipH="1" flipV="1">
            <a:off x="11087408" y="1390375"/>
            <a:ext cx="44288" cy="2727101"/>
          </a:xfrm>
          <a:prstGeom prst="bentConnector3">
            <a:avLst>
              <a:gd name="adj1" fmla="val -51616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 : en angle 254">
            <a:extLst>
              <a:ext uri="{FF2B5EF4-FFF2-40B4-BE49-F238E27FC236}">
                <a16:creationId xmlns:a16="http://schemas.microsoft.com/office/drawing/2014/main" id="{BB4F5D97-E7D9-3C54-12E2-8F00674C8D88}"/>
              </a:ext>
            </a:extLst>
          </p:cNvPr>
          <p:cNvCxnSpPr>
            <a:cxnSpLocks/>
            <a:stCxn id="124" idx="3"/>
            <a:endCxn id="117" idx="3"/>
          </p:cNvCxnSpPr>
          <p:nvPr/>
        </p:nvCxnSpPr>
        <p:spPr>
          <a:xfrm flipH="1" flipV="1">
            <a:off x="11093161" y="681406"/>
            <a:ext cx="38535" cy="3436070"/>
          </a:xfrm>
          <a:prstGeom prst="bentConnector3">
            <a:avLst>
              <a:gd name="adj1" fmla="val -593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6D25E5E9-34BD-7015-3097-87AB4A9DD5B3}"/>
              </a:ext>
            </a:extLst>
          </p:cNvPr>
          <p:cNvGrpSpPr/>
          <p:nvPr/>
        </p:nvGrpSpPr>
        <p:grpSpPr>
          <a:xfrm>
            <a:off x="5882593" y="3077431"/>
            <a:ext cx="1442386" cy="807779"/>
            <a:chOff x="6360596" y="1932377"/>
            <a:chExt cx="1442386" cy="807779"/>
          </a:xfrm>
        </p:grpSpPr>
        <p:pic>
          <p:nvPicPr>
            <p:cNvPr id="118" name="Picture 2" descr="GraphQL logo, brand guidelines and assets">
              <a:extLst>
                <a:ext uri="{FF2B5EF4-FFF2-40B4-BE49-F238E27FC236}">
                  <a16:creationId xmlns:a16="http://schemas.microsoft.com/office/drawing/2014/main" id="{6B25AF2C-C826-2365-51C1-863E275D6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15" y="2234235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" name="Rectangle : coins arrondis 120">
              <a:extLst>
                <a:ext uri="{FF2B5EF4-FFF2-40B4-BE49-F238E27FC236}">
                  <a16:creationId xmlns:a16="http://schemas.microsoft.com/office/drawing/2014/main" id="{32AFE076-AAB1-8F7E-50F6-15AA9E9E826C}"/>
                </a:ext>
              </a:extLst>
            </p:cNvPr>
            <p:cNvSpPr/>
            <p:nvPr/>
          </p:nvSpPr>
          <p:spPr>
            <a:xfrm>
              <a:off x="6398982" y="1932377"/>
              <a:ext cx="1404000" cy="807779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83EDBE4A-E437-6C83-9A5C-C6D55BCB103A}"/>
                </a:ext>
              </a:extLst>
            </p:cNvPr>
            <p:cNvSpPr txBox="1"/>
            <p:nvPr/>
          </p:nvSpPr>
          <p:spPr>
            <a:xfrm>
              <a:off x="6390715" y="1951348"/>
              <a:ext cx="132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>
                  <a:solidFill>
                    <a:schemeClr val="tx1"/>
                  </a:solidFill>
                </a:rPr>
                <a:t>Networks API</a:t>
              </a:r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3FA922EC-2F24-2D11-0B86-9FB46E785918}"/>
                </a:ext>
              </a:extLst>
            </p:cNvPr>
            <p:cNvSpPr txBox="1"/>
            <p:nvPr/>
          </p:nvSpPr>
          <p:spPr>
            <a:xfrm>
              <a:off x="6360596" y="2093824"/>
              <a:ext cx="112483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IPAM </a:t>
              </a:r>
            </a:p>
            <a:p>
              <a:r>
                <a:rPr lang="fr-FR" sz="900" dirty="0"/>
                <a:t>Firewall </a:t>
              </a:r>
              <a:r>
                <a:rPr lang="fr-FR" sz="900" dirty="0" err="1"/>
                <a:t>rules</a:t>
              </a:r>
              <a:endParaRPr lang="fr-FR" sz="900" dirty="0"/>
            </a:p>
            <a:p>
              <a:r>
                <a:rPr lang="fr-FR" sz="900" dirty="0"/>
                <a:t>Firewall </a:t>
              </a:r>
              <a:r>
                <a:rPr lang="fr-FR" sz="900" dirty="0" err="1"/>
                <a:t>objects</a:t>
              </a:r>
              <a:endParaRPr lang="fr-FR" sz="900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7E3D9A6-8838-B025-4B52-13D31BA05679}"/>
              </a:ext>
            </a:extLst>
          </p:cNvPr>
          <p:cNvGrpSpPr/>
          <p:nvPr/>
        </p:nvGrpSpPr>
        <p:grpSpPr>
          <a:xfrm>
            <a:off x="5874479" y="1349754"/>
            <a:ext cx="1404259" cy="713874"/>
            <a:chOff x="6337865" y="3201967"/>
            <a:chExt cx="1404259" cy="713874"/>
          </a:xfrm>
        </p:grpSpPr>
        <p:pic>
          <p:nvPicPr>
            <p:cNvPr id="107" name="Picture 2" descr="GraphQL logo, brand guidelines and assets">
              <a:extLst>
                <a:ext uri="{FF2B5EF4-FFF2-40B4-BE49-F238E27FC236}">
                  <a16:creationId xmlns:a16="http://schemas.microsoft.com/office/drawing/2014/main" id="{D35C2858-69CE-1D4D-4D08-5984AEE27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2342" y="3497933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Rectangle : coins arrondis 109">
              <a:extLst>
                <a:ext uri="{FF2B5EF4-FFF2-40B4-BE49-F238E27FC236}">
                  <a16:creationId xmlns:a16="http://schemas.microsoft.com/office/drawing/2014/main" id="{926BABD7-D099-944A-0439-6CAF27CA53B1}"/>
                </a:ext>
              </a:extLst>
            </p:cNvPr>
            <p:cNvSpPr/>
            <p:nvPr/>
          </p:nvSpPr>
          <p:spPr>
            <a:xfrm>
              <a:off x="6374124" y="3201967"/>
              <a:ext cx="1368000" cy="713874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0BD909E5-F3AC-9C6E-A0FD-8B4B8BF16E2E}"/>
                </a:ext>
              </a:extLst>
            </p:cNvPr>
            <p:cNvSpPr txBox="1"/>
            <p:nvPr/>
          </p:nvSpPr>
          <p:spPr>
            <a:xfrm>
              <a:off x="6365857" y="3211450"/>
              <a:ext cx="132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 err="1">
                  <a:solidFill>
                    <a:schemeClr val="tx1"/>
                  </a:solidFill>
                </a:rPr>
                <a:t>Devices</a:t>
              </a:r>
              <a:r>
                <a:rPr lang="fr-FR" dirty="0">
                  <a:solidFill>
                    <a:schemeClr val="tx1"/>
                  </a:solidFill>
                </a:rPr>
                <a:t> API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5292F96E-F155-42D8-8518-8F361EC708B2}"/>
                </a:ext>
              </a:extLst>
            </p:cNvPr>
            <p:cNvSpPr txBox="1"/>
            <p:nvPr/>
          </p:nvSpPr>
          <p:spPr>
            <a:xfrm>
              <a:off x="6337865" y="3372586"/>
              <a:ext cx="9147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Servers </a:t>
              </a:r>
            </a:p>
            <a:p>
              <a:r>
                <a:rPr lang="fr-FR" sz="900" dirty="0"/>
                <a:t>Firewall</a:t>
              </a:r>
            </a:p>
            <a:p>
              <a:r>
                <a:rPr lang="fr-FR" sz="900" dirty="0" err="1"/>
                <a:t>Generic</a:t>
              </a:r>
              <a:endParaRPr lang="fr-FR" sz="900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3103120-687D-F199-4348-2723EB1AE611}"/>
              </a:ext>
            </a:extLst>
          </p:cNvPr>
          <p:cNvGrpSpPr/>
          <p:nvPr/>
        </p:nvGrpSpPr>
        <p:grpSpPr>
          <a:xfrm>
            <a:off x="5918300" y="2185243"/>
            <a:ext cx="1376267" cy="763669"/>
            <a:chOff x="6341167" y="4470207"/>
            <a:chExt cx="1376267" cy="872700"/>
          </a:xfrm>
        </p:grpSpPr>
        <p:pic>
          <p:nvPicPr>
            <p:cNvPr id="126" name="Picture 2" descr="GraphQL logo, brand guidelines and assets">
              <a:extLst>
                <a:ext uri="{FF2B5EF4-FFF2-40B4-BE49-F238E27FC236}">
                  <a16:creationId xmlns:a16="http://schemas.microsoft.com/office/drawing/2014/main" id="{E22A54E7-9806-7957-F068-FF5C2284A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529" y="4781396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Rectangle : coins arrondis 126">
              <a:extLst>
                <a:ext uri="{FF2B5EF4-FFF2-40B4-BE49-F238E27FC236}">
                  <a16:creationId xmlns:a16="http://schemas.microsoft.com/office/drawing/2014/main" id="{FF694CC4-9DC8-0F25-3A2C-2FB1F7E7BEB0}"/>
                </a:ext>
              </a:extLst>
            </p:cNvPr>
            <p:cNvSpPr/>
            <p:nvPr/>
          </p:nvSpPr>
          <p:spPr>
            <a:xfrm>
              <a:off x="6349434" y="4470207"/>
              <a:ext cx="1368000" cy="872700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6C46BA38-7FDC-3110-0210-7992B2296FFB}"/>
                </a:ext>
              </a:extLst>
            </p:cNvPr>
            <p:cNvSpPr txBox="1"/>
            <p:nvPr/>
          </p:nvSpPr>
          <p:spPr>
            <a:xfrm>
              <a:off x="6341167" y="4489178"/>
              <a:ext cx="132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 err="1">
                  <a:solidFill>
                    <a:schemeClr val="tx1"/>
                  </a:solidFill>
                </a:rPr>
                <a:t>Users</a:t>
              </a:r>
              <a:r>
                <a:rPr lang="fr-FR" dirty="0">
                  <a:solidFill>
                    <a:schemeClr val="tx1"/>
                  </a:solidFill>
                </a:rPr>
                <a:t> API</a:t>
              </a: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55CE45D9-22F8-8A67-E9DE-AD4ACFA1D8A8}"/>
                </a:ext>
              </a:extLst>
            </p:cNvPr>
            <p:cNvSpPr txBox="1"/>
            <p:nvPr/>
          </p:nvSpPr>
          <p:spPr>
            <a:xfrm>
              <a:off x="6341298" y="4625272"/>
              <a:ext cx="1247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Unix </a:t>
              </a:r>
              <a:r>
                <a:rPr lang="fr-FR" sz="900" dirty="0" err="1"/>
                <a:t>Users</a:t>
              </a:r>
              <a:endParaRPr lang="fr-FR" sz="900" dirty="0"/>
            </a:p>
            <a:p>
              <a:r>
                <a:rPr lang="fr-FR" sz="900" dirty="0"/>
                <a:t>Service </a:t>
              </a:r>
              <a:r>
                <a:rPr lang="fr-FR" sz="900" dirty="0" err="1"/>
                <a:t>accounts</a:t>
              </a:r>
              <a:endParaRPr lang="fr-FR" sz="900" dirty="0"/>
            </a:p>
            <a:p>
              <a:r>
                <a:rPr lang="fr-FR" sz="900" dirty="0"/>
                <a:t>Kerberos SPN</a:t>
              </a:r>
            </a:p>
            <a:p>
              <a:r>
                <a:rPr lang="fr-FR" sz="900" dirty="0"/>
                <a:t>Kerberos </a:t>
              </a:r>
              <a:r>
                <a:rPr lang="fr-FR" sz="900" dirty="0" err="1"/>
                <a:t>delegation</a:t>
              </a:r>
              <a:endParaRPr lang="fr-FR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B38C0D07-BA2D-4F6C-1A1F-04DCECE2579F}"/>
              </a:ext>
            </a:extLst>
          </p:cNvPr>
          <p:cNvGrpSpPr/>
          <p:nvPr/>
        </p:nvGrpSpPr>
        <p:grpSpPr>
          <a:xfrm>
            <a:off x="3686388" y="2498758"/>
            <a:ext cx="1375539" cy="923108"/>
            <a:chOff x="4330827" y="2634819"/>
            <a:chExt cx="1375539" cy="923108"/>
          </a:xfrm>
        </p:grpSpPr>
        <p:pic>
          <p:nvPicPr>
            <p:cNvPr id="36" name="Picture 2" descr="GraphQL logo, brand guidelines and assets">
              <a:extLst>
                <a:ext uri="{FF2B5EF4-FFF2-40B4-BE49-F238E27FC236}">
                  <a16:creationId xmlns:a16="http://schemas.microsoft.com/office/drawing/2014/main" id="{78417511-41F7-359E-6964-AE011BC1A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2663" y="2949448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C4D0E375-D5A6-CA3A-29D4-168D3651E63B}"/>
                </a:ext>
              </a:extLst>
            </p:cNvPr>
            <p:cNvSpPr/>
            <p:nvPr/>
          </p:nvSpPr>
          <p:spPr>
            <a:xfrm>
              <a:off x="4338366" y="2634819"/>
              <a:ext cx="1368000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8DDC0F49-CDD0-D54F-3FA7-924B9B17A364}"/>
                </a:ext>
              </a:extLst>
            </p:cNvPr>
            <p:cNvSpPr txBox="1"/>
            <p:nvPr/>
          </p:nvSpPr>
          <p:spPr>
            <a:xfrm>
              <a:off x="4330827" y="2644303"/>
              <a:ext cx="1210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/>
                <a:t>API Gateway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724BCB3-01CB-436A-8551-6AD787CACF05}"/>
                </a:ext>
              </a:extLst>
            </p:cNvPr>
            <p:cNvSpPr txBox="1"/>
            <p:nvPr/>
          </p:nvSpPr>
          <p:spPr>
            <a:xfrm>
              <a:off x="4330827" y="2917411"/>
              <a:ext cx="10572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Schema</a:t>
              </a:r>
              <a:r>
                <a:rPr lang="fr-FR" sz="1000" dirty="0"/>
                <a:t> </a:t>
              </a:r>
              <a:r>
                <a:rPr lang="fr-FR" sz="1000" dirty="0" err="1"/>
                <a:t>Federations</a:t>
              </a:r>
              <a:endParaRPr lang="fr-FR" sz="1000" dirty="0"/>
            </a:p>
          </p:txBody>
        </p:sp>
      </p:grp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9245422-C899-4F2C-3222-51B9D49C7AAD}"/>
              </a:ext>
            </a:extLst>
          </p:cNvPr>
          <p:cNvCxnSpPr>
            <a:cxnSpLocks/>
            <a:stCxn id="110" idx="3"/>
            <a:endCxn id="165" idx="1"/>
          </p:cNvCxnSpPr>
          <p:nvPr/>
        </p:nvCxnSpPr>
        <p:spPr>
          <a:xfrm flipV="1">
            <a:off x="7278738" y="1697755"/>
            <a:ext cx="450330" cy="89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8BF4E53-3D89-0D70-5E46-50F39D506D40}"/>
              </a:ext>
            </a:extLst>
          </p:cNvPr>
          <p:cNvCxnSpPr>
            <a:cxnSpLocks/>
            <a:stCxn id="127" idx="3"/>
            <a:endCxn id="167" idx="1"/>
          </p:cNvCxnSpPr>
          <p:nvPr/>
        </p:nvCxnSpPr>
        <p:spPr>
          <a:xfrm>
            <a:off x="7294567" y="2567078"/>
            <a:ext cx="419812" cy="28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544B2A1-F9AE-C73D-FF0A-24BBA92E19C4}"/>
              </a:ext>
            </a:extLst>
          </p:cNvPr>
          <p:cNvCxnSpPr>
            <a:cxnSpLocks/>
            <a:stCxn id="121" idx="3"/>
            <a:endCxn id="169" idx="1"/>
          </p:cNvCxnSpPr>
          <p:nvPr/>
        </p:nvCxnSpPr>
        <p:spPr>
          <a:xfrm>
            <a:off x="7324979" y="3481321"/>
            <a:ext cx="398718" cy="25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Image 229">
            <a:extLst>
              <a:ext uri="{FF2B5EF4-FFF2-40B4-BE49-F238E27FC236}">
                <a16:creationId xmlns:a16="http://schemas.microsoft.com/office/drawing/2014/main" id="{DEE9719C-A813-A08E-9511-48595D660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531" y="3441032"/>
            <a:ext cx="243840" cy="243840"/>
          </a:xfrm>
          <a:prstGeom prst="rect">
            <a:avLst/>
          </a:prstGeom>
        </p:spPr>
      </p:pic>
      <p:pic>
        <p:nvPicPr>
          <p:cNvPr id="234" name="Image 233">
            <a:extLst>
              <a:ext uri="{FF2B5EF4-FFF2-40B4-BE49-F238E27FC236}">
                <a16:creationId xmlns:a16="http://schemas.microsoft.com/office/drawing/2014/main" id="{1B541A07-B170-3919-4FAB-52FB68982D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906" y="2526550"/>
            <a:ext cx="243840" cy="243840"/>
          </a:xfrm>
          <a:prstGeom prst="rect">
            <a:avLst/>
          </a:prstGeom>
        </p:spPr>
      </p:pic>
      <p:pic>
        <p:nvPicPr>
          <p:cNvPr id="236" name="Image 235">
            <a:extLst>
              <a:ext uri="{FF2B5EF4-FFF2-40B4-BE49-F238E27FC236}">
                <a16:creationId xmlns:a16="http://schemas.microsoft.com/office/drawing/2014/main" id="{F8AD8B33-270C-F83B-AF06-0E49EE78E6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52" y="1649996"/>
            <a:ext cx="243840" cy="243840"/>
          </a:xfrm>
          <a:prstGeom prst="rect">
            <a:avLst/>
          </a:prstGeom>
        </p:spPr>
      </p:pic>
      <p:cxnSp>
        <p:nvCxnSpPr>
          <p:cNvPr id="238" name="Connecteur droit avec flèche 237">
            <a:extLst>
              <a:ext uri="{FF2B5EF4-FFF2-40B4-BE49-F238E27FC236}">
                <a16:creationId xmlns:a16="http://schemas.microsoft.com/office/drawing/2014/main" id="{53ECBA98-F13B-3F09-147B-D41DB308979E}"/>
              </a:ext>
            </a:extLst>
          </p:cNvPr>
          <p:cNvCxnSpPr>
            <a:stCxn id="38" idx="3"/>
            <a:endCxn id="151" idx="1"/>
          </p:cNvCxnSpPr>
          <p:nvPr/>
        </p:nvCxnSpPr>
        <p:spPr>
          <a:xfrm>
            <a:off x="5061927" y="2960312"/>
            <a:ext cx="251325" cy="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816FE495-EB29-D080-BC1D-AAF673BC93DE}"/>
              </a:ext>
            </a:extLst>
          </p:cNvPr>
          <p:cNvGrpSpPr/>
          <p:nvPr/>
        </p:nvGrpSpPr>
        <p:grpSpPr>
          <a:xfrm>
            <a:off x="7537491" y="4447822"/>
            <a:ext cx="1341607" cy="923108"/>
            <a:chOff x="8900373" y="5686309"/>
            <a:chExt cx="1341607" cy="923108"/>
          </a:xfrm>
        </p:grpSpPr>
        <p:sp>
          <p:nvSpPr>
            <p:cNvPr id="188" name="Rectangle : coins arrondis 187">
              <a:extLst>
                <a:ext uri="{FF2B5EF4-FFF2-40B4-BE49-F238E27FC236}">
                  <a16:creationId xmlns:a16="http://schemas.microsoft.com/office/drawing/2014/main" id="{18C744C3-963F-3A41-C4DE-F95E5173D485}"/>
                </a:ext>
              </a:extLst>
            </p:cNvPr>
            <p:cNvSpPr/>
            <p:nvPr/>
          </p:nvSpPr>
          <p:spPr>
            <a:xfrm>
              <a:off x="8908642" y="5686309"/>
              <a:ext cx="1333338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FCFB430D-1DE5-7549-4EAD-1680391B05E1}"/>
                </a:ext>
              </a:extLst>
            </p:cNvPr>
            <p:cNvSpPr txBox="1"/>
            <p:nvPr/>
          </p:nvSpPr>
          <p:spPr>
            <a:xfrm>
              <a:off x="8900373" y="5705280"/>
              <a:ext cx="132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>
                  <a:solidFill>
                    <a:schemeClr val="tx1"/>
                  </a:solidFill>
                </a:rPr>
                <a:t>Provisioning service</a:t>
              </a:r>
            </a:p>
          </p:txBody>
        </p:sp>
        <p:sp>
          <p:nvSpPr>
            <p:cNvPr id="190" name="ZoneTexte 189">
              <a:extLst>
                <a:ext uri="{FF2B5EF4-FFF2-40B4-BE49-F238E27FC236}">
                  <a16:creationId xmlns:a16="http://schemas.microsoft.com/office/drawing/2014/main" id="{DEC3955A-2DA2-A39E-F54B-FC0B1687FBAD}"/>
                </a:ext>
              </a:extLst>
            </p:cNvPr>
            <p:cNvSpPr txBox="1"/>
            <p:nvPr/>
          </p:nvSpPr>
          <p:spPr>
            <a:xfrm>
              <a:off x="8900503" y="5897360"/>
              <a:ext cx="1333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Ansible Tower Interfaces</a:t>
              </a:r>
            </a:p>
          </p:txBody>
        </p:sp>
        <p:pic>
          <p:nvPicPr>
            <p:cNvPr id="246" name="Image 245">
              <a:extLst>
                <a:ext uri="{FF2B5EF4-FFF2-40B4-BE49-F238E27FC236}">
                  <a16:creationId xmlns:a16="http://schemas.microsoft.com/office/drawing/2014/main" id="{4DF2796C-0DE9-3761-F8F9-29C0589B2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5865" y="6035628"/>
              <a:ext cx="528576" cy="528576"/>
            </a:xfrm>
            <a:prstGeom prst="rect">
              <a:avLst/>
            </a:prstGeom>
          </p:spPr>
        </p:pic>
      </p:grpSp>
      <p:cxnSp>
        <p:nvCxnSpPr>
          <p:cNvPr id="250" name="Connecteur droit avec flèche 249">
            <a:extLst>
              <a:ext uri="{FF2B5EF4-FFF2-40B4-BE49-F238E27FC236}">
                <a16:creationId xmlns:a16="http://schemas.microsoft.com/office/drawing/2014/main" id="{2FA2D4A8-AEC1-F309-86D8-7B04EC1150B4}"/>
              </a:ext>
            </a:extLst>
          </p:cNvPr>
          <p:cNvCxnSpPr>
            <a:cxnSpLocks/>
            <a:stCxn id="189" idx="0"/>
            <a:endCxn id="144" idx="2"/>
          </p:cNvCxnSpPr>
          <p:nvPr/>
        </p:nvCxnSpPr>
        <p:spPr>
          <a:xfrm flipH="1" flipV="1">
            <a:off x="8026341" y="4100947"/>
            <a:ext cx="174816" cy="3658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890E5DE8-C34C-0911-A13C-6BEDF8B03C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51" y="4096859"/>
            <a:ext cx="243840" cy="243840"/>
          </a:xfrm>
          <a:prstGeom prst="rect">
            <a:avLst/>
          </a:prstGeom>
        </p:spPr>
      </p:pic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68CF31A8-BE37-13B4-21E6-A2C45FDDA0E8}"/>
              </a:ext>
            </a:extLst>
          </p:cNvPr>
          <p:cNvCxnSpPr>
            <a:cxnSpLocks/>
            <a:stCxn id="3" idx="3"/>
            <a:endCxn id="277" idx="1"/>
          </p:cNvCxnSpPr>
          <p:nvPr/>
        </p:nvCxnSpPr>
        <p:spPr>
          <a:xfrm>
            <a:off x="2174775" y="998157"/>
            <a:ext cx="3138477" cy="50840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oupe 272">
            <a:extLst>
              <a:ext uri="{FF2B5EF4-FFF2-40B4-BE49-F238E27FC236}">
                <a16:creationId xmlns:a16="http://schemas.microsoft.com/office/drawing/2014/main" id="{7E0EA42E-1B7E-71A2-D23B-241D95B241FE}"/>
              </a:ext>
            </a:extLst>
          </p:cNvPr>
          <p:cNvGrpSpPr/>
          <p:nvPr/>
        </p:nvGrpSpPr>
        <p:grpSpPr>
          <a:xfrm>
            <a:off x="5229002" y="5705627"/>
            <a:ext cx="1383827" cy="1165515"/>
            <a:chOff x="5002580" y="5365988"/>
            <a:chExt cx="1383827" cy="1165515"/>
          </a:xfrm>
        </p:grpSpPr>
        <p:pic>
          <p:nvPicPr>
            <p:cNvPr id="201" name="Image 200">
              <a:extLst>
                <a:ext uri="{FF2B5EF4-FFF2-40B4-BE49-F238E27FC236}">
                  <a16:creationId xmlns:a16="http://schemas.microsoft.com/office/drawing/2014/main" id="{17E60B2C-C4B5-2D3E-69D1-C2581410C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353" y="5737486"/>
              <a:ext cx="1012100" cy="794017"/>
            </a:xfrm>
            <a:prstGeom prst="rect">
              <a:avLst/>
            </a:prstGeom>
          </p:spPr>
        </p:pic>
        <p:pic>
          <p:nvPicPr>
            <p:cNvPr id="199" name="Image 198" descr="Une image contenant casserole&#10;&#10;Description générée automatiquement">
              <a:extLst>
                <a:ext uri="{FF2B5EF4-FFF2-40B4-BE49-F238E27FC236}">
                  <a16:creationId xmlns:a16="http://schemas.microsoft.com/office/drawing/2014/main" id="{E34EAC26-AFBA-796B-0715-DEC0C1247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454" y="5563157"/>
              <a:ext cx="630953" cy="509810"/>
            </a:xfrm>
            <a:prstGeom prst="rect">
              <a:avLst/>
            </a:prstGeom>
          </p:spPr>
        </p:pic>
        <p:sp>
          <p:nvSpPr>
            <p:cNvPr id="269" name="Rectangle : coins arrondis 268">
              <a:extLst>
                <a:ext uri="{FF2B5EF4-FFF2-40B4-BE49-F238E27FC236}">
                  <a16:creationId xmlns:a16="http://schemas.microsoft.com/office/drawing/2014/main" id="{637DCAFB-4E17-7E9B-2B76-FCFC7B0409D5}"/>
                </a:ext>
              </a:extLst>
            </p:cNvPr>
            <p:cNvSpPr/>
            <p:nvPr/>
          </p:nvSpPr>
          <p:spPr>
            <a:xfrm>
              <a:off x="5002580" y="5365988"/>
              <a:ext cx="1368000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ZoneTexte 269">
              <a:extLst>
                <a:ext uri="{FF2B5EF4-FFF2-40B4-BE49-F238E27FC236}">
                  <a16:creationId xmlns:a16="http://schemas.microsoft.com/office/drawing/2014/main" id="{915EFCA2-54FF-45C7-4DA2-09E139DEF6A5}"/>
                </a:ext>
              </a:extLst>
            </p:cNvPr>
            <p:cNvSpPr txBox="1"/>
            <p:nvPr/>
          </p:nvSpPr>
          <p:spPr>
            <a:xfrm>
              <a:off x="5012459" y="5375472"/>
              <a:ext cx="1368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err="1"/>
                <a:t>Logging</a:t>
              </a:r>
              <a:r>
                <a:rPr lang="fr-FR" sz="1000" b="1" dirty="0"/>
                <a:t> / APM</a:t>
              </a:r>
            </a:p>
          </p:txBody>
        </p:sp>
        <p:sp>
          <p:nvSpPr>
            <p:cNvPr id="271" name="ZoneTexte 270">
              <a:extLst>
                <a:ext uri="{FF2B5EF4-FFF2-40B4-BE49-F238E27FC236}">
                  <a16:creationId xmlns:a16="http://schemas.microsoft.com/office/drawing/2014/main" id="{DBBBC2BF-E444-F0C0-B9BD-CEC05CB84A2A}"/>
                </a:ext>
              </a:extLst>
            </p:cNvPr>
            <p:cNvSpPr txBox="1"/>
            <p:nvPr/>
          </p:nvSpPr>
          <p:spPr>
            <a:xfrm>
              <a:off x="5012459" y="5648580"/>
              <a:ext cx="10572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Logs </a:t>
              </a:r>
              <a:r>
                <a:rPr lang="fr-FR" sz="1000" dirty="0" err="1"/>
                <a:t>storage</a:t>
              </a:r>
              <a:endParaRPr lang="fr-FR" sz="1000" dirty="0"/>
            </a:p>
            <a:p>
              <a:r>
                <a:rPr lang="fr-FR" sz="1000" dirty="0"/>
                <a:t>APM</a:t>
              </a:r>
            </a:p>
          </p:txBody>
        </p:sp>
      </p:grpSp>
      <p:cxnSp>
        <p:nvCxnSpPr>
          <p:cNvPr id="280" name="Connecteur : en angle 279">
            <a:extLst>
              <a:ext uri="{FF2B5EF4-FFF2-40B4-BE49-F238E27FC236}">
                <a16:creationId xmlns:a16="http://schemas.microsoft.com/office/drawing/2014/main" id="{056CA6F3-7804-267F-0B9B-1FAF59808B3D}"/>
              </a:ext>
            </a:extLst>
          </p:cNvPr>
          <p:cNvCxnSpPr>
            <a:cxnSpLocks/>
            <a:stCxn id="261" idx="0"/>
            <a:endCxn id="284" idx="1"/>
          </p:cNvCxnSpPr>
          <p:nvPr/>
        </p:nvCxnSpPr>
        <p:spPr>
          <a:xfrm rot="5400000" flipH="1" flipV="1">
            <a:off x="4216981" y="4623090"/>
            <a:ext cx="1046969" cy="113707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 : en angle 281">
            <a:extLst>
              <a:ext uri="{FF2B5EF4-FFF2-40B4-BE49-F238E27FC236}">
                <a16:creationId xmlns:a16="http://schemas.microsoft.com/office/drawing/2014/main" id="{035BF0EF-6752-671E-3485-B31F65A328F4}"/>
              </a:ext>
            </a:extLst>
          </p:cNvPr>
          <p:cNvCxnSpPr>
            <a:cxnSpLocks/>
            <a:stCxn id="194" idx="3"/>
            <a:endCxn id="275" idx="1"/>
          </p:cNvCxnSpPr>
          <p:nvPr/>
        </p:nvCxnSpPr>
        <p:spPr>
          <a:xfrm flipV="1">
            <a:off x="2135210" y="3787861"/>
            <a:ext cx="3178042" cy="162281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4C925030-06E4-4339-BF10-14CF253CF6BF}"/>
              </a:ext>
            </a:extLst>
          </p:cNvPr>
          <p:cNvGrpSpPr/>
          <p:nvPr/>
        </p:nvGrpSpPr>
        <p:grpSpPr>
          <a:xfrm>
            <a:off x="890681" y="2007442"/>
            <a:ext cx="1333626" cy="923108"/>
            <a:chOff x="890681" y="1644266"/>
            <a:chExt cx="1333626" cy="923108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7FB7837B-05E9-596D-D066-0A66157C1AA8}"/>
                </a:ext>
              </a:extLst>
            </p:cNvPr>
            <p:cNvSpPr/>
            <p:nvPr/>
          </p:nvSpPr>
          <p:spPr>
            <a:xfrm>
              <a:off x="948648" y="1644266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F9324EA-5E23-7056-483E-B5AB2C136A98}"/>
                </a:ext>
              </a:extLst>
            </p:cNvPr>
            <p:cNvSpPr txBox="1"/>
            <p:nvPr/>
          </p:nvSpPr>
          <p:spPr>
            <a:xfrm>
              <a:off x="890681" y="1653750"/>
              <a:ext cx="1333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Self service portal</a:t>
              </a:r>
            </a:p>
          </p:txBody>
        </p:sp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CD7E8367-3FB0-812F-75C2-770813F75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464" y="1829341"/>
              <a:ext cx="728735" cy="728735"/>
            </a:xfrm>
            <a:prstGeom prst="rect">
              <a:avLst/>
            </a:prstGeom>
          </p:spPr>
        </p:pic>
      </p:grpSp>
      <p:sp>
        <p:nvSpPr>
          <p:cNvPr id="74" name="ZoneTexte 73">
            <a:extLst>
              <a:ext uri="{FF2B5EF4-FFF2-40B4-BE49-F238E27FC236}">
                <a16:creationId xmlns:a16="http://schemas.microsoft.com/office/drawing/2014/main" id="{61E50403-182C-0DDA-881D-E4E78A898458}"/>
              </a:ext>
            </a:extLst>
          </p:cNvPr>
          <p:cNvSpPr txBox="1"/>
          <p:nvPr/>
        </p:nvSpPr>
        <p:spPr>
          <a:xfrm>
            <a:off x="3179613" y="223160"/>
            <a:ext cx="4849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Infrastructure Management </a:t>
            </a:r>
            <a:r>
              <a:rPr lang="fr-FR" sz="1200" b="1" dirty="0" err="1"/>
              <a:t>microservices</a:t>
            </a:r>
            <a:endParaRPr lang="fr-FR" sz="12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CA626E-FCD0-077C-7C32-8060D4D098F4}"/>
              </a:ext>
            </a:extLst>
          </p:cNvPr>
          <p:cNvSpPr/>
          <p:nvPr/>
        </p:nvSpPr>
        <p:spPr>
          <a:xfrm>
            <a:off x="3212491" y="225126"/>
            <a:ext cx="5826260" cy="51807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107E1B4B-1507-9C81-EC0D-4CEC3385ECC5}"/>
              </a:ext>
            </a:extLst>
          </p:cNvPr>
          <p:cNvSpPr txBox="1"/>
          <p:nvPr/>
        </p:nvSpPr>
        <p:spPr>
          <a:xfrm>
            <a:off x="9714719" y="128137"/>
            <a:ext cx="1858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Infrastructure On </a:t>
            </a:r>
            <a:r>
              <a:rPr lang="fr-FR" sz="1200" b="1" dirty="0" err="1"/>
              <a:t>premise</a:t>
            </a:r>
            <a:endParaRPr lang="fr-FR" sz="1200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3C46EEF-AC2F-908C-A21D-FC79CBD3A6FB}"/>
              </a:ext>
            </a:extLst>
          </p:cNvPr>
          <p:cNvSpPr/>
          <p:nvPr/>
        </p:nvSpPr>
        <p:spPr>
          <a:xfrm>
            <a:off x="3212161" y="5564661"/>
            <a:ext cx="3577078" cy="11652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3" name="Groupe 352">
            <a:extLst>
              <a:ext uri="{FF2B5EF4-FFF2-40B4-BE49-F238E27FC236}">
                <a16:creationId xmlns:a16="http://schemas.microsoft.com/office/drawing/2014/main" id="{6902308A-1B0C-BAE1-80AD-F27511660E92}"/>
              </a:ext>
            </a:extLst>
          </p:cNvPr>
          <p:cNvGrpSpPr/>
          <p:nvPr/>
        </p:nvGrpSpPr>
        <p:grpSpPr>
          <a:xfrm>
            <a:off x="10023569" y="1075038"/>
            <a:ext cx="1063839" cy="630674"/>
            <a:chOff x="10023569" y="1140680"/>
            <a:chExt cx="1063839" cy="630674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E7BF8ABE-5B62-D3BD-70AC-060624288393}"/>
                </a:ext>
              </a:extLst>
            </p:cNvPr>
            <p:cNvSpPr/>
            <p:nvPr/>
          </p:nvSpPr>
          <p:spPr>
            <a:xfrm>
              <a:off x="10023569" y="1140680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FB531C81-49C8-9ECB-7371-79E5325C2878}"/>
                </a:ext>
              </a:extLst>
            </p:cNvPr>
            <p:cNvSpPr txBox="1"/>
            <p:nvPr/>
          </p:nvSpPr>
          <p:spPr>
            <a:xfrm>
              <a:off x="10026283" y="1241345"/>
              <a:ext cx="1060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 err="1">
                  <a:solidFill>
                    <a:schemeClr val="tx1"/>
                  </a:solidFill>
                </a:rPr>
                <a:t>Virtualization</a:t>
              </a:r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platform</a:t>
              </a:r>
            </a:p>
          </p:txBody>
        </p:sp>
      </p:grpSp>
      <p:grpSp>
        <p:nvGrpSpPr>
          <p:cNvPr id="354" name="Groupe 353">
            <a:extLst>
              <a:ext uri="{FF2B5EF4-FFF2-40B4-BE49-F238E27FC236}">
                <a16:creationId xmlns:a16="http://schemas.microsoft.com/office/drawing/2014/main" id="{77453F5C-6A51-584D-B618-B505FCF27EFF}"/>
              </a:ext>
            </a:extLst>
          </p:cNvPr>
          <p:cNvGrpSpPr/>
          <p:nvPr/>
        </p:nvGrpSpPr>
        <p:grpSpPr>
          <a:xfrm>
            <a:off x="10026609" y="1756813"/>
            <a:ext cx="1068596" cy="630674"/>
            <a:chOff x="10026609" y="1869781"/>
            <a:chExt cx="1068596" cy="630674"/>
          </a:xfrm>
        </p:grpSpPr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BED682DB-BDCA-24B3-F1B6-072C0DB2C852}"/>
                </a:ext>
              </a:extLst>
            </p:cNvPr>
            <p:cNvSpPr/>
            <p:nvPr/>
          </p:nvSpPr>
          <p:spPr>
            <a:xfrm>
              <a:off x="10026609" y="1869781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229D284B-7D3A-FB5E-D86E-1BD2452C32AF}"/>
                </a:ext>
              </a:extLst>
            </p:cNvPr>
            <p:cNvSpPr txBox="1"/>
            <p:nvPr/>
          </p:nvSpPr>
          <p:spPr>
            <a:xfrm>
              <a:off x="10031619" y="1978387"/>
              <a:ext cx="1063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>
                  <a:solidFill>
                    <a:schemeClr val="tx1"/>
                  </a:solidFill>
                </a:rPr>
                <a:t>IP </a:t>
              </a:r>
              <a:r>
                <a:rPr lang="fr-FR" dirty="0" err="1">
                  <a:solidFill>
                    <a:schemeClr val="tx1"/>
                  </a:solidFill>
                </a:rPr>
                <a:t>Addresses</a:t>
              </a:r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Management</a:t>
              </a:r>
            </a:p>
          </p:txBody>
        </p:sp>
      </p:grpSp>
      <p:grpSp>
        <p:nvGrpSpPr>
          <p:cNvPr id="356" name="Groupe 355">
            <a:extLst>
              <a:ext uri="{FF2B5EF4-FFF2-40B4-BE49-F238E27FC236}">
                <a16:creationId xmlns:a16="http://schemas.microsoft.com/office/drawing/2014/main" id="{32259810-CB5C-06B3-FC1B-37CCDEAA77B0}"/>
              </a:ext>
            </a:extLst>
          </p:cNvPr>
          <p:cNvGrpSpPr/>
          <p:nvPr/>
        </p:nvGrpSpPr>
        <p:grpSpPr>
          <a:xfrm>
            <a:off x="10031366" y="3120363"/>
            <a:ext cx="1063839" cy="630674"/>
            <a:chOff x="10031366" y="3098167"/>
            <a:chExt cx="1063839" cy="630674"/>
          </a:xfrm>
        </p:grpSpPr>
        <p:sp>
          <p:nvSpPr>
            <p:cNvPr id="106" name="Rectangle : coins arrondis 105">
              <a:extLst>
                <a:ext uri="{FF2B5EF4-FFF2-40B4-BE49-F238E27FC236}">
                  <a16:creationId xmlns:a16="http://schemas.microsoft.com/office/drawing/2014/main" id="{1CBE3302-9E21-4F2D-1D1A-0C13031B0DFE}"/>
                </a:ext>
              </a:extLst>
            </p:cNvPr>
            <p:cNvSpPr/>
            <p:nvPr/>
          </p:nvSpPr>
          <p:spPr>
            <a:xfrm>
              <a:off x="10031366" y="3098167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7FB567CC-0039-33E9-A4F8-2E391ABA9B64}"/>
                </a:ext>
              </a:extLst>
            </p:cNvPr>
            <p:cNvSpPr txBox="1"/>
            <p:nvPr/>
          </p:nvSpPr>
          <p:spPr>
            <a:xfrm>
              <a:off x="10063952" y="3127475"/>
              <a:ext cx="10071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>
                  <a:solidFill>
                    <a:schemeClr val="tx1"/>
                  </a:solidFill>
                </a:rPr>
                <a:t>Firewall 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&amp;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Security Tools</a:t>
              </a:r>
            </a:p>
          </p:txBody>
        </p:sp>
      </p:grpSp>
      <p:grpSp>
        <p:nvGrpSpPr>
          <p:cNvPr id="352" name="Groupe 351">
            <a:extLst>
              <a:ext uri="{FF2B5EF4-FFF2-40B4-BE49-F238E27FC236}">
                <a16:creationId xmlns:a16="http://schemas.microsoft.com/office/drawing/2014/main" id="{250E26C6-AE29-855E-762B-55FB150D4F2C}"/>
              </a:ext>
            </a:extLst>
          </p:cNvPr>
          <p:cNvGrpSpPr/>
          <p:nvPr/>
        </p:nvGrpSpPr>
        <p:grpSpPr>
          <a:xfrm>
            <a:off x="10029322" y="273559"/>
            <a:ext cx="1063839" cy="815695"/>
            <a:chOff x="10029322" y="360649"/>
            <a:chExt cx="1063839" cy="815695"/>
          </a:xfrm>
        </p:grpSpPr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91E04BB2-094E-76BF-F64F-7BC1CD045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024" y="360649"/>
              <a:ext cx="815695" cy="815695"/>
            </a:xfrm>
            <a:prstGeom prst="rect">
              <a:avLst/>
            </a:prstGeom>
          </p:spPr>
        </p:pic>
        <p:sp>
          <p:nvSpPr>
            <p:cNvPr id="117" name="Rectangle : coins arrondis 116">
              <a:extLst>
                <a:ext uri="{FF2B5EF4-FFF2-40B4-BE49-F238E27FC236}">
                  <a16:creationId xmlns:a16="http://schemas.microsoft.com/office/drawing/2014/main" id="{FFDB9212-4978-1A52-3D47-8507CDA7EEAE}"/>
                </a:ext>
              </a:extLst>
            </p:cNvPr>
            <p:cNvSpPr/>
            <p:nvPr/>
          </p:nvSpPr>
          <p:spPr>
            <a:xfrm>
              <a:off x="10029322" y="453159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7" name="Groupe 356">
            <a:extLst>
              <a:ext uri="{FF2B5EF4-FFF2-40B4-BE49-F238E27FC236}">
                <a16:creationId xmlns:a16="http://schemas.microsoft.com/office/drawing/2014/main" id="{8B85A8DA-32BB-AC9C-F6C2-566BA67CFA89}"/>
              </a:ext>
            </a:extLst>
          </p:cNvPr>
          <p:cNvGrpSpPr/>
          <p:nvPr/>
        </p:nvGrpSpPr>
        <p:grpSpPr>
          <a:xfrm>
            <a:off x="10067857" y="3802139"/>
            <a:ext cx="1063839" cy="630674"/>
            <a:chOff x="10067857" y="3802139"/>
            <a:chExt cx="1063839" cy="630674"/>
          </a:xfrm>
        </p:grpSpPr>
        <p:pic>
          <p:nvPicPr>
            <p:cNvPr id="185" name="Image 184">
              <a:extLst>
                <a:ext uri="{FF2B5EF4-FFF2-40B4-BE49-F238E27FC236}">
                  <a16:creationId xmlns:a16="http://schemas.microsoft.com/office/drawing/2014/main" id="{0ECDD0A0-1DF1-E364-FE0A-A08130BBB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024" y="3893628"/>
              <a:ext cx="940020" cy="426142"/>
            </a:xfrm>
            <a:prstGeom prst="rect">
              <a:avLst/>
            </a:prstGeom>
          </p:spPr>
        </p:pic>
        <p:sp>
          <p:nvSpPr>
            <p:cNvPr id="124" name="Rectangle : coins arrondis 123">
              <a:extLst>
                <a:ext uri="{FF2B5EF4-FFF2-40B4-BE49-F238E27FC236}">
                  <a16:creationId xmlns:a16="http://schemas.microsoft.com/office/drawing/2014/main" id="{AAD6AD8D-C2BD-B2A6-7346-54A6830B7650}"/>
                </a:ext>
              </a:extLst>
            </p:cNvPr>
            <p:cNvSpPr/>
            <p:nvPr/>
          </p:nvSpPr>
          <p:spPr>
            <a:xfrm>
              <a:off x="10067857" y="3802139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A306F7D-FB06-B496-7B8C-E85FBCD5D846}"/>
              </a:ext>
            </a:extLst>
          </p:cNvPr>
          <p:cNvSpPr/>
          <p:nvPr/>
        </p:nvSpPr>
        <p:spPr>
          <a:xfrm>
            <a:off x="9723426" y="129816"/>
            <a:ext cx="1821300" cy="440734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2" name="Connecteur : en angle 151">
            <a:extLst>
              <a:ext uri="{FF2B5EF4-FFF2-40B4-BE49-F238E27FC236}">
                <a16:creationId xmlns:a16="http://schemas.microsoft.com/office/drawing/2014/main" id="{166B125B-6FB6-55E1-8833-4AE8A37F7D82}"/>
              </a:ext>
            </a:extLst>
          </p:cNvPr>
          <p:cNvCxnSpPr>
            <a:stCxn id="188" idx="3"/>
            <a:endCxn id="124" idx="1"/>
          </p:cNvCxnSpPr>
          <p:nvPr/>
        </p:nvCxnSpPr>
        <p:spPr>
          <a:xfrm flipV="1">
            <a:off x="8879098" y="4117476"/>
            <a:ext cx="1188759" cy="79190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331C05C-D6ED-1093-AA26-E6997C97A5EB}"/>
              </a:ext>
            </a:extLst>
          </p:cNvPr>
          <p:cNvSpPr/>
          <p:nvPr/>
        </p:nvSpPr>
        <p:spPr>
          <a:xfrm>
            <a:off x="9125242" y="630109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4" name="Connecteur droit avec flèche 183">
            <a:extLst>
              <a:ext uri="{FF2B5EF4-FFF2-40B4-BE49-F238E27FC236}">
                <a16:creationId xmlns:a16="http://schemas.microsoft.com/office/drawing/2014/main" id="{2CE9D096-7AEA-A460-FD2E-9139E66AACE4}"/>
              </a:ext>
            </a:extLst>
          </p:cNvPr>
          <p:cNvCxnSpPr>
            <a:cxnSpLocks/>
            <a:stCxn id="179" idx="3"/>
            <a:endCxn id="117" idx="1"/>
          </p:cNvCxnSpPr>
          <p:nvPr/>
        </p:nvCxnSpPr>
        <p:spPr>
          <a:xfrm>
            <a:off x="9212597" y="676667"/>
            <a:ext cx="816725" cy="47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966224C-4513-DCDF-5787-49BFEA289E12}"/>
              </a:ext>
            </a:extLst>
          </p:cNvPr>
          <p:cNvSpPr/>
          <p:nvPr/>
        </p:nvSpPr>
        <p:spPr>
          <a:xfrm>
            <a:off x="9121096" y="1348349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0" name="Connecteur droit avec flèche 199">
            <a:extLst>
              <a:ext uri="{FF2B5EF4-FFF2-40B4-BE49-F238E27FC236}">
                <a16:creationId xmlns:a16="http://schemas.microsoft.com/office/drawing/2014/main" id="{22AADD38-F1D4-A3D8-D0E4-4C3E463F1230}"/>
              </a:ext>
            </a:extLst>
          </p:cNvPr>
          <p:cNvCxnSpPr>
            <a:cxnSpLocks/>
            <a:stCxn id="196" idx="3"/>
            <a:endCxn id="32" idx="1"/>
          </p:cNvCxnSpPr>
          <p:nvPr/>
        </p:nvCxnSpPr>
        <p:spPr>
          <a:xfrm flipV="1">
            <a:off x="9208451" y="1390375"/>
            <a:ext cx="815118" cy="45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712BCEF-36B8-53E2-E73A-FC4019BCF3AD}"/>
              </a:ext>
            </a:extLst>
          </p:cNvPr>
          <p:cNvSpPr/>
          <p:nvPr/>
        </p:nvSpPr>
        <p:spPr>
          <a:xfrm>
            <a:off x="9120592" y="2023330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7" name="Connecteur droit avec flèche 206">
            <a:extLst>
              <a:ext uri="{FF2B5EF4-FFF2-40B4-BE49-F238E27FC236}">
                <a16:creationId xmlns:a16="http://schemas.microsoft.com/office/drawing/2014/main" id="{E28B6C24-8019-1F98-76DE-64F4BFE45B03}"/>
              </a:ext>
            </a:extLst>
          </p:cNvPr>
          <p:cNvCxnSpPr>
            <a:cxnSpLocks/>
            <a:stCxn id="203" idx="3"/>
            <a:endCxn id="102" idx="1"/>
          </p:cNvCxnSpPr>
          <p:nvPr/>
        </p:nvCxnSpPr>
        <p:spPr>
          <a:xfrm>
            <a:off x="9207947" y="2069888"/>
            <a:ext cx="818662" cy="22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D920301-232D-7E5D-C718-3853701F05AE}"/>
              </a:ext>
            </a:extLst>
          </p:cNvPr>
          <p:cNvSpPr/>
          <p:nvPr/>
        </p:nvSpPr>
        <p:spPr>
          <a:xfrm>
            <a:off x="9123403" y="3393058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6" name="Connecteur droit avec flèche 215">
            <a:extLst>
              <a:ext uri="{FF2B5EF4-FFF2-40B4-BE49-F238E27FC236}">
                <a16:creationId xmlns:a16="http://schemas.microsoft.com/office/drawing/2014/main" id="{2A42EFE2-93A1-0BC2-B995-17474773C7BC}"/>
              </a:ext>
            </a:extLst>
          </p:cNvPr>
          <p:cNvCxnSpPr>
            <a:cxnSpLocks/>
            <a:stCxn id="211" idx="3"/>
            <a:endCxn id="106" idx="1"/>
          </p:cNvCxnSpPr>
          <p:nvPr/>
        </p:nvCxnSpPr>
        <p:spPr>
          <a:xfrm flipV="1">
            <a:off x="9210758" y="3435700"/>
            <a:ext cx="820608" cy="39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Image 290">
            <a:extLst>
              <a:ext uri="{FF2B5EF4-FFF2-40B4-BE49-F238E27FC236}">
                <a16:creationId xmlns:a16="http://schemas.microsoft.com/office/drawing/2014/main" id="{2D0E1AE9-3EC3-4439-05A4-9A20B58634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105" y="4784888"/>
            <a:ext cx="769098" cy="769098"/>
          </a:xfrm>
          <a:prstGeom prst="rect">
            <a:avLst/>
          </a:prstGeom>
        </p:spPr>
      </p:pic>
      <p:pic>
        <p:nvPicPr>
          <p:cNvPr id="293" name="Image 292" descr="Une image contenant texte, arts de la table, graphiques vectoriels, assiette&#10;&#10;Description générée automatiquement">
            <a:extLst>
              <a:ext uri="{FF2B5EF4-FFF2-40B4-BE49-F238E27FC236}">
                <a16:creationId xmlns:a16="http://schemas.microsoft.com/office/drawing/2014/main" id="{2A0513F5-557F-BAAE-C221-038913040D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51" y="5604291"/>
            <a:ext cx="728235" cy="435394"/>
          </a:xfrm>
          <a:prstGeom prst="rect">
            <a:avLst/>
          </a:prstGeom>
        </p:spPr>
      </p:pic>
      <p:pic>
        <p:nvPicPr>
          <p:cNvPr id="295" name="Image 294">
            <a:extLst>
              <a:ext uri="{FF2B5EF4-FFF2-40B4-BE49-F238E27FC236}">
                <a16:creationId xmlns:a16="http://schemas.microsoft.com/office/drawing/2014/main" id="{EF94D5F2-F3F3-9E26-963A-DCF14182BE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79" y="6128101"/>
            <a:ext cx="974527" cy="610795"/>
          </a:xfrm>
          <a:prstGeom prst="rect">
            <a:avLst/>
          </a:prstGeom>
        </p:spPr>
      </p:pic>
      <p:sp>
        <p:nvSpPr>
          <p:cNvPr id="297" name="Rectangle 296">
            <a:extLst>
              <a:ext uri="{FF2B5EF4-FFF2-40B4-BE49-F238E27FC236}">
                <a16:creationId xmlns:a16="http://schemas.microsoft.com/office/drawing/2014/main" id="{1428D55E-AD70-978A-E09E-8E50EEDA7FD5}"/>
              </a:ext>
            </a:extLst>
          </p:cNvPr>
          <p:cNvSpPr/>
          <p:nvPr/>
        </p:nvSpPr>
        <p:spPr>
          <a:xfrm flipV="1">
            <a:off x="9736486" y="4689565"/>
            <a:ext cx="1821300" cy="207891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E55B5B6C-238D-8B4A-2AFD-41A903C096D2}"/>
              </a:ext>
            </a:extLst>
          </p:cNvPr>
          <p:cNvSpPr txBox="1"/>
          <p:nvPr/>
        </p:nvSpPr>
        <p:spPr>
          <a:xfrm>
            <a:off x="9755350" y="4677826"/>
            <a:ext cx="182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Cloud Infrastructure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DFE9FF6-39E4-11F7-22C8-4FF099852E9C}"/>
              </a:ext>
            </a:extLst>
          </p:cNvPr>
          <p:cNvSpPr/>
          <p:nvPr/>
        </p:nvSpPr>
        <p:spPr>
          <a:xfrm>
            <a:off x="8944501" y="5800101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EFD9A0E9-4992-9B37-7E0C-8197A45BE130}"/>
              </a:ext>
            </a:extLst>
          </p:cNvPr>
          <p:cNvSpPr/>
          <p:nvPr/>
        </p:nvSpPr>
        <p:spPr>
          <a:xfrm>
            <a:off x="9706597" y="5791663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6" name="Connecteur droit avec flèche 305">
            <a:extLst>
              <a:ext uri="{FF2B5EF4-FFF2-40B4-BE49-F238E27FC236}">
                <a16:creationId xmlns:a16="http://schemas.microsoft.com/office/drawing/2014/main" id="{FFFFCC42-84DA-D78D-0AE4-CCFA0CAEDF49}"/>
              </a:ext>
            </a:extLst>
          </p:cNvPr>
          <p:cNvCxnSpPr>
            <a:stCxn id="302" idx="3"/>
            <a:endCxn id="304" idx="1"/>
          </p:cNvCxnSpPr>
          <p:nvPr/>
        </p:nvCxnSpPr>
        <p:spPr>
          <a:xfrm flipV="1">
            <a:off x="9031856" y="5838221"/>
            <a:ext cx="674741" cy="84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64E5FD4-FBD6-C4FE-1BCC-95CED7BC629F}"/>
              </a:ext>
            </a:extLst>
          </p:cNvPr>
          <p:cNvSpPr/>
          <p:nvPr/>
        </p:nvSpPr>
        <p:spPr>
          <a:xfrm>
            <a:off x="11086667" y="4245485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0" name="Connecteur : en angle 309">
            <a:extLst>
              <a:ext uri="{FF2B5EF4-FFF2-40B4-BE49-F238E27FC236}">
                <a16:creationId xmlns:a16="http://schemas.microsoft.com/office/drawing/2014/main" id="{F581EAF7-21C9-0F9A-E3AD-2E00A2856569}"/>
              </a:ext>
            </a:extLst>
          </p:cNvPr>
          <p:cNvCxnSpPr>
            <a:stCxn id="308" idx="3"/>
            <a:endCxn id="291" idx="3"/>
          </p:cNvCxnSpPr>
          <p:nvPr/>
        </p:nvCxnSpPr>
        <p:spPr>
          <a:xfrm flipH="1">
            <a:off x="10970203" y="4292043"/>
            <a:ext cx="203819" cy="877394"/>
          </a:xfrm>
          <a:prstGeom prst="bentConnector3">
            <a:avLst>
              <a:gd name="adj1" fmla="val -9933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eur : en angle 312">
            <a:extLst>
              <a:ext uri="{FF2B5EF4-FFF2-40B4-BE49-F238E27FC236}">
                <a16:creationId xmlns:a16="http://schemas.microsoft.com/office/drawing/2014/main" id="{CA14AB10-E180-A6BD-89F4-C54E23456076}"/>
              </a:ext>
            </a:extLst>
          </p:cNvPr>
          <p:cNvCxnSpPr>
            <a:stCxn id="308" idx="3"/>
            <a:endCxn id="293" idx="3"/>
          </p:cNvCxnSpPr>
          <p:nvPr/>
        </p:nvCxnSpPr>
        <p:spPr>
          <a:xfrm flipH="1">
            <a:off x="10968286" y="4292043"/>
            <a:ext cx="205736" cy="1529945"/>
          </a:xfrm>
          <a:prstGeom prst="bentConnector3">
            <a:avLst>
              <a:gd name="adj1" fmla="val -9841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eur : en angle 315">
            <a:extLst>
              <a:ext uri="{FF2B5EF4-FFF2-40B4-BE49-F238E27FC236}">
                <a16:creationId xmlns:a16="http://schemas.microsoft.com/office/drawing/2014/main" id="{B0003E6B-1BB5-9F6D-1F0C-DA0BAB2845E2}"/>
              </a:ext>
            </a:extLst>
          </p:cNvPr>
          <p:cNvCxnSpPr>
            <a:stCxn id="308" idx="3"/>
            <a:endCxn id="295" idx="3"/>
          </p:cNvCxnSpPr>
          <p:nvPr/>
        </p:nvCxnSpPr>
        <p:spPr>
          <a:xfrm flipH="1">
            <a:off x="11169806" y="4292043"/>
            <a:ext cx="4216" cy="2141456"/>
          </a:xfrm>
          <a:prstGeom prst="bentConnector3">
            <a:avLst>
              <a:gd name="adj1" fmla="val -4802538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e 325">
            <a:extLst>
              <a:ext uri="{FF2B5EF4-FFF2-40B4-BE49-F238E27FC236}">
                <a16:creationId xmlns:a16="http://schemas.microsoft.com/office/drawing/2014/main" id="{D32CE78C-DEB5-4B5B-C59C-013A391590EA}"/>
              </a:ext>
            </a:extLst>
          </p:cNvPr>
          <p:cNvGrpSpPr/>
          <p:nvPr/>
        </p:nvGrpSpPr>
        <p:grpSpPr>
          <a:xfrm>
            <a:off x="5886459" y="4037626"/>
            <a:ext cx="1442386" cy="807779"/>
            <a:chOff x="6360596" y="1932377"/>
            <a:chExt cx="1442386" cy="807779"/>
          </a:xfrm>
        </p:grpSpPr>
        <p:pic>
          <p:nvPicPr>
            <p:cNvPr id="327" name="Picture 2" descr="GraphQL logo, brand guidelines and assets">
              <a:extLst>
                <a:ext uri="{FF2B5EF4-FFF2-40B4-BE49-F238E27FC236}">
                  <a16:creationId xmlns:a16="http://schemas.microsoft.com/office/drawing/2014/main" id="{D6E77EF5-5FD8-7E3E-F3F5-76B9EE95A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15" y="2234235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" name="Rectangle : coins arrondis 327">
              <a:extLst>
                <a:ext uri="{FF2B5EF4-FFF2-40B4-BE49-F238E27FC236}">
                  <a16:creationId xmlns:a16="http://schemas.microsoft.com/office/drawing/2014/main" id="{0D69904D-1CE2-22F8-80C3-4C00DDEE880D}"/>
                </a:ext>
              </a:extLst>
            </p:cNvPr>
            <p:cNvSpPr/>
            <p:nvPr/>
          </p:nvSpPr>
          <p:spPr>
            <a:xfrm>
              <a:off x="6398982" y="1932377"/>
              <a:ext cx="1404000" cy="807779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C52E0FA0-5C4E-3C1D-0E8F-4751551B16FB}"/>
                </a:ext>
              </a:extLst>
            </p:cNvPr>
            <p:cNvSpPr txBox="1"/>
            <p:nvPr/>
          </p:nvSpPr>
          <p:spPr>
            <a:xfrm>
              <a:off x="6390715" y="1951348"/>
              <a:ext cx="132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 err="1">
                  <a:solidFill>
                    <a:schemeClr val="tx1"/>
                  </a:solidFill>
                </a:rPr>
                <a:t>Databases</a:t>
              </a:r>
              <a:r>
                <a:rPr lang="fr-FR" dirty="0">
                  <a:solidFill>
                    <a:schemeClr val="tx1"/>
                  </a:solidFill>
                </a:rPr>
                <a:t> API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C761B272-CED9-9248-B094-54217D34BD82}"/>
                </a:ext>
              </a:extLst>
            </p:cNvPr>
            <p:cNvSpPr txBox="1"/>
            <p:nvPr/>
          </p:nvSpPr>
          <p:spPr>
            <a:xfrm>
              <a:off x="6360596" y="2128660"/>
              <a:ext cx="11248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err="1"/>
                <a:t>Databases</a:t>
              </a:r>
              <a:endParaRPr lang="fr-FR" sz="900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98E9E8D6-3726-FB1B-6FE2-E2AC6203D742}"/>
              </a:ext>
            </a:extLst>
          </p:cNvPr>
          <p:cNvGrpSpPr/>
          <p:nvPr/>
        </p:nvGrpSpPr>
        <p:grpSpPr>
          <a:xfrm>
            <a:off x="5309002" y="1335093"/>
            <a:ext cx="91605" cy="3461441"/>
            <a:chOff x="5309002" y="1335093"/>
            <a:chExt cx="91605" cy="3461441"/>
          </a:xfrm>
        </p:grpSpPr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8449B735-0CE3-1129-7C78-BDFA87E31DD5}"/>
                </a:ext>
              </a:extLst>
            </p:cNvPr>
            <p:cNvCxnSpPr>
              <a:cxnSpLocks/>
            </p:cNvCxnSpPr>
            <p:nvPr/>
          </p:nvCxnSpPr>
          <p:spPr>
            <a:xfrm>
              <a:off x="5364436" y="1335093"/>
              <a:ext cx="0" cy="34614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BED46B8-B035-43DC-3CA5-64910F28C9DD}"/>
                </a:ext>
              </a:extLst>
            </p:cNvPr>
            <p:cNvSpPr/>
            <p:nvPr/>
          </p:nvSpPr>
          <p:spPr>
            <a:xfrm>
              <a:off x="5313252" y="1727814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710FC9D-B1AE-5A09-1F9E-6A38D251DF99}"/>
                </a:ext>
              </a:extLst>
            </p:cNvPr>
            <p:cNvSpPr/>
            <p:nvPr/>
          </p:nvSpPr>
          <p:spPr>
            <a:xfrm>
              <a:off x="5313252" y="2915119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3DA4BE0-ABE0-04F4-3662-0D07DD4993B9}"/>
                </a:ext>
              </a:extLst>
            </p:cNvPr>
            <p:cNvSpPr/>
            <p:nvPr/>
          </p:nvSpPr>
          <p:spPr>
            <a:xfrm>
              <a:off x="5313252" y="3450247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F663CEFC-8D8C-4CF2-C451-8F6C3620FCBF}"/>
                </a:ext>
              </a:extLst>
            </p:cNvPr>
            <p:cNvSpPr/>
            <p:nvPr/>
          </p:nvSpPr>
          <p:spPr>
            <a:xfrm>
              <a:off x="5313252" y="3741303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0F60C06-342F-D9E7-D807-3F39A4ED3187}"/>
                </a:ext>
              </a:extLst>
            </p:cNvPr>
            <p:cNvSpPr/>
            <p:nvPr/>
          </p:nvSpPr>
          <p:spPr>
            <a:xfrm>
              <a:off x="5313252" y="1460003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109D3DC6-4113-8D28-3DED-D29A1410A777}"/>
                </a:ext>
              </a:extLst>
            </p:cNvPr>
            <p:cNvSpPr/>
            <p:nvPr/>
          </p:nvSpPr>
          <p:spPr>
            <a:xfrm>
              <a:off x="5309002" y="4621584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41E4B3C6-3346-7E9F-02C5-6D4124B44BDC}"/>
                </a:ext>
              </a:extLst>
            </p:cNvPr>
            <p:cNvSpPr/>
            <p:nvPr/>
          </p:nvSpPr>
          <p:spPr>
            <a:xfrm>
              <a:off x="5309002" y="2523099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61738144-214C-2A1F-F31D-5699DF3395CB}"/>
                </a:ext>
              </a:extLst>
            </p:cNvPr>
            <p:cNvSpPr/>
            <p:nvPr/>
          </p:nvSpPr>
          <p:spPr>
            <a:xfrm>
              <a:off x="5311685" y="4398615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38" name="Connecteur droit avec flèche 337">
            <a:extLst>
              <a:ext uri="{FF2B5EF4-FFF2-40B4-BE49-F238E27FC236}">
                <a16:creationId xmlns:a16="http://schemas.microsoft.com/office/drawing/2014/main" id="{4B748FD2-D24B-88D3-0CAB-21A26D59EBAB}"/>
              </a:ext>
            </a:extLst>
          </p:cNvPr>
          <p:cNvCxnSpPr>
            <a:stCxn id="336" idx="3"/>
            <a:endCxn id="328" idx="1"/>
          </p:cNvCxnSpPr>
          <p:nvPr/>
        </p:nvCxnSpPr>
        <p:spPr>
          <a:xfrm flipV="1">
            <a:off x="5399040" y="4441516"/>
            <a:ext cx="525805" cy="36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oupe 365">
            <a:extLst>
              <a:ext uri="{FF2B5EF4-FFF2-40B4-BE49-F238E27FC236}">
                <a16:creationId xmlns:a16="http://schemas.microsoft.com/office/drawing/2014/main" id="{B1A2DDAC-BB47-3544-5EEA-B86BD4B141C7}"/>
              </a:ext>
            </a:extLst>
          </p:cNvPr>
          <p:cNvGrpSpPr/>
          <p:nvPr/>
        </p:nvGrpSpPr>
        <p:grpSpPr>
          <a:xfrm>
            <a:off x="7714379" y="1260728"/>
            <a:ext cx="619439" cy="2840219"/>
            <a:chOff x="7714379" y="1260728"/>
            <a:chExt cx="619439" cy="2840219"/>
          </a:xfrm>
        </p:grpSpPr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B4B9B21-9E8C-C89B-F661-59D07F8CD1F2}"/>
                </a:ext>
              </a:extLst>
            </p:cNvPr>
            <p:cNvGrpSpPr/>
            <p:nvPr/>
          </p:nvGrpSpPr>
          <p:grpSpPr>
            <a:xfrm>
              <a:off x="7760817" y="1260728"/>
              <a:ext cx="531047" cy="2840219"/>
              <a:chOff x="6236899" y="3637139"/>
              <a:chExt cx="531047" cy="2269479"/>
            </a:xfrm>
          </p:grpSpPr>
          <p:sp>
            <p:nvSpPr>
              <p:cNvPr id="144" name="Rectangle : coins arrondis 143">
                <a:extLst>
                  <a:ext uri="{FF2B5EF4-FFF2-40B4-BE49-F238E27FC236}">
                    <a16:creationId xmlns:a16="http://schemas.microsoft.com/office/drawing/2014/main" id="{3C9912D2-7B1D-9758-FBE6-C895C86A8115}"/>
                  </a:ext>
                </a:extLst>
              </p:cNvPr>
              <p:cNvSpPr/>
              <p:nvPr/>
            </p:nvSpPr>
            <p:spPr>
              <a:xfrm>
                <a:off x="6236899" y="3893990"/>
                <a:ext cx="531047" cy="20126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dk1"/>
                  </a:solidFill>
                </a:endParaRPr>
              </a:p>
            </p:txBody>
          </p:sp>
          <p:sp>
            <p:nvSpPr>
              <p:cNvPr id="143" name="Organigramme : Disque magnétique 142">
                <a:extLst>
                  <a:ext uri="{FF2B5EF4-FFF2-40B4-BE49-F238E27FC236}">
                    <a16:creationId xmlns:a16="http://schemas.microsoft.com/office/drawing/2014/main" id="{4A19AB74-5448-6D5C-07C9-CAA4711FCEF5}"/>
                  </a:ext>
                </a:extLst>
              </p:cNvPr>
              <p:cNvSpPr/>
              <p:nvPr/>
            </p:nvSpPr>
            <p:spPr>
              <a:xfrm>
                <a:off x="6236899" y="3637139"/>
                <a:ext cx="531047" cy="746055"/>
              </a:xfrm>
              <a:prstGeom prst="flowChartMagneticDisk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63E61035-6035-6032-BFE4-440C48199420}"/>
                  </a:ext>
                </a:extLst>
              </p:cNvPr>
              <p:cNvSpPr txBox="1"/>
              <p:nvPr/>
            </p:nvSpPr>
            <p:spPr>
              <a:xfrm rot="5400000">
                <a:off x="5612205" y="4618498"/>
                <a:ext cx="1793547" cy="51793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ctr">
                  <a:defRPr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fr-FR" sz="1200" dirty="0"/>
                  <a:t>Event bus</a:t>
                </a:r>
              </a:p>
              <a:p>
                <a:r>
                  <a:rPr lang="fr-FR" sz="1200" dirty="0" err="1"/>
                  <a:t>Publish</a:t>
                </a:r>
                <a:r>
                  <a:rPr lang="fr-FR" sz="1200" dirty="0"/>
                  <a:t> </a:t>
                </a:r>
                <a:r>
                  <a:rPr lang="fr-FR" sz="1200" dirty="0" err="1"/>
                  <a:t>suscrbibe</a:t>
                </a:r>
                <a:r>
                  <a:rPr lang="fr-FR" sz="1200" dirty="0"/>
                  <a:t> </a:t>
                </a:r>
                <a:r>
                  <a:rPr lang="fr-FR" sz="1200" dirty="0" err="1"/>
                  <a:t>channel</a:t>
                </a:r>
                <a:endParaRPr lang="fr-FR" sz="1200" dirty="0"/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93FCF8E-AFF3-1B73-725F-78D56BD4A04B}"/>
                </a:ext>
              </a:extLst>
            </p:cNvPr>
            <p:cNvSpPr/>
            <p:nvPr/>
          </p:nvSpPr>
          <p:spPr>
            <a:xfrm>
              <a:off x="7729068" y="1651197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7A75958-A75A-3627-85FC-987F515791E7}"/>
                </a:ext>
              </a:extLst>
            </p:cNvPr>
            <p:cNvSpPr/>
            <p:nvPr/>
          </p:nvSpPr>
          <p:spPr>
            <a:xfrm>
              <a:off x="7714379" y="2523356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2C1BD17-941C-92A8-EA0C-0DF6A8A1F892}"/>
                </a:ext>
              </a:extLst>
            </p:cNvPr>
            <p:cNvSpPr/>
            <p:nvPr/>
          </p:nvSpPr>
          <p:spPr>
            <a:xfrm>
              <a:off x="7723697" y="3437315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3" name="Image 172">
              <a:extLst>
                <a:ext uri="{FF2B5EF4-FFF2-40B4-BE49-F238E27FC236}">
                  <a16:creationId xmlns:a16="http://schemas.microsoft.com/office/drawing/2014/main" id="{CB6B97CC-2F9D-62E1-92B4-15092241B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255" y="3749988"/>
              <a:ext cx="309563" cy="309563"/>
            </a:xfrm>
            <a:prstGeom prst="rect">
              <a:avLst/>
            </a:prstGeom>
          </p:spPr>
        </p:pic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1DE52AD-4C1D-34FC-9838-53D16D13AE36}"/>
                </a:ext>
              </a:extLst>
            </p:cNvPr>
            <p:cNvSpPr/>
            <p:nvPr/>
          </p:nvSpPr>
          <p:spPr>
            <a:xfrm>
              <a:off x="7720432" y="3893822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2" name="Connecteur droit avec flèche 341">
            <a:extLst>
              <a:ext uri="{FF2B5EF4-FFF2-40B4-BE49-F238E27FC236}">
                <a16:creationId xmlns:a16="http://schemas.microsoft.com/office/drawing/2014/main" id="{9E19C973-D12A-E7AF-5A78-9297069E4493}"/>
              </a:ext>
            </a:extLst>
          </p:cNvPr>
          <p:cNvCxnSpPr>
            <a:stCxn id="328" idx="3"/>
            <a:endCxn id="340" idx="1"/>
          </p:cNvCxnSpPr>
          <p:nvPr/>
        </p:nvCxnSpPr>
        <p:spPr>
          <a:xfrm flipV="1">
            <a:off x="7328845" y="3940380"/>
            <a:ext cx="391587" cy="5011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4" name="Image 343">
            <a:extLst>
              <a:ext uri="{FF2B5EF4-FFF2-40B4-BE49-F238E27FC236}">
                <a16:creationId xmlns:a16="http://schemas.microsoft.com/office/drawing/2014/main" id="{3F61F194-DF3E-77E3-D91D-686BEDD40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55" y="3909827"/>
            <a:ext cx="243840" cy="243840"/>
          </a:xfrm>
          <a:prstGeom prst="rect">
            <a:avLst/>
          </a:prstGeom>
        </p:spPr>
      </p:pic>
      <p:grpSp>
        <p:nvGrpSpPr>
          <p:cNvPr id="355" name="Groupe 354">
            <a:extLst>
              <a:ext uri="{FF2B5EF4-FFF2-40B4-BE49-F238E27FC236}">
                <a16:creationId xmlns:a16="http://schemas.microsoft.com/office/drawing/2014/main" id="{124BA26E-8394-798A-44DD-F23ECC8B3C0D}"/>
              </a:ext>
            </a:extLst>
          </p:cNvPr>
          <p:cNvGrpSpPr/>
          <p:nvPr/>
        </p:nvGrpSpPr>
        <p:grpSpPr>
          <a:xfrm>
            <a:off x="10012563" y="2438588"/>
            <a:ext cx="1068596" cy="630674"/>
            <a:chOff x="10012563" y="2431119"/>
            <a:chExt cx="1068596" cy="630674"/>
          </a:xfrm>
        </p:grpSpPr>
        <p:sp>
          <p:nvSpPr>
            <p:cNvPr id="349" name="Rectangle : coins arrondis 348">
              <a:extLst>
                <a:ext uri="{FF2B5EF4-FFF2-40B4-BE49-F238E27FC236}">
                  <a16:creationId xmlns:a16="http://schemas.microsoft.com/office/drawing/2014/main" id="{C285066E-936F-D472-F427-6D57E211B806}"/>
                </a:ext>
              </a:extLst>
            </p:cNvPr>
            <p:cNvSpPr/>
            <p:nvPr/>
          </p:nvSpPr>
          <p:spPr>
            <a:xfrm>
              <a:off x="10012563" y="2431119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ZoneTexte 350">
              <a:extLst>
                <a:ext uri="{FF2B5EF4-FFF2-40B4-BE49-F238E27FC236}">
                  <a16:creationId xmlns:a16="http://schemas.microsoft.com/office/drawing/2014/main" id="{1981EEEB-1955-F23F-F8BF-0F1E7E7C2977}"/>
                </a:ext>
              </a:extLst>
            </p:cNvPr>
            <p:cNvSpPr txBox="1"/>
            <p:nvPr/>
          </p:nvSpPr>
          <p:spPr>
            <a:xfrm>
              <a:off x="10017573" y="2635524"/>
              <a:ext cx="1063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 err="1">
                  <a:solidFill>
                    <a:schemeClr val="tx1"/>
                  </a:solidFill>
                </a:rPr>
                <a:t>Databases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B5C4EB8-0497-4A1E-D48F-80CFB8FC32EA}"/>
              </a:ext>
            </a:extLst>
          </p:cNvPr>
          <p:cNvSpPr/>
          <p:nvPr/>
        </p:nvSpPr>
        <p:spPr>
          <a:xfrm>
            <a:off x="9128189" y="2717793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0" name="Connecteur droit avec flèche 359">
            <a:extLst>
              <a:ext uri="{FF2B5EF4-FFF2-40B4-BE49-F238E27FC236}">
                <a16:creationId xmlns:a16="http://schemas.microsoft.com/office/drawing/2014/main" id="{62E28CF9-7C9A-51E3-E27C-BDAB670ED2EF}"/>
              </a:ext>
            </a:extLst>
          </p:cNvPr>
          <p:cNvCxnSpPr>
            <a:cxnSpLocks/>
            <a:stCxn id="359" idx="3"/>
            <a:endCxn id="351" idx="1"/>
          </p:cNvCxnSpPr>
          <p:nvPr/>
        </p:nvCxnSpPr>
        <p:spPr>
          <a:xfrm>
            <a:off x="9215544" y="2764351"/>
            <a:ext cx="802029" cy="17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 : en angle 367">
            <a:extLst>
              <a:ext uri="{FF2B5EF4-FFF2-40B4-BE49-F238E27FC236}">
                <a16:creationId xmlns:a16="http://schemas.microsoft.com/office/drawing/2014/main" id="{B47E23CD-2C00-BC8D-087E-B092CBEF6567}"/>
              </a:ext>
            </a:extLst>
          </p:cNvPr>
          <p:cNvCxnSpPr>
            <a:stCxn id="124" idx="3"/>
            <a:endCxn id="351" idx="3"/>
          </p:cNvCxnSpPr>
          <p:nvPr/>
        </p:nvCxnSpPr>
        <p:spPr>
          <a:xfrm flipH="1" flipV="1">
            <a:off x="11081159" y="2766104"/>
            <a:ext cx="50537" cy="1351372"/>
          </a:xfrm>
          <a:prstGeom prst="bentConnector3">
            <a:avLst>
              <a:gd name="adj1" fmla="val -45234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8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e 265">
            <a:extLst>
              <a:ext uri="{FF2B5EF4-FFF2-40B4-BE49-F238E27FC236}">
                <a16:creationId xmlns:a16="http://schemas.microsoft.com/office/drawing/2014/main" id="{C5D5E31F-CD53-9F51-E2AF-A3E2FB672E37}"/>
              </a:ext>
            </a:extLst>
          </p:cNvPr>
          <p:cNvGrpSpPr/>
          <p:nvPr/>
        </p:nvGrpSpPr>
        <p:grpSpPr>
          <a:xfrm>
            <a:off x="3278748" y="5725682"/>
            <a:ext cx="1375539" cy="706979"/>
            <a:chOff x="4143253" y="4608851"/>
            <a:chExt cx="1375539" cy="706979"/>
          </a:xfrm>
        </p:grpSpPr>
        <p:pic>
          <p:nvPicPr>
            <p:cNvPr id="265" name="Image 264">
              <a:extLst>
                <a:ext uri="{FF2B5EF4-FFF2-40B4-BE49-F238E27FC236}">
                  <a16:creationId xmlns:a16="http://schemas.microsoft.com/office/drawing/2014/main" id="{7B90C08B-46CD-1D2D-0739-444D22250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020" y="4902221"/>
              <a:ext cx="403583" cy="403583"/>
            </a:xfrm>
            <a:prstGeom prst="rect">
              <a:avLst/>
            </a:prstGeom>
          </p:spPr>
        </p:pic>
        <p:sp>
          <p:nvSpPr>
            <p:cNvPr id="263" name="Rectangle : coins arrondis 262">
              <a:extLst>
                <a:ext uri="{FF2B5EF4-FFF2-40B4-BE49-F238E27FC236}">
                  <a16:creationId xmlns:a16="http://schemas.microsoft.com/office/drawing/2014/main" id="{B6F675EA-624D-5DC8-C5C8-4CAFFEA80B46}"/>
                </a:ext>
              </a:extLst>
            </p:cNvPr>
            <p:cNvSpPr/>
            <p:nvPr/>
          </p:nvSpPr>
          <p:spPr>
            <a:xfrm>
              <a:off x="4150792" y="4608851"/>
              <a:ext cx="1368000" cy="706979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1" name="ZoneTexte 260">
              <a:extLst>
                <a:ext uri="{FF2B5EF4-FFF2-40B4-BE49-F238E27FC236}">
                  <a16:creationId xmlns:a16="http://schemas.microsoft.com/office/drawing/2014/main" id="{1FA09D93-ED5E-D85C-93B2-465859BBF0FD}"/>
                </a:ext>
              </a:extLst>
            </p:cNvPr>
            <p:cNvSpPr txBox="1"/>
            <p:nvPr/>
          </p:nvSpPr>
          <p:spPr>
            <a:xfrm>
              <a:off x="4143253" y="4618335"/>
              <a:ext cx="1368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Web </a:t>
              </a:r>
              <a:r>
                <a:rPr lang="fr-FR" sz="900" b="1" dirty="0" err="1"/>
                <a:t>status</a:t>
              </a:r>
              <a:endParaRPr lang="fr-FR" sz="900" b="1" dirty="0"/>
            </a:p>
          </p:txBody>
        </p:sp>
        <p:sp>
          <p:nvSpPr>
            <p:cNvPr id="262" name="ZoneTexte 261">
              <a:extLst>
                <a:ext uri="{FF2B5EF4-FFF2-40B4-BE49-F238E27FC236}">
                  <a16:creationId xmlns:a16="http://schemas.microsoft.com/office/drawing/2014/main" id="{53B87EA9-094C-D90F-0459-8C05286A2A2E}"/>
                </a:ext>
              </a:extLst>
            </p:cNvPr>
            <p:cNvSpPr txBox="1"/>
            <p:nvPr/>
          </p:nvSpPr>
          <p:spPr>
            <a:xfrm>
              <a:off x="4209928" y="4824768"/>
              <a:ext cx="1057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/>
                <a:t>Health</a:t>
              </a:r>
              <a:r>
                <a:rPr lang="fr-FR" sz="800" dirty="0"/>
                <a:t> check </a:t>
              </a:r>
            </a:p>
            <a:p>
              <a:r>
                <a:rPr lang="fr-FR" sz="800" dirty="0" err="1"/>
                <a:t>status</a:t>
              </a:r>
              <a:endParaRPr lang="fr-FR" sz="8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5B7B9DC-B99C-0A59-EABA-BF882B628F67}"/>
              </a:ext>
            </a:extLst>
          </p:cNvPr>
          <p:cNvSpPr/>
          <p:nvPr/>
        </p:nvSpPr>
        <p:spPr>
          <a:xfrm>
            <a:off x="130629" y="128137"/>
            <a:ext cx="1619794" cy="664033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384309-0363-F225-EBC9-DCB8EDE7AC93}"/>
              </a:ext>
            </a:extLst>
          </p:cNvPr>
          <p:cNvSpPr txBox="1"/>
          <p:nvPr/>
        </p:nvSpPr>
        <p:spPr>
          <a:xfrm>
            <a:off x="130629" y="128137"/>
            <a:ext cx="161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2F528F"/>
                </a:solidFill>
              </a:rPr>
              <a:t>Client apps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AC1D2C2-BE1D-E88C-7F04-03C0D43E2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16" y="437178"/>
            <a:ext cx="600075" cy="375047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CF3A0939-8488-2637-311D-AC1380E98646}"/>
              </a:ext>
            </a:extLst>
          </p:cNvPr>
          <p:cNvGrpSpPr/>
          <p:nvPr/>
        </p:nvGrpSpPr>
        <p:grpSpPr>
          <a:xfrm>
            <a:off x="296824" y="536603"/>
            <a:ext cx="1249301" cy="923108"/>
            <a:chOff x="3819088" y="1306286"/>
            <a:chExt cx="1249301" cy="923108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0DD1406E-036C-A94A-E07B-E5BD08C5917C}"/>
                </a:ext>
              </a:extLst>
            </p:cNvPr>
            <p:cNvSpPr/>
            <p:nvPr/>
          </p:nvSpPr>
          <p:spPr>
            <a:xfrm>
              <a:off x="3857897" y="1306286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298C876-CBD0-9652-4A91-A124B87A192C}"/>
                </a:ext>
              </a:extLst>
            </p:cNvPr>
            <p:cNvSpPr txBox="1"/>
            <p:nvPr/>
          </p:nvSpPr>
          <p:spPr>
            <a:xfrm>
              <a:off x="3857897" y="1306286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Ansible 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251401B-D0DE-A26C-8D05-F6485240E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767840"/>
              <a:ext cx="342900" cy="3429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5F34F1D-7349-170F-E995-804188530758}"/>
                </a:ext>
              </a:extLst>
            </p:cNvPr>
            <p:cNvSpPr txBox="1"/>
            <p:nvPr/>
          </p:nvSpPr>
          <p:spPr>
            <a:xfrm>
              <a:off x="3819088" y="1583285"/>
              <a:ext cx="10572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Inventory plugin</a:t>
              </a:r>
            </a:p>
            <a:p>
              <a:r>
                <a:rPr lang="fr-FR" sz="1000" dirty="0"/>
                <a:t>Modules</a:t>
              </a:r>
            </a:p>
            <a:p>
              <a:r>
                <a:rPr lang="fr-FR" sz="1000" dirty="0" err="1"/>
                <a:t>CallBacks</a:t>
              </a:r>
              <a:endParaRPr lang="fr-FR" sz="1000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171810C-8038-DAC3-9313-CBEAB6329251}"/>
              </a:ext>
            </a:extLst>
          </p:cNvPr>
          <p:cNvGrpSpPr/>
          <p:nvPr/>
        </p:nvGrpSpPr>
        <p:grpSpPr>
          <a:xfrm>
            <a:off x="316228" y="3478281"/>
            <a:ext cx="1218031" cy="923108"/>
            <a:chOff x="4877969" y="3425420"/>
            <a:chExt cx="1218031" cy="923108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2D208F3C-E4E7-F450-BA57-05828BA50435}"/>
                </a:ext>
              </a:extLst>
            </p:cNvPr>
            <p:cNvSpPr/>
            <p:nvPr/>
          </p:nvSpPr>
          <p:spPr>
            <a:xfrm>
              <a:off x="4885508" y="3425420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984D301C-88A8-939C-F4D4-392C3A07FC0A}"/>
                </a:ext>
              </a:extLst>
            </p:cNvPr>
            <p:cNvSpPr txBox="1"/>
            <p:nvPr/>
          </p:nvSpPr>
          <p:spPr>
            <a:xfrm>
              <a:off x="4877969" y="3434904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/>
                <a:t>Sharepoint</a:t>
              </a:r>
              <a:r>
                <a:rPr lang="fr-FR" sz="1200" b="1" dirty="0"/>
                <a:t> </a:t>
              </a:r>
              <a:r>
                <a:rPr lang="fr-FR" sz="1200" b="1" dirty="0" err="1"/>
                <a:t>lists</a:t>
              </a:r>
              <a:endParaRPr lang="fr-FR" sz="1200" b="1" dirty="0"/>
            </a:p>
          </p:txBody>
        </p:sp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C6D32680-4CEB-8B61-13EB-064A1A094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413" y="3783299"/>
              <a:ext cx="375047" cy="375047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0C3726F-4B6D-D21B-9360-19475BE59820}"/>
                </a:ext>
              </a:extLst>
            </p:cNvPr>
            <p:cNvSpPr txBox="1"/>
            <p:nvPr/>
          </p:nvSpPr>
          <p:spPr>
            <a:xfrm>
              <a:off x="4885508" y="3721387"/>
              <a:ext cx="105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Devices</a:t>
              </a:r>
              <a:r>
                <a:rPr lang="fr-FR" sz="1000" dirty="0"/>
                <a:t> </a:t>
              </a:r>
              <a:r>
                <a:rPr lang="fr-FR" sz="1000" dirty="0" err="1"/>
                <a:t>list</a:t>
              </a:r>
              <a:endParaRPr lang="fr-FR" sz="1000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1DD44CC-BBEB-5A6F-DE22-C4746FAF0B24}"/>
              </a:ext>
            </a:extLst>
          </p:cNvPr>
          <p:cNvSpPr/>
          <p:nvPr/>
        </p:nvSpPr>
        <p:spPr>
          <a:xfrm>
            <a:off x="1970238" y="128137"/>
            <a:ext cx="7193285" cy="664033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51D0E51-6CAF-B4B4-6AA7-30677FEF979D}"/>
              </a:ext>
            </a:extLst>
          </p:cNvPr>
          <p:cNvCxnSpPr>
            <a:cxnSpLocks/>
            <a:stCxn id="45" idx="3"/>
            <a:endCxn id="38" idx="1"/>
          </p:cNvCxnSpPr>
          <p:nvPr/>
        </p:nvCxnSpPr>
        <p:spPr>
          <a:xfrm>
            <a:off x="2500433" y="2979636"/>
            <a:ext cx="269569" cy="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C0055CA9-CCB6-8497-9B20-84B4BDC4B308}"/>
              </a:ext>
            </a:extLst>
          </p:cNvPr>
          <p:cNvCxnSpPr>
            <a:cxnSpLocks/>
            <a:stCxn id="26" idx="3"/>
            <a:endCxn id="59" idx="1"/>
          </p:cNvCxnSpPr>
          <p:nvPr/>
        </p:nvCxnSpPr>
        <p:spPr>
          <a:xfrm flipV="1">
            <a:off x="1526719" y="3231261"/>
            <a:ext cx="885734" cy="79242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Groupe 362">
            <a:extLst>
              <a:ext uri="{FF2B5EF4-FFF2-40B4-BE49-F238E27FC236}">
                <a16:creationId xmlns:a16="http://schemas.microsoft.com/office/drawing/2014/main" id="{9AA44454-6109-20A6-52F8-EC98BE7C4B67}"/>
              </a:ext>
            </a:extLst>
          </p:cNvPr>
          <p:cNvGrpSpPr/>
          <p:nvPr/>
        </p:nvGrpSpPr>
        <p:grpSpPr>
          <a:xfrm>
            <a:off x="2412453" y="2645444"/>
            <a:ext cx="87980" cy="654687"/>
            <a:chOff x="3336378" y="2645444"/>
            <a:chExt cx="87980" cy="654687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DE6EE99D-6683-92B0-D012-434342F555D1}"/>
                </a:ext>
              </a:extLst>
            </p:cNvPr>
            <p:cNvGrpSpPr/>
            <p:nvPr/>
          </p:nvGrpSpPr>
          <p:grpSpPr>
            <a:xfrm>
              <a:off x="3337003" y="2645444"/>
              <a:ext cx="87355" cy="654687"/>
              <a:chOff x="5200650" y="2086226"/>
              <a:chExt cx="87355" cy="654687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E43965FF-7AFA-AB42-7F75-CE9F3CB2239D}"/>
                  </a:ext>
                </a:extLst>
              </p:cNvPr>
              <p:cNvCxnSpPr/>
              <p:nvPr/>
            </p:nvCxnSpPr>
            <p:spPr>
              <a:xfrm>
                <a:off x="5248275" y="2086226"/>
                <a:ext cx="0" cy="6546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89E554-4D86-815C-E4AA-429C4C332812}"/>
                  </a:ext>
                </a:extLst>
              </p:cNvPr>
              <p:cNvSpPr/>
              <p:nvPr/>
            </p:nvSpPr>
            <p:spPr>
              <a:xfrm>
                <a:off x="5200650" y="2373860"/>
                <a:ext cx="87355" cy="93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3E05F2-99B8-9524-C6C2-1B4651BEDD94}"/>
                </a:ext>
              </a:extLst>
            </p:cNvPr>
            <p:cNvSpPr/>
            <p:nvPr/>
          </p:nvSpPr>
          <p:spPr>
            <a:xfrm>
              <a:off x="3336378" y="2762307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CC1421E-78E0-E0E4-3AC9-DD1A2E75491C}"/>
                </a:ext>
              </a:extLst>
            </p:cNvPr>
            <p:cNvSpPr/>
            <p:nvPr/>
          </p:nvSpPr>
          <p:spPr>
            <a:xfrm>
              <a:off x="3336378" y="3184703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7F091BAC-E1A0-9D5C-7530-F2023BF47A4C}"/>
              </a:ext>
            </a:extLst>
          </p:cNvPr>
          <p:cNvCxnSpPr>
            <a:stCxn id="17" idx="3"/>
            <a:endCxn id="56" idx="1"/>
          </p:cNvCxnSpPr>
          <p:nvPr/>
        </p:nvCxnSpPr>
        <p:spPr>
          <a:xfrm>
            <a:off x="1530490" y="2468996"/>
            <a:ext cx="881963" cy="33986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1F1370A6-C487-1DAC-D642-001EF7114C07}"/>
              </a:ext>
            </a:extLst>
          </p:cNvPr>
          <p:cNvGrpSpPr/>
          <p:nvPr/>
        </p:nvGrpSpPr>
        <p:grpSpPr>
          <a:xfrm>
            <a:off x="4977323" y="461483"/>
            <a:ext cx="1377490" cy="613555"/>
            <a:chOff x="6458597" y="417938"/>
            <a:chExt cx="1377490" cy="613555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C77DF705-7A3E-35D4-56FA-8DBDFDD38278}"/>
                </a:ext>
              </a:extLst>
            </p:cNvPr>
            <p:cNvSpPr/>
            <p:nvPr/>
          </p:nvSpPr>
          <p:spPr>
            <a:xfrm>
              <a:off x="6468087" y="417938"/>
              <a:ext cx="1368000" cy="613555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4447980B-E85D-5A5F-320A-E88ADE277E52}"/>
                </a:ext>
              </a:extLst>
            </p:cNvPr>
            <p:cNvSpPr txBox="1"/>
            <p:nvPr/>
          </p:nvSpPr>
          <p:spPr>
            <a:xfrm>
              <a:off x="6458597" y="427422"/>
              <a:ext cx="1334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err="1"/>
                <a:t>Authorization</a:t>
              </a:r>
              <a:r>
                <a:rPr lang="fr-FR" sz="900" b="1" dirty="0"/>
                <a:t> API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BA79C348-5F55-81CB-E7A4-191CE959B7DC}"/>
                </a:ext>
              </a:extLst>
            </p:cNvPr>
            <p:cNvSpPr txBox="1"/>
            <p:nvPr/>
          </p:nvSpPr>
          <p:spPr>
            <a:xfrm>
              <a:off x="6514590" y="556210"/>
              <a:ext cx="1161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SSO</a:t>
              </a:r>
            </a:p>
            <a:p>
              <a:r>
                <a:rPr lang="fr-FR" sz="800" dirty="0"/>
                <a:t>Domain </a:t>
              </a:r>
              <a:r>
                <a:rPr lang="fr-FR" sz="800" dirty="0" err="1"/>
                <a:t>Account</a:t>
              </a:r>
              <a:r>
                <a:rPr lang="fr-FR" sz="800" dirty="0"/>
                <a:t>  </a:t>
              </a:r>
            </a:p>
            <a:p>
              <a:r>
                <a:rPr lang="fr-FR" sz="800" dirty="0" err="1"/>
                <a:t>Bearer</a:t>
              </a:r>
              <a:r>
                <a:rPr lang="fr-FR" sz="800" dirty="0"/>
                <a:t> </a:t>
              </a:r>
              <a:r>
                <a:rPr lang="fr-FR" sz="800" dirty="0" err="1"/>
                <a:t>Token</a:t>
              </a:r>
              <a:endParaRPr lang="fr-FR" sz="800" dirty="0"/>
            </a:p>
          </p:txBody>
        </p:sp>
      </p:grpSp>
      <p:grpSp>
        <p:nvGrpSpPr>
          <p:cNvPr id="364" name="Groupe 363">
            <a:extLst>
              <a:ext uri="{FF2B5EF4-FFF2-40B4-BE49-F238E27FC236}">
                <a16:creationId xmlns:a16="http://schemas.microsoft.com/office/drawing/2014/main" id="{59CE8233-CB17-B18D-A4B9-9FCF2751DCF5}"/>
              </a:ext>
            </a:extLst>
          </p:cNvPr>
          <p:cNvGrpSpPr/>
          <p:nvPr/>
        </p:nvGrpSpPr>
        <p:grpSpPr>
          <a:xfrm>
            <a:off x="4391939" y="461772"/>
            <a:ext cx="89272" cy="654687"/>
            <a:chOff x="5315864" y="461772"/>
            <a:chExt cx="89272" cy="654687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D694F129-DA90-A079-BF46-D656F34005DC}"/>
                </a:ext>
              </a:extLst>
            </p:cNvPr>
            <p:cNvGrpSpPr/>
            <p:nvPr/>
          </p:nvGrpSpPr>
          <p:grpSpPr>
            <a:xfrm>
              <a:off x="5315864" y="461772"/>
              <a:ext cx="87355" cy="654687"/>
              <a:chOff x="5198733" y="2052103"/>
              <a:chExt cx="87355" cy="654687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4BD66E67-3B86-F1E1-B091-6AEBA399B0C8}"/>
                  </a:ext>
                </a:extLst>
              </p:cNvPr>
              <p:cNvCxnSpPr/>
              <p:nvPr/>
            </p:nvCxnSpPr>
            <p:spPr>
              <a:xfrm>
                <a:off x="5244328" y="2052103"/>
                <a:ext cx="0" cy="6546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712CCB5-8031-8916-0E55-314F58142136}"/>
                  </a:ext>
                </a:extLst>
              </p:cNvPr>
              <p:cNvSpPr/>
              <p:nvPr/>
            </p:nvSpPr>
            <p:spPr>
              <a:xfrm>
                <a:off x="5198733" y="2359626"/>
                <a:ext cx="87355" cy="93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E00E92-9BFB-2628-FCFD-7D6CADEFF4BF}"/>
                </a:ext>
              </a:extLst>
            </p:cNvPr>
            <p:cNvSpPr/>
            <p:nvPr/>
          </p:nvSpPr>
          <p:spPr>
            <a:xfrm>
              <a:off x="5317781" y="594096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6450DC0-F1A4-DE01-1F70-30F5F6C19DCA}"/>
                </a:ext>
              </a:extLst>
            </p:cNvPr>
            <p:cNvSpPr/>
            <p:nvPr/>
          </p:nvSpPr>
          <p:spPr>
            <a:xfrm>
              <a:off x="5317781" y="1016492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5BD892C-426B-0B54-6FE8-D04F5669B1A5}"/>
              </a:ext>
            </a:extLst>
          </p:cNvPr>
          <p:cNvCxnSpPr>
            <a:cxnSpLocks/>
            <a:stCxn id="87" idx="0"/>
            <a:endCxn id="79" idx="1"/>
          </p:cNvCxnSpPr>
          <p:nvPr/>
        </p:nvCxnSpPr>
        <p:spPr>
          <a:xfrm flipV="1">
            <a:off x="4435617" y="768261"/>
            <a:ext cx="551196" cy="10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67377063-961E-F3F5-DD3E-C989D53D750D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3907339" y="640654"/>
            <a:ext cx="4865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89AFA25-B579-77C3-3F64-DBDC62CC4C1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3907339" y="1063050"/>
            <a:ext cx="4865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A07F97AC-D321-975C-D9E2-3431C2B691FD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4413850" y="1585738"/>
            <a:ext cx="53670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560DC30E-3D7A-F36B-99E6-B90C81FE834A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4413850" y="2237483"/>
            <a:ext cx="58879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7D52927D-CF35-1AB7-8EB3-D40707F29AC9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4413850" y="3088711"/>
            <a:ext cx="54481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398D186F-6DBD-41C9-D7F8-D75B8BBA3A87}"/>
              </a:ext>
            </a:extLst>
          </p:cNvPr>
          <p:cNvGrpSpPr/>
          <p:nvPr/>
        </p:nvGrpSpPr>
        <p:grpSpPr>
          <a:xfrm>
            <a:off x="288529" y="4949120"/>
            <a:ext cx="1218031" cy="923108"/>
            <a:chOff x="917179" y="4949120"/>
            <a:chExt cx="1218031" cy="923108"/>
          </a:xfrm>
        </p:grpSpPr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12A89A8B-AC8F-D60B-9A79-B41F940FA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075" y="5405858"/>
              <a:ext cx="359774" cy="359774"/>
            </a:xfrm>
            <a:prstGeom prst="rect">
              <a:avLst/>
            </a:prstGeom>
          </p:spPr>
        </p:pic>
        <p:sp>
          <p:nvSpPr>
            <p:cNvPr id="194" name="Rectangle : coins arrondis 193">
              <a:extLst>
                <a:ext uri="{FF2B5EF4-FFF2-40B4-BE49-F238E27FC236}">
                  <a16:creationId xmlns:a16="http://schemas.microsoft.com/office/drawing/2014/main" id="{48FBD4FD-1035-1CCE-3165-244AAAC63AB0}"/>
                </a:ext>
              </a:extLst>
            </p:cNvPr>
            <p:cNvSpPr/>
            <p:nvPr/>
          </p:nvSpPr>
          <p:spPr>
            <a:xfrm>
              <a:off x="924718" y="4949120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ZoneTexte 194">
              <a:extLst>
                <a:ext uri="{FF2B5EF4-FFF2-40B4-BE49-F238E27FC236}">
                  <a16:creationId xmlns:a16="http://schemas.microsoft.com/office/drawing/2014/main" id="{80384823-6DED-F421-66E3-E5387209B191}"/>
                </a:ext>
              </a:extLst>
            </p:cNvPr>
            <p:cNvSpPr txBox="1"/>
            <p:nvPr/>
          </p:nvSpPr>
          <p:spPr>
            <a:xfrm>
              <a:off x="917179" y="4958604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Monitoring</a:t>
              </a:r>
            </a:p>
          </p:txBody>
        </p:sp>
        <p:sp>
          <p:nvSpPr>
            <p:cNvPr id="197" name="ZoneTexte 196">
              <a:extLst>
                <a:ext uri="{FF2B5EF4-FFF2-40B4-BE49-F238E27FC236}">
                  <a16:creationId xmlns:a16="http://schemas.microsoft.com/office/drawing/2014/main" id="{682BF66F-8077-6FEB-9AA9-93294EA5DA7D}"/>
                </a:ext>
              </a:extLst>
            </p:cNvPr>
            <p:cNvSpPr txBox="1"/>
            <p:nvPr/>
          </p:nvSpPr>
          <p:spPr>
            <a:xfrm>
              <a:off x="924718" y="5245087"/>
              <a:ext cx="105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Health</a:t>
              </a:r>
              <a:r>
                <a:rPr lang="fr-FR" sz="1000" dirty="0"/>
                <a:t> checks</a:t>
              </a:r>
            </a:p>
          </p:txBody>
        </p:sp>
      </p:grpSp>
      <p:cxnSp>
        <p:nvCxnSpPr>
          <p:cNvPr id="249" name="Connecteur : en angle 248">
            <a:extLst>
              <a:ext uri="{FF2B5EF4-FFF2-40B4-BE49-F238E27FC236}">
                <a16:creationId xmlns:a16="http://schemas.microsoft.com/office/drawing/2014/main" id="{F5DE8E1B-9E50-E0FA-2110-E6E0CBC65A73}"/>
              </a:ext>
            </a:extLst>
          </p:cNvPr>
          <p:cNvCxnSpPr>
            <a:cxnSpLocks/>
            <a:stCxn id="124" idx="3"/>
            <a:endCxn id="106" idx="3"/>
          </p:cNvCxnSpPr>
          <p:nvPr/>
        </p:nvCxnSpPr>
        <p:spPr>
          <a:xfrm flipH="1" flipV="1">
            <a:off x="11095205" y="3435700"/>
            <a:ext cx="36491" cy="681776"/>
          </a:xfrm>
          <a:prstGeom prst="bentConnector3">
            <a:avLst>
              <a:gd name="adj1" fmla="val -62645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 : en angle 250">
            <a:extLst>
              <a:ext uri="{FF2B5EF4-FFF2-40B4-BE49-F238E27FC236}">
                <a16:creationId xmlns:a16="http://schemas.microsoft.com/office/drawing/2014/main" id="{EB779808-AD7B-816A-E31F-D7BB7243A155}"/>
              </a:ext>
            </a:extLst>
          </p:cNvPr>
          <p:cNvCxnSpPr>
            <a:cxnSpLocks/>
            <a:stCxn id="124" idx="3"/>
            <a:endCxn id="104" idx="3"/>
          </p:cNvCxnSpPr>
          <p:nvPr/>
        </p:nvCxnSpPr>
        <p:spPr>
          <a:xfrm flipH="1" flipV="1">
            <a:off x="11095205" y="2065474"/>
            <a:ext cx="36491" cy="2052002"/>
          </a:xfrm>
          <a:prstGeom prst="bentConnector3">
            <a:avLst>
              <a:gd name="adj1" fmla="val -62645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 : en angle 252">
            <a:extLst>
              <a:ext uri="{FF2B5EF4-FFF2-40B4-BE49-F238E27FC236}">
                <a16:creationId xmlns:a16="http://schemas.microsoft.com/office/drawing/2014/main" id="{36FE3AEE-6F1D-060A-36A4-C9DCD723A14B}"/>
              </a:ext>
            </a:extLst>
          </p:cNvPr>
          <p:cNvCxnSpPr>
            <a:cxnSpLocks/>
            <a:stCxn id="124" idx="3"/>
            <a:endCxn id="32" idx="3"/>
          </p:cNvCxnSpPr>
          <p:nvPr/>
        </p:nvCxnSpPr>
        <p:spPr>
          <a:xfrm flipH="1" flipV="1">
            <a:off x="11087408" y="1390375"/>
            <a:ext cx="44288" cy="2727101"/>
          </a:xfrm>
          <a:prstGeom prst="bentConnector3">
            <a:avLst>
              <a:gd name="adj1" fmla="val -51616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 : en angle 254">
            <a:extLst>
              <a:ext uri="{FF2B5EF4-FFF2-40B4-BE49-F238E27FC236}">
                <a16:creationId xmlns:a16="http://schemas.microsoft.com/office/drawing/2014/main" id="{BB4F5D97-E7D9-3C54-12E2-8F00674C8D88}"/>
              </a:ext>
            </a:extLst>
          </p:cNvPr>
          <p:cNvCxnSpPr>
            <a:cxnSpLocks/>
            <a:stCxn id="124" idx="3"/>
            <a:endCxn id="117" idx="3"/>
          </p:cNvCxnSpPr>
          <p:nvPr/>
        </p:nvCxnSpPr>
        <p:spPr>
          <a:xfrm flipH="1" flipV="1">
            <a:off x="11093161" y="681406"/>
            <a:ext cx="38535" cy="3436070"/>
          </a:xfrm>
          <a:prstGeom prst="bentConnector3">
            <a:avLst>
              <a:gd name="adj1" fmla="val -593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6D25E5E9-34BD-7015-3097-87AB4A9DD5B3}"/>
              </a:ext>
            </a:extLst>
          </p:cNvPr>
          <p:cNvGrpSpPr/>
          <p:nvPr/>
        </p:nvGrpSpPr>
        <p:grpSpPr>
          <a:xfrm>
            <a:off x="4958668" y="2696432"/>
            <a:ext cx="1442386" cy="642938"/>
            <a:chOff x="6360596" y="1932378"/>
            <a:chExt cx="1442386" cy="642938"/>
          </a:xfrm>
        </p:grpSpPr>
        <p:pic>
          <p:nvPicPr>
            <p:cNvPr id="118" name="Picture 2" descr="GraphQL logo, brand guidelines and assets">
              <a:extLst>
                <a:ext uri="{FF2B5EF4-FFF2-40B4-BE49-F238E27FC236}">
                  <a16:creationId xmlns:a16="http://schemas.microsoft.com/office/drawing/2014/main" id="{6B25AF2C-C826-2365-51C1-863E275D6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15" y="2129460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83EDBE4A-E437-6C83-9A5C-C6D55BCB103A}"/>
                </a:ext>
              </a:extLst>
            </p:cNvPr>
            <p:cNvSpPr txBox="1"/>
            <p:nvPr/>
          </p:nvSpPr>
          <p:spPr>
            <a:xfrm>
              <a:off x="6390715" y="1951348"/>
              <a:ext cx="13273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sz="900" dirty="0">
                  <a:solidFill>
                    <a:schemeClr val="tx1"/>
                  </a:solidFill>
                </a:rPr>
                <a:t>Networks API</a:t>
              </a:r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3FA922EC-2F24-2D11-0B86-9FB46E785918}"/>
                </a:ext>
              </a:extLst>
            </p:cNvPr>
            <p:cNvSpPr txBox="1"/>
            <p:nvPr/>
          </p:nvSpPr>
          <p:spPr>
            <a:xfrm>
              <a:off x="6360596" y="2093824"/>
              <a:ext cx="1124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IPAM </a:t>
              </a:r>
            </a:p>
            <a:p>
              <a:r>
                <a:rPr lang="fr-FR" sz="800" dirty="0"/>
                <a:t>Firewall </a:t>
              </a:r>
              <a:r>
                <a:rPr lang="fr-FR" sz="800" dirty="0" err="1"/>
                <a:t>rules</a:t>
              </a:r>
              <a:endParaRPr lang="fr-FR" sz="800" dirty="0"/>
            </a:p>
            <a:p>
              <a:r>
                <a:rPr lang="fr-FR" sz="800" dirty="0"/>
                <a:t>Firewall </a:t>
              </a:r>
              <a:r>
                <a:rPr lang="fr-FR" sz="800" dirty="0" err="1"/>
                <a:t>objects</a:t>
              </a:r>
              <a:endParaRPr lang="fr-FR" sz="800" dirty="0"/>
            </a:p>
          </p:txBody>
        </p:sp>
        <p:sp>
          <p:nvSpPr>
            <p:cNvPr id="121" name="Rectangle : coins arrondis 120">
              <a:extLst>
                <a:ext uri="{FF2B5EF4-FFF2-40B4-BE49-F238E27FC236}">
                  <a16:creationId xmlns:a16="http://schemas.microsoft.com/office/drawing/2014/main" id="{32AFE076-AAB1-8F7E-50F6-15AA9E9E826C}"/>
                </a:ext>
              </a:extLst>
            </p:cNvPr>
            <p:cNvSpPr/>
            <p:nvPr/>
          </p:nvSpPr>
          <p:spPr>
            <a:xfrm>
              <a:off x="6398982" y="1932378"/>
              <a:ext cx="1404000" cy="64293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7" name="Picture 2" descr="GraphQL logo, brand guidelines and assets">
            <a:extLst>
              <a:ext uri="{FF2B5EF4-FFF2-40B4-BE49-F238E27FC236}">
                <a16:creationId xmlns:a16="http://schemas.microsoft.com/office/drawing/2014/main" id="{D35C2858-69CE-1D4D-4D08-5984AEE27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31" y="1349619"/>
            <a:ext cx="352175" cy="38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ZoneTexte 110">
            <a:extLst>
              <a:ext uri="{FF2B5EF4-FFF2-40B4-BE49-F238E27FC236}">
                <a16:creationId xmlns:a16="http://schemas.microsoft.com/office/drawing/2014/main" id="{0BD909E5-F3AC-9C6E-A0FD-8B4B8BF16E2E}"/>
              </a:ext>
            </a:extLst>
          </p:cNvPr>
          <p:cNvSpPr txBox="1"/>
          <p:nvPr/>
        </p:nvSpPr>
        <p:spPr>
          <a:xfrm>
            <a:off x="4950776" y="1194689"/>
            <a:ext cx="1327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900" dirty="0" err="1">
                <a:solidFill>
                  <a:schemeClr val="tx1"/>
                </a:solidFill>
              </a:rPr>
              <a:t>Devices</a:t>
            </a:r>
            <a:r>
              <a:rPr lang="fr-FR" sz="900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5292F96E-F155-42D8-8518-8F361EC708B2}"/>
              </a:ext>
            </a:extLst>
          </p:cNvPr>
          <p:cNvSpPr txBox="1"/>
          <p:nvPr/>
        </p:nvSpPr>
        <p:spPr>
          <a:xfrm>
            <a:off x="4950554" y="1354905"/>
            <a:ext cx="9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Servers </a:t>
            </a:r>
          </a:p>
          <a:p>
            <a:r>
              <a:rPr lang="fr-FR" sz="800" dirty="0"/>
              <a:t>Firewall</a:t>
            </a:r>
          </a:p>
          <a:p>
            <a:r>
              <a:rPr lang="fr-FR" sz="800" dirty="0" err="1"/>
              <a:t>Generic</a:t>
            </a:r>
            <a:endParaRPr lang="fr-FR" sz="80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3103120-687D-F199-4348-2723EB1AE611}"/>
              </a:ext>
            </a:extLst>
          </p:cNvPr>
          <p:cNvGrpSpPr/>
          <p:nvPr/>
        </p:nvGrpSpPr>
        <p:grpSpPr>
          <a:xfrm>
            <a:off x="4994375" y="1889968"/>
            <a:ext cx="1376267" cy="720466"/>
            <a:chOff x="6341167" y="4470208"/>
            <a:chExt cx="1376267" cy="823329"/>
          </a:xfrm>
        </p:grpSpPr>
        <p:pic>
          <p:nvPicPr>
            <p:cNvPr id="126" name="Picture 2" descr="GraphQL logo, brand guidelines and assets">
              <a:extLst>
                <a:ext uri="{FF2B5EF4-FFF2-40B4-BE49-F238E27FC236}">
                  <a16:creationId xmlns:a16="http://schemas.microsoft.com/office/drawing/2014/main" id="{E22A54E7-9806-7957-F068-FF5C2284A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529" y="4781396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Rectangle : coins arrondis 126">
              <a:extLst>
                <a:ext uri="{FF2B5EF4-FFF2-40B4-BE49-F238E27FC236}">
                  <a16:creationId xmlns:a16="http://schemas.microsoft.com/office/drawing/2014/main" id="{FF694CC4-9DC8-0F25-3A2C-2FB1F7E7BEB0}"/>
                </a:ext>
              </a:extLst>
            </p:cNvPr>
            <p:cNvSpPr/>
            <p:nvPr/>
          </p:nvSpPr>
          <p:spPr>
            <a:xfrm>
              <a:off x="6349434" y="4470208"/>
              <a:ext cx="1368000" cy="794261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6C46BA38-7FDC-3110-0210-7992B2296FFB}"/>
                </a:ext>
              </a:extLst>
            </p:cNvPr>
            <p:cNvSpPr txBox="1"/>
            <p:nvPr/>
          </p:nvSpPr>
          <p:spPr>
            <a:xfrm>
              <a:off x="6341167" y="4489178"/>
              <a:ext cx="1327332" cy="26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sz="900" dirty="0" err="1">
                  <a:solidFill>
                    <a:schemeClr val="tx1"/>
                  </a:solidFill>
                </a:rPr>
                <a:t>Users</a:t>
              </a:r>
              <a:r>
                <a:rPr lang="fr-FR" sz="900" dirty="0">
                  <a:solidFill>
                    <a:schemeClr val="tx1"/>
                  </a:solidFill>
                </a:rPr>
                <a:t> API</a:t>
              </a: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55CE45D9-22F8-8A67-E9DE-AD4ACFA1D8A8}"/>
                </a:ext>
              </a:extLst>
            </p:cNvPr>
            <p:cNvSpPr txBox="1"/>
            <p:nvPr/>
          </p:nvSpPr>
          <p:spPr>
            <a:xfrm>
              <a:off x="6341298" y="4625272"/>
              <a:ext cx="1247598" cy="66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Unix </a:t>
              </a:r>
              <a:r>
                <a:rPr lang="fr-FR" sz="800" dirty="0" err="1"/>
                <a:t>Users</a:t>
              </a:r>
              <a:endParaRPr lang="fr-FR" sz="800" dirty="0"/>
            </a:p>
            <a:p>
              <a:r>
                <a:rPr lang="fr-FR" sz="800" dirty="0"/>
                <a:t>Service </a:t>
              </a:r>
              <a:r>
                <a:rPr lang="fr-FR" sz="800" dirty="0" err="1"/>
                <a:t>accounts</a:t>
              </a:r>
              <a:endParaRPr lang="fr-FR" sz="800" dirty="0"/>
            </a:p>
            <a:p>
              <a:r>
                <a:rPr lang="fr-FR" sz="800" dirty="0"/>
                <a:t>Kerberos SPN</a:t>
              </a:r>
            </a:p>
            <a:p>
              <a:r>
                <a:rPr lang="fr-FR" sz="800" dirty="0"/>
                <a:t>Kerberos </a:t>
              </a:r>
              <a:r>
                <a:rPr lang="fr-FR" sz="800" dirty="0" err="1"/>
                <a:t>delegation</a:t>
              </a:r>
              <a:endParaRPr lang="fr-FR" sz="8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B38C0D07-BA2D-4F6C-1A1F-04DCECE2579F}"/>
              </a:ext>
            </a:extLst>
          </p:cNvPr>
          <p:cNvGrpSpPr/>
          <p:nvPr/>
        </p:nvGrpSpPr>
        <p:grpSpPr>
          <a:xfrm>
            <a:off x="2762463" y="2594008"/>
            <a:ext cx="1375539" cy="779986"/>
            <a:chOff x="4330827" y="2634819"/>
            <a:chExt cx="1375539" cy="779986"/>
          </a:xfrm>
        </p:grpSpPr>
        <p:pic>
          <p:nvPicPr>
            <p:cNvPr id="36" name="Picture 2" descr="GraphQL logo, brand guidelines and assets">
              <a:extLst>
                <a:ext uri="{FF2B5EF4-FFF2-40B4-BE49-F238E27FC236}">
                  <a16:creationId xmlns:a16="http://schemas.microsoft.com/office/drawing/2014/main" id="{78417511-41F7-359E-6964-AE011BC1A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2663" y="2949448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C4D0E375-D5A6-CA3A-29D4-168D3651E63B}"/>
                </a:ext>
              </a:extLst>
            </p:cNvPr>
            <p:cNvSpPr/>
            <p:nvPr/>
          </p:nvSpPr>
          <p:spPr>
            <a:xfrm>
              <a:off x="4338366" y="2634819"/>
              <a:ext cx="1368000" cy="779986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8DDC0F49-CDD0-D54F-3FA7-924B9B17A364}"/>
                </a:ext>
              </a:extLst>
            </p:cNvPr>
            <p:cNvSpPr txBox="1"/>
            <p:nvPr/>
          </p:nvSpPr>
          <p:spPr>
            <a:xfrm>
              <a:off x="4330827" y="2644303"/>
              <a:ext cx="12104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API Gateway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724BCB3-01CB-436A-8551-6AD787CACF05}"/>
                </a:ext>
              </a:extLst>
            </p:cNvPr>
            <p:cNvSpPr txBox="1"/>
            <p:nvPr/>
          </p:nvSpPr>
          <p:spPr>
            <a:xfrm>
              <a:off x="4356280" y="2870282"/>
              <a:ext cx="1057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/>
                <a:t>Schema</a:t>
              </a:r>
              <a:r>
                <a:rPr lang="fr-FR" sz="800" dirty="0"/>
                <a:t> </a:t>
              </a:r>
            </a:p>
            <a:p>
              <a:r>
                <a:rPr lang="fr-FR" sz="800" dirty="0" err="1"/>
                <a:t>Federations</a:t>
              </a:r>
              <a:endParaRPr lang="fr-FR" sz="800" dirty="0"/>
            </a:p>
          </p:txBody>
        </p:sp>
      </p:grp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9245422-C899-4F2C-3222-51B9D49C7AAD}"/>
              </a:ext>
            </a:extLst>
          </p:cNvPr>
          <p:cNvCxnSpPr>
            <a:cxnSpLocks/>
            <a:stCxn id="110" idx="3"/>
            <a:endCxn id="165" idx="1"/>
          </p:cNvCxnSpPr>
          <p:nvPr/>
        </p:nvCxnSpPr>
        <p:spPr>
          <a:xfrm>
            <a:off x="6354813" y="1486310"/>
            <a:ext cx="288405" cy="18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8BF4E53-3D89-0D70-5E46-50F39D506D40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6370642" y="2237483"/>
            <a:ext cx="318551" cy="706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544B2A1-F9AE-C73D-FF0A-24BBA92E19C4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6401054" y="2783903"/>
            <a:ext cx="269156" cy="2339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avec flèche 237">
            <a:extLst>
              <a:ext uri="{FF2B5EF4-FFF2-40B4-BE49-F238E27FC236}">
                <a16:creationId xmlns:a16="http://schemas.microsoft.com/office/drawing/2014/main" id="{53ECBA98-F13B-3F09-147B-D41DB308979E}"/>
              </a:ext>
            </a:extLst>
          </p:cNvPr>
          <p:cNvCxnSpPr>
            <a:cxnSpLocks/>
            <a:stCxn id="38" idx="3"/>
            <a:endCxn id="151" idx="1"/>
          </p:cNvCxnSpPr>
          <p:nvPr/>
        </p:nvCxnSpPr>
        <p:spPr>
          <a:xfrm flipV="1">
            <a:off x="4138002" y="2972787"/>
            <a:ext cx="270194" cy="1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816FE495-EB29-D080-BC1D-AAF673BC93DE}"/>
              </a:ext>
            </a:extLst>
          </p:cNvPr>
          <p:cNvGrpSpPr/>
          <p:nvPr/>
        </p:nvGrpSpPr>
        <p:grpSpPr>
          <a:xfrm>
            <a:off x="4975266" y="4257320"/>
            <a:ext cx="1341607" cy="604395"/>
            <a:chOff x="8900373" y="5686309"/>
            <a:chExt cx="1341607" cy="699795"/>
          </a:xfrm>
        </p:grpSpPr>
        <p:sp>
          <p:nvSpPr>
            <p:cNvPr id="188" name="Rectangle : coins arrondis 187">
              <a:extLst>
                <a:ext uri="{FF2B5EF4-FFF2-40B4-BE49-F238E27FC236}">
                  <a16:creationId xmlns:a16="http://schemas.microsoft.com/office/drawing/2014/main" id="{18C744C3-963F-3A41-C4DE-F95E5173D485}"/>
                </a:ext>
              </a:extLst>
            </p:cNvPr>
            <p:cNvSpPr/>
            <p:nvPr/>
          </p:nvSpPr>
          <p:spPr>
            <a:xfrm>
              <a:off x="8908642" y="5686309"/>
              <a:ext cx="1333338" cy="699795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FCFB430D-1DE5-7549-4EAD-1680391B05E1}"/>
                </a:ext>
              </a:extLst>
            </p:cNvPr>
            <p:cNvSpPr txBox="1"/>
            <p:nvPr/>
          </p:nvSpPr>
          <p:spPr>
            <a:xfrm>
              <a:off x="8900373" y="5705280"/>
              <a:ext cx="1327332" cy="267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sz="900" dirty="0">
                  <a:solidFill>
                    <a:schemeClr val="tx1"/>
                  </a:solidFill>
                </a:rPr>
                <a:t>Provisioning service</a:t>
              </a:r>
            </a:p>
          </p:txBody>
        </p:sp>
        <p:sp>
          <p:nvSpPr>
            <p:cNvPr id="190" name="ZoneTexte 189">
              <a:extLst>
                <a:ext uri="{FF2B5EF4-FFF2-40B4-BE49-F238E27FC236}">
                  <a16:creationId xmlns:a16="http://schemas.microsoft.com/office/drawing/2014/main" id="{DEC3955A-2DA2-A39E-F54B-FC0B1687FBAD}"/>
                </a:ext>
              </a:extLst>
            </p:cNvPr>
            <p:cNvSpPr txBox="1"/>
            <p:nvPr/>
          </p:nvSpPr>
          <p:spPr>
            <a:xfrm>
              <a:off x="8900503" y="5897360"/>
              <a:ext cx="1333221" cy="39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Ansible Tower </a:t>
              </a:r>
            </a:p>
            <a:p>
              <a:r>
                <a:rPr lang="fr-FR" sz="800" dirty="0"/>
                <a:t>Interfaces</a:t>
              </a:r>
            </a:p>
          </p:txBody>
        </p:sp>
        <p:pic>
          <p:nvPicPr>
            <p:cNvPr id="246" name="Image 245">
              <a:extLst>
                <a:ext uri="{FF2B5EF4-FFF2-40B4-BE49-F238E27FC236}">
                  <a16:creationId xmlns:a16="http://schemas.microsoft.com/office/drawing/2014/main" id="{4DF2796C-0DE9-3761-F8F9-29C0589B2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5865" y="5816553"/>
              <a:ext cx="528576" cy="528576"/>
            </a:xfrm>
            <a:prstGeom prst="rect">
              <a:avLst/>
            </a:prstGeom>
          </p:spPr>
        </p:pic>
      </p:grpSp>
      <p:cxnSp>
        <p:nvCxnSpPr>
          <p:cNvPr id="250" name="Connecteur droit avec flèche 249">
            <a:extLst>
              <a:ext uri="{FF2B5EF4-FFF2-40B4-BE49-F238E27FC236}">
                <a16:creationId xmlns:a16="http://schemas.microsoft.com/office/drawing/2014/main" id="{2FA2D4A8-AEC1-F309-86D8-7B04EC1150B4}"/>
              </a:ext>
            </a:extLst>
          </p:cNvPr>
          <p:cNvCxnSpPr>
            <a:cxnSpLocks/>
            <a:stCxn id="189" idx="3"/>
            <a:endCxn id="144" idx="2"/>
          </p:cNvCxnSpPr>
          <p:nvPr/>
        </p:nvCxnSpPr>
        <p:spPr>
          <a:xfrm flipV="1">
            <a:off x="6302598" y="3109458"/>
            <a:ext cx="637893" cy="12796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890E5DE8-C34C-0911-A13C-6BEDF8B03C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12" y="4258782"/>
            <a:ext cx="243840" cy="243840"/>
          </a:xfrm>
          <a:prstGeom prst="rect">
            <a:avLst/>
          </a:prstGeom>
        </p:spPr>
      </p:pic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68CF31A8-BE37-13B4-21E6-A2C45FDDA0E8}"/>
              </a:ext>
            </a:extLst>
          </p:cNvPr>
          <p:cNvCxnSpPr>
            <a:cxnSpLocks/>
            <a:stCxn id="3" idx="3"/>
            <a:endCxn id="277" idx="1"/>
          </p:cNvCxnSpPr>
          <p:nvPr/>
        </p:nvCxnSpPr>
        <p:spPr>
          <a:xfrm>
            <a:off x="1546125" y="998157"/>
            <a:ext cx="2843202" cy="50840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oupe 272">
            <a:extLst>
              <a:ext uri="{FF2B5EF4-FFF2-40B4-BE49-F238E27FC236}">
                <a16:creationId xmlns:a16="http://schemas.microsoft.com/office/drawing/2014/main" id="{7E0EA42E-1B7E-71A2-D23B-241D95B241FE}"/>
              </a:ext>
            </a:extLst>
          </p:cNvPr>
          <p:cNvGrpSpPr/>
          <p:nvPr/>
        </p:nvGrpSpPr>
        <p:grpSpPr>
          <a:xfrm>
            <a:off x="7618998" y="3895877"/>
            <a:ext cx="1383827" cy="1165515"/>
            <a:chOff x="5002580" y="5365988"/>
            <a:chExt cx="1383827" cy="1165515"/>
          </a:xfrm>
        </p:grpSpPr>
        <p:pic>
          <p:nvPicPr>
            <p:cNvPr id="201" name="Image 200">
              <a:extLst>
                <a:ext uri="{FF2B5EF4-FFF2-40B4-BE49-F238E27FC236}">
                  <a16:creationId xmlns:a16="http://schemas.microsoft.com/office/drawing/2014/main" id="{17E60B2C-C4B5-2D3E-69D1-C2581410C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353" y="5737486"/>
              <a:ext cx="1012100" cy="794017"/>
            </a:xfrm>
            <a:prstGeom prst="rect">
              <a:avLst/>
            </a:prstGeom>
          </p:spPr>
        </p:pic>
        <p:pic>
          <p:nvPicPr>
            <p:cNvPr id="199" name="Image 198" descr="Une image contenant casserole&#10;&#10;Description générée automatiquement">
              <a:extLst>
                <a:ext uri="{FF2B5EF4-FFF2-40B4-BE49-F238E27FC236}">
                  <a16:creationId xmlns:a16="http://schemas.microsoft.com/office/drawing/2014/main" id="{E34EAC26-AFBA-796B-0715-DEC0C1247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454" y="5563157"/>
              <a:ext cx="630953" cy="509810"/>
            </a:xfrm>
            <a:prstGeom prst="rect">
              <a:avLst/>
            </a:prstGeom>
          </p:spPr>
        </p:pic>
        <p:sp>
          <p:nvSpPr>
            <p:cNvPr id="269" name="Rectangle : coins arrondis 268">
              <a:extLst>
                <a:ext uri="{FF2B5EF4-FFF2-40B4-BE49-F238E27FC236}">
                  <a16:creationId xmlns:a16="http://schemas.microsoft.com/office/drawing/2014/main" id="{637DCAFB-4E17-7E9B-2B76-FCFC7B0409D5}"/>
                </a:ext>
              </a:extLst>
            </p:cNvPr>
            <p:cNvSpPr/>
            <p:nvPr/>
          </p:nvSpPr>
          <p:spPr>
            <a:xfrm>
              <a:off x="5002580" y="5365988"/>
              <a:ext cx="1368000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ZoneTexte 269">
              <a:extLst>
                <a:ext uri="{FF2B5EF4-FFF2-40B4-BE49-F238E27FC236}">
                  <a16:creationId xmlns:a16="http://schemas.microsoft.com/office/drawing/2014/main" id="{915EFCA2-54FF-45C7-4DA2-09E139DEF6A5}"/>
                </a:ext>
              </a:extLst>
            </p:cNvPr>
            <p:cNvSpPr txBox="1"/>
            <p:nvPr/>
          </p:nvSpPr>
          <p:spPr>
            <a:xfrm>
              <a:off x="5012459" y="5375472"/>
              <a:ext cx="1368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err="1"/>
                <a:t>Logging</a:t>
              </a:r>
              <a:r>
                <a:rPr lang="fr-FR" sz="1000" b="1" dirty="0"/>
                <a:t> / APM</a:t>
              </a:r>
            </a:p>
          </p:txBody>
        </p:sp>
        <p:sp>
          <p:nvSpPr>
            <p:cNvPr id="271" name="ZoneTexte 270">
              <a:extLst>
                <a:ext uri="{FF2B5EF4-FFF2-40B4-BE49-F238E27FC236}">
                  <a16:creationId xmlns:a16="http://schemas.microsoft.com/office/drawing/2014/main" id="{DBBBC2BF-E444-F0C0-B9BD-CEC05CB84A2A}"/>
                </a:ext>
              </a:extLst>
            </p:cNvPr>
            <p:cNvSpPr txBox="1"/>
            <p:nvPr/>
          </p:nvSpPr>
          <p:spPr>
            <a:xfrm>
              <a:off x="5012459" y="5648580"/>
              <a:ext cx="10572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Logs </a:t>
              </a:r>
              <a:r>
                <a:rPr lang="fr-FR" sz="1000" dirty="0" err="1"/>
                <a:t>storage</a:t>
              </a:r>
              <a:endParaRPr lang="fr-FR" sz="1000" dirty="0"/>
            </a:p>
            <a:p>
              <a:r>
                <a:rPr lang="fr-FR" sz="1000" dirty="0"/>
                <a:t>APM</a:t>
              </a:r>
            </a:p>
          </p:txBody>
        </p:sp>
      </p:grpSp>
      <p:cxnSp>
        <p:nvCxnSpPr>
          <p:cNvPr id="280" name="Connecteur : en angle 279">
            <a:extLst>
              <a:ext uri="{FF2B5EF4-FFF2-40B4-BE49-F238E27FC236}">
                <a16:creationId xmlns:a16="http://schemas.microsoft.com/office/drawing/2014/main" id="{056CA6F3-7804-267F-0B9B-1FAF59808B3D}"/>
              </a:ext>
            </a:extLst>
          </p:cNvPr>
          <p:cNvCxnSpPr>
            <a:cxnSpLocks/>
            <a:stCxn id="261" idx="0"/>
            <a:endCxn id="336" idx="1"/>
          </p:cNvCxnSpPr>
          <p:nvPr/>
        </p:nvCxnSpPr>
        <p:spPr>
          <a:xfrm rot="5400000" flipH="1" flipV="1">
            <a:off x="3530258" y="4877664"/>
            <a:ext cx="1289993" cy="42501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 : en angle 281">
            <a:extLst>
              <a:ext uri="{FF2B5EF4-FFF2-40B4-BE49-F238E27FC236}">
                <a16:creationId xmlns:a16="http://schemas.microsoft.com/office/drawing/2014/main" id="{035BF0EF-6752-671E-3485-B31F65A328F4}"/>
              </a:ext>
            </a:extLst>
          </p:cNvPr>
          <p:cNvCxnSpPr>
            <a:cxnSpLocks/>
            <a:stCxn id="194" idx="3"/>
            <a:endCxn id="275" idx="1"/>
          </p:cNvCxnSpPr>
          <p:nvPr/>
        </p:nvCxnSpPr>
        <p:spPr>
          <a:xfrm flipV="1">
            <a:off x="1506560" y="3787861"/>
            <a:ext cx="2882767" cy="162281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4C925030-06E4-4339-BF10-14CF253CF6BF}"/>
              </a:ext>
            </a:extLst>
          </p:cNvPr>
          <p:cNvGrpSpPr/>
          <p:nvPr/>
        </p:nvGrpSpPr>
        <p:grpSpPr>
          <a:xfrm>
            <a:off x="262031" y="2007442"/>
            <a:ext cx="1333626" cy="923108"/>
            <a:chOff x="890681" y="1644266"/>
            <a:chExt cx="1333626" cy="923108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7FB7837B-05E9-596D-D066-0A66157C1AA8}"/>
                </a:ext>
              </a:extLst>
            </p:cNvPr>
            <p:cNvSpPr/>
            <p:nvPr/>
          </p:nvSpPr>
          <p:spPr>
            <a:xfrm>
              <a:off x="948648" y="1644266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F9324EA-5E23-7056-483E-B5AB2C136A98}"/>
                </a:ext>
              </a:extLst>
            </p:cNvPr>
            <p:cNvSpPr txBox="1"/>
            <p:nvPr/>
          </p:nvSpPr>
          <p:spPr>
            <a:xfrm>
              <a:off x="890681" y="1653750"/>
              <a:ext cx="1333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Self service portal</a:t>
              </a:r>
            </a:p>
          </p:txBody>
        </p:sp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CD7E8367-3FB0-812F-75C2-770813F75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464" y="1829341"/>
              <a:ext cx="728735" cy="728735"/>
            </a:xfrm>
            <a:prstGeom prst="rect">
              <a:avLst/>
            </a:prstGeom>
          </p:spPr>
        </p:pic>
      </p:grpSp>
      <p:sp>
        <p:nvSpPr>
          <p:cNvPr id="74" name="ZoneTexte 73">
            <a:extLst>
              <a:ext uri="{FF2B5EF4-FFF2-40B4-BE49-F238E27FC236}">
                <a16:creationId xmlns:a16="http://schemas.microsoft.com/office/drawing/2014/main" id="{61E50403-182C-0DDA-881D-E4E78A898458}"/>
              </a:ext>
            </a:extLst>
          </p:cNvPr>
          <p:cNvSpPr txBox="1"/>
          <p:nvPr/>
        </p:nvSpPr>
        <p:spPr>
          <a:xfrm>
            <a:off x="1922181" y="109043"/>
            <a:ext cx="4849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Infrastructure Management </a:t>
            </a:r>
            <a:r>
              <a:rPr lang="fr-FR" sz="1200" b="1" dirty="0" err="1"/>
              <a:t>microservices</a:t>
            </a:r>
            <a:endParaRPr lang="fr-FR" sz="12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CA626E-FCD0-077C-7C32-8060D4D098F4}"/>
              </a:ext>
            </a:extLst>
          </p:cNvPr>
          <p:cNvSpPr/>
          <p:nvPr/>
        </p:nvSpPr>
        <p:spPr>
          <a:xfrm>
            <a:off x="2288566" y="395525"/>
            <a:ext cx="5055408" cy="6243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107E1B4B-1507-9C81-EC0D-4CEC3385ECC5}"/>
              </a:ext>
            </a:extLst>
          </p:cNvPr>
          <p:cNvSpPr txBox="1"/>
          <p:nvPr/>
        </p:nvSpPr>
        <p:spPr>
          <a:xfrm>
            <a:off x="9714719" y="128137"/>
            <a:ext cx="1858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Infrastructure On </a:t>
            </a:r>
            <a:r>
              <a:rPr lang="fr-FR" sz="1200" b="1" dirty="0" err="1"/>
              <a:t>premise</a:t>
            </a:r>
            <a:endParaRPr lang="fr-FR" sz="1200" b="1" dirty="0"/>
          </a:p>
        </p:txBody>
      </p:sp>
      <p:grpSp>
        <p:nvGrpSpPr>
          <p:cNvPr id="353" name="Groupe 352">
            <a:extLst>
              <a:ext uri="{FF2B5EF4-FFF2-40B4-BE49-F238E27FC236}">
                <a16:creationId xmlns:a16="http://schemas.microsoft.com/office/drawing/2014/main" id="{6902308A-1B0C-BAE1-80AD-F27511660E92}"/>
              </a:ext>
            </a:extLst>
          </p:cNvPr>
          <p:cNvGrpSpPr/>
          <p:nvPr/>
        </p:nvGrpSpPr>
        <p:grpSpPr>
          <a:xfrm>
            <a:off x="10023569" y="1075038"/>
            <a:ext cx="1063839" cy="630674"/>
            <a:chOff x="10023569" y="1140680"/>
            <a:chExt cx="1063839" cy="630674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E7BF8ABE-5B62-D3BD-70AC-060624288393}"/>
                </a:ext>
              </a:extLst>
            </p:cNvPr>
            <p:cNvSpPr/>
            <p:nvPr/>
          </p:nvSpPr>
          <p:spPr>
            <a:xfrm>
              <a:off x="10023569" y="1140680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FB531C81-49C8-9ECB-7371-79E5325C2878}"/>
                </a:ext>
              </a:extLst>
            </p:cNvPr>
            <p:cNvSpPr txBox="1"/>
            <p:nvPr/>
          </p:nvSpPr>
          <p:spPr>
            <a:xfrm>
              <a:off x="10026283" y="1241345"/>
              <a:ext cx="1060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 err="1">
                  <a:solidFill>
                    <a:schemeClr val="tx1"/>
                  </a:solidFill>
                </a:rPr>
                <a:t>Virtualization</a:t>
              </a:r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platform</a:t>
              </a:r>
            </a:p>
          </p:txBody>
        </p:sp>
      </p:grpSp>
      <p:grpSp>
        <p:nvGrpSpPr>
          <p:cNvPr id="354" name="Groupe 353">
            <a:extLst>
              <a:ext uri="{FF2B5EF4-FFF2-40B4-BE49-F238E27FC236}">
                <a16:creationId xmlns:a16="http://schemas.microsoft.com/office/drawing/2014/main" id="{77453F5C-6A51-584D-B618-B505FCF27EFF}"/>
              </a:ext>
            </a:extLst>
          </p:cNvPr>
          <p:cNvGrpSpPr/>
          <p:nvPr/>
        </p:nvGrpSpPr>
        <p:grpSpPr>
          <a:xfrm>
            <a:off x="10026609" y="1756813"/>
            <a:ext cx="1068596" cy="630674"/>
            <a:chOff x="10026609" y="1869781"/>
            <a:chExt cx="1068596" cy="630674"/>
          </a:xfrm>
        </p:grpSpPr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BED682DB-BDCA-24B3-F1B6-072C0DB2C852}"/>
                </a:ext>
              </a:extLst>
            </p:cNvPr>
            <p:cNvSpPr/>
            <p:nvPr/>
          </p:nvSpPr>
          <p:spPr>
            <a:xfrm>
              <a:off x="10026609" y="1869781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229D284B-7D3A-FB5E-D86E-1BD2452C32AF}"/>
                </a:ext>
              </a:extLst>
            </p:cNvPr>
            <p:cNvSpPr txBox="1"/>
            <p:nvPr/>
          </p:nvSpPr>
          <p:spPr>
            <a:xfrm>
              <a:off x="10031619" y="1978387"/>
              <a:ext cx="1063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>
                  <a:solidFill>
                    <a:schemeClr val="tx1"/>
                  </a:solidFill>
                </a:rPr>
                <a:t>IP </a:t>
              </a:r>
              <a:r>
                <a:rPr lang="fr-FR" dirty="0" err="1">
                  <a:solidFill>
                    <a:schemeClr val="tx1"/>
                  </a:solidFill>
                </a:rPr>
                <a:t>Addresses</a:t>
              </a:r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Management</a:t>
              </a:r>
            </a:p>
          </p:txBody>
        </p:sp>
      </p:grpSp>
      <p:grpSp>
        <p:nvGrpSpPr>
          <p:cNvPr id="356" name="Groupe 355">
            <a:extLst>
              <a:ext uri="{FF2B5EF4-FFF2-40B4-BE49-F238E27FC236}">
                <a16:creationId xmlns:a16="http://schemas.microsoft.com/office/drawing/2014/main" id="{32259810-CB5C-06B3-FC1B-37CCDEAA77B0}"/>
              </a:ext>
            </a:extLst>
          </p:cNvPr>
          <p:cNvGrpSpPr/>
          <p:nvPr/>
        </p:nvGrpSpPr>
        <p:grpSpPr>
          <a:xfrm>
            <a:off x="10031366" y="3120363"/>
            <a:ext cx="1063839" cy="630674"/>
            <a:chOff x="10031366" y="3098167"/>
            <a:chExt cx="1063839" cy="630674"/>
          </a:xfrm>
        </p:grpSpPr>
        <p:sp>
          <p:nvSpPr>
            <p:cNvPr id="106" name="Rectangle : coins arrondis 105">
              <a:extLst>
                <a:ext uri="{FF2B5EF4-FFF2-40B4-BE49-F238E27FC236}">
                  <a16:creationId xmlns:a16="http://schemas.microsoft.com/office/drawing/2014/main" id="{1CBE3302-9E21-4F2D-1D1A-0C13031B0DFE}"/>
                </a:ext>
              </a:extLst>
            </p:cNvPr>
            <p:cNvSpPr/>
            <p:nvPr/>
          </p:nvSpPr>
          <p:spPr>
            <a:xfrm>
              <a:off x="10031366" y="3098167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7FB567CC-0039-33E9-A4F8-2E391ABA9B64}"/>
                </a:ext>
              </a:extLst>
            </p:cNvPr>
            <p:cNvSpPr txBox="1"/>
            <p:nvPr/>
          </p:nvSpPr>
          <p:spPr>
            <a:xfrm>
              <a:off x="10063952" y="3127475"/>
              <a:ext cx="10071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>
                  <a:solidFill>
                    <a:schemeClr val="tx1"/>
                  </a:solidFill>
                </a:rPr>
                <a:t>Firewall 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&amp;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Security Tools</a:t>
              </a:r>
            </a:p>
          </p:txBody>
        </p:sp>
      </p:grpSp>
      <p:grpSp>
        <p:nvGrpSpPr>
          <p:cNvPr id="352" name="Groupe 351">
            <a:extLst>
              <a:ext uri="{FF2B5EF4-FFF2-40B4-BE49-F238E27FC236}">
                <a16:creationId xmlns:a16="http://schemas.microsoft.com/office/drawing/2014/main" id="{250E26C6-AE29-855E-762B-55FB150D4F2C}"/>
              </a:ext>
            </a:extLst>
          </p:cNvPr>
          <p:cNvGrpSpPr/>
          <p:nvPr/>
        </p:nvGrpSpPr>
        <p:grpSpPr>
          <a:xfrm>
            <a:off x="10029322" y="273559"/>
            <a:ext cx="1063839" cy="815695"/>
            <a:chOff x="10029322" y="360649"/>
            <a:chExt cx="1063839" cy="815695"/>
          </a:xfrm>
        </p:grpSpPr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91E04BB2-094E-76BF-F64F-7BC1CD045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024" y="360649"/>
              <a:ext cx="815695" cy="815695"/>
            </a:xfrm>
            <a:prstGeom prst="rect">
              <a:avLst/>
            </a:prstGeom>
          </p:spPr>
        </p:pic>
        <p:sp>
          <p:nvSpPr>
            <p:cNvPr id="117" name="Rectangle : coins arrondis 116">
              <a:extLst>
                <a:ext uri="{FF2B5EF4-FFF2-40B4-BE49-F238E27FC236}">
                  <a16:creationId xmlns:a16="http://schemas.microsoft.com/office/drawing/2014/main" id="{FFDB9212-4978-1A52-3D47-8507CDA7EEAE}"/>
                </a:ext>
              </a:extLst>
            </p:cNvPr>
            <p:cNvSpPr/>
            <p:nvPr/>
          </p:nvSpPr>
          <p:spPr>
            <a:xfrm>
              <a:off x="10029322" y="453159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7" name="Groupe 356">
            <a:extLst>
              <a:ext uri="{FF2B5EF4-FFF2-40B4-BE49-F238E27FC236}">
                <a16:creationId xmlns:a16="http://schemas.microsoft.com/office/drawing/2014/main" id="{8B85A8DA-32BB-AC9C-F6C2-566BA67CFA89}"/>
              </a:ext>
            </a:extLst>
          </p:cNvPr>
          <p:cNvGrpSpPr/>
          <p:nvPr/>
        </p:nvGrpSpPr>
        <p:grpSpPr>
          <a:xfrm>
            <a:off x="10067857" y="3802139"/>
            <a:ext cx="1063839" cy="630674"/>
            <a:chOff x="10067857" y="3802139"/>
            <a:chExt cx="1063839" cy="630674"/>
          </a:xfrm>
        </p:grpSpPr>
        <p:pic>
          <p:nvPicPr>
            <p:cNvPr id="185" name="Image 184">
              <a:extLst>
                <a:ext uri="{FF2B5EF4-FFF2-40B4-BE49-F238E27FC236}">
                  <a16:creationId xmlns:a16="http://schemas.microsoft.com/office/drawing/2014/main" id="{0ECDD0A0-1DF1-E364-FE0A-A08130BBB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024" y="3893628"/>
              <a:ext cx="940020" cy="426142"/>
            </a:xfrm>
            <a:prstGeom prst="rect">
              <a:avLst/>
            </a:prstGeom>
          </p:spPr>
        </p:pic>
        <p:sp>
          <p:nvSpPr>
            <p:cNvPr id="124" name="Rectangle : coins arrondis 123">
              <a:extLst>
                <a:ext uri="{FF2B5EF4-FFF2-40B4-BE49-F238E27FC236}">
                  <a16:creationId xmlns:a16="http://schemas.microsoft.com/office/drawing/2014/main" id="{AAD6AD8D-C2BD-B2A6-7346-54A6830B7650}"/>
                </a:ext>
              </a:extLst>
            </p:cNvPr>
            <p:cNvSpPr/>
            <p:nvPr/>
          </p:nvSpPr>
          <p:spPr>
            <a:xfrm>
              <a:off x="10067857" y="3802139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A306F7D-FB06-B496-7B8C-E85FBCD5D846}"/>
              </a:ext>
            </a:extLst>
          </p:cNvPr>
          <p:cNvSpPr/>
          <p:nvPr/>
        </p:nvSpPr>
        <p:spPr>
          <a:xfrm>
            <a:off x="9723426" y="129816"/>
            <a:ext cx="1821300" cy="440734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2" name="Connecteur : en angle 151">
            <a:extLst>
              <a:ext uri="{FF2B5EF4-FFF2-40B4-BE49-F238E27FC236}">
                <a16:creationId xmlns:a16="http://schemas.microsoft.com/office/drawing/2014/main" id="{166B125B-6FB6-55E1-8833-4AE8A37F7D82}"/>
              </a:ext>
            </a:extLst>
          </p:cNvPr>
          <p:cNvCxnSpPr>
            <a:cxnSpLocks/>
            <a:stCxn id="188" idx="3"/>
            <a:endCxn id="124" idx="1"/>
          </p:cNvCxnSpPr>
          <p:nvPr/>
        </p:nvCxnSpPr>
        <p:spPr>
          <a:xfrm flipV="1">
            <a:off x="6316873" y="4117476"/>
            <a:ext cx="3750984" cy="442042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331C05C-D6ED-1093-AA26-E6997C97A5EB}"/>
              </a:ext>
            </a:extLst>
          </p:cNvPr>
          <p:cNvSpPr/>
          <p:nvPr/>
        </p:nvSpPr>
        <p:spPr>
          <a:xfrm>
            <a:off x="9125242" y="630109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4" name="Connecteur droit avec flèche 183">
            <a:extLst>
              <a:ext uri="{FF2B5EF4-FFF2-40B4-BE49-F238E27FC236}">
                <a16:creationId xmlns:a16="http://schemas.microsoft.com/office/drawing/2014/main" id="{2CE9D096-7AEA-A460-FD2E-9139E66AACE4}"/>
              </a:ext>
            </a:extLst>
          </p:cNvPr>
          <p:cNvCxnSpPr>
            <a:cxnSpLocks/>
            <a:stCxn id="179" idx="3"/>
            <a:endCxn id="117" idx="1"/>
          </p:cNvCxnSpPr>
          <p:nvPr/>
        </p:nvCxnSpPr>
        <p:spPr>
          <a:xfrm>
            <a:off x="9212597" y="676667"/>
            <a:ext cx="816725" cy="47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966224C-4513-DCDF-5787-49BFEA289E12}"/>
              </a:ext>
            </a:extLst>
          </p:cNvPr>
          <p:cNvSpPr/>
          <p:nvPr/>
        </p:nvSpPr>
        <p:spPr>
          <a:xfrm>
            <a:off x="9121096" y="1348349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0" name="Connecteur droit avec flèche 199">
            <a:extLst>
              <a:ext uri="{FF2B5EF4-FFF2-40B4-BE49-F238E27FC236}">
                <a16:creationId xmlns:a16="http://schemas.microsoft.com/office/drawing/2014/main" id="{22AADD38-F1D4-A3D8-D0E4-4C3E463F1230}"/>
              </a:ext>
            </a:extLst>
          </p:cNvPr>
          <p:cNvCxnSpPr>
            <a:cxnSpLocks/>
            <a:stCxn id="196" idx="3"/>
            <a:endCxn id="32" idx="1"/>
          </p:cNvCxnSpPr>
          <p:nvPr/>
        </p:nvCxnSpPr>
        <p:spPr>
          <a:xfrm flipV="1">
            <a:off x="9208451" y="1390375"/>
            <a:ext cx="815118" cy="45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712BCEF-36B8-53E2-E73A-FC4019BCF3AD}"/>
              </a:ext>
            </a:extLst>
          </p:cNvPr>
          <p:cNvSpPr/>
          <p:nvPr/>
        </p:nvSpPr>
        <p:spPr>
          <a:xfrm>
            <a:off x="9120592" y="2023330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7" name="Connecteur droit avec flèche 206">
            <a:extLst>
              <a:ext uri="{FF2B5EF4-FFF2-40B4-BE49-F238E27FC236}">
                <a16:creationId xmlns:a16="http://schemas.microsoft.com/office/drawing/2014/main" id="{E28B6C24-8019-1F98-76DE-64F4BFE45B03}"/>
              </a:ext>
            </a:extLst>
          </p:cNvPr>
          <p:cNvCxnSpPr>
            <a:cxnSpLocks/>
            <a:stCxn id="203" idx="3"/>
            <a:endCxn id="102" idx="1"/>
          </p:cNvCxnSpPr>
          <p:nvPr/>
        </p:nvCxnSpPr>
        <p:spPr>
          <a:xfrm>
            <a:off x="9207947" y="2069888"/>
            <a:ext cx="818662" cy="22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D920301-232D-7E5D-C718-3853701F05AE}"/>
              </a:ext>
            </a:extLst>
          </p:cNvPr>
          <p:cNvSpPr/>
          <p:nvPr/>
        </p:nvSpPr>
        <p:spPr>
          <a:xfrm>
            <a:off x="9123403" y="3393058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6" name="Connecteur droit avec flèche 215">
            <a:extLst>
              <a:ext uri="{FF2B5EF4-FFF2-40B4-BE49-F238E27FC236}">
                <a16:creationId xmlns:a16="http://schemas.microsoft.com/office/drawing/2014/main" id="{2A42EFE2-93A1-0BC2-B995-17474773C7BC}"/>
              </a:ext>
            </a:extLst>
          </p:cNvPr>
          <p:cNvCxnSpPr>
            <a:cxnSpLocks/>
            <a:stCxn id="211" idx="3"/>
            <a:endCxn id="106" idx="1"/>
          </p:cNvCxnSpPr>
          <p:nvPr/>
        </p:nvCxnSpPr>
        <p:spPr>
          <a:xfrm flipV="1">
            <a:off x="9210758" y="3435700"/>
            <a:ext cx="820608" cy="39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Image 290">
            <a:extLst>
              <a:ext uri="{FF2B5EF4-FFF2-40B4-BE49-F238E27FC236}">
                <a16:creationId xmlns:a16="http://schemas.microsoft.com/office/drawing/2014/main" id="{2D0E1AE9-3EC3-4439-05A4-9A20B58634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105" y="4784888"/>
            <a:ext cx="769098" cy="769098"/>
          </a:xfrm>
          <a:prstGeom prst="rect">
            <a:avLst/>
          </a:prstGeom>
        </p:spPr>
      </p:pic>
      <p:pic>
        <p:nvPicPr>
          <p:cNvPr id="293" name="Image 292" descr="Une image contenant texte, arts de la table, graphiques vectoriels, assiette&#10;&#10;Description générée automatiquement">
            <a:extLst>
              <a:ext uri="{FF2B5EF4-FFF2-40B4-BE49-F238E27FC236}">
                <a16:creationId xmlns:a16="http://schemas.microsoft.com/office/drawing/2014/main" id="{2A0513F5-557F-BAAE-C221-038913040D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51" y="5604291"/>
            <a:ext cx="728235" cy="435394"/>
          </a:xfrm>
          <a:prstGeom prst="rect">
            <a:avLst/>
          </a:prstGeom>
        </p:spPr>
      </p:pic>
      <p:pic>
        <p:nvPicPr>
          <p:cNvPr id="295" name="Image 294">
            <a:extLst>
              <a:ext uri="{FF2B5EF4-FFF2-40B4-BE49-F238E27FC236}">
                <a16:creationId xmlns:a16="http://schemas.microsoft.com/office/drawing/2014/main" id="{EF94D5F2-F3F3-9E26-963A-DCF14182BE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79" y="6128101"/>
            <a:ext cx="974527" cy="610795"/>
          </a:xfrm>
          <a:prstGeom prst="rect">
            <a:avLst/>
          </a:prstGeom>
        </p:spPr>
      </p:pic>
      <p:sp>
        <p:nvSpPr>
          <p:cNvPr id="297" name="Rectangle 296">
            <a:extLst>
              <a:ext uri="{FF2B5EF4-FFF2-40B4-BE49-F238E27FC236}">
                <a16:creationId xmlns:a16="http://schemas.microsoft.com/office/drawing/2014/main" id="{1428D55E-AD70-978A-E09E-8E50EEDA7FD5}"/>
              </a:ext>
            </a:extLst>
          </p:cNvPr>
          <p:cNvSpPr/>
          <p:nvPr/>
        </p:nvSpPr>
        <p:spPr>
          <a:xfrm flipV="1">
            <a:off x="9736486" y="4689565"/>
            <a:ext cx="1821300" cy="207891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E55B5B6C-238D-8B4A-2AFD-41A903C096D2}"/>
              </a:ext>
            </a:extLst>
          </p:cNvPr>
          <p:cNvSpPr txBox="1"/>
          <p:nvPr/>
        </p:nvSpPr>
        <p:spPr>
          <a:xfrm>
            <a:off x="9755350" y="4677826"/>
            <a:ext cx="182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Cloud Infrastructure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DFE9FF6-39E4-11F7-22C8-4FF099852E9C}"/>
              </a:ext>
            </a:extLst>
          </p:cNvPr>
          <p:cNvSpPr/>
          <p:nvPr/>
        </p:nvSpPr>
        <p:spPr>
          <a:xfrm>
            <a:off x="8963551" y="3990351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EFD9A0E9-4992-9B37-7E0C-8197A45BE130}"/>
              </a:ext>
            </a:extLst>
          </p:cNvPr>
          <p:cNvSpPr/>
          <p:nvPr/>
        </p:nvSpPr>
        <p:spPr>
          <a:xfrm>
            <a:off x="9706597" y="5791663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6" name="Connecteur droit avec flèche 305">
            <a:extLst>
              <a:ext uri="{FF2B5EF4-FFF2-40B4-BE49-F238E27FC236}">
                <a16:creationId xmlns:a16="http://schemas.microsoft.com/office/drawing/2014/main" id="{FFFFCC42-84DA-D78D-0AE4-CCFA0CAEDF49}"/>
              </a:ext>
            </a:extLst>
          </p:cNvPr>
          <p:cNvCxnSpPr>
            <a:cxnSpLocks/>
            <a:endCxn id="304" idx="1"/>
          </p:cNvCxnSpPr>
          <p:nvPr/>
        </p:nvCxnSpPr>
        <p:spPr>
          <a:xfrm>
            <a:off x="9163523" y="5838221"/>
            <a:ext cx="54307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64E5FD4-FBD6-C4FE-1BCC-95CED7BC629F}"/>
              </a:ext>
            </a:extLst>
          </p:cNvPr>
          <p:cNvSpPr/>
          <p:nvPr/>
        </p:nvSpPr>
        <p:spPr>
          <a:xfrm>
            <a:off x="11086667" y="4245485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0" name="Connecteur : en angle 309">
            <a:extLst>
              <a:ext uri="{FF2B5EF4-FFF2-40B4-BE49-F238E27FC236}">
                <a16:creationId xmlns:a16="http://schemas.microsoft.com/office/drawing/2014/main" id="{F581EAF7-21C9-0F9A-E3AD-2E00A2856569}"/>
              </a:ext>
            </a:extLst>
          </p:cNvPr>
          <p:cNvCxnSpPr>
            <a:stCxn id="308" idx="3"/>
            <a:endCxn id="291" idx="3"/>
          </p:cNvCxnSpPr>
          <p:nvPr/>
        </p:nvCxnSpPr>
        <p:spPr>
          <a:xfrm flipH="1">
            <a:off x="10970203" y="4292043"/>
            <a:ext cx="203819" cy="877394"/>
          </a:xfrm>
          <a:prstGeom prst="bentConnector3">
            <a:avLst>
              <a:gd name="adj1" fmla="val -9933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eur : en angle 312">
            <a:extLst>
              <a:ext uri="{FF2B5EF4-FFF2-40B4-BE49-F238E27FC236}">
                <a16:creationId xmlns:a16="http://schemas.microsoft.com/office/drawing/2014/main" id="{CA14AB10-E180-A6BD-89F4-C54E23456076}"/>
              </a:ext>
            </a:extLst>
          </p:cNvPr>
          <p:cNvCxnSpPr>
            <a:stCxn id="308" idx="3"/>
            <a:endCxn id="293" idx="3"/>
          </p:cNvCxnSpPr>
          <p:nvPr/>
        </p:nvCxnSpPr>
        <p:spPr>
          <a:xfrm flipH="1">
            <a:off x="10968286" y="4292043"/>
            <a:ext cx="205736" cy="1529945"/>
          </a:xfrm>
          <a:prstGeom prst="bentConnector3">
            <a:avLst>
              <a:gd name="adj1" fmla="val -9841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eur : en angle 315">
            <a:extLst>
              <a:ext uri="{FF2B5EF4-FFF2-40B4-BE49-F238E27FC236}">
                <a16:creationId xmlns:a16="http://schemas.microsoft.com/office/drawing/2014/main" id="{B0003E6B-1BB5-9F6D-1F0C-DA0BAB2845E2}"/>
              </a:ext>
            </a:extLst>
          </p:cNvPr>
          <p:cNvCxnSpPr>
            <a:stCxn id="308" idx="3"/>
            <a:endCxn id="295" idx="3"/>
          </p:cNvCxnSpPr>
          <p:nvPr/>
        </p:nvCxnSpPr>
        <p:spPr>
          <a:xfrm flipH="1">
            <a:off x="11169806" y="4292043"/>
            <a:ext cx="4216" cy="2141456"/>
          </a:xfrm>
          <a:prstGeom prst="bentConnector3">
            <a:avLst>
              <a:gd name="adj1" fmla="val -4802538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e 325">
            <a:extLst>
              <a:ext uri="{FF2B5EF4-FFF2-40B4-BE49-F238E27FC236}">
                <a16:creationId xmlns:a16="http://schemas.microsoft.com/office/drawing/2014/main" id="{D32CE78C-DEB5-4B5B-C59C-013A391590EA}"/>
              </a:ext>
            </a:extLst>
          </p:cNvPr>
          <p:cNvGrpSpPr/>
          <p:nvPr/>
        </p:nvGrpSpPr>
        <p:grpSpPr>
          <a:xfrm>
            <a:off x="4962534" y="3437551"/>
            <a:ext cx="1442386" cy="621247"/>
            <a:chOff x="6360596" y="1932377"/>
            <a:chExt cx="1442386" cy="621247"/>
          </a:xfrm>
        </p:grpSpPr>
        <p:pic>
          <p:nvPicPr>
            <p:cNvPr id="327" name="Picture 2" descr="GraphQL logo, brand guidelines and assets">
              <a:extLst>
                <a:ext uri="{FF2B5EF4-FFF2-40B4-BE49-F238E27FC236}">
                  <a16:creationId xmlns:a16="http://schemas.microsoft.com/office/drawing/2014/main" id="{D6E77EF5-5FD8-7E3E-F3F5-76B9EE95A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15" y="2100885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C52E0FA0-5C4E-3C1D-0E8F-4751551B16FB}"/>
                </a:ext>
              </a:extLst>
            </p:cNvPr>
            <p:cNvSpPr txBox="1"/>
            <p:nvPr/>
          </p:nvSpPr>
          <p:spPr>
            <a:xfrm>
              <a:off x="6390715" y="1951348"/>
              <a:ext cx="13273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sz="900" dirty="0" err="1">
                  <a:solidFill>
                    <a:schemeClr val="tx1"/>
                  </a:solidFill>
                </a:rPr>
                <a:t>Databases</a:t>
              </a:r>
              <a:r>
                <a:rPr lang="fr-FR" sz="900" dirty="0">
                  <a:solidFill>
                    <a:schemeClr val="tx1"/>
                  </a:solidFill>
                </a:rPr>
                <a:t> API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C761B272-CED9-9248-B094-54217D34BD82}"/>
                </a:ext>
              </a:extLst>
            </p:cNvPr>
            <p:cNvSpPr txBox="1"/>
            <p:nvPr/>
          </p:nvSpPr>
          <p:spPr>
            <a:xfrm>
              <a:off x="6360596" y="2128660"/>
              <a:ext cx="11248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/>
                <a:t>Databases</a:t>
              </a:r>
              <a:endParaRPr lang="fr-FR" sz="800" dirty="0"/>
            </a:p>
          </p:txBody>
        </p:sp>
        <p:sp>
          <p:nvSpPr>
            <p:cNvPr id="328" name="Rectangle : coins arrondis 327">
              <a:extLst>
                <a:ext uri="{FF2B5EF4-FFF2-40B4-BE49-F238E27FC236}">
                  <a16:creationId xmlns:a16="http://schemas.microsoft.com/office/drawing/2014/main" id="{0D69904D-1CE2-22F8-80C3-4C00DDEE880D}"/>
                </a:ext>
              </a:extLst>
            </p:cNvPr>
            <p:cNvSpPr/>
            <p:nvPr/>
          </p:nvSpPr>
          <p:spPr>
            <a:xfrm>
              <a:off x="6398982" y="1932377"/>
              <a:ext cx="1404000" cy="621247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98E9E8D6-3726-FB1B-6FE2-E2AC6203D742}"/>
              </a:ext>
            </a:extLst>
          </p:cNvPr>
          <p:cNvGrpSpPr/>
          <p:nvPr/>
        </p:nvGrpSpPr>
        <p:grpSpPr>
          <a:xfrm>
            <a:off x="4385077" y="1335093"/>
            <a:ext cx="110474" cy="3461441"/>
            <a:chOff x="5309002" y="1335093"/>
            <a:chExt cx="110474" cy="3461441"/>
          </a:xfrm>
        </p:grpSpPr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8449B735-0CE3-1129-7C78-BDFA87E31DD5}"/>
                </a:ext>
              </a:extLst>
            </p:cNvPr>
            <p:cNvCxnSpPr>
              <a:cxnSpLocks/>
            </p:cNvCxnSpPr>
            <p:nvPr/>
          </p:nvCxnSpPr>
          <p:spPr>
            <a:xfrm>
              <a:off x="5364436" y="1335093"/>
              <a:ext cx="0" cy="34614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BED46B8-B035-43DC-3CA5-64910F28C9DD}"/>
                </a:ext>
              </a:extLst>
            </p:cNvPr>
            <p:cNvSpPr/>
            <p:nvPr/>
          </p:nvSpPr>
          <p:spPr>
            <a:xfrm>
              <a:off x="5313252" y="1727814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710FC9D-B1AE-5A09-1F9E-6A38D251DF99}"/>
                </a:ext>
              </a:extLst>
            </p:cNvPr>
            <p:cNvSpPr/>
            <p:nvPr/>
          </p:nvSpPr>
          <p:spPr>
            <a:xfrm>
              <a:off x="5332121" y="2926229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3DA4BE0-ABE0-04F4-3662-0D07DD4993B9}"/>
                </a:ext>
              </a:extLst>
            </p:cNvPr>
            <p:cNvSpPr/>
            <p:nvPr/>
          </p:nvSpPr>
          <p:spPr>
            <a:xfrm>
              <a:off x="5313252" y="3450247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F663CEFC-8D8C-4CF2-C451-8F6C3620FCBF}"/>
                </a:ext>
              </a:extLst>
            </p:cNvPr>
            <p:cNvSpPr/>
            <p:nvPr/>
          </p:nvSpPr>
          <p:spPr>
            <a:xfrm>
              <a:off x="5313252" y="3741303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0F60C06-342F-D9E7-D807-3F39A4ED3187}"/>
                </a:ext>
              </a:extLst>
            </p:cNvPr>
            <p:cNvSpPr/>
            <p:nvPr/>
          </p:nvSpPr>
          <p:spPr>
            <a:xfrm>
              <a:off x="5313252" y="1460003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109D3DC6-4113-8D28-3DED-D29A1410A777}"/>
                </a:ext>
              </a:extLst>
            </p:cNvPr>
            <p:cNvSpPr/>
            <p:nvPr/>
          </p:nvSpPr>
          <p:spPr>
            <a:xfrm>
              <a:off x="5309002" y="4621584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41E4B3C6-3346-7E9F-02C5-6D4124B44BDC}"/>
                </a:ext>
              </a:extLst>
            </p:cNvPr>
            <p:cNvSpPr/>
            <p:nvPr/>
          </p:nvSpPr>
          <p:spPr>
            <a:xfrm>
              <a:off x="5309002" y="2523099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61738144-214C-2A1F-F31D-5699DF3395CB}"/>
                </a:ext>
              </a:extLst>
            </p:cNvPr>
            <p:cNvSpPr/>
            <p:nvPr/>
          </p:nvSpPr>
          <p:spPr>
            <a:xfrm>
              <a:off x="5311685" y="4398615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38" name="Connecteur droit avec flèche 337">
            <a:extLst>
              <a:ext uri="{FF2B5EF4-FFF2-40B4-BE49-F238E27FC236}">
                <a16:creationId xmlns:a16="http://schemas.microsoft.com/office/drawing/2014/main" id="{4B748FD2-D24B-88D3-0CAB-21A26D59EBAB}"/>
              </a:ext>
            </a:extLst>
          </p:cNvPr>
          <p:cNvCxnSpPr>
            <a:cxnSpLocks/>
            <a:stCxn id="275" idx="0"/>
            <a:endCxn id="328" idx="1"/>
          </p:cNvCxnSpPr>
          <p:nvPr/>
        </p:nvCxnSpPr>
        <p:spPr>
          <a:xfrm>
            <a:off x="4433005" y="3741303"/>
            <a:ext cx="567915" cy="68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oupe 365">
            <a:extLst>
              <a:ext uri="{FF2B5EF4-FFF2-40B4-BE49-F238E27FC236}">
                <a16:creationId xmlns:a16="http://schemas.microsoft.com/office/drawing/2014/main" id="{B1A2DDAC-BB47-3544-5EEA-B86BD4B141C7}"/>
              </a:ext>
            </a:extLst>
          </p:cNvPr>
          <p:cNvGrpSpPr/>
          <p:nvPr/>
        </p:nvGrpSpPr>
        <p:grpSpPr>
          <a:xfrm>
            <a:off x="6628529" y="1051179"/>
            <a:ext cx="590275" cy="2726208"/>
            <a:chOff x="7714379" y="1260729"/>
            <a:chExt cx="590275" cy="2726208"/>
          </a:xfrm>
        </p:grpSpPr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B4B9B21-9E8C-C89B-F661-59D07F8CD1F2}"/>
                </a:ext>
              </a:extLst>
            </p:cNvPr>
            <p:cNvGrpSpPr/>
            <p:nvPr/>
          </p:nvGrpSpPr>
          <p:grpSpPr>
            <a:xfrm>
              <a:off x="7760817" y="1260729"/>
              <a:ext cx="532157" cy="2058279"/>
              <a:chOff x="6236899" y="3637139"/>
              <a:chExt cx="532157" cy="1644669"/>
            </a:xfrm>
          </p:grpSpPr>
          <p:sp>
            <p:nvSpPr>
              <p:cNvPr id="144" name="Rectangle : coins arrondis 143">
                <a:extLst>
                  <a:ext uri="{FF2B5EF4-FFF2-40B4-BE49-F238E27FC236}">
                    <a16:creationId xmlns:a16="http://schemas.microsoft.com/office/drawing/2014/main" id="{3C9912D2-7B1D-9758-FBE6-C895C86A8115}"/>
                  </a:ext>
                </a:extLst>
              </p:cNvPr>
              <p:cNvSpPr/>
              <p:nvPr/>
            </p:nvSpPr>
            <p:spPr>
              <a:xfrm>
                <a:off x="6236899" y="3893990"/>
                <a:ext cx="531047" cy="138781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dk1"/>
                  </a:solidFill>
                </a:endParaRPr>
              </a:p>
            </p:txBody>
          </p:sp>
          <p:sp>
            <p:nvSpPr>
              <p:cNvPr id="143" name="Organigramme : Disque magnétique 142">
                <a:extLst>
                  <a:ext uri="{FF2B5EF4-FFF2-40B4-BE49-F238E27FC236}">
                    <a16:creationId xmlns:a16="http://schemas.microsoft.com/office/drawing/2014/main" id="{4A19AB74-5448-6D5C-07C9-CAA4711FCEF5}"/>
                  </a:ext>
                </a:extLst>
              </p:cNvPr>
              <p:cNvSpPr/>
              <p:nvPr/>
            </p:nvSpPr>
            <p:spPr>
              <a:xfrm>
                <a:off x="6236899" y="3637139"/>
                <a:ext cx="531047" cy="746055"/>
              </a:xfrm>
              <a:prstGeom prst="flowChartMagneticDisk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63E61035-6035-6032-BFE4-440C48199420}"/>
                  </a:ext>
                </a:extLst>
              </p:cNvPr>
              <p:cNvSpPr txBox="1"/>
              <p:nvPr/>
            </p:nvSpPr>
            <p:spPr>
              <a:xfrm rot="5400000">
                <a:off x="5875988" y="4278511"/>
                <a:ext cx="1268206" cy="51793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ctr">
                  <a:defRPr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fr-FR" sz="1000" dirty="0"/>
                  <a:t>Event bus</a:t>
                </a:r>
              </a:p>
              <a:p>
                <a:r>
                  <a:rPr lang="fr-FR" sz="1000" dirty="0" err="1"/>
                  <a:t>Publish</a:t>
                </a:r>
                <a:r>
                  <a:rPr lang="fr-FR" sz="1000" dirty="0"/>
                  <a:t> </a:t>
                </a:r>
                <a:r>
                  <a:rPr lang="fr-FR" sz="1000" dirty="0" err="1"/>
                  <a:t>suscrbibe</a:t>
                </a:r>
                <a:r>
                  <a:rPr lang="fr-FR" sz="1000" dirty="0"/>
                  <a:t> </a:t>
                </a:r>
                <a:r>
                  <a:rPr lang="fr-FR" sz="1000" dirty="0" err="1"/>
                  <a:t>channel</a:t>
                </a:r>
                <a:endParaRPr lang="fr-FR" sz="1000" dirty="0"/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93FCF8E-AFF3-1B73-725F-78D56BD4A04B}"/>
                </a:ext>
              </a:extLst>
            </p:cNvPr>
            <p:cNvSpPr/>
            <p:nvPr/>
          </p:nvSpPr>
          <p:spPr>
            <a:xfrm>
              <a:off x="7729068" y="1651197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7A75958-A75A-3627-85FC-987F515791E7}"/>
                </a:ext>
              </a:extLst>
            </p:cNvPr>
            <p:cNvSpPr/>
            <p:nvPr/>
          </p:nvSpPr>
          <p:spPr>
            <a:xfrm>
              <a:off x="7714379" y="2523356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2C1BD17-941C-92A8-EA0C-0DF6A8A1F892}"/>
                </a:ext>
              </a:extLst>
            </p:cNvPr>
            <p:cNvSpPr/>
            <p:nvPr/>
          </p:nvSpPr>
          <p:spPr>
            <a:xfrm>
              <a:off x="7723697" y="3437315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3" name="Image 172">
              <a:extLst>
                <a:ext uri="{FF2B5EF4-FFF2-40B4-BE49-F238E27FC236}">
                  <a16:creationId xmlns:a16="http://schemas.microsoft.com/office/drawing/2014/main" id="{CB6B97CC-2F9D-62E1-92B4-15092241B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5091" y="2997751"/>
              <a:ext cx="309563" cy="309563"/>
            </a:xfrm>
            <a:prstGeom prst="rect">
              <a:avLst/>
            </a:prstGeom>
          </p:spPr>
        </p:pic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1DE52AD-4C1D-34FC-9838-53D16D13AE36}"/>
                </a:ext>
              </a:extLst>
            </p:cNvPr>
            <p:cNvSpPr/>
            <p:nvPr/>
          </p:nvSpPr>
          <p:spPr>
            <a:xfrm>
              <a:off x="7720432" y="3893822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2" name="Connecteur droit avec flèche 341">
            <a:extLst>
              <a:ext uri="{FF2B5EF4-FFF2-40B4-BE49-F238E27FC236}">
                <a16:creationId xmlns:a16="http://schemas.microsoft.com/office/drawing/2014/main" id="{9E19C973-D12A-E7AF-5A78-9297069E4493}"/>
              </a:ext>
            </a:extLst>
          </p:cNvPr>
          <p:cNvCxnSpPr>
            <a:cxnSpLocks/>
            <a:stCxn id="328" idx="3"/>
          </p:cNvCxnSpPr>
          <p:nvPr/>
        </p:nvCxnSpPr>
        <p:spPr>
          <a:xfrm flipV="1">
            <a:off x="6404920" y="3068382"/>
            <a:ext cx="284273" cy="6797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4" name="Image 343">
            <a:extLst>
              <a:ext uri="{FF2B5EF4-FFF2-40B4-BE49-F238E27FC236}">
                <a16:creationId xmlns:a16="http://schemas.microsoft.com/office/drawing/2014/main" id="{3F61F194-DF3E-77E3-D91D-686BEDD401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30" y="3909827"/>
            <a:ext cx="243840" cy="243840"/>
          </a:xfrm>
          <a:prstGeom prst="rect">
            <a:avLst/>
          </a:prstGeom>
        </p:spPr>
      </p:pic>
      <p:grpSp>
        <p:nvGrpSpPr>
          <p:cNvPr id="355" name="Groupe 354">
            <a:extLst>
              <a:ext uri="{FF2B5EF4-FFF2-40B4-BE49-F238E27FC236}">
                <a16:creationId xmlns:a16="http://schemas.microsoft.com/office/drawing/2014/main" id="{124BA26E-8394-798A-44DD-F23ECC8B3C0D}"/>
              </a:ext>
            </a:extLst>
          </p:cNvPr>
          <p:cNvGrpSpPr/>
          <p:nvPr/>
        </p:nvGrpSpPr>
        <p:grpSpPr>
          <a:xfrm>
            <a:off x="10012563" y="2438588"/>
            <a:ext cx="1068596" cy="630674"/>
            <a:chOff x="10012563" y="2431119"/>
            <a:chExt cx="1068596" cy="630674"/>
          </a:xfrm>
        </p:grpSpPr>
        <p:sp>
          <p:nvSpPr>
            <p:cNvPr id="349" name="Rectangle : coins arrondis 348">
              <a:extLst>
                <a:ext uri="{FF2B5EF4-FFF2-40B4-BE49-F238E27FC236}">
                  <a16:creationId xmlns:a16="http://schemas.microsoft.com/office/drawing/2014/main" id="{C285066E-936F-D472-F427-6D57E211B806}"/>
                </a:ext>
              </a:extLst>
            </p:cNvPr>
            <p:cNvSpPr/>
            <p:nvPr/>
          </p:nvSpPr>
          <p:spPr>
            <a:xfrm>
              <a:off x="10012563" y="2431119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ZoneTexte 350">
              <a:extLst>
                <a:ext uri="{FF2B5EF4-FFF2-40B4-BE49-F238E27FC236}">
                  <a16:creationId xmlns:a16="http://schemas.microsoft.com/office/drawing/2014/main" id="{1981EEEB-1955-F23F-F8BF-0F1E7E7C2977}"/>
                </a:ext>
              </a:extLst>
            </p:cNvPr>
            <p:cNvSpPr txBox="1"/>
            <p:nvPr/>
          </p:nvSpPr>
          <p:spPr>
            <a:xfrm>
              <a:off x="10017573" y="2635524"/>
              <a:ext cx="1063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 err="1">
                  <a:solidFill>
                    <a:schemeClr val="tx1"/>
                  </a:solidFill>
                </a:rPr>
                <a:t>Databases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B5C4EB8-0497-4A1E-D48F-80CFB8FC32EA}"/>
              </a:ext>
            </a:extLst>
          </p:cNvPr>
          <p:cNvSpPr/>
          <p:nvPr/>
        </p:nvSpPr>
        <p:spPr>
          <a:xfrm>
            <a:off x="9128189" y="2717793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0" name="Connecteur droit avec flèche 359">
            <a:extLst>
              <a:ext uri="{FF2B5EF4-FFF2-40B4-BE49-F238E27FC236}">
                <a16:creationId xmlns:a16="http://schemas.microsoft.com/office/drawing/2014/main" id="{62E28CF9-7C9A-51E3-E27C-BDAB670ED2EF}"/>
              </a:ext>
            </a:extLst>
          </p:cNvPr>
          <p:cNvCxnSpPr>
            <a:cxnSpLocks/>
            <a:stCxn id="359" idx="3"/>
            <a:endCxn id="351" idx="1"/>
          </p:cNvCxnSpPr>
          <p:nvPr/>
        </p:nvCxnSpPr>
        <p:spPr>
          <a:xfrm>
            <a:off x="9215544" y="2764351"/>
            <a:ext cx="802029" cy="17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 : en angle 367">
            <a:extLst>
              <a:ext uri="{FF2B5EF4-FFF2-40B4-BE49-F238E27FC236}">
                <a16:creationId xmlns:a16="http://schemas.microsoft.com/office/drawing/2014/main" id="{B47E23CD-2C00-BC8D-087E-B092CBEF6567}"/>
              </a:ext>
            </a:extLst>
          </p:cNvPr>
          <p:cNvCxnSpPr>
            <a:stCxn id="124" idx="3"/>
            <a:endCxn id="351" idx="3"/>
          </p:cNvCxnSpPr>
          <p:nvPr/>
        </p:nvCxnSpPr>
        <p:spPr>
          <a:xfrm flipH="1" flipV="1">
            <a:off x="11081159" y="2766104"/>
            <a:ext cx="50537" cy="1351372"/>
          </a:xfrm>
          <a:prstGeom prst="bentConnector3">
            <a:avLst>
              <a:gd name="adj1" fmla="val -45234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926BABD7-D099-944A-0439-6CAF27CA53B1}"/>
              </a:ext>
            </a:extLst>
          </p:cNvPr>
          <p:cNvSpPr/>
          <p:nvPr/>
        </p:nvSpPr>
        <p:spPr>
          <a:xfrm>
            <a:off x="4986813" y="1184286"/>
            <a:ext cx="1368000" cy="604047"/>
          </a:xfrm>
          <a:prstGeom prst="roundRect">
            <a:avLst/>
          </a:pr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6F79A96-1AB9-4351-AF68-1126A8BFCB00}"/>
              </a:ext>
            </a:extLst>
          </p:cNvPr>
          <p:cNvSpPr/>
          <p:nvPr/>
        </p:nvSpPr>
        <p:spPr>
          <a:xfrm>
            <a:off x="7576901" y="395527"/>
            <a:ext cx="1470639" cy="62433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02D41BF5-0A65-17A6-CA1F-8D996C770661}"/>
              </a:ext>
            </a:extLst>
          </p:cNvPr>
          <p:cNvSpPr txBox="1"/>
          <p:nvPr/>
        </p:nvSpPr>
        <p:spPr>
          <a:xfrm>
            <a:off x="7152681" y="385382"/>
            <a:ext cx="1858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Backend Infrastructure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50EBEA23-4438-C513-76B4-0C04FFDBA49D}"/>
              </a:ext>
            </a:extLst>
          </p:cNvPr>
          <p:cNvGrpSpPr/>
          <p:nvPr/>
        </p:nvGrpSpPr>
        <p:grpSpPr>
          <a:xfrm>
            <a:off x="2937587" y="5680172"/>
            <a:ext cx="89272" cy="654687"/>
            <a:chOff x="5315864" y="461772"/>
            <a:chExt cx="89272" cy="654687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6803ED08-C1FE-A73A-5B39-29AE4921A17D}"/>
                </a:ext>
              </a:extLst>
            </p:cNvPr>
            <p:cNvGrpSpPr/>
            <p:nvPr/>
          </p:nvGrpSpPr>
          <p:grpSpPr>
            <a:xfrm>
              <a:off x="5315864" y="461772"/>
              <a:ext cx="87355" cy="654687"/>
              <a:chOff x="5198733" y="2052103"/>
              <a:chExt cx="87355" cy="654687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3ADCEBEC-E9EE-C6B2-CBF7-2A99F0D37D4B}"/>
                  </a:ext>
                </a:extLst>
              </p:cNvPr>
              <p:cNvCxnSpPr/>
              <p:nvPr/>
            </p:nvCxnSpPr>
            <p:spPr>
              <a:xfrm>
                <a:off x="5244328" y="2052103"/>
                <a:ext cx="0" cy="6546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4B8F4AD-9258-E0A5-1D46-C23E1FFF9FC7}"/>
                  </a:ext>
                </a:extLst>
              </p:cNvPr>
              <p:cNvSpPr/>
              <p:nvPr/>
            </p:nvSpPr>
            <p:spPr>
              <a:xfrm>
                <a:off x="5198733" y="2359626"/>
                <a:ext cx="87355" cy="93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AA5D867-B4D8-70E8-C33B-00E73A233EC3}"/>
                </a:ext>
              </a:extLst>
            </p:cNvPr>
            <p:cNvSpPr/>
            <p:nvPr/>
          </p:nvSpPr>
          <p:spPr>
            <a:xfrm>
              <a:off x="5317781" y="594096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DFB16D3-796D-E250-500B-9D2E12989478}"/>
                </a:ext>
              </a:extLst>
            </p:cNvPr>
            <p:cNvSpPr/>
            <p:nvPr/>
          </p:nvSpPr>
          <p:spPr>
            <a:xfrm>
              <a:off x="5317781" y="1016492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761B464-1C05-1FC5-7A9F-B11A6B168300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452987" y="5859054"/>
            <a:ext cx="4865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A96A25B5-8145-CD93-E01F-A3B752A6AF71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2452987" y="6281450"/>
            <a:ext cx="4865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3864995-7D13-D945-1A3D-F474D92C2CF1}"/>
              </a:ext>
            </a:extLst>
          </p:cNvPr>
          <p:cNvCxnSpPr>
            <a:cxnSpLocks/>
            <a:stCxn id="51" idx="2"/>
            <a:endCxn id="263" idx="1"/>
          </p:cNvCxnSpPr>
          <p:nvPr/>
        </p:nvCxnSpPr>
        <p:spPr>
          <a:xfrm flipV="1">
            <a:off x="2981265" y="6079172"/>
            <a:ext cx="305022" cy="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776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7837</TotalTime>
  <Words>325</Words>
  <Application>Microsoft Office PowerPoint</Application>
  <PresentationFormat>Grand écran</PresentationFormat>
  <Paragraphs>186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gobert</dc:creator>
  <cp:lastModifiedBy>yannick gobert</cp:lastModifiedBy>
  <cp:revision>19</cp:revision>
  <dcterms:created xsi:type="dcterms:W3CDTF">2021-06-12T07:16:54Z</dcterms:created>
  <dcterms:modified xsi:type="dcterms:W3CDTF">2022-09-17T11:38:22Z</dcterms:modified>
</cp:coreProperties>
</file>