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ED7D31"/>
    <a:srgbClr val="70B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F4FEA-15B6-428D-A07F-3E936A2B1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5E3618-BC86-4E32-965D-AFC400359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9313B-82CF-443D-9AC7-4E8ECC43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75E4C3-2982-49B5-BCE5-30CE6DB6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1C277D-4C64-419C-97DA-0776ECEC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32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36FED-F21E-4539-A02E-AE559FA5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1D9B73-B907-4AD9-8016-7E281AEB3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EA4B3A-1B8F-4E5B-A750-9241DFE7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6EAE8D-1A66-4E53-9CDE-D3D4EC28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777D49-6618-46B2-B106-EE734607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42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123166-AD03-4EA3-AB95-46F1C5609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6345D2-4493-41F6-81EC-2B1B83EA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E806BC-2ECF-4C83-8D21-10C1B75C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BE04D1-1DBF-467E-8CDD-0AE2E46A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2A0562-D441-4D37-AD21-E048CF67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40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3A413-87DB-46C3-A911-D73A3071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AD81D-9E01-4E60-9F2C-5C1E950C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1F091-FEC2-4B9C-BF85-19201152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525C99-3657-4434-8145-DFA11E68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BF488-89F2-40AC-9CCF-A4941716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9403E-CD4A-4ACA-9CF9-872A3D3B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080E24-E59E-4729-A3D6-E22DFBA44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A4ECF5-D17D-4A59-82A9-EDF69A8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57F8BC-FB45-4E08-B1B9-B67DE487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89C1F7-7B67-4D54-88CB-5D5E7F5D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14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1B125-C0FD-4DA9-8DEE-7EC88207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A90304-A88D-464C-A162-E2462AE5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B25D42-B188-4C05-8B6F-CEE4B1E84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3CA536-6872-4BF5-87CB-A5F13DA9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7B2C22-1A14-4F5E-8E8A-1A342D50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3DDEEF-8D34-43C9-A992-087CA876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1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2E554-4326-4E2A-B4FF-9A7B8330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5DE9E3-5421-4C2F-B334-9B16CC188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B96FB8-986F-4524-BD0C-900653F51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5913FF-EB73-453D-887A-888D864AF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361158-66C8-4890-AFAA-43C4AA8EE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731671-F129-405F-9101-A668DE7F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BFF787-7DC9-4CCA-BBC5-3B510A9F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0C5E3B-0D0A-4161-A08F-7D225C4A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76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D1A45-FB60-4897-BC20-4CED89D9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A58BA7-CA5A-4D86-ACAB-6189ABE6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464572-7E49-44AD-AE7D-6880FE8F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E215C4-70A8-40CA-97AF-16092D7E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35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B684CA-385F-46E3-BA2D-FC92F352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2DD8AE-FA99-45E7-9700-A81F967E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A701CF-E5AD-4922-A667-269BB8CD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EBF2D-4693-4AAB-A9B0-7855BEAB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97C6E-5637-44D8-8792-27AD8D49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44AE2C-AE5A-499E-8462-F559CD6FD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CEC25C-477F-4378-B95B-A7DB2DD9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73DDA0-4B14-4009-A472-EEF42DB2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4E7F42-33A5-4804-94A0-B3263796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43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AC8CB-3486-4ED0-8CE7-0EB2801C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EA4873-DCED-4879-BB18-298671B86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327C41-2712-4131-B9F6-F7870B38D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52C8EF-C4CB-4281-96A1-10D074F3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5EEC1A-4363-4774-A999-688D06C7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7D7F55-4DDA-41C1-86D0-B4F8BA7C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65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843E90-56A0-4C9A-9178-F8916BBE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96C1F8-2A4B-4F6C-B6AD-25FAE9532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BF399C-7DA8-4EBC-AEFB-EADE02C8D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43A8-FFB9-41BC-AF05-F9F1905D857A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9143BD-34A0-4842-BD77-527160F35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F7B10B-9DAA-453F-BAA0-57B246638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37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9DFE0-314F-4995-B452-809A440A5D30}"/>
              </a:ext>
            </a:extLst>
          </p:cNvPr>
          <p:cNvSpPr/>
          <p:nvPr/>
        </p:nvSpPr>
        <p:spPr>
          <a:xfrm>
            <a:off x="1111165" y="646279"/>
            <a:ext cx="5019675" cy="3960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970EAD-EABE-4620-8107-F73CAABCF65E}"/>
              </a:ext>
            </a:extLst>
          </p:cNvPr>
          <p:cNvSpPr/>
          <p:nvPr/>
        </p:nvSpPr>
        <p:spPr>
          <a:xfrm>
            <a:off x="1111165" y="646278"/>
            <a:ext cx="5019676" cy="297648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94365A3-62DD-469A-A844-FF7D80384CE8}"/>
              </a:ext>
            </a:extLst>
          </p:cNvPr>
          <p:cNvSpPr/>
          <p:nvPr/>
        </p:nvSpPr>
        <p:spPr>
          <a:xfrm>
            <a:off x="1320094" y="2507777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Controllers</a:t>
            </a:r>
            <a:endParaRPr lang="fr-FR" sz="1200" dirty="0"/>
          </a:p>
          <a:p>
            <a:pPr algn="ctr"/>
            <a:r>
              <a:rPr lang="fr-FR" sz="1200" dirty="0" err="1"/>
              <a:t>Rest</a:t>
            </a:r>
            <a:r>
              <a:rPr lang="fr-FR" sz="1200" dirty="0"/>
              <a:t> API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0C625F3-70C1-49DC-B71B-F2C98B996B55}"/>
              </a:ext>
            </a:extLst>
          </p:cNvPr>
          <p:cNvSpPr/>
          <p:nvPr/>
        </p:nvSpPr>
        <p:spPr>
          <a:xfrm>
            <a:off x="4424701" y="2120559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Handlers / </a:t>
            </a:r>
            <a:r>
              <a:rPr lang="fr-FR" sz="1200" dirty="0" err="1"/>
              <a:t>Dto</a:t>
            </a:r>
            <a:endParaRPr lang="fr-FR" sz="12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1CCA21B-548E-47C8-88DB-232E97F1C80C}"/>
              </a:ext>
            </a:extLst>
          </p:cNvPr>
          <p:cNvSpPr/>
          <p:nvPr/>
        </p:nvSpPr>
        <p:spPr>
          <a:xfrm>
            <a:off x="1320094" y="3095591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Filters</a:t>
            </a:r>
            <a:r>
              <a:rPr lang="fr-FR" sz="1200" dirty="0"/>
              <a:t> / Middleware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EFFFCA7-BB62-4F6F-8993-4E63FEE2AF65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V="1">
            <a:off x="2040094" y="2898302"/>
            <a:ext cx="0" cy="19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329B93D-157C-42F4-80D2-EB1A58D14A07}"/>
              </a:ext>
            </a:extLst>
          </p:cNvPr>
          <p:cNvSpPr/>
          <p:nvPr/>
        </p:nvSpPr>
        <p:spPr>
          <a:xfrm>
            <a:off x="1320094" y="1730034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GraphQL</a:t>
            </a:r>
            <a:endParaRPr lang="fr-FR" sz="1200" dirty="0"/>
          </a:p>
          <a:p>
            <a:pPr algn="ctr"/>
            <a:r>
              <a:rPr lang="fr-FR" sz="1200" dirty="0" err="1"/>
              <a:t>Endpoints</a:t>
            </a:r>
            <a:endParaRPr lang="fr-FR" sz="1200" dirty="0"/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045B642C-2814-4728-A729-666D848C0B07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2760094" y="1925297"/>
            <a:ext cx="1664607" cy="390525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6F57BAED-C8C6-4F26-8741-BB5B5675701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760094" y="2315822"/>
            <a:ext cx="1664607" cy="387218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FB74B2E-7AE9-49BF-815F-A8AA288874C3}"/>
              </a:ext>
            </a:extLst>
          </p:cNvPr>
          <p:cNvSpPr txBox="1"/>
          <p:nvPr/>
        </p:nvSpPr>
        <p:spPr>
          <a:xfrm>
            <a:off x="3279476" y="2165578"/>
            <a:ext cx="6415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00" b="1" dirty="0" err="1"/>
              <a:t>MediatR</a:t>
            </a:r>
            <a:endParaRPr lang="fr-FR" sz="1000" b="1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2E1A2B4-6058-4726-BA2B-9E9199E95AAA}"/>
              </a:ext>
            </a:extLst>
          </p:cNvPr>
          <p:cNvSpPr/>
          <p:nvPr/>
        </p:nvSpPr>
        <p:spPr>
          <a:xfrm>
            <a:off x="1320094" y="1125500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Middleware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83CA82A-DFFA-42A4-9934-7D93DFC00D89}"/>
              </a:ext>
            </a:extLst>
          </p:cNvPr>
          <p:cNvCxnSpPr>
            <a:stCxn id="18" idx="2"/>
            <a:endCxn id="12" idx="0"/>
          </p:cNvCxnSpPr>
          <p:nvPr/>
        </p:nvCxnSpPr>
        <p:spPr>
          <a:xfrm>
            <a:off x="2040094" y="1516025"/>
            <a:ext cx="0" cy="21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F6ADEBF-9304-4555-BE9A-7DC00F9D8C94}"/>
              </a:ext>
            </a:extLst>
          </p:cNvPr>
          <p:cNvSpPr/>
          <p:nvPr/>
        </p:nvSpPr>
        <p:spPr>
          <a:xfrm>
            <a:off x="6977949" y="646277"/>
            <a:ext cx="3029770" cy="396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F8EADF-BBF2-4E2D-95CA-1B9721A0F011}"/>
              </a:ext>
            </a:extLst>
          </p:cNvPr>
          <p:cNvSpPr/>
          <p:nvPr/>
        </p:nvSpPr>
        <p:spPr>
          <a:xfrm>
            <a:off x="6977948" y="646277"/>
            <a:ext cx="3029771" cy="2976488"/>
          </a:xfrm>
          <a:prstGeom prst="rect">
            <a:avLst/>
          </a:prstGeom>
          <a:noFill/>
          <a:ln w="28575">
            <a:solidFill>
              <a:srgbClr val="70B24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881B21D-6240-4354-839A-77264F65B2C5}"/>
              </a:ext>
            </a:extLst>
          </p:cNvPr>
          <p:cNvSpPr/>
          <p:nvPr/>
        </p:nvSpPr>
        <p:spPr>
          <a:xfrm>
            <a:off x="7144260" y="1125500"/>
            <a:ext cx="1440000" cy="3905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EF </a:t>
            </a:r>
            <a:r>
              <a:rPr lang="fr-FR" sz="1200" dirty="0" err="1"/>
              <a:t>Core</a:t>
            </a:r>
            <a:endParaRPr lang="fr-FR" sz="1200" dirty="0"/>
          </a:p>
          <a:p>
            <a:pPr algn="ctr"/>
            <a:r>
              <a:rPr lang="fr-FR" sz="1200" dirty="0" err="1"/>
              <a:t>DbContext</a:t>
            </a:r>
            <a:endParaRPr lang="fr-FR" sz="1200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0EB189A-6EA5-4C03-8D21-2AD7DB3B94A6}"/>
              </a:ext>
            </a:extLst>
          </p:cNvPr>
          <p:cNvSpPr/>
          <p:nvPr/>
        </p:nvSpPr>
        <p:spPr>
          <a:xfrm>
            <a:off x="7144260" y="1730034"/>
            <a:ext cx="1440000" cy="3905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Inventoy</a:t>
            </a:r>
            <a:r>
              <a:rPr lang="fr-FR" sz="1200" dirty="0"/>
              <a:t> variables</a:t>
            </a:r>
          </a:p>
          <a:p>
            <a:pPr algn="ctr"/>
            <a:r>
              <a:rPr lang="fr-FR" sz="1200" dirty="0" err="1"/>
              <a:t>Parser</a:t>
            </a:r>
            <a:endParaRPr lang="fr-FR" sz="1200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DB77F9E-0252-42BD-B62B-E89979C957E7}"/>
              </a:ext>
            </a:extLst>
          </p:cNvPr>
          <p:cNvSpPr/>
          <p:nvPr/>
        </p:nvSpPr>
        <p:spPr>
          <a:xfrm>
            <a:off x="7144260" y="2337803"/>
            <a:ext cx="1440000" cy="3905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Azure Provider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87CF0B8-5F9C-43DA-B9C6-E5E6EF2C0BFD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flipV="1">
            <a:off x="6130841" y="2134521"/>
            <a:ext cx="84710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22D4ECD-6E86-4158-9D9E-A03CA45F9103}"/>
              </a:ext>
            </a:extLst>
          </p:cNvPr>
          <p:cNvSpPr/>
          <p:nvPr/>
        </p:nvSpPr>
        <p:spPr>
          <a:xfrm>
            <a:off x="5001095" y="4317215"/>
            <a:ext cx="5019675" cy="306908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</a:t>
            </a:r>
            <a:r>
              <a:rPr lang="fr-FR" dirty="0" err="1"/>
              <a:t>Core</a:t>
            </a:r>
            <a:r>
              <a:rPr lang="fr-FR" dirty="0"/>
              <a:t> Project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EFE083-4042-451F-A1AD-49027579F717}"/>
              </a:ext>
            </a:extLst>
          </p:cNvPr>
          <p:cNvSpPr/>
          <p:nvPr/>
        </p:nvSpPr>
        <p:spPr>
          <a:xfrm>
            <a:off x="5001095" y="4317214"/>
            <a:ext cx="5019676" cy="1952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BAFBEDEB-8D6A-4B21-B334-870B8EFFA7CE}"/>
              </a:ext>
            </a:extLst>
          </p:cNvPr>
          <p:cNvSpPr/>
          <p:nvPr/>
        </p:nvSpPr>
        <p:spPr>
          <a:xfrm>
            <a:off x="5103116" y="4749320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Interfaces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17B74409-BB89-4E48-8053-C19AF08F0BED}"/>
              </a:ext>
            </a:extLst>
          </p:cNvPr>
          <p:cNvSpPr/>
          <p:nvPr/>
        </p:nvSpPr>
        <p:spPr>
          <a:xfrm>
            <a:off x="6650025" y="4726153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Domain Events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7167FA8-ECFF-4009-8298-098A09A7C445}"/>
              </a:ext>
            </a:extLst>
          </p:cNvPr>
          <p:cNvSpPr/>
          <p:nvPr/>
        </p:nvSpPr>
        <p:spPr>
          <a:xfrm>
            <a:off x="5103116" y="5249094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POCO </a:t>
            </a:r>
            <a:r>
              <a:rPr lang="fr-FR" sz="1200" dirty="0" err="1"/>
              <a:t>Entities</a:t>
            </a:r>
            <a:endParaRPr lang="fr-FR" sz="1200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D7FE2020-CD93-4D0B-A59B-79208595FD21}"/>
              </a:ext>
            </a:extLst>
          </p:cNvPr>
          <p:cNvSpPr/>
          <p:nvPr/>
        </p:nvSpPr>
        <p:spPr>
          <a:xfrm>
            <a:off x="8298955" y="4726152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Filters</a:t>
            </a:r>
            <a:endParaRPr lang="fr-FR" sz="1200" dirty="0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A2BEC2F8-0EA7-4B4E-8C11-5730F5A425E0}"/>
              </a:ext>
            </a:extLst>
          </p:cNvPr>
          <p:cNvSpPr/>
          <p:nvPr/>
        </p:nvSpPr>
        <p:spPr>
          <a:xfrm>
            <a:off x="8298955" y="5203883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Specifications</a:t>
            </a:r>
            <a:endParaRPr lang="fr-FR" sz="1200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614C0E9-5C24-4918-ADB3-4826188E3080}"/>
              </a:ext>
            </a:extLst>
          </p:cNvPr>
          <p:cNvSpPr/>
          <p:nvPr/>
        </p:nvSpPr>
        <p:spPr>
          <a:xfrm>
            <a:off x="5098228" y="5748868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Value </a:t>
            </a:r>
            <a:r>
              <a:rPr lang="fr-FR" sz="1200" dirty="0" err="1"/>
              <a:t>Objects</a:t>
            </a:r>
            <a:endParaRPr lang="fr-FR" sz="1200" dirty="0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C8FF7B4-35A3-4DFD-87B0-3EC90D487822}"/>
              </a:ext>
            </a:extLst>
          </p:cNvPr>
          <p:cNvCxnSpPr>
            <a:cxnSpLocks/>
          </p:cNvCxnSpPr>
          <p:nvPr/>
        </p:nvCxnSpPr>
        <p:spPr>
          <a:xfrm>
            <a:off x="5864701" y="3646374"/>
            <a:ext cx="0" cy="669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D96B238C-F080-4915-BFBF-760D842F0180}"/>
              </a:ext>
            </a:extLst>
          </p:cNvPr>
          <p:cNvCxnSpPr>
            <a:cxnSpLocks/>
          </p:cNvCxnSpPr>
          <p:nvPr/>
        </p:nvCxnSpPr>
        <p:spPr>
          <a:xfrm>
            <a:off x="5543007" y="3622765"/>
            <a:ext cx="0" cy="693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19CBD6F4-14AE-45DB-9C0B-4C5D181D33C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492834" y="3622765"/>
            <a:ext cx="0" cy="693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78CB1FC-D092-4D7D-A776-9378B2FCFF56}"/>
              </a:ext>
            </a:extLst>
          </p:cNvPr>
          <p:cNvSpPr/>
          <p:nvPr/>
        </p:nvSpPr>
        <p:spPr>
          <a:xfrm>
            <a:off x="1117492" y="4317215"/>
            <a:ext cx="1935439" cy="306908"/>
          </a:xfrm>
          <a:prstGeom prst="rect">
            <a:avLst/>
          </a:prstGeom>
          <a:solidFill>
            <a:schemeClr val="accent2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Unit Tests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8B3A92-FC47-4364-8369-11BD03B7F406}"/>
              </a:ext>
            </a:extLst>
          </p:cNvPr>
          <p:cNvSpPr/>
          <p:nvPr/>
        </p:nvSpPr>
        <p:spPr>
          <a:xfrm>
            <a:off x="1111165" y="4317214"/>
            <a:ext cx="1935440" cy="1952171"/>
          </a:xfrm>
          <a:prstGeom prst="rect">
            <a:avLst/>
          </a:prstGeom>
          <a:noFill/>
          <a:ln w="28575">
            <a:solidFill>
              <a:srgbClr val="ED7D3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35EAAEBC-1DF9-4582-9B6F-02BCA7E49E09}"/>
              </a:ext>
            </a:extLst>
          </p:cNvPr>
          <p:cNvSpPr/>
          <p:nvPr/>
        </p:nvSpPr>
        <p:spPr>
          <a:xfrm>
            <a:off x="1367355" y="4763117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Application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69E9F07D-25B1-42F9-BF61-F83F4DE81FA7}"/>
              </a:ext>
            </a:extLst>
          </p:cNvPr>
          <p:cNvSpPr/>
          <p:nvPr/>
        </p:nvSpPr>
        <p:spPr>
          <a:xfrm>
            <a:off x="1367355" y="5275534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Application </a:t>
            </a:r>
            <a:r>
              <a:rPr lang="fr-FR" sz="1200" dirty="0" err="1"/>
              <a:t>Core</a:t>
            </a:r>
            <a:endParaRPr lang="fr-FR" sz="1200" dirty="0"/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D12196A2-4419-4542-BAD8-2CE3819FF46C}"/>
              </a:ext>
            </a:extLst>
          </p:cNvPr>
          <p:cNvCxnSpPr>
            <a:cxnSpLocks/>
            <a:stCxn id="62" idx="3"/>
            <a:endCxn id="41" idx="1"/>
          </p:cNvCxnSpPr>
          <p:nvPr/>
        </p:nvCxnSpPr>
        <p:spPr>
          <a:xfrm>
            <a:off x="3046605" y="5293300"/>
            <a:ext cx="19544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FABD1103-6B94-4DAD-ACDC-1CCF9B6573DB}"/>
              </a:ext>
            </a:extLst>
          </p:cNvPr>
          <p:cNvCxnSpPr>
            <a:cxnSpLocks/>
          </p:cNvCxnSpPr>
          <p:nvPr/>
        </p:nvCxnSpPr>
        <p:spPr>
          <a:xfrm>
            <a:off x="3081787" y="5793074"/>
            <a:ext cx="191930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B41879BE-35B4-41FF-AC5D-690453C7988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081787" y="2511084"/>
            <a:ext cx="2062914" cy="237442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406B979D-5299-4AF9-B11D-B00838919A03}"/>
              </a:ext>
            </a:extLst>
          </p:cNvPr>
          <p:cNvSpPr txBox="1"/>
          <p:nvPr/>
        </p:nvSpPr>
        <p:spPr>
          <a:xfrm>
            <a:off x="3406159" y="3825361"/>
            <a:ext cx="6415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00" b="1" dirty="0" err="1"/>
              <a:t>MediatR</a:t>
            </a:r>
            <a:endParaRPr lang="fr-FR" sz="1000" b="1" dirty="0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20350DEB-AA83-4FEA-981C-48D8CC9DA336}"/>
              </a:ext>
            </a:extLst>
          </p:cNvPr>
          <p:cNvSpPr/>
          <p:nvPr/>
        </p:nvSpPr>
        <p:spPr>
          <a:xfrm>
            <a:off x="7144260" y="2898302"/>
            <a:ext cx="1440000" cy="3905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IPAM Provider</a:t>
            </a:r>
          </a:p>
        </p:txBody>
      </p:sp>
    </p:spTree>
    <p:extLst>
      <p:ext uri="{BB962C8B-B14F-4D97-AF65-F5344CB8AC3E}">
        <p14:creationId xmlns:p14="http://schemas.microsoft.com/office/powerpoint/2010/main" val="292147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800AC1BF-E83A-629A-C44B-A50BEB4F4D60}"/>
              </a:ext>
            </a:extLst>
          </p:cNvPr>
          <p:cNvGrpSpPr/>
          <p:nvPr/>
        </p:nvGrpSpPr>
        <p:grpSpPr>
          <a:xfrm>
            <a:off x="4742657" y="742077"/>
            <a:ext cx="2668355" cy="1069311"/>
            <a:chOff x="4106924" y="646278"/>
            <a:chExt cx="2668355" cy="106931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D2229A-4A44-8C99-AF4E-B06D89B253E9}"/>
                </a:ext>
              </a:extLst>
            </p:cNvPr>
            <p:cNvSpPr/>
            <p:nvPr/>
          </p:nvSpPr>
          <p:spPr>
            <a:xfrm>
              <a:off x="4106924" y="646279"/>
              <a:ext cx="2668355" cy="396000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8EC706-58B5-E82F-FABA-4C844A093E64}"/>
                </a:ext>
              </a:extLst>
            </p:cNvPr>
            <p:cNvSpPr/>
            <p:nvPr/>
          </p:nvSpPr>
          <p:spPr>
            <a:xfrm>
              <a:off x="4106924" y="646278"/>
              <a:ext cx="2668355" cy="106931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3A5F0E98-3FF4-70C8-9F0F-987987CFD583}"/>
                </a:ext>
              </a:extLst>
            </p:cNvPr>
            <p:cNvSpPr/>
            <p:nvPr/>
          </p:nvSpPr>
          <p:spPr>
            <a:xfrm>
              <a:off x="4236096" y="1129802"/>
              <a:ext cx="1440000" cy="39052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GrapQL</a:t>
              </a:r>
              <a:r>
                <a:rPr lang="fr-FR" sz="1200" dirty="0"/>
                <a:t> </a:t>
              </a:r>
              <a:r>
                <a:rPr lang="fr-FR" sz="1200" dirty="0" err="1"/>
                <a:t>Federation</a:t>
              </a:r>
              <a:endParaRPr lang="fr-FR" sz="1200" dirty="0"/>
            </a:p>
          </p:txBody>
        </p:sp>
        <p:pic>
          <p:nvPicPr>
            <p:cNvPr id="1026" name="Picture 2" descr="GraphQL logo, brand guidelines and assets">
              <a:extLst>
                <a:ext uri="{FF2B5EF4-FFF2-40B4-BE49-F238E27FC236}">
                  <a16:creationId xmlns:a16="http://schemas.microsoft.com/office/drawing/2014/main" id="{513A4E1B-DDE3-E629-AFCC-8D1872295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6096" y="1097510"/>
              <a:ext cx="505369" cy="554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Microsoft .NET — Wikipédia">
              <a:extLst>
                <a:ext uri="{FF2B5EF4-FFF2-40B4-BE49-F238E27FC236}">
                  <a16:creationId xmlns:a16="http://schemas.microsoft.com/office/drawing/2014/main" id="{AF520185-5718-7FD0-7215-222667ED5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8079" y="1106057"/>
              <a:ext cx="438013" cy="438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D5D558F1-2574-8991-3A46-9DF45F6EB872}"/>
              </a:ext>
            </a:extLst>
          </p:cNvPr>
          <p:cNvGrpSpPr/>
          <p:nvPr/>
        </p:nvGrpSpPr>
        <p:grpSpPr>
          <a:xfrm>
            <a:off x="201943" y="2479432"/>
            <a:ext cx="2668355" cy="1069311"/>
            <a:chOff x="201943" y="2479432"/>
            <a:chExt cx="2668355" cy="106931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FF0F3C-D01D-D374-7D71-6EF305B69999}"/>
                </a:ext>
              </a:extLst>
            </p:cNvPr>
            <p:cNvSpPr/>
            <p:nvPr/>
          </p:nvSpPr>
          <p:spPr>
            <a:xfrm>
              <a:off x="201943" y="2479433"/>
              <a:ext cx="2668355" cy="396000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Devices</a:t>
              </a:r>
              <a:r>
                <a:rPr lang="fr-FR" dirty="0"/>
                <a:t> Domain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66BA92-2728-35E3-3FF7-02EAC9662DC1}"/>
                </a:ext>
              </a:extLst>
            </p:cNvPr>
            <p:cNvSpPr/>
            <p:nvPr/>
          </p:nvSpPr>
          <p:spPr>
            <a:xfrm>
              <a:off x="201943" y="2479432"/>
              <a:ext cx="2668355" cy="106931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0099C4EB-A498-052D-8F9B-FC67C2B37A92}"/>
                </a:ext>
              </a:extLst>
            </p:cNvPr>
            <p:cNvSpPr/>
            <p:nvPr/>
          </p:nvSpPr>
          <p:spPr>
            <a:xfrm>
              <a:off x="331115" y="2962956"/>
              <a:ext cx="1440000" cy="39052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GrapQL</a:t>
              </a:r>
              <a:r>
                <a:rPr lang="fr-FR" sz="1200" dirty="0"/>
                <a:t> API</a:t>
              </a:r>
            </a:p>
          </p:txBody>
        </p:sp>
        <p:pic>
          <p:nvPicPr>
            <p:cNvPr id="31" name="Picture 2" descr="GraphQL logo, brand guidelines and assets">
              <a:extLst>
                <a:ext uri="{FF2B5EF4-FFF2-40B4-BE49-F238E27FC236}">
                  <a16:creationId xmlns:a16="http://schemas.microsoft.com/office/drawing/2014/main" id="{07C1B04C-DA3D-2FF1-575E-5D8782DD8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115" y="2930664"/>
              <a:ext cx="505369" cy="554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Microsoft .NET — Wikipédia">
              <a:extLst>
                <a:ext uri="{FF2B5EF4-FFF2-40B4-BE49-F238E27FC236}">
                  <a16:creationId xmlns:a16="http://schemas.microsoft.com/office/drawing/2014/main" id="{E032A006-B559-2DE7-6883-5657A380D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098" y="2939211"/>
              <a:ext cx="438013" cy="438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84F9B834-C321-4262-53E9-9305E7E06164}"/>
              </a:ext>
            </a:extLst>
          </p:cNvPr>
          <p:cNvGrpSpPr/>
          <p:nvPr/>
        </p:nvGrpSpPr>
        <p:grpSpPr>
          <a:xfrm>
            <a:off x="3237622" y="2491177"/>
            <a:ext cx="2668355" cy="1069311"/>
            <a:chOff x="3185568" y="2491177"/>
            <a:chExt cx="2668355" cy="106931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FE92BFD-9DF9-1498-9C52-8219BEFBA708}"/>
                </a:ext>
              </a:extLst>
            </p:cNvPr>
            <p:cNvSpPr/>
            <p:nvPr/>
          </p:nvSpPr>
          <p:spPr>
            <a:xfrm>
              <a:off x="3185568" y="2491178"/>
              <a:ext cx="2668355" cy="396000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Users</a:t>
              </a:r>
              <a:r>
                <a:rPr lang="fr-FR" dirty="0"/>
                <a:t> Domain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94C4D2-3EB0-C077-419B-9C510973F804}"/>
                </a:ext>
              </a:extLst>
            </p:cNvPr>
            <p:cNvSpPr/>
            <p:nvPr/>
          </p:nvSpPr>
          <p:spPr>
            <a:xfrm>
              <a:off x="3185568" y="2491177"/>
              <a:ext cx="2668355" cy="106931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392579D3-1B70-0893-EFD6-D9F044A322E4}"/>
                </a:ext>
              </a:extLst>
            </p:cNvPr>
            <p:cNvSpPr/>
            <p:nvPr/>
          </p:nvSpPr>
          <p:spPr>
            <a:xfrm>
              <a:off x="3314740" y="2974701"/>
              <a:ext cx="1440000" cy="39052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GrapQL</a:t>
              </a:r>
              <a:r>
                <a:rPr lang="fr-FR" sz="1200" dirty="0"/>
                <a:t> API</a:t>
              </a:r>
            </a:p>
          </p:txBody>
        </p:sp>
        <p:pic>
          <p:nvPicPr>
            <p:cNvPr id="36" name="Picture 2" descr="GraphQL logo, brand guidelines and assets">
              <a:extLst>
                <a:ext uri="{FF2B5EF4-FFF2-40B4-BE49-F238E27FC236}">
                  <a16:creationId xmlns:a16="http://schemas.microsoft.com/office/drawing/2014/main" id="{7629E871-78A0-EFD7-2B11-1B8768714C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740" y="2942409"/>
              <a:ext cx="505369" cy="554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Microsoft .NET — Wikipédia">
              <a:extLst>
                <a:ext uri="{FF2B5EF4-FFF2-40B4-BE49-F238E27FC236}">
                  <a16:creationId xmlns:a16="http://schemas.microsoft.com/office/drawing/2014/main" id="{9ACC37BE-0734-E23B-61D3-9C7E6AC1F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6723" y="2950956"/>
              <a:ext cx="438013" cy="438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55B0E15F-243F-6EFE-D455-517CA477F480}"/>
              </a:ext>
            </a:extLst>
          </p:cNvPr>
          <p:cNvCxnSpPr>
            <a:cxnSpLocks/>
            <a:stCxn id="3" idx="2"/>
            <a:endCxn id="29" idx="0"/>
          </p:cNvCxnSpPr>
          <p:nvPr/>
        </p:nvCxnSpPr>
        <p:spPr>
          <a:xfrm rot="5400000">
            <a:off x="3472456" y="-124947"/>
            <a:ext cx="668044" cy="454071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B03F44FB-C0B4-57ED-FC25-F64ED26B41A3}"/>
              </a:ext>
            </a:extLst>
          </p:cNvPr>
          <p:cNvGrpSpPr/>
          <p:nvPr/>
        </p:nvGrpSpPr>
        <p:grpSpPr>
          <a:xfrm>
            <a:off x="6273301" y="2491177"/>
            <a:ext cx="2668355" cy="1069311"/>
            <a:chOff x="6256266" y="2491177"/>
            <a:chExt cx="2668355" cy="106931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487E0C0-97C0-666D-F6F4-9531FEDCA561}"/>
                </a:ext>
              </a:extLst>
            </p:cNvPr>
            <p:cNvSpPr/>
            <p:nvPr/>
          </p:nvSpPr>
          <p:spPr>
            <a:xfrm>
              <a:off x="6256266" y="2491178"/>
              <a:ext cx="2668355" cy="396000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Networks Domain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98B4C1-C608-C4A1-2927-2759B58ACEE1}"/>
                </a:ext>
              </a:extLst>
            </p:cNvPr>
            <p:cNvSpPr/>
            <p:nvPr/>
          </p:nvSpPr>
          <p:spPr>
            <a:xfrm>
              <a:off x="6256266" y="2491177"/>
              <a:ext cx="2668355" cy="106931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BC2CBDF6-57E0-7D43-C090-0610E34C62FD}"/>
                </a:ext>
              </a:extLst>
            </p:cNvPr>
            <p:cNvSpPr/>
            <p:nvPr/>
          </p:nvSpPr>
          <p:spPr>
            <a:xfrm>
              <a:off x="6385438" y="2974701"/>
              <a:ext cx="1440000" cy="39052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GrapQL</a:t>
              </a:r>
              <a:r>
                <a:rPr lang="fr-FR" sz="1200" dirty="0"/>
                <a:t> API</a:t>
              </a:r>
            </a:p>
          </p:txBody>
        </p:sp>
        <p:pic>
          <p:nvPicPr>
            <p:cNvPr id="42" name="Picture 2" descr="GraphQL logo, brand guidelines and assets">
              <a:extLst>
                <a:ext uri="{FF2B5EF4-FFF2-40B4-BE49-F238E27FC236}">
                  <a16:creationId xmlns:a16="http://schemas.microsoft.com/office/drawing/2014/main" id="{3FF8E452-FD03-5067-4404-6997C1441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5438" y="2942409"/>
              <a:ext cx="505369" cy="554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Microsoft .NET — Wikipédia">
              <a:extLst>
                <a:ext uri="{FF2B5EF4-FFF2-40B4-BE49-F238E27FC236}">
                  <a16:creationId xmlns:a16="http://schemas.microsoft.com/office/drawing/2014/main" id="{3D5A6B39-EF65-E4F4-AE6D-ED6F7065C3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421" y="2950956"/>
              <a:ext cx="438013" cy="438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76C1E10E-806B-1DBD-5627-8F94AE0213DB}"/>
              </a:ext>
            </a:extLst>
          </p:cNvPr>
          <p:cNvGrpSpPr/>
          <p:nvPr/>
        </p:nvGrpSpPr>
        <p:grpSpPr>
          <a:xfrm>
            <a:off x="9308979" y="2479432"/>
            <a:ext cx="2668355" cy="1069311"/>
            <a:chOff x="9308979" y="2479432"/>
            <a:chExt cx="2668355" cy="106931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3F7B54C-58EB-9878-6607-A2BCC4887950}"/>
                </a:ext>
              </a:extLst>
            </p:cNvPr>
            <p:cNvSpPr/>
            <p:nvPr/>
          </p:nvSpPr>
          <p:spPr>
            <a:xfrm>
              <a:off x="9308979" y="2479432"/>
              <a:ext cx="2668355" cy="396000"/>
            </a:xfrm>
            <a:prstGeom prst="rect">
              <a:avLst/>
            </a:prstGeom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Configuration API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F7688F7-B8CC-68B8-9BBB-3F48C5ED443F}"/>
                </a:ext>
              </a:extLst>
            </p:cNvPr>
            <p:cNvSpPr/>
            <p:nvPr/>
          </p:nvSpPr>
          <p:spPr>
            <a:xfrm>
              <a:off x="9308979" y="2479432"/>
              <a:ext cx="2668355" cy="106931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64EC7534-1339-D522-5F41-8F4C22602F34}"/>
                </a:ext>
              </a:extLst>
            </p:cNvPr>
            <p:cNvSpPr/>
            <p:nvPr/>
          </p:nvSpPr>
          <p:spPr>
            <a:xfrm>
              <a:off x="9438151" y="2962956"/>
              <a:ext cx="1440000" cy="39052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GrapQL</a:t>
              </a:r>
              <a:r>
                <a:rPr lang="fr-FR" sz="1200" dirty="0"/>
                <a:t> API</a:t>
              </a:r>
            </a:p>
          </p:txBody>
        </p:sp>
        <p:pic>
          <p:nvPicPr>
            <p:cNvPr id="47" name="Picture 2" descr="GraphQL logo, brand guidelines and assets">
              <a:extLst>
                <a:ext uri="{FF2B5EF4-FFF2-40B4-BE49-F238E27FC236}">
                  <a16:creationId xmlns:a16="http://schemas.microsoft.com/office/drawing/2014/main" id="{8FF8847B-7AA6-0E84-8B8A-2A3ECFF084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8151" y="2930664"/>
              <a:ext cx="505369" cy="554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Microsoft .NET — Wikipédia">
              <a:extLst>
                <a:ext uri="{FF2B5EF4-FFF2-40B4-BE49-F238E27FC236}">
                  <a16:creationId xmlns:a16="http://schemas.microsoft.com/office/drawing/2014/main" id="{67E4DF99-1438-8E9C-47A3-F2517AE34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0134" y="2939211"/>
              <a:ext cx="438013" cy="438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4E7428C3-F2ED-CCA2-0C71-34A661B06A83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 rot="5400000">
            <a:off x="4984424" y="1398765"/>
            <a:ext cx="679789" cy="1505035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B879791D-E3FD-0F87-DF73-014B86B2F873}"/>
              </a:ext>
            </a:extLst>
          </p:cNvPr>
          <p:cNvCxnSpPr>
            <a:cxnSpLocks/>
            <a:stCxn id="3" idx="2"/>
            <a:endCxn id="40" idx="0"/>
          </p:cNvCxnSpPr>
          <p:nvPr/>
        </p:nvCxnSpPr>
        <p:spPr>
          <a:xfrm rot="16200000" flipH="1">
            <a:off x="6502263" y="1385960"/>
            <a:ext cx="679789" cy="153064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8F123262-FF41-0CE1-DAB6-D8E2E7DE2FC6}"/>
              </a:ext>
            </a:extLst>
          </p:cNvPr>
          <p:cNvCxnSpPr>
            <a:cxnSpLocks/>
            <a:stCxn id="3" idx="2"/>
            <a:endCxn id="45" idx="0"/>
          </p:cNvCxnSpPr>
          <p:nvPr/>
        </p:nvCxnSpPr>
        <p:spPr>
          <a:xfrm rot="16200000" flipH="1">
            <a:off x="8025974" y="-137751"/>
            <a:ext cx="668044" cy="456632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14FAC36D-6B8D-DAC3-48C4-0B47926F358D}"/>
              </a:ext>
            </a:extLst>
          </p:cNvPr>
          <p:cNvSpPr txBox="1"/>
          <p:nvPr/>
        </p:nvSpPr>
        <p:spPr>
          <a:xfrm>
            <a:off x="1256877" y="5159618"/>
            <a:ext cx="869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7F7F7F"/>
                </a:solidFill>
              </a:rPr>
              <a:t>Streaming</a:t>
            </a:r>
          </a:p>
          <a:p>
            <a:r>
              <a:rPr lang="fr-FR" sz="1200" b="1" dirty="0" err="1">
                <a:solidFill>
                  <a:srgbClr val="7F7F7F"/>
                </a:solidFill>
              </a:rPr>
              <a:t>replication</a:t>
            </a:r>
            <a:endParaRPr lang="fr-FR" sz="1200" b="1" dirty="0">
              <a:solidFill>
                <a:srgbClr val="7F7F7F"/>
              </a:solidFill>
            </a:endParaRPr>
          </a:p>
        </p:txBody>
      </p:sp>
      <p:sp>
        <p:nvSpPr>
          <p:cNvPr id="74" name="Organigramme : Disque magnétique 73">
            <a:extLst>
              <a:ext uri="{FF2B5EF4-FFF2-40B4-BE49-F238E27FC236}">
                <a16:creationId xmlns:a16="http://schemas.microsoft.com/office/drawing/2014/main" id="{58F0D5BC-E6C6-AB8F-4ECC-1D18D623F2C5}"/>
              </a:ext>
            </a:extLst>
          </p:cNvPr>
          <p:cNvSpPr/>
          <p:nvPr/>
        </p:nvSpPr>
        <p:spPr>
          <a:xfrm>
            <a:off x="898715" y="4724413"/>
            <a:ext cx="674374" cy="433896"/>
          </a:xfrm>
          <a:prstGeom prst="flowChartMagneticDisk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Devices</a:t>
            </a:r>
            <a:endParaRPr lang="fr-FR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3A1D2B4-CEF2-7528-7917-09BD8E397AE3}"/>
              </a:ext>
            </a:extLst>
          </p:cNvPr>
          <p:cNvSpPr/>
          <p:nvPr/>
        </p:nvSpPr>
        <p:spPr>
          <a:xfrm>
            <a:off x="825487" y="4246365"/>
            <a:ext cx="1256270" cy="1924794"/>
          </a:xfrm>
          <a:prstGeom prst="rect">
            <a:avLst/>
          </a:prstGeom>
          <a:noFill/>
          <a:ln w="28575">
            <a:solidFill>
              <a:srgbClr val="70B24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DE80E0-DC50-B09E-978B-7EDF894E02FA}"/>
              </a:ext>
            </a:extLst>
          </p:cNvPr>
          <p:cNvSpPr/>
          <p:nvPr/>
        </p:nvSpPr>
        <p:spPr>
          <a:xfrm>
            <a:off x="842904" y="4266236"/>
            <a:ext cx="1224000" cy="396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Databases</a:t>
            </a:r>
            <a:endParaRPr lang="fr-FR" dirty="0"/>
          </a:p>
        </p:txBody>
      </p:sp>
      <p:pic>
        <p:nvPicPr>
          <p:cNvPr id="81" name="Picture 6" descr="Supervision POSTGRESQL - Découvrez tous nos modèles de services - ServiceNav">
            <a:extLst>
              <a:ext uri="{FF2B5EF4-FFF2-40B4-BE49-F238E27FC236}">
                <a16:creationId xmlns:a16="http://schemas.microsoft.com/office/drawing/2014/main" id="{99FADA0C-D2C4-26B5-3579-016A186CB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23" y="4762309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76D564B8-40E2-BADB-4BF3-11B8CA54DAD8}"/>
              </a:ext>
            </a:extLst>
          </p:cNvPr>
          <p:cNvCxnSpPr>
            <a:cxnSpLocks/>
            <a:stCxn id="74" idx="3"/>
            <a:endCxn id="84" idx="1"/>
          </p:cNvCxnSpPr>
          <p:nvPr/>
        </p:nvCxnSpPr>
        <p:spPr>
          <a:xfrm>
            <a:off x="1235902" y="5158309"/>
            <a:ext cx="0" cy="482881"/>
          </a:xfrm>
          <a:prstGeom prst="straightConnector1">
            <a:avLst/>
          </a:prstGeom>
          <a:ln w="38100">
            <a:solidFill>
              <a:srgbClr val="7F7F7F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rganigramme : Disque magnétique 83">
            <a:extLst>
              <a:ext uri="{FF2B5EF4-FFF2-40B4-BE49-F238E27FC236}">
                <a16:creationId xmlns:a16="http://schemas.microsoft.com/office/drawing/2014/main" id="{74F4A1FA-B05F-C921-68C1-08C8F320C8ED}"/>
              </a:ext>
            </a:extLst>
          </p:cNvPr>
          <p:cNvSpPr/>
          <p:nvPr/>
        </p:nvSpPr>
        <p:spPr>
          <a:xfrm>
            <a:off x="898715" y="5641190"/>
            <a:ext cx="674374" cy="433896"/>
          </a:xfrm>
          <a:prstGeom prst="flowChartMagneticDisk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Devices</a:t>
            </a:r>
            <a:endParaRPr lang="fr-FR" sz="1200" dirty="0"/>
          </a:p>
        </p:txBody>
      </p:sp>
      <p:pic>
        <p:nvPicPr>
          <p:cNvPr id="1032" name="Picture 8" descr="gRPC">
            <a:extLst>
              <a:ext uri="{FF2B5EF4-FFF2-40B4-BE49-F238E27FC236}">
                <a16:creationId xmlns:a16="http://schemas.microsoft.com/office/drawing/2014/main" id="{A430330E-F4A8-3C42-59F2-BCEF5E5C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61" y="3808405"/>
            <a:ext cx="363850" cy="3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abbitMQ: tous les articles sur ce sujet, page 1">
            <a:extLst>
              <a:ext uri="{FF2B5EF4-FFF2-40B4-BE49-F238E27FC236}">
                <a16:creationId xmlns:a16="http://schemas.microsoft.com/office/drawing/2014/main" id="{5CF37716-D483-8472-CFF6-F06B31822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94" y="4671570"/>
            <a:ext cx="537192" cy="5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5740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4603</TotalTime>
  <Words>69</Words>
  <Application>Microsoft Office PowerPoint</Application>
  <PresentationFormat>Grand écran</PresentationFormat>
  <Paragraphs>42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yannick gobert</dc:creator>
  <cp:lastModifiedBy>yannick gobert</cp:lastModifiedBy>
  <cp:revision>13</cp:revision>
  <dcterms:created xsi:type="dcterms:W3CDTF">2021-06-12T07:16:54Z</dcterms:created>
  <dcterms:modified xsi:type="dcterms:W3CDTF">2022-08-01T06:35:40Z</dcterms:modified>
</cp:coreProperties>
</file>