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67" r:id="rId3"/>
    <p:sldId id="269" r:id="rId4"/>
    <p:sldId id="270" r:id="rId5"/>
    <p:sldId id="272" r:id="rId6"/>
    <p:sldId id="280" r:id="rId7"/>
    <p:sldId id="276" r:id="rId8"/>
    <p:sldId id="274" r:id="rId9"/>
    <p:sldId id="278" r:id="rId10"/>
    <p:sldId id="271" r:id="rId11"/>
    <p:sldId id="281" r:id="rId12"/>
    <p:sldId id="282" r:id="rId13"/>
    <p:sldId id="257" r:id="rId14"/>
    <p:sldId id="273" r:id="rId15"/>
    <p:sldId id="275" r:id="rId16"/>
    <p:sldId id="258" r:id="rId17"/>
    <p:sldId id="279" r:id="rId18"/>
    <p:sldId id="286" r:id="rId19"/>
    <p:sldId id="287" r:id="rId20"/>
    <p:sldId id="289" r:id="rId21"/>
    <p:sldId id="288" r:id="rId22"/>
    <p:sldId id="256" r:id="rId23"/>
    <p:sldId id="263" r:id="rId24"/>
    <p:sldId id="264" r:id="rId25"/>
    <p:sldId id="265" r:id="rId26"/>
    <p:sldId id="262" r:id="rId27"/>
    <p:sldId id="261" r:id="rId28"/>
    <p:sldId id="260" r:id="rId29"/>
    <p:sldId id="266" r:id="rId30"/>
    <p:sldId id="283" r:id="rId31"/>
    <p:sldId id="285" r:id="rId32"/>
    <p:sldId id="284" r:id="rId33"/>
    <p:sldId id="259" r:id="rId3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24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1"/>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Modifiez le style du titre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30" name="Date Placeholder 29"/>
          <p:cNvSpPr>
            <a:spLocks noGrp="1"/>
          </p:cNvSpPr>
          <p:nvPr>
            <p:ph type="dt" sz="half" idx="10"/>
          </p:nvPr>
        </p:nvSpPr>
        <p:spPr/>
        <p:txBody>
          <a:bodyPr/>
          <a:lstStyle/>
          <a:p>
            <a:fld id="{4F38D3F6-E48F-4950-AC1B-79C88B17E831}" type="datetimeFigureOut">
              <a:rPr lang="fr-FR" smtClean="0"/>
              <a:t>17/12/2017</a:t>
            </a:fld>
            <a:endParaRPr lang="fr-FR"/>
          </a:p>
        </p:txBody>
      </p:sp>
      <p:sp>
        <p:nvSpPr>
          <p:cNvPr id="19" name="Footer Placeholder 18"/>
          <p:cNvSpPr>
            <a:spLocks noGrp="1"/>
          </p:cNvSpPr>
          <p:nvPr>
            <p:ph type="ftr" sz="quarter" idx="11"/>
          </p:nvPr>
        </p:nvSpPr>
        <p:spPr/>
        <p:txBody>
          <a:bodyPr/>
          <a:lstStyle/>
          <a:p>
            <a:endParaRPr lang="fr-FR"/>
          </a:p>
        </p:txBody>
      </p:sp>
      <p:sp>
        <p:nvSpPr>
          <p:cNvPr id="27" name="Slide Number Placeholder 26"/>
          <p:cNvSpPr>
            <a:spLocks noGrp="1"/>
          </p:cNvSpPr>
          <p:nvPr>
            <p:ph type="sldNum" sz="quarter" idx="12"/>
          </p:nvPr>
        </p:nvSpPr>
        <p:spPr/>
        <p:txBody>
          <a:bodyPr/>
          <a:lstStyle/>
          <a:p>
            <a:fld id="{579ABEFE-C324-436D-8AB6-E7F8195D9C66}"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et texte vertical">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200" y="825320"/>
            <a:ext cx="8229600" cy="5499280"/>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Date Placeholder 3"/>
          <p:cNvSpPr>
            <a:spLocks noGrp="1"/>
          </p:cNvSpPr>
          <p:nvPr>
            <p:ph type="dt" sz="half" idx="10"/>
          </p:nvPr>
        </p:nvSpPr>
        <p:spPr/>
        <p:txBody>
          <a:bodyPr/>
          <a:lstStyle/>
          <a:p>
            <a:fld id="{4F38D3F6-E48F-4950-AC1B-79C88B17E831}" type="datetimeFigureOut">
              <a:rPr lang="fr-FR" smtClean="0"/>
              <a:t>17/12/2017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79ABEFE-C324-436D-8AB6-E7F8195D9C66}" type="slidenum">
              <a:rPr lang="fr-FR" smtClean="0"/>
              <a:t>‹N°›</a:t>
            </a:fld>
            <a:endParaRPr lang="fr-FR"/>
          </a:p>
        </p:txBody>
      </p:sp>
      <p:sp>
        <p:nvSpPr>
          <p:cNvPr id="7" name="Title 1"/>
          <p:cNvSpPr txBox="1">
            <a:spLocks/>
          </p:cNvSpPr>
          <p:nvPr userDrawn="1"/>
        </p:nvSpPr>
        <p:spPr>
          <a:xfrm>
            <a:off x="467544" y="260648"/>
            <a:ext cx="8229600" cy="564672"/>
          </a:xfrm>
          <a:prstGeom prst="rect">
            <a:avLst/>
          </a:prstGeom>
        </p:spPr>
        <p:txBody>
          <a:bodyPr vert="horz" lIns="0" rIns="0" bIns="0" anchor="b">
            <a:noAutofit/>
          </a:bodyPr>
          <a:lstStyle>
            <a:lvl1pPr algn="l" rtl="0" eaLnBrk="1" latinLnBrk="0" hangingPunct="1">
              <a:spcBef>
                <a:spcPct val="0"/>
              </a:spcBef>
              <a:buNone/>
              <a:defRPr kumimoji="0" sz="4000" b="0" kern="1200">
                <a:ln>
                  <a:noFill/>
                </a:ln>
                <a:solidFill>
                  <a:schemeClr val="tx2"/>
                </a:solidFill>
                <a:effectLst/>
                <a:latin typeface="+mj-lt"/>
                <a:ea typeface="+mj-ea"/>
                <a:cs typeface="+mj-cs"/>
              </a:defRPr>
            </a:lvl1pPr>
          </a:lstStyle>
          <a:p>
            <a:r>
              <a:rPr lang="fr-FR" dirty="0" smtClean="0"/>
              <a:t>Modifiez le style du titre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028384" y="914401"/>
            <a:ext cx="658416" cy="5211763"/>
          </a:xfrm>
        </p:spPr>
        <p:txBody>
          <a:bodyPr vert="eaVert">
            <a:normAutofit/>
          </a:bodyPr>
          <a:lstStyle>
            <a:lvl1pPr>
              <a:defRPr sz="4000"/>
            </a:lvl1pPr>
          </a:lstStyle>
          <a:p>
            <a:r>
              <a:rPr kumimoji="0" lang="fr-FR" dirty="0" smtClean="0"/>
              <a:t>Modifiez le style du titre</a:t>
            </a:r>
            <a:endParaRPr kumimoji="0" lang="en-US" dirty="0"/>
          </a:p>
        </p:txBody>
      </p:sp>
      <p:sp>
        <p:nvSpPr>
          <p:cNvPr id="3" name="Vertical Text Placeholder 2"/>
          <p:cNvSpPr>
            <a:spLocks noGrp="1"/>
          </p:cNvSpPr>
          <p:nvPr>
            <p:ph type="body" orient="vert" idx="1"/>
          </p:nvPr>
        </p:nvSpPr>
        <p:spPr>
          <a:xfrm>
            <a:off x="457200" y="914401"/>
            <a:ext cx="7427168" cy="5211763"/>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Date Placeholder 3"/>
          <p:cNvSpPr>
            <a:spLocks noGrp="1"/>
          </p:cNvSpPr>
          <p:nvPr>
            <p:ph type="dt" sz="half" idx="10"/>
          </p:nvPr>
        </p:nvSpPr>
        <p:spPr/>
        <p:txBody>
          <a:bodyPr/>
          <a:lstStyle/>
          <a:p>
            <a:fld id="{4F38D3F6-E48F-4950-AC1B-79C88B17E831}" type="datetimeFigureOut">
              <a:rPr lang="fr-FR" smtClean="0"/>
              <a:t>17/12/2017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79ABEFE-C324-436D-8AB6-E7F8195D9C66}"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564672"/>
          </a:xfrm>
        </p:spPr>
        <p:txBody>
          <a:bodyPr>
            <a:noAutofit/>
          </a:bodyPr>
          <a:lstStyle>
            <a:lvl1pPr>
              <a:defRPr sz="4000"/>
            </a:lvl1pPr>
          </a:lstStyle>
          <a:p>
            <a:r>
              <a:rPr kumimoji="0" lang="fr-FR" dirty="0" smtClean="0"/>
              <a:t>Modifiez le style du titre</a:t>
            </a:r>
            <a:endParaRPr kumimoji="0" lang="en-US" dirty="0"/>
          </a:p>
        </p:txBody>
      </p:sp>
      <p:sp>
        <p:nvSpPr>
          <p:cNvPr id="3" name="Content Placeholder 2"/>
          <p:cNvSpPr>
            <a:spLocks noGrp="1"/>
          </p:cNvSpPr>
          <p:nvPr>
            <p:ph idx="1"/>
          </p:nvPr>
        </p:nvSpPr>
        <p:spPr>
          <a:xfrm>
            <a:off x="457200" y="1052736"/>
            <a:ext cx="8229600" cy="5271864"/>
          </a:xfrm>
        </p:spPr>
        <p:txBody>
          <a:bodyPr/>
          <a:lstStyle/>
          <a:p>
            <a:pPr lvl="0" eaLnBrk="1" latinLnBrk="0" hangingPunct="1"/>
            <a:r>
              <a:rPr lang="fr-FR" dirty="0" smtClean="0"/>
              <a:t>Modifiez les styles du texte du masque</a:t>
            </a:r>
          </a:p>
          <a:p>
            <a:pPr lvl="1" eaLnBrk="1" latinLnBrk="0" hangingPunct="1"/>
            <a:r>
              <a:rPr lang="fr-FR" dirty="0" smtClean="0"/>
              <a:t>Deuxième niveau</a:t>
            </a:r>
          </a:p>
          <a:p>
            <a:pPr lvl="2" eaLnBrk="1" latinLnBrk="0" hangingPunct="1"/>
            <a:r>
              <a:rPr lang="fr-FR" dirty="0" smtClean="0"/>
              <a:t>Troisième niveau</a:t>
            </a:r>
          </a:p>
          <a:p>
            <a:pPr lvl="3" eaLnBrk="1" latinLnBrk="0" hangingPunct="1"/>
            <a:r>
              <a:rPr lang="fr-FR" dirty="0" smtClean="0"/>
              <a:t>Quatrième niveau</a:t>
            </a:r>
          </a:p>
          <a:p>
            <a:pPr lvl="4" eaLnBrk="1" latinLnBrk="0" hangingPunct="1"/>
            <a:r>
              <a:rPr lang="fr-FR" dirty="0" smtClean="0"/>
              <a:t>Cinquième niveau</a:t>
            </a:r>
            <a:endParaRPr kumimoji="0" lang="en-US" dirty="0"/>
          </a:p>
        </p:txBody>
      </p:sp>
      <p:sp>
        <p:nvSpPr>
          <p:cNvPr id="4" name="Date Placeholder 3"/>
          <p:cNvSpPr>
            <a:spLocks noGrp="1"/>
          </p:cNvSpPr>
          <p:nvPr>
            <p:ph type="dt" sz="half" idx="10"/>
          </p:nvPr>
        </p:nvSpPr>
        <p:spPr/>
        <p:txBody>
          <a:bodyPr/>
          <a:lstStyle/>
          <a:p>
            <a:fld id="{4F38D3F6-E48F-4950-AC1B-79C88B17E831}" type="datetimeFigureOut">
              <a:rPr lang="fr-FR" smtClean="0"/>
              <a:t>17/12/2017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79ABEFE-C324-436D-8AB6-E7F8195D9C66}"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Modifiez le style du titre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4" name="Date Placeholder 3"/>
          <p:cNvSpPr>
            <a:spLocks noGrp="1"/>
          </p:cNvSpPr>
          <p:nvPr>
            <p:ph type="dt" sz="half" idx="10"/>
          </p:nvPr>
        </p:nvSpPr>
        <p:spPr/>
        <p:txBody>
          <a:bodyPr/>
          <a:lstStyle/>
          <a:p>
            <a:fld id="{4F38D3F6-E48F-4950-AC1B-79C88B17E831}" type="datetimeFigureOut">
              <a:rPr lang="fr-FR" smtClean="0"/>
              <a:t>17/12/2017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79ABEFE-C324-436D-8AB6-E7F8195D9C66}"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908720"/>
            <a:ext cx="4038600" cy="5446205"/>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Content Placeholder 3"/>
          <p:cNvSpPr>
            <a:spLocks noGrp="1"/>
          </p:cNvSpPr>
          <p:nvPr>
            <p:ph sz="half" idx="2"/>
          </p:nvPr>
        </p:nvSpPr>
        <p:spPr>
          <a:xfrm>
            <a:off x="4648200" y="908720"/>
            <a:ext cx="4038600" cy="5446205"/>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Date Placeholder 4"/>
          <p:cNvSpPr>
            <a:spLocks noGrp="1"/>
          </p:cNvSpPr>
          <p:nvPr>
            <p:ph type="dt" sz="half" idx="10"/>
          </p:nvPr>
        </p:nvSpPr>
        <p:spPr/>
        <p:txBody>
          <a:bodyPr/>
          <a:lstStyle/>
          <a:p>
            <a:fld id="{4F38D3F6-E48F-4950-AC1B-79C88B17E831}" type="datetimeFigureOut">
              <a:rPr lang="fr-FR" smtClean="0"/>
              <a:t>17/12/2017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79ABEFE-C324-436D-8AB6-E7F8195D9C66}" type="slidenum">
              <a:rPr lang="fr-FR" smtClean="0"/>
              <a:t>‹N°›</a:t>
            </a:fld>
            <a:endParaRPr lang="fr-FR"/>
          </a:p>
        </p:txBody>
      </p:sp>
      <p:sp>
        <p:nvSpPr>
          <p:cNvPr id="8" name="Title 1"/>
          <p:cNvSpPr txBox="1">
            <a:spLocks/>
          </p:cNvSpPr>
          <p:nvPr userDrawn="1"/>
        </p:nvSpPr>
        <p:spPr>
          <a:xfrm>
            <a:off x="467544" y="260648"/>
            <a:ext cx="8229600" cy="564672"/>
          </a:xfrm>
          <a:prstGeom prst="rect">
            <a:avLst/>
          </a:prstGeom>
        </p:spPr>
        <p:txBody>
          <a:bodyPr vert="horz" lIns="0" rIns="0" bIns="0" anchor="b">
            <a:noAutofit/>
          </a:bodyPr>
          <a:lstStyle>
            <a:lvl1pPr algn="l" rtl="0" eaLnBrk="1" latinLnBrk="0" hangingPunct="1">
              <a:spcBef>
                <a:spcPct val="0"/>
              </a:spcBef>
              <a:buNone/>
              <a:defRPr kumimoji="0" sz="4000" b="0" kern="1200">
                <a:ln>
                  <a:noFill/>
                </a:ln>
                <a:solidFill>
                  <a:schemeClr val="tx2"/>
                </a:solidFill>
                <a:effectLst/>
                <a:latin typeface="+mj-lt"/>
                <a:ea typeface="+mj-ea"/>
                <a:cs typeface="+mj-cs"/>
              </a:defRPr>
            </a:lvl1pPr>
          </a:lstStyle>
          <a:p>
            <a:r>
              <a:rPr lang="fr-FR" dirty="0" smtClean="0"/>
              <a:t>Modifiez le style du titre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4664" y="832200"/>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dirty="0" smtClean="0"/>
              <a:t>Modifiez les styles du texte du masque</a:t>
            </a:r>
          </a:p>
        </p:txBody>
      </p:sp>
      <p:sp>
        <p:nvSpPr>
          <p:cNvPr id="4" name="Text Placeholder 3"/>
          <p:cNvSpPr>
            <a:spLocks noGrp="1"/>
          </p:cNvSpPr>
          <p:nvPr>
            <p:ph type="body" sz="half" idx="3"/>
          </p:nvPr>
        </p:nvSpPr>
        <p:spPr>
          <a:xfrm>
            <a:off x="4672489" y="836709"/>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5" name="Content Placeholder 4"/>
          <p:cNvSpPr>
            <a:spLocks noGrp="1"/>
          </p:cNvSpPr>
          <p:nvPr>
            <p:ph sz="quarter" idx="2"/>
          </p:nvPr>
        </p:nvSpPr>
        <p:spPr>
          <a:xfrm>
            <a:off x="457200" y="1484784"/>
            <a:ext cx="4040188" cy="4875536"/>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dirty="0" smtClean="0"/>
              <a:t>Modifiez les styles du texte du masque</a:t>
            </a:r>
          </a:p>
          <a:p>
            <a:pPr lvl="1" eaLnBrk="1" latinLnBrk="0" hangingPunct="1"/>
            <a:r>
              <a:rPr lang="fr-FR" dirty="0" smtClean="0"/>
              <a:t>Deuxième niveau</a:t>
            </a:r>
          </a:p>
          <a:p>
            <a:pPr lvl="2" eaLnBrk="1" latinLnBrk="0" hangingPunct="1"/>
            <a:r>
              <a:rPr lang="fr-FR" dirty="0" smtClean="0"/>
              <a:t>Troisième niveau</a:t>
            </a:r>
          </a:p>
          <a:p>
            <a:pPr lvl="3" eaLnBrk="1" latinLnBrk="0" hangingPunct="1"/>
            <a:r>
              <a:rPr lang="fr-FR" dirty="0" smtClean="0"/>
              <a:t>Quatrième niveau</a:t>
            </a:r>
          </a:p>
          <a:p>
            <a:pPr lvl="4" eaLnBrk="1" latinLnBrk="0" hangingPunct="1"/>
            <a:r>
              <a:rPr lang="fr-FR" dirty="0" smtClean="0"/>
              <a:t>Cinquième niveau</a:t>
            </a:r>
            <a:endParaRPr kumimoji="0" lang="en-US" dirty="0"/>
          </a:p>
        </p:txBody>
      </p:sp>
      <p:sp>
        <p:nvSpPr>
          <p:cNvPr id="6" name="Content Placeholder 5"/>
          <p:cNvSpPr>
            <a:spLocks noGrp="1"/>
          </p:cNvSpPr>
          <p:nvPr>
            <p:ph sz="quarter" idx="4"/>
          </p:nvPr>
        </p:nvSpPr>
        <p:spPr>
          <a:xfrm>
            <a:off x="4645025" y="1484784"/>
            <a:ext cx="4041775" cy="4875536"/>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Date Placeholder 6"/>
          <p:cNvSpPr>
            <a:spLocks noGrp="1"/>
          </p:cNvSpPr>
          <p:nvPr>
            <p:ph type="dt" sz="half" idx="10"/>
          </p:nvPr>
        </p:nvSpPr>
        <p:spPr/>
        <p:txBody>
          <a:bodyPr/>
          <a:lstStyle/>
          <a:p>
            <a:fld id="{4F38D3F6-E48F-4950-AC1B-79C88B17E831}" type="datetimeFigureOut">
              <a:rPr lang="fr-FR" smtClean="0"/>
              <a:t>17/12/2017</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79ABEFE-C324-436D-8AB6-E7F8195D9C66}" type="slidenum">
              <a:rPr lang="fr-FR" smtClean="0"/>
              <a:t>‹N°›</a:t>
            </a:fld>
            <a:endParaRPr lang="fr-FR"/>
          </a:p>
        </p:txBody>
      </p:sp>
      <p:sp>
        <p:nvSpPr>
          <p:cNvPr id="10" name="Title 1"/>
          <p:cNvSpPr txBox="1">
            <a:spLocks/>
          </p:cNvSpPr>
          <p:nvPr userDrawn="1"/>
        </p:nvSpPr>
        <p:spPr>
          <a:xfrm>
            <a:off x="467544" y="260648"/>
            <a:ext cx="8229600" cy="564672"/>
          </a:xfrm>
          <a:prstGeom prst="rect">
            <a:avLst/>
          </a:prstGeom>
        </p:spPr>
        <p:txBody>
          <a:bodyPr vert="horz" lIns="0" rIns="0" bIns="0" anchor="b">
            <a:noAutofit/>
          </a:bodyPr>
          <a:lstStyle>
            <a:lvl1pPr algn="l" rtl="0" eaLnBrk="1" latinLnBrk="0" hangingPunct="1">
              <a:spcBef>
                <a:spcPct val="0"/>
              </a:spcBef>
              <a:buNone/>
              <a:defRPr kumimoji="0" sz="4000" b="0" kern="1200">
                <a:ln>
                  <a:noFill/>
                </a:ln>
                <a:solidFill>
                  <a:schemeClr val="tx2"/>
                </a:solidFill>
                <a:effectLst/>
                <a:latin typeface="+mj-lt"/>
                <a:ea typeface="+mj-ea"/>
                <a:cs typeface="+mj-cs"/>
              </a:defRPr>
            </a:lvl1pPr>
          </a:lstStyle>
          <a:p>
            <a:r>
              <a:rPr lang="fr-FR" dirty="0" smtClean="0"/>
              <a:t>Modifiez le style du titre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F38D3F6-E48F-4950-AC1B-79C88B17E831}" type="datetimeFigureOut">
              <a:rPr lang="fr-FR" smtClean="0"/>
              <a:t>17/12/2017</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79ABEFE-C324-436D-8AB6-E7F8195D9C66}" type="slidenum">
              <a:rPr lang="fr-FR" smtClean="0"/>
              <a:t>‹N°›</a:t>
            </a:fld>
            <a:endParaRPr lang="fr-FR"/>
          </a:p>
        </p:txBody>
      </p:sp>
      <p:sp>
        <p:nvSpPr>
          <p:cNvPr id="6" name="Title 1"/>
          <p:cNvSpPr txBox="1">
            <a:spLocks/>
          </p:cNvSpPr>
          <p:nvPr userDrawn="1"/>
        </p:nvSpPr>
        <p:spPr>
          <a:xfrm>
            <a:off x="467544" y="260648"/>
            <a:ext cx="8229600" cy="564672"/>
          </a:xfrm>
          <a:prstGeom prst="rect">
            <a:avLst/>
          </a:prstGeom>
        </p:spPr>
        <p:txBody>
          <a:bodyPr vert="horz" lIns="0" rIns="0" bIns="0" anchor="b">
            <a:noAutofit/>
          </a:bodyPr>
          <a:lstStyle>
            <a:lvl1pPr algn="l" rtl="0" eaLnBrk="1" latinLnBrk="0" hangingPunct="1">
              <a:spcBef>
                <a:spcPct val="0"/>
              </a:spcBef>
              <a:buNone/>
              <a:defRPr kumimoji="0" sz="4000" b="0" kern="1200">
                <a:ln>
                  <a:noFill/>
                </a:ln>
                <a:solidFill>
                  <a:schemeClr val="tx2"/>
                </a:solidFill>
                <a:effectLst/>
                <a:latin typeface="+mj-lt"/>
                <a:ea typeface="+mj-ea"/>
                <a:cs typeface="+mj-cs"/>
              </a:defRPr>
            </a:lvl1pPr>
          </a:lstStyle>
          <a:p>
            <a:r>
              <a:rPr lang="fr-FR" dirty="0" smtClean="0"/>
              <a:t>Modifiez le style du titre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38D3F6-E48F-4950-AC1B-79C88B17E831}" type="datetimeFigureOut">
              <a:rPr lang="fr-FR" smtClean="0"/>
              <a:t>17/12/2017</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79ABEFE-C324-436D-8AB6-E7F8195D9C66}"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85800" y="825320"/>
            <a:ext cx="2743200" cy="542308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Modifiez les styles du texte du masque</a:t>
            </a:r>
          </a:p>
        </p:txBody>
      </p:sp>
      <p:sp>
        <p:nvSpPr>
          <p:cNvPr id="4" name="Content Placeholder 3"/>
          <p:cNvSpPr>
            <a:spLocks noGrp="1"/>
          </p:cNvSpPr>
          <p:nvPr>
            <p:ph sz="half" idx="1"/>
          </p:nvPr>
        </p:nvSpPr>
        <p:spPr>
          <a:xfrm>
            <a:off x="3575050" y="825320"/>
            <a:ext cx="5111750" cy="542308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Date Placeholder 4"/>
          <p:cNvSpPr>
            <a:spLocks noGrp="1"/>
          </p:cNvSpPr>
          <p:nvPr>
            <p:ph type="dt" sz="half" idx="10"/>
          </p:nvPr>
        </p:nvSpPr>
        <p:spPr/>
        <p:txBody>
          <a:bodyPr/>
          <a:lstStyle/>
          <a:p>
            <a:fld id="{4F38D3F6-E48F-4950-AC1B-79C88B17E831}" type="datetimeFigureOut">
              <a:rPr lang="fr-FR" smtClean="0"/>
              <a:t>17/12/2017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79ABEFE-C324-436D-8AB6-E7F8195D9C66}" type="slidenum">
              <a:rPr lang="fr-FR" smtClean="0"/>
              <a:t>‹N°›</a:t>
            </a:fld>
            <a:endParaRPr lang="fr-FR"/>
          </a:p>
        </p:txBody>
      </p:sp>
      <p:sp>
        <p:nvSpPr>
          <p:cNvPr id="8" name="Title 1"/>
          <p:cNvSpPr txBox="1">
            <a:spLocks/>
          </p:cNvSpPr>
          <p:nvPr userDrawn="1"/>
        </p:nvSpPr>
        <p:spPr>
          <a:xfrm>
            <a:off x="467544" y="260648"/>
            <a:ext cx="8229600" cy="564672"/>
          </a:xfrm>
          <a:prstGeom prst="rect">
            <a:avLst/>
          </a:prstGeom>
        </p:spPr>
        <p:txBody>
          <a:bodyPr vert="horz" lIns="0" rIns="0" bIns="0" anchor="b">
            <a:noAutofit/>
          </a:bodyPr>
          <a:lstStyle>
            <a:lvl1pPr algn="l" rtl="0" eaLnBrk="1" latinLnBrk="0" hangingPunct="1">
              <a:spcBef>
                <a:spcPct val="0"/>
              </a:spcBef>
              <a:buNone/>
              <a:defRPr kumimoji="0" sz="4000" b="0" kern="1200">
                <a:ln>
                  <a:noFill/>
                </a:ln>
                <a:solidFill>
                  <a:schemeClr val="tx2"/>
                </a:solidFill>
                <a:effectLst/>
                <a:latin typeface="+mj-lt"/>
                <a:ea typeface="+mj-ea"/>
                <a:cs typeface="+mj-cs"/>
              </a:defRPr>
            </a:lvl1pPr>
          </a:lstStyle>
          <a:p>
            <a:r>
              <a:rPr lang="fr-FR" dirty="0" smtClean="0"/>
              <a:t>Modifiez le style du titre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Modifiez le style du titre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5" name="Date Placeholder 4"/>
          <p:cNvSpPr>
            <a:spLocks noGrp="1"/>
          </p:cNvSpPr>
          <p:nvPr>
            <p:ph type="dt" sz="half" idx="10"/>
          </p:nvPr>
        </p:nvSpPr>
        <p:spPr/>
        <p:txBody>
          <a:bodyPr/>
          <a:lstStyle/>
          <a:p>
            <a:fld id="{4F38D3F6-E48F-4950-AC1B-79C88B17E831}" type="datetimeFigureOut">
              <a:rPr lang="fr-FR" smtClean="0"/>
              <a:t>17/12/2017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8077200" y="6356350"/>
            <a:ext cx="609600" cy="365125"/>
          </a:xfrm>
        </p:spPr>
        <p:txBody>
          <a:bodyPr/>
          <a:lstStyle/>
          <a:p>
            <a:fld id="{579ABEFE-C324-436D-8AB6-E7F8195D9C66}" type="slidenum">
              <a:rPr lang="fr-FR" smtClean="0"/>
              <a:t>‹N°›</a:t>
            </a:fld>
            <a:endParaRPr lang="fr-F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411809"/>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3"/>
            <a:ext cx="4762500" cy="411808"/>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Modifiez le style du titre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F38D3F6-E48F-4950-AC1B-79C88B17E831}" type="datetimeFigureOut">
              <a:rPr lang="fr-FR" smtClean="0"/>
              <a:t>17/12/2017</a:t>
            </a:fld>
            <a:endParaRPr lang="fr-F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F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79ABEFE-C324-436D-8AB6-E7F8195D9C66}"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dotnet/standard/containerized-lifecycle-architecture/design-develop-containerized-apps/visual-studio-tools-for-docker#using-docker-tools-in-visual-studio-2015" TargetMode="External"/><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https://www.eclipse.org/community/eclipse_newsletter/2016/july/article2.php"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kubernetes/minikube/releas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redhat.com/cms/managed-files/mi-microservices-eap-7-reference-architecture-201606-en.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microservices.io/patterns/data/database-per-service.html" TargetMode="External"/><Relationship Id="rId2" Type="http://schemas.openxmlformats.org/officeDocument/2006/relationships/hyperlink" Target="http://microservices.io/patterns/microservices.html" TargetMode="External"/><Relationship Id="rId1" Type="http://schemas.openxmlformats.org/officeDocument/2006/relationships/slideLayout" Target="../slideLayouts/slideLayout2.xml"/><Relationship Id="rId6" Type="http://schemas.openxmlformats.org/officeDocument/2006/relationships/hyperlink" Target="http://microservices.io/patterns/data/cqrs.html" TargetMode="External"/><Relationship Id="rId5" Type="http://schemas.openxmlformats.org/officeDocument/2006/relationships/hyperlink" Target="http://microservices.io/patterns/data/event-sourcing.html" TargetMode="External"/><Relationship Id="rId4" Type="http://schemas.openxmlformats.org/officeDocument/2006/relationships/hyperlink" Target="http://microservices.io/patterns/decomposition/decompose-by-business-capability.htm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martinfowler.com/articles/microservices.html"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martinfowler.com/articles/microservices.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martinfowler.com/articles/microservices.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www.lemarson.com/thematic/1137/les-concurrents-de-docker-oui-ils-existent" TargetMode="External"/><Relationship Id="rId2" Type="http://schemas.openxmlformats.org/officeDocument/2006/relationships/hyperlink" Target="http://www.silicon.fr/conteneurs-plebiscites-docker-leader-inconteste-119810.html?inf_by=59fcd2a2681db87f588b4b04"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linformaticien.com/actualites/id/34959/coreos-lance-rocket-son-concurrent-de-docker.asp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gartner.com/doc/3574617/assessing-docker-containers-software-delivery"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lemondeinformatique.fr/actualites/lire-6-outils-de-suivi-des-conteneurs-concurrents-a-docker-62190.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linformaticien.com/actualites/id/45342/docker-rend-les-armes-face-a-kubernetes.aspx" TargetMode="External"/><Relationship Id="rId2" Type="http://schemas.openxmlformats.org/officeDocument/2006/relationships/hyperlink" Target="http://www.silicon.fr/conteneurs-plebiscites-docker-leader-inconteste-119810.html?inf_by=59fcd2a2681db87f588b4b04"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hyperlink" Target="https://docs.microsoft.com/en-us/dotnet/standard/choosing-core-framework-server"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fr-fr/aspnet/core/mvc/models/validation" TargetMode="External"/><Relationship Id="rId2" Type="http://schemas.openxmlformats.org/officeDocument/2006/relationships/hyperlink" Target="http://www.oracle.com/technetwork/topics/dotnet/tech-info/odpnet-dotnet-core-sod-3628981.pdf" TargetMode="External"/><Relationship Id="rId1" Type="http://schemas.openxmlformats.org/officeDocument/2006/relationships/slideLayout" Target="../slideLayouts/slideLayout2.xml"/><Relationship Id="rId4" Type="http://schemas.openxmlformats.org/officeDocument/2006/relationships/hyperlink" Target="https://docs.microsoft.com/en-us/aspnet/core/security/authentication/windowsauth?tabs=aspnetcore2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libuv/libuv" TargetMode="External"/><Relationship Id="rId2" Type="http://schemas.openxmlformats.org/officeDocument/2006/relationships/hyperlink" Target="https://docs.microsoft.com/en-us/aspnet/core/fundamentals/servers/kestrel" TargetMode="Externa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github.com/aspnet/websockets"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msdn.microsoft.com/library/windows/desktop/aa364510.aspx" TargetMode="External"/><Relationship Id="rId2" Type="http://schemas.openxmlformats.org/officeDocument/2006/relationships/hyperlink" Target="https://docs.microsoft.com/en-us/aspnet/core/fundamentals/servers/httpsys" TargetMode="Externa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s://docs.microsoft.com/en-us/aspnet/core/security/authentication/windowsauth"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gartner.com/doc/3512817/need-know-docker-containers" TargetMode="External"/><Relationship Id="rId2" Type="http://schemas.openxmlformats.org/officeDocument/2006/relationships/hyperlink" Target="https://www.gartner.com/doc/3574617/assessing-docker-containers-software-deliver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Containérisation Applications</a:t>
            </a:r>
            <a:endParaRPr lang="fr-FR" dirty="0"/>
          </a:p>
        </p:txBody>
      </p:sp>
      <p:sp>
        <p:nvSpPr>
          <p:cNvPr id="3" name="Sous-titre 2"/>
          <p:cNvSpPr>
            <a:spLocks noGrp="1"/>
          </p:cNvSpPr>
          <p:nvPr>
            <p:ph type="subTitle" idx="1"/>
          </p:nvPr>
        </p:nvSpPr>
        <p:spPr/>
        <p:txBody>
          <a:bodyPr/>
          <a:lstStyle/>
          <a:p>
            <a:r>
              <a:rPr lang="fr-FR" dirty="0" smtClean="0"/>
              <a:t>Définition du scope de l’étude</a:t>
            </a:r>
            <a:endParaRPr lang="fr-FR" dirty="0"/>
          </a:p>
        </p:txBody>
      </p:sp>
    </p:spTree>
    <p:extLst>
      <p:ext uri="{BB962C8B-B14F-4D97-AF65-F5344CB8AC3E}">
        <p14:creationId xmlns:p14="http://schemas.microsoft.com/office/powerpoint/2010/main" val="568762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Annexes</a:t>
            </a:r>
            <a:endParaRPr lang="fr-FR" dirty="0"/>
          </a:p>
        </p:txBody>
      </p:sp>
      <p:sp>
        <p:nvSpPr>
          <p:cNvPr id="3" name="Espace réservé du texte 2"/>
          <p:cNvSpPr>
            <a:spLocks noGrp="1"/>
          </p:cNvSpPr>
          <p:nvPr>
            <p:ph type="body" sz="half" idx="2"/>
          </p:nvPr>
        </p:nvSpPr>
        <p:spPr/>
        <p:txBody>
          <a:bodyPr/>
          <a:lstStyle/>
          <a:p>
            <a:endParaRPr lang="fr-FR" dirty="0"/>
          </a:p>
        </p:txBody>
      </p:sp>
      <p:sp>
        <p:nvSpPr>
          <p:cNvPr id="4" name="Espace réservé pour une image  3"/>
          <p:cNvSpPr>
            <a:spLocks noGrp="1"/>
          </p:cNvSpPr>
          <p:nvPr>
            <p:ph type="pic" idx="1"/>
          </p:nvPr>
        </p:nvSpPr>
        <p:spPr/>
      </p:sp>
    </p:spTree>
    <p:extLst>
      <p:ext uri="{BB962C8B-B14F-4D97-AF65-F5344CB8AC3E}">
        <p14:creationId xmlns:p14="http://schemas.microsoft.com/office/powerpoint/2010/main" val="1784905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ayers of a container based on the Ubuntu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3" y="1268761"/>
            <a:ext cx="5181812" cy="3600400"/>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251520" y="4797152"/>
            <a:ext cx="7851569" cy="1569660"/>
          </a:xfrm>
          <a:prstGeom prst="rect">
            <a:avLst/>
          </a:prstGeom>
          <a:noFill/>
        </p:spPr>
        <p:txBody>
          <a:bodyPr wrap="square" rtlCol="0">
            <a:spAutoFit/>
          </a:bodyPr>
          <a:lstStyle/>
          <a:p>
            <a:r>
              <a:rPr lang="en-US" sz="1200" dirty="0">
                <a:latin typeface="+mj-lt"/>
              </a:rPr>
              <a:t>A Docker image is built up from a series of layers. Each layer represents an instruction in the image’s </a:t>
            </a:r>
            <a:r>
              <a:rPr lang="en-US" sz="1200" dirty="0" err="1">
                <a:latin typeface="+mj-lt"/>
              </a:rPr>
              <a:t>Dockerfile</a:t>
            </a:r>
            <a:r>
              <a:rPr lang="en-US" sz="1200" dirty="0">
                <a:latin typeface="+mj-lt"/>
              </a:rPr>
              <a:t>. Each layer except the very last one is read-only. Consider the following </a:t>
            </a:r>
            <a:r>
              <a:rPr lang="en-US" sz="1200" dirty="0" err="1">
                <a:latin typeface="+mj-lt"/>
              </a:rPr>
              <a:t>Dockerfile</a:t>
            </a:r>
            <a:r>
              <a:rPr lang="en-US" sz="1200" dirty="0">
                <a:latin typeface="+mj-lt"/>
              </a:rPr>
              <a:t>:</a:t>
            </a:r>
          </a:p>
          <a:p>
            <a:endParaRPr lang="en-US" sz="1200" dirty="0" smtClean="0">
              <a:latin typeface="+mj-lt"/>
            </a:endParaRPr>
          </a:p>
          <a:p>
            <a:r>
              <a:rPr lang="en-US" sz="1200" dirty="0" smtClean="0">
                <a:latin typeface="+mj-lt"/>
              </a:rPr>
              <a:t>FROM ubuntu:15.04</a:t>
            </a:r>
          </a:p>
          <a:p>
            <a:r>
              <a:rPr lang="en-US" sz="1200" dirty="0" smtClean="0">
                <a:latin typeface="+mj-lt"/>
              </a:rPr>
              <a:t>COPY </a:t>
            </a:r>
            <a:r>
              <a:rPr lang="en-US" sz="1200" dirty="0">
                <a:latin typeface="+mj-lt"/>
              </a:rPr>
              <a:t>. /app </a:t>
            </a:r>
            <a:r>
              <a:rPr lang="en-US" sz="1200" dirty="0" smtClean="0">
                <a:latin typeface="+mj-lt"/>
              </a:rPr>
              <a:t>RUN</a:t>
            </a:r>
          </a:p>
          <a:p>
            <a:r>
              <a:rPr lang="en-US" sz="1200" dirty="0" smtClean="0">
                <a:latin typeface="+mj-lt"/>
              </a:rPr>
              <a:t>make </a:t>
            </a:r>
            <a:r>
              <a:rPr lang="en-US" sz="1200" dirty="0">
                <a:latin typeface="+mj-lt"/>
              </a:rPr>
              <a:t>/</a:t>
            </a:r>
            <a:r>
              <a:rPr lang="en-US" sz="1200" dirty="0" smtClean="0">
                <a:latin typeface="+mj-lt"/>
              </a:rPr>
              <a:t>app</a:t>
            </a:r>
          </a:p>
          <a:p>
            <a:r>
              <a:rPr lang="en-US" sz="1200" dirty="0" smtClean="0">
                <a:latin typeface="+mj-lt"/>
              </a:rPr>
              <a:t>CMD </a:t>
            </a:r>
            <a:r>
              <a:rPr lang="en-US" sz="1200" dirty="0">
                <a:latin typeface="+mj-lt"/>
              </a:rPr>
              <a:t>python /app/app.py </a:t>
            </a:r>
          </a:p>
          <a:p>
            <a:endParaRPr lang="fr-FR" sz="1200" dirty="0">
              <a:latin typeface="+mj-lt"/>
            </a:endParaRPr>
          </a:p>
        </p:txBody>
      </p:sp>
      <p:sp>
        <p:nvSpPr>
          <p:cNvPr id="5" name="ZoneTexte 4"/>
          <p:cNvSpPr txBox="1"/>
          <p:nvPr/>
        </p:nvSpPr>
        <p:spPr>
          <a:xfrm>
            <a:off x="467544" y="700184"/>
            <a:ext cx="8131842" cy="369332"/>
          </a:xfrm>
          <a:prstGeom prst="rect">
            <a:avLst/>
          </a:prstGeom>
          <a:noFill/>
        </p:spPr>
        <p:txBody>
          <a:bodyPr wrap="none" rtlCol="0">
            <a:spAutoFit/>
          </a:bodyPr>
          <a:lstStyle/>
          <a:p>
            <a:r>
              <a:rPr lang="fr-FR" dirty="0"/>
              <a:t>https://docs.docker.com/engine/userguide/storagedriver/imagesandcontainers/</a:t>
            </a:r>
          </a:p>
        </p:txBody>
      </p:sp>
    </p:spTree>
    <p:extLst>
      <p:ext uri="{BB962C8B-B14F-4D97-AF65-F5344CB8AC3E}">
        <p14:creationId xmlns:p14="http://schemas.microsoft.com/office/powerpoint/2010/main" val="3850907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467544" y="700184"/>
            <a:ext cx="8131842" cy="369332"/>
          </a:xfrm>
          <a:prstGeom prst="rect">
            <a:avLst/>
          </a:prstGeom>
          <a:noFill/>
        </p:spPr>
        <p:txBody>
          <a:bodyPr wrap="none" rtlCol="0">
            <a:spAutoFit/>
          </a:bodyPr>
          <a:lstStyle/>
          <a:p>
            <a:r>
              <a:rPr lang="fr-FR" dirty="0"/>
              <a:t>https://docs.docker.com/engine/userguide/storagedriver/imagesandcontainers/</a:t>
            </a:r>
          </a:p>
        </p:txBody>
      </p:sp>
      <p:pic>
        <p:nvPicPr>
          <p:cNvPr id="2050" name="Picture 2" descr="Containers sharing sam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556792"/>
            <a:ext cx="4968552" cy="3069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327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00808"/>
            <a:ext cx="7478713"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005064"/>
            <a:ext cx="6469063"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ZoneTexte 1"/>
          <p:cNvSpPr txBox="1"/>
          <p:nvPr/>
        </p:nvSpPr>
        <p:spPr>
          <a:xfrm>
            <a:off x="516951" y="1194585"/>
            <a:ext cx="1891672" cy="369332"/>
          </a:xfrm>
          <a:prstGeom prst="rect">
            <a:avLst/>
          </a:prstGeom>
          <a:noFill/>
        </p:spPr>
        <p:txBody>
          <a:bodyPr wrap="none" rtlCol="0">
            <a:spAutoFit/>
          </a:bodyPr>
          <a:lstStyle/>
          <a:p>
            <a:r>
              <a:rPr lang="fr-FR" dirty="0" smtClean="0"/>
              <a:t>Windows Images</a:t>
            </a:r>
            <a:endParaRPr lang="fr-FR" dirty="0"/>
          </a:p>
        </p:txBody>
      </p:sp>
      <p:sp>
        <p:nvSpPr>
          <p:cNvPr id="7" name="ZoneTexte 6"/>
          <p:cNvSpPr txBox="1"/>
          <p:nvPr/>
        </p:nvSpPr>
        <p:spPr>
          <a:xfrm>
            <a:off x="549990" y="3573016"/>
            <a:ext cx="1513043" cy="369332"/>
          </a:xfrm>
          <a:prstGeom prst="rect">
            <a:avLst/>
          </a:prstGeom>
          <a:noFill/>
        </p:spPr>
        <p:txBody>
          <a:bodyPr wrap="none" rtlCol="0">
            <a:spAutoFit/>
          </a:bodyPr>
          <a:lstStyle/>
          <a:p>
            <a:r>
              <a:rPr lang="fr-FR" dirty="0" smtClean="0"/>
              <a:t>Linux Images</a:t>
            </a:r>
            <a:endParaRPr lang="fr-FR" dirty="0"/>
          </a:p>
        </p:txBody>
      </p:sp>
    </p:spTree>
    <p:extLst>
      <p:ext uri="{BB962C8B-B14F-4D97-AF65-F5344CB8AC3E}">
        <p14:creationId xmlns:p14="http://schemas.microsoft.com/office/powerpoint/2010/main" val="2432471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16949" y="908720"/>
            <a:ext cx="3336041" cy="369332"/>
          </a:xfrm>
          <a:prstGeom prst="rect">
            <a:avLst/>
          </a:prstGeom>
          <a:noFill/>
        </p:spPr>
        <p:txBody>
          <a:bodyPr wrap="none" rtlCol="0">
            <a:spAutoFit/>
          </a:bodyPr>
          <a:lstStyle/>
          <a:p>
            <a:r>
              <a:rPr lang="fr-FR" dirty="0" err="1" smtClean="0"/>
              <a:t>Integration</a:t>
            </a:r>
            <a:r>
              <a:rPr lang="fr-FR" dirty="0" smtClean="0"/>
              <a:t> </a:t>
            </a:r>
            <a:r>
              <a:rPr lang="fr-FR" dirty="0" err="1" smtClean="0"/>
              <a:t>development</a:t>
            </a:r>
            <a:r>
              <a:rPr lang="fr-FR" dirty="0" smtClean="0"/>
              <a:t> studio</a:t>
            </a:r>
            <a:endParaRPr lang="fr-F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316" y="1278053"/>
            <a:ext cx="1972451" cy="1798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ZoneTexte 2"/>
          <p:cNvSpPr txBox="1"/>
          <p:nvPr/>
        </p:nvSpPr>
        <p:spPr>
          <a:xfrm>
            <a:off x="474448" y="3257014"/>
            <a:ext cx="3216073" cy="2031325"/>
          </a:xfrm>
          <a:prstGeom prst="rect">
            <a:avLst/>
          </a:prstGeom>
          <a:noFill/>
        </p:spPr>
        <p:txBody>
          <a:bodyPr wrap="none" rtlCol="0">
            <a:spAutoFit/>
          </a:bodyPr>
          <a:lstStyle/>
          <a:p>
            <a:r>
              <a:rPr lang="fr-FR" dirty="0" smtClean="0">
                <a:hlinkClick r:id="rId3"/>
              </a:rPr>
              <a:t>Visual Studio</a:t>
            </a:r>
            <a:endParaRPr lang="fr-FR" dirty="0" smtClean="0"/>
          </a:p>
          <a:p>
            <a:r>
              <a:rPr lang="fr-FR" dirty="0" smtClean="0"/>
              <a:t>2017 : Integrated</a:t>
            </a:r>
          </a:p>
          <a:p>
            <a:r>
              <a:rPr lang="fr-FR" dirty="0" smtClean="0"/>
              <a:t>2015 : Extension to </a:t>
            </a:r>
            <a:r>
              <a:rPr lang="fr-FR" dirty="0" err="1" smtClean="0"/>
              <a:t>be</a:t>
            </a:r>
            <a:r>
              <a:rPr lang="fr-FR" dirty="0" smtClean="0"/>
              <a:t> </a:t>
            </a:r>
            <a:r>
              <a:rPr lang="fr-FR" dirty="0" err="1" smtClean="0"/>
              <a:t>installed</a:t>
            </a:r>
            <a:endParaRPr lang="fr-FR" dirty="0" smtClean="0"/>
          </a:p>
          <a:p>
            <a:endParaRPr lang="fr-FR" dirty="0"/>
          </a:p>
          <a:p>
            <a:r>
              <a:rPr lang="fr-FR" dirty="0" smtClean="0">
                <a:hlinkClick r:id="rId4"/>
              </a:rPr>
              <a:t>Eclipse</a:t>
            </a:r>
            <a:endParaRPr lang="fr-FR" dirty="0" smtClean="0"/>
          </a:p>
          <a:p>
            <a:r>
              <a:rPr lang="fr-FR" dirty="0" smtClean="0"/>
              <a:t>Eclipse </a:t>
            </a:r>
            <a:r>
              <a:rPr lang="fr-FR" dirty="0" err="1" smtClean="0"/>
              <a:t>Neon</a:t>
            </a:r>
            <a:r>
              <a:rPr lang="fr-FR" dirty="0" smtClean="0"/>
              <a:t> 4.6.0 </a:t>
            </a:r>
          </a:p>
          <a:p>
            <a:endParaRPr lang="fr-FR" dirty="0"/>
          </a:p>
        </p:txBody>
      </p:sp>
      <p:pic>
        <p:nvPicPr>
          <p:cNvPr id="2052" name="Picture 4" descr="https://i1.visualstudiogallery.msdn.s-msft.com/0f5b2caa-ea00-41c8-b8a2-058c7da0b3e4/image/file/205468/1/add-docker-suppor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9792" y="1287181"/>
            <a:ext cx="5943600" cy="158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4425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err="1" smtClean="0"/>
              <a:t>Kubernetes</a:t>
            </a:r>
            <a:endParaRPr lang="fr-FR" dirty="0"/>
          </a:p>
        </p:txBody>
      </p:sp>
      <p:sp>
        <p:nvSpPr>
          <p:cNvPr id="3" name="Espace réservé du contenu 2"/>
          <p:cNvSpPr>
            <a:spLocks noGrp="1"/>
          </p:cNvSpPr>
          <p:nvPr>
            <p:ph idx="1"/>
          </p:nvPr>
        </p:nvSpPr>
        <p:spPr/>
        <p:txBody>
          <a:bodyPr/>
          <a:lstStyle/>
          <a:p>
            <a:r>
              <a:rPr lang="fr-FR" dirty="0" err="1" smtClean="0"/>
              <a:t>Minikube</a:t>
            </a:r>
            <a:endParaRPr lang="fr-FR" dirty="0" smtClean="0"/>
          </a:p>
          <a:p>
            <a:pPr lvl="1"/>
            <a:r>
              <a:rPr lang="fr-FR" dirty="0" smtClean="0"/>
              <a:t>url </a:t>
            </a:r>
            <a:r>
              <a:rPr lang="fr-FR" dirty="0"/>
              <a:t>: </a:t>
            </a:r>
            <a:r>
              <a:rPr lang="fr-FR" dirty="0">
                <a:hlinkClick r:id="rId2"/>
              </a:rPr>
              <a:t>https://</a:t>
            </a:r>
            <a:r>
              <a:rPr lang="fr-FR" dirty="0" smtClean="0">
                <a:hlinkClick r:id="rId2"/>
              </a:rPr>
              <a:t>github.com/kubernetes/minikube/releases</a:t>
            </a:r>
            <a:endParaRPr lang="fr-FR" dirty="0" smtClean="0"/>
          </a:p>
          <a:p>
            <a:pPr lvl="1"/>
            <a:r>
              <a:rPr lang="fr-FR" dirty="0" smtClean="0"/>
              <a:t>Date : </a:t>
            </a:r>
            <a:r>
              <a:rPr lang="fr-FR" dirty="0" smtClean="0"/>
              <a:t>14/12/2017</a:t>
            </a:r>
          </a:p>
          <a:p>
            <a:pPr lvl="1"/>
            <a:endParaRPr lang="fr-FR" dirty="0" smtClean="0"/>
          </a:p>
          <a:p>
            <a:pPr marL="457200" lvl="1" indent="0">
              <a:buNone/>
            </a:pPr>
            <a:endParaRPr lang="fr-F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996952"/>
            <a:ext cx="7173913"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1703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Micro Services - </a:t>
            </a:r>
            <a:r>
              <a:rPr lang="fr-FR" dirty="0" err="1" smtClean="0"/>
              <a:t>Redhat</a:t>
            </a:r>
            <a:endParaRPr lang="fr-FR" dirty="0"/>
          </a:p>
        </p:txBody>
      </p:sp>
      <p:sp>
        <p:nvSpPr>
          <p:cNvPr id="3" name="Espace réservé du contenu 2"/>
          <p:cNvSpPr>
            <a:spLocks noGrp="1"/>
          </p:cNvSpPr>
          <p:nvPr>
            <p:ph idx="1"/>
          </p:nvPr>
        </p:nvSpPr>
        <p:spPr/>
        <p:txBody>
          <a:bodyPr/>
          <a:lstStyle/>
          <a:p>
            <a:r>
              <a:rPr lang="fr-FR" dirty="0" smtClean="0"/>
              <a:t>Architecture</a:t>
            </a:r>
          </a:p>
          <a:p>
            <a:pPr lvl="1"/>
            <a:r>
              <a:rPr lang="fr-FR" dirty="0">
                <a:hlinkClick r:id="rId2"/>
              </a:rPr>
              <a:t>https://</a:t>
            </a:r>
            <a:r>
              <a:rPr lang="fr-FR" dirty="0" smtClean="0">
                <a:hlinkClick r:id="rId2"/>
              </a:rPr>
              <a:t>www.redhat.com/cms/managed-files/mi-microservices-eap-7-reference-architecture-201606-en.pdf</a:t>
            </a:r>
            <a:endParaRPr lang="fr-FR" dirty="0" smtClean="0"/>
          </a:p>
          <a:p>
            <a:pPr lvl="1"/>
            <a:r>
              <a:rPr lang="fr-FR" dirty="0" err="1" smtClean="0"/>
              <a:t>Definition</a:t>
            </a:r>
            <a:r>
              <a:rPr lang="fr-FR" dirty="0" smtClean="0"/>
              <a:t> : Page 4</a:t>
            </a:r>
          </a:p>
          <a:p>
            <a:pPr lvl="1"/>
            <a:r>
              <a:rPr lang="fr-FR" dirty="0" err="1" smtClean="0"/>
              <a:t>Advantages</a:t>
            </a:r>
            <a:r>
              <a:rPr lang="fr-FR" dirty="0" smtClean="0"/>
              <a:t> / </a:t>
            </a:r>
            <a:r>
              <a:rPr lang="fr-FR" dirty="0" err="1" smtClean="0"/>
              <a:t>Disadvantages</a:t>
            </a:r>
            <a:r>
              <a:rPr lang="fr-FR" dirty="0" smtClean="0"/>
              <a:t> : Page 4-5</a:t>
            </a:r>
          </a:p>
          <a:p>
            <a:pPr lvl="1"/>
            <a:r>
              <a:rPr lang="fr-FR" dirty="0" smtClean="0"/>
              <a:t>Cross-</a:t>
            </a:r>
            <a:r>
              <a:rPr lang="fr-FR" dirty="0" err="1" smtClean="0"/>
              <a:t>Cutting</a:t>
            </a:r>
            <a:r>
              <a:rPr lang="fr-FR" dirty="0" smtClean="0"/>
              <a:t> : Page 16</a:t>
            </a:r>
          </a:p>
          <a:p>
            <a:pPr marL="457200" lvl="1" indent="0">
              <a:buNone/>
            </a:pPr>
            <a:endParaRPr lang="fr-FR" dirty="0"/>
          </a:p>
        </p:txBody>
      </p:sp>
    </p:spTree>
    <p:extLst>
      <p:ext uri="{BB962C8B-B14F-4D97-AF65-F5344CB8AC3E}">
        <p14:creationId xmlns:p14="http://schemas.microsoft.com/office/powerpoint/2010/main" val="1176314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Micro Services - Microsoft</a:t>
            </a:r>
            <a:endParaRPr lang="fr-FR" dirty="0"/>
          </a:p>
        </p:txBody>
      </p:sp>
      <p:sp>
        <p:nvSpPr>
          <p:cNvPr id="3" name="Espace réservé du contenu 2"/>
          <p:cNvSpPr>
            <a:spLocks noGrp="1"/>
          </p:cNvSpPr>
          <p:nvPr>
            <p:ph idx="1"/>
          </p:nvPr>
        </p:nvSpPr>
        <p:spPr/>
        <p:txBody>
          <a:bodyPr>
            <a:normAutofit fontScale="92500" lnSpcReduction="20000"/>
          </a:bodyPr>
          <a:lstStyle/>
          <a:p>
            <a:r>
              <a:rPr lang="fr-FR" sz="2000" dirty="0" smtClean="0"/>
              <a:t>Architecture</a:t>
            </a:r>
          </a:p>
          <a:p>
            <a:pPr lvl="1"/>
            <a:r>
              <a:rPr lang="fr-FR" sz="1800" dirty="0"/>
              <a:t>https://www.microsoft.com/net/learn/architecture</a:t>
            </a:r>
          </a:p>
          <a:p>
            <a:endParaRPr lang="fr-FR" sz="2000" dirty="0"/>
          </a:p>
          <a:p>
            <a:pPr lvl="1"/>
            <a:r>
              <a:rPr lang="fr-FR" sz="1600" dirty="0"/>
              <a:t>NET-Microservices-Architecture-for-Containerized-NET-Applications-(Microsoft-eBook).</a:t>
            </a:r>
            <a:r>
              <a:rPr lang="fr-FR" sz="1600" dirty="0" smtClean="0"/>
              <a:t>pdf</a:t>
            </a:r>
          </a:p>
          <a:p>
            <a:pPr marL="393192" lvl="1" indent="0">
              <a:buNone/>
            </a:pPr>
            <a:r>
              <a:rPr lang="fr-FR" sz="1600" dirty="0"/>
              <a:t>https://www.microsoft.com/net/download/thank-you/microservices-architecture-ebook</a:t>
            </a:r>
            <a:endParaRPr lang="fr-FR" sz="1600" dirty="0" smtClean="0"/>
          </a:p>
          <a:p>
            <a:pPr lvl="1"/>
            <a:r>
              <a:rPr lang="fr-FR" sz="1600" dirty="0" smtClean="0"/>
              <a:t>Page 258 – Partial </a:t>
            </a:r>
            <a:r>
              <a:rPr lang="fr-FR" sz="1600" dirty="0" err="1" smtClean="0"/>
              <a:t>Failure</a:t>
            </a:r>
            <a:r>
              <a:rPr lang="fr-FR" sz="1600" dirty="0" smtClean="0"/>
              <a:t> </a:t>
            </a:r>
            <a:r>
              <a:rPr lang="fr-FR" sz="1600" dirty="0" err="1" smtClean="0"/>
              <a:t>Amplified</a:t>
            </a:r>
            <a:r>
              <a:rPr lang="fr-FR" sz="1600" dirty="0" smtClean="0"/>
              <a:t> in Micro Service</a:t>
            </a:r>
          </a:p>
          <a:p>
            <a:pPr marL="667512" lvl="2" indent="0">
              <a:buNone/>
            </a:pPr>
            <a:r>
              <a:rPr lang="en-US" sz="1300" dirty="0"/>
              <a:t>If you do not design and implement techniques to ensure fault tolerance, even small downtimes can be amplified. As an example, 50 dependencies each with 99.99% of availability would result in several hours of downtime each month because of this ripple effect. When a </a:t>
            </a:r>
            <a:r>
              <a:rPr lang="en-US" sz="1300" dirty="0" err="1"/>
              <a:t>microservice</a:t>
            </a:r>
            <a:r>
              <a:rPr lang="en-US" sz="1300" dirty="0"/>
              <a:t> dependency fails while handling a high volume of requests, that failure can quickly saturate all available request threads in each service and crash the whole application. </a:t>
            </a:r>
            <a:endParaRPr lang="en-US" sz="1300" dirty="0" smtClean="0"/>
          </a:p>
          <a:p>
            <a:pPr marL="667512" lvl="2" indent="0">
              <a:buNone/>
            </a:pPr>
            <a:endParaRPr lang="en-US" sz="1300" dirty="0"/>
          </a:p>
          <a:p>
            <a:pPr lvl="1"/>
            <a:r>
              <a:rPr lang="en-US" sz="1600" dirty="0" smtClean="0"/>
              <a:t>Page 41 </a:t>
            </a:r>
            <a:r>
              <a:rPr lang="en-US" sz="1600" dirty="0"/>
              <a:t>–  How to design communication across </a:t>
            </a:r>
            <a:r>
              <a:rPr lang="en-US" sz="1600" dirty="0" err="1"/>
              <a:t>microservice</a:t>
            </a:r>
            <a:r>
              <a:rPr lang="en-US" sz="1600" dirty="0"/>
              <a:t> boundaries </a:t>
            </a:r>
            <a:endParaRPr lang="en-US" sz="1600" dirty="0" smtClean="0"/>
          </a:p>
          <a:p>
            <a:pPr marL="667512" lvl="2" indent="0">
              <a:buNone/>
            </a:pPr>
            <a:r>
              <a:rPr lang="en-US" sz="1300" dirty="0"/>
              <a:t>Therefore, in order to enforce </a:t>
            </a:r>
            <a:r>
              <a:rPr lang="en-US" sz="1300" dirty="0" err="1"/>
              <a:t>microservice</a:t>
            </a:r>
            <a:r>
              <a:rPr lang="en-US" sz="1300" dirty="0"/>
              <a:t> autonomy and have better resiliency, you should minimize the use of chains of request/response communication across </a:t>
            </a:r>
            <a:r>
              <a:rPr lang="en-US" sz="1300" dirty="0" err="1"/>
              <a:t>microservices</a:t>
            </a:r>
            <a:r>
              <a:rPr lang="en-US" sz="1300" dirty="0"/>
              <a:t>. It is recommended that you use only asynchronous interaction for inter-</a:t>
            </a:r>
            <a:r>
              <a:rPr lang="en-US" sz="1300" dirty="0" err="1"/>
              <a:t>microservice</a:t>
            </a:r>
            <a:r>
              <a:rPr lang="en-US" sz="1300" dirty="0"/>
              <a:t> communication, either by using asynchronous message- and event-based communication, or by using HTTP polling independently of the original HTTP request/response cycle. </a:t>
            </a:r>
          </a:p>
          <a:p>
            <a:pPr lvl="1"/>
            <a:endParaRPr lang="fr-FR" sz="1600" dirty="0" smtClean="0"/>
          </a:p>
          <a:p>
            <a:pPr lvl="1"/>
            <a:endParaRPr lang="fr-FR" sz="1600" dirty="0"/>
          </a:p>
          <a:p>
            <a:pPr lvl="1"/>
            <a:endParaRPr lang="fr-FR" sz="1600" dirty="0" smtClean="0"/>
          </a:p>
          <a:p>
            <a:r>
              <a:rPr lang="fr-FR" sz="1800" dirty="0" smtClean="0"/>
              <a:t>Intégration avec outils Microsoft</a:t>
            </a:r>
            <a:endParaRPr lang="fr-FR" sz="1800" dirty="0"/>
          </a:p>
          <a:p>
            <a:pPr lvl="1"/>
            <a:r>
              <a:rPr lang="fr-FR" sz="1600" dirty="0"/>
              <a:t>Containerized-Docker-Application-Lifecycle-with-Microsoft-Platform-and-Tools-(eBook)_v1.1.pdf</a:t>
            </a:r>
          </a:p>
          <a:p>
            <a:endParaRPr lang="fr-FR" dirty="0" smtClean="0"/>
          </a:p>
          <a:p>
            <a:pPr marL="457200" lvl="1" indent="0">
              <a:buNone/>
            </a:pPr>
            <a:endParaRPr lang="fr-FR" dirty="0"/>
          </a:p>
        </p:txBody>
      </p:sp>
    </p:spTree>
    <p:extLst>
      <p:ext uri="{BB962C8B-B14F-4D97-AF65-F5344CB8AC3E}">
        <p14:creationId xmlns:p14="http://schemas.microsoft.com/office/powerpoint/2010/main" val="3983967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Micro service – Architecture Pattern</a:t>
            </a:r>
            <a:endParaRPr lang="fr-FR" dirty="0"/>
          </a:p>
        </p:txBody>
      </p:sp>
      <p:sp>
        <p:nvSpPr>
          <p:cNvPr id="3" name="Espace réservé du contenu 2"/>
          <p:cNvSpPr>
            <a:spLocks noGrp="1"/>
          </p:cNvSpPr>
          <p:nvPr>
            <p:ph idx="1"/>
          </p:nvPr>
        </p:nvSpPr>
        <p:spPr/>
        <p:txBody>
          <a:bodyPr>
            <a:normAutofit fontScale="85000" lnSpcReduction="10000"/>
          </a:bodyPr>
          <a:lstStyle/>
          <a:p>
            <a:r>
              <a:rPr lang="fr-FR" dirty="0" smtClean="0"/>
              <a:t>Micro service Architecture</a:t>
            </a:r>
          </a:p>
          <a:p>
            <a:pPr lvl="1"/>
            <a:r>
              <a:rPr lang="fr-FR" dirty="0">
                <a:hlinkClick r:id="rId2"/>
              </a:rPr>
              <a:t>http://</a:t>
            </a:r>
            <a:r>
              <a:rPr lang="fr-FR" dirty="0" smtClean="0">
                <a:hlinkClick r:id="rId2"/>
              </a:rPr>
              <a:t>microservices.io/patterns/microservices.html</a:t>
            </a:r>
            <a:endParaRPr lang="fr-FR" dirty="0" smtClean="0"/>
          </a:p>
          <a:p>
            <a:pPr marL="393192" lvl="1" indent="0">
              <a:buNone/>
            </a:pPr>
            <a:endParaRPr lang="fr-FR" dirty="0" smtClean="0"/>
          </a:p>
          <a:p>
            <a:r>
              <a:rPr lang="fr-FR" dirty="0" err="1" smtClean="0"/>
              <a:t>Database</a:t>
            </a:r>
            <a:r>
              <a:rPr lang="fr-FR" dirty="0" smtClean="0"/>
              <a:t> per service</a:t>
            </a:r>
          </a:p>
          <a:p>
            <a:pPr lvl="1"/>
            <a:r>
              <a:rPr lang="fr-FR" dirty="0">
                <a:hlinkClick r:id="rId3"/>
              </a:rPr>
              <a:t>http://</a:t>
            </a:r>
            <a:r>
              <a:rPr lang="fr-FR" dirty="0" smtClean="0">
                <a:hlinkClick r:id="rId3"/>
              </a:rPr>
              <a:t>microservices.io/patterns/data/database-per-service.html</a:t>
            </a:r>
            <a:endParaRPr lang="fr-FR" dirty="0" smtClean="0"/>
          </a:p>
          <a:p>
            <a:pPr lvl="1"/>
            <a:endParaRPr lang="fr-FR" dirty="0" smtClean="0"/>
          </a:p>
          <a:p>
            <a:r>
              <a:rPr lang="fr-FR" dirty="0" err="1" smtClean="0"/>
              <a:t>Decompose</a:t>
            </a:r>
            <a:r>
              <a:rPr lang="fr-FR" dirty="0" smtClean="0"/>
              <a:t> by Business </a:t>
            </a:r>
            <a:r>
              <a:rPr lang="fr-FR" dirty="0" err="1" smtClean="0"/>
              <a:t>capability</a:t>
            </a:r>
            <a:endParaRPr lang="fr-FR" dirty="0" smtClean="0"/>
          </a:p>
          <a:p>
            <a:pPr lvl="1"/>
            <a:r>
              <a:rPr lang="fr-FR" dirty="0">
                <a:hlinkClick r:id="rId4"/>
              </a:rPr>
              <a:t>http://</a:t>
            </a:r>
            <a:r>
              <a:rPr lang="fr-FR" dirty="0" smtClean="0">
                <a:hlinkClick r:id="rId4"/>
              </a:rPr>
              <a:t>microservices.io/patterns/decomposition/decompose-by-business-capability.html</a:t>
            </a:r>
            <a:endParaRPr lang="fr-FR" dirty="0" smtClean="0"/>
          </a:p>
          <a:p>
            <a:pPr lvl="1"/>
            <a:endParaRPr lang="fr-FR" dirty="0" smtClean="0"/>
          </a:p>
          <a:p>
            <a:r>
              <a:rPr lang="fr-FR" dirty="0" smtClean="0"/>
              <a:t>Event </a:t>
            </a:r>
            <a:r>
              <a:rPr lang="fr-FR" dirty="0" err="1" smtClean="0"/>
              <a:t>sourcing</a:t>
            </a:r>
            <a:endParaRPr lang="fr-FR" dirty="0" smtClean="0"/>
          </a:p>
          <a:p>
            <a:pPr lvl="1"/>
            <a:r>
              <a:rPr lang="fr-FR" dirty="0">
                <a:hlinkClick r:id="rId5"/>
              </a:rPr>
              <a:t>http://</a:t>
            </a:r>
            <a:r>
              <a:rPr lang="fr-FR" dirty="0" smtClean="0">
                <a:hlinkClick r:id="rId5"/>
              </a:rPr>
              <a:t>microservices.io/patterns/data/event-sourcing.html</a:t>
            </a:r>
            <a:endParaRPr lang="fr-FR" dirty="0" smtClean="0"/>
          </a:p>
          <a:p>
            <a:pPr lvl="1"/>
            <a:endParaRPr lang="fr-FR" dirty="0" smtClean="0"/>
          </a:p>
          <a:p>
            <a:r>
              <a:rPr lang="fr-FR" dirty="0" smtClean="0"/>
              <a:t>Command </a:t>
            </a:r>
            <a:r>
              <a:rPr lang="fr-FR" dirty="0" err="1" smtClean="0"/>
              <a:t>Query</a:t>
            </a:r>
            <a:r>
              <a:rPr lang="fr-FR" dirty="0" smtClean="0"/>
              <a:t> </a:t>
            </a:r>
            <a:r>
              <a:rPr lang="fr-FR" dirty="0" err="1" smtClean="0"/>
              <a:t>Responsibility</a:t>
            </a:r>
            <a:r>
              <a:rPr lang="fr-FR" dirty="0" smtClean="0"/>
              <a:t> </a:t>
            </a:r>
            <a:r>
              <a:rPr lang="fr-FR" dirty="0" err="1" smtClean="0"/>
              <a:t>Segregation</a:t>
            </a:r>
            <a:r>
              <a:rPr lang="fr-FR" dirty="0" smtClean="0"/>
              <a:t> (CQRS)</a:t>
            </a:r>
          </a:p>
          <a:p>
            <a:pPr lvl="1"/>
            <a:r>
              <a:rPr lang="fr-FR" dirty="0" smtClean="0"/>
              <a:t>url </a:t>
            </a:r>
            <a:r>
              <a:rPr lang="fr-FR" dirty="0"/>
              <a:t>: </a:t>
            </a:r>
            <a:r>
              <a:rPr lang="fr-FR" dirty="0">
                <a:hlinkClick r:id="rId6"/>
              </a:rPr>
              <a:t>http://</a:t>
            </a:r>
            <a:r>
              <a:rPr lang="fr-FR" dirty="0" smtClean="0">
                <a:hlinkClick r:id="rId6"/>
              </a:rPr>
              <a:t>microservices.io/patterns/data/cqrs.html</a:t>
            </a:r>
            <a:endParaRPr lang="fr-FR" dirty="0" smtClean="0"/>
          </a:p>
          <a:p>
            <a:pPr marL="457200" lvl="1" indent="0">
              <a:buNone/>
            </a:pPr>
            <a:endParaRPr lang="fr-FR" dirty="0"/>
          </a:p>
        </p:txBody>
      </p:sp>
    </p:spTree>
    <p:extLst>
      <p:ext uri="{BB962C8B-B14F-4D97-AF65-F5344CB8AC3E}">
        <p14:creationId xmlns:p14="http://schemas.microsoft.com/office/powerpoint/2010/main" val="3730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Micro service – Architecture Pattern</a:t>
            </a:r>
            <a:endParaRPr lang="fr-FR" dirty="0"/>
          </a:p>
        </p:txBody>
      </p:sp>
      <p:sp>
        <p:nvSpPr>
          <p:cNvPr id="3" name="Espace réservé du contenu 2"/>
          <p:cNvSpPr>
            <a:spLocks noGrp="1"/>
          </p:cNvSpPr>
          <p:nvPr>
            <p:ph idx="1"/>
          </p:nvPr>
        </p:nvSpPr>
        <p:spPr/>
        <p:txBody>
          <a:bodyPr>
            <a:normAutofit/>
          </a:bodyPr>
          <a:lstStyle/>
          <a:p>
            <a:r>
              <a:rPr lang="fr-FR" dirty="0">
                <a:hlinkClick r:id="rId2"/>
              </a:rPr>
              <a:t>https://</a:t>
            </a:r>
            <a:r>
              <a:rPr lang="fr-FR" dirty="0" smtClean="0">
                <a:hlinkClick r:id="rId2"/>
              </a:rPr>
              <a:t>www.martinfowler.com/articles/microservices.html</a:t>
            </a:r>
            <a:endParaRPr lang="fr-FR" dirty="0" smtClean="0"/>
          </a:p>
          <a:p>
            <a:pPr lvl="1"/>
            <a:r>
              <a:rPr lang="fr-FR" b="1" dirty="0" err="1"/>
              <a:t>Organized</a:t>
            </a:r>
            <a:r>
              <a:rPr lang="fr-FR" b="1" dirty="0"/>
              <a:t> </a:t>
            </a:r>
            <a:r>
              <a:rPr lang="fr-FR" b="1" dirty="0" err="1"/>
              <a:t>around</a:t>
            </a:r>
            <a:r>
              <a:rPr lang="fr-FR" b="1" dirty="0"/>
              <a:t> Business </a:t>
            </a:r>
            <a:r>
              <a:rPr lang="fr-FR" b="1" dirty="0" err="1" smtClean="0"/>
              <a:t>Capabilities</a:t>
            </a:r>
            <a:r>
              <a:rPr lang="fr-FR" b="1" dirty="0" smtClean="0"/>
              <a:t> = </a:t>
            </a:r>
            <a:r>
              <a:rPr lang="fr-FR" b="1" dirty="0" err="1" smtClean="0"/>
              <a:t>Ready</a:t>
            </a:r>
            <a:r>
              <a:rPr lang="fr-FR" b="1" dirty="0" smtClean="0"/>
              <a:t> to Agile</a:t>
            </a:r>
            <a:endParaRPr lang="fr-FR" dirty="0" smtClean="0"/>
          </a:p>
          <a:p>
            <a:pPr marL="0" indent="0">
              <a:buNone/>
            </a:pPr>
            <a:endParaRPr lang="fr-FR" dirty="0" smtClean="0"/>
          </a:p>
          <a:p>
            <a:pPr marL="393192" lvl="1" indent="0">
              <a:buNone/>
            </a:pPr>
            <a:endParaRPr lang="fr-FR"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5" y="2708920"/>
            <a:ext cx="2736304" cy="2262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descr="https://www.martinfowler.com/articles/microservices/images/PreferFunctionalStaffOrganiz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3506" y="2765483"/>
            <a:ext cx="3738625" cy="2149209"/>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416007" y="5085184"/>
            <a:ext cx="3564395" cy="1200329"/>
          </a:xfrm>
          <a:prstGeom prst="rect">
            <a:avLst/>
          </a:prstGeom>
          <a:noFill/>
        </p:spPr>
        <p:txBody>
          <a:bodyPr wrap="square" rtlCol="0">
            <a:spAutoFit/>
          </a:bodyPr>
          <a:lstStyle/>
          <a:p>
            <a:r>
              <a:rPr lang="en-US" sz="1200" dirty="0"/>
              <a:t>When looking to split a large application into parts, often management focuses on the technology layer, leading to UI teams, server-side logic teams, and database teams. When teams are separated along these lines, even simple changes can lead to a cross-team project taking time and budgetary approval</a:t>
            </a:r>
            <a:endParaRPr lang="fr-FR" sz="1200" dirty="0"/>
          </a:p>
        </p:txBody>
      </p:sp>
      <p:sp>
        <p:nvSpPr>
          <p:cNvPr id="7" name="ZoneTexte 6"/>
          <p:cNvSpPr txBox="1"/>
          <p:nvPr/>
        </p:nvSpPr>
        <p:spPr>
          <a:xfrm>
            <a:off x="4459475" y="5085184"/>
            <a:ext cx="3564395" cy="1384995"/>
          </a:xfrm>
          <a:prstGeom prst="rect">
            <a:avLst/>
          </a:prstGeom>
          <a:noFill/>
        </p:spPr>
        <p:txBody>
          <a:bodyPr wrap="square" rtlCol="0">
            <a:spAutoFit/>
          </a:bodyPr>
          <a:lstStyle/>
          <a:p>
            <a:r>
              <a:rPr lang="en-US" sz="1200" dirty="0" smtClean="0"/>
              <a:t>Such </a:t>
            </a:r>
            <a:r>
              <a:rPr lang="en-US" sz="1200" dirty="0"/>
              <a:t>services take a broad-stack implementation of software for that business area, including user-interface, </a:t>
            </a:r>
            <a:r>
              <a:rPr lang="en-US" sz="1200" dirty="0" err="1"/>
              <a:t>persistant</a:t>
            </a:r>
            <a:r>
              <a:rPr lang="en-US" sz="1200" dirty="0"/>
              <a:t> storage, and any external collaborations. Consequently the teams are cross-functional, including the full range of skills required for the development: user-experience, database, and project management. </a:t>
            </a:r>
            <a:endParaRPr lang="fr-FR" sz="1200" dirty="0"/>
          </a:p>
        </p:txBody>
      </p:sp>
    </p:spTree>
    <p:extLst>
      <p:ext uri="{BB962C8B-B14F-4D97-AF65-F5344CB8AC3E}">
        <p14:creationId xmlns:p14="http://schemas.microsoft.com/office/powerpoint/2010/main" val="37302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Généralités</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smtClean="0"/>
              <a:t>Docker</a:t>
            </a:r>
          </a:p>
          <a:p>
            <a:pPr lvl="1"/>
            <a:r>
              <a:rPr lang="fr-FR" dirty="0" smtClean="0"/>
              <a:t>Solution de containérisation adoptée par tous les Majors IT</a:t>
            </a:r>
          </a:p>
          <a:p>
            <a:pPr lvl="1"/>
            <a:r>
              <a:rPr lang="fr-FR" dirty="0" smtClean="0"/>
              <a:t>Cross-</a:t>
            </a:r>
            <a:r>
              <a:rPr lang="fr-FR" dirty="0" err="1" smtClean="0"/>
              <a:t>platform</a:t>
            </a:r>
            <a:endParaRPr lang="fr-FR" dirty="0" smtClean="0"/>
          </a:p>
          <a:p>
            <a:pPr lvl="1"/>
            <a:r>
              <a:rPr lang="fr-FR" dirty="0" smtClean="0"/>
              <a:t>Peu ou pas de concurrents (</a:t>
            </a:r>
            <a:r>
              <a:rPr lang="fr-FR" dirty="0" err="1" smtClean="0"/>
              <a:t>Roket</a:t>
            </a:r>
            <a:r>
              <a:rPr lang="fr-FR" dirty="0" smtClean="0"/>
              <a:t>, LXC)</a:t>
            </a:r>
          </a:p>
          <a:p>
            <a:r>
              <a:rPr lang="fr-FR" dirty="0" smtClean="0"/>
              <a:t>Pourquoi les containers</a:t>
            </a:r>
          </a:p>
          <a:p>
            <a:pPr lvl="1"/>
            <a:r>
              <a:rPr lang="fr-FR" dirty="0" err="1" smtClean="0"/>
              <a:t>Scalabilité</a:t>
            </a:r>
            <a:r>
              <a:rPr lang="fr-FR" dirty="0" smtClean="0"/>
              <a:t> Horizontale</a:t>
            </a:r>
          </a:p>
          <a:p>
            <a:pPr lvl="1"/>
            <a:r>
              <a:rPr lang="fr-FR" dirty="0" smtClean="0"/>
              <a:t>Patch Management</a:t>
            </a:r>
          </a:p>
          <a:p>
            <a:pPr lvl="1"/>
            <a:r>
              <a:rPr lang="fr-FR" dirty="0" smtClean="0"/>
              <a:t>Rapidité / Fiabilité de déploiement</a:t>
            </a:r>
          </a:p>
          <a:p>
            <a:r>
              <a:rPr lang="fr-FR" dirty="0" smtClean="0"/>
              <a:t>Plate-forme d’exécution</a:t>
            </a:r>
          </a:p>
          <a:p>
            <a:pPr lvl="1"/>
            <a:r>
              <a:rPr lang="fr-FR" dirty="0" smtClean="0"/>
              <a:t>Orchestration déploiement</a:t>
            </a:r>
          </a:p>
          <a:p>
            <a:pPr lvl="1"/>
            <a:r>
              <a:rPr lang="fr-FR" dirty="0" smtClean="0"/>
              <a:t>Orchestration </a:t>
            </a:r>
            <a:r>
              <a:rPr lang="fr-FR" dirty="0" err="1" smtClean="0"/>
              <a:t>scalabilité</a:t>
            </a:r>
            <a:endParaRPr lang="fr-FR" dirty="0" smtClean="0"/>
          </a:p>
          <a:p>
            <a:pPr lvl="1"/>
            <a:r>
              <a:rPr lang="fr-FR" dirty="0" smtClean="0"/>
              <a:t>Services associés</a:t>
            </a:r>
          </a:p>
          <a:p>
            <a:pPr lvl="1"/>
            <a:r>
              <a:rPr lang="fr-FR" dirty="0" smtClean="0"/>
              <a:t>Monitoring</a:t>
            </a:r>
          </a:p>
          <a:p>
            <a:r>
              <a:rPr lang="fr-FR" dirty="0" smtClean="0"/>
              <a:t>Micro Service</a:t>
            </a:r>
          </a:p>
          <a:p>
            <a:pPr lvl="1"/>
            <a:r>
              <a:rPr lang="fr-FR" dirty="0" smtClean="0"/>
              <a:t>Changement architecture applicative</a:t>
            </a:r>
            <a:endParaRPr lang="fr-FR" dirty="0"/>
          </a:p>
          <a:p>
            <a:pPr lvl="1"/>
            <a:endParaRPr lang="fr-FR" dirty="0" smtClean="0"/>
          </a:p>
        </p:txBody>
      </p:sp>
    </p:spTree>
    <p:extLst>
      <p:ext uri="{BB962C8B-B14F-4D97-AF65-F5344CB8AC3E}">
        <p14:creationId xmlns:p14="http://schemas.microsoft.com/office/powerpoint/2010/main" val="4219070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Micro service – Architecture Pattern</a:t>
            </a:r>
            <a:endParaRPr lang="fr-FR" dirty="0"/>
          </a:p>
        </p:txBody>
      </p:sp>
      <p:sp>
        <p:nvSpPr>
          <p:cNvPr id="3" name="Espace réservé du contenu 2"/>
          <p:cNvSpPr>
            <a:spLocks noGrp="1"/>
          </p:cNvSpPr>
          <p:nvPr>
            <p:ph idx="1"/>
          </p:nvPr>
        </p:nvSpPr>
        <p:spPr/>
        <p:txBody>
          <a:bodyPr>
            <a:normAutofit/>
          </a:bodyPr>
          <a:lstStyle/>
          <a:p>
            <a:r>
              <a:rPr lang="fr-FR" dirty="0">
                <a:hlinkClick r:id="rId2"/>
              </a:rPr>
              <a:t>https://</a:t>
            </a:r>
            <a:r>
              <a:rPr lang="fr-FR" dirty="0" smtClean="0">
                <a:hlinkClick r:id="rId2"/>
              </a:rPr>
              <a:t>www.martinfowler.com/articles/microservices.html</a:t>
            </a:r>
            <a:endParaRPr lang="fr-FR" dirty="0" smtClean="0"/>
          </a:p>
          <a:p>
            <a:pPr lvl="1"/>
            <a:r>
              <a:rPr lang="fr-FR" b="1" dirty="0" err="1"/>
              <a:t>Decentralized</a:t>
            </a:r>
            <a:r>
              <a:rPr lang="fr-FR" b="1" dirty="0"/>
              <a:t> Data Management</a:t>
            </a:r>
            <a:endParaRPr lang="fr-FR" dirty="0" smtClean="0"/>
          </a:p>
          <a:p>
            <a:pPr marL="393192" lvl="1" indent="0">
              <a:buNone/>
            </a:pPr>
            <a:endParaRPr lang="fr-FR" dirty="0" smtClean="0"/>
          </a:p>
        </p:txBody>
      </p:sp>
      <p:sp>
        <p:nvSpPr>
          <p:cNvPr id="7" name="ZoneTexte 6"/>
          <p:cNvSpPr txBox="1"/>
          <p:nvPr/>
        </p:nvSpPr>
        <p:spPr>
          <a:xfrm>
            <a:off x="611561" y="5284365"/>
            <a:ext cx="7412310" cy="1384995"/>
          </a:xfrm>
          <a:prstGeom prst="rect">
            <a:avLst/>
          </a:prstGeom>
          <a:noFill/>
        </p:spPr>
        <p:txBody>
          <a:bodyPr wrap="square" rtlCol="0">
            <a:spAutoFit/>
          </a:bodyPr>
          <a:lstStyle/>
          <a:p>
            <a:r>
              <a:rPr lang="fr-FR" sz="1200" dirty="0" smtClean="0"/>
              <a:t>A expliquer : Pas les mêmes besoins en terme d’entité (plu sou moins d’attributs, attributs spécifiques et communs) =&gt; DDD</a:t>
            </a:r>
          </a:p>
          <a:p>
            <a:endParaRPr lang="fr-FR" sz="1200" dirty="0"/>
          </a:p>
          <a:p>
            <a:r>
              <a:rPr lang="en-US" sz="1200" dirty="0"/>
              <a:t>While monolithic applications prefer a single logical database for </a:t>
            </a:r>
            <a:r>
              <a:rPr lang="en-US" sz="1200" dirty="0" err="1"/>
              <a:t>persistant</a:t>
            </a:r>
            <a:r>
              <a:rPr lang="en-US" sz="1200" dirty="0"/>
              <a:t> data, enterprises often prefer a single database across a range of applications - many of these decisions driven through vendor's commercial models around licensing. </a:t>
            </a:r>
            <a:r>
              <a:rPr lang="en-US" sz="1200" dirty="0" err="1"/>
              <a:t>Microservices</a:t>
            </a:r>
            <a:r>
              <a:rPr lang="en-US" sz="1200" dirty="0"/>
              <a:t> prefer letting each service manage its own database, either different instances of the same database technology, or entirely different database systems</a:t>
            </a:r>
            <a:endParaRPr lang="fr-FR" sz="12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681" y="2494954"/>
            <a:ext cx="4762103" cy="27894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1248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Micro service – Architecture Pattern</a:t>
            </a:r>
            <a:endParaRPr lang="fr-FR" dirty="0"/>
          </a:p>
        </p:txBody>
      </p:sp>
      <p:sp>
        <p:nvSpPr>
          <p:cNvPr id="3" name="Espace réservé du contenu 2"/>
          <p:cNvSpPr>
            <a:spLocks noGrp="1"/>
          </p:cNvSpPr>
          <p:nvPr>
            <p:ph idx="1"/>
          </p:nvPr>
        </p:nvSpPr>
        <p:spPr/>
        <p:txBody>
          <a:bodyPr>
            <a:normAutofit/>
          </a:bodyPr>
          <a:lstStyle/>
          <a:p>
            <a:r>
              <a:rPr lang="fr-FR" dirty="0">
                <a:hlinkClick r:id="rId2"/>
              </a:rPr>
              <a:t>https://</a:t>
            </a:r>
            <a:r>
              <a:rPr lang="fr-FR" dirty="0" smtClean="0">
                <a:hlinkClick r:id="rId2"/>
              </a:rPr>
              <a:t>www.martinfowler.com/articles/microservices.html</a:t>
            </a:r>
            <a:endParaRPr lang="fr-FR" dirty="0" smtClean="0"/>
          </a:p>
          <a:p>
            <a:pPr lvl="1"/>
            <a:r>
              <a:rPr lang="fr-FR" b="1" dirty="0" err="1"/>
              <a:t>Decentralized</a:t>
            </a:r>
            <a:r>
              <a:rPr lang="fr-FR" b="1" dirty="0"/>
              <a:t> </a:t>
            </a:r>
            <a:r>
              <a:rPr lang="fr-FR" b="1" dirty="0" err="1" smtClean="0"/>
              <a:t>Governance</a:t>
            </a:r>
            <a:endParaRPr lang="fr-FR" b="1" dirty="0" smtClean="0"/>
          </a:p>
          <a:p>
            <a:pPr marL="667512" lvl="2" indent="0">
              <a:buNone/>
            </a:pPr>
            <a:r>
              <a:rPr lang="en-US" dirty="0" smtClean="0"/>
              <a:t>“One </a:t>
            </a:r>
            <a:r>
              <a:rPr lang="en-US" dirty="0"/>
              <a:t>of the consequences of </a:t>
            </a:r>
            <a:r>
              <a:rPr lang="en-US" dirty="0" err="1"/>
              <a:t>centralised</a:t>
            </a:r>
            <a:r>
              <a:rPr lang="en-US" dirty="0"/>
              <a:t> governance is the tendency to </a:t>
            </a:r>
            <a:r>
              <a:rPr lang="en-US" dirty="0" err="1"/>
              <a:t>standardise</a:t>
            </a:r>
            <a:r>
              <a:rPr lang="en-US" dirty="0"/>
              <a:t> on single technology platforms. Experience shows that this approach is constricting - not every problem is a nail and not every solution a </a:t>
            </a:r>
            <a:r>
              <a:rPr lang="en-US" dirty="0" smtClean="0"/>
              <a:t>hammer”</a:t>
            </a:r>
          </a:p>
          <a:p>
            <a:pPr marL="667512" lvl="2" indent="0">
              <a:buNone/>
            </a:pPr>
            <a:endParaRPr lang="en-US" dirty="0"/>
          </a:p>
          <a:p>
            <a:pPr marL="667512" lvl="2" indent="0">
              <a:buNone/>
            </a:pPr>
            <a:r>
              <a:rPr lang="en-US" dirty="0"/>
              <a:t>“Teams building </a:t>
            </a:r>
            <a:r>
              <a:rPr lang="en-US" dirty="0" err="1"/>
              <a:t>microservices</a:t>
            </a:r>
            <a:r>
              <a:rPr lang="en-US" dirty="0"/>
              <a:t> prefer a different approach to standards too. Rather than use a set of defined standards written down somewhere on paper they prefer the idea of producing useful tools that other developers can use to solve similar problems to the ones they are facing. These tools are usually harvested from implementations and shared with a wider </a:t>
            </a:r>
            <a:r>
              <a:rPr lang="en-US" dirty="0" smtClean="0"/>
              <a:t>group”</a:t>
            </a:r>
            <a:endParaRPr lang="fr-FR" dirty="0" smtClean="0"/>
          </a:p>
          <a:p>
            <a:pPr marL="393192" lvl="1" indent="0">
              <a:buNone/>
            </a:pPr>
            <a:endParaRPr lang="fr-FR" dirty="0" smtClean="0"/>
          </a:p>
        </p:txBody>
      </p:sp>
    </p:spTree>
    <p:extLst>
      <p:ext uri="{BB962C8B-B14F-4D97-AF65-F5344CB8AC3E}">
        <p14:creationId xmlns:p14="http://schemas.microsoft.com/office/powerpoint/2010/main" val="2718414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1551656" y="5599370"/>
            <a:ext cx="1440160"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smtClean="0"/>
              <a:t>microsoft</a:t>
            </a:r>
            <a:r>
              <a:rPr lang="fr-FR" sz="1000" dirty="0" smtClean="0"/>
              <a:t>/</a:t>
            </a:r>
            <a:r>
              <a:rPr lang="fr-FR" sz="1000" dirty="0" err="1" smtClean="0"/>
              <a:t>windowsservercore</a:t>
            </a:r>
            <a:endParaRPr lang="fr-FR" sz="1000" dirty="0"/>
          </a:p>
        </p:txBody>
      </p:sp>
      <p:sp>
        <p:nvSpPr>
          <p:cNvPr id="5" name="Rectangle à coins arrondis 4"/>
          <p:cNvSpPr/>
          <p:nvPr/>
        </p:nvSpPr>
        <p:spPr>
          <a:xfrm>
            <a:off x="7164288" y="4869160"/>
            <a:ext cx="1440160"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t>Linux RHEL</a:t>
            </a:r>
            <a:endParaRPr lang="fr-FR" sz="1000" dirty="0"/>
          </a:p>
        </p:txBody>
      </p:sp>
      <p:sp>
        <p:nvSpPr>
          <p:cNvPr id="6" name="Rectangle à coins arrondis 5"/>
          <p:cNvSpPr/>
          <p:nvPr/>
        </p:nvSpPr>
        <p:spPr>
          <a:xfrm>
            <a:off x="1714779" y="2096852"/>
            <a:ext cx="1440160"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Enterprise image:</a:t>
            </a:r>
          </a:p>
          <a:p>
            <a:pPr algn="ctr"/>
            <a:r>
              <a:rPr lang="fr-FR" sz="1200" dirty="0" smtClean="0"/>
              <a:t>Windows 2016</a:t>
            </a:r>
            <a:endParaRPr lang="fr-FR" sz="1200" dirty="0"/>
          </a:p>
        </p:txBody>
      </p:sp>
      <p:cxnSp>
        <p:nvCxnSpPr>
          <p:cNvPr id="9" name="Connecteur droit 8"/>
          <p:cNvCxnSpPr/>
          <p:nvPr/>
        </p:nvCxnSpPr>
        <p:spPr>
          <a:xfrm>
            <a:off x="107504" y="3140968"/>
            <a:ext cx="8784976"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ZoneTexte 9"/>
          <p:cNvSpPr txBox="1"/>
          <p:nvPr/>
        </p:nvSpPr>
        <p:spPr>
          <a:xfrm>
            <a:off x="120483" y="3161566"/>
            <a:ext cx="1257652" cy="369332"/>
          </a:xfrm>
          <a:prstGeom prst="rect">
            <a:avLst/>
          </a:prstGeom>
          <a:noFill/>
        </p:spPr>
        <p:txBody>
          <a:bodyPr wrap="none" rtlCol="0">
            <a:spAutoFit/>
          </a:bodyPr>
          <a:lstStyle/>
          <a:p>
            <a:r>
              <a:rPr lang="fr-FR" dirty="0" smtClean="0"/>
              <a:t>Docker hub</a:t>
            </a:r>
            <a:endParaRPr lang="fr-FR" dirty="0"/>
          </a:p>
        </p:txBody>
      </p:sp>
      <p:sp>
        <p:nvSpPr>
          <p:cNvPr id="11" name="ZoneTexte 10"/>
          <p:cNvSpPr txBox="1"/>
          <p:nvPr/>
        </p:nvSpPr>
        <p:spPr>
          <a:xfrm>
            <a:off x="145996" y="2708920"/>
            <a:ext cx="1565044" cy="369332"/>
          </a:xfrm>
          <a:prstGeom prst="rect">
            <a:avLst/>
          </a:prstGeom>
          <a:noFill/>
        </p:spPr>
        <p:txBody>
          <a:bodyPr wrap="none" rtlCol="0">
            <a:spAutoFit/>
          </a:bodyPr>
          <a:lstStyle/>
          <a:p>
            <a:r>
              <a:rPr lang="fr-FR" dirty="0" smtClean="0"/>
              <a:t>Enterprise hub</a:t>
            </a:r>
            <a:endParaRPr lang="fr-FR" dirty="0"/>
          </a:p>
        </p:txBody>
      </p:sp>
      <p:sp>
        <p:nvSpPr>
          <p:cNvPr id="12" name="Rectangle à coins arrondis 11"/>
          <p:cNvSpPr/>
          <p:nvPr/>
        </p:nvSpPr>
        <p:spPr>
          <a:xfrm>
            <a:off x="3711809" y="5589240"/>
            <a:ext cx="1440160"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t>Windows 2016 </a:t>
            </a:r>
            <a:r>
              <a:rPr lang="fr-FR" sz="1000" dirty="0" err="1" smtClean="0"/>
              <a:t>nanoserver</a:t>
            </a:r>
            <a:endParaRPr lang="fr-FR" sz="1000" dirty="0"/>
          </a:p>
        </p:txBody>
      </p:sp>
      <p:sp>
        <p:nvSpPr>
          <p:cNvPr id="13" name="Rectangle à coins arrondis 12"/>
          <p:cNvSpPr/>
          <p:nvPr/>
        </p:nvSpPr>
        <p:spPr>
          <a:xfrm>
            <a:off x="1551656" y="4941168"/>
            <a:ext cx="1440160"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a:t>microsoft</a:t>
            </a:r>
            <a:r>
              <a:rPr lang="fr-FR" sz="1000" dirty="0"/>
              <a:t>/</a:t>
            </a:r>
            <a:r>
              <a:rPr lang="fr-FR" sz="1000" dirty="0" err="1"/>
              <a:t>dotnet-framework</a:t>
            </a:r>
            <a:endParaRPr lang="fr-FR" sz="1000" dirty="0"/>
          </a:p>
        </p:txBody>
      </p:sp>
      <p:sp>
        <p:nvSpPr>
          <p:cNvPr id="14" name="Rectangle à coins arrondis 13"/>
          <p:cNvSpPr/>
          <p:nvPr/>
        </p:nvSpPr>
        <p:spPr>
          <a:xfrm>
            <a:off x="1547664" y="4221088"/>
            <a:ext cx="1440160"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smtClean="0"/>
              <a:t>microsoft</a:t>
            </a:r>
            <a:r>
              <a:rPr lang="fr-FR" sz="1000" dirty="0" smtClean="0"/>
              <a:t>/</a:t>
            </a:r>
            <a:r>
              <a:rPr lang="fr-FR" sz="1000" dirty="0" err="1" smtClean="0"/>
              <a:t>aspnet</a:t>
            </a:r>
            <a:endParaRPr lang="fr-FR" sz="1000" dirty="0"/>
          </a:p>
        </p:txBody>
      </p:sp>
      <p:sp>
        <p:nvSpPr>
          <p:cNvPr id="15" name="Rectangle à coins arrondis 14"/>
          <p:cNvSpPr/>
          <p:nvPr/>
        </p:nvSpPr>
        <p:spPr>
          <a:xfrm>
            <a:off x="3707904" y="4241645"/>
            <a:ext cx="1440160"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smtClean="0"/>
              <a:t>microsoft</a:t>
            </a:r>
            <a:r>
              <a:rPr lang="fr-FR" sz="1000" dirty="0" smtClean="0"/>
              <a:t>/</a:t>
            </a:r>
            <a:r>
              <a:rPr lang="fr-FR" sz="1000" dirty="0" err="1" smtClean="0"/>
              <a:t>aspnetcore</a:t>
            </a:r>
            <a:endParaRPr lang="fr-FR" sz="1000" dirty="0"/>
          </a:p>
        </p:txBody>
      </p:sp>
      <p:sp>
        <p:nvSpPr>
          <p:cNvPr id="16" name="Rectangle à coins arrondis 15"/>
          <p:cNvSpPr/>
          <p:nvPr/>
        </p:nvSpPr>
        <p:spPr>
          <a:xfrm>
            <a:off x="3711809" y="4941168"/>
            <a:ext cx="1440160"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smtClean="0"/>
              <a:t>microsoft</a:t>
            </a:r>
            <a:r>
              <a:rPr lang="fr-FR" sz="1000" dirty="0" smtClean="0"/>
              <a:t>/</a:t>
            </a:r>
            <a:r>
              <a:rPr lang="fr-FR" sz="1000" dirty="0" err="1" smtClean="0"/>
              <a:t>dotnet</a:t>
            </a:r>
            <a:endParaRPr lang="fr-FR" sz="1000" dirty="0"/>
          </a:p>
        </p:txBody>
      </p:sp>
    </p:spTree>
    <p:extLst>
      <p:ext uri="{BB962C8B-B14F-4D97-AF65-F5344CB8AC3E}">
        <p14:creationId xmlns:p14="http://schemas.microsoft.com/office/powerpoint/2010/main" val="1344675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490066"/>
          </a:xfrm>
        </p:spPr>
        <p:txBody>
          <a:bodyPr>
            <a:normAutofit/>
          </a:bodyPr>
          <a:lstStyle/>
          <a:p>
            <a:r>
              <a:rPr lang="en-GB" sz="2400" b="1" dirty="0" smtClean="0"/>
              <a:t>Docker : Standard</a:t>
            </a:r>
            <a:endParaRPr lang="en-GB" sz="2400" b="1" dirty="0"/>
          </a:p>
        </p:txBody>
      </p:sp>
      <p:sp>
        <p:nvSpPr>
          <p:cNvPr id="3" name="Espace réservé du contenu 2"/>
          <p:cNvSpPr>
            <a:spLocks noGrp="1"/>
          </p:cNvSpPr>
          <p:nvPr>
            <p:ph idx="1"/>
          </p:nvPr>
        </p:nvSpPr>
        <p:spPr>
          <a:xfrm>
            <a:off x="457200" y="980728"/>
            <a:ext cx="8229600" cy="5145435"/>
          </a:xfrm>
        </p:spPr>
        <p:txBody>
          <a:bodyPr>
            <a:normAutofit fontScale="92500" lnSpcReduction="10000"/>
          </a:bodyPr>
          <a:lstStyle/>
          <a:p>
            <a:r>
              <a:rPr lang="en-GB" sz="2000" dirty="0" smtClean="0"/>
              <a:t>Docker is the standard</a:t>
            </a:r>
          </a:p>
          <a:p>
            <a:pPr lvl="1"/>
            <a:r>
              <a:rPr lang="en-GB" sz="1600" dirty="0"/>
              <a:t>Resource : </a:t>
            </a:r>
            <a:r>
              <a:rPr lang="en-GB" sz="1600" dirty="0">
                <a:hlinkClick r:id="rId2"/>
              </a:rPr>
              <a:t>http://</a:t>
            </a:r>
            <a:r>
              <a:rPr lang="en-GB" sz="1600" dirty="0" smtClean="0">
                <a:hlinkClick r:id="rId2"/>
              </a:rPr>
              <a:t>www.silicon.fr/conteneurs-plebiscites-docker-leader-inconteste-119810.html?inf_by=59fcd2a2681db87f588b4b04</a:t>
            </a:r>
            <a:r>
              <a:rPr lang="fr-FR" sz="1800" dirty="0" smtClean="0"/>
              <a:t>   22 </a:t>
            </a:r>
            <a:r>
              <a:rPr lang="fr-FR" sz="1800" dirty="0"/>
              <a:t>juin 2015</a:t>
            </a:r>
            <a:endParaRPr lang="en-GB" sz="1800" dirty="0" smtClean="0"/>
          </a:p>
          <a:p>
            <a:pPr lvl="1"/>
            <a:endParaRPr lang="en-GB" sz="1600" dirty="0" smtClean="0"/>
          </a:p>
          <a:p>
            <a:pPr lvl="1"/>
            <a:endParaRPr lang="en-GB" sz="1600" dirty="0" smtClean="0"/>
          </a:p>
          <a:p>
            <a:pPr lvl="1"/>
            <a:endParaRPr lang="en-GB" sz="1600" dirty="0"/>
          </a:p>
          <a:p>
            <a:pPr lvl="1"/>
            <a:endParaRPr lang="en-GB" sz="1600" dirty="0" smtClean="0"/>
          </a:p>
          <a:p>
            <a:pPr lvl="1"/>
            <a:endParaRPr lang="en-GB" sz="1600" dirty="0" smtClean="0"/>
          </a:p>
          <a:p>
            <a:pPr lvl="1"/>
            <a:endParaRPr lang="en-GB" sz="1600" dirty="0"/>
          </a:p>
          <a:p>
            <a:pPr lvl="1"/>
            <a:endParaRPr lang="en-GB" sz="1600" dirty="0" smtClean="0"/>
          </a:p>
          <a:p>
            <a:pPr lvl="1"/>
            <a:endParaRPr lang="en-GB" sz="1600" dirty="0" smtClean="0"/>
          </a:p>
          <a:p>
            <a:r>
              <a:rPr lang="en-GB" sz="2000" dirty="0" err="1" smtClean="0"/>
              <a:t>Concurents</a:t>
            </a:r>
            <a:endParaRPr lang="en-GB" sz="2000" dirty="0" smtClean="0"/>
          </a:p>
          <a:p>
            <a:pPr lvl="1"/>
            <a:r>
              <a:rPr lang="en-GB" sz="1600" dirty="0" smtClean="0">
                <a:hlinkClick r:id="rId3"/>
              </a:rPr>
              <a:t>Resource : https</a:t>
            </a:r>
            <a:r>
              <a:rPr lang="en-GB" sz="1600" dirty="0">
                <a:hlinkClick r:id="rId3"/>
              </a:rPr>
              <a:t>://</a:t>
            </a:r>
            <a:r>
              <a:rPr lang="en-GB" sz="1600" dirty="0" smtClean="0">
                <a:hlinkClick r:id="rId3"/>
              </a:rPr>
              <a:t>www.lemarson.com/thematic/1137/les-concurrents-de-docker-oui-ils-existent</a:t>
            </a:r>
            <a:r>
              <a:rPr lang="en-GB" sz="1600" dirty="0" smtClean="0"/>
              <a:t> (2017)</a:t>
            </a:r>
          </a:p>
          <a:p>
            <a:pPr lvl="1"/>
            <a:r>
              <a:rPr lang="en-GB" sz="1600" dirty="0" smtClean="0"/>
              <a:t>LXC</a:t>
            </a:r>
          </a:p>
          <a:p>
            <a:pPr lvl="1"/>
            <a:r>
              <a:rPr lang="en-GB" sz="1600" dirty="0" smtClean="0"/>
              <a:t>Rocket By CoreOS</a:t>
            </a:r>
          </a:p>
          <a:p>
            <a:pPr lvl="1"/>
            <a:r>
              <a:rPr lang="en-GB" sz="1600" dirty="0" smtClean="0"/>
              <a:t>LXD</a:t>
            </a:r>
          </a:p>
          <a:p>
            <a:pPr lvl="1"/>
            <a:r>
              <a:rPr lang="en-GB" sz="1600" dirty="0" smtClean="0"/>
              <a:t>Solaris Zones</a:t>
            </a:r>
          </a:p>
          <a:p>
            <a:pPr lvl="1"/>
            <a:r>
              <a:rPr lang="en-GB" sz="1600" dirty="0" smtClean="0"/>
              <a:t>BSD Jails</a:t>
            </a:r>
          </a:p>
          <a:p>
            <a:pPr lvl="1"/>
            <a:r>
              <a:rPr lang="en-GB" sz="1600" dirty="0" smtClean="0"/>
              <a:t>Open Container Initiative</a:t>
            </a:r>
          </a:p>
          <a:p>
            <a:pPr lvl="1"/>
            <a:endParaRPr lang="en-GB" sz="1600"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0832" y="1844824"/>
            <a:ext cx="3960440" cy="2034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6874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490066"/>
          </a:xfrm>
        </p:spPr>
        <p:txBody>
          <a:bodyPr>
            <a:normAutofit/>
          </a:bodyPr>
          <a:lstStyle/>
          <a:p>
            <a:r>
              <a:rPr lang="en-GB" sz="2400" b="1" dirty="0" smtClean="0"/>
              <a:t>Docker :</a:t>
            </a:r>
            <a:r>
              <a:rPr lang="en-GB" sz="2400" b="1" dirty="0" err="1" smtClean="0"/>
              <a:t>Concurrents</a:t>
            </a:r>
            <a:endParaRPr lang="en-GB" sz="2400" b="1" dirty="0"/>
          </a:p>
        </p:txBody>
      </p:sp>
      <p:sp>
        <p:nvSpPr>
          <p:cNvPr id="3" name="Espace réservé du contenu 2"/>
          <p:cNvSpPr>
            <a:spLocks noGrp="1"/>
          </p:cNvSpPr>
          <p:nvPr>
            <p:ph idx="1"/>
          </p:nvPr>
        </p:nvSpPr>
        <p:spPr>
          <a:xfrm>
            <a:off x="457200" y="980728"/>
            <a:ext cx="8229600" cy="5145435"/>
          </a:xfrm>
        </p:spPr>
        <p:txBody>
          <a:bodyPr>
            <a:normAutofit/>
          </a:bodyPr>
          <a:lstStyle/>
          <a:p>
            <a:r>
              <a:rPr lang="en-GB" sz="2000" dirty="0" smtClean="0"/>
              <a:t>Model 4 couches Containers</a:t>
            </a:r>
          </a:p>
          <a:p>
            <a:endParaRPr lang="en-GB" sz="2000" dirty="0"/>
          </a:p>
          <a:p>
            <a:endParaRPr lang="en-GB" sz="2000" dirty="0" smtClean="0"/>
          </a:p>
          <a:p>
            <a:endParaRPr lang="en-GB" sz="2000" dirty="0"/>
          </a:p>
          <a:p>
            <a:endParaRPr lang="en-GB" sz="2000" dirty="0" smtClean="0"/>
          </a:p>
          <a:p>
            <a:endParaRPr lang="en-GB" sz="2000" dirty="0"/>
          </a:p>
          <a:p>
            <a:r>
              <a:rPr lang="en-GB" sz="2000" dirty="0" err="1" smtClean="0"/>
              <a:t>Pourquoi</a:t>
            </a:r>
            <a:r>
              <a:rPr lang="en-GB" sz="2000" dirty="0" smtClean="0"/>
              <a:t> Rocket</a:t>
            </a:r>
          </a:p>
          <a:p>
            <a:pPr lvl="1"/>
            <a:r>
              <a:rPr lang="en-GB" sz="1600" dirty="0"/>
              <a:t>Resource : </a:t>
            </a:r>
            <a:r>
              <a:rPr lang="en-GB" sz="1600" dirty="0">
                <a:hlinkClick r:id="rId2"/>
              </a:rPr>
              <a:t>https://</a:t>
            </a:r>
            <a:r>
              <a:rPr lang="en-GB" sz="1600" dirty="0" smtClean="0">
                <a:hlinkClick r:id="rId2"/>
              </a:rPr>
              <a:t>www.linformaticien.com/actualites/id/34959/coreos-lance-rocket-son-concurrent-de-docker.aspx</a:t>
            </a:r>
            <a:r>
              <a:rPr lang="en-GB" sz="1600" dirty="0" smtClean="0"/>
              <a:t> (2014)</a:t>
            </a:r>
          </a:p>
          <a:p>
            <a:pPr marL="457200" lvl="1" indent="0">
              <a:buNone/>
            </a:pPr>
            <a:r>
              <a:rPr lang="en-GB" sz="1600" dirty="0"/>
              <a:t> </a:t>
            </a:r>
            <a:r>
              <a:rPr lang="en-GB" sz="1600" dirty="0" smtClean="0"/>
              <a:t>     “</a:t>
            </a:r>
            <a:r>
              <a:rPr lang="fr-FR" sz="1600" dirty="0"/>
              <a:t>Rocket doit se cantonner à un rôle de container, contrairement à Docker qui évolue vers </a:t>
            </a:r>
            <a:r>
              <a:rPr lang="fr-FR" sz="1600" dirty="0" smtClean="0"/>
              <a:t> une </a:t>
            </a:r>
            <a:r>
              <a:rPr lang="fr-FR" sz="1600" dirty="0"/>
              <a:t>plateforme globale de services et de gestion. </a:t>
            </a:r>
            <a:r>
              <a:rPr lang="fr-FR" sz="1600" dirty="0" smtClean="0"/>
              <a:t> »</a:t>
            </a:r>
            <a:endParaRPr lang="en-GB" sz="1600" dirty="0"/>
          </a:p>
          <a:p>
            <a:endParaRPr lang="en-GB" sz="2000" dirty="0" smtClean="0"/>
          </a:p>
          <a:p>
            <a:endParaRPr lang="en-GB" sz="16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4" y="1412776"/>
            <a:ext cx="4680521"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8055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490066"/>
          </a:xfrm>
        </p:spPr>
        <p:txBody>
          <a:bodyPr>
            <a:normAutofit/>
          </a:bodyPr>
          <a:lstStyle/>
          <a:p>
            <a:r>
              <a:rPr lang="en-GB" sz="2400" b="1" dirty="0" smtClean="0"/>
              <a:t>Docker : Uses cases</a:t>
            </a:r>
            <a:endParaRPr lang="en-GB" sz="2400" b="1" dirty="0"/>
          </a:p>
        </p:txBody>
      </p:sp>
      <p:sp>
        <p:nvSpPr>
          <p:cNvPr id="3" name="Espace réservé du contenu 2"/>
          <p:cNvSpPr>
            <a:spLocks noGrp="1"/>
          </p:cNvSpPr>
          <p:nvPr>
            <p:ph idx="1"/>
          </p:nvPr>
        </p:nvSpPr>
        <p:spPr>
          <a:xfrm>
            <a:off x="457200" y="980728"/>
            <a:ext cx="8229600" cy="5145435"/>
          </a:xfrm>
        </p:spPr>
        <p:txBody>
          <a:bodyPr>
            <a:normAutofit fontScale="62500" lnSpcReduction="20000"/>
          </a:bodyPr>
          <a:lstStyle/>
          <a:p>
            <a:r>
              <a:rPr lang="en-US" b="1" dirty="0"/>
              <a:t>Table of Contents : </a:t>
            </a:r>
            <a:r>
              <a:rPr lang="en-US" b="1" dirty="0">
                <a:hlinkClick r:id="rId2"/>
              </a:rPr>
              <a:t>https://</a:t>
            </a:r>
            <a:r>
              <a:rPr lang="en-US" b="1" dirty="0" smtClean="0">
                <a:hlinkClick r:id="rId2"/>
              </a:rPr>
              <a:t>www.gartner.com/doc/3574617/assessing-docker-containers-software-delivery</a:t>
            </a:r>
            <a:endParaRPr lang="en-US" b="1" dirty="0" smtClean="0"/>
          </a:p>
          <a:p>
            <a:endParaRPr lang="en-US" b="1" dirty="0"/>
          </a:p>
          <a:p>
            <a:r>
              <a:rPr lang="en-US" dirty="0"/>
              <a:t>Analysis </a:t>
            </a:r>
          </a:p>
          <a:p>
            <a:pPr lvl="1"/>
            <a:r>
              <a:rPr lang="en-US" dirty="0"/>
              <a:t>Use Cases for Docker </a:t>
            </a:r>
          </a:p>
          <a:p>
            <a:pPr lvl="2"/>
            <a:r>
              <a:rPr lang="en-US" dirty="0"/>
              <a:t>Summary of Use-Case Assessments </a:t>
            </a:r>
          </a:p>
          <a:p>
            <a:pPr lvl="2"/>
            <a:r>
              <a:rPr lang="en-US" dirty="0"/>
              <a:t>Assessment Criteria </a:t>
            </a:r>
          </a:p>
          <a:p>
            <a:pPr lvl="2"/>
            <a:r>
              <a:rPr lang="en-US" dirty="0"/>
              <a:t>Use Case 1: Docker for Solo and Team Application Development and Test </a:t>
            </a:r>
          </a:p>
          <a:p>
            <a:pPr lvl="2"/>
            <a:r>
              <a:rPr lang="en-US" dirty="0"/>
              <a:t>Use Case 2: Docker for Continuous Integration </a:t>
            </a:r>
          </a:p>
          <a:p>
            <a:pPr lvl="2"/>
            <a:r>
              <a:rPr lang="en-US" dirty="0"/>
              <a:t>Use Case 3: Docker for Production Application Deployment </a:t>
            </a:r>
          </a:p>
          <a:p>
            <a:pPr lvl="2"/>
            <a:r>
              <a:rPr lang="en-US" dirty="0"/>
              <a:t>Use Case 4: Docker for Creating a Private PaaS </a:t>
            </a:r>
          </a:p>
          <a:p>
            <a:pPr lvl="2"/>
            <a:r>
              <a:rPr lang="en-US" dirty="0"/>
              <a:t>Use Case 5: Docker for Application Infrastructure and Cloud Portability </a:t>
            </a:r>
          </a:p>
          <a:p>
            <a:pPr lvl="1"/>
            <a:r>
              <a:rPr lang="en-US" dirty="0"/>
              <a:t>Strengths </a:t>
            </a:r>
          </a:p>
          <a:p>
            <a:pPr lvl="1"/>
            <a:r>
              <a:rPr lang="en-US" dirty="0"/>
              <a:t>Weaknesses </a:t>
            </a:r>
          </a:p>
          <a:p>
            <a:r>
              <a:rPr lang="en-US" dirty="0"/>
              <a:t>Guidance </a:t>
            </a:r>
          </a:p>
          <a:p>
            <a:pPr lvl="1"/>
            <a:r>
              <a:rPr lang="en-US" dirty="0"/>
              <a:t>Containers Are Not Suitable for Every Application </a:t>
            </a:r>
          </a:p>
          <a:p>
            <a:pPr lvl="1"/>
            <a:r>
              <a:rPr lang="en-US" dirty="0"/>
              <a:t>Use Docker in Production If You Have Sophisticated and Agile Operations </a:t>
            </a:r>
          </a:p>
          <a:p>
            <a:pPr lvl="1"/>
            <a:r>
              <a:rPr lang="en-US" dirty="0"/>
              <a:t>Consider Management, Monitoring, Backup, Disaster Recovery and Other Tools as Well as Orchestration </a:t>
            </a:r>
          </a:p>
          <a:p>
            <a:pPr lvl="1"/>
            <a:r>
              <a:rPr lang="en-US" dirty="0"/>
              <a:t>Plan on a Combination of Containers and Virtual Machines </a:t>
            </a:r>
          </a:p>
          <a:p>
            <a:pPr lvl="1"/>
            <a:r>
              <a:rPr lang="en-US" dirty="0"/>
              <a:t>Don't Build a PaaS Yourself Using Docker, but Build Docker Into Your PaaS Strategy </a:t>
            </a:r>
          </a:p>
          <a:p>
            <a:r>
              <a:rPr lang="en-US" dirty="0"/>
              <a:t>Gartner Recommended Reading </a:t>
            </a:r>
          </a:p>
          <a:p>
            <a:endParaRPr lang="en-GB" sz="1600" dirty="0"/>
          </a:p>
        </p:txBody>
      </p:sp>
    </p:spTree>
    <p:extLst>
      <p:ext uri="{BB962C8B-B14F-4D97-AF65-F5344CB8AC3E}">
        <p14:creationId xmlns:p14="http://schemas.microsoft.com/office/powerpoint/2010/main" val="3568153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490066"/>
          </a:xfrm>
        </p:spPr>
        <p:txBody>
          <a:bodyPr>
            <a:normAutofit/>
          </a:bodyPr>
          <a:lstStyle/>
          <a:p>
            <a:r>
              <a:rPr lang="en-GB" sz="2400" b="1" dirty="0" smtClean="0"/>
              <a:t>Docker : Monitoring</a:t>
            </a:r>
            <a:endParaRPr lang="en-GB" sz="2400" b="1" dirty="0"/>
          </a:p>
        </p:txBody>
      </p:sp>
      <p:sp>
        <p:nvSpPr>
          <p:cNvPr id="3" name="Espace réservé du contenu 2"/>
          <p:cNvSpPr>
            <a:spLocks noGrp="1"/>
          </p:cNvSpPr>
          <p:nvPr>
            <p:ph idx="1"/>
          </p:nvPr>
        </p:nvSpPr>
        <p:spPr>
          <a:xfrm>
            <a:off x="457200" y="980728"/>
            <a:ext cx="8229600" cy="5145435"/>
          </a:xfrm>
        </p:spPr>
        <p:txBody>
          <a:bodyPr>
            <a:normAutofit fontScale="77500" lnSpcReduction="20000"/>
          </a:bodyPr>
          <a:lstStyle/>
          <a:p>
            <a:r>
              <a:rPr lang="en-GB" sz="2000" dirty="0" smtClean="0"/>
              <a:t>Docker is the standard</a:t>
            </a:r>
          </a:p>
          <a:p>
            <a:endParaRPr lang="en-GB" sz="2000" dirty="0" smtClean="0"/>
          </a:p>
          <a:p>
            <a:r>
              <a:rPr lang="en-GB" sz="2000" dirty="0" err="1" smtClean="0"/>
              <a:t>Concurents</a:t>
            </a:r>
            <a:endParaRPr lang="en-GB" sz="2000" dirty="0" smtClean="0"/>
          </a:p>
          <a:p>
            <a:pPr lvl="1"/>
            <a:r>
              <a:rPr lang="en-GB" sz="1600" dirty="0" smtClean="0"/>
              <a:t>Rocket By CoreOS</a:t>
            </a:r>
          </a:p>
          <a:p>
            <a:pPr lvl="1"/>
            <a:endParaRPr lang="en-GB" sz="1600" dirty="0"/>
          </a:p>
          <a:p>
            <a:r>
              <a:rPr lang="en-GB" sz="2000" dirty="0" smtClean="0"/>
              <a:t>Monitoring containers</a:t>
            </a:r>
          </a:p>
          <a:p>
            <a:pPr lvl="1"/>
            <a:r>
              <a:rPr lang="en-GB" sz="1600" dirty="0"/>
              <a:t>Resources : </a:t>
            </a:r>
            <a:r>
              <a:rPr lang="en-GB" sz="1600" dirty="0">
                <a:hlinkClick r:id="rId2"/>
              </a:rPr>
              <a:t>http://</a:t>
            </a:r>
            <a:r>
              <a:rPr lang="en-GB" sz="1600" dirty="0" smtClean="0">
                <a:hlinkClick r:id="rId2"/>
              </a:rPr>
              <a:t>www.lemondeinformatique.fr/actualites/lire-6-outils-de-suivi-des-conteneurs-concurrents-a-docker-62190.html</a:t>
            </a:r>
            <a:endParaRPr lang="en-GB" sz="1600" dirty="0" smtClean="0"/>
          </a:p>
          <a:p>
            <a:pPr lvl="1"/>
            <a:endParaRPr lang="en-GB" sz="1600" dirty="0" smtClean="0"/>
          </a:p>
          <a:p>
            <a:pPr lvl="1"/>
            <a:r>
              <a:rPr lang="en-GB" sz="1600" dirty="0" err="1" smtClean="0"/>
              <a:t>cAdvisor</a:t>
            </a:r>
            <a:r>
              <a:rPr lang="en-GB" sz="1600" dirty="0" smtClean="0"/>
              <a:t> by Google :</a:t>
            </a:r>
          </a:p>
          <a:p>
            <a:pPr lvl="2"/>
            <a:r>
              <a:rPr lang="en-GB" sz="1200" dirty="0" smtClean="0"/>
              <a:t>Open source : </a:t>
            </a:r>
            <a:r>
              <a:rPr lang="en-GB" sz="1200" dirty="0" err="1" smtClean="0"/>
              <a:t>github</a:t>
            </a:r>
            <a:endParaRPr lang="en-GB" sz="1200" dirty="0" smtClean="0"/>
          </a:p>
          <a:p>
            <a:pPr lvl="2"/>
            <a:r>
              <a:rPr lang="en-GB" sz="1200" dirty="0" smtClean="0"/>
              <a:t>Simple</a:t>
            </a:r>
          </a:p>
          <a:p>
            <a:pPr lvl="2"/>
            <a:r>
              <a:rPr lang="en-GB" sz="1200" dirty="0" smtClean="0"/>
              <a:t>Suit </a:t>
            </a:r>
            <a:r>
              <a:rPr lang="en-GB" sz="1200" dirty="0" err="1" smtClean="0"/>
              <a:t>uniquement</a:t>
            </a:r>
            <a:r>
              <a:rPr lang="en-GB" sz="1200" dirty="0" smtClean="0"/>
              <a:t> les containers sur le </a:t>
            </a:r>
            <a:r>
              <a:rPr lang="en-GB" sz="1200" dirty="0" err="1" smtClean="0"/>
              <a:t>même</a:t>
            </a:r>
            <a:r>
              <a:rPr lang="en-GB" sz="1200" dirty="0" smtClean="0"/>
              <a:t> </a:t>
            </a:r>
            <a:r>
              <a:rPr lang="en-GB" sz="1200" dirty="0" err="1" smtClean="0"/>
              <a:t>hôte</a:t>
            </a:r>
            <a:endParaRPr lang="en-GB" sz="1200" dirty="0" smtClean="0"/>
          </a:p>
          <a:p>
            <a:pPr lvl="1"/>
            <a:r>
              <a:rPr lang="en-GB" sz="1600" dirty="0" smtClean="0"/>
              <a:t>Promotheus.io by </a:t>
            </a:r>
            <a:r>
              <a:rPr lang="en-GB" sz="1600" dirty="0" err="1" smtClean="0"/>
              <a:t>SoundCloud</a:t>
            </a:r>
            <a:endParaRPr lang="en-GB" sz="1600" dirty="0" smtClean="0"/>
          </a:p>
          <a:p>
            <a:pPr lvl="2"/>
            <a:r>
              <a:rPr lang="en-GB" sz="1200" dirty="0" smtClean="0"/>
              <a:t>Open source</a:t>
            </a:r>
          </a:p>
          <a:p>
            <a:pPr lvl="2"/>
            <a:r>
              <a:rPr lang="en-GB" sz="1200" dirty="0" err="1" smtClean="0"/>
              <a:t>Intégre</a:t>
            </a:r>
            <a:r>
              <a:rPr lang="en-GB" sz="1200" dirty="0" smtClean="0"/>
              <a:t> </a:t>
            </a:r>
            <a:r>
              <a:rPr lang="en-GB" sz="1200" dirty="0" err="1" smtClean="0"/>
              <a:t>données</a:t>
            </a:r>
            <a:r>
              <a:rPr lang="en-GB" sz="1200" dirty="0" smtClean="0"/>
              <a:t> de </a:t>
            </a:r>
            <a:r>
              <a:rPr lang="en-GB" sz="1200" dirty="0" err="1" smtClean="0"/>
              <a:t>nombreuses</a:t>
            </a:r>
            <a:r>
              <a:rPr lang="en-GB" sz="1200" dirty="0" smtClean="0"/>
              <a:t> sources </a:t>
            </a:r>
            <a:r>
              <a:rPr lang="en-GB" sz="1200" dirty="0" err="1" smtClean="0"/>
              <a:t>dont</a:t>
            </a:r>
            <a:r>
              <a:rPr lang="en-GB" sz="1200" dirty="0" smtClean="0"/>
              <a:t> les </a:t>
            </a:r>
            <a:r>
              <a:rPr lang="en-GB" sz="1200" dirty="0" err="1" smtClean="0"/>
              <a:t>conteneurs</a:t>
            </a:r>
            <a:r>
              <a:rPr lang="en-GB" sz="1200" dirty="0" smtClean="0"/>
              <a:t>, </a:t>
            </a:r>
            <a:r>
              <a:rPr lang="en-GB" sz="1200" dirty="0" err="1" smtClean="0"/>
              <a:t>cAdvisor</a:t>
            </a:r>
            <a:r>
              <a:rPr lang="en-GB" sz="1200" dirty="0" smtClean="0"/>
              <a:t>, Kubernetes, </a:t>
            </a:r>
            <a:r>
              <a:rPr lang="en-GB" sz="1200" dirty="0" err="1" smtClean="0"/>
              <a:t>Etcd</a:t>
            </a:r>
            <a:r>
              <a:rPr lang="en-GB" sz="1200" dirty="0" smtClean="0"/>
              <a:t>, </a:t>
            </a:r>
            <a:r>
              <a:rPr lang="en-GB" sz="1200" dirty="0" err="1" smtClean="0"/>
              <a:t>CoreOs</a:t>
            </a:r>
            <a:endParaRPr lang="en-GB" sz="1200" dirty="0" smtClean="0"/>
          </a:p>
          <a:p>
            <a:pPr lvl="1"/>
            <a:r>
              <a:rPr lang="en-GB" sz="1600" dirty="0" smtClean="0"/>
              <a:t>Scout</a:t>
            </a:r>
          </a:p>
          <a:p>
            <a:pPr lvl="2"/>
            <a:r>
              <a:rPr lang="en-GB" sz="1200" dirty="0" smtClean="0"/>
              <a:t>Service de monitoring</a:t>
            </a:r>
          </a:p>
          <a:p>
            <a:pPr lvl="2"/>
            <a:r>
              <a:rPr lang="en-GB" sz="1200" dirty="0" smtClean="0"/>
              <a:t>Plugin architecture</a:t>
            </a:r>
          </a:p>
          <a:p>
            <a:pPr lvl="2"/>
            <a:r>
              <a:rPr lang="en-GB" sz="1200" dirty="0" smtClean="0"/>
              <a:t>Price : 10 $ / host</a:t>
            </a:r>
          </a:p>
          <a:p>
            <a:pPr lvl="1"/>
            <a:r>
              <a:rPr lang="en-GB" sz="1600" dirty="0" err="1" smtClean="0"/>
              <a:t>DataDog</a:t>
            </a:r>
            <a:endParaRPr lang="en-GB" sz="1600" dirty="0" smtClean="0"/>
          </a:p>
          <a:p>
            <a:pPr lvl="2"/>
            <a:r>
              <a:rPr lang="en-GB" sz="1200" dirty="0"/>
              <a:t>Service de monitoring</a:t>
            </a:r>
          </a:p>
          <a:p>
            <a:pPr lvl="2"/>
            <a:r>
              <a:rPr lang="en-GB" sz="1200" dirty="0" smtClean="0"/>
              <a:t>Reporting plus </a:t>
            </a:r>
            <a:r>
              <a:rPr lang="en-GB" sz="1200" dirty="0" err="1" smtClean="0"/>
              <a:t>détaillé</a:t>
            </a:r>
            <a:r>
              <a:rPr lang="en-GB" sz="1200" dirty="0" smtClean="0"/>
              <a:t> / flexible que Scout</a:t>
            </a:r>
          </a:p>
          <a:p>
            <a:pPr lvl="2"/>
            <a:r>
              <a:rPr lang="en-GB" sz="1200" dirty="0" smtClean="0"/>
              <a:t>Price :  15 </a:t>
            </a:r>
            <a:r>
              <a:rPr lang="en-GB" sz="1200" dirty="0"/>
              <a:t>$ / </a:t>
            </a:r>
            <a:r>
              <a:rPr lang="en-GB" sz="1200" dirty="0" smtClean="0"/>
              <a:t>host</a:t>
            </a:r>
          </a:p>
          <a:p>
            <a:pPr lvl="1">
              <a:buFontTx/>
              <a:buChar char="-"/>
            </a:pPr>
            <a:r>
              <a:rPr lang="en-GB" sz="1600" dirty="0" err="1" smtClean="0"/>
              <a:t>LogEntries</a:t>
            </a:r>
            <a:endParaRPr lang="en-GB" sz="1600" dirty="0" smtClean="0"/>
          </a:p>
          <a:p>
            <a:pPr lvl="2">
              <a:buFontTx/>
              <a:buChar char="-"/>
            </a:pPr>
            <a:r>
              <a:rPr lang="en-GB" sz="1200" dirty="0" smtClean="0"/>
              <a:t>Service  de monitoring</a:t>
            </a:r>
          </a:p>
          <a:p>
            <a:pPr lvl="1">
              <a:buFontTx/>
              <a:buChar char="-"/>
            </a:pPr>
            <a:r>
              <a:rPr lang="en-GB" sz="1600" dirty="0" err="1" smtClean="0"/>
              <a:t>Sematext</a:t>
            </a:r>
            <a:endParaRPr lang="en-GB" sz="1600" dirty="0" smtClean="0"/>
          </a:p>
          <a:p>
            <a:pPr lvl="2">
              <a:buFontTx/>
              <a:buChar char="-"/>
            </a:pPr>
            <a:r>
              <a:rPr lang="en-GB" sz="1200" dirty="0" smtClean="0"/>
              <a:t>Service </a:t>
            </a:r>
            <a:r>
              <a:rPr lang="en-GB" sz="1200" dirty="0" err="1" smtClean="0"/>
              <a:t>ou</a:t>
            </a:r>
            <a:r>
              <a:rPr lang="en-GB" sz="1200" dirty="0" smtClean="0"/>
              <a:t> on premise</a:t>
            </a:r>
            <a:endParaRPr lang="en-GB" sz="1200" dirty="0"/>
          </a:p>
          <a:p>
            <a:pPr lvl="2"/>
            <a:endParaRPr lang="en-GB" sz="1200" dirty="0" smtClean="0"/>
          </a:p>
          <a:p>
            <a:pPr lvl="1"/>
            <a:endParaRPr lang="en-GB" sz="1600" dirty="0" smtClean="0"/>
          </a:p>
          <a:p>
            <a:pPr marL="457200" lvl="1" indent="0">
              <a:buNone/>
            </a:pPr>
            <a:endParaRPr lang="en-GB" sz="2000" dirty="0"/>
          </a:p>
        </p:txBody>
      </p:sp>
    </p:spTree>
    <p:extLst>
      <p:ext uri="{BB962C8B-B14F-4D97-AF65-F5344CB8AC3E}">
        <p14:creationId xmlns:p14="http://schemas.microsoft.com/office/powerpoint/2010/main" val="4058090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490066"/>
          </a:xfrm>
        </p:spPr>
        <p:txBody>
          <a:bodyPr>
            <a:normAutofit/>
          </a:bodyPr>
          <a:lstStyle/>
          <a:p>
            <a:r>
              <a:rPr lang="en-GB" sz="2400" b="1" dirty="0" smtClean="0"/>
              <a:t>Platform Orchestrators / Services</a:t>
            </a:r>
            <a:endParaRPr lang="en-GB" sz="2400" b="1" dirty="0"/>
          </a:p>
        </p:txBody>
      </p:sp>
      <p:sp>
        <p:nvSpPr>
          <p:cNvPr id="3" name="Espace réservé du contenu 2"/>
          <p:cNvSpPr>
            <a:spLocks noGrp="1"/>
          </p:cNvSpPr>
          <p:nvPr>
            <p:ph idx="1"/>
          </p:nvPr>
        </p:nvSpPr>
        <p:spPr>
          <a:xfrm>
            <a:off x="457200" y="980728"/>
            <a:ext cx="8229600" cy="5145435"/>
          </a:xfrm>
        </p:spPr>
        <p:txBody>
          <a:bodyPr>
            <a:normAutofit fontScale="85000" lnSpcReduction="10000"/>
          </a:bodyPr>
          <a:lstStyle/>
          <a:p>
            <a:r>
              <a:rPr lang="en-GB" sz="2000" dirty="0" smtClean="0"/>
              <a:t>Platform repartitions</a:t>
            </a:r>
          </a:p>
          <a:p>
            <a:pPr lvl="1"/>
            <a:r>
              <a:rPr lang="en-GB" sz="1600" dirty="0"/>
              <a:t>Resource : </a:t>
            </a:r>
            <a:r>
              <a:rPr lang="en-GB" sz="1600" dirty="0">
                <a:hlinkClick r:id="rId2"/>
              </a:rPr>
              <a:t>http://www.silicon.fr/conteneurs-plebiscites-docker-leader-inconteste-119810.html?inf_by=59fcd2a2681db87f588b4b04</a:t>
            </a:r>
            <a:r>
              <a:rPr lang="fr-FR" sz="1800" dirty="0"/>
              <a:t>   22 juin </a:t>
            </a:r>
            <a:r>
              <a:rPr lang="fr-FR" sz="1800" dirty="0" smtClean="0"/>
              <a:t>2015</a:t>
            </a:r>
          </a:p>
          <a:p>
            <a:pPr lvl="1"/>
            <a:endParaRPr lang="fr-FR" sz="1800" dirty="0"/>
          </a:p>
          <a:p>
            <a:pPr lvl="1"/>
            <a:endParaRPr lang="fr-FR" sz="1800" dirty="0" smtClean="0"/>
          </a:p>
          <a:p>
            <a:pPr lvl="1"/>
            <a:endParaRPr lang="fr-FR" sz="1800" dirty="0"/>
          </a:p>
          <a:p>
            <a:pPr lvl="1"/>
            <a:endParaRPr lang="fr-FR" sz="1800" dirty="0" smtClean="0"/>
          </a:p>
          <a:p>
            <a:pPr lvl="1"/>
            <a:endParaRPr lang="fr-FR" sz="1800" dirty="0"/>
          </a:p>
          <a:p>
            <a:pPr lvl="1"/>
            <a:endParaRPr lang="fr-FR" sz="1800" dirty="0" smtClean="0"/>
          </a:p>
          <a:p>
            <a:pPr lvl="1"/>
            <a:endParaRPr lang="fr-FR" sz="1800" dirty="0" smtClean="0"/>
          </a:p>
          <a:p>
            <a:pPr lvl="1"/>
            <a:endParaRPr lang="fr-FR" sz="1800" dirty="0"/>
          </a:p>
          <a:p>
            <a:pPr lvl="1"/>
            <a:endParaRPr lang="fr-FR" sz="1800" dirty="0" smtClean="0"/>
          </a:p>
          <a:p>
            <a:pPr lvl="1"/>
            <a:endParaRPr lang="fr-FR" sz="1800" dirty="0"/>
          </a:p>
          <a:p>
            <a:pPr lvl="1"/>
            <a:endParaRPr lang="fr-FR" sz="1800" dirty="0" smtClean="0"/>
          </a:p>
          <a:p>
            <a:pPr lvl="1"/>
            <a:endParaRPr lang="fr-FR" sz="1800" dirty="0"/>
          </a:p>
          <a:p>
            <a:pPr lvl="1"/>
            <a:r>
              <a:rPr lang="fr-FR" sz="1800" dirty="0" smtClean="0"/>
              <a:t>Resource </a:t>
            </a:r>
            <a:r>
              <a:rPr lang="fr-FR" sz="1800" dirty="0"/>
              <a:t>: </a:t>
            </a:r>
            <a:r>
              <a:rPr lang="fr-FR" sz="1800" dirty="0">
                <a:hlinkClick r:id="rId3"/>
              </a:rPr>
              <a:t>https://</a:t>
            </a:r>
            <a:r>
              <a:rPr lang="fr-FR" sz="1800" dirty="0" smtClean="0">
                <a:hlinkClick r:id="rId3"/>
              </a:rPr>
              <a:t>www.linformaticien.com/actualites/id/45342/docker-rend-les-armes-face-a-kubernetes.aspx</a:t>
            </a:r>
            <a:r>
              <a:rPr lang="fr-FR" sz="1800" dirty="0" smtClean="0"/>
              <a:t> (17/10/2017)</a:t>
            </a:r>
          </a:p>
          <a:p>
            <a:pPr marL="457200" lvl="1" indent="0">
              <a:buNone/>
            </a:pPr>
            <a:r>
              <a:rPr lang="fr-FR" sz="1800" dirty="0"/>
              <a:t> </a:t>
            </a:r>
            <a:r>
              <a:rPr lang="fr-FR" sz="1800" dirty="0" smtClean="0"/>
              <a:t>     « </a:t>
            </a:r>
            <a:r>
              <a:rPr lang="fr-FR" sz="1800" dirty="0"/>
              <a:t>Une étude d’avril dernier réalisée pour le compte de </a:t>
            </a:r>
            <a:r>
              <a:rPr lang="fr-FR" sz="1800" dirty="0" err="1"/>
              <a:t>Sysdig</a:t>
            </a:r>
            <a:r>
              <a:rPr lang="fr-FR" sz="1800" dirty="0"/>
              <a:t>, un éditeur de solutions de monitoring des environnements en containers, indiquait que parmi les entreprises ayant déployé des containers, 43 % avaient choisi </a:t>
            </a:r>
            <a:r>
              <a:rPr lang="fr-FR" sz="1800" dirty="0" err="1"/>
              <a:t>Kubernetes</a:t>
            </a:r>
            <a:r>
              <a:rPr lang="fr-FR" sz="1800" dirty="0"/>
              <a:t>, 9 % </a:t>
            </a:r>
            <a:r>
              <a:rPr lang="fr-FR" sz="1800" dirty="0" err="1"/>
              <a:t>Mesos</a:t>
            </a:r>
            <a:r>
              <a:rPr lang="fr-FR" sz="1800" dirty="0"/>
              <a:t> et 7 % </a:t>
            </a:r>
            <a:r>
              <a:rPr lang="fr-FR" sz="1800" dirty="0" err="1" smtClean="0"/>
              <a:t>Swarm</a:t>
            </a:r>
            <a:r>
              <a:rPr lang="fr-FR" sz="1800" dirty="0" smtClean="0"/>
              <a:t> »</a:t>
            </a:r>
          </a:p>
          <a:p>
            <a:pPr lvl="1"/>
            <a:endParaRPr lang="en-GB" sz="1800" dirty="0"/>
          </a:p>
          <a:p>
            <a:pPr marL="457200" lvl="1" indent="0">
              <a:buNone/>
            </a:pPr>
            <a:endParaRPr lang="en-GB" sz="1600" dirty="0" smtClean="0"/>
          </a:p>
          <a:p>
            <a:pPr marL="457200" lvl="1" indent="0">
              <a:buNone/>
            </a:pPr>
            <a:endParaRPr lang="en-GB" sz="2000"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3" y="1700809"/>
            <a:ext cx="4176463" cy="2547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9362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490066"/>
          </a:xfrm>
        </p:spPr>
        <p:txBody>
          <a:bodyPr>
            <a:normAutofit/>
          </a:bodyPr>
          <a:lstStyle/>
          <a:p>
            <a:r>
              <a:rPr lang="en-GB" sz="2400" b="1" dirty="0" err="1" smtClean="0"/>
              <a:t>Programmation</a:t>
            </a:r>
            <a:r>
              <a:rPr lang="en-GB" sz="2400" b="1" dirty="0" smtClean="0"/>
              <a:t> </a:t>
            </a:r>
            <a:r>
              <a:rPr lang="en-GB" sz="2400" b="1" dirty="0" err="1" smtClean="0"/>
              <a:t>Langages</a:t>
            </a:r>
            <a:endParaRPr lang="en-GB" sz="2400" b="1" dirty="0"/>
          </a:p>
        </p:txBody>
      </p:sp>
      <p:sp>
        <p:nvSpPr>
          <p:cNvPr id="3" name="Espace réservé du contenu 2"/>
          <p:cNvSpPr>
            <a:spLocks noGrp="1"/>
          </p:cNvSpPr>
          <p:nvPr>
            <p:ph idx="1"/>
          </p:nvPr>
        </p:nvSpPr>
        <p:spPr>
          <a:xfrm>
            <a:off x="457200" y="980728"/>
            <a:ext cx="8229600" cy="5145435"/>
          </a:xfrm>
        </p:spPr>
        <p:txBody>
          <a:bodyPr>
            <a:normAutofit fontScale="77500" lnSpcReduction="20000"/>
          </a:bodyPr>
          <a:lstStyle/>
          <a:p>
            <a:r>
              <a:rPr lang="en-GB" sz="2000" dirty="0" err="1" smtClean="0"/>
              <a:t>.Net</a:t>
            </a:r>
            <a:r>
              <a:rPr lang="en-GB" sz="2000" dirty="0" smtClean="0"/>
              <a:t> Framework</a:t>
            </a:r>
          </a:p>
          <a:p>
            <a:r>
              <a:rPr lang="en-GB" sz="2000" dirty="0" err="1" smtClean="0"/>
              <a:t>.Net</a:t>
            </a:r>
            <a:r>
              <a:rPr lang="en-GB" sz="2000" dirty="0" smtClean="0"/>
              <a:t> Core</a:t>
            </a:r>
          </a:p>
          <a:p>
            <a:pPr lvl="1"/>
            <a:r>
              <a:rPr lang="en-GB" sz="1600" dirty="0">
                <a:hlinkClick r:id="rId2"/>
              </a:rPr>
              <a:t>https://</a:t>
            </a:r>
            <a:r>
              <a:rPr lang="en-GB" sz="1600" dirty="0" smtClean="0">
                <a:hlinkClick r:id="rId2"/>
              </a:rPr>
              <a:t>docs.microsoft.com/en-us/dotnet/standard/choosing-core-framework-server</a:t>
            </a:r>
            <a:endParaRPr lang="en-GB" sz="1600" dirty="0" smtClean="0"/>
          </a:p>
          <a:p>
            <a:pPr marL="457200" lvl="1" indent="0">
              <a:buNone/>
            </a:pPr>
            <a:endParaRPr lang="en-GB" sz="1600" dirty="0"/>
          </a:p>
          <a:p>
            <a:pPr lvl="1"/>
            <a:r>
              <a:rPr lang="en-US" dirty="0"/>
              <a:t>Use .NET Core for your server application when</a:t>
            </a:r>
            <a:r>
              <a:rPr lang="en-US" dirty="0" smtClean="0"/>
              <a:t>: </a:t>
            </a:r>
            <a:endParaRPr lang="en-US" dirty="0"/>
          </a:p>
          <a:p>
            <a:pPr lvl="2"/>
            <a:r>
              <a:rPr lang="en-US" dirty="0"/>
              <a:t>You have cross-platform needs.</a:t>
            </a:r>
          </a:p>
          <a:p>
            <a:pPr lvl="2"/>
            <a:r>
              <a:rPr lang="en-US" dirty="0"/>
              <a:t>You are targeting </a:t>
            </a:r>
            <a:r>
              <a:rPr lang="en-US" dirty="0" err="1"/>
              <a:t>microservices</a:t>
            </a:r>
            <a:r>
              <a:rPr lang="en-US" dirty="0"/>
              <a:t>.</a:t>
            </a:r>
          </a:p>
          <a:p>
            <a:pPr lvl="2"/>
            <a:r>
              <a:rPr lang="en-US" dirty="0"/>
              <a:t>You are using Docker containers.</a:t>
            </a:r>
          </a:p>
          <a:p>
            <a:pPr lvl="2"/>
            <a:r>
              <a:rPr lang="en-US" dirty="0"/>
              <a:t>You need high-performance and scalable systems.</a:t>
            </a:r>
          </a:p>
          <a:p>
            <a:pPr lvl="2"/>
            <a:r>
              <a:rPr lang="en-US" dirty="0"/>
              <a:t>You need side-by-side .NET versions per application.</a:t>
            </a:r>
          </a:p>
          <a:p>
            <a:endParaRPr lang="en-US" dirty="0"/>
          </a:p>
          <a:p>
            <a:pPr lvl="1"/>
            <a:r>
              <a:rPr lang="en-US" dirty="0"/>
              <a:t>Use .NET Framework for your server application when</a:t>
            </a:r>
            <a:r>
              <a:rPr lang="en-US" dirty="0" smtClean="0"/>
              <a:t>: </a:t>
            </a:r>
            <a:endParaRPr lang="en-US" dirty="0"/>
          </a:p>
          <a:p>
            <a:pPr lvl="2"/>
            <a:r>
              <a:rPr lang="en-US" dirty="0"/>
              <a:t>Your app currently uses .NET Framework (recommendation is to extend instead of migrating).</a:t>
            </a:r>
          </a:p>
          <a:p>
            <a:pPr lvl="2"/>
            <a:r>
              <a:rPr lang="en-US" dirty="0"/>
              <a:t>Your app uses third-party .NET libraries or </a:t>
            </a:r>
            <a:r>
              <a:rPr lang="en-US" dirty="0" err="1"/>
              <a:t>NuGet</a:t>
            </a:r>
            <a:r>
              <a:rPr lang="en-US" dirty="0"/>
              <a:t> packages not available for .NET Core.</a:t>
            </a:r>
          </a:p>
          <a:p>
            <a:pPr lvl="2"/>
            <a:r>
              <a:rPr lang="en-US" dirty="0"/>
              <a:t>Your app uses .NET technologies that aren't available for .NET Core.</a:t>
            </a:r>
          </a:p>
          <a:p>
            <a:pPr lvl="2"/>
            <a:r>
              <a:rPr lang="en-US" dirty="0"/>
              <a:t>Your app uses a platform that doesn’t support .NET Core.</a:t>
            </a:r>
          </a:p>
          <a:p>
            <a:pPr marL="457200" lvl="1" indent="0">
              <a:buNone/>
            </a:pPr>
            <a:endParaRPr lang="en-GB" sz="1600" dirty="0" smtClean="0"/>
          </a:p>
          <a:p>
            <a:r>
              <a:rPr lang="en-GB" sz="2000" dirty="0" smtClean="0"/>
              <a:t>Java</a:t>
            </a:r>
          </a:p>
          <a:p>
            <a:r>
              <a:rPr lang="en-GB" sz="2000" dirty="0" smtClean="0"/>
              <a:t>Others </a:t>
            </a:r>
          </a:p>
          <a:p>
            <a:endParaRPr lang="en-GB" sz="2000" dirty="0" smtClean="0"/>
          </a:p>
          <a:p>
            <a:pPr lvl="1"/>
            <a:endParaRPr lang="en-GB" sz="1600" dirty="0" smtClean="0"/>
          </a:p>
          <a:p>
            <a:pPr marL="457200" lvl="1" indent="0">
              <a:buNone/>
            </a:pPr>
            <a:endParaRPr lang="en-GB" sz="2000" dirty="0"/>
          </a:p>
        </p:txBody>
      </p:sp>
    </p:spTree>
    <p:extLst>
      <p:ext uri="{BB962C8B-B14F-4D97-AF65-F5344CB8AC3E}">
        <p14:creationId xmlns:p14="http://schemas.microsoft.com/office/powerpoint/2010/main" val="4062880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490066"/>
          </a:xfrm>
        </p:spPr>
        <p:txBody>
          <a:bodyPr>
            <a:normAutofit/>
          </a:bodyPr>
          <a:lstStyle/>
          <a:p>
            <a:r>
              <a:rPr lang="en-GB" sz="2400" b="1" dirty="0" err="1" smtClean="0"/>
              <a:t>.Net</a:t>
            </a:r>
            <a:r>
              <a:rPr lang="en-GB" sz="2400" b="1" dirty="0" smtClean="0"/>
              <a:t> Core</a:t>
            </a:r>
            <a:endParaRPr lang="en-GB" sz="2400" b="1" dirty="0"/>
          </a:p>
        </p:txBody>
      </p:sp>
      <p:sp>
        <p:nvSpPr>
          <p:cNvPr id="3" name="Espace réservé du contenu 2"/>
          <p:cNvSpPr>
            <a:spLocks noGrp="1"/>
          </p:cNvSpPr>
          <p:nvPr>
            <p:ph idx="1"/>
          </p:nvPr>
        </p:nvSpPr>
        <p:spPr>
          <a:xfrm>
            <a:off x="457200" y="980728"/>
            <a:ext cx="8229600" cy="5145435"/>
          </a:xfrm>
        </p:spPr>
        <p:txBody>
          <a:bodyPr>
            <a:normAutofit/>
          </a:bodyPr>
          <a:lstStyle/>
          <a:p>
            <a:r>
              <a:rPr lang="en-GB" sz="2000" dirty="0" err="1" smtClean="0"/>
              <a:t>.Net</a:t>
            </a:r>
            <a:r>
              <a:rPr lang="en-GB" sz="2000" dirty="0" smtClean="0"/>
              <a:t> Core Supported Interfaces</a:t>
            </a:r>
          </a:p>
          <a:p>
            <a:pPr lvl="1"/>
            <a:r>
              <a:rPr lang="en-GB" sz="1600" dirty="0"/>
              <a:t>Oracle : </a:t>
            </a:r>
            <a:r>
              <a:rPr lang="en-GB" sz="1600" dirty="0">
                <a:hlinkClick r:id="rId2"/>
              </a:rPr>
              <a:t>http://</a:t>
            </a:r>
            <a:r>
              <a:rPr lang="en-GB" sz="1600" dirty="0" smtClean="0">
                <a:hlinkClick r:id="rId2"/>
              </a:rPr>
              <a:t>www.oracle.com/technetwork/topics/dotnet/tech-info/odpnet-dotnet-core-sod-3628981.pdf</a:t>
            </a:r>
            <a:r>
              <a:rPr lang="en-GB" sz="1600" dirty="0" smtClean="0"/>
              <a:t> : Only Managed drivers</a:t>
            </a:r>
          </a:p>
          <a:p>
            <a:pPr lvl="1"/>
            <a:r>
              <a:rPr lang="fr-FR" sz="1600" dirty="0"/>
              <a:t>https://blogs.msdn.microsoft.com/dotnet/2016/11/09/net-core-data-access/</a:t>
            </a:r>
          </a:p>
          <a:p>
            <a:pPr marL="393192" lvl="1" indent="0">
              <a:buNone/>
            </a:pPr>
            <a:endParaRPr lang="en-GB" sz="1600" dirty="0" smtClean="0"/>
          </a:p>
          <a:p>
            <a:pPr marL="457200" lvl="1" indent="0">
              <a:buNone/>
            </a:pPr>
            <a:r>
              <a:rPr lang="en-GB" sz="1600" dirty="0" smtClean="0"/>
              <a:t>      </a:t>
            </a:r>
            <a:r>
              <a:rPr lang="en-GB" sz="1600" dirty="0"/>
              <a:t>	</a:t>
            </a:r>
            <a:endParaRPr lang="en-GB" sz="1600" dirty="0" smtClean="0"/>
          </a:p>
          <a:p>
            <a:pPr marL="457200" lvl="1" indent="0">
              <a:buNone/>
            </a:pPr>
            <a:endParaRPr lang="en-GB" sz="1600" dirty="0" smtClean="0"/>
          </a:p>
          <a:p>
            <a:r>
              <a:rPr lang="en-GB" sz="2000" dirty="0" err="1"/>
              <a:t>.Net</a:t>
            </a:r>
            <a:r>
              <a:rPr lang="en-GB" sz="2000" dirty="0"/>
              <a:t> Core </a:t>
            </a:r>
            <a:r>
              <a:rPr lang="en-GB" sz="2000" dirty="0" smtClean="0"/>
              <a:t>Not Supported </a:t>
            </a:r>
            <a:r>
              <a:rPr lang="en-GB" sz="2000" dirty="0"/>
              <a:t>Interfaces</a:t>
            </a:r>
          </a:p>
          <a:p>
            <a:pPr lvl="1"/>
            <a:r>
              <a:rPr lang="en-GB" sz="1600" dirty="0" smtClean="0"/>
              <a:t>IBM MQ : check version 9.0.x</a:t>
            </a:r>
          </a:p>
          <a:p>
            <a:pPr lvl="1"/>
            <a:endParaRPr lang="en-GB" sz="1600" dirty="0"/>
          </a:p>
          <a:p>
            <a:pPr lvl="1"/>
            <a:endParaRPr lang="en-GB" sz="1600" dirty="0" smtClean="0"/>
          </a:p>
          <a:p>
            <a:r>
              <a:rPr lang="en-GB" sz="1800" dirty="0" smtClean="0"/>
              <a:t>Tips :</a:t>
            </a:r>
          </a:p>
          <a:p>
            <a:pPr lvl="1"/>
            <a:r>
              <a:rPr lang="en-GB" sz="1600" dirty="0" smtClean="0">
                <a:hlinkClick r:id="rId3"/>
              </a:rPr>
              <a:t>https</a:t>
            </a:r>
            <a:r>
              <a:rPr lang="en-GB" sz="1600" dirty="0">
                <a:hlinkClick r:id="rId3"/>
              </a:rPr>
              <a:t>://</a:t>
            </a:r>
            <a:r>
              <a:rPr lang="en-GB" sz="1600" dirty="0" smtClean="0">
                <a:hlinkClick r:id="rId3"/>
              </a:rPr>
              <a:t>docs.microsoft.com/fr-fr/aspnet/core/mvc/models/validation</a:t>
            </a:r>
            <a:endParaRPr lang="en-GB" sz="1600" dirty="0" smtClean="0"/>
          </a:p>
          <a:p>
            <a:pPr lvl="1"/>
            <a:r>
              <a:rPr lang="en-GB" sz="1600" dirty="0">
                <a:hlinkClick r:id="rId4"/>
              </a:rPr>
              <a:t>https://</a:t>
            </a:r>
            <a:r>
              <a:rPr lang="en-GB" sz="1600" dirty="0" smtClean="0">
                <a:hlinkClick r:id="rId4"/>
              </a:rPr>
              <a:t>docs.microsoft.com/en-us/aspnet/core/security/authentication/windowsauth?tabs=aspnetcore2x</a:t>
            </a:r>
            <a:endParaRPr lang="en-GB" sz="1600" dirty="0" smtClean="0"/>
          </a:p>
          <a:p>
            <a:pPr lvl="1"/>
            <a:endParaRPr lang="en-GB" sz="1600" dirty="0" smtClean="0"/>
          </a:p>
          <a:p>
            <a:endParaRPr lang="en-GB" sz="2000" dirty="0" smtClean="0"/>
          </a:p>
          <a:p>
            <a:endParaRPr lang="en-GB" sz="2000" dirty="0" smtClean="0"/>
          </a:p>
          <a:p>
            <a:pPr lvl="1"/>
            <a:endParaRPr lang="en-GB" sz="1600" dirty="0" smtClean="0"/>
          </a:p>
          <a:p>
            <a:pPr marL="457200" lvl="1" indent="0">
              <a:buNone/>
            </a:pPr>
            <a:endParaRPr lang="en-GB" sz="2000" dirty="0"/>
          </a:p>
        </p:txBody>
      </p:sp>
    </p:spTree>
    <p:extLst>
      <p:ext uri="{BB962C8B-B14F-4D97-AF65-F5344CB8AC3E}">
        <p14:creationId xmlns:p14="http://schemas.microsoft.com/office/powerpoint/2010/main" val="3140253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Objectifs du document</a:t>
            </a:r>
            <a:endParaRPr lang="fr-FR" dirty="0"/>
          </a:p>
        </p:txBody>
      </p:sp>
      <p:sp>
        <p:nvSpPr>
          <p:cNvPr id="3" name="Espace réservé du contenu 2"/>
          <p:cNvSpPr>
            <a:spLocks noGrp="1"/>
          </p:cNvSpPr>
          <p:nvPr>
            <p:ph idx="1"/>
          </p:nvPr>
        </p:nvSpPr>
        <p:spPr/>
        <p:txBody>
          <a:bodyPr>
            <a:normAutofit/>
          </a:bodyPr>
          <a:lstStyle/>
          <a:p>
            <a:r>
              <a:rPr lang="fr-FR" dirty="0" smtClean="0"/>
              <a:t>Passer en revue les topics liés à la containérisation</a:t>
            </a:r>
          </a:p>
          <a:p>
            <a:r>
              <a:rPr lang="fr-FR" dirty="0" smtClean="0"/>
              <a:t>Sélection des topics à inclure dans l’étude</a:t>
            </a:r>
          </a:p>
          <a:p>
            <a:r>
              <a:rPr lang="fr-FR" dirty="0" smtClean="0"/>
              <a:t>Mettre une priorité :</a:t>
            </a:r>
          </a:p>
          <a:p>
            <a:pPr lvl="1"/>
            <a:r>
              <a:rPr lang="fr-FR" dirty="0" smtClean="0"/>
              <a:t>Importante, moyenne, faible</a:t>
            </a:r>
            <a:endParaRPr lang="fr-FR" dirty="0"/>
          </a:p>
          <a:p>
            <a:pPr lvl="1"/>
            <a:endParaRPr lang="fr-FR" dirty="0" smtClean="0"/>
          </a:p>
        </p:txBody>
      </p:sp>
    </p:spTree>
    <p:extLst>
      <p:ext uri="{BB962C8B-B14F-4D97-AF65-F5344CB8AC3E}">
        <p14:creationId xmlns:p14="http://schemas.microsoft.com/office/powerpoint/2010/main" val="35213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490066"/>
          </a:xfrm>
        </p:spPr>
        <p:txBody>
          <a:bodyPr>
            <a:normAutofit/>
          </a:bodyPr>
          <a:lstStyle/>
          <a:p>
            <a:r>
              <a:rPr lang="en-GB" sz="2400" b="1" dirty="0" err="1" smtClean="0"/>
              <a:t>.Net</a:t>
            </a:r>
            <a:r>
              <a:rPr lang="en-GB" sz="2400" b="1" dirty="0" smtClean="0"/>
              <a:t> Core : web servers</a:t>
            </a:r>
            <a:endParaRPr lang="en-GB" sz="2400" b="1" dirty="0"/>
          </a:p>
        </p:txBody>
      </p:sp>
      <p:sp>
        <p:nvSpPr>
          <p:cNvPr id="3" name="Espace réservé du contenu 2"/>
          <p:cNvSpPr>
            <a:spLocks noGrp="1"/>
          </p:cNvSpPr>
          <p:nvPr>
            <p:ph idx="1"/>
          </p:nvPr>
        </p:nvSpPr>
        <p:spPr>
          <a:xfrm>
            <a:off x="457200" y="980728"/>
            <a:ext cx="8229600" cy="5145435"/>
          </a:xfrm>
        </p:spPr>
        <p:txBody>
          <a:bodyPr>
            <a:normAutofit/>
          </a:bodyPr>
          <a:lstStyle/>
          <a:p>
            <a:r>
              <a:rPr lang="en-US" sz="2000" dirty="0"/>
              <a:t>ASP.NET Core ships two server </a:t>
            </a:r>
            <a:r>
              <a:rPr lang="en-US" sz="2000" dirty="0" smtClean="0"/>
              <a:t>implementations</a:t>
            </a:r>
          </a:p>
          <a:p>
            <a:pPr lvl="1"/>
            <a:r>
              <a:rPr lang="en-US" sz="1800" dirty="0">
                <a:hlinkClick r:id="rId2"/>
              </a:rPr>
              <a:t>Kestrel</a:t>
            </a:r>
            <a:r>
              <a:rPr lang="en-US" sz="1800" dirty="0"/>
              <a:t> is a cross-platform HTTP server based on </a:t>
            </a:r>
            <a:r>
              <a:rPr lang="en-US" sz="1800" dirty="0" err="1">
                <a:hlinkClick r:id="rId3"/>
              </a:rPr>
              <a:t>libuv</a:t>
            </a:r>
            <a:r>
              <a:rPr lang="en-US" sz="1800" dirty="0"/>
              <a:t>, a cross-platform asynchronous I/O library</a:t>
            </a:r>
            <a:r>
              <a:rPr lang="en-US" sz="1800" dirty="0" smtClean="0"/>
              <a:t>.</a:t>
            </a:r>
          </a:p>
          <a:p>
            <a:pPr marL="640080" lvl="2" indent="0">
              <a:buNone/>
            </a:pPr>
            <a:r>
              <a:rPr lang="en-US" dirty="0"/>
              <a:t>Kestrel supports the following features</a:t>
            </a:r>
            <a:r>
              <a:rPr lang="en-US" dirty="0" smtClean="0"/>
              <a:t>: </a:t>
            </a:r>
            <a:endParaRPr lang="en-US" dirty="0"/>
          </a:p>
          <a:p>
            <a:pPr lvl="2"/>
            <a:r>
              <a:rPr lang="en-US" dirty="0"/>
              <a:t>HTTPS</a:t>
            </a:r>
          </a:p>
          <a:p>
            <a:pPr lvl="2"/>
            <a:r>
              <a:rPr lang="en-US" dirty="0"/>
              <a:t>Opaque upgrade used to enable </a:t>
            </a:r>
            <a:r>
              <a:rPr lang="en-US" dirty="0" err="1">
                <a:hlinkClick r:id="rId4"/>
              </a:rPr>
              <a:t>WebSockets</a:t>
            </a:r>
            <a:endParaRPr lang="en-US" dirty="0"/>
          </a:p>
          <a:p>
            <a:pPr lvl="2"/>
            <a:r>
              <a:rPr lang="en-US" dirty="0"/>
              <a:t>Unix sockets for high performance behind Nginx </a:t>
            </a:r>
          </a:p>
          <a:p>
            <a:pPr marL="640080" lvl="2" indent="0">
              <a:buNone/>
            </a:pPr>
            <a:r>
              <a:rPr lang="en-US" dirty="0" smtClean="0"/>
              <a:t>Kestrel </a:t>
            </a:r>
            <a:r>
              <a:rPr lang="en-US" dirty="0"/>
              <a:t>is supported on all platforms and versions that .NET Core supports.</a:t>
            </a:r>
          </a:p>
          <a:p>
            <a:pPr marL="393192" lvl="1" indent="0">
              <a:buNone/>
            </a:pPr>
            <a:endParaRPr lang="en-US" sz="1800" dirty="0" smtClean="0"/>
          </a:p>
          <a:p>
            <a:pPr marL="0" indent="0">
              <a:buNone/>
            </a:pPr>
            <a:endParaRPr lang="en-US" sz="2000" dirty="0" smtClean="0"/>
          </a:p>
          <a:p>
            <a:endParaRPr lang="en-GB" sz="2000" dirty="0" smtClean="0"/>
          </a:p>
          <a:p>
            <a:endParaRPr lang="en-GB" sz="2000" dirty="0" smtClean="0"/>
          </a:p>
          <a:p>
            <a:pPr lvl="1"/>
            <a:endParaRPr lang="en-GB" sz="1600" dirty="0" smtClean="0"/>
          </a:p>
          <a:p>
            <a:pPr marL="457200" lvl="1" indent="0">
              <a:buNone/>
            </a:pPr>
            <a:endParaRPr lang="en-GB" sz="2000" dirty="0"/>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8089" y="4293096"/>
            <a:ext cx="4019550"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descr="Kestrel communicates indirectly with the Internet through a reverse proxy server, such as IIS, Nginx, or Apach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7328" y="5229200"/>
            <a:ext cx="6105525" cy="78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256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490066"/>
          </a:xfrm>
        </p:spPr>
        <p:txBody>
          <a:bodyPr>
            <a:normAutofit/>
          </a:bodyPr>
          <a:lstStyle/>
          <a:p>
            <a:r>
              <a:rPr lang="en-GB" sz="2400" b="1" dirty="0" err="1" smtClean="0"/>
              <a:t>.Net</a:t>
            </a:r>
            <a:r>
              <a:rPr lang="en-GB" sz="2400" b="1" dirty="0" smtClean="0"/>
              <a:t> Core : web servers</a:t>
            </a:r>
            <a:endParaRPr lang="en-GB" sz="2400" b="1" dirty="0"/>
          </a:p>
        </p:txBody>
      </p:sp>
      <p:sp>
        <p:nvSpPr>
          <p:cNvPr id="3" name="Espace réservé du contenu 2"/>
          <p:cNvSpPr>
            <a:spLocks noGrp="1"/>
          </p:cNvSpPr>
          <p:nvPr>
            <p:ph idx="1"/>
          </p:nvPr>
        </p:nvSpPr>
        <p:spPr>
          <a:xfrm>
            <a:off x="457200" y="980728"/>
            <a:ext cx="8229600" cy="5145435"/>
          </a:xfrm>
        </p:spPr>
        <p:txBody>
          <a:bodyPr>
            <a:normAutofit fontScale="85000" lnSpcReduction="20000"/>
          </a:bodyPr>
          <a:lstStyle/>
          <a:p>
            <a:r>
              <a:rPr lang="en-US" sz="2000" dirty="0"/>
              <a:t>ASP.NET Core ships two server </a:t>
            </a:r>
            <a:r>
              <a:rPr lang="en-US" sz="2000" dirty="0" smtClean="0"/>
              <a:t>implementations</a:t>
            </a:r>
          </a:p>
          <a:p>
            <a:pPr lvl="1"/>
            <a:r>
              <a:rPr lang="en-US" sz="1800" dirty="0" smtClean="0">
                <a:hlinkClick r:id="rId2"/>
              </a:rPr>
              <a:t>HTTP.sys</a:t>
            </a:r>
            <a:r>
              <a:rPr lang="en-US" sz="1800" dirty="0" smtClean="0"/>
              <a:t> </a:t>
            </a:r>
            <a:r>
              <a:rPr lang="en-US" sz="1800" dirty="0"/>
              <a:t>is a Windows-only HTTP server based on the </a:t>
            </a:r>
            <a:r>
              <a:rPr lang="en-US" sz="1800" dirty="0" err="1">
                <a:hlinkClick r:id="rId3"/>
              </a:rPr>
              <a:t>Http.Sys</a:t>
            </a:r>
            <a:r>
              <a:rPr lang="en-US" sz="1800" dirty="0">
                <a:hlinkClick r:id="rId3"/>
              </a:rPr>
              <a:t> kernel driver</a:t>
            </a:r>
            <a:r>
              <a:rPr lang="en-US" sz="1800" dirty="0" smtClean="0"/>
              <a:t>.</a:t>
            </a:r>
          </a:p>
          <a:p>
            <a:pPr marL="393192" lvl="1" indent="0">
              <a:buNone/>
            </a:pPr>
            <a:r>
              <a:rPr lang="en-US" sz="1800" dirty="0" err="1"/>
              <a:t>Http.Sys</a:t>
            </a:r>
            <a:r>
              <a:rPr lang="en-US" sz="1800" dirty="0"/>
              <a:t> is mature technology that protects against many kinds of attacks and provides the robustness, security, and scalability of a full-featured web server. IIS itself runs as an HTTP listener on top of </a:t>
            </a:r>
            <a:r>
              <a:rPr lang="en-US" sz="1800" dirty="0" err="1"/>
              <a:t>Http.Sys</a:t>
            </a:r>
            <a:r>
              <a:rPr lang="en-US" sz="1800" dirty="0"/>
              <a:t>. </a:t>
            </a:r>
            <a:endParaRPr lang="en-US" sz="1800" dirty="0" smtClean="0"/>
          </a:p>
          <a:p>
            <a:pPr marL="393192" lvl="1" indent="0">
              <a:buNone/>
            </a:pPr>
            <a:endParaRPr lang="en-US" sz="1800" dirty="0"/>
          </a:p>
          <a:p>
            <a:pPr marL="393192" lvl="1" indent="0">
              <a:buNone/>
            </a:pPr>
            <a:r>
              <a:rPr lang="en-US" sz="1800" dirty="0"/>
              <a:t>HTTP.sys is a good choice for internal deployments when you need a feature not available in Kestrel, such as Windows authentication</a:t>
            </a:r>
            <a:r>
              <a:rPr lang="en-US" sz="1800" dirty="0" smtClean="0"/>
              <a:t>.</a:t>
            </a:r>
          </a:p>
          <a:p>
            <a:pPr marL="393192" lvl="1" indent="0">
              <a:buNone/>
            </a:pPr>
            <a:endParaRPr lang="en-US" sz="1800" dirty="0"/>
          </a:p>
          <a:p>
            <a:pPr marL="393192" lvl="1" indent="0">
              <a:buNone/>
            </a:pPr>
            <a:endParaRPr lang="en-US" sz="1800" dirty="0" smtClean="0"/>
          </a:p>
          <a:p>
            <a:pPr lvl="1"/>
            <a:endParaRPr lang="en-US" sz="1800" dirty="0" smtClean="0"/>
          </a:p>
          <a:p>
            <a:pPr lvl="1"/>
            <a:endParaRPr lang="en-US" sz="1800" dirty="0"/>
          </a:p>
          <a:p>
            <a:pPr lvl="1"/>
            <a:r>
              <a:rPr lang="en-US" dirty="0"/>
              <a:t>HTTP.sys supports the following features:+ </a:t>
            </a:r>
          </a:p>
          <a:p>
            <a:pPr lvl="2"/>
            <a:r>
              <a:rPr lang="en-US" dirty="0">
                <a:hlinkClick r:id="rId4"/>
              </a:rPr>
              <a:t>Windows Authentication</a:t>
            </a:r>
            <a:endParaRPr lang="en-US" dirty="0"/>
          </a:p>
          <a:p>
            <a:pPr lvl="2"/>
            <a:r>
              <a:rPr lang="en-US" dirty="0"/>
              <a:t>Port sharing</a:t>
            </a:r>
          </a:p>
          <a:p>
            <a:pPr lvl="2"/>
            <a:r>
              <a:rPr lang="en-US" dirty="0"/>
              <a:t>HTTPS with SNI</a:t>
            </a:r>
          </a:p>
          <a:p>
            <a:pPr lvl="2"/>
            <a:r>
              <a:rPr lang="en-US" dirty="0"/>
              <a:t>HTTP/2 over TLS (Windows 10)</a:t>
            </a:r>
          </a:p>
          <a:p>
            <a:pPr lvl="2"/>
            <a:r>
              <a:rPr lang="en-US" dirty="0"/>
              <a:t>Direct file transmission</a:t>
            </a:r>
          </a:p>
          <a:p>
            <a:pPr lvl="2"/>
            <a:r>
              <a:rPr lang="en-US" dirty="0"/>
              <a:t>Response caching</a:t>
            </a:r>
          </a:p>
          <a:p>
            <a:pPr lvl="2"/>
            <a:r>
              <a:rPr lang="en-US" dirty="0" err="1"/>
              <a:t>WebSockets</a:t>
            </a:r>
            <a:r>
              <a:rPr lang="en-US" dirty="0"/>
              <a:t> (Windows 8)</a:t>
            </a:r>
          </a:p>
          <a:p>
            <a:pPr lvl="1"/>
            <a:endParaRPr lang="en-US" sz="1800" dirty="0" smtClean="0"/>
          </a:p>
          <a:p>
            <a:pPr marL="0" indent="0">
              <a:buNone/>
            </a:pPr>
            <a:endParaRPr lang="en-GB" sz="2000" dirty="0" smtClean="0"/>
          </a:p>
          <a:p>
            <a:pPr lvl="1"/>
            <a:endParaRPr lang="en-GB" sz="1600" dirty="0" smtClean="0"/>
          </a:p>
          <a:p>
            <a:pPr marL="457200" lvl="1" indent="0">
              <a:buNone/>
            </a:pPr>
            <a:endParaRPr lang="en-GB" sz="2000" dirty="0"/>
          </a:p>
        </p:txBody>
      </p:sp>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8941" y="2780928"/>
            <a:ext cx="4019550"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44322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490066"/>
          </a:xfrm>
        </p:spPr>
        <p:txBody>
          <a:bodyPr>
            <a:normAutofit/>
          </a:bodyPr>
          <a:lstStyle/>
          <a:p>
            <a:r>
              <a:rPr lang="en-GB" sz="2400" b="1" dirty="0" err="1" smtClean="0"/>
              <a:t>.Net</a:t>
            </a:r>
            <a:r>
              <a:rPr lang="en-GB" sz="2400" b="1" dirty="0" smtClean="0"/>
              <a:t> Core : web servers</a:t>
            </a:r>
            <a:endParaRPr lang="en-GB" sz="2400" b="1" dirty="0"/>
          </a:p>
        </p:txBody>
      </p:sp>
      <p:sp>
        <p:nvSpPr>
          <p:cNvPr id="3" name="Espace réservé du contenu 2"/>
          <p:cNvSpPr>
            <a:spLocks noGrp="1"/>
          </p:cNvSpPr>
          <p:nvPr>
            <p:ph idx="1"/>
          </p:nvPr>
        </p:nvSpPr>
        <p:spPr>
          <a:xfrm>
            <a:off x="457200" y="980728"/>
            <a:ext cx="8229600" cy="5145435"/>
          </a:xfrm>
        </p:spPr>
        <p:txBody>
          <a:bodyPr>
            <a:normAutofit/>
          </a:bodyPr>
          <a:lstStyle/>
          <a:p>
            <a:r>
              <a:rPr lang="en-US" sz="2000" dirty="0" err="1" smtClean="0"/>
              <a:t>ASP.Net</a:t>
            </a:r>
            <a:r>
              <a:rPr lang="en-US" sz="2000" dirty="0" smtClean="0"/>
              <a:t> Core Module</a:t>
            </a:r>
          </a:p>
          <a:p>
            <a:pPr marL="0" indent="0">
              <a:buNone/>
            </a:pPr>
            <a:endParaRPr lang="en-US" sz="2000" dirty="0"/>
          </a:p>
          <a:p>
            <a:endParaRPr lang="en-US" sz="2000" dirty="0" smtClean="0"/>
          </a:p>
          <a:p>
            <a:endParaRPr lang="en-GB" sz="2000" dirty="0" smtClean="0"/>
          </a:p>
          <a:p>
            <a:endParaRPr lang="en-GB" sz="2000" dirty="0" smtClean="0"/>
          </a:p>
          <a:p>
            <a:r>
              <a:rPr lang="en-US" sz="2000" dirty="0"/>
              <a:t>ANCM has a few other functions as well</a:t>
            </a:r>
            <a:r>
              <a:rPr lang="en-US" sz="2000" dirty="0" smtClean="0"/>
              <a:t>:</a:t>
            </a:r>
            <a:endParaRPr lang="en-US" sz="2000" dirty="0"/>
          </a:p>
          <a:p>
            <a:pPr lvl="1"/>
            <a:r>
              <a:rPr lang="en-US" sz="1800" dirty="0"/>
              <a:t>Sets environment variables.</a:t>
            </a:r>
          </a:p>
          <a:p>
            <a:pPr lvl="1"/>
            <a:r>
              <a:rPr lang="en-US" sz="1800" dirty="0"/>
              <a:t>Logs </a:t>
            </a:r>
            <a:r>
              <a:rPr lang="en-US" sz="1800" dirty="0" err="1"/>
              <a:t>stdout</a:t>
            </a:r>
            <a:r>
              <a:rPr lang="en-US" sz="1800" dirty="0"/>
              <a:t> output to file storage.</a:t>
            </a:r>
          </a:p>
          <a:p>
            <a:pPr lvl="1"/>
            <a:r>
              <a:rPr lang="en-US" sz="1800" dirty="0"/>
              <a:t>Forwards Windows authentication tokens.</a:t>
            </a:r>
          </a:p>
          <a:p>
            <a:pPr marL="0" indent="0">
              <a:buNone/>
            </a:pPr>
            <a:endParaRPr lang="en-GB" sz="2000" dirty="0" smtClean="0"/>
          </a:p>
          <a:p>
            <a:pPr marL="0" indent="0">
              <a:buNone/>
            </a:pPr>
            <a:r>
              <a:rPr lang="en-US" sz="2000" dirty="0"/>
              <a:t>ANCM does not support HTTPS forwarding, so requests are forwarded over HTTP even if received by IIS over HTTPS</a:t>
            </a:r>
            <a:endParaRPr lang="en-GB" sz="2000" dirty="0" smtClean="0"/>
          </a:p>
          <a:p>
            <a:pPr marL="0" indent="0">
              <a:buNone/>
            </a:pPr>
            <a:endParaRPr lang="en-GB" sz="2000" dirty="0" smtClean="0"/>
          </a:p>
          <a:p>
            <a:pPr lvl="1"/>
            <a:endParaRPr lang="en-GB" sz="1600" dirty="0" smtClean="0"/>
          </a:p>
          <a:p>
            <a:pPr marL="457200" lvl="1" indent="0">
              <a:buNone/>
            </a:pPr>
            <a:endParaRPr lang="en-GB"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910" y="1628800"/>
            <a:ext cx="6134100"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36965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490066"/>
          </a:xfrm>
        </p:spPr>
        <p:txBody>
          <a:bodyPr>
            <a:normAutofit/>
          </a:bodyPr>
          <a:lstStyle/>
          <a:p>
            <a:r>
              <a:rPr lang="fr-FR" sz="2400" b="1" dirty="0" err="1" smtClean="0"/>
              <a:t>Resources</a:t>
            </a:r>
            <a:endParaRPr lang="fr-FR" sz="2400" b="1" dirty="0"/>
          </a:p>
        </p:txBody>
      </p:sp>
      <p:sp>
        <p:nvSpPr>
          <p:cNvPr id="3" name="Espace réservé du contenu 2"/>
          <p:cNvSpPr>
            <a:spLocks noGrp="1"/>
          </p:cNvSpPr>
          <p:nvPr>
            <p:ph idx="1"/>
          </p:nvPr>
        </p:nvSpPr>
        <p:spPr>
          <a:xfrm>
            <a:off x="457200" y="980728"/>
            <a:ext cx="8229600" cy="5145435"/>
          </a:xfrm>
        </p:spPr>
        <p:txBody>
          <a:bodyPr>
            <a:normAutofit/>
          </a:bodyPr>
          <a:lstStyle/>
          <a:p>
            <a:r>
              <a:rPr lang="fr-FR" sz="2000" dirty="0" smtClean="0"/>
              <a:t>Gartner :</a:t>
            </a:r>
          </a:p>
          <a:p>
            <a:pPr lvl="1"/>
            <a:r>
              <a:rPr lang="fr-FR" sz="1600" dirty="0">
                <a:hlinkClick r:id="rId2"/>
              </a:rPr>
              <a:t>https://</a:t>
            </a:r>
            <a:r>
              <a:rPr lang="fr-FR" sz="1600" dirty="0" smtClean="0">
                <a:hlinkClick r:id="rId2"/>
              </a:rPr>
              <a:t>www.gartner.com/doc/3574617/assessing-docker-containers-software-delivery</a:t>
            </a:r>
            <a:endParaRPr lang="fr-FR" sz="1600" dirty="0" smtClean="0"/>
          </a:p>
          <a:p>
            <a:pPr lvl="1"/>
            <a:r>
              <a:rPr lang="fr-FR" sz="1600" dirty="0">
                <a:hlinkClick r:id="rId3"/>
              </a:rPr>
              <a:t>https://</a:t>
            </a:r>
            <a:r>
              <a:rPr lang="fr-FR" sz="1600" dirty="0" smtClean="0">
                <a:hlinkClick r:id="rId3"/>
              </a:rPr>
              <a:t>www.gartner.com/doc/3512817/need-know-docker-containers</a:t>
            </a:r>
            <a:endParaRPr lang="fr-FR" sz="1600" dirty="0" smtClean="0"/>
          </a:p>
          <a:p>
            <a:pPr lvl="1"/>
            <a:endParaRPr lang="fr-FR" sz="1600" dirty="0" smtClean="0"/>
          </a:p>
          <a:p>
            <a:pPr lvl="1"/>
            <a:endParaRPr lang="fr-FR" sz="1600" dirty="0" smtClean="0"/>
          </a:p>
          <a:p>
            <a:endParaRPr lang="fr-FR" sz="2000" dirty="0" smtClean="0"/>
          </a:p>
          <a:p>
            <a:pPr lvl="1"/>
            <a:endParaRPr lang="fr-FR" sz="1600" dirty="0" smtClean="0"/>
          </a:p>
          <a:p>
            <a:pPr marL="457200" lvl="1" indent="0">
              <a:buNone/>
            </a:pPr>
            <a:endParaRPr lang="fr-FR" sz="2000" dirty="0"/>
          </a:p>
        </p:txBody>
      </p:sp>
    </p:spTree>
    <p:extLst>
      <p:ext uri="{BB962C8B-B14F-4D97-AF65-F5344CB8AC3E}">
        <p14:creationId xmlns:p14="http://schemas.microsoft.com/office/powerpoint/2010/main" val="3925886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Sommaire</a:t>
            </a:r>
            <a:endParaRPr lang="fr-FR" dirty="0"/>
          </a:p>
        </p:txBody>
      </p:sp>
      <p:sp>
        <p:nvSpPr>
          <p:cNvPr id="3" name="Espace réservé du contenu 2"/>
          <p:cNvSpPr>
            <a:spLocks noGrp="1"/>
          </p:cNvSpPr>
          <p:nvPr>
            <p:ph idx="1"/>
          </p:nvPr>
        </p:nvSpPr>
        <p:spPr/>
        <p:txBody>
          <a:bodyPr>
            <a:normAutofit/>
          </a:bodyPr>
          <a:lstStyle/>
          <a:p>
            <a:r>
              <a:rPr lang="fr-FR" dirty="0" smtClean="0"/>
              <a:t>Micro service</a:t>
            </a:r>
          </a:p>
          <a:p>
            <a:r>
              <a:rPr lang="fr-FR" dirty="0" smtClean="0"/>
              <a:t>Docker</a:t>
            </a:r>
          </a:p>
          <a:p>
            <a:r>
              <a:rPr lang="fr-FR" dirty="0" smtClean="0"/>
              <a:t>Application cibles</a:t>
            </a:r>
          </a:p>
          <a:p>
            <a:r>
              <a:rPr lang="fr-FR" dirty="0" smtClean="0"/>
              <a:t>Application développement</a:t>
            </a:r>
          </a:p>
          <a:p>
            <a:r>
              <a:rPr lang="fr-FR" dirty="0" smtClean="0"/>
              <a:t>Plateforme d’exécution</a:t>
            </a:r>
          </a:p>
          <a:p>
            <a:r>
              <a:rPr lang="fr-FR" dirty="0" smtClean="0"/>
              <a:t>Architecture</a:t>
            </a:r>
          </a:p>
          <a:p>
            <a:r>
              <a:rPr lang="fr-FR" dirty="0" smtClean="0"/>
              <a:t>Sécurité</a:t>
            </a:r>
          </a:p>
          <a:p>
            <a:endParaRPr lang="fr-FR" dirty="0"/>
          </a:p>
          <a:p>
            <a:pPr lvl="1"/>
            <a:endParaRPr lang="fr-FR" dirty="0" smtClean="0"/>
          </a:p>
        </p:txBody>
      </p:sp>
    </p:spTree>
    <p:extLst>
      <p:ext uri="{BB962C8B-B14F-4D97-AF65-F5344CB8AC3E}">
        <p14:creationId xmlns:p14="http://schemas.microsoft.com/office/powerpoint/2010/main" val="4037784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Micro service</a:t>
            </a:r>
            <a:endParaRPr lang="fr-FR" dirty="0"/>
          </a:p>
        </p:txBody>
      </p:sp>
      <p:sp>
        <p:nvSpPr>
          <p:cNvPr id="3" name="Espace réservé du contenu 2"/>
          <p:cNvSpPr>
            <a:spLocks noGrp="1"/>
          </p:cNvSpPr>
          <p:nvPr>
            <p:ph idx="1"/>
          </p:nvPr>
        </p:nvSpPr>
        <p:spPr/>
        <p:txBody>
          <a:bodyPr>
            <a:normAutofit fontScale="62500" lnSpcReduction="20000"/>
          </a:bodyPr>
          <a:lstStyle/>
          <a:p>
            <a:r>
              <a:rPr lang="fr-FR" dirty="0" smtClean="0"/>
              <a:t>Pourquoi </a:t>
            </a:r>
          </a:p>
          <a:p>
            <a:pPr lvl="1"/>
            <a:r>
              <a:rPr lang="fr-FR" dirty="0" smtClean="0"/>
              <a:t>Container souvent associé à Architecture micro services</a:t>
            </a:r>
          </a:p>
          <a:p>
            <a:pPr lvl="1"/>
            <a:r>
              <a:rPr lang="fr-FR" dirty="0" smtClean="0"/>
              <a:t>Stratégie digitale = Services Métiers = Micro Services</a:t>
            </a:r>
          </a:p>
          <a:p>
            <a:pPr lvl="1"/>
            <a:r>
              <a:rPr lang="fr-FR" dirty="0" smtClean="0"/>
              <a:t>Etude = Container ou plateforme micro service</a:t>
            </a:r>
          </a:p>
          <a:p>
            <a:pPr lvl="1"/>
            <a:r>
              <a:rPr lang="fr-FR" dirty="0" smtClean="0"/>
              <a:t>Architecture cible = use case de validation</a:t>
            </a:r>
          </a:p>
          <a:p>
            <a:pPr marL="393192" lvl="1" indent="0">
              <a:buNone/>
            </a:pPr>
            <a:endParaRPr lang="fr-FR" dirty="0" smtClean="0"/>
          </a:p>
          <a:p>
            <a:r>
              <a:rPr lang="fr-FR" dirty="0" smtClean="0"/>
              <a:t>Les points à estimer</a:t>
            </a:r>
          </a:p>
          <a:p>
            <a:pPr lvl="1"/>
            <a:r>
              <a:rPr lang="fr-FR" dirty="0" smtClean="0"/>
              <a:t>Architecture cible de nos futurs développements</a:t>
            </a:r>
          </a:p>
          <a:p>
            <a:pPr lvl="2"/>
            <a:r>
              <a:rPr lang="fr-FR" dirty="0" smtClean="0"/>
              <a:t>Patterns pour les micro services</a:t>
            </a:r>
          </a:p>
          <a:p>
            <a:pPr lvl="2"/>
            <a:r>
              <a:rPr lang="fr-FR" dirty="0" smtClean="0"/>
              <a:t>Intégration avec le </a:t>
            </a:r>
            <a:r>
              <a:rPr lang="fr-FR" dirty="0" err="1" smtClean="0"/>
              <a:t>Legacy</a:t>
            </a:r>
            <a:endParaRPr lang="fr-FR" dirty="0" smtClean="0"/>
          </a:p>
          <a:p>
            <a:pPr lvl="1"/>
            <a:r>
              <a:rPr lang="fr-FR" dirty="0" smtClean="0"/>
              <a:t>SLA</a:t>
            </a:r>
          </a:p>
          <a:p>
            <a:pPr lvl="2"/>
            <a:r>
              <a:rPr lang="fr-FR" dirty="0" smtClean="0"/>
              <a:t>Back-end </a:t>
            </a:r>
            <a:r>
              <a:rPr lang="fr-FR" dirty="0" err="1" smtClean="0"/>
              <a:t>Strategy</a:t>
            </a:r>
            <a:r>
              <a:rPr lang="fr-FR" dirty="0" smtClean="0"/>
              <a:t> </a:t>
            </a:r>
          </a:p>
          <a:p>
            <a:pPr lvl="2"/>
            <a:r>
              <a:rPr lang="fr-FR" dirty="0" err="1" smtClean="0"/>
              <a:t>Database</a:t>
            </a:r>
            <a:r>
              <a:rPr lang="fr-FR" dirty="0" smtClean="0"/>
              <a:t> </a:t>
            </a:r>
            <a:r>
              <a:rPr lang="fr-FR" dirty="0" err="1" smtClean="0"/>
              <a:t>Strategy</a:t>
            </a:r>
            <a:endParaRPr lang="fr-FR" dirty="0"/>
          </a:p>
          <a:p>
            <a:pPr lvl="1"/>
            <a:r>
              <a:rPr lang="fr-FR" dirty="0" smtClean="0"/>
              <a:t>Security</a:t>
            </a:r>
          </a:p>
          <a:p>
            <a:pPr lvl="2"/>
            <a:r>
              <a:rPr lang="fr-FR" dirty="0" smtClean="0"/>
              <a:t>Exposition Internet / Extranet</a:t>
            </a:r>
          </a:p>
          <a:p>
            <a:pPr lvl="2"/>
            <a:r>
              <a:rPr lang="fr-FR" dirty="0" smtClean="0"/>
              <a:t>Donnée secrètes / confidentielles</a:t>
            </a:r>
          </a:p>
          <a:p>
            <a:pPr lvl="2"/>
            <a:r>
              <a:rPr lang="fr-FR" dirty="0" smtClean="0"/>
              <a:t>Données localisées</a:t>
            </a:r>
          </a:p>
          <a:p>
            <a:pPr lvl="1"/>
            <a:endParaRPr lang="fr-FR" dirty="0" smtClean="0"/>
          </a:p>
          <a:p>
            <a:r>
              <a:rPr lang="fr-FR" dirty="0" smtClean="0"/>
              <a:t>Les problèmes</a:t>
            </a:r>
          </a:p>
          <a:p>
            <a:pPr lvl="1"/>
            <a:r>
              <a:rPr lang="fr-FR" dirty="0" smtClean="0"/>
              <a:t>Développement déjà en cours</a:t>
            </a:r>
          </a:p>
          <a:p>
            <a:pPr lvl="1"/>
            <a:r>
              <a:rPr lang="fr-FR" dirty="0" smtClean="0"/>
              <a:t>Pas de Solution Architect</a:t>
            </a:r>
          </a:p>
          <a:p>
            <a:endParaRPr lang="fr-FR" dirty="0" smtClean="0"/>
          </a:p>
          <a:p>
            <a:pPr lvl="1"/>
            <a:endParaRPr lang="fr-FR" dirty="0"/>
          </a:p>
          <a:p>
            <a:pPr lvl="1"/>
            <a:endParaRPr lang="fr-FR" dirty="0" smtClean="0"/>
          </a:p>
        </p:txBody>
      </p:sp>
    </p:spTree>
    <p:extLst>
      <p:ext uri="{BB962C8B-B14F-4D97-AF65-F5344CB8AC3E}">
        <p14:creationId xmlns:p14="http://schemas.microsoft.com/office/powerpoint/2010/main" val="158660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err="1" smtClean="0"/>
              <a:t>Strategy</a:t>
            </a:r>
            <a:endParaRPr lang="fr-FR" dirty="0"/>
          </a:p>
        </p:txBody>
      </p:sp>
      <p:sp>
        <p:nvSpPr>
          <p:cNvPr id="3" name="Espace réservé du contenu 2"/>
          <p:cNvSpPr>
            <a:spLocks noGrp="1"/>
          </p:cNvSpPr>
          <p:nvPr>
            <p:ph idx="1"/>
          </p:nvPr>
        </p:nvSpPr>
        <p:spPr/>
        <p:txBody>
          <a:bodyPr>
            <a:normAutofit/>
          </a:bodyPr>
          <a:lstStyle/>
          <a:p>
            <a:r>
              <a:rPr lang="fr-FR" dirty="0" smtClean="0"/>
              <a:t>Pourquoi </a:t>
            </a:r>
          </a:p>
          <a:p>
            <a:pPr lvl="1"/>
            <a:r>
              <a:rPr lang="fr-FR" dirty="0" smtClean="0"/>
              <a:t>Connaître la couverture à étudier / valider</a:t>
            </a:r>
          </a:p>
          <a:p>
            <a:pPr lvl="1"/>
            <a:r>
              <a:rPr lang="fr-FR" dirty="0" smtClean="0"/>
              <a:t>Etude centrée docker ou plus globale PAAS</a:t>
            </a:r>
          </a:p>
          <a:p>
            <a:pPr marL="393192" lvl="1" indent="0">
              <a:buNone/>
            </a:pPr>
            <a:endParaRPr lang="fr-FR" dirty="0" smtClean="0"/>
          </a:p>
          <a:p>
            <a:r>
              <a:rPr lang="fr-FR" dirty="0" smtClean="0"/>
              <a:t>Les points </a:t>
            </a:r>
            <a:r>
              <a:rPr lang="fr-FR" smtClean="0"/>
              <a:t>à estimer</a:t>
            </a:r>
          </a:p>
          <a:p>
            <a:pPr lvl="1"/>
            <a:endParaRPr lang="fr-FR" dirty="0" smtClean="0"/>
          </a:p>
          <a:p>
            <a:pPr lvl="1"/>
            <a:endParaRPr lang="fr-FR" dirty="0" smtClean="0"/>
          </a:p>
          <a:p>
            <a:pPr lvl="1"/>
            <a:endParaRPr lang="fr-FR" dirty="0" smtClean="0"/>
          </a:p>
          <a:p>
            <a:r>
              <a:rPr lang="fr-FR" dirty="0" smtClean="0"/>
              <a:t>Les problèmes</a:t>
            </a:r>
          </a:p>
          <a:p>
            <a:pPr lvl="1"/>
            <a:r>
              <a:rPr lang="fr-FR" dirty="0" smtClean="0"/>
              <a:t>Développement déjà en cours</a:t>
            </a:r>
          </a:p>
          <a:p>
            <a:pPr lvl="1"/>
            <a:r>
              <a:rPr lang="fr-FR" dirty="0" smtClean="0"/>
              <a:t>Pas de Solution Architect</a:t>
            </a:r>
          </a:p>
          <a:p>
            <a:endParaRPr lang="fr-FR" dirty="0" smtClean="0"/>
          </a:p>
          <a:p>
            <a:pPr lvl="1"/>
            <a:endParaRPr lang="fr-FR" dirty="0"/>
          </a:p>
          <a:p>
            <a:pPr lvl="1"/>
            <a:endParaRPr lang="fr-FR" dirty="0" smtClean="0"/>
          </a:p>
        </p:txBody>
      </p:sp>
    </p:spTree>
    <p:extLst>
      <p:ext uri="{BB962C8B-B14F-4D97-AF65-F5344CB8AC3E}">
        <p14:creationId xmlns:p14="http://schemas.microsoft.com/office/powerpoint/2010/main" val="1907913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Intervenants externes</a:t>
            </a:r>
            <a:endParaRPr lang="fr-FR" dirty="0"/>
          </a:p>
        </p:txBody>
      </p:sp>
      <p:sp>
        <p:nvSpPr>
          <p:cNvPr id="3" name="Espace réservé du contenu 2"/>
          <p:cNvSpPr>
            <a:spLocks noGrp="1"/>
          </p:cNvSpPr>
          <p:nvPr>
            <p:ph idx="1"/>
          </p:nvPr>
        </p:nvSpPr>
        <p:spPr/>
        <p:txBody>
          <a:bodyPr>
            <a:normAutofit fontScale="85000" lnSpcReduction="20000"/>
          </a:bodyPr>
          <a:lstStyle/>
          <a:p>
            <a:r>
              <a:rPr lang="fr-FR" dirty="0" smtClean="0"/>
              <a:t>Pourquoi ?</a:t>
            </a:r>
          </a:p>
          <a:p>
            <a:pPr lvl="1"/>
            <a:r>
              <a:rPr lang="fr-FR" dirty="0" smtClean="0"/>
              <a:t>Peu de connaissances sur le sujet</a:t>
            </a:r>
          </a:p>
          <a:p>
            <a:pPr lvl="1"/>
            <a:r>
              <a:rPr lang="fr-FR" dirty="0" smtClean="0"/>
              <a:t>Des solutions en cours d’élaborations (version béta)</a:t>
            </a:r>
          </a:p>
          <a:p>
            <a:pPr lvl="1"/>
            <a:r>
              <a:rPr lang="fr-FR" dirty="0" smtClean="0"/>
              <a:t>Besoin d’architectes</a:t>
            </a:r>
          </a:p>
          <a:p>
            <a:pPr marL="393192" lvl="1" indent="0">
              <a:buNone/>
            </a:pPr>
            <a:endParaRPr lang="fr-FR" dirty="0" smtClean="0"/>
          </a:p>
          <a:p>
            <a:r>
              <a:rPr lang="fr-FR" dirty="0" smtClean="0"/>
              <a:t>Les points à estimer</a:t>
            </a:r>
          </a:p>
          <a:p>
            <a:pPr lvl="1"/>
            <a:r>
              <a:rPr lang="fr-FR" dirty="0" smtClean="0"/>
              <a:t>Création des scénarios de tests</a:t>
            </a:r>
          </a:p>
          <a:p>
            <a:pPr lvl="1"/>
            <a:r>
              <a:rPr lang="fr-FR" dirty="0" smtClean="0"/>
              <a:t>Contact avec les sociétés externes</a:t>
            </a:r>
          </a:p>
          <a:p>
            <a:pPr lvl="2"/>
            <a:r>
              <a:rPr lang="fr-FR" dirty="0" err="1" smtClean="0"/>
              <a:t>Redhat</a:t>
            </a:r>
            <a:endParaRPr lang="fr-FR" dirty="0" smtClean="0"/>
          </a:p>
          <a:p>
            <a:pPr lvl="2"/>
            <a:r>
              <a:rPr lang="fr-FR" dirty="0" smtClean="0"/>
              <a:t>Microsoft</a:t>
            </a:r>
          </a:p>
          <a:p>
            <a:pPr lvl="2"/>
            <a:r>
              <a:rPr lang="fr-FR" dirty="0" smtClean="0"/>
              <a:t>Autres</a:t>
            </a:r>
          </a:p>
          <a:p>
            <a:pPr lvl="1"/>
            <a:r>
              <a:rPr lang="fr-FR" dirty="0" smtClean="0"/>
              <a:t>Mise à disposition des environnements de POC / Validation</a:t>
            </a:r>
          </a:p>
          <a:p>
            <a:pPr lvl="2"/>
            <a:endParaRPr lang="fr-FR" dirty="0" smtClean="0"/>
          </a:p>
          <a:p>
            <a:r>
              <a:rPr lang="fr-FR" dirty="0" smtClean="0"/>
              <a:t>Les problèmes</a:t>
            </a:r>
          </a:p>
          <a:p>
            <a:pPr lvl="1"/>
            <a:r>
              <a:rPr lang="fr-FR" dirty="0" smtClean="0"/>
              <a:t>Réalise t-on une véritable sélection : Appel d’offres</a:t>
            </a:r>
          </a:p>
          <a:p>
            <a:pPr lvl="1"/>
            <a:r>
              <a:rPr lang="fr-FR" dirty="0" smtClean="0"/>
              <a:t>Interventions gratuites de ces sociétés</a:t>
            </a:r>
            <a:endParaRPr lang="fr-FR" dirty="0"/>
          </a:p>
          <a:p>
            <a:pPr lvl="1"/>
            <a:endParaRPr lang="fr-FR" dirty="0" smtClean="0"/>
          </a:p>
        </p:txBody>
      </p:sp>
    </p:spTree>
    <p:extLst>
      <p:ext uri="{BB962C8B-B14F-4D97-AF65-F5344CB8AC3E}">
        <p14:creationId xmlns:p14="http://schemas.microsoft.com/office/powerpoint/2010/main" val="3725106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Environnement de développement</a:t>
            </a:r>
            <a:endParaRPr lang="fr-FR" dirty="0"/>
          </a:p>
        </p:txBody>
      </p:sp>
      <p:sp>
        <p:nvSpPr>
          <p:cNvPr id="3" name="Espace réservé du contenu 2"/>
          <p:cNvSpPr>
            <a:spLocks noGrp="1"/>
          </p:cNvSpPr>
          <p:nvPr>
            <p:ph idx="1"/>
          </p:nvPr>
        </p:nvSpPr>
        <p:spPr/>
        <p:txBody>
          <a:bodyPr>
            <a:normAutofit fontScale="62500" lnSpcReduction="20000"/>
          </a:bodyPr>
          <a:lstStyle/>
          <a:p>
            <a:r>
              <a:rPr lang="fr-FR" dirty="0" smtClean="0"/>
              <a:t>Pourquoi ?</a:t>
            </a:r>
          </a:p>
          <a:p>
            <a:pPr lvl="1"/>
            <a:r>
              <a:rPr lang="fr-FR" dirty="0" smtClean="0"/>
              <a:t>Intégration des outils de développements dans la cible d’exécution</a:t>
            </a:r>
          </a:p>
          <a:p>
            <a:pPr lvl="1"/>
            <a:r>
              <a:rPr lang="fr-FR" dirty="0" smtClean="0"/>
              <a:t>Modéliser  l’interaction des services / regroupement des services avant déploiements (Composition de services, </a:t>
            </a:r>
            <a:r>
              <a:rPr lang="fr-FR" dirty="0" err="1" smtClean="0"/>
              <a:t>pods</a:t>
            </a:r>
            <a:r>
              <a:rPr lang="fr-FR" dirty="0" smtClean="0"/>
              <a:t>,…)</a:t>
            </a:r>
          </a:p>
          <a:p>
            <a:pPr lvl="1"/>
            <a:r>
              <a:rPr lang="fr-FR" dirty="0" smtClean="0"/>
              <a:t>Pour tester la </a:t>
            </a:r>
          </a:p>
          <a:p>
            <a:pPr marL="393192" lvl="1" indent="0">
              <a:buNone/>
            </a:pPr>
            <a:endParaRPr lang="fr-FR" dirty="0" smtClean="0"/>
          </a:p>
          <a:p>
            <a:r>
              <a:rPr lang="fr-FR" dirty="0" smtClean="0"/>
              <a:t>Les points à estimer</a:t>
            </a:r>
          </a:p>
          <a:p>
            <a:pPr lvl="1"/>
            <a:r>
              <a:rPr lang="fr-FR" dirty="0" smtClean="0"/>
              <a:t>Mise à disposition de Windows 10 ou VDI</a:t>
            </a:r>
          </a:p>
          <a:p>
            <a:pPr lvl="1"/>
            <a:r>
              <a:rPr lang="fr-FR" dirty="0" smtClean="0"/>
              <a:t>Récupération / Installation des outils</a:t>
            </a:r>
          </a:p>
          <a:p>
            <a:pPr lvl="2"/>
            <a:r>
              <a:rPr lang="fr-FR" dirty="0" smtClean="0"/>
              <a:t>Docker</a:t>
            </a:r>
          </a:p>
          <a:p>
            <a:pPr lvl="2"/>
            <a:r>
              <a:rPr lang="fr-FR" dirty="0" err="1" smtClean="0"/>
              <a:t>Kubernetes</a:t>
            </a:r>
            <a:r>
              <a:rPr lang="fr-FR" dirty="0" smtClean="0"/>
              <a:t> (</a:t>
            </a:r>
            <a:r>
              <a:rPr lang="fr-FR" dirty="0" err="1" smtClean="0"/>
              <a:t>Minikubes</a:t>
            </a:r>
            <a:r>
              <a:rPr lang="fr-FR" dirty="0" smtClean="0"/>
              <a:t>)</a:t>
            </a:r>
          </a:p>
          <a:p>
            <a:pPr lvl="2"/>
            <a:r>
              <a:rPr lang="fr-FR" dirty="0" err="1" smtClean="0"/>
              <a:t>OpenShift</a:t>
            </a:r>
            <a:r>
              <a:rPr lang="fr-FR" dirty="0" smtClean="0"/>
              <a:t> (</a:t>
            </a:r>
            <a:r>
              <a:rPr lang="fr-FR" dirty="0" err="1" smtClean="0"/>
              <a:t>MiniShift</a:t>
            </a:r>
            <a:r>
              <a:rPr lang="fr-FR" dirty="0" smtClean="0"/>
              <a:t>)</a:t>
            </a:r>
          </a:p>
          <a:p>
            <a:pPr lvl="2"/>
            <a:r>
              <a:rPr lang="fr-FR" dirty="0" smtClean="0"/>
              <a:t>Service </a:t>
            </a:r>
            <a:r>
              <a:rPr lang="fr-FR" dirty="0" err="1" smtClean="0"/>
              <a:t>Fabric</a:t>
            </a:r>
            <a:endParaRPr lang="fr-FR" dirty="0" smtClean="0"/>
          </a:p>
          <a:p>
            <a:pPr lvl="2"/>
            <a:r>
              <a:rPr lang="fr-FR" dirty="0" smtClean="0"/>
              <a:t>Autres</a:t>
            </a:r>
          </a:p>
          <a:p>
            <a:pPr lvl="2"/>
            <a:endParaRPr lang="fr-FR" dirty="0" smtClean="0"/>
          </a:p>
          <a:p>
            <a:r>
              <a:rPr lang="fr-FR" dirty="0" smtClean="0"/>
              <a:t>Les problèmes</a:t>
            </a:r>
          </a:p>
          <a:p>
            <a:pPr lvl="1"/>
            <a:r>
              <a:rPr lang="fr-FR" dirty="0" smtClean="0"/>
              <a:t>Nombre de téléchargements / sites bloqués</a:t>
            </a:r>
          </a:p>
          <a:p>
            <a:pPr lvl="1"/>
            <a:r>
              <a:rPr lang="fr-FR" dirty="0" smtClean="0"/>
              <a:t>Pas d’images Windows 10 </a:t>
            </a:r>
            <a:r>
              <a:rPr lang="fr-FR" dirty="0" err="1" smtClean="0"/>
              <a:t>compliant</a:t>
            </a:r>
            <a:endParaRPr lang="fr-FR" dirty="0" smtClean="0"/>
          </a:p>
          <a:p>
            <a:pPr lvl="1"/>
            <a:r>
              <a:rPr lang="fr-FR" dirty="0" smtClean="0"/>
              <a:t>Nombre d’outils à tester</a:t>
            </a:r>
          </a:p>
          <a:p>
            <a:pPr lvl="1"/>
            <a:r>
              <a:rPr lang="fr-FR" dirty="0" smtClean="0"/>
              <a:t>Droits Administrateur sur les PC</a:t>
            </a:r>
          </a:p>
          <a:p>
            <a:pPr lvl="1"/>
            <a:r>
              <a:rPr lang="fr-FR" dirty="0" smtClean="0"/>
              <a:t>Outils instables : multiples réinstallations</a:t>
            </a:r>
            <a:endParaRPr lang="fr-FR" dirty="0"/>
          </a:p>
          <a:p>
            <a:pPr lvl="1"/>
            <a:endParaRPr lang="fr-FR" dirty="0" smtClean="0"/>
          </a:p>
        </p:txBody>
      </p:sp>
    </p:spTree>
    <p:extLst>
      <p:ext uri="{BB962C8B-B14F-4D97-AF65-F5344CB8AC3E}">
        <p14:creationId xmlns:p14="http://schemas.microsoft.com/office/powerpoint/2010/main" val="1036107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Framework développement</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smtClean="0"/>
              <a:t>Pourquoi </a:t>
            </a:r>
          </a:p>
          <a:p>
            <a:pPr lvl="1"/>
            <a:r>
              <a:rPr lang="fr-FR" dirty="0" smtClean="0"/>
              <a:t>Apparition de nouveaux </a:t>
            </a:r>
            <a:r>
              <a:rPr lang="fr-FR" dirty="0" err="1" smtClean="0"/>
              <a:t>framework</a:t>
            </a:r>
            <a:r>
              <a:rPr lang="fr-FR" dirty="0" smtClean="0"/>
              <a:t> spécialisés pour les micro services</a:t>
            </a:r>
          </a:p>
          <a:p>
            <a:pPr lvl="1"/>
            <a:r>
              <a:rPr lang="fr-FR" dirty="0" smtClean="0"/>
              <a:t>Développement .Net impactés</a:t>
            </a:r>
          </a:p>
          <a:p>
            <a:pPr lvl="1"/>
            <a:r>
              <a:rPr lang="fr-FR" dirty="0" smtClean="0"/>
              <a:t>Nouveaux Framework = remise en cause de certains choix</a:t>
            </a:r>
          </a:p>
          <a:p>
            <a:pPr marL="393192" lvl="1" indent="0">
              <a:buNone/>
            </a:pPr>
            <a:endParaRPr lang="fr-FR" dirty="0" smtClean="0"/>
          </a:p>
          <a:p>
            <a:r>
              <a:rPr lang="fr-FR" dirty="0" smtClean="0"/>
              <a:t>Les points à estimer</a:t>
            </a:r>
          </a:p>
          <a:p>
            <a:pPr lvl="1"/>
            <a:r>
              <a:rPr lang="fr-FR" dirty="0" smtClean="0"/>
              <a:t>Support .Net </a:t>
            </a:r>
            <a:r>
              <a:rPr lang="fr-FR" dirty="0" err="1" smtClean="0"/>
              <a:t>Core</a:t>
            </a:r>
            <a:endParaRPr lang="fr-FR" dirty="0" smtClean="0"/>
          </a:p>
          <a:p>
            <a:pPr lvl="2"/>
            <a:r>
              <a:rPr lang="fr-FR" dirty="0" err="1" smtClean="0"/>
              <a:t>Database</a:t>
            </a:r>
            <a:r>
              <a:rPr lang="fr-FR" dirty="0" smtClean="0"/>
              <a:t> supports</a:t>
            </a:r>
          </a:p>
          <a:p>
            <a:pPr lvl="2"/>
            <a:r>
              <a:rPr lang="fr-FR" dirty="0" smtClean="0"/>
              <a:t>Messaging support</a:t>
            </a:r>
          </a:p>
          <a:p>
            <a:pPr lvl="2"/>
            <a:r>
              <a:rPr lang="fr-FR" dirty="0" smtClean="0"/>
              <a:t>Security Support</a:t>
            </a:r>
          </a:p>
          <a:p>
            <a:pPr lvl="1"/>
            <a:r>
              <a:rPr lang="fr-FR" dirty="0" smtClean="0"/>
              <a:t>Migration .Net standard vers .Net </a:t>
            </a:r>
            <a:r>
              <a:rPr lang="fr-FR" dirty="0" err="1" smtClean="0"/>
              <a:t>core</a:t>
            </a:r>
            <a:endParaRPr lang="fr-FR" dirty="0" smtClean="0"/>
          </a:p>
          <a:p>
            <a:pPr lvl="2"/>
            <a:endParaRPr lang="fr-FR" dirty="0" smtClean="0"/>
          </a:p>
          <a:p>
            <a:r>
              <a:rPr lang="fr-FR" dirty="0" smtClean="0"/>
              <a:t>Les problèmes</a:t>
            </a:r>
          </a:p>
          <a:p>
            <a:pPr lvl="1"/>
            <a:r>
              <a:rPr lang="fr-FR" dirty="0" smtClean="0"/>
              <a:t>.Net </a:t>
            </a:r>
            <a:r>
              <a:rPr lang="fr-FR" dirty="0" err="1" smtClean="0"/>
              <a:t>Core</a:t>
            </a:r>
            <a:r>
              <a:rPr lang="fr-FR" dirty="0" smtClean="0"/>
              <a:t> est récent  v2.0</a:t>
            </a:r>
          </a:p>
          <a:p>
            <a:pPr lvl="1"/>
            <a:endParaRPr lang="fr-FR" dirty="0" smtClean="0"/>
          </a:p>
        </p:txBody>
      </p:sp>
    </p:spTree>
    <p:extLst>
      <p:ext uri="{BB962C8B-B14F-4D97-AF65-F5344CB8AC3E}">
        <p14:creationId xmlns:p14="http://schemas.microsoft.com/office/powerpoint/2010/main" val="22454465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692</TotalTime>
  <Words>1812</Words>
  <Application>Microsoft Office PowerPoint</Application>
  <PresentationFormat>Affichage à l'écran (4:3)</PresentationFormat>
  <Paragraphs>394</Paragraphs>
  <Slides>33</Slides>
  <Notes>0</Notes>
  <HiddenSlides>0</HiddenSlides>
  <MMClips>0</MMClips>
  <ScaleCrop>false</ScaleCrop>
  <HeadingPairs>
    <vt:vector size="4" baseType="variant">
      <vt:variant>
        <vt:lpstr>Thème</vt:lpstr>
      </vt:variant>
      <vt:variant>
        <vt:i4>1</vt:i4>
      </vt:variant>
      <vt:variant>
        <vt:lpstr>Titres des diapositives</vt:lpstr>
      </vt:variant>
      <vt:variant>
        <vt:i4>33</vt:i4>
      </vt:variant>
    </vt:vector>
  </HeadingPairs>
  <TitlesOfParts>
    <vt:vector size="34" baseType="lpstr">
      <vt:lpstr>Débit</vt:lpstr>
      <vt:lpstr>Containérisation Applications</vt:lpstr>
      <vt:lpstr>Généralités</vt:lpstr>
      <vt:lpstr>Objectifs du document</vt:lpstr>
      <vt:lpstr>Sommaire</vt:lpstr>
      <vt:lpstr>Micro service</vt:lpstr>
      <vt:lpstr>Strategy</vt:lpstr>
      <vt:lpstr>Intervenants externes</vt:lpstr>
      <vt:lpstr>Environnement de développement</vt:lpstr>
      <vt:lpstr>Framework développement</vt:lpstr>
      <vt:lpstr>Annexes</vt:lpstr>
      <vt:lpstr>Présentation PowerPoint</vt:lpstr>
      <vt:lpstr>Présentation PowerPoint</vt:lpstr>
      <vt:lpstr>Présentation PowerPoint</vt:lpstr>
      <vt:lpstr>Présentation PowerPoint</vt:lpstr>
      <vt:lpstr>Kubernetes</vt:lpstr>
      <vt:lpstr>Micro Services - Redhat</vt:lpstr>
      <vt:lpstr>Micro Services - Microsoft</vt:lpstr>
      <vt:lpstr>Micro service – Architecture Pattern</vt:lpstr>
      <vt:lpstr>Micro service – Architecture Pattern</vt:lpstr>
      <vt:lpstr>Micro service – Architecture Pattern</vt:lpstr>
      <vt:lpstr>Micro service – Architecture Pattern</vt:lpstr>
      <vt:lpstr>Présentation PowerPoint</vt:lpstr>
      <vt:lpstr>Docker : Standard</vt:lpstr>
      <vt:lpstr>Docker :Concurrents</vt:lpstr>
      <vt:lpstr>Docker : Uses cases</vt:lpstr>
      <vt:lpstr>Docker : Monitoring</vt:lpstr>
      <vt:lpstr>Platform Orchestrators / Services</vt:lpstr>
      <vt:lpstr>Programmation Langages</vt:lpstr>
      <vt:lpstr>.Net Core</vt:lpstr>
      <vt:lpstr>.Net Core : web servers</vt:lpstr>
      <vt:lpstr>.Net Core : web servers</vt:lpstr>
      <vt:lpstr>.Net Core : web servers</vt:lpstr>
      <vt:lpstr>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yannick gobert</dc:creator>
  <cp:lastModifiedBy>yannick gobert</cp:lastModifiedBy>
  <cp:revision>69</cp:revision>
  <dcterms:created xsi:type="dcterms:W3CDTF">2017-10-31T00:25:05Z</dcterms:created>
  <dcterms:modified xsi:type="dcterms:W3CDTF">2017-12-17T17:23:13Z</dcterms:modified>
</cp:coreProperties>
</file>