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69" r:id="rId4"/>
    <p:sldId id="270" r:id="rId5"/>
    <p:sldId id="272" r:id="rId6"/>
    <p:sldId id="280" r:id="rId7"/>
    <p:sldId id="276" r:id="rId8"/>
    <p:sldId id="274" r:id="rId9"/>
    <p:sldId id="278" r:id="rId10"/>
    <p:sldId id="271" r:id="rId11"/>
    <p:sldId id="257" r:id="rId12"/>
    <p:sldId id="273" r:id="rId13"/>
    <p:sldId id="275" r:id="rId14"/>
    <p:sldId id="258" r:id="rId15"/>
    <p:sldId id="279" r:id="rId16"/>
    <p:sldId id="277" r:id="rId17"/>
    <p:sldId id="256" r:id="rId18"/>
    <p:sldId id="263" r:id="rId19"/>
    <p:sldId id="264" r:id="rId20"/>
    <p:sldId id="265" r:id="rId21"/>
    <p:sldId id="262" r:id="rId22"/>
    <p:sldId id="261" r:id="rId23"/>
    <p:sldId id="260" r:id="rId24"/>
    <p:sldId id="266" r:id="rId25"/>
    <p:sldId id="259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5320"/>
            <a:ext cx="8229600" cy="549928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8384" y="914401"/>
            <a:ext cx="658416" cy="5211763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7427168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4672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4620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4620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832200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72489" y="83670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40188" cy="4875536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84784"/>
            <a:ext cx="4041775" cy="4875536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825320"/>
            <a:ext cx="2743200" cy="542308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825320"/>
            <a:ext cx="5111750" cy="542308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4118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3"/>
            <a:ext cx="4762500" cy="4118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38D3F6-E48F-4950-AC1B-79C88B17E83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ntainerized-lifecycle-architecture/design-develop-containerized-apps/visual-studio-tools-for-docker#using-docker-tools-in-visual-studio-201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eclipse.org/community/eclipse_newsletter/2016/july/article2.ph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ubernetes/minikube/releas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cms/managed-files/mi-microservices-eap-7-reference-architecture-201606-en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database-per-service.html" TargetMode="External"/><Relationship Id="rId2" Type="http://schemas.openxmlformats.org/officeDocument/2006/relationships/hyperlink" Target="http://microservices.io/patterns/micro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croservices.io/patterns/data/cqrs.html" TargetMode="External"/><Relationship Id="rId5" Type="http://schemas.openxmlformats.org/officeDocument/2006/relationships/hyperlink" Target="http://microservices.io/patterns/data/event-sourcing.html" TargetMode="External"/><Relationship Id="rId4" Type="http://schemas.openxmlformats.org/officeDocument/2006/relationships/hyperlink" Target="http://microservices.io/patterns/decomposition/decompose-by-business-capability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rson.com/thematic/1137/les-concurrents-de-docker-oui-ils-existent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informaticien.com/actualites/id/34959/coreos-lance-rocket-son-concurrent-de-docker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mondeinformatique.fr/actualites/lire-6-outils-de-suivi-des-conteneurs-concurrents-a-docker-62190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formaticien.com/actualites/id/45342/docker-rend-les-armes-face-a-kubernetes.aspx" TargetMode="External"/><Relationship Id="rId2" Type="http://schemas.openxmlformats.org/officeDocument/2006/relationships/hyperlink" Target="http://www.silicon.fr/conteneurs-plebiscites-docker-leader-inconteste-119810.html?inf_by=59fcd2a2681db87f588b4b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choosing-core-framework-serv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topics/dotnet/tech-info/odpnet-dotnet-core-sod-3628981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doc/3512817/need-know-docker-containers" TargetMode="External"/><Relationship Id="rId2" Type="http://schemas.openxmlformats.org/officeDocument/2006/relationships/hyperlink" Target="https://www.gartner.com/doc/3574617/assessing-docker-containers-software-delive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Containérisation Applications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Définition du scope de l’étude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76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8490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478713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6469063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16951" y="1194585"/>
            <a:ext cx="18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Windows Images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49990" y="3573016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Linux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47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6949" y="908720"/>
            <a:ext cx="333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studio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6" y="1278053"/>
            <a:ext cx="1972451" cy="179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74448" y="3257014"/>
            <a:ext cx="32160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3"/>
              </a:rPr>
              <a:t>Visual Studio</a:t>
            </a:r>
            <a:endParaRPr lang="fr-FR" dirty="0" smtClean="0"/>
          </a:p>
          <a:p>
            <a:r>
              <a:rPr lang="fr-FR" dirty="0" smtClean="0"/>
              <a:t>2017 : Integrated</a:t>
            </a:r>
          </a:p>
          <a:p>
            <a:r>
              <a:rPr lang="fr-FR" dirty="0" smtClean="0"/>
              <a:t>2015 : Extension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installed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>
                <a:hlinkClick r:id="rId4"/>
              </a:rPr>
              <a:t>Eclipse</a:t>
            </a:r>
            <a:endParaRPr lang="fr-FR" dirty="0" smtClean="0"/>
          </a:p>
          <a:p>
            <a:r>
              <a:rPr lang="fr-FR" dirty="0" smtClean="0"/>
              <a:t>Eclipse </a:t>
            </a:r>
            <a:r>
              <a:rPr lang="fr-FR" dirty="0" err="1" smtClean="0"/>
              <a:t>Neon</a:t>
            </a:r>
            <a:r>
              <a:rPr lang="fr-FR" dirty="0" smtClean="0"/>
              <a:t> 4.6.0 </a:t>
            </a:r>
          </a:p>
          <a:p>
            <a:endParaRPr lang="fr-FR" dirty="0"/>
          </a:p>
        </p:txBody>
      </p:sp>
      <p:pic>
        <p:nvPicPr>
          <p:cNvPr id="2052" name="Picture 4" descr="https://i1.visualstudiogallery.msdn.s-msft.com/0f5b2caa-ea00-41c8-b8a2-058c7da0b3e4/image/file/205468/1/add-docker-suppo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7181"/>
            <a:ext cx="5943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2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Kubernetes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Minikube</a:t>
            </a:r>
            <a:endParaRPr lang="fr-FR" dirty="0" smtClean="0"/>
          </a:p>
          <a:p>
            <a:pPr lvl="1"/>
            <a:r>
              <a:rPr lang="fr-FR" dirty="0" smtClean="0"/>
              <a:t>url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github.com/kubernetes/minikube/releases</a:t>
            </a:r>
            <a:endParaRPr lang="fr-FR" dirty="0" smtClean="0"/>
          </a:p>
          <a:p>
            <a:pPr lvl="1"/>
            <a:r>
              <a:rPr lang="fr-FR" dirty="0" smtClean="0"/>
              <a:t>Date : 14/12/2017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5"/>
            <a:ext cx="717391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70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Micro Services </a:t>
            </a:r>
            <a:r>
              <a:rPr lang="fr-FR" dirty="0" smtClean="0"/>
              <a:t>- </a:t>
            </a:r>
            <a:r>
              <a:rPr lang="fr-FR" dirty="0" err="1" smtClean="0"/>
              <a:t>Redhat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www.redhat.com/cms/managed-files/mi-microservices-eap-7-reference-architecture-201606-en.pdf</a:t>
            </a:r>
            <a:endParaRPr lang="fr-FR" dirty="0" smtClean="0"/>
          </a:p>
          <a:p>
            <a:pPr lvl="1"/>
            <a:r>
              <a:rPr lang="fr-FR" dirty="0" err="1" smtClean="0"/>
              <a:t>Definition</a:t>
            </a:r>
            <a:r>
              <a:rPr lang="fr-FR" dirty="0" smtClean="0"/>
              <a:t> : Page 4</a:t>
            </a:r>
          </a:p>
          <a:p>
            <a:pPr lvl="1"/>
            <a:r>
              <a:rPr lang="fr-FR" dirty="0" err="1" smtClean="0"/>
              <a:t>Advantages</a:t>
            </a:r>
            <a:r>
              <a:rPr lang="fr-FR" dirty="0" smtClean="0"/>
              <a:t> / </a:t>
            </a:r>
            <a:r>
              <a:rPr lang="fr-FR" dirty="0" err="1" smtClean="0"/>
              <a:t>Disadvantages</a:t>
            </a:r>
            <a:r>
              <a:rPr lang="fr-FR" dirty="0" smtClean="0"/>
              <a:t> : Page 4-5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: Page 16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31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Micro Services </a:t>
            </a:r>
            <a:r>
              <a:rPr lang="fr-FR" dirty="0" smtClean="0"/>
              <a:t>- Microsoft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Architecture</a:t>
            </a:r>
            <a:endParaRPr lang="fr-FR" sz="2000" dirty="0"/>
          </a:p>
          <a:p>
            <a:pPr lvl="1"/>
            <a:r>
              <a:rPr lang="fr-FR" sz="1600" dirty="0"/>
              <a:t>NET-Microservices-Architecture-for-Containerized-NET-Applications-(Microsoft-eBook).</a:t>
            </a:r>
            <a:r>
              <a:rPr lang="fr-FR" sz="1600" dirty="0" smtClean="0"/>
              <a:t>pdf</a:t>
            </a:r>
          </a:p>
          <a:p>
            <a:pPr lvl="1"/>
            <a:endParaRPr lang="fr-FR" sz="1600" dirty="0" smtClean="0"/>
          </a:p>
          <a:p>
            <a:r>
              <a:rPr lang="fr-FR" sz="1800" dirty="0" smtClean="0"/>
              <a:t>Intégration avec outils Microsoft</a:t>
            </a:r>
            <a:endParaRPr lang="fr-FR" sz="1800" dirty="0"/>
          </a:p>
          <a:p>
            <a:pPr lvl="1"/>
            <a:r>
              <a:rPr lang="fr-FR" sz="1600" dirty="0"/>
              <a:t>Containerized-Docker-Application-Lifecycle-with-Microsoft-Platform-and-Tools-(eBook)_v1.1.pdf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396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Micro service – Architecture Pattern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Micro service Architecture</a:t>
            </a:r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microservices.io/patterns/microservices.html</a:t>
            </a: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err="1" smtClean="0"/>
              <a:t>Database</a:t>
            </a:r>
            <a:r>
              <a:rPr lang="fr-FR" dirty="0" smtClean="0"/>
              <a:t> per service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microservices.io/patterns/data/database-per-service.html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err="1" smtClean="0"/>
              <a:t>Decompose</a:t>
            </a:r>
            <a:r>
              <a:rPr lang="fr-FR" dirty="0" smtClean="0"/>
              <a:t> by Business </a:t>
            </a:r>
            <a:r>
              <a:rPr lang="fr-FR" dirty="0" err="1" smtClean="0"/>
              <a:t>capability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microservices.io/patterns/decomposition/decompose-by-business-capability.html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Event </a:t>
            </a:r>
            <a:r>
              <a:rPr lang="fr-FR" dirty="0" err="1" smtClean="0"/>
              <a:t>sourcing</a:t>
            </a:r>
            <a:endParaRPr lang="fr-FR" dirty="0" smtClean="0"/>
          </a:p>
          <a:p>
            <a:pPr lvl="1"/>
            <a:r>
              <a:rPr lang="fr-FR" dirty="0">
                <a:hlinkClick r:id="rId5"/>
              </a:rPr>
              <a:t>http://</a:t>
            </a:r>
            <a:r>
              <a:rPr lang="fr-FR" dirty="0" smtClean="0">
                <a:hlinkClick r:id="rId5"/>
              </a:rPr>
              <a:t>microservices.io/patterns/data/event-sourcing.html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Command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Responsibility</a:t>
            </a:r>
            <a:r>
              <a:rPr lang="fr-FR" dirty="0" smtClean="0"/>
              <a:t> </a:t>
            </a:r>
            <a:r>
              <a:rPr lang="fr-FR" dirty="0" err="1" smtClean="0"/>
              <a:t>Segregation</a:t>
            </a:r>
            <a:r>
              <a:rPr lang="fr-FR" dirty="0" smtClean="0"/>
              <a:t> (CQRS)</a:t>
            </a:r>
            <a:endParaRPr lang="fr-FR" dirty="0" smtClean="0"/>
          </a:p>
          <a:p>
            <a:pPr lvl="1"/>
            <a:r>
              <a:rPr lang="fr-FR" dirty="0" smtClean="0"/>
              <a:t>url </a:t>
            </a:r>
            <a:r>
              <a:rPr lang="fr-FR" dirty="0"/>
              <a:t>: </a:t>
            </a:r>
            <a:r>
              <a:rPr lang="fr-FR" dirty="0">
                <a:hlinkClick r:id="rId6"/>
              </a:rPr>
              <a:t>http://</a:t>
            </a:r>
            <a:r>
              <a:rPr lang="fr-FR" dirty="0" smtClean="0">
                <a:hlinkClick r:id="rId6"/>
              </a:rPr>
              <a:t>microservices.io/patterns/data/cqrs.html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46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51656" y="559937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windowsservercore</a:t>
            </a:r>
            <a:endParaRPr lang="fr-FR" sz="10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164288" y="486916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Linux RHEL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14779" y="209685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Enterprise image:</a:t>
            </a:r>
          </a:p>
          <a:p>
            <a:pPr algn="ctr"/>
            <a:r>
              <a:rPr lang="fr-FR" sz="1200" dirty="0" smtClean="0"/>
              <a:t>Windows 2016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07504" y="3140968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0483" y="316156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hub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5996" y="2708920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Enterprise hub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711809" y="558924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Windows 2016 </a:t>
            </a:r>
            <a:r>
              <a:rPr lang="fr-FR" sz="1000" dirty="0" err="1" smtClean="0"/>
              <a:t>nanoserver</a:t>
            </a:r>
            <a:endParaRPr lang="fr-FR" sz="10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551656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microsoft</a:t>
            </a:r>
            <a:r>
              <a:rPr lang="fr-FR" sz="1000" dirty="0"/>
              <a:t>/</a:t>
            </a:r>
            <a:r>
              <a:rPr lang="fr-FR" sz="1000" dirty="0" err="1"/>
              <a:t>dotnet-framework</a:t>
            </a:r>
            <a:endParaRPr lang="fr-FR" sz="10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547664" y="422108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</a:t>
            </a:r>
            <a:endParaRPr lang="fr-FR" sz="1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707904" y="4241645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aspnetcore</a:t>
            </a:r>
            <a:endParaRPr lang="fr-FR" sz="10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711809" y="494116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microsoft</a:t>
            </a:r>
            <a:r>
              <a:rPr lang="fr-FR" sz="1000" dirty="0" smtClean="0"/>
              <a:t>/</a:t>
            </a:r>
            <a:r>
              <a:rPr lang="fr-FR" sz="1000" dirty="0" err="1" smtClean="0"/>
              <a:t>dotnet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4467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Standard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Docker is the standard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www.silicon.fr/conteneurs-plebiscites-docker-leader-inconteste-119810.html?inf_by=59fcd2a2681db87f588b4b04</a:t>
            </a:r>
            <a:r>
              <a:rPr lang="fr-FR" sz="1800" dirty="0" smtClean="0"/>
              <a:t>   22 </a:t>
            </a:r>
            <a:r>
              <a:rPr lang="fr-FR" sz="1800" dirty="0"/>
              <a:t>juin 2015</a:t>
            </a:r>
            <a:endParaRPr lang="en-GB" sz="18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>
                <a:hlinkClick r:id="rId3"/>
              </a:rPr>
              <a:t>Resource : https</a:t>
            </a:r>
            <a:r>
              <a:rPr lang="en-GB" sz="1600" dirty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www.lemarson.com/thematic/1137/les-concurrents-de-docker-oui-ils-existent</a:t>
            </a:r>
            <a:r>
              <a:rPr lang="en-GB" sz="1600" dirty="0" smtClean="0"/>
              <a:t> (2017)</a:t>
            </a:r>
          </a:p>
          <a:p>
            <a:pPr lvl="1"/>
            <a:r>
              <a:rPr lang="en-GB" sz="1600" dirty="0" smtClean="0"/>
              <a:t>LXC</a:t>
            </a:r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r>
              <a:rPr lang="en-GB" sz="1600" dirty="0" smtClean="0"/>
              <a:t>LXD</a:t>
            </a:r>
          </a:p>
          <a:p>
            <a:pPr lvl="1"/>
            <a:r>
              <a:rPr lang="en-GB" sz="1600" dirty="0" smtClean="0"/>
              <a:t>Solaris Zones</a:t>
            </a:r>
          </a:p>
          <a:p>
            <a:pPr lvl="1"/>
            <a:r>
              <a:rPr lang="en-GB" sz="1600" dirty="0" smtClean="0"/>
              <a:t>BSD Jails</a:t>
            </a:r>
          </a:p>
          <a:p>
            <a:pPr lvl="1"/>
            <a:r>
              <a:rPr lang="en-GB" sz="1600" dirty="0" smtClean="0"/>
              <a:t>Open Container Initiative</a:t>
            </a:r>
          </a:p>
          <a:p>
            <a:pPr lvl="1"/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32" y="1844824"/>
            <a:ext cx="3960440" cy="203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87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</a:t>
            </a:r>
            <a:r>
              <a:rPr lang="en-GB" sz="2400" b="1" dirty="0" err="1" smtClean="0"/>
              <a:t>Concurrents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Model 4 couches Containers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err="1" smtClean="0"/>
              <a:t>Pourquoi</a:t>
            </a:r>
            <a:r>
              <a:rPr lang="en-GB" sz="2000" dirty="0" smtClean="0"/>
              <a:t> Rocket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www.linformaticien.com/actualites/id/34959/coreos-lance-rocket-son-concurrent-de-docker.aspx</a:t>
            </a:r>
            <a:r>
              <a:rPr lang="en-GB" sz="1600" dirty="0" smtClean="0"/>
              <a:t> (2014)</a:t>
            </a:r>
          </a:p>
          <a:p>
            <a:pPr marL="457200" lvl="1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“</a:t>
            </a:r>
            <a:r>
              <a:rPr lang="fr-FR" sz="1600" dirty="0"/>
              <a:t>Rocket doit se cantonner à un rôle de container, contrairement à Docker qui évolue vers </a:t>
            </a:r>
            <a:r>
              <a:rPr lang="fr-FR" sz="1600" dirty="0" smtClean="0"/>
              <a:t> une </a:t>
            </a:r>
            <a:r>
              <a:rPr lang="fr-FR" sz="1600" dirty="0"/>
              <a:t>plateforme globale de services et de gestion. </a:t>
            </a:r>
            <a:r>
              <a:rPr lang="fr-FR" sz="1600" dirty="0" smtClean="0"/>
              <a:t> »</a:t>
            </a:r>
            <a:endParaRPr lang="en-GB" sz="1600" dirty="0"/>
          </a:p>
          <a:p>
            <a:endParaRPr lang="en-GB" sz="2000" dirty="0" smtClean="0"/>
          </a:p>
          <a:p>
            <a:endParaRPr lang="en-GB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1412776"/>
            <a:ext cx="468052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0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Docker</a:t>
            </a:r>
          </a:p>
          <a:p>
            <a:pPr lvl="1"/>
            <a:r>
              <a:rPr lang="fr-FR" dirty="0" smtClean="0"/>
              <a:t>Solution de containérisation adoptée par tous les Majors IT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platform</a:t>
            </a:r>
            <a:endParaRPr lang="fr-FR" dirty="0" smtClean="0"/>
          </a:p>
          <a:p>
            <a:pPr lvl="1"/>
            <a:r>
              <a:rPr lang="fr-FR" dirty="0" smtClean="0"/>
              <a:t>Peu ou pas de concurrents (</a:t>
            </a:r>
            <a:r>
              <a:rPr lang="fr-FR" dirty="0" err="1" smtClean="0"/>
              <a:t>Roket</a:t>
            </a:r>
            <a:r>
              <a:rPr lang="fr-FR" dirty="0" smtClean="0"/>
              <a:t>, LXC)</a:t>
            </a:r>
          </a:p>
          <a:p>
            <a:r>
              <a:rPr lang="fr-FR" dirty="0" smtClean="0"/>
              <a:t>Pourquoi les containers</a:t>
            </a:r>
          </a:p>
          <a:p>
            <a:pPr lvl="1"/>
            <a:r>
              <a:rPr lang="fr-FR" dirty="0" err="1" smtClean="0"/>
              <a:t>Scalabilité</a:t>
            </a:r>
            <a:r>
              <a:rPr lang="fr-FR" dirty="0" smtClean="0"/>
              <a:t> Horizontale</a:t>
            </a:r>
          </a:p>
          <a:p>
            <a:pPr lvl="1"/>
            <a:r>
              <a:rPr lang="fr-FR" dirty="0" smtClean="0"/>
              <a:t>Patch Management</a:t>
            </a:r>
          </a:p>
          <a:p>
            <a:pPr lvl="1"/>
            <a:r>
              <a:rPr lang="fr-FR" dirty="0" smtClean="0"/>
              <a:t>Rapidité / Fiabilité de déploiement</a:t>
            </a:r>
          </a:p>
          <a:p>
            <a:r>
              <a:rPr lang="fr-FR" dirty="0" smtClean="0"/>
              <a:t>Plate-forme d’exécution</a:t>
            </a:r>
          </a:p>
          <a:p>
            <a:pPr lvl="1"/>
            <a:r>
              <a:rPr lang="fr-FR" dirty="0" smtClean="0"/>
              <a:t>Orchestration déploiement</a:t>
            </a:r>
          </a:p>
          <a:p>
            <a:pPr lvl="1"/>
            <a:r>
              <a:rPr lang="fr-FR" dirty="0" smtClean="0"/>
              <a:t>Orchestration </a:t>
            </a:r>
            <a:r>
              <a:rPr lang="fr-FR" dirty="0" err="1" smtClean="0"/>
              <a:t>scalabilité</a:t>
            </a:r>
            <a:endParaRPr lang="fr-FR" dirty="0" smtClean="0"/>
          </a:p>
          <a:p>
            <a:pPr lvl="1"/>
            <a:r>
              <a:rPr lang="fr-FR" dirty="0" smtClean="0"/>
              <a:t>Services associés</a:t>
            </a:r>
          </a:p>
          <a:p>
            <a:pPr lvl="1"/>
            <a:r>
              <a:rPr lang="fr-FR" dirty="0" smtClean="0"/>
              <a:t>Monitoring</a:t>
            </a:r>
          </a:p>
          <a:p>
            <a:r>
              <a:rPr lang="fr-FR" dirty="0" smtClean="0"/>
              <a:t>Micro Service</a:t>
            </a:r>
          </a:p>
          <a:p>
            <a:pPr lvl="1"/>
            <a:r>
              <a:rPr lang="fr-FR" dirty="0" smtClean="0"/>
              <a:t>Changement architecture applicative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1907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Uses cases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Table of Contents 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www.gartner.com/doc/3574617/assessing-docker-containers-software-delivery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Use Cases for Docker </a:t>
            </a:r>
          </a:p>
          <a:p>
            <a:pPr lvl="2"/>
            <a:r>
              <a:rPr lang="en-US" dirty="0"/>
              <a:t>Summary of Use-Case Assessments </a:t>
            </a:r>
          </a:p>
          <a:p>
            <a:pPr lvl="2"/>
            <a:r>
              <a:rPr lang="en-US" dirty="0"/>
              <a:t>Assessment Criteria </a:t>
            </a:r>
          </a:p>
          <a:p>
            <a:pPr lvl="2"/>
            <a:r>
              <a:rPr lang="en-US" dirty="0"/>
              <a:t>Use Case 1: Docker for Solo and Team Application Development and Test </a:t>
            </a:r>
          </a:p>
          <a:p>
            <a:pPr lvl="2"/>
            <a:r>
              <a:rPr lang="en-US" dirty="0"/>
              <a:t>Use Case 2: Docker for Continuous Integration </a:t>
            </a:r>
          </a:p>
          <a:p>
            <a:pPr lvl="2"/>
            <a:r>
              <a:rPr lang="en-US" dirty="0"/>
              <a:t>Use Case 3: Docker for Production Application Deployment </a:t>
            </a:r>
          </a:p>
          <a:p>
            <a:pPr lvl="2"/>
            <a:r>
              <a:rPr lang="en-US" dirty="0"/>
              <a:t>Use Case 4: Docker for Creating a Private PaaS </a:t>
            </a:r>
          </a:p>
          <a:p>
            <a:pPr lvl="2"/>
            <a:r>
              <a:rPr lang="en-US" dirty="0"/>
              <a:t>Use Case 5: Docker for Application Infrastructure and Cloud Portability </a:t>
            </a:r>
          </a:p>
          <a:p>
            <a:pPr lvl="1"/>
            <a:r>
              <a:rPr lang="en-US" dirty="0"/>
              <a:t>Strengths </a:t>
            </a:r>
          </a:p>
          <a:p>
            <a:pPr lvl="1"/>
            <a:r>
              <a:rPr lang="en-US" dirty="0"/>
              <a:t>Weaknesses </a:t>
            </a:r>
          </a:p>
          <a:p>
            <a:r>
              <a:rPr lang="en-US" dirty="0"/>
              <a:t>Guidance </a:t>
            </a:r>
          </a:p>
          <a:p>
            <a:pPr lvl="1"/>
            <a:r>
              <a:rPr lang="en-US" dirty="0"/>
              <a:t>Containers Are Not Suitable for Every Application </a:t>
            </a:r>
          </a:p>
          <a:p>
            <a:pPr lvl="1"/>
            <a:r>
              <a:rPr lang="en-US" dirty="0"/>
              <a:t>Use Docker in Production If You Have Sophisticated and Agile Operations </a:t>
            </a:r>
          </a:p>
          <a:p>
            <a:pPr lvl="1"/>
            <a:r>
              <a:rPr lang="en-US" dirty="0"/>
              <a:t>Consider Management, Monitoring, Backup, Disaster Recovery and Other Tools as Well as Orchestration </a:t>
            </a:r>
          </a:p>
          <a:p>
            <a:pPr lvl="1"/>
            <a:r>
              <a:rPr lang="en-US" dirty="0"/>
              <a:t>Plan on a Combination of Containers and Virtual Machines </a:t>
            </a:r>
          </a:p>
          <a:p>
            <a:pPr lvl="1"/>
            <a:r>
              <a:rPr lang="en-US" dirty="0"/>
              <a:t>Don't Build a PaaS Yourself Using Docker, but Build Docker Into Your PaaS Strategy </a:t>
            </a:r>
          </a:p>
          <a:p>
            <a:r>
              <a:rPr lang="en-US" dirty="0"/>
              <a:t>Gartner Recommended Reading 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68153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Docker : Monitoring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 smtClean="0"/>
              <a:t>Docker is the standard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Concurents</a:t>
            </a:r>
            <a:endParaRPr lang="en-GB" sz="2000" dirty="0" smtClean="0"/>
          </a:p>
          <a:p>
            <a:pPr lvl="1"/>
            <a:r>
              <a:rPr lang="en-GB" sz="1600" dirty="0" smtClean="0"/>
              <a:t>Rocket By CoreOS</a:t>
            </a:r>
          </a:p>
          <a:p>
            <a:pPr lvl="1"/>
            <a:endParaRPr lang="en-GB" sz="1600" dirty="0"/>
          </a:p>
          <a:p>
            <a:r>
              <a:rPr lang="en-GB" sz="2000" dirty="0" smtClean="0"/>
              <a:t>Monitoring containers</a:t>
            </a:r>
          </a:p>
          <a:p>
            <a:pPr lvl="1"/>
            <a:r>
              <a:rPr lang="en-GB" sz="1600" dirty="0"/>
              <a:t>Resources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www.lemondeinformatique.fr/actualites/lire-6-outils-de-suivi-des-conteneurs-concurrents-a-docker-62190.html</a:t>
            </a:r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r>
              <a:rPr lang="en-GB" sz="1600" dirty="0" err="1" smtClean="0"/>
              <a:t>cAdvisor</a:t>
            </a:r>
            <a:r>
              <a:rPr lang="en-GB" sz="1600" dirty="0" smtClean="0"/>
              <a:t> by Google :</a:t>
            </a:r>
          </a:p>
          <a:p>
            <a:pPr lvl="2"/>
            <a:r>
              <a:rPr lang="en-GB" sz="1200" dirty="0" smtClean="0"/>
              <a:t>Open source : </a:t>
            </a:r>
            <a:r>
              <a:rPr lang="en-GB" sz="1200" dirty="0" err="1" smtClean="0"/>
              <a:t>github</a:t>
            </a:r>
            <a:endParaRPr lang="en-GB" sz="1200" dirty="0" smtClean="0"/>
          </a:p>
          <a:p>
            <a:pPr lvl="2"/>
            <a:r>
              <a:rPr lang="en-GB" sz="1200" dirty="0" smtClean="0"/>
              <a:t>Simple</a:t>
            </a:r>
          </a:p>
          <a:p>
            <a:pPr lvl="2"/>
            <a:r>
              <a:rPr lang="en-GB" sz="1200" dirty="0" smtClean="0"/>
              <a:t>Suit </a:t>
            </a:r>
            <a:r>
              <a:rPr lang="en-GB" sz="1200" dirty="0" err="1" smtClean="0"/>
              <a:t>uniquement</a:t>
            </a:r>
            <a:r>
              <a:rPr lang="en-GB" sz="1200" dirty="0" smtClean="0"/>
              <a:t> les containers sur le </a:t>
            </a:r>
            <a:r>
              <a:rPr lang="en-GB" sz="1200" dirty="0" err="1" smtClean="0"/>
              <a:t>même</a:t>
            </a:r>
            <a:r>
              <a:rPr lang="en-GB" sz="1200" dirty="0" smtClean="0"/>
              <a:t> </a:t>
            </a:r>
            <a:r>
              <a:rPr lang="en-GB" sz="1200" dirty="0" err="1" smtClean="0"/>
              <a:t>hôte</a:t>
            </a:r>
            <a:endParaRPr lang="en-GB" sz="1200" dirty="0" smtClean="0"/>
          </a:p>
          <a:p>
            <a:pPr lvl="1"/>
            <a:r>
              <a:rPr lang="en-GB" sz="1600" dirty="0" smtClean="0"/>
              <a:t>Promotheus.io by </a:t>
            </a:r>
            <a:r>
              <a:rPr lang="en-GB" sz="1600" dirty="0" err="1" smtClean="0"/>
              <a:t>SoundCloud</a:t>
            </a:r>
            <a:endParaRPr lang="en-GB" sz="1600" dirty="0" smtClean="0"/>
          </a:p>
          <a:p>
            <a:pPr lvl="2"/>
            <a:r>
              <a:rPr lang="en-GB" sz="1200" dirty="0" smtClean="0"/>
              <a:t>Open source</a:t>
            </a:r>
          </a:p>
          <a:p>
            <a:pPr lvl="2"/>
            <a:r>
              <a:rPr lang="en-GB" sz="1200" dirty="0" err="1" smtClean="0"/>
              <a:t>Intégre</a:t>
            </a:r>
            <a:r>
              <a:rPr lang="en-GB" sz="1200" dirty="0" smtClean="0"/>
              <a:t> </a:t>
            </a:r>
            <a:r>
              <a:rPr lang="en-GB" sz="1200" dirty="0" err="1" smtClean="0"/>
              <a:t>données</a:t>
            </a:r>
            <a:r>
              <a:rPr lang="en-GB" sz="1200" dirty="0" smtClean="0"/>
              <a:t> de </a:t>
            </a:r>
            <a:r>
              <a:rPr lang="en-GB" sz="1200" dirty="0" err="1" smtClean="0"/>
              <a:t>nombreuses</a:t>
            </a:r>
            <a:r>
              <a:rPr lang="en-GB" sz="1200" dirty="0" smtClean="0"/>
              <a:t> sources </a:t>
            </a:r>
            <a:r>
              <a:rPr lang="en-GB" sz="1200" dirty="0" err="1" smtClean="0"/>
              <a:t>dont</a:t>
            </a:r>
            <a:r>
              <a:rPr lang="en-GB" sz="1200" dirty="0" smtClean="0"/>
              <a:t> les </a:t>
            </a:r>
            <a:r>
              <a:rPr lang="en-GB" sz="1200" dirty="0" err="1" smtClean="0"/>
              <a:t>conteneurs</a:t>
            </a:r>
            <a:r>
              <a:rPr lang="en-GB" sz="1200" dirty="0" smtClean="0"/>
              <a:t>, </a:t>
            </a:r>
            <a:r>
              <a:rPr lang="en-GB" sz="1200" dirty="0" err="1" smtClean="0"/>
              <a:t>cAdvisor</a:t>
            </a:r>
            <a:r>
              <a:rPr lang="en-GB" sz="1200" dirty="0" smtClean="0"/>
              <a:t>, Kubernetes, </a:t>
            </a:r>
            <a:r>
              <a:rPr lang="en-GB" sz="1200" dirty="0" err="1" smtClean="0"/>
              <a:t>Etcd</a:t>
            </a:r>
            <a:r>
              <a:rPr lang="en-GB" sz="1200" dirty="0" smtClean="0"/>
              <a:t>, </a:t>
            </a:r>
            <a:r>
              <a:rPr lang="en-GB" sz="1200" dirty="0" err="1" smtClean="0"/>
              <a:t>CoreOs</a:t>
            </a:r>
            <a:endParaRPr lang="en-GB" sz="1200" dirty="0" smtClean="0"/>
          </a:p>
          <a:p>
            <a:pPr lvl="1"/>
            <a:r>
              <a:rPr lang="en-GB" sz="1600" dirty="0" smtClean="0"/>
              <a:t>Scout</a:t>
            </a:r>
          </a:p>
          <a:p>
            <a:pPr lvl="2"/>
            <a:r>
              <a:rPr lang="en-GB" sz="1200" dirty="0" smtClean="0"/>
              <a:t>Service de monitoring</a:t>
            </a:r>
          </a:p>
          <a:p>
            <a:pPr lvl="2"/>
            <a:r>
              <a:rPr lang="en-GB" sz="1200" dirty="0" smtClean="0"/>
              <a:t>Plugin architecture</a:t>
            </a:r>
          </a:p>
          <a:p>
            <a:pPr lvl="2"/>
            <a:r>
              <a:rPr lang="en-GB" sz="1200" dirty="0" smtClean="0"/>
              <a:t>Price : 10 $ / host</a:t>
            </a:r>
          </a:p>
          <a:p>
            <a:pPr lvl="1"/>
            <a:r>
              <a:rPr lang="en-GB" sz="1600" dirty="0" err="1" smtClean="0"/>
              <a:t>DataDog</a:t>
            </a:r>
            <a:endParaRPr lang="en-GB" sz="1600" dirty="0" smtClean="0"/>
          </a:p>
          <a:p>
            <a:pPr lvl="2"/>
            <a:r>
              <a:rPr lang="en-GB" sz="1200" dirty="0"/>
              <a:t>Service de monitoring</a:t>
            </a:r>
          </a:p>
          <a:p>
            <a:pPr lvl="2"/>
            <a:r>
              <a:rPr lang="en-GB" sz="1200" dirty="0" smtClean="0"/>
              <a:t>Reporting plus </a:t>
            </a:r>
            <a:r>
              <a:rPr lang="en-GB" sz="1200" dirty="0" err="1" smtClean="0"/>
              <a:t>détaillé</a:t>
            </a:r>
            <a:r>
              <a:rPr lang="en-GB" sz="1200" dirty="0" smtClean="0"/>
              <a:t> / flexible que Scout</a:t>
            </a:r>
          </a:p>
          <a:p>
            <a:pPr lvl="2"/>
            <a:r>
              <a:rPr lang="en-GB" sz="1200" dirty="0" smtClean="0"/>
              <a:t>Price :  15 </a:t>
            </a:r>
            <a:r>
              <a:rPr lang="en-GB" sz="1200" dirty="0"/>
              <a:t>$ / </a:t>
            </a:r>
            <a:r>
              <a:rPr lang="en-GB" sz="1200" dirty="0" smtClean="0"/>
              <a:t>host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LogEntries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 de monitoring</a:t>
            </a:r>
          </a:p>
          <a:p>
            <a:pPr lvl="1">
              <a:buFontTx/>
              <a:buChar char="-"/>
            </a:pPr>
            <a:r>
              <a:rPr lang="en-GB" sz="1600" dirty="0" err="1" smtClean="0"/>
              <a:t>Sematext</a:t>
            </a:r>
            <a:endParaRPr lang="en-GB" sz="1600" dirty="0" smtClean="0"/>
          </a:p>
          <a:p>
            <a:pPr lvl="2">
              <a:buFontTx/>
              <a:buChar char="-"/>
            </a:pPr>
            <a:r>
              <a:rPr lang="en-GB" sz="1200" dirty="0" smtClean="0"/>
              <a:t>Service </a:t>
            </a:r>
            <a:r>
              <a:rPr lang="en-GB" sz="1200" dirty="0" err="1" smtClean="0"/>
              <a:t>ou</a:t>
            </a:r>
            <a:r>
              <a:rPr lang="en-GB" sz="1200" dirty="0" smtClean="0"/>
              <a:t> on premise</a:t>
            </a:r>
            <a:endParaRPr lang="en-GB" sz="1200" dirty="0"/>
          </a:p>
          <a:p>
            <a:pPr lvl="2"/>
            <a:endParaRPr lang="en-GB" sz="12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809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Platform Orchestrators / Services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 smtClean="0"/>
              <a:t>Platform repartitions</a:t>
            </a:r>
          </a:p>
          <a:p>
            <a:pPr lvl="1"/>
            <a:r>
              <a:rPr lang="en-GB" sz="1600" dirty="0"/>
              <a:t>Resource : </a:t>
            </a:r>
            <a:r>
              <a:rPr lang="en-GB" sz="1600" dirty="0">
                <a:hlinkClick r:id="rId2"/>
              </a:rPr>
              <a:t>http://www.silicon.fr/conteneurs-plebiscites-docker-leader-inconteste-119810.html?inf_by=59fcd2a2681db87f588b4b04</a:t>
            </a:r>
            <a:r>
              <a:rPr lang="fr-FR" sz="1800" dirty="0"/>
              <a:t>   22 juin </a:t>
            </a:r>
            <a:r>
              <a:rPr lang="fr-FR" sz="1800" dirty="0" smtClean="0"/>
              <a:t>2015</a:t>
            </a:r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r>
              <a:rPr lang="fr-FR" sz="1800" dirty="0" smtClean="0"/>
              <a:t>Resource </a:t>
            </a:r>
            <a:r>
              <a:rPr lang="fr-FR" sz="1800" dirty="0"/>
              <a:t>: </a:t>
            </a:r>
            <a:r>
              <a:rPr lang="fr-FR" sz="1800" dirty="0">
                <a:hlinkClick r:id="rId3"/>
              </a:rPr>
              <a:t>https://</a:t>
            </a:r>
            <a:r>
              <a:rPr lang="fr-FR" sz="1800" dirty="0" smtClean="0">
                <a:hlinkClick r:id="rId3"/>
              </a:rPr>
              <a:t>www.linformaticien.com/actualites/id/45342/docker-rend-les-armes-face-a-kubernetes.aspx</a:t>
            </a:r>
            <a:r>
              <a:rPr lang="fr-FR" sz="1800" dirty="0" smtClean="0"/>
              <a:t> (17/10/2017)</a:t>
            </a:r>
          </a:p>
          <a:p>
            <a:pPr marL="457200" lvl="1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« </a:t>
            </a:r>
            <a:r>
              <a:rPr lang="fr-FR" sz="1800" dirty="0"/>
              <a:t>Une étude d’avril dernier réalisée pour le compte de </a:t>
            </a:r>
            <a:r>
              <a:rPr lang="fr-FR" sz="1800" dirty="0" err="1"/>
              <a:t>Sysdig</a:t>
            </a:r>
            <a:r>
              <a:rPr lang="fr-FR" sz="1800" dirty="0"/>
              <a:t>, un éditeur de solutions de monitoring des environnements en containers, indiquait que parmi les entreprises ayant déployé des containers, 43 % avaient choisi </a:t>
            </a:r>
            <a:r>
              <a:rPr lang="fr-FR" sz="1800" dirty="0" err="1"/>
              <a:t>Kubernetes</a:t>
            </a:r>
            <a:r>
              <a:rPr lang="fr-FR" sz="1800" dirty="0"/>
              <a:t>, 9 % </a:t>
            </a:r>
            <a:r>
              <a:rPr lang="fr-FR" sz="1800" dirty="0" err="1"/>
              <a:t>Mesos</a:t>
            </a:r>
            <a:r>
              <a:rPr lang="fr-FR" sz="1800" dirty="0"/>
              <a:t> et 7 % </a:t>
            </a:r>
            <a:r>
              <a:rPr lang="fr-FR" sz="1800" dirty="0" err="1" smtClean="0"/>
              <a:t>Swarm</a:t>
            </a:r>
            <a:r>
              <a:rPr lang="fr-FR" sz="1800" dirty="0" smtClean="0"/>
              <a:t> »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9"/>
            <a:ext cx="4176463" cy="254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36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err="1" smtClean="0"/>
              <a:t>Programmation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Langages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 err="1" smtClean="0"/>
              <a:t>.Net</a:t>
            </a:r>
            <a:r>
              <a:rPr lang="en-GB" sz="2000" dirty="0" smtClean="0"/>
              <a:t> Framework</a:t>
            </a:r>
          </a:p>
          <a:p>
            <a:r>
              <a:rPr lang="en-GB" sz="2000" dirty="0" err="1" smtClean="0"/>
              <a:t>.Net</a:t>
            </a:r>
            <a:r>
              <a:rPr lang="en-GB" sz="2000" dirty="0" smtClean="0"/>
              <a:t> Core</a:t>
            </a:r>
          </a:p>
          <a:p>
            <a:pPr lvl="1"/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docs.microsoft.com/en-us/dotnet/standard/choosing-core-framework-server</a:t>
            </a:r>
            <a:endParaRPr lang="en-GB" sz="1600" dirty="0" smtClean="0"/>
          </a:p>
          <a:p>
            <a:pPr marL="457200" lvl="1" indent="0">
              <a:buNone/>
            </a:pPr>
            <a:endParaRPr lang="en-GB" sz="1600" dirty="0"/>
          </a:p>
          <a:p>
            <a:pPr lvl="1"/>
            <a:r>
              <a:rPr lang="en-US" dirty="0"/>
              <a:t>Use .NET Core for your server application when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/>
              <a:t>You have cross-platform needs.</a:t>
            </a:r>
          </a:p>
          <a:p>
            <a:pPr lvl="2"/>
            <a:r>
              <a:rPr lang="en-US" dirty="0"/>
              <a:t>You are targeting </a:t>
            </a:r>
            <a:r>
              <a:rPr lang="en-US" dirty="0" err="1"/>
              <a:t>microservices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You are using Docker containers.</a:t>
            </a:r>
          </a:p>
          <a:p>
            <a:pPr lvl="2"/>
            <a:r>
              <a:rPr lang="en-US" dirty="0"/>
              <a:t>You need high-performance and scalable systems.</a:t>
            </a:r>
          </a:p>
          <a:p>
            <a:pPr lvl="2"/>
            <a:r>
              <a:rPr lang="en-US" dirty="0"/>
              <a:t>You need side-by-side .NET versions per application.</a:t>
            </a:r>
          </a:p>
          <a:p>
            <a:endParaRPr lang="en-US" dirty="0"/>
          </a:p>
          <a:p>
            <a:pPr lvl="1"/>
            <a:r>
              <a:rPr lang="en-US" dirty="0"/>
              <a:t>Use .NET Framework for your server application when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/>
              <a:t>Your app currently uses .NET Framework (recommendation is to extend instead of migrating).</a:t>
            </a:r>
          </a:p>
          <a:p>
            <a:pPr lvl="2"/>
            <a:r>
              <a:rPr lang="en-US" dirty="0"/>
              <a:t>Your app uses third-party .NET libraries or </a:t>
            </a:r>
            <a:r>
              <a:rPr lang="en-US" dirty="0" err="1"/>
              <a:t>NuGet</a:t>
            </a:r>
            <a:r>
              <a:rPr lang="en-US" dirty="0"/>
              <a:t> packages not available for .NET Core.</a:t>
            </a:r>
          </a:p>
          <a:p>
            <a:pPr lvl="2"/>
            <a:r>
              <a:rPr lang="en-US" dirty="0"/>
              <a:t>Your app uses .NET technologies that aren't available for .NET Core.</a:t>
            </a:r>
          </a:p>
          <a:p>
            <a:pPr lvl="2"/>
            <a:r>
              <a:rPr lang="en-US" dirty="0"/>
              <a:t>Your app uses a platform that doesn’t support .NET Core.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r>
              <a:rPr lang="en-GB" sz="2000" dirty="0" smtClean="0"/>
              <a:t>Java</a:t>
            </a:r>
          </a:p>
          <a:p>
            <a:r>
              <a:rPr lang="en-GB" sz="2000" dirty="0" smtClean="0"/>
              <a:t>Others </a:t>
            </a:r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6288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GB" sz="2400" b="1" dirty="0" err="1" smtClean="0"/>
              <a:t>.Net</a:t>
            </a:r>
            <a:r>
              <a:rPr lang="en-GB" sz="2400" b="1" dirty="0" smtClean="0"/>
              <a:t> Core</a:t>
            </a:r>
            <a:endParaRPr lang="en-GB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.Net</a:t>
            </a:r>
            <a:r>
              <a:rPr lang="en-GB" sz="2000" dirty="0" smtClean="0"/>
              <a:t> Core Supported Interfaces</a:t>
            </a:r>
          </a:p>
          <a:p>
            <a:pPr lvl="1"/>
            <a:r>
              <a:rPr lang="en-GB" sz="1600" dirty="0"/>
              <a:t>Oracle : </a:t>
            </a:r>
            <a:r>
              <a:rPr lang="en-GB" sz="1600" dirty="0">
                <a:hlinkClick r:id="rId2"/>
              </a:rPr>
              <a:t>http://</a:t>
            </a:r>
            <a:r>
              <a:rPr lang="en-GB" sz="1600" dirty="0" smtClean="0">
                <a:hlinkClick r:id="rId2"/>
              </a:rPr>
              <a:t>www.oracle.com/technetwork/topics/dotnet/tech-info/odpnet-dotnet-core-sod-3628981.pdf</a:t>
            </a:r>
            <a:r>
              <a:rPr lang="en-GB" sz="1600" dirty="0" smtClean="0"/>
              <a:t> : Only </a:t>
            </a:r>
            <a:r>
              <a:rPr lang="en-GB" sz="1600" smtClean="0"/>
              <a:t>Managed drivers</a:t>
            </a: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      </a:t>
            </a:r>
            <a:r>
              <a:rPr lang="en-GB" sz="1600" dirty="0"/>
              <a:t>	</a:t>
            </a:r>
            <a:endParaRPr lang="en-GB" sz="1600" dirty="0" smtClean="0"/>
          </a:p>
          <a:p>
            <a:r>
              <a:rPr lang="en-GB" sz="2000" dirty="0" err="1"/>
              <a:t>.Net</a:t>
            </a:r>
            <a:r>
              <a:rPr lang="en-GB" sz="2000" dirty="0"/>
              <a:t> Core </a:t>
            </a:r>
            <a:r>
              <a:rPr lang="en-GB" sz="2000" dirty="0" smtClean="0"/>
              <a:t>Not Supported </a:t>
            </a:r>
            <a:r>
              <a:rPr lang="en-GB" sz="2000" dirty="0"/>
              <a:t>Interfaces</a:t>
            </a:r>
          </a:p>
          <a:p>
            <a:pPr lvl="1"/>
            <a:r>
              <a:rPr lang="en-GB" sz="1600" dirty="0" smtClean="0"/>
              <a:t>IBM MQ : check version 9.0.x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0253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fr-FR" sz="2400" b="1" dirty="0" err="1" smtClean="0"/>
              <a:t>Resources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fr-FR" sz="2000" dirty="0" smtClean="0"/>
              <a:t>Gartner </a:t>
            </a:r>
            <a:r>
              <a:rPr lang="fr-FR" sz="2000" dirty="0" smtClean="0"/>
              <a:t>:</a:t>
            </a:r>
          </a:p>
          <a:p>
            <a:pPr lvl="1"/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www.gartner.com/doc/3574617/assessing-docker-containers-software-delivery</a:t>
            </a:r>
            <a:endParaRPr lang="fr-FR" sz="1600" dirty="0" smtClean="0"/>
          </a:p>
          <a:p>
            <a:pPr lvl="1"/>
            <a:r>
              <a:rPr lang="fr-FR" sz="1600" dirty="0">
                <a:hlinkClick r:id="rId3"/>
              </a:rPr>
              <a:t>https://</a:t>
            </a:r>
            <a:r>
              <a:rPr lang="fr-FR" sz="1600" dirty="0" smtClean="0">
                <a:hlinkClick r:id="rId3"/>
              </a:rPr>
              <a:t>www.gartner.com/doc/3512817/need-know-docker-containers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endParaRPr lang="fr-FR" sz="2000" dirty="0" smtClean="0"/>
          </a:p>
          <a:p>
            <a:pPr lvl="1"/>
            <a:endParaRPr lang="fr-FR" sz="1600" dirty="0" smtClean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2588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Objectifs du document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Passer en revue les topics liés à la containérisation</a:t>
            </a:r>
          </a:p>
          <a:p>
            <a:r>
              <a:rPr lang="fr-FR" dirty="0" smtClean="0"/>
              <a:t>Sélection des topics à inclure dans l’étude</a:t>
            </a:r>
          </a:p>
          <a:p>
            <a:r>
              <a:rPr lang="fr-FR" dirty="0" smtClean="0"/>
              <a:t>Mettre une priorité :</a:t>
            </a:r>
          </a:p>
          <a:p>
            <a:pPr lvl="1"/>
            <a:r>
              <a:rPr lang="fr-FR" dirty="0" smtClean="0"/>
              <a:t>Importante, moyenne, faible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21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Micro service</a:t>
            </a:r>
          </a:p>
          <a:p>
            <a:r>
              <a:rPr lang="fr-FR" dirty="0" smtClean="0"/>
              <a:t>Docker</a:t>
            </a:r>
          </a:p>
          <a:p>
            <a:r>
              <a:rPr lang="fr-FR" dirty="0" smtClean="0"/>
              <a:t>Application cibles</a:t>
            </a:r>
          </a:p>
          <a:p>
            <a:r>
              <a:rPr lang="fr-FR" dirty="0" smtClean="0"/>
              <a:t>Application développement</a:t>
            </a:r>
          </a:p>
          <a:p>
            <a:r>
              <a:rPr lang="fr-FR" dirty="0" smtClean="0"/>
              <a:t>Plateforme d’exécution</a:t>
            </a:r>
          </a:p>
          <a:p>
            <a:r>
              <a:rPr lang="fr-FR" dirty="0" smtClean="0"/>
              <a:t>Architecture</a:t>
            </a:r>
          </a:p>
          <a:p>
            <a:r>
              <a:rPr lang="fr-FR" dirty="0" smtClean="0"/>
              <a:t>Sécurité</a:t>
            </a:r>
          </a:p>
          <a:p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377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Micro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Pourquoi </a:t>
            </a:r>
          </a:p>
          <a:p>
            <a:pPr lvl="1"/>
            <a:r>
              <a:rPr lang="fr-FR" dirty="0" smtClean="0"/>
              <a:t>Container </a:t>
            </a:r>
            <a:r>
              <a:rPr lang="fr-FR" dirty="0" smtClean="0"/>
              <a:t>souvent associé à </a:t>
            </a:r>
            <a:r>
              <a:rPr lang="fr-FR" dirty="0" smtClean="0"/>
              <a:t>Architecture micro </a:t>
            </a:r>
            <a:r>
              <a:rPr lang="fr-FR" dirty="0" smtClean="0"/>
              <a:t>services</a:t>
            </a:r>
            <a:endParaRPr lang="fr-FR" dirty="0" smtClean="0"/>
          </a:p>
          <a:p>
            <a:pPr lvl="1"/>
            <a:r>
              <a:rPr lang="fr-FR" dirty="0" smtClean="0"/>
              <a:t>Stratégie digitale = Services Métiers = Micro Services</a:t>
            </a:r>
          </a:p>
          <a:p>
            <a:pPr lvl="1"/>
            <a:r>
              <a:rPr lang="fr-FR" dirty="0" smtClean="0"/>
              <a:t>Etude = Container ou plateforme micro service</a:t>
            </a:r>
          </a:p>
          <a:p>
            <a:pPr lvl="1"/>
            <a:r>
              <a:rPr lang="fr-FR" dirty="0" smtClean="0"/>
              <a:t>Architecture cible = use case de validation</a:t>
            </a:r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Les points à estimer</a:t>
            </a:r>
          </a:p>
          <a:p>
            <a:pPr lvl="1"/>
            <a:r>
              <a:rPr lang="fr-FR" dirty="0" smtClean="0"/>
              <a:t>Architecture cible de nos futurs développements</a:t>
            </a:r>
          </a:p>
          <a:p>
            <a:pPr lvl="2"/>
            <a:r>
              <a:rPr lang="fr-FR" dirty="0" smtClean="0"/>
              <a:t>Patterns pour les micro services</a:t>
            </a:r>
          </a:p>
          <a:p>
            <a:pPr lvl="2"/>
            <a:r>
              <a:rPr lang="fr-FR" dirty="0" smtClean="0"/>
              <a:t>Intégration avec le </a:t>
            </a:r>
            <a:r>
              <a:rPr lang="fr-FR" dirty="0" err="1" smtClean="0"/>
              <a:t>Legacy</a:t>
            </a:r>
            <a:endParaRPr lang="fr-FR" dirty="0" smtClean="0"/>
          </a:p>
          <a:p>
            <a:pPr lvl="1"/>
            <a:r>
              <a:rPr lang="fr-FR" dirty="0" smtClean="0"/>
              <a:t>SLA</a:t>
            </a:r>
          </a:p>
          <a:p>
            <a:pPr lvl="2"/>
            <a:r>
              <a:rPr lang="fr-FR" dirty="0" smtClean="0"/>
              <a:t>Back-end </a:t>
            </a:r>
            <a:r>
              <a:rPr lang="fr-FR" dirty="0" err="1" smtClean="0"/>
              <a:t>Strategy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Strategy</a:t>
            </a:r>
            <a:endParaRPr lang="fr-FR" dirty="0"/>
          </a:p>
          <a:p>
            <a:pPr lvl="1"/>
            <a:r>
              <a:rPr lang="fr-FR" dirty="0" smtClean="0"/>
              <a:t>Security</a:t>
            </a:r>
          </a:p>
          <a:p>
            <a:pPr lvl="2"/>
            <a:r>
              <a:rPr lang="fr-FR" dirty="0" smtClean="0"/>
              <a:t>Exposition Internet / Extranet</a:t>
            </a:r>
          </a:p>
          <a:p>
            <a:pPr lvl="2"/>
            <a:r>
              <a:rPr lang="fr-FR" dirty="0" smtClean="0"/>
              <a:t>Donnée secrètes / confidentielles</a:t>
            </a:r>
          </a:p>
          <a:p>
            <a:pPr lvl="2"/>
            <a:r>
              <a:rPr lang="fr-FR" dirty="0" smtClean="0"/>
              <a:t>Données localisées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Les problèmes</a:t>
            </a:r>
            <a:endParaRPr lang="fr-FR" dirty="0" smtClean="0"/>
          </a:p>
          <a:p>
            <a:pPr lvl="1"/>
            <a:r>
              <a:rPr lang="fr-FR" dirty="0" smtClean="0"/>
              <a:t>Développement déjà en cours</a:t>
            </a:r>
            <a:endParaRPr lang="fr-FR" dirty="0" smtClean="0"/>
          </a:p>
          <a:p>
            <a:pPr lvl="1"/>
            <a:r>
              <a:rPr lang="fr-FR" dirty="0" smtClean="0"/>
              <a:t>Pas de Solution Architect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86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</a:t>
            </a:r>
          </a:p>
          <a:p>
            <a:pPr lvl="1"/>
            <a:r>
              <a:rPr lang="fr-FR" dirty="0" smtClean="0"/>
              <a:t>Connaître la couverture à étudier / valider</a:t>
            </a:r>
          </a:p>
          <a:p>
            <a:pPr lvl="1"/>
            <a:r>
              <a:rPr lang="fr-FR" dirty="0" smtClean="0"/>
              <a:t>Etude centrée docker ou plus globale PAAS</a:t>
            </a:r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Les points </a:t>
            </a:r>
            <a:r>
              <a:rPr lang="fr-FR" smtClean="0"/>
              <a:t>à estimer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Les problèmes</a:t>
            </a:r>
            <a:endParaRPr lang="fr-FR" dirty="0" smtClean="0"/>
          </a:p>
          <a:p>
            <a:pPr lvl="1"/>
            <a:r>
              <a:rPr lang="fr-FR" dirty="0" smtClean="0"/>
              <a:t>Développement déjà en cours</a:t>
            </a:r>
            <a:endParaRPr lang="fr-FR" dirty="0" smtClean="0"/>
          </a:p>
          <a:p>
            <a:pPr lvl="1"/>
            <a:r>
              <a:rPr lang="fr-FR" dirty="0" smtClean="0"/>
              <a:t>Pas de Solution Architect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791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Intervenants externes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Pourquoi ?</a:t>
            </a:r>
          </a:p>
          <a:p>
            <a:pPr lvl="1"/>
            <a:r>
              <a:rPr lang="fr-FR" dirty="0" smtClean="0"/>
              <a:t>Peu de connaissances sur le sujet</a:t>
            </a:r>
            <a:endParaRPr lang="fr-FR" dirty="0" smtClean="0"/>
          </a:p>
          <a:p>
            <a:pPr lvl="1"/>
            <a:r>
              <a:rPr lang="fr-FR" dirty="0" smtClean="0"/>
              <a:t>Des solutions en cours d’élaborations (version béta)</a:t>
            </a:r>
            <a:endParaRPr lang="fr-FR" dirty="0" smtClean="0"/>
          </a:p>
          <a:p>
            <a:pPr lvl="1"/>
            <a:r>
              <a:rPr lang="fr-FR" dirty="0" smtClean="0"/>
              <a:t>Besoin d’architectes</a:t>
            </a: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Les points à estimer</a:t>
            </a:r>
          </a:p>
          <a:p>
            <a:pPr lvl="1"/>
            <a:r>
              <a:rPr lang="fr-FR" dirty="0" smtClean="0"/>
              <a:t>Création des scénarios de tests</a:t>
            </a:r>
          </a:p>
          <a:p>
            <a:pPr lvl="1"/>
            <a:r>
              <a:rPr lang="fr-FR" dirty="0" smtClean="0"/>
              <a:t>Contact avec les sociétés externes</a:t>
            </a:r>
          </a:p>
          <a:p>
            <a:pPr lvl="2"/>
            <a:r>
              <a:rPr lang="fr-FR" dirty="0" err="1" smtClean="0"/>
              <a:t>Redhat</a:t>
            </a:r>
            <a:endParaRPr lang="fr-FR" dirty="0" smtClean="0"/>
          </a:p>
          <a:p>
            <a:pPr lvl="2"/>
            <a:r>
              <a:rPr lang="fr-FR" dirty="0" smtClean="0"/>
              <a:t>Microsoft</a:t>
            </a:r>
          </a:p>
          <a:p>
            <a:pPr lvl="2"/>
            <a:r>
              <a:rPr lang="fr-FR" dirty="0" smtClean="0"/>
              <a:t>Autres</a:t>
            </a:r>
          </a:p>
          <a:p>
            <a:pPr lvl="1"/>
            <a:r>
              <a:rPr lang="fr-FR" dirty="0" smtClean="0"/>
              <a:t>Mise à disposition des environnements de POC / Validation</a:t>
            </a:r>
            <a:endParaRPr lang="fr-FR" dirty="0" smtClean="0"/>
          </a:p>
          <a:p>
            <a:pPr lvl="2"/>
            <a:endParaRPr lang="fr-FR" dirty="0" smtClean="0"/>
          </a:p>
          <a:p>
            <a:r>
              <a:rPr lang="fr-FR" dirty="0" smtClean="0"/>
              <a:t>Les problèmes</a:t>
            </a:r>
          </a:p>
          <a:p>
            <a:pPr lvl="1"/>
            <a:r>
              <a:rPr lang="fr-FR" dirty="0" smtClean="0"/>
              <a:t>Réalise t-on une véritable sélection : Appel d’offres</a:t>
            </a:r>
          </a:p>
          <a:p>
            <a:pPr lvl="1"/>
            <a:r>
              <a:rPr lang="fr-FR" dirty="0" smtClean="0"/>
              <a:t>Interventions gratuites de ces sociétés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2510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Pourquoi ?</a:t>
            </a:r>
          </a:p>
          <a:p>
            <a:pPr lvl="1"/>
            <a:r>
              <a:rPr lang="fr-FR" dirty="0" smtClean="0"/>
              <a:t>Intégration des outils de développements dans la cible d’exécution</a:t>
            </a:r>
            <a:endParaRPr lang="fr-FR" dirty="0" smtClean="0"/>
          </a:p>
          <a:p>
            <a:pPr lvl="1"/>
            <a:r>
              <a:rPr lang="fr-FR" dirty="0" smtClean="0"/>
              <a:t>Modéliser  l’interaction des services / regroupement des services avant déploiements (Composition de services, </a:t>
            </a:r>
            <a:r>
              <a:rPr lang="fr-FR" dirty="0" err="1" smtClean="0"/>
              <a:t>pods</a:t>
            </a:r>
            <a:r>
              <a:rPr lang="fr-FR" dirty="0" smtClean="0"/>
              <a:t>,…)</a:t>
            </a:r>
            <a:endParaRPr lang="fr-FR" dirty="0" smtClean="0"/>
          </a:p>
          <a:p>
            <a:pPr lvl="1"/>
            <a:r>
              <a:rPr lang="fr-FR" dirty="0" smtClean="0"/>
              <a:t>Pour tester la </a:t>
            </a: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Les points à estimer</a:t>
            </a:r>
          </a:p>
          <a:p>
            <a:pPr lvl="1"/>
            <a:r>
              <a:rPr lang="fr-FR" dirty="0" smtClean="0"/>
              <a:t>Mise à disposition de Windows 10 ou VDI</a:t>
            </a:r>
          </a:p>
          <a:p>
            <a:pPr lvl="1"/>
            <a:r>
              <a:rPr lang="fr-FR" dirty="0" smtClean="0"/>
              <a:t>Récupération / Installation des outils</a:t>
            </a:r>
          </a:p>
          <a:p>
            <a:pPr lvl="2"/>
            <a:r>
              <a:rPr lang="fr-FR" dirty="0" smtClean="0"/>
              <a:t>Docker</a:t>
            </a:r>
          </a:p>
          <a:p>
            <a:pPr lvl="2"/>
            <a:r>
              <a:rPr lang="fr-FR" dirty="0" err="1" smtClean="0"/>
              <a:t>Kubernetes</a:t>
            </a:r>
            <a:r>
              <a:rPr lang="fr-FR" dirty="0" smtClean="0"/>
              <a:t> (</a:t>
            </a:r>
            <a:r>
              <a:rPr lang="fr-FR" dirty="0" err="1" smtClean="0"/>
              <a:t>Minikubes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OpenShift</a:t>
            </a:r>
            <a:r>
              <a:rPr lang="fr-FR" dirty="0" smtClean="0"/>
              <a:t> (</a:t>
            </a:r>
            <a:r>
              <a:rPr lang="fr-FR" dirty="0" err="1" smtClean="0"/>
              <a:t>MiniShift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Service </a:t>
            </a:r>
            <a:r>
              <a:rPr lang="fr-FR" dirty="0" err="1" smtClean="0"/>
              <a:t>Fabric</a:t>
            </a:r>
            <a:endParaRPr lang="fr-FR" dirty="0" smtClean="0"/>
          </a:p>
          <a:p>
            <a:pPr lvl="2"/>
            <a:r>
              <a:rPr lang="fr-FR" dirty="0" smtClean="0"/>
              <a:t>Autres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Les problèmes</a:t>
            </a:r>
          </a:p>
          <a:p>
            <a:pPr lvl="1"/>
            <a:r>
              <a:rPr lang="fr-FR" dirty="0" smtClean="0"/>
              <a:t>Nombre de téléchargements / sites bloqués</a:t>
            </a:r>
          </a:p>
          <a:p>
            <a:pPr lvl="1"/>
            <a:r>
              <a:rPr lang="fr-FR" dirty="0" smtClean="0"/>
              <a:t>Pas d’images Windows 10 </a:t>
            </a:r>
            <a:r>
              <a:rPr lang="fr-FR" dirty="0" err="1" smtClean="0"/>
              <a:t>compliant</a:t>
            </a:r>
            <a:endParaRPr lang="fr-FR" dirty="0" smtClean="0"/>
          </a:p>
          <a:p>
            <a:pPr lvl="1"/>
            <a:r>
              <a:rPr lang="fr-FR" dirty="0" smtClean="0"/>
              <a:t>Nombre d’outils à tester</a:t>
            </a:r>
          </a:p>
          <a:p>
            <a:pPr lvl="1"/>
            <a:r>
              <a:rPr lang="fr-FR" dirty="0" smtClean="0"/>
              <a:t>Droits Administrateur sur les PC</a:t>
            </a:r>
          </a:p>
          <a:p>
            <a:pPr lvl="1"/>
            <a:r>
              <a:rPr lang="fr-FR" dirty="0" smtClean="0"/>
              <a:t>Outils instables : multiples réinstallations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3610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Framework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Pourquoi </a:t>
            </a:r>
          </a:p>
          <a:p>
            <a:pPr lvl="1"/>
            <a:r>
              <a:rPr lang="fr-FR" dirty="0" smtClean="0"/>
              <a:t>Apparition de nouveaux </a:t>
            </a:r>
            <a:r>
              <a:rPr lang="fr-FR" dirty="0" err="1" smtClean="0"/>
              <a:t>framework</a:t>
            </a:r>
            <a:r>
              <a:rPr lang="fr-FR" dirty="0" smtClean="0"/>
              <a:t> spécialisés pour les micro services</a:t>
            </a:r>
          </a:p>
          <a:p>
            <a:pPr lvl="1"/>
            <a:r>
              <a:rPr lang="fr-FR" dirty="0" smtClean="0"/>
              <a:t>Développement .Net impactés</a:t>
            </a:r>
          </a:p>
          <a:p>
            <a:pPr lvl="1"/>
            <a:r>
              <a:rPr lang="fr-FR" dirty="0" smtClean="0"/>
              <a:t>Nouveaux Framework = remise en cause de certains choix</a:t>
            </a: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Les points à estimer</a:t>
            </a:r>
          </a:p>
          <a:p>
            <a:pPr lvl="1"/>
            <a:r>
              <a:rPr lang="fr-FR" dirty="0" smtClean="0"/>
              <a:t>Support .Net </a:t>
            </a:r>
            <a:r>
              <a:rPr lang="fr-FR" dirty="0" err="1" smtClean="0"/>
              <a:t>Core</a:t>
            </a:r>
            <a:endParaRPr lang="fr-FR" dirty="0" smtClean="0"/>
          </a:p>
          <a:p>
            <a:pPr lvl="2"/>
            <a:r>
              <a:rPr lang="fr-FR" dirty="0" err="1" smtClean="0"/>
              <a:t>Database</a:t>
            </a:r>
            <a:r>
              <a:rPr lang="fr-FR" dirty="0" smtClean="0"/>
              <a:t> supports</a:t>
            </a:r>
          </a:p>
          <a:p>
            <a:pPr lvl="2"/>
            <a:r>
              <a:rPr lang="fr-FR" dirty="0" smtClean="0"/>
              <a:t>Messaging support</a:t>
            </a:r>
          </a:p>
          <a:p>
            <a:pPr lvl="2"/>
            <a:r>
              <a:rPr lang="fr-FR" dirty="0" smtClean="0"/>
              <a:t>Security Support</a:t>
            </a:r>
          </a:p>
          <a:p>
            <a:pPr lvl="1"/>
            <a:r>
              <a:rPr lang="fr-FR" dirty="0" smtClean="0"/>
              <a:t>Migration .Net standard vers .Net </a:t>
            </a:r>
            <a:r>
              <a:rPr lang="fr-FR" dirty="0" err="1" smtClean="0"/>
              <a:t>core</a:t>
            </a:r>
            <a:endParaRPr lang="fr-FR" dirty="0" smtClean="0"/>
          </a:p>
          <a:p>
            <a:pPr lvl="2"/>
            <a:endParaRPr lang="fr-FR" dirty="0" smtClean="0"/>
          </a:p>
          <a:p>
            <a:r>
              <a:rPr lang="fr-FR" dirty="0" smtClean="0"/>
              <a:t>Les problèmes</a:t>
            </a:r>
          </a:p>
          <a:p>
            <a:pPr lvl="1"/>
            <a:r>
              <a:rPr lang="fr-FR" dirty="0" smtClean="0"/>
              <a:t>.Net </a:t>
            </a:r>
            <a:r>
              <a:rPr lang="fr-FR" dirty="0" err="1" smtClean="0"/>
              <a:t>Core</a:t>
            </a:r>
            <a:r>
              <a:rPr lang="fr-FR" dirty="0" smtClean="0"/>
              <a:t> est récent  v2.0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45446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529</TotalTime>
  <Words>1029</Words>
  <Application>Microsoft Office PowerPoint</Application>
  <PresentationFormat>Affichage à l'écran (4:3)</PresentationFormat>
  <Paragraphs>305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Débit</vt:lpstr>
      <vt:lpstr>Containérisation Applications</vt:lpstr>
      <vt:lpstr>Généralités</vt:lpstr>
      <vt:lpstr>Objectifs du document</vt:lpstr>
      <vt:lpstr>Sommaire</vt:lpstr>
      <vt:lpstr>Micro service</vt:lpstr>
      <vt:lpstr>Strategy</vt:lpstr>
      <vt:lpstr>Intervenants externes</vt:lpstr>
      <vt:lpstr>Environnement de développement</vt:lpstr>
      <vt:lpstr>Framework développement</vt:lpstr>
      <vt:lpstr>Annexes</vt:lpstr>
      <vt:lpstr>Présentation PowerPoint</vt:lpstr>
      <vt:lpstr>Présentation PowerPoint</vt:lpstr>
      <vt:lpstr>Kubernetes</vt:lpstr>
      <vt:lpstr>Micro Services - Redhat</vt:lpstr>
      <vt:lpstr>Micro Services - Microsoft</vt:lpstr>
      <vt:lpstr>Micro service – Architecture Pattern</vt:lpstr>
      <vt:lpstr>Présentation PowerPoint</vt:lpstr>
      <vt:lpstr>Docker : Standard</vt:lpstr>
      <vt:lpstr>Docker :Concurrents</vt:lpstr>
      <vt:lpstr>Docker : Uses cases</vt:lpstr>
      <vt:lpstr>Docker : Monitoring</vt:lpstr>
      <vt:lpstr>Platform Orchestrators / Services</vt:lpstr>
      <vt:lpstr>Programmation Langages</vt:lpstr>
      <vt:lpstr>.Net Core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51</cp:revision>
  <dcterms:created xsi:type="dcterms:W3CDTF">2017-10-31T00:25:05Z</dcterms:created>
  <dcterms:modified xsi:type="dcterms:W3CDTF">2017-12-14T22:24:04Z</dcterms:modified>
</cp:coreProperties>
</file>