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0" r:id="rId5"/>
    <p:sldId id="272" r:id="rId6"/>
    <p:sldId id="271" r:id="rId7"/>
    <p:sldId id="257" r:id="rId8"/>
    <p:sldId id="258" r:id="rId9"/>
    <p:sldId id="256" r:id="rId10"/>
    <p:sldId id="263" r:id="rId11"/>
    <p:sldId id="264" r:id="rId12"/>
    <p:sldId id="265" r:id="rId13"/>
    <p:sldId id="262" r:id="rId14"/>
    <p:sldId id="261" r:id="rId15"/>
    <p:sldId id="260" r:id="rId16"/>
    <p:sldId id="266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5320"/>
            <a:ext cx="8229600" cy="549928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8384" y="914401"/>
            <a:ext cx="658416" cy="5211763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7427168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8322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72489" y="83670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825320"/>
            <a:ext cx="2743200" cy="542308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825320"/>
            <a:ext cx="5111750" cy="542308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4118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41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rson.com/thematic/1137/les-concurrents-de-docker-oui-ils-existent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formaticien.com/actualites/id/34959/coreos-lance-rocket-son-concurrent-de-docker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mondeinformatique.fr/actualites/lire-6-outils-de-suivi-des-conteneurs-concurrents-a-docker-6219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45342/docker-rend-les-armes-face-a-kubernetes.aspx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hoosing-core-framework-serv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topics/dotnet/tech-info/odpnet-dotnet-core-sod-362898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3512817/need-know-docker-containers" TargetMode="External"/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cms/managed-files/mi-microservices-eap-7-reference-architecture-201606-e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Containérisation Applications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Définition du scope de l’étude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6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Standard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Docker is the standard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www.silicon.fr/conteneurs-plebiscites-docker-leader-inconteste-119810.html?inf_by=59fcd2a2681db87f588b4b04</a:t>
            </a:r>
            <a:r>
              <a:rPr lang="fr-FR" sz="1800" dirty="0" smtClean="0"/>
              <a:t>   22 </a:t>
            </a:r>
            <a:r>
              <a:rPr lang="fr-FR" sz="1800" dirty="0"/>
              <a:t>juin 2015</a:t>
            </a:r>
            <a:endParaRPr lang="en-GB" sz="18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>
                <a:hlinkClick r:id="rId3"/>
              </a:rPr>
              <a:t>Resource : 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www.lemarson.com/thematic/1137/les-concurrents-de-docker-oui-ils-existent</a:t>
            </a:r>
            <a:r>
              <a:rPr lang="en-GB" sz="1600" dirty="0" smtClean="0"/>
              <a:t> (2017)</a:t>
            </a:r>
          </a:p>
          <a:p>
            <a:pPr lvl="1"/>
            <a:r>
              <a:rPr lang="en-GB" sz="1600" dirty="0" smtClean="0"/>
              <a:t>LXC</a:t>
            </a:r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r>
              <a:rPr lang="en-GB" sz="1600" dirty="0" smtClean="0"/>
              <a:t>LXD</a:t>
            </a:r>
          </a:p>
          <a:p>
            <a:pPr lvl="1"/>
            <a:r>
              <a:rPr lang="en-GB" sz="1600" dirty="0" smtClean="0"/>
              <a:t>Solaris Zones</a:t>
            </a:r>
          </a:p>
          <a:p>
            <a:pPr lvl="1"/>
            <a:r>
              <a:rPr lang="en-GB" sz="1600" dirty="0" smtClean="0"/>
              <a:t>BSD Jails</a:t>
            </a:r>
          </a:p>
          <a:p>
            <a:pPr lvl="1"/>
            <a:r>
              <a:rPr lang="en-GB" sz="1600" dirty="0" smtClean="0"/>
              <a:t>Open Container Initiative</a:t>
            </a:r>
          </a:p>
          <a:p>
            <a:pPr lvl="1"/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2" y="1844824"/>
            <a:ext cx="3960440" cy="20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</a:t>
            </a:r>
            <a:r>
              <a:rPr lang="en-GB" sz="2400" b="1" dirty="0" err="1" smtClean="0"/>
              <a:t>Concurrents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Model 4 couches Containers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Pourquoi</a:t>
            </a:r>
            <a:r>
              <a:rPr lang="en-GB" sz="2000" dirty="0" smtClean="0"/>
              <a:t> Rocket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www.linformaticien.com/actualites/id/34959/coreos-lance-rocket-son-concurrent-de-docker.aspx</a:t>
            </a:r>
            <a:r>
              <a:rPr lang="en-GB" sz="1600" dirty="0" smtClean="0"/>
              <a:t> (2014)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“</a:t>
            </a:r>
            <a:r>
              <a:rPr lang="fr-FR" sz="1600" dirty="0"/>
              <a:t>Rocket doit se cantonner à un rôle de container, contrairement à Docker qui évolue vers </a:t>
            </a:r>
            <a:r>
              <a:rPr lang="fr-FR" sz="1600" dirty="0" smtClean="0"/>
              <a:t> une </a:t>
            </a:r>
            <a:r>
              <a:rPr lang="fr-FR" sz="1600" dirty="0"/>
              <a:t>plateforme globale de services et de gestion. </a:t>
            </a:r>
            <a:r>
              <a:rPr lang="fr-FR" sz="1600" dirty="0" smtClean="0"/>
              <a:t> »</a:t>
            </a:r>
            <a:endParaRPr lang="en-GB" sz="1600" dirty="0"/>
          </a:p>
          <a:p>
            <a:endParaRPr lang="en-GB" sz="2000" dirty="0" smtClean="0"/>
          </a:p>
          <a:p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12776"/>
            <a:ext cx="46805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5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Uses cases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Table of Contents 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www.gartner.com/doc/3574617/assessing-docker-containers-software-delivery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Use Cases for Docker </a:t>
            </a:r>
          </a:p>
          <a:p>
            <a:pPr lvl="2"/>
            <a:r>
              <a:rPr lang="en-US" dirty="0"/>
              <a:t>Summary of Use-Case Assessments </a:t>
            </a:r>
          </a:p>
          <a:p>
            <a:pPr lvl="2"/>
            <a:r>
              <a:rPr lang="en-US" dirty="0"/>
              <a:t>Assessment Criteria </a:t>
            </a:r>
          </a:p>
          <a:p>
            <a:pPr lvl="2"/>
            <a:r>
              <a:rPr lang="en-US" dirty="0"/>
              <a:t>Use Case 1: Docker for Solo and Team Application Development and Test </a:t>
            </a:r>
          </a:p>
          <a:p>
            <a:pPr lvl="2"/>
            <a:r>
              <a:rPr lang="en-US" dirty="0"/>
              <a:t>Use Case 2: Docker for Continuous Integration </a:t>
            </a:r>
          </a:p>
          <a:p>
            <a:pPr lvl="2"/>
            <a:r>
              <a:rPr lang="en-US" dirty="0"/>
              <a:t>Use Case 3: Docker for Production Application Deployment </a:t>
            </a:r>
          </a:p>
          <a:p>
            <a:pPr lvl="2"/>
            <a:r>
              <a:rPr lang="en-US" dirty="0"/>
              <a:t>Use Case 4: Docker for Creating a Private PaaS </a:t>
            </a:r>
          </a:p>
          <a:p>
            <a:pPr lvl="2"/>
            <a:r>
              <a:rPr lang="en-US" dirty="0"/>
              <a:t>Use Case 5: Docker for Application Infrastructure and Cloud Portability 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Weaknesses </a:t>
            </a:r>
          </a:p>
          <a:p>
            <a:r>
              <a:rPr lang="en-US" dirty="0"/>
              <a:t>Guidance </a:t>
            </a:r>
          </a:p>
          <a:p>
            <a:pPr lvl="1"/>
            <a:r>
              <a:rPr lang="en-US" dirty="0"/>
              <a:t>Containers Are Not Suitable for Every Application </a:t>
            </a:r>
          </a:p>
          <a:p>
            <a:pPr lvl="1"/>
            <a:r>
              <a:rPr lang="en-US" dirty="0"/>
              <a:t>Use Docker in Production If You Have Sophisticated and Agile Operations </a:t>
            </a:r>
          </a:p>
          <a:p>
            <a:pPr lvl="1"/>
            <a:r>
              <a:rPr lang="en-US" dirty="0"/>
              <a:t>Consider Management, Monitoring, Backup, Disaster Recovery and Other Tools as Well as Orchestration </a:t>
            </a:r>
          </a:p>
          <a:p>
            <a:pPr lvl="1"/>
            <a:r>
              <a:rPr lang="en-US" dirty="0"/>
              <a:t>Plan on a Combination of Containers and Virtual Machines </a:t>
            </a:r>
          </a:p>
          <a:p>
            <a:pPr lvl="1"/>
            <a:r>
              <a:rPr lang="en-US" dirty="0"/>
              <a:t>Don't Build a PaaS Yourself Using Docker, but Build Docker Into Your PaaS Strategy </a:t>
            </a:r>
          </a:p>
          <a:p>
            <a:r>
              <a:rPr lang="en-US" dirty="0"/>
              <a:t>Gartner Recommended Reading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815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Monitoring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Docker is the standard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Monitoring containers</a:t>
            </a:r>
          </a:p>
          <a:p>
            <a:pPr lvl="1"/>
            <a:r>
              <a:rPr lang="en-GB" sz="1600" dirty="0"/>
              <a:t>Resources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www.lemondeinformatique.fr/actualites/lire-6-outils-de-suivi-des-conteneurs-concurrents-a-docker-62190.html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 err="1" smtClean="0"/>
              <a:t>cAdvisor</a:t>
            </a:r>
            <a:r>
              <a:rPr lang="en-GB" sz="1600" dirty="0" smtClean="0"/>
              <a:t> by Google :</a:t>
            </a:r>
          </a:p>
          <a:p>
            <a:pPr lvl="2"/>
            <a:r>
              <a:rPr lang="en-GB" sz="1200" dirty="0" smtClean="0"/>
              <a:t>Open source : </a:t>
            </a:r>
            <a:r>
              <a:rPr lang="en-GB" sz="1200" dirty="0" err="1" smtClean="0"/>
              <a:t>github</a:t>
            </a:r>
            <a:endParaRPr lang="en-GB" sz="1200" dirty="0" smtClean="0"/>
          </a:p>
          <a:p>
            <a:pPr lvl="2"/>
            <a:r>
              <a:rPr lang="en-GB" sz="1200" dirty="0" smtClean="0"/>
              <a:t>Simple</a:t>
            </a:r>
          </a:p>
          <a:p>
            <a:pPr lvl="2"/>
            <a:r>
              <a:rPr lang="en-GB" sz="1200" dirty="0" smtClean="0"/>
              <a:t>Suit </a:t>
            </a:r>
            <a:r>
              <a:rPr lang="en-GB" sz="1200" dirty="0" err="1" smtClean="0"/>
              <a:t>uniquement</a:t>
            </a:r>
            <a:r>
              <a:rPr lang="en-GB" sz="1200" dirty="0" smtClean="0"/>
              <a:t> les containers sur le </a:t>
            </a:r>
            <a:r>
              <a:rPr lang="en-GB" sz="1200" dirty="0" err="1" smtClean="0"/>
              <a:t>même</a:t>
            </a:r>
            <a:r>
              <a:rPr lang="en-GB" sz="1200" dirty="0" smtClean="0"/>
              <a:t> </a:t>
            </a:r>
            <a:r>
              <a:rPr lang="en-GB" sz="1200" dirty="0" err="1" smtClean="0"/>
              <a:t>hôte</a:t>
            </a:r>
            <a:endParaRPr lang="en-GB" sz="1200" dirty="0" smtClean="0"/>
          </a:p>
          <a:p>
            <a:pPr lvl="1"/>
            <a:r>
              <a:rPr lang="en-GB" sz="1600" dirty="0" smtClean="0"/>
              <a:t>Promotheus.io by </a:t>
            </a:r>
            <a:r>
              <a:rPr lang="en-GB" sz="1600" dirty="0" err="1" smtClean="0"/>
              <a:t>SoundCloud</a:t>
            </a:r>
            <a:endParaRPr lang="en-GB" sz="1600" dirty="0" smtClean="0"/>
          </a:p>
          <a:p>
            <a:pPr lvl="2"/>
            <a:r>
              <a:rPr lang="en-GB" sz="1200" dirty="0" smtClean="0"/>
              <a:t>Open source</a:t>
            </a:r>
          </a:p>
          <a:p>
            <a:pPr lvl="2"/>
            <a:r>
              <a:rPr lang="en-GB" sz="1200" dirty="0" err="1" smtClean="0"/>
              <a:t>Intégre</a:t>
            </a:r>
            <a:r>
              <a:rPr lang="en-GB" sz="1200" dirty="0" smtClean="0"/>
              <a:t> </a:t>
            </a:r>
            <a:r>
              <a:rPr lang="en-GB" sz="1200" dirty="0" err="1" smtClean="0"/>
              <a:t>données</a:t>
            </a:r>
            <a:r>
              <a:rPr lang="en-GB" sz="1200" dirty="0" smtClean="0"/>
              <a:t> de </a:t>
            </a:r>
            <a:r>
              <a:rPr lang="en-GB" sz="1200" dirty="0" err="1" smtClean="0"/>
              <a:t>nombreuses</a:t>
            </a:r>
            <a:r>
              <a:rPr lang="en-GB" sz="1200" dirty="0" smtClean="0"/>
              <a:t> sources </a:t>
            </a:r>
            <a:r>
              <a:rPr lang="en-GB" sz="1200" dirty="0" err="1" smtClean="0"/>
              <a:t>dont</a:t>
            </a:r>
            <a:r>
              <a:rPr lang="en-GB" sz="1200" dirty="0" smtClean="0"/>
              <a:t> les </a:t>
            </a:r>
            <a:r>
              <a:rPr lang="en-GB" sz="1200" dirty="0" err="1" smtClean="0"/>
              <a:t>conteneurs</a:t>
            </a:r>
            <a:r>
              <a:rPr lang="en-GB" sz="1200" dirty="0" smtClean="0"/>
              <a:t>, </a:t>
            </a:r>
            <a:r>
              <a:rPr lang="en-GB" sz="1200" dirty="0" err="1" smtClean="0"/>
              <a:t>cAdvisor</a:t>
            </a:r>
            <a:r>
              <a:rPr lang="en-GB" sz="1200" dirty="0" smtClean="0"/>
              <a:t>, Kubernetes, </a:t>
            </a:r>
            <a:r>
              <a:rPr lang="en-GB" sz="1200" dirty="0" err="1" smtClean="0"/>
              <a:t>Etcd</a:t>
            </a:r>
            <a:r>
              <a:rPr lang="en-GB" sz="1200" dirty="0" smtClean="0"/>
              <a:t>, </a:t>
            </a:r>
            <a:r>
              <a:rPr lang="en-GB" sz="1200" dirty="0" err="1" smtClean="0"/>
              <a:t>CoreOs</a:t>
            </a:r>
            <a:endParaRPr lang="en-GB" sz="1200" dirty="0" smtClean="0"/>
          </a:p>
          <a:p>
            <a:pPr lvl="1"/>
            <a:r>
              <a:rPr lang="en-GB" sz="1600" dirty="0" smtClean="0"/>
              <a:t>Scout</a:t>
            </a:r>
          </a:p>
          <a:p>
            <a:pPr lvl="2"/>
            <a:r>
              <a:rPr lang="en-GB" sz="1200" dirty="0" smtClean="0"/>
              <a:t>Service de monitoring</a:t>
            </a:r>
          </a:p>
          <a:p>
            <a:pPr lvl="2"/>
            <a:r>
              <a:rPr lang="en-GB" sz="1200" dirty="0" smtClean="0"/>
              <a:t>Plugin architecture</a:t>
            </a:r>
          </a:p>
          <a:p>
            <a:pPr lvl="2"/>
            <a:r>
              <a:rPr lang="en-GB" sz="1200" dirty="0" smtClean="0"/>
              <a:t>Price : 10 $ / host</a:t>
            </a:r>
          </a:p>
          <a:p>
            <a:pPr lvl="1"/>
            <a:r>
              <a:rPr lang="en-GB" sz="1600" dirty="0" err="1" smtClean="0"/>
              <a:t>DataDog</a:t>
            </a:r>
            <a:endParaRPr lang="en-GB" sz="1600" dirty="0" smtClean="0"/>
          </a:p>
          <a:p>
            <a:pPr lvl="2"/>
            <a:r>
              <a:rPr lang="en-GB" sz="1200" dirty="0"/>
              <a:t>Service de monitoring</a:t>
            </a:r>
          </a:p>
          <a:p>
            <a:pPr lvl="2"/>
            <a:r>
              <a:rPr lang="en-GB" sz="1200" dirty="0" smtClean="0"/>
              <a:t>Reporting plus </a:t>
            </a:r>
            <a:r>
              <a:rPr lang="en-GB" sz="1200" dirty="0" err="1" smtClean="0"/>
              <a:t>détaillé</a:t>
            </a:r>
            <a:r>
              <a:rPr lang="en-GB" sz="1200" dirty="0" smtClean="0"/>
              <a:t> / flexible que Scout</a:t>
            </a:r>
          </a:p>
          <a:p>
            <a:pPr lvl="2"/>
            <a:r>
              <a:rPr lang="en-GB" sz="1200" dirty="0" smtClean="0"/>
              <a:t>Price :  15 </a:t>
            </a:r>
            <a:r>
              <a:rPr lang="en-GB" sz="1200" dirty="0"/>
              <a:t>$ / </a:t>
            </a:r>
            <a:r>
              <a:rPr lang="en-GB" sz="1200" dirty="0" smtClean="0"/>
              <a:t>host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LogEntries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 de monitoring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Sematext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</a:t>
            </a:r>
            <a:r>
              <a:rPr lang="en-GB" sz="1200" dirty="0" err="1" smtClean="0"/>
              <a:t>ou</a:t>
            </a:r>
            <a:r>
              <a:rPr lang="en-GB" sz="1200" dirty="0" smtClean="0"/>
              <a:t> on premise</a:t>
            </a:r>
            <a:endParaRPr lang="en-GB" sz="1200" dirty="0"/>
          </a:p>
          <a:p>
            <a:pPr lvl="2"/>
            <a:endParaRPr lang="en-GB" sz="12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809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Platform Orchestrators / Services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Platform repartitions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http://www.silicon.fr/conteneurs-plebiscites-docker-leader-inconteste-119810.html?inf_by=59fcd2a2681db87f588b4b04</a:t>
            </a:r>
            <a:r>
              <a:rPr lang="fr-FR" sz="1800" dirty="0"/>
              <a:t>   22 juin </a:t>
            </a:r>
            <a:r>
              <a:rPr lang="fr-FR" sz="1800" dirty="0" smtClean="0"/>
              <a:t>2015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Resource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www.linformaticien.com/actualites/id/45342/docker-rend-les-armes-face-a-kubernetes.aspx</a:t>
            </a:r>
            <a:r>
              <a:rPr lang="fr-FR" sz="1800" dirty="0" smtClean="0"/>
              <a:t> (17/10/2017)</a:t>
            </a:r>
          </a:p>
          <a:p>
            <a:pPr marL="45720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« </a:t>
            </a:r>
            <a:r>
              <a:rPr lang="fr-FR" sz="1800" dirty="0"/>
              <a:t>Une étude d’avril dernier réalisée pour le compte de </a:t>
            </a:r>
            <a:r>
              <a:rPr lang="fr-FR" sz="1800" dirty="0" err="1"/>
              <a:t>Sysdig</a:t>
            </a:r>
            <a:r>
              <a:rPr lang="fr-FR" sz="1800" dirty="0"/>
              <a:t>, un éditeur de solutions de monitoring des environnements en containers, indiquait que parmi les entreprises ayant déployé des containers, 43 % avaient choisi </a:t>
            </a:r>
            <a:r>
              <a:rPr lang="fr-FR" sz="1800" dirty="0" err="1"/>
              <a:t>Kubernetes</a:t>
            </a:r>
            <a:r>
              <a:rPr lang="fr-FR" sz="1800" dirty="0"/>
              <a:t>, 9 % </a:t>
            </a:r>
            <a:r>
              <a:rPr lang="fr-FR" sz="1800" dirty="0" err="1"/>
              <a:t>Mesos</a:t>
            </a:r>
            <a:r>
              <a:rPr lang="fr-FR" sz="1800" dirty="0"/>
              <a:t> et 7 % </a:t>
            </a:r>
            <a:r>
              <a:rPr lang="fr-FR" sz="1800" dirty="0" err="1" smtClean="0"/>
              <a:t>Swarm</a:t>
            </a:r>
            <a:r>
              <a:rPr lang="fr-FR" sz="1800" dirty="0" smtClean="0"/>
              <a:t> »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9"/>
            <a:ext cx="4176463" cy="25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Programmation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Langages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Framework</a:t>
            </a:r>
          </a:p>
          <a:p>
            <a:r>
              <a:rPr lang="en-GB" sz="2000" dirty="0" err="1" smtClean="0"/>
              <a:t>.Net</a:t>
            </a:r>
            <a:r>
              <a:rPr lang="en-GB" sz="2000" dirty="0" smtClean="0"/>
              <a:t> Core</a:t>
            </a:r>
          </a:p>
          <a:p>
            <a:pPr lvl="1"/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docs.microsoft.com/en-us/dotnet/standard/choosing-core-framework-server</a:t>
            </a:r>
            <a:endParaRPr lang="en-GB" sz="1600" dirty="0" smtClean="0"/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US" dirty="0"/>
              <a:t>Use .NET Core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 have cross-platform needs.</a:t>
            </a:r>
          </a:p>
          <a:p>
            <a:pPr lvl="2"/>
            <a:r>
              <a:rPr lang="en-US" dirty="0"/>
              <a:t>You are targeting </a:t>
            </a:r>
            <a:r>
              <a:rPr lang="en-US" dirty="0" err="1"/>
              <a:t>microservices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are using Docker containers.</a:t>
            </a:r>
          </a:p>
          <a:p>
            <a:pPr lvl="2"/>
            <a:r>
              <a:rPr lang="en-US" dirty="0"/>
              <a:t>You need high-performance and scalable systems.</a:t>
            </a:r>
          </a:p>
          <a:p>
            <a:pPr lvl="2"/>
            <a:r>
              <a:rPr lang="en-US" dirty="0"/>
              <a:t>You need side-by-side .NET versions per application.</a:t>
            </a:r>
          </a:p>
          <a:p>
            <a:endParaRPr lang="en-US" dirty="0"/>
          </a:p>
          <a:p>
            <a:pPr lvl="1"/>
            <a:r>
              <a:rPr lang="en-US" dirty="0"/>
              <a:t>Use .NET Framework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Your app currently uses .NET Framework (recommendation is to extend instead of migrating).</a:t>
            </a:r>
          </a:p>
          <a:p>
            <a:pPr lvl="2"/>
            <a:r>
              <a:rPr lang="en-US" dirty="0"/>
              <a:t>Your app uses third-party .NET libraries or </a:t>
            </a:r>
            <a:r>
              <a:rPr lang="en-US" dirty="0" err="1"/>
              <a:t>NuGet</a:t>
            </a:r>
            <a:r>
              <a:rPr lang="en-US" dirty="0"/>
              <a:t> packages not available for .NET Core.</a:t>
            </a:r>
          </a:p>
          <a:p>
            <a:pPr lvl="2"/>
            <a:r>
              <a:rPr lang="en-US" dirty="0"/>
              <a:t>Your app uses .NET technologies that aren't available for .NET Core.</a:t>
            </a:r>
          </a:p>
          <a:p>
            <a:pPr lvl="2"/>
            <a:r>
              <a:rPr lang="en-US" dirty="0"/>
              <a:t>Your app uses a platform that doesn’t support .NET Core.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r>
              <a:rPr lang="en-GB" sz="2000" dirty="0" smtClean="0"/>
              <a:t>Java</a:t>
            </a:r>
          </a:p>
          <a:p>
            <a:r>
              <a:rPr lang="en-GB" sz="2000" dirty="0" smtClean="0"/>
              <a:t>Others 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8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.Net</a:t>
            </a:r>
            <a:r>
              <a:rPr lang="en-GB" sz="2400" b="1" dirty="0" smtClean="0"/>
              <a:t> Core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Core Supported Interfaces</a:t>
            </a:r>
          </a:p>
          <a:p>
            <a:pPr lvl="1"/>
            <a:r>
              <a:rPr lang="en-GB" sz="1600" dirty="0"/>
              <a:t>Oracle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www.oracle.com/technetwork/topics/dotnet/tech-info/odpnet-dotnet-core-sod-3628981.pdf</a:t>
            </a:r>
            <a:r>
              <a:rPr lang="en-GB" sz="1600" dirty="0" smtClean="0"/>
              <a:t> : Only </a:t>
            </a:r>
            <a:r>
              <a:rPr lang="en-GB" sz="1600" smtClean="0"/>
              <a:t>Managed drivers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      </a:t>
            </a:r>
            <a:r>
              <a:rPr lang="en-GB" sz="1600" dirty="0"/>
              <a:t>	</a:t>
            </a:r>
            <a:endParaRPr lang="en-GB" sz="1600" dirty="0" smtClean="0"/>
          </a:p>
          <a:p>
            <a:r>
              <a:rPr lang="en-GB" sz="2000" dirty="0" err="1"/>
              <a:t>.Net</a:t>
            </a:r>
            <a:r>
              <a:rPr lang="en-GB" sz="2000" dirty="0"/>
              <a:t> Core </a:t>
            </a:r>
            <a:r>
              <a:rPr lang="en-GB" sz="2000" dirty="0" smtClean="0"/>
              <a:t>Not Supported </a:t>
            </a:r>
            <a:r>
              <a:rPr lang="en-GB" sz="2000" dirty="0"/>
              <a:t>Interfaces</a:t>
            </a:r>
          </a:p>
          <a:p>
            <a:pPr lvl="1"/>
            <a:r>
              <a:rPr lang="en-GB" sz="1600" dirty="0" smtClean="0"/>
              <a:t>IBM MQ : check version 9.0.x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025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400" b="1" dirty="0" err="1" smtClean="0"/>
              <a:t>Resources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Microsoft</a:t>
            </a:r>
          </a:p>
          <a:p>
            <a:pPr lvl="1"/>
            <a:r>
              <a:rPr lang="fr-FR" sz="1600" dirty="0"/>
              <a:t>NET-Microservices-Architecture-for-Containerized-NET-Applications-(Microsoft-eBook).</a:t>
            </a:r>
            <a:r>
              <a:rPr lang="fr-FR" sz="1600" dirty="0" smtClean="0"/>
              <a:t>pdf</a:t>
            </a:r>
          </a:p>
          <a:p>
            <a:pPr lvl="1"/>
            <a:r>
              <a:rPr lang="fr-FR" sz="1600" dirty="0"/>
              <a:t>Containerized-Docker-Application-Lifecycle-with-Microsoft-Platform-and-Tools-(eBook)_</a:t>
            </a:r>
            <a:r>
              <a:rPr lang="fr-FR" sz="1600" dirty="0" smtClean="0"/>
              <a:t>v1.1.pdf</a:t>
            </a:r>
          </a:p>
          <a:p>
            <a:r>
              <a:rPr lang="fr-FR" sz="2000" dirty="0" smtClean="0"/>
              <a:t>Gartner :</a:t>
            </a:r>
          </a:p>
          <a:p>
            <a:pPr lvl="1"/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www.gartner.com/doc/3574617/assessing-docker-containers-software-delivery</a:t>
            </a:r>
            <a:endParaRPr lang="fr-FR" sz="1600" dirty="0" smtClean="0"/>
          </a:p>
          <a:p>
            <a:pPr lvl="1"/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www.gartner.com/doc/3512817/need-know-docker-containers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58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Docker</a:t>
            </a:r>
          </a:p>
          <a:p>
            <a:pPr lvl="1"/>
            <a:r>
              <a:rPr lang="fr-FR" dirty="0" smtClean="0"/>
              <a:t>Solution de containérisation adoptée par tous les Majors IT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smtClean="0"/>
              <a:t>Peu ou pas de concurrents (</a:t>
            </a:r>
            <a:r>
              <a:rPr lang="fr-FR" dirty="0" err="1" smtClean="0"/>
              <a:t>Roket</a:t>
            </a:r>
            <a:r>
              <a:rPr lang="fr-FR" dirty="0" smtClean="0"/>
              <a:t>, LXC)</a:t>
            </a:r>
          </a:p>
          <a:p>
            <a:r>
              <a:rPr lang="fr-FR" dirty="0" smtClean="0"/>
              <a:t>Pourquoi les containers</a:t>
            </a:r>
          </a:p>
          <a:p>
            <a:pPr lvl="1"/>
            <a:r>
              <a:rPr lang="fr-FR" dirty="0" err="1" smtClean="0"/>
              <a:t>Scalabilité</a:t>
            </a:r>
            <a:r>
              <a:rPr lang="fr-FR" dirty="0" smtClean="0"/>
              <a:t> Horizontale</a:t>
            </a:r>
          </a:p>
          <a:p>
            <a:pPr lvl="1"/>
            <a:r>
              <a:rPr lang="fr-FR" dirty="0" smtClean="0"/>
              <a:t>Patch Management</a:t>
            </a:r>
          </a:p>
          <a:p>
            <a:pPr lvl="1"/>
            <a:r>
              <a:rPr lang="fr-FR" dirty="0" smtClean="0"/>
              <a:t>Rapidité / Fiabilité de déploiement</a:t>
            </a:r>
          </a:p>
          <a:p>
            <a:r>
              <a:rPr lang="fr-FR" dirty="0" smtClean="0"/>
              <a:t>Plate-forme d’exécution</a:t>
            </a:r>
          </a:p>
          <a:p>
            <a:pPr lvl="1"/>
            <a:r>
              <a:rPr lang="fr-FR" dirty="0" smtClean="0"/>
              <a:t>Orchestration déploiement</a:t>
            </a:r>
          </a:p>
          <a:p>
            <a:pPr lvl="1"/>
            <a:r>
              <a:rPr lang="fr-FR" dirty="0" smtClean="0"/>
              <a:t>Orchestration </a:t>
            </a:r>
            <a:r>
              <a:rPr lang="fr-FR" dirty="0" err="1" smtClean="0"/>
              <a:t>scalabilité</a:t>
            </a:r>
            <a:endParaRPr lang="fr-FR" dirty="0" smtClean="0"/>
          </a:p>
          <a:p>
            <a:pPr lvl="1"/>
            <a:r>
              <a:rPr lang="fr-FR" dirty="0" smtClean="0"/>
              <a:t>Services associés</a:t>
            </a:r>
          </a:p>
          <a:p>
            <a:pPr lvl="1"/>
            <a:r>
              <a:rPr lang="fr-FR" dirty="0" smtClean="0"/>
              <a:t>Monitoring</a:t>
            </a:r>
          </a:p>
          <a:p>
            <a:r>
              <a:rPr lang="fr-FR" dirty="0" smtClean="0"/>
              <a:t>Micro Service</a:t>
            </a:r>
          </a:p>
          <a:p>
            <a:pPr lvl="1"/>
            <a:r>
              <a:rPr lang="fr-FR" dirty="0" smtClean="0"/>
              <a:t>Changement architecture applicative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907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Objectifs du document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Passer en revue les topics liés à la containérisation</a:t>
            </a:r>
          </a:p>
          <a:p>
            <a:r>
              <a:rPr lang="fr-FR" dirty="0" smtClean="0"/>
              <a:t>Sélection des topics à inclure dans l’étude</a:t>
            </a:r>
          </a:p>
          <a:p>
            <a:r>
              <a:rPr lang="fr-FR" dirty="0" smtClean="0"/>
              <a:t>Mettre une priorité :</a:t>
            </a:r>
          </a:p>
          <a:p>
            <a:pPr lvl="1"/>
            <a:r>
              <a:rPr lang="fr-FR" dirty="0" smtClean="0"/>
              <a:t>Importante, moyenne, faible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2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Micro service</a:t>
            </a:r>
          </a:p>
          <a:p>
            <a:r>
              <a:rPr lang="fr-FR" dirty="0" smtClean="0"/>
              <a:t>Docker</a:t>
            </a:r>
          </a:p>
          <a:p>
            <a:r>
              <a:rPr lang="fr-FR" dirty="0" smtClean="0"/>
              <a:t>Application cibles</a:t>
            </a:r>
          </a:p>
          <a:p>
            <a:r>
              <a:rPr lang="fr-FR" dirty="0" smtClean="0"/>
              <a:t>Application développement</a:t>
            </a:r>
          </a:p>
          <a:p>
            <a:r>
              <a:rPr lang="fr-FR" dirty="0" smtClean="0"/>
              <a:t>Plateforme d’exécution</a:t>
            </a:r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Sécurité</a:t>
            </a:r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377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Container = Architecture micro services « State </a:t>
            </a:r>
            <a:r>
              <a:rPr lang="fr-FR" dirty="0" err="1" smtClean="0"/>
              <a:t>less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Existence d’autres types de micro services</a:t>
            </a:r>
          </a:p>
          <a:p>
            <a:pPr lvl="1"/>
            <a:r>
              <a:rPr lang="fr-FR" dirty="0" smtClean="0"/>
              <a:t>Existence de plateformes dédiées aux micro services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Architecture micro service</a:t>
            </a:r>
          </a:p>
          <a:p>
            <a:pPr lvl="1"/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ypes de micro services</a:t>
            </a:r>
          </a:p>
          <a:p>
            <a:pPr lvl="1"/>
            <a:r>
              <a:rPr lang="fr-FR" dirty="0" smtClean="0"/>
              <a:t>State </a:t>
            </a:r>
            <a:r>
              <a:rPr lang="fr-FR" dirty="0" err="1" smtClean="0"/>
              <a:t>less</a:t>
            </a:r>
            <a:endParaRPr lang="fr-FR" dirty="0" smtClean="0"/>
          </a:p>
          <a:p>
            <a:pPr lvl="1"/>
            <a:r>
              <a:rPr lang="fr-FR" dirty="0" smtClean="0"/>
              <a:t>State Full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6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849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195736" y="112474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Plateforme to </a:t>
            </a:r>
            <a:r>
              <a:rPr lang="fr-FR" sz="1200" dirty="0" err="1" smtClean="0"/>
              <a:t>study</a:t>
            </a:r>
            <a:endParaRPr lang="fr-FR" sz="1200" dirty="0"/>
          </a:p>
        </p:txBody>
      </p:sp>
      <p:sp>
        <p:nvSpPr>
          <p:cNvPr id="5" name="Organigramme : Décision 4"/>
          <p:cNvSpPr/>
          <p:nvPr/>
        </p:nvSpPr>
        <p:spPr>
          <a:xfrm>
            <a:off x="2735796" y="2492896"/>
            <a:ext cx="612068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Services </a:t>
            </a: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Redhat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www.redhat.com/cms/managed-files/mi-microservices-eap-7-reference-architecture-201606-en.pdf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 : Page 4</a:t>
            </a:r>
          </a:p>
          <a:p>
            <a:pPr lvl="1"/>
            <a:r>
              <a:rPr lang="fr-FR" dirty="0" err="1" smtClean="0"/>
              <a:t>Advantages</a:t>
            </a:r>
            <a:r>
              <a:rPr lang="fr-FR" dirty="0" smtClean="0"/>
              <a:t> / </a:t>
            </a:r>
            <a:r>
              <a:rPr lang="fr-FR" dirty="0" err="1" smtClean="0"/>
              <a:t>Disadvantages</a:t>
            </a:r>
            <a:r>
              <a:rPr lang="fr-FR" dirty="0" smtClean="0"/>
              <a:t> : Page 4-5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: Page 16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51656" y="559937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windowsservercore</a:t>
            </a:r>
            <a:endParaRPr lang="fr-FR" sz="1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164288" y="486916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Linux RHEL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14779" y="20968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Enterprise image:</a:t>
            </a:r>
          </a:p>
          <a:p>
            <a:pPr algn="ctr"/>
            <a:r>
              <a:rPr lang="fr-FR" sz="1200" dirty="0" smtClean="0"/>
              <a:t>Windows 2016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07504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0483" y="31615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hub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996" y="270892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Enterprise hub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711809" y="55892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Windows 2016 </a:t>
            </a:r>
            <a:r>
              <a:rPr lang="fr-FR" sz="1000" dirty="0" err="1" smtClean="0"/>
              <a:t>nanoserver</a:t>
            </a:r>
            <a:endParaRPr lang="fr-FR" sz="10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51656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microsoft</a:t>
            </a:r>
            <a:r>
              <a:rPr lang="fr-FR" sz="1000" dirty="0"/>
              <a:t>/</a:t>
            </a:r>
            <a:r>
              <a:rPr lang="fr-FR" sz="1000" dirty="0" err="1"/>
              <a:t>dotnet-framework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42210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7904" y="4241645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aspnetcore</a:t>
            </a:r>
            <a:endParaRPr lang="fr-FR" sz="10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711809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dotnet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4467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</TotalTime>
  <Words>646</Words>
  <Application>Microsoft Office PowerPoint</Application>
  <PresentationFormat>Affichage à l'écran (4:3)</PresentationFormat>
  <Paragraphs>198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Débit</vt:lpstr>
      <vt:lpstr>Containérisation Applications</vt:lpstr>
      <vt:lpstr>Généralités</vt:lpstr>
      <vt:lpstr>Objectifs du document</vt:lpstr>
      <vt:lpstr>Sommaire</vt:lpstr>
      <vt:lpstr>Micro service</vt:lpstr>
      <vt:lpstr>Annexes</vt:lpstr>
      <vt:lpstr>Présentation PowerPoint</vt:lpstr>
      <vt:lpstr>Micro Services references</vt:lpstr>
      <vt:lpstr>Présentation PowerPoint</vt:lpstr>
      <vt:lpstr>Docker : Standard</vt:lpstr>
      <vt:lpstr>Docker :Concurrents</vt:lpstr>
      <vt:lpstr>Docker : Uses cases</vt:lpstr>
      <vt:lpstr>Docker : Monitoring</vt:lpstr>
      <vt:lpstr>Platform Orchestrators / Services</vt:lpstr>
      <vt:lpstr>Programmation Langages</vt:lpstr>
      <vt:lpstr>.Net Core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30</cp:revision>
  <dcterms:created xsi:type="dcterms:W3CDTF">2017-10-31T00:25:05Z</dcterms:created>
  <dcterms:modified xsi:type="dcterms:W3CDTF">2017-12-04T22:55:42Z</dcterms:modified>
</cp:coreProperties>
</file>