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317" r:id="rId3"/>
    <p:sldId id="316" r:id="rId4"/>
    <p:sldId id="318" r:id="rId5"/>
    <p:sldId id="332" r:id="rId6"/>
    <p:sldId id="333" r:id="rId7"/>
    <p:sldId id="334" r:id="rId8"/>
    <p:sldId id="322" r:id="rId9"/>
    <p:sldId id="319" r:id="rId10"/>
    <p:sldId id="335" r:id="rId11"/>
    <p:sldId id="336" r:id="rId12"/>
    <p:sldId id="337" r:id="rId13"/>
    <p:sldId id="341" r:id="rId14"/>
    <p:sldId id="338" r:id="rId15"/>
    <p:sldId id="3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CB5D-77C4-EDFD-4428-F64D031F6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298B0-283D-3213-C822-6DDAE386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3AB2-96B5-37E5-22B9-94DE670A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956E-F66A-E2D4-F400-FC5F40C5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AD1A-2D2E-75B0-6D13-981BAB64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64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C26D-C3F4-9E63-99C2-AD53DC526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5B85E-7088-0951-CD21-A8D4EDD71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4D3A-B504-5C0B-EC43-B9FAFC4B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5483-DE2E-2746-2D49-35BB5BB6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EB2D-3EBD-F1E8-613E-63AE01136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2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B5622-05F4-7D25-25DD-0231D14D2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1B4B1-D42D-2E01-8A9E-6EA66F156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DF7-7273-0DE1-2B03-FFED7AA7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C6054-C540-F6F6-C3E9-868F8DCA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C07F0-1104-F206-C916-0CD51A02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044E-B5A7-5B1B-0DE1-84A199E8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45DD0-560A-BE02-7247-2217689E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6046-6AE2-A1AD-E94B-4959C2DE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E5D8-D315-2925-4EDD-EC9FCFB1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90CA-8494-DF9C-39F6-BFA7DB5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B9C3E-5B32-663C-77C3-7A52ED43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1D04F-116D-AD18-E7C2-78CDD2FF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0D13-88C8-B80A-042B-F3691ABA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201C-16A9-BE8E-9C41-287C60DD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76EE-3D5E-0214-63AE-FECF88F5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01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2002-515E-7467-4805-A098A9DD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C78DF-710C-0D51-FC42-3D68D00D5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05B48-344D-7DFB-8A8C-E66BF8BDF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BD85B-6F48-5439-88B6-714DFC3A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DE328-BFF3-C231-820B-89F4EAB94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E9156-8E9B-CEB0-BC89-78BCF2A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37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470F-CE7B-3A30-C0B3-2145FDD1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1D6E7-9F0C-399D-3131-FA8AA70D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94D36-B292-D6AF-426A-13DED1DD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82EFF-B3B4-E62D-9FB6-D31063D7C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9C1FF-9D45-FD1C-081B-AFD211E3B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31544-7505-1A71-149E-8178858E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C77FCD-3FB9-E74C-D24F-679018A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0ABFB-69EA-DFFC-7791-CAB90681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9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21DA-EDE6-C5C5-E569-5BBF55DB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9C284-BADA-FFED-8DD4-509640C1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7529C-383E-14BC-60C6-F1C04415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A8269-A5F8-F70A-59AD-D94325FB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8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D7296-A230-4E8E-3181-BCA55E322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600A5-4373-014A-1DD3-59F5D7B1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AAC35-F441-0F5D-164B-AAB45823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5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2203-B378-6E0F-28BA-C7840620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219D4-7DBA-08DC-612E-85F81BF0C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C699D-8A61-4386-F4EE-E11672093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DBA02-3D9C-57FF-A593-86374402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25592-296A-7FD5-0531-42F81E4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B2C1A-AAB7-6358-9B40-1F2774FB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5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B782B-5C48-FA19-C8FC-0E7D2298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946E09-50A2-5C5F-9220-D9B05874E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55A30-1F36-7D69-0EC9-344051604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18E6A-98B8-CDF8-5E9B-94FE6CD8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635FC-1490-FE5C-41D4-E38A90D1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E57F5-7289-1A90-DB67-DFB82EAD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98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ABF8B-758B-EECB-D715-537304ED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16F58-E8CC-5F6F-F950-31588C4D5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3B7EE-2EB3-4005-02B1-E6967A1A1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3EB5-73BC-4442-85C6-E08D714F509A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1C505-5801-2C69-9862-F7A55D52C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EEE57-4A3E-D9A0-F24B-684B73973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728F2-656A-44B6-BCA4-F1F7ABC60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77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0613" y="316972"/>
            <a:ext cx="992961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PANIMALAR ENGINEERING COLLEGE</a:t>
            </a: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 Autonomous Institution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6309" y="1558641"/>
            <a:ext cx="1097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DEPARTMENT OF ARTIFICIAL INTELLIGENCE AND DATA SCIENCE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004" y="4887531"/>
            <a:ext cx="569950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GOKUL Y                                         (211421243054) GOKUL BT                       	               (211421243053)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MATHANKUMAR K                      (211421243092)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965" y="2953122"/>
            <a:ext cx="1128206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I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5806" y="4846318"/>
            <a:ext cx="46750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PROJECT SUPERVISOR: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Dr. A. JOSHI, M.E., Ph.D.,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Department t of AI&amp;DS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8255" y="4134327"/>
            <a:ext cx="846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BATCH NO: 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9537" y="2063012"/>
            <a:ext cx="8742947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 VIVA VOICE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21AD1811 PROJECT WORK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SMAR</a:t>
            </a: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 VISON AID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918" y="147291"/>
            <a:ext cx="1187882" cy="113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BFC703-512F-8C81-C5AE-E7B11B9ED4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994" y="86463"/>
            <a:ext cx="1526460" cy="13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80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70DB9-DD7D-E8B2-165E-176F50B06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30359"/>
            <a:ext cx="3344851" cy="4578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Input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5A82B-100F-5499-9188-A18F73A986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Estimates how far the detected objects are from the user.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Object positions from detection and camera frame data.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input  in simple video format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83B5B6-1346-EC8C-E197-F7D45F632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3" y="426692"/>
            <a:ext cx="2011854" cy="640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176D6-9C3D-8A4F-D72C-5B839FE0E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91" y="1259277"/>
            <a:ext cx="5161538" cy="47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7E51-0362-8AED-9FF9-9CA37DE7B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5ED94-9594-3434-17FC-4D5E49633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30359"/>
            <a:ext cx="3040774" cy="4578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9C2CE-A7B2-2739-2463-27BF5163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70494"/>
            <a:ext cx="5157787" cy="5034977"/>
          </a:xfrm>
        </p:spPr>
        <p:txBody>
          <a:bodyPr>
            <a:normAutofit/>
          </a:bodyPr>
          <a:lstStyle/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Detects objects in the frame and identifies them with labels (e.g., “chair,” “person”).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Frames from the camera module.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List of objects with their labels and positions.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 only essential objects relevant to users, such as obstacles or furniture, to avoid information overload.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5AEE3C-D53B-A9DC-DAC7-615183C94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3" y="426692"/>
            <a:ext cx="2011854" cy="6401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B102C3-D0F6-1835-1563-B0D916EA8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791" y="1263966"/>
            <a:ext cx="5161538" cy="4745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6F8880-3A58-FAA5-BAC6-F08A71542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2869" y="1264110"/>
            <a:ext cx="5151761" cy="47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B3141-0296-873A-7B8E-7E81A227F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35F5D-36C3-BBEB-090D-9A349CD5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30359"/>
            <a:ext cx="5357812" cy="45783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Distance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9A3BE-6466-9A7D-CEB3-BE453D9F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70494"/>
            <a:ext cx="5157787" cy="5034977"/>
          </a:xfrm>
        </p:spPr>
        <p:txBody>
          <a:bodyPr>
            <a:normAutofit/>
          </a:bodyPr>
          <a:lstStyle/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Estimates how far the detected objects are from the user.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Object positions from detection and camera frame data.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Distance values for each detected object.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distance in simple terms like "close," "far," or exact meters (e.g., "Table 2 meters ahead") to ensure clarity.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BCBD9-FCAB-891A-64EE-9134033A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3" y="426692"/>
            <a:ext cx="2011854" cy="640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C90026-FD3F-50EA-92DC-A47E8ADC8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5269" y="1257109"/>
            <a:ext cx="5147789" cy="47371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483D55-E4FE-AFC0-1EDF-62053EB08FEC}"/>
              </a:ext>
            </a:extLst>
          </p:cNvPr>
          <p:cNvGrpSpPr/>
          <p:nvPr/>
        </p:nvGrpSpPr>
        <p:grpSpPr>
          <a:xfrm>
            <a:off x="7423277" y="2496434"/>
            <a:ext cx="3967226" cy="1598097"/>
            <a:chOff x="7428357" y="2506594"/>
            <a:chExt cx="3967226" cy="159809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B3148E-79D3-D8D9-3417-5E397F772987}"/>
                </a:ext>
              </a:extLst>
            </p:cNvPr>
            <p:cNvSpPr txBox="1"/>
            <p:nvPr/>
          </p:nvSpPr>
          <p:spPr>
            <a:xfrm>
              <a:off x="7738237" y="2841874"/>
              <a:ext cx="919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Bahnschrift SemiBold" panose="020B0502040204020203" pitchFamily="34" charset="0"/>
                </a:rPr>
                <a:t>22 feet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69902D-10B9-AA0E-35A6-AD96ADBA0ACE}"/>
                </a:ext>
              </a:extLst>
            </p:cNvPr>
            <p:cNvSpPr txBox="1"/>
            <p:nvPr/>
          </p:nvSpPr>
          <p:spPr>
            <a:xfrm>
              <a:off x="9272397" y="3796914"/>
              <a:ext cx="919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92D050"/>
                  </a:solidFill>
                  <a:highlight>
                    <a:srgbClr val="000000"/>
                  </a:highlight>
                  <a:latin typeface="Bahnschrift SemiBold" panose="020B0502040204020203" pitchFamily="34" charset="0"/>
                </a:rPr>
                <a:t>22 feet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8F4E2-D269-57C7-FDF3-91E3B7DF2BBB}"/>
                </a:ext>
              </a:extLst>
            </p:cNvPr>
            <p:cNvSpPr txBox="1"/>
            <p:nvPr/>
          </p:nvSpPr>
          <p:spPr>
            <a:xfrm>
              <a:off x="10090277" y="3517514"/>
              <a:ext cx="919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92D050"/>
                  </a:solidFill>
                  <a:highlight>
                    <a:srgbClr val="000000"/>
                  </a:highlight>
                  <a:latin typeface="Bahnschrift SemiBold" panose="020B0502040204020203" pitchFamily="34" charset="0"/>
                </a:rPr>
                <a:t>22 feet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4A7E09-0B32-71D0-A78F-E0E93D765D9F}"/>
                </a:ext>
              </a:extLst>
            </p:cNvPr>
            <p:cNvSpPr txBox="1"/>
            <p:nvPr/>
          </p:nvSpPr>
          <p:spPr>
            <a:xfrm>
              <a:off x="10425557" y="3319394"/>
              <a:ext cx="919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Bahnschrift SemiBold" panose="020B0502040204020203" pitchFamily="34" charset="0"/>
                </a:rPr>
                <a:t>22 feet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72A625-FBE4-BFCB-CE7A-DFF7AB1486B7}"/>
                </a:ext>
              </a:extLst>
            </p:cNvPr>
            <p:cNvSpPr txBox="1"/>
            <p:nvPr/>
          </p:nvSpPr>
          <p:spPr>
            <a:xfrm>
              <a:off x="9836277" y="2796154"/>
              <a:ext cx="919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Bahnschrift SemiBold" panose="020B0502040204020203" pitchFamily="34" charset="0"/>
                </a:rPr>
                <a:t>22 feet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D7F49B-1B1D-2851-EA24-6942508E6E27}"/>
                </a:ext>
              </a:extLst>
            </p:cNvPr>
            <p:cNvSpPr txBox="1"/>
            <p:nvPr/>
          </p:nvSpPr>
          <p:spPr>
            <a:xfrm>
              <a:off x="9384157" y="2506594"/>
              <a:ext cx="919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FF00"/>
                  </a:solidFill>
                  <a:highlight>
                    <a:srgbClr val="000000"/>
                  </a:highlight>
                  <a:latin typeface="Bahnschrift SemiBold" panose="020B0502040204020203" pitchFamily="34" charset="0"/>
                </a:rPr>
                <a:t>22 feet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C5E0FB-4AFB-72F7-ADB3-A0F3FF6DFB90}"/>
                </a:ext>
              </a:extLst>
            </p:cNvPr>
            <p:cNvSpPr txBox="1"/>
            <p:nvPr/>
          </p:nvSpPr>
          <p:spPr>
            <a:xfrm>
              <a:off x="7428357" y="2664074"/>
              <a:ext cx="919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  <a:highlight>
                    <a:srgbClr val="000000"/>
                  </a:highlight>
                  <a:latin typeface="Bahnschrift SemiBold" panose="020B0502040204020203" pitchFamily="34" charset="0"/>
                </a:rPr>
                <a:t>23 feet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C91909-2F06-7772-FB9A-8A5FC6F1FD09}"/>
                </a:ext>
              </a:extLst>
            </p:cNvPr>
            <p:cNvSpPr txBox="1"/>
            <p:nvPr/>
          </p:nvSpPr>
          <p:spPr>
            <a:xfrm>
              <a:off x="10476357" y="2623434"/>
              <a:ext cx="919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  <a:highlight>
                    <a:srgbClr val="000000"/>
                  </a:highlight>
                  <a:latin typeface="Bahnschrift SemiBold" panose="020B0502040204020203" pitchFamily="34" charset="0"/>
                </a:rPr>
                <a:t>23 feet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9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93AD6A-5857-D134-D515-F60F39BC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3" y="426691"/>
            <a:ext cx="2031459" cy="646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0F21AD-8F2F-F3DA-75B0-6FAE8D49F276}"/>
              </a:ext>
            </a:extLst>
          </p:cNvPr>
          <p:cNvSpPr txBox="1"/>
          <p:nvPr/>
        </p:nvSpPr>
        <p:spPr>
          <a:xfrm>
            <a:off x="879050" y="1073064"/>
            <a:ext cx="6766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493B3-7028-D763-25F7-FE09F4240D1D}"/>
              </a:ext>
            </a:extLst>
          </p:cNvPr>
          <p:cNvSpPr txBox="1"/>
          <p:nvPr/>
        </p:nvSpPr>
        <p:spPr>
          <a:xfrm>
            <a:off x="1706252" y="1828799"/>
            <a:ext cx="6466787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the distance between the user and detected objects using ultrasonic waves.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Signal from the ultrasonic sensor.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Distance values of objects in real-time.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Provide clear distance feedback in terms users can understand, such as "object 1 meter ahead," to ensure accurate and accessible distance measurement.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48A0A5-229C-9846-2C83-10EE98B4C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95" y="944630"/>
            <a:ext cx="4120308" cy="21664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CC4E030-20EE-5E34-AB17-84AE28EE35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039" y="3685033"/>
            <a:ext cx="3979173" cy="222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2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79C92-BEEA-550F-8F27-32E27184B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DFE76-C4A1-47EA-0783-C043D14DB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30359"/>
            <a:ext cx="5357812" cy="4578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654C1-088D-EBC2-ECFC-1C16CF22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70494"/>
            <a:ext cx="5157787" cy="5034977"/>
          </a:xfrm>
        </p:spPr>
        <p:txBody>
          <a:bodyPr>
            <a:normAutofit/>
          </a:bodyPr>
          <a:lstStyle/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passage from detected object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Object positions from detection and camera frame data.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descriptive passage containing all details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easy understandable context to understand all the objects in the area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3734B3-03FB-5C8A-7202-FD2954F0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3" y="426692"/>
            <a:ext cx="2011854" cy="64013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6A64C0C-F47A-4755-FC44-D9505CDF3379}"/>
              </a:ext>
            </a:extLst>
          </p:cNvPr>
          <p:cNvGrpSpPr/>
          <p:nvPr/>
        </p:nvGrpSpPr>
        <p:grpSpPr>
          <a:xfrm>
            <a:off x="6475269" y="1257109"/>
            <a:ext cx="5147789" cy="4737183"/>
            <a:chOff x="6475269" y="1257109"/>
            <a:chExt cx="5147789" cy="47371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BBED2A7-D33F-ABF3-8F5F-3AF568BFB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75269" y="1257109"/>
              <a:ext cx="5147789" cy="4737183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3851F9B-E106-292E-ABDE-34C432B4C4CD}"/>
                </a:ext>
              </a:extLst>
            </p:cNvPr>
            <p:cNvGrpSpPr/>
            <p:nvPr/>
          </p:nvGrpSpPr>
          <p:grpSpPr>
            <a:xfrm>
              <a:off x="7423277" y="2496434"/>
              <a:ext cx="3967226" cy="1598097"/>
              <a:chOff x="7428357" y="2506594"/>
              <a:chExt cx="3967226" cy="1598097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180C348-EA14-FE23-DAAC-9C7EFE67DD24}"/>
                  </a:ext>
                </a:extLst>
              </p:cNvPr>
              <p:cNvSpPr txBox="1"/>
              <p:nvPr/>
            </p:nvSpPr>
            <p:spPr>
              <a:xfrm>
                <a:off x="7738237" y="2841874"/>
                <a:ext cx="919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FFFF00"/>
                    </a:solidFill>
                    <a:highlight>
                      <a:srgbClr val="000000"/>
                    </a:highlight>
                    <a:latin typeface="Bahnschrift SemiBold" panose="020B0502040204020203" pitchFamily="34" charset="0"/>
                  </a:rPr>
                  <a:t>22 feet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03DAA9-F856-C181-C3E0-AA0703E65397}"/>
                  </a:ext>
                </a:extLst>
              </p:cNvPr>
              <p:cNvSpPr txBox="1"/>
              <p:nvPr/>
            </p:nvSpPr>
            <p:spPr>
              <a:xfrm>
                <a:off x="9272397" y="3796914"/>
                <a:ext cx="919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92D050"/>
                    </a:solidFill>
                    <a:highlight>
                      <a:srgbClr val="000000"/>
                    </a:highlight>
                    <a:latin typeface="Bahnschrift SemiBold" panose="020B0502040204020203" pitchFamily="34" charset="0"/>
                  </a:rPr>
                  <a:t>22 feet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2DC905-22E8-24DE-BDE8-9FC1C7D922E3}"/>
                  </a:ext>
                </a:extLst>
              </p:cNvPr>
              <p:cNvSpPr txBox="1"/>
              <p:nvPr/>
            </p:nvSpPr>
            <p:spPr>
              <a:xfrm>
                <a:off x="10090277" y="3517514"/>
                <a:ext cx="919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92D050"/>
                    </a:solidFill>
                    <a:highlight>
                      <a:srgbClr val="000000"/>
                    </a:highlight>
                    <a:latin typeface="Bahnschrift SemiBold" panose="020B0502040204020203" pitchFamily="34" charset="0"/>
                  </a:rPr>
                  <a:t>22 feet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71CE2A-6FB7-255A-CEFF-B379A2FC3210}"/>
                  </a:ext>
                </a:extLst>
              </p:cNvPr>
              <p:cNvSpPr txBox="1"/>
              <p:nvPr/>
            </p:nvSpPr>
            <p:spPr>
              <a:xfrm>
                <a:off x="10425557" y="3319394"/>
                <a:ext cx="919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FFFF00"/>
                    </a:solidFill>
                    <a:highlight>
                      <a:srgbClr val="000000"/>
                    </a:highlight>
                    <a:latin typeface="Bahnschrift SemiBold" panose="020B0502040204020203" pitchFamily="34" charset="0"/>
                  </a:rPr>
                  <a:t>22 feet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253D2D-14AE-BA54-B9F6-935369B26672}"/>
                  </a:ext>
                </a:extLst>
              </p:cNvPr>
              <p:cNvSpPr txBox="1"/>
              <p:nvPr/>
            </p:nvSpPr>
            <p:spPr>
              <a:xfrm>
                <a:off x="9836277" y="2796154"/>
                <a:ext cx="919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FFFF00"/>
                    </a:solidFill>
                    <a:highlight>
                      <a:srgbClr val="000000"/>
                    </a:highlight>
                    <a:latin typeface="Bahnschrift SemiBold" panose="020B0502040204020203" pitchFamily="34" charset="0"/>
                  </a:rPr>
                  <a:t>22 feet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3EB4E9-27C8-4573-AC54-D29F544A8CB2}"/>
                  </a:ext>
                </a:extLst>
              </p:cNvPr>
              <p:cNvSpPr txBox="1"/>
              <p:nvPr/>
            </p:nvSpPr>
            <p:spPr>
              <a:xfrm>
                <a:off x="9384157" y="2506594"/>
                <a:ext cx="919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FFFF00"/>
                    </a:solidFill>
                    <a:highlight>
                      <a:srgbClr val="000000"/>
                    </a:highlight>
                    <a:latin typeface="Bahnschrift SemiBold" panose="020B0502040204020203" pitchFamily="34" charset="0"/>
                  </a:rPr>
                  <a:t>22 feet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472FAF-CAFB-6F23-B3DB-022102428AD6}"/>
                  </a:ext>
                </a:extLst>
              </p:cNvPr>
              <p:cNvSpPr txBox="1"/>
              <p:nvPr/>
            </p:nvSpPr>
            <p:spPr>
              <a:xfrm>
                <a:off x="7428357" y="2664074"/>
                <a:ext cx="919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FF0000"/>
                    </a:solidFill>
                    <a:highlight>
                      <a:srgbClr val="000000"/>
                    </a:highlight>
                    <a:latin typeface="Bahnschrift SemiBold" panose="020B0502040204020203" pitchFamily="34" charset="0"/>
                  </a:rPr>
                  <a:t>23 feet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C913AB-15C6-F627-AA7E-AC6CB5AD001E}"/>
                  </a:ext>
                </a:extLst>
              </p:cNvPr>
              <p:cNvSpPr txBox="1"/>
              <p:nvPr/>
            </p:nvSpPr>
            <p:spPr>
              <a:xfrm>
                <a:off x="10476357" y="2623434"/>
                <a:ext cx="9192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b="1" dirty="0">
                    <a:solidFill>
                      <a:srgbClr val="FF0000"/>
                    </a:solidFill>
                    <a:highlight>
                      <a:srgbClr val="000000"/>
                    </a:highlight>
                    <a:latin typeface="Bahnschrift SemiBold" panose="020B0502040204020203" pitchFamily="34" charset="0"/>
                  </a:rPr>
                  <a:t>23 feet</a:t>
                </a:r>
              </a:p>
            </p:txBody>
          </p:sp>
        </p:grp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704F929-96C7-53D6-C690-277BAA468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7289" y="4418743"/>
            <a:ext cx="5147789" cy="15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9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F39BC-0313-D8D7-DB43-ABD4D3E8B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B1984-B786-AE7F-DE52-9736F46E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30359"/>
            <a:ext cx="5357812" cy="457835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Feedback Module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025D7-1099-BBB8-1800-A29F6482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70494"/>
            <a:ext cx="5157787" cy="5034977"/>
          </a:xfrm>
        </p:spPr>
        <p:txBody>
          <a:bodyPr>
            <a:normAutofit/>
          </a:bodyPr>
          <a:lstStyle/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Plays audio instructions to the user in real-time via connected audio devices (e.g., laptop speakers or earbuds).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instruction from the text Generate module.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verbal feedback.</a:t>
            </a:r>
          </a:p>
          <a:p>
            <a:pPr marL="914400" lvl="1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headphones or earbuds to avoid environmental noise interference, ensuring the audio feedback is easy to hear.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C8A8C-8FDB-0E30-7D87-97279C6F0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93" y="426692"/>
            <a:ext cx="2011854" cy="640135"/>
          </a:xfrm>
          <a:prstGeom prst="rect">
            <a:avLst/>
          </a:prstGeom>
        </p:spPr>
      </p:pic>
      <p:pic>
        <p:nvPicPr>
          <p:cNvPr id="20" name="1730219213511jpwr0lgi-voicemaker.in-speech">
            <a:hlinkClick r:id="" action="ppaction://media"/>
            <a:extLst>
              <a:ext uri="{FF2B5EF4-FFF2-40B4-BE49-F238E27FC236}">
                <a16:creationId xmlns:a16="http://schemas.microsoft.com/office/drawing/2014/main" id="{F01F1E41-0163-F909-F550-468A505B30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629225" y="1614520"/>
            <a:ext cx="487363" cy="48736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2FDF669-39B3-757D-9984-600EEF1B09F0}"/>
              </a:ext>
            </a:extLst>
          </p:cNvPr>
          <p:cNvGrpSpPr/>
          <p:nvPr/>
        </p:nvGrpSpPr>
        <p:grpSpPr>
          <a:xfrm>
            <a:off x="6475269" y="1257109"/>
            <a:ext cx="5159809" cy="4737183"/>
            <a:chOff x="6475269" y="1257109"/>
            <a:chExt cx="5159809" cy="47371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A480E7-2506-520E-6AC0-20E16E4DB524}"/>
                </a:ext>
              </a:extLst>
            </p:cNvPr>
            <p:cNvGrpSpPr/>
            <p:nvPr/>
          </p:nvGrpSpPr>
          <p:grpSpPr>
            <a:xfrm>
              <a:off x="6475269" y="1257109"/>
              <a:ext cx="5147789" cy="4737183"/>
              <a:chOff x="6475269" y="1257109"/>
              <a:chExt cx="5147789" cy="473718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F047485-E812-EDA1-8EBA-94C08AC2C8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75269" y="1257109"/>
                <a:ext cx="5147789" cy="4737183"/>
              </a:xfrm>
              <a:prstGeom prst="rect">
                <a:avLst/>
              </a:prstGeom>
            </p:spPr>
          </p:pic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41B71E9-2555-5DB0-9459-95D9280A3B61}"/>
                  </a:ext>
                </a:extLst>
              </p:cNvPr>
              <p:cNvGrpSpPr/>
              <p:nvPr/>
            </p:nvGrpSpPr>
            <p:grpSpPr>
              <a:xfrm>
                <a:off x="7423277" y="2496434"/>
                <a:ext cx="3967226" cy="1598097"/>
                <a:chOff x="7428357" y="2506594"/>
                <a:chExt cx="3967226" cy="1598097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7FC2710-4F0E-2D3B-B0A9-B87BD7CDD6A5}"/>
                    </a:ext>
                  </a:extLst>
                </p:cNvPr>
                <p:cNvSpPr txBox="1"/>
                <p:nvPr/>
              </p:nvSpPr>
              <p:spPr>
                <a:xfrm>
                  <a:off x="7738237" y="2841874"/>
                  <a:ext cx="919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FFFF00"/>
                      </a:solidFill>
                      <a:highlight>
                        <a:srgbClr val="000000"/>
                      </a:highlight>
                      <a:latin typeface="Bahnschrift SemiBold" panose="020B0502040204020203" pitchFamily="34" charset="0"/>
                    </a:rPr>
                    <a:t>22 feet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40DF973-31F2-72E5-A9C6-0A4E7A369D9E}"/>
                    </a:ext>
                  </a:extLst>
                </p:cNvPr>
                <p:cNvSpPr txBox="1"/>
                <p:nvPr/>
              </p:nvSpPr>
              <p:spPr>
                <a:xfrm>
                  <a:off x="9272397" y="3796914"/>
                  <a:ext cx="919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92D050"/>
                      </a:solidFill>
                      <a:highlight>
                        <a:srgbClr val="000000"/>
                      </a:highlight>
                      <a:latin typeface="Bahnschrift SemiBold" panose="020B0502040204020203" pitchFamily="34" charset="0"/>
                    </a:rPr>
                    <a:t>22 feet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1D6D4A0-F0FA-646C-1351-51DF6EBBDE5F}"/>
                    </a:ext>
                  </a:extLst>
                </p:cNvPr>
                <p:cNvSpPr txBox="1"/>
                <p:nvPr/>
              </p:nvSpPr>
              <p:spPr>
                <a:xfrm>
                  <a:off x="10090277" y="3517514"/>
                  <a:ext cx="919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92D050"/>
                      </a:solidFill>
                      <a:highlight>
                        <a:srgbClr val="000000"/>
                      </a:highlight>
                      <a:latin typeface="Bahnschrift SemiBold" panose="020B0502040204020203" pitchFamily="34" charset="0"/>
                    </a:rPr>
                    <a:t>22 feet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28BA52F-51C2-B0A3-2495-C1AF54F5D27B}"/>
                    </a:ext>
                  </a:extLst>
                </p:cNvPr>
                <p:cNvSpPr txBox="1"/>
                <p:nvPr/>
              </p:nvSpPr>
              <p:spPr>
                <a:xfrm>
                  <a:off x="10425557" y="3319394"/>
                  <a:ext cx="919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FFFF00"/>
                      </a:solidFill>
                      <a:highlight>
                        <a:srgbClr val="000000"/>
                      </a:highlight>
                      <a:latin typeface="Bahnschrift SemiBold" panose="020B0502040204020203" pitchFamily="34" charset="0"/>
                    </a:rPr>
                    <a:t>22 feet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3CAA93-BF21-48BB-E79A-A0B957CE61E9}"/>
                    </a:ext>
                  </a:extLst>
                </p:cNvPr>
                <p:cNvSpPr txBox="1"/>
                <p:nvPr/>
              </p:nvSpPr>
              <p:spPr>
                <a:xfrm>
                  <a:off x="9836277" y="2796154"/>
                  <a:ext cx="919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FFFF00"/>
                      </a:solidFill>
                      <a:highlight>
                        <a:srgbClr val="000000"/>
                      </a:highlight>
                      <a:latin typeface="Bahnschrift SemiBold" panose="020B0502040204020203" pitchFamily="34" charset="0"/>
                    </a:rPr>
                    <a:t>22 feet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C24F368-E300-72F1-A3FB-62BB66509EC2}"/>
                    </a:ext>
                  </a:extLst>
                </p:cNvPr>
                <p:cNvSpPr txBox="1"/>
                <p:nvPr/>
              </p:nvSpPr>
              <p:spPr>
                <a:xfrm>
                  <a:off x="9384157" y="2506594"/>
                  <a:ext cx="919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FFFF00"/>
                      </a:solidFill>
                      <a:highlight>
                        <a:srgbClr val="000000"/>
                      </a:highlight>
                      <a:latin typeface="Bahnschrift SemiBold" panose="020B0502040204020203" pitchFamily="34" charset="0"/>
                    </a:rPr>
                    <a:t>22 feet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BE7542-B6A2-DC98-1C1F-BE73B8C77892}"/>
                    </a:ext>
                  </a:extLst>
                </p:cNvPr>
                <p:cNvSpPr txBox="1"/>
                <p:nvPr/>
              </p:nvSpPr>
              <p:spPr>
                <a:xfrm>
                  <a:off x="7428357" y="2664074"/>
                  <a:ext cx="919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FF0000"/>
                      </a:solidFill>
                      <a:highlight>
                        <a:srgbClr val="000000"/>
                      </a:highlight>
                      <a:latin typeface="Bahnschrift SemiBold" panose="020B0502040204020203" pitchFamily="34" charset="0"/>
                    </a:rPr>
                    <a:t>23 feet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CF9F9B5-365D-96FD-C6E3-46DF7FA02AD4}"/>
                    </a:ext>
                  </a:extLst>
                </p:cNvPr>
                <p:cNvSpPr txBox="1"/>
                <p:nvPr/>
              </p:nvSpPr>
              <p:spPr>
                <a:xfrm>
                  <a:off x="10476357" y="2623434"/>
                  <a:ext cx="9192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b="1" dirty="0">
                      <a:solidFill>
                        <a:srgbClr val="FF0000"/>
                      </a:solidFill>
                      <a:highlight>
                        <a:srgbClr val="000000"/>
                      </a:highlight>
                      <a:latin typeface="Bahnschrift SemiBold" panose="020B0502040204020203" pitchFamily="34" charset="0"/>
                    </a:rPr>
                    <a:t>23 feet</a:t>
                  </a:r>
                </a:p>
              </p:txBody>
            </p:sp>
          </p:grp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F2EE817-3C49-3570-F79A-8DDAE2C7D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87289" y="4418743"/>
              <a:ext cx="5147789" cy="1566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980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68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99247" y="687672"/>
            <a:ext cx="62394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9247" y="1323582"/>
            <a:ext cx="10682344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Smart Aid Vision is a wearable device that integrates ultrasonic sensors, a normal camera, and machine learning algorithms—such as YOLO (You Only Look Once) for object detection—to detect obstacles and provide real-time understandable feedback. It enhances mobility by guiding users through static and dynamic obstacles across indoor and outdoor environments. Designed to be lightweight, energy-efficient, and comfortable, the system ensures prolonged usage and user-friendliness. Rigorous testing confirms its high accuracy in obstacle detection and distance estimation, reducing collision risks and empowering visually impaired individuals with safe and independent mobility.</a:t>
            </a:r>
          </a:p>
        </p:txBody>
      </p:sp>
    </p:spTree>
    <p:extLst>
      <p:ext uri="{BB962C8B-B14F-4D97-AF65-F5344CB8AC3E}">
        <p14:creationId xmlns:p14="http://schemas.microsoft.com/office/powerpoint/2010/main" val="330419179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62" y="710005"/>
            <a:ext cx="441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54780-DD30-3306-4F66-9C13B047E9B5}"/>
              </a:ext>
            </a:extLst>
          </p:cNvPr>
          <p:cNvSpPr txBox="1"/>
          <p:nvPr/>
        </p:nvSpPr>
        <p:spPr>
          <a:xfrm>
            <a:off x="854015" y="1536174"/>
            <a:ext cx="1050697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wearable device integrating ultrasonic sensors, computer vision, and machine learning algorithms to accurately detect obstacles and estimate distances. 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audio feedback to guide visually impaired users, ensuring safe navigation through static and dynamic obstacles in diverse environments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advanced algorithms such as YOLO for object detection and KNN for obstacle classification to enhance accuracy and reliability. 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lightweight and energy-efficient system for prolonged usage, ensuring user comfort and ease of use. 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rigorous data preprocessing and testing to validate the system’s accuracy and reduce the risk of collisions during mobility. 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adaptability of the device to work effectively in both indoor and outdoor environments, promoting independence for visually impaired individuals. </a:t>
            </a:r>
          </a:p>
        </p:txBody>
      </p:sp>
    </p:spTree>
    <p:extLst>
      <p:ext uri="{BB962C8B-B14F-4D97-AF65-F5344CB8AC3E}">
        <p14:creationId xmlns:p14="http://schemas.microsoft.com/office/powerpoint/2010/main" val="63621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762" y="710005"/>
            <a:ext cx="441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15813"/>
              </p:ext>
            </p:extLst>
          </p:nvPr>
        </p:nvGraphicFramePr>
        <p:xfrm>
          <a:off x="831520" y="1595170"/>
          <a:ext cx="10443205" cy="4735300"/>
        </p:xfrm>
        <a:graphic>
          <a:graphicData uri="http://schemas.openxmlformats.org/drawingml/2006/table">
            <a:tbl>
              <a:tblPr firstRow="1" bandRow="1"/>
              <a:tblGrid>
                <a:gridCol w="116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4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5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USED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 err="1">
                          <a:effectLst/>
                        </a:rPr>
                        <a:t>Pachodiwale</a:t>
                      </a:r>
                      <a:r>
                        <a:rPr lang="en-IN" sz="1200" dirty="0">
                          <a:effectLst/>
                        </a:rPr>
                        <a:t>, Zeeshan Ahmed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Smartphone Haptic Applications for Visually Impaired Users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2023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Development of five haptic applications utilizing HTML5 vibration API to create varied vibration patterns for interaction.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 User-centered design approach to optimize the applications for visually impaired individuals.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Enhances daily life participation for visually impaired users.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Utilizes accessible technology like smartphones for practical application.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Uses haptic feedback, which is intuitive for individuals with vision impairment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Limited to devices with vibration functionality, potentially restricting accessibility.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Relies on the HTML5 vibration API, which may not be supported across all platforms.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</a:rPr>
                        <a:t>Haptic feedback may not convey complex information as effectively as visual cues.</a:t>
                      </a:r>
                      <a:endParaRPr lang="en-IN" sz="1200" dirty="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Patil, </a:t>
                      </a:r>
                      <a:r>
                        <a:rPr lang="en-IN" sz="1200" dirty="0" err="1">
                          <a:effectLst/>
                        </a:rPr>
                        <a:t>Shreyash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r>
                        <a:rPr lang="en-US" sz="1200" dirty="0"/>
                        <a:t>Assistant Systems for the Visually Impaired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2022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</a:rPr>
                        <a:t>- Sensor-based obstacle detection  </a:t>
                      </a:r>
                    </a:p>
                    <a:p>
                      <a:pPr algn="l"/>
                      <a:r>
                        <a:rPr lang="en-IN" sz="1200" dirty="0">
                          <a:effectLst/>
                        </a:rPr>
                        <a:t>- Voice command interface  </a:t>
                      </a:r>
                    </a:p>
                    <a:p>
                      <a:pPr algn="l"/>
                      <a:r>
                        <a:rPr lang="en-IN" sz="1200" dirty="0">
                          <a:effectLst/>
                        </a:rPr>
                        <a:t>- Real-time navigation assistance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* Clear problem identification and user focus</a:t>
                      </a:r>
                    </a:p>
                    <a:p>
                      <a:pPr algn="l"/>
                      <a:r>
                        <a:rPr lang="en-US" sz="1200" dirty="0"/>
                        <a:t>* Potential for significant impact</a:t>
                      </a:r>
                    </a:p>
                    <a:p>
                      <a:pPr algn="l"/>
                      <a:r>
                        <a:rPr lang="en-US" sz="1200" dirty="0"/>
                        <a:t>* Multimodal approach for comprehensive solution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* Lack of technical specificity</a:t>
                      </a:r>
                    </a:p>
                    <a:p>
                      <a:pPr algn="l"/>
                      <a:r>
                        <a:rPr lang="en-US" sz="1200" dirty="0"/>
                        <a:t>* Limited scope of the proposed solution</a:t>
                      </a:r>
                    </a:p>
                    <a:p>
                      <a:pPr algn="l"/>
                      <a:r>
                        <a:rPr lang="en-US" sz="1200" dirty="0"/>
                        <a:t>* Absence of evaluation plan</a:t>
                      </a:r>
                      <a:endParaRPr lang="en-IN" sz="1200" dirty="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D3201-A645-F5D2-E19F-D10D8993D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4A4B6-222A-C708-EC8F-2FE158E1F633}"/>
              </a:ext>
            </a:extLst>
          </p:cNvPr>
          <p:cNvSpPr txBox="1"/>
          <p:nvPr/>
        </p:nvSpPr>
        <p:spPr>
          <a:xfrm>
            <a:off x="720762" y="710005"/>
            <a:ext cx="441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BD47D0-A67A-85DE-A499-7BB49C1AA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58208"/>
              </p:ext>
            </p:extLst>
          </p:nvPr>
        </p:nvGraphicFramePr>
        <p:xfrm>
          <a:off x="831520" y="1595170"/>
          <a:ext cx="10443205" cy="4263846"/>
        </p:xfrm>
        <a:graphic>
          <a:graphicData uri="http://schemas.openxmlformats.org/drawingml/2006/table">
            <a:tbl>
              <a:tblPr firstRow="1" bandRow="1"/>
              <a:tblGrid>
                <a:gridCol w="116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4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5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USED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Kuriakose, </a:t>
                      </a:r>
                      <a:r>
                        <a:rPr lang="en-IN" sz="1200" dirty="0" err="1">
                          <a:effectLst/>
                        </a:rPr>
                        <a:t>Bineeth</a:t>
                      </a:r>
                      <a:r>
                        <a:rPr lang="en-IN" sz="1200" dirty="0">
                          <a:effectLst/>
                        </a:rPr>
                        <a:t>, Raju Shrestha, and </a:t>
                      </a:r>
                      <a:r>
                        <a:rPr lang="en-IN" sz="1200" dirty="0" err="1">
                          <a:effectLst/>
                        </a:rPr>
                        <a:t>Frode</a:t>
                      </a:r>
                      <a:r>
                        <a:rPr lang="en-IN" sz="1200" dirty="0">
                          <a:effectLst/>
                        </a:rPr>
                        <a:t> </a:t>
                      </a:r>
                      <a:r>
                        <a:rPr lang="en-IN" sz="1200" dirty="0" err="1">
                          <a:effectLst/>
                        </a:rPr>
                        <a:t>Eika</a:t>
                      </a:r>
                      <a:r>
                        <a:rPr lang="en-IN" sz="1200" dirty="0">
                          <a:effectLst/>
                        </a:rPr>
                        <a:t> Sandnes.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LiDAR-based obstacle detection and distance estimation in navigation assistance for visually impaired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2023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 LiDAR technology for obstacle detection  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- Distance estimation algorithms  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- Real-time data processing for navigation assistance 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 Leverages advanced technology for potential solutions.</a:t>
                      </a:r>
                    </a:p>
                    <a:p>
                      <a:r>
                        <a:rPr lang="en-US" sz="1200" dirty="0"/>
                        <a:t>* Demonstrates practical implementation.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 Limited scope and focus.</a:t>
                      </a:r>
                    </a:p>
                    <a:p>
                      <a:r>
                        <a:rPr lang="en-US" sz="1200" dirty="0"/>
                        <a:t>* Neglects user-centric design.</a:t>
                      </a:r>
                    </a:p>
                    <a:p>
                      <a:r>
                        <a:rPr lang="en-US" sz="1200" dirty="0"/>
                        <a:t>* Lacks detailed system information.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Hakobyan, </a:t>
                      </a:r>
                      <a:r>
                        <a:rPr lang="en-IN" sz="1200" dirty="0" err="1">
                          <a:effectLst/>
                        </a:rPr>
                        <a:t>Lilit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Mobile assistive technologies for the visually impaired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/>
                        <a:t>2024</a:t>
                      </a:r>
                      <a:endParaRPr lang="en-US" sz="12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/>
                        <a:t>- Accessibility features integration 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200" dirty="0"/>
                        <a:t>- Sensor-based environment mapping  </a:t>
                      </a:r>
                    </a:p>
                    <a:p>
                      <a:pPr indent="0" algn="ctr">
                        <a:buNone/>
                      </a:pPr>
                      <a:r>
                        <a:rPr lang="en-US" sz="1200" dirty="0"/>
                        <a:t>- User interface design for ease of use </a:t>
                      </a:r>
                      <a:endParaRPr lang="en-US" sz="12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*Increases independence and confidence in users</a:t>
                      </a:r>
                    </a:p>
                    <a:p>
                      <a:pPr algn="ctr"/>
                      <a:r>
                        <a:rPr lang="en-US" sz="1200" dirty="0"/>
                        <a:t>*Offers various tools for accessing information</a:t>
                      </a:r>
                    </a:p>
                    <a:p>
                      <a:pPr algn="ctr"/>
                      <a:r>
                        <a:rPr lang="en-US" sz="1200" dirty="0"/>
                        <a:t>*Facilitates navigation with real-time guidance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*Can be costly and limit access for some users</a:t>
                      </a:r>
                    </a:p>
                    <a:p>
                      <a:pPr algn="ctr"/>
                      <a:r>
                        <a:rPr lang="en-US" sz="1200" dirty="0"/>
                        <a:t>*Performance may vary due to environmental factors</a:t>
                      </a:r>
                    </a:p>
                    <a:p>
                      <a:pPr algn="ctr"/>
                      <a:r>
                        <a:rPr lang="en-US" sz="1200" dirty="0"/>
                        <a:t>*Users may experience a learning curve when adopting new technologies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63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D1BCA-F0AF-BB4E-74F7-04ABD7B2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87E5C4-E509-EF54-B832-D31451615779}"/>
              </a:ext>
            </a:extLst>
          </p:cNvPr>
          <p:cNvSpPr txBox="1"/>
          <p:nvPr/>
        </p:nvSpPr>
        <p:spPr>
          <a:xfrm>
            <a:off x="720762" y="710005"/>
            <a:ext cx="441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B5D07A-5C63-0AB1-D8AE-EE3235A19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11507"/>
              </p:ext>
            </p:extLst>
          </p:nvPr>
        </p:nvGraphicFramePr>
        <p:xfrm>
          <a:off x="831520" y="1595170"/>
          <a:ext cx="10443205" cy="4263846"/>
        </p:xfrm>
        <a:graphic>
          <a:graphicData uri="http://schemas.openxmlformats.org/drawingml/2006/table">
            <a:tbl>
              <a:tblPr firstRow="1" bandRow="1"/>
              <a:tblGrid>
                <a:gridCol w="116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4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5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USED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5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Kumar, Bhavesh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Visual assistant for the visually impaired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IN" sz="12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2022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effectLst/>
                        </a:rPr>
                        <a:t>- Sensor-based obstacle detection  </a:t>
                      </a:r>
                    </a:p>
                    <a:p>
                      <a:pPr algn="ctr"/>
                      <a:r>
                        <a:rPr lang="en-IN" sz="1200" dirty="0">
                          <a:effectLst/>
                        </a:rPr>
                        <a:t>- Real-time navigation assistance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*Enhances independence in navigation and daily tasks</a:t>
                      </a:r>
                    </a:p>
                    <a:p>
                      <a:pPr algn="ctr"/>
                      <a:r>
                        <a:rPr lang="en-US" sz="1200" dirty="0"/>
                        <a:t>*Provides real-time information and feedback</a:t>
                      </a:r>
                    </a:p>
                    <a:p>
                      <a:pPr algn="ctr"/>
                      <a:r>
                        <a:rPr lang="en-US" sz="1200" dirty="0"/>
                        <a:t>*Supports communication and social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*Limited accessibility and affordability</a:t>
                      </a:r>
                    </a:p>
                    <a:p>
                      <a:pPr algn="ctr"/>
                      <a:r>
                        <a:rPr lang="en-US" sz="1200" dirty="0"/>
                        <a:t>*Dependence on technology and potential reliability issues</a:t>
                      </a:r>
                    </a:p>
                    <a:p>
                      <a:pPr algn="ctr"/>
                      <a:r>
                        <a:rPr lang="en-US" sz="1200" dirty="0"/>
                        <a:t>*May require a steep learning curve for some users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 err="1">
                          <a:effectLst/>
                        </a:rPr>
                        <a:t>Gayitri</a:t>
                      </a:r>
                      <a:r>
                        <a:rPr lang="en-IN" sz="1200" dirty="0">
                          <a:effectLst/>
                        </a:rPr>
                        <a:t>, H. M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Al Based Advanced Navigation Assistant for the Visually Impaired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>
                          <a:effectLst/>
                        </a:rPr>
                        <a:t>2023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 AI algorithms for obstacle recognition  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- Real-time route optimization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*Provides precise navigation assistance in real-time</a:t>
                      </a:r>
                    </a:p>
                    <a:p>
                      <a:pPr algn="ctr"/>
                      <a:r>
                        <a:rPr lang="en-US" sz="1200" dirty="0"/>
                        <a:t>*Enhances safety by alerting users to obstacles</a:t>
                      </a:r>
                    </a:p>
                    <a:p>
                      <a:pPr algn="ctr"/>
                      <a:r>
                        <a:rPr lang="en-US" sz="1200" dirty="0"/>
                        <a:t>*Utilizes AI for personalized user experiences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*Dependence on technology may lead to reliability issues</a:t>
                      </a:r>
                    </a:p>
                    <a:p>
                      <a:pPr algn="ctr"/>
                      <a:r>
                        <a:rPr lang="en-US" sz="1200" dirty="0"/>
                        <a:t>*High development and maintenance costs</a:t>
                      </a:r>
                    </a:p>
                    <a:p>
                      <a:pPr algn="ctr"/>
                      <a:r>
                        <a:rPr lang="en-US" sz="1200" dirty="0"/>
                        <a:t>*Potential privacy concerns with data collection and usage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63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9C7C9-6070-FA52-4814-3A50911B8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B54B57-ABC5-1F2C-8380-28ADD1A5858D}"/>
              </a:ext>
            </a:extLst>
          </p:cNvPr>
          <p:cNvSpPr txBox="1"/>
          <p:nvPr/>
        </p:nvSpPr>
        <p:spPr>
          <a:xfrm>
            <a:off x="720762" y="710005"/>
            <a:ext cx="4410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1F63AB-6D8C-EB7C-5758-A52EDE249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64183"/>
              </p:ext>
            </p:extLst>
          </p:nvPr>
        </p:nvGraphicFramePr>
        <p:xfrm>
          <a:off x="831520" y="1595170"/>
          <a:ext cx="10443205" cy="4263846"/>
        </p:xfrm>
        <a:graphic>
          <a:graphicData uri="http://schemas.openxmlformats.org/drawingml/2006/table">
            <a:tbl>
              <a:tblPr firstRow="1" bandRow="1"/>
              <a:tblGrid>
                <a:gridCol w="1169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08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4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36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56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PAPER TITLE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USED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ADVANTAGE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DISADVANTAGE</a:t>
                      </a:r>
                      <a:endParaRPr lang="en-IN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54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 err="1">
                          <a:effectLst/>
                        </a:rPr>
                        <a:t>Tapu</a:t>
                      </a:r>
                      <a:r>
                        <a:rPr lang="en-IN" sz="1200" dirty="0">
                          <a:effectLst/>
                        </a:rPr>
                        <a:t>, Ruxandra, Bogdan </a:t>
                      </a:r>
                      <a:r>
                        <a:rPr lang="en-IN" sz="1200" dirty="0" err="1">
                          <a:effectLst/>
                        </a:rPr>
                        <a:t>Mocanu</a:t>
                      </a:r>
                      <a:r>
                        <a:rPr lang="en-IN" sz="1200" dirty="0">
                          <a:effectLst/>
                        </a:rPr>
                        <a:t>, and Titus </a:t>
                      </a:r>
                      <a:r>
                        <a:rPr lang="en-IN" sz="1200" dirty="0" err="1">
                          <a:effectLst/>
                        </a:rPr>
                        <a:t>Zaharia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A smartphone assistant used to increase the mobility of visual impaired people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/>
                        <a:t>2023</a:t>
                      </a:r>
                      <a:endParaRPr lang="en-US" sz="12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 * Image processing algorithms for obstacle detection and recognition.     * Voice-assisted GPS navigation for real-time guidance.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* Enhances independence and mobility for visually        impaired users.  </a:t>
                      </a:r>
                    </a:p>
                    <a:p>
                      <a:pPr algn="ctr"/>
                      <a:r>
                        <a:rPr lang="en-US" sz="1200" dirty="0"/>
                        <a:t>* Provides real-time feedback on obstacles and directions.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* Requires consistent internet or GPS connectivity for accurate navigation.    </a:t>
                      </a:r>
                    </a:p>
                    <a:p>
                      <a:pPr algn="ctr"/>
                      <a:r>
                        <a:rPr lang="en-US" sz="1200" dirty="0"/>
                        <a:t>* Battery life may limit prolonged outdoor usage.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64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200" dirty="0" err="1">
                          <a:effectLst/>
                        </a:rPr>
                        <a:t>Albogamy</a:t>
                      </a:r>
                      <a:r>
                        <a:rPr lang="en-IN" sz="1200" dirty="0">
                          <a:effectLst/>
                        </a:rPr>
                        <a:t>, Fahad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200" dirty="0">
                          <a:effectLst/>
                        </a:rPr>
                        <a:t>smart robot assistant for visually impaired persons.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200" dirty="0"/>
                        <a:t>2022</a:t>
                      </a:r>
                      <a:endParaRPr lang="en-US" sz="1200" b="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- Autonomous navigation systems  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- Voice interaction and command processing 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*Enhances independence by assisting with daily tasks</a:t>
                      </a:r>
                    </a:p>
                    <a:p>
                      <a:pPr algn="ctr"/>
                      <a:r>
                        <a:rPr lang="en-US" sz="1200" dirty="0"/>
                        <a:t>*Provides companionship and social interaction</a:t>
                      </a:r>
                    </a:p>
                    <a:p>
                      <a:pPr algn="ctr"/>
                      <a:r>
                        <a:rPr lang="en-US" sz="1200" dirty="0"/>
                        <a:t>*Can navigate complex environments with advanced sensors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*High development and maintenance costs</a:t>
                      </a:r>
                    </a:p>
                    <a:p>
                      <a:pPr algn="ctr"/>
                      <a:r>
                        <a:rPr lang="en-US" sz="1200" dirty="0"/>
                        <a:t>*Limited battery life may restrict usage time</a:t>
                      </a:r>
                    </a:p>
                    <a:p>
                      <a:pPr algn="ctr"/>
                      <a:r>
                        <a:rPr lang="en-US" sz="1200" dirty="0"/>
                        <a:t>*Potential difficulty in user adaptation and interaction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579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7791" y="710129"/>
            <a:ext cx="1034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518F4-F0B6-3D85-DFAD-450CF2B43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59" y="1099507"/>
            <a:ext cx="1118114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Reading using Webcam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Utilize the laptop's built-in webcam to capture real-time video streams.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YOLOv8 for Object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YOLOv8 to detect and classify objects from the live webcam feed.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Obstacle Identification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Distinguish between static and moving objects to provide more relevant feedback.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Distance Estimation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monocular depth estimation techniques (e.g.,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estimate the distance of detected objects from the webcam feed.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Ultrasonic Sensor: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ultrasonic sensor measures the exact distance of nearby objects, particularly when visual data is insufficient or obstructed, enhancing overall accuracy and reliability.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efficient frame-by-frame detection and distance calculation for smooth operation on a laptop.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Text-to-Audio Conversion via Gemini 1.5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Convert object labels and distance information into speech using the Gemini 1.5 model.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Feedback through Speakers/Earbuds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real-time audio output through connected laptop speakers or wired/wireless earbuds.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to Future Phases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Design the system to be modular, allowing for future upgrades to wearable devices or mobile platforms.</a:t>
            </a:r>
          </a:p>
        </p:txBody>
      </p:sp>
    </p:spTree>
    <p:extLst>
      <p:ext uri="{BB962C8B-B14F-4D97-AF65-F5344CB8AC3E}">
        <p14:creationId xmlns:p14="http://schemas.microsoft.com/office/powerpoint/2010/main" val="226382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216" y="747296"/>
            <a:ext cx="1034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PROPOSED SYSTEM DESIGN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CB883-60C0-464D-0A5F-3A62D8B50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07" y="1633537"/>
            <a:ext cx="9306874" cy="396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1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1537</Words>
  <Application>Microsoft Office PowerPoint</Application>
  <PresentationFormat>Widescreen</PresentationFormat>
  <Paragraphs>206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Bahnschrift SemiBold</vt:lpstr>
      <vt:lpstr>Bookman Old Style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y</dc:creator>
  <cp:lastModifiedBy>gokul y</cp:lastModifiedBy>
  <cp:revision>5</cp:revision>
  <dcterms:created xsi:type="dcterms:W3CDTF">2025-01-20T15:14:50Z</dcterms:created>
  <dcterms:modified xsi:type="dcterms:W3CDTF">2025-03-25T03:09:39Z</dcterms:modified>
</cp:coreProperties>
</file>