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25" r:id="rId2"/>
    <p:sldId id="521" r:id="rId3"/>
    <p:sldId id="526" r:id="rId4"/>
    <p:sldId id="52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FF00"/>
    <a:srgbClr val="00E266"/>
    <a:srgbClr val="FFCC00"/>
    <a:srgbClr val="FFFF99"/>
    <a:srgbClr val="00CCFF"/>
    <a:srgbClr val="3333FF"/>
    <a:srgbClr val="00D661"/>
    <a:srgbClr val="CC0000"/>
    <a:srgbClr val="008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3308" autoAdjust="0"/>
  </p:normalViewPr>
  <p:slideViewPr>
    <p:cSldViewPr>
      <p:cViewPr varScale="1">
        <p:scale>
          <a:sx n="73" d="100"/>
          <a:sy n="73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95EE1-9B56-4F05-BBD5-4600895A3F81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3FDCD-BF20-435E-8E1D-1D98ABB8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A2B3F6-A8A9-439F-8FCB-76C8F8C543AC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4A1879-E7A0-4FC7-A62F-0683210B8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1879-E7A0-4FC7-A62F-0683210B8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1879-E7A0-4FC7-A62F-0683210B8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1879-E7A0-4FC7-A62F-0683210B8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1879-E7A0-4FC7-A62F-0683210B8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.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114800"/>
            <a:ext cx="7772400" cy="1527048"/>
          </a:xfrm>
        </p:spPr>
        <p:txBody>
          <a:bodyPr anchor="b"/>
          <a:lstStyle>
            <a:lvl1pPr>
              <a:defRPr>
                <a:solidFill>
                  <a:srgbClr val="C60C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79" y="5641848"/>
            <a:ext cx="7772138" cy="6126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2"/>
                </a:solidFill>
                <a:latin typeface="Franklin Gothic Medium"/>
                <a:cs typeface="Franklin Gothic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44752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8229600" cy="12161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8229600" cy="12161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3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1618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8229600" cy="12161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44752"/>
            <a:ext cx="82296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5000" b="1" kern="1200">
          <a:solidFill>
            <a:srgbClr val="C60C30"/>
          </a:solidFill>
          <a:latin typeface="Franklin Gothic Medium"/>
          <a:ea typeface="+mj-ea"/>
          <a:cs typeface="Franklin Gothic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None/>
        <a:defRPr sz="2400" b="0" kern="1200">
          <a:solidFill>
            <a:srgbClr val="000000"/>
          </a:solidFill>
          <a:latin typeface="Franklin Gothic Book"/>
          <a:ea typeface="+mn-ea"/>
          <a:cs typeface="Franklin Gothic Book"/>
        </a:defRPr>
      </a:lvl1pPr>
      <a:lvl2pPr marL="230188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b="0" kern="1200">
          <a:solidFill>
            <a:srgbClr val="000000"/>
          </a:solidFill>
          <a:latin typeface="Franklin Gothic Book"/>
          <a:ea typeface="+mn-ea"/>
          <a:cs typeface="Franklin Gothic Book"/>
        </a:defRPr>
      </a:lvl2pPr>
      <a:lvl3pPr marL="460375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b="0" kern="1200">
          <a:solidFill>
            <a:srgbClr val="000000"/>
          </a:solidFill>
          <a:latin typeface="Franklin Gothic Book"/>
          <a:ea typeface="+mn-ea"/>
          <a:cs typeface="Franklin Gothic Book"/>
        </a:defRPr>
      </a:lvl3pPr>
      <a:lvl4pPr marL="688975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tabLst/>
        <a:defRPr sz="2400" b="0" kern="1200">
          <a:solidFill>
            <a:srgbClr val="000000"/>
          </a:solidFill>
          <a:latin typeface="Franklin Gothic Book"/>
          <a:ea typeface="+mn-ea"/>
          <a:cs typeface="Franklin Gothic Book"/>
        </a:defRPr>
      </a:lvl4pPr>
      <a:lvl5pPr marL="917575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b="0" kern="1200">
          <a:solidFill>
            <a:srgbClr val="000000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0" y="1667001"/>
            <a:ext cx="3921416" cy="38307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216152"/>
          </a:xfrm>
        </p:spPr>
        <p:txBody>
          <a:bodyPr/>
          <a:lstStyle/>
          <a:p>
            <a:r>
              <a:rPr lang="en-US" sz="4800" dirty="0" smtClean="0"/>
              <a:t>Spot blotch </a:t>
            </a:r>
            <a:r>
              <a:rPr lang="en-US" dirty="0" smtClean="0"/>
              <a:t>– </a:t>
            </a:r>
            <a:r>
              <a:rPr lang="en-US" sz="2800" b="0" dirty="0" smtClean="0"/>
              <a:t>caused by </a:t>
            </a:r>
            <a:r>
              <a:rPr lang="en-US" sz="3200" b="0" i="1" dirty="0" smtClean="0"/>
              <a:t>Bipolaris sorokiniana</a:t>
            </a:r>
            <a:endParaRPr lang="en-US" sz="3200" b="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22218" y="5819001"/>
            <a:ext cx="2438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Field conditions</a:t>
            </a:r>
            <a:r>
              <a:rPr lang="en-US" sz="1500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sz="1500" dirty="0" smtClean="0">
                <a:solidFill>
                  <a:srgbClr val="000000"/>
                </a:solidFill>
              </a:rPr>
              <a:t>Courtesy NDSU</a:t>
            </a:r>
          </a:p>
        </p:txBody>
      </p:sp>
      <p:pic>
        <p:nvPicPr>
          <p:cNvPr id="1026" name="Picture 2" descr="IMG_788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" y="1667000"/>
            <a:ext cx="4355283" cy="383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713428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Greenhouse screening.</a:t>
            </a:r>
          </a:p>
        </p:txBody>
      </p:sp>
    </p:spTree>
    <p:extLst>
      <p:ext uri="{BB962C8B-B14F-4D97-AF65-F5344CB8AC3E}">
        <p14:creationId xmlns:p14="http://schemas.microsoft.com/office/powerpoint/2010/main" val="8054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360045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371600"/>
          </a:xfrm>
        </p:spPr>
        <p:txBody>
          <a:bodyPr/>
          <a:lstStyle/>
          <a:p>
            <a:r>
              <a:rPr lang="en-US" sz="4400" dirty="0" smtClean="0"/>
              <a:t>Net blotch </a:t>
            </a:r>
            <a:r>
              <a:rPr lang="en-US" b="0" i="1" dirty="0" smtClean="0"/>
              <a:t>– </a:t>
            </a:r>
            <a:r>
              <a:rPr lang="en-US" sz="3200" b="0" i="1" dirty="0" smtClean="0"/>
              <a:t>caused </a:t>
            </a:r>
            <a:r>
              <a:rPr lang="en-US" sz="3200" b="0" i="1" dirty="0" smtClean="0"/>
              <a:t>by </a:t>
            </a:r>
            <a:r>
              <a:rPr lang="en-US" sz="3200" b="0" i="1" dirty="0" smtClean="0"/>
              <a:t> </a:t>
            </a:r>
            <a:r>
              <a:rPr lang="en-US" sz="3200" b="0" i="1" dirty="0" smtClean="0"/>
              <a:t>Pyrenophora teres</a:t>
            </a:r>
            <a:endParaRPr lang="en-US" sz="3200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1" y="1600200"/>
            <a:ext cx="4519748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552514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the left susceptible plants, on the right moderately resistant plants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81" y="64356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Highly susceptible variety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4038600"/>
            <a:ext cx="144780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24662" y="4000500"/>
            <a:ext cx="828539" cy="198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719860"/>
            <a:ext cx="5902018" cy="39189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1216152"/>
          </a:xfrm>
        </p:spPr>
        <p:txBody>
          <a:bodyPr/>
          <a:lstStyle/>
          <a:p>
            <a:r>
              <a:rPr lang="en-US" sz="4400" dirty="0" smtClean="0"/>
              <a:t>Stem rust symptoms </a:t>
            </a:r>
            <a:r>
              <a:rPr lang="en-US" dirty="0" smtClean="0"/>
              <a:t>– </a:t>
            </a:r>
            <a:r>
              <a:rPr lang="en-US" sz="3200" b="0" i="1" dirty="0" smtClean="0"/>
              <a:t>Puccinia graminis</a:t>
            </a:r>
            <a:endParaRPr lang="en-US" sz="3200" b="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594360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</a:rPr>
              <a:t>Courtesy NDSU</a:t>
            </a:r>
          </a:p>
        </p:txBody>
      </p:sp>
    </p:spTree>
    <p:extLst>
      <p:ext uri="{BB962C8B-B14F-4D97-AF65-F5344CB8AC3E}">
        <p14:creationId xmlns:p14="http://schemas.microsoft.com/office/powerpoint/2010/main" val="39366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9063"/>
            <a:ext cx="360045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Fusarium head blight – FHB - caused by </a:t>
            </a:r>
            <a:r>
              <a:rPr lang="en-US" sz="3500" b="0" i="1" dirty="0" smtClean="0"/>
              <a:t>Fusarium graminearum</a:t>
            </a:r>
            <a:endParaRPr lang="en-US" sz="3500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09063"/>
            <a:ext cx="35490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4435"/>
      </p:ext>
    </p:extLst>
  </p:cSld>
  <p:clrMapOvr>
    <a:masterClrMapping/>
  </p:clrMapOvr>
</p:sld>
</file>

<file path=ppt/theme/theme1.xml><?xml version="1.0" encoding="utf-8"?>
<a:theme xmlns:a="http://schemas.openxmlformats.org/drawingml/2006/main" name="AB_InBev_Growth_Wave_Standard_Template">
  <a:themeElements>
    <a:clrScheme name="Custom 8">
      <a:dk1>
        <a:srgbClr val="000000"/>
      </a:dk1>
      <a:lt1>
        <a:srgbClr val="FFFFFF"/>
      </a:lt1>
      <a:dk2>
        <a:srgbClr val="FECB00"/>
      </a:dk2>
      <a:lt2>
        <a:srgbClr val="C2B59B"/>
      </a:lt2>
      <a:accent1>
        <a:srgbClr val="FFA02F"/>
      </a:accent1>
      <a:accent2>
        <a:srgbClr val="FF5800"/>
      </a:accent2>
      <a:accent3>
        <a:srgbClr val="FFFFFF"/>
      </a:accent3>
      <a:accent4>
        <a:srgbClr val="C60C30"/>
      </a:accent4>
      <a:accent5>
        <a:srgbClr val="FFCDAD"/>
      </a:accent5>
      <a:accent6>
        <a:srgbClr val="E74F00"/>
      </a:accent6>
      <a:hlink>
        <a:srgbClr val="513C40"/>
      </a:hlink>
      <a:folHlink>
        <a:srgbClr val="ADAF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59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AB_InBev_Growth_Wave_Standard_Template</vt:lpstr>
      <vt:lpstr>Spot blotch – caused by Bipolaris sorokiniana</vt:lpstr>
      <vt:lpstr>Net blotch – caused by  Pyrenophora teres</vt:lpstr>
      <vt:lpstr>Stem rust symptoms – Puccinia graminis</vt:lpstr>
      <vt:lpstr>Fusarium head blight – FHB - caused by Fusarium graminearum</vt:lpstr>
    </vt:vector>
  </TitlesOfParts>
  <Company>ABInbev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Barley Program</dc:title>
  <dc:creator>Sperotto, Alessandro</dc:creator>
  <cp:lastModifiedBy>Menert, Jolanta</cp:lastModifiedBy>
  <cp:revision>471</cp:revision>
  <cp:lastPrinted>2016-09-12T15:44:12Z</cp:lastPrinted>
  <dcterms:created xsi:type="dcterms:W3CDTF">2015-02-08T15:52:45Z</dcterms:created>
  <dcterms:modified xsi:type="dcterms:W3CDTF">2016-09-12T16:11:39Z</dcterms:modified>
</cp:coreProperties>
</file>