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  <p:sldMasterId id="2147483717" r:id="rId5"/>
  </p:sldMasterIdLst>
  <p:notesMasterIdLst>
    <p:notesMasterId r:id="rId16"/>
  </p:notesMasterIdLst>
  <p:sldIdLst>
    <p:sldId id="256" r:id="rId6"/>
    <p:sldId id="456" r:id="rId7"/>
    <p:sldId id="454" r:id="rId8"/>
    <p:sldId id="455" r:id="rId9"/>
    <p:sldId id="460" r:id="rId10"/>
    <p:sldId id="458" r:id="rId11"/>
    <p:sldId id="461" r:id="rId12"/>
    <p:sldId id="448" r:id="rId13"/>
    <p:sldId id="457" r:id="rId14"/>
    <p:sldId id="449" r:id="rId1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17A49-445A-4F54-BC1E-10EDDDE30E4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C70F-2EA5-43C0-89A1-02B9A773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hyperlink" Target="http://infotech.fanshawec.ca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1702988"/>
            <a:ext cx="6858000" cy="1367908"/>
          </a:xfrm>
        </p:spPr>
        <p:txBody>
          <a:bodyPr wrap="none" anchor="t">
            <a:normAutofit/>
          </a:bodyPr>
          <a:lstStyle>
            <a:lvl1pPr algn="r">
              <a:defRPr sz="4400" b="1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8646"/>
            <a:ext cx="6858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4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1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2945287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47497"/>
            <a:ext cx="7885509" cy="125152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0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271"/>
            <a:ext cx="6977064" cy="2494087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1050" i="1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66646"/>
            <a:ext cx="7884318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73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60559"/>
            <a:ext cx="7886700" cy="209319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963570"/>
            <a:ext cx="7885509" cy="950537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1625"/>
            <a:ext cx="221015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125"/>
            <a:ext cx="2195513" cy="277177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1625"/>
            <a:ext cx="220218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125"/>
            <a:ext cx="2210096" cy="277177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1625"/>
            <a:ext cx="2199085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125"/>
            <a:ext cx="2199085" cy="277177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9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1253"/>
            <a:ext cx="2205038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295"/>
            <a:ext cx="220503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1471"/>
            <a:ext cx="220503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1253"/>
            <a:ext cx="219789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295"/>
            <a:ext cx="2197894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1471"/>
            <a:ext cx="2200805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1253"/>
            <a:ext cx="2199085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295"/>
            <a:ext cx="2199085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1469"/>
            <a:ext cx="2201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71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8507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94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50606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90726" y="5300927"/>
          <a:ext cx="6696075" cy="30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80852" imgH="237969" progId="">
                  <p:embed/>
                </p:oleObj>
              </mc:Choice>
              <mc:Fallback>
                <p:oleObj name="Photo Editor Photo" r:id="rId2" imgW="380852" imgH="237969" progId="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5300927"/>
                        <a:ext cx="6696075" cy="30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itd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5300927"/>
            <a:ext cx="1533525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86325" y="5300927"/>
            <a:ext cx="2063750" cy="300302"/>
          </a:xfrm>
        </p:spPr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0076" y="5300927"/>
            <a:ext cx="1736725" cy="300302"/>
          </a:xfrm>
        </p:spPr>
        <p:txBody>
          <a:bodyPr/>
          <a:lstStyle>
            <a:lvl1pPr>
              <a:defRPr smtClean="0"/>
            </a:lvl1pPr>
          </a:lstStyle>
          <a:p>
            <a:fld id="{43EDCBC1-1FCB-44DA-B8EC-AE32E2FD35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521354"/>
            <a:ext cx="7675350" cy="33926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78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3E1BC-2F92-4C0E-A1BD-70E1591E94A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02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21B1B-1291-4DE7-A608-E9F30870E3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94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967428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967428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C9F7E-2968-4FC9-B910-3757261AF4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89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50421-07F0-4EBC-A7AD-BB33A40E07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3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50270-B428-4B29-BEE3-AAC90C618D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86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755BA-0570-4E12-BA4E-C04AB3886E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27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550F9-095E-4893-9F41-3E62D232B8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4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B5755-D1BC-40D7-87C0-7834787352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85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55C29-89E2-4405-9113-69B3B0501C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44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507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507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AB831-7AE6-4B05-900A-7C4A033975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1526892"/>
            <a:ext cx="6858000" cy="1367908"/>
          </a:xfrm>
        </p:spPr>
        <p:txBody>
          <a:bodyPr wrap="none" anchor="t">
            <a:normAutofit/>
          </a:bodyPr>
          <a:lstStyle>
            <a:lvl1pPr algn="l">
              <a:defRPr sz="4400" b="0" spc="-225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842068"/>
            <a:ext cx="6858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355"/>
            <a:ext cx="3768912" cy="3393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354"/>
            <a:ext cx="3775470" cy="33935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0969"/>
            <a:ext cx="3768912" cy="686593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7563"/>
            <a:ext cx="3768912" cy="2827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0969"/>
            <a:ext cx="3776661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7563"/>
            <a:ext cx="3776661" cy="2827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81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913" y="302079"/>
            <a:ext cx="8904173" cy="461996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39300"/>
            <a:ext cx="7886700" cy="682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2855"/>
            <a:ext cx="7886700" cy="281644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2097"/>
            <a:ext cx="7885509" cy="56872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hyperlink" Target="http://infotech.fanshawec.ca/" TargetMode="Externa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354"/>
            <a:ext cx="76753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740" y="5296959"/>
            <a:ext cx="119006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/>
              <a:t>© 2017-19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9294" y="5296959"/>
            <a:ext cx="71605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8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990726" y="5300927"/>
          <a:ext cx="6696075" cy="30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3" imgW="380852" imgH="237969" progId="">
                  <p:embed/>
                </p:oleObj>
              </mc:Choice>
              <mc:Fallback>
                <p:oleObj name="Photo Editor Photo" r:id="rId13" imgW="380852" imgH="237969" progId="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5300927"/>
                        <a:ext cx="6696075" cy="30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96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86326" y="5300927"/>
            <a:ext cx="1666875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33" b="1" smtClean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0725" y="5300927"/>
            <a:ext cx="289560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33" b="1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© 2017-19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00927"/>
            <a:ext cx="213360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b="1" smtClean="0">
                <a:solidFill>
                  <a:schemeClr val="bg1"/>
                </a:solidFill>
              </a:defRPr>
            </a:lvl1pPr>
          </a:lstStyle>
          <a:p>
            <a:fld id="{3837468D-CC24-4DB2-A72D-C686A88C3FD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33" name="Picture 7" descr="itd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1" y="5300927"/>
            <a:ext cx="1533525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22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3667" b="1">
          <a:solidFill>
            <a:srgbClr val="00007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+mn-lt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+mn-lt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6BC7825-5FE7-4FD9-B5AF-97B9F602B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96813"/>
            <a:ext cx="9143999" cy="2381250"/>
          </a:xfrm>
        </p:spPr>
        <p:txBody>
          <a:bodyPr/>
          <a:lstStyle/>
          <a:p>
            <a:pPr algn="ctr"/>
            <a:r>
              <a:rPr lang="en-US" dirty="0"/>
              <a:t>INFO-1156</a:t>
            </a:r>
            <a:br>
              <a:rPr lang="en-US" dirty="0"/>
            </a:br>
            <a:r>
              <a:rPr lang="en-US" dirty="0"/>
              <a:t>Object-Oriented</a:t>
            </a:r>
            <a:br>
              <a:rPr lang="en-US" dirty="0"/>
            </a:br>
            <a:r>
              <a:rPr lang="en-US" dirty="0"/>
              <a:t> Programming with C++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3A3F5C-8F34-4784-B2DA-564F30C79A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00976" y="3330498"/>
            <a:ext cx="7382107" cy="667748"/>
          </a:xfrm>
        </p:spPr>
        <p:txBody>
          <a:bodyPr>
            <a:normAutofit/>
          </a:bodyPr>
          <a:lstStyle/>
          <a:p>
            <a:r>
              <a:rPr lang="en-US" sz="3200" dirty="0"/>
              <a:t>Project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796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875C-2B84-4072-9D62-F84CE1E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30" y="330067"/>
            <a:ext cx="7950539" cy="1145165"/>
          </a:xfrm>
        </p:spPr>
        <p:txBody>
          <a:bodyPr/>
          <a:lstStyle/>
          <a:p>
            <a:r>
              <a:rPr lang="en-US" dirty="0"/>
              <a:t>Further examples of reports about a number include: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03F4-86E7-447F-8A94-2AF5663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91EAF-8E60-4E8A-9075-A1F17C29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30" y="1572768"/>
            <a:ext cx="8229600" cy="2767584"/>
          </a:xfrm>
        </p:spPr>
        <p:txBody>
          <a:bodyPr/>
          <a:lstStyle/>
          <a:p>
            <a:r>
              <a:rPr lang="en-CA" dirty="0"/>
              <a:t>Even parity bit</a:t>
            </a:r>
          </a:p>
          <a:p>
            <a:r>
              <a:rPr lang="en-CA" dirty="0"/>
              <a:t>Number of digits</a:t>
            </a:r>
          </a:p>
          <a:p>
            <a:r>
              <a:rPr lang="en-CA" dirty="0"/>
              <a:t>Palindromic digits</a:t>
            </a:r>
          </a:p>
          <a:p>
            <a:r>
              <a:rPr lang="en-CA" dirty="0"/>
              <a:t>Binary representation</a:t>
            </a:r>
          </a:p>
          <a:p>
            <a:r>
              <a:rPr lang="en-CA" dirty="0"/>
              <a:t>Decimal representation with thousands separators</a:t>
            </a:r>
          </a:p>
        </p:txBody>
      </p:sp>
    </p:spTree>
    <p:extLst>
      <p:ext uri="{BB962C8B-B14F-4D97-AF65-F5344CB8AC3E}">
        <p14:creationId xmlns:p14="http://schemas.microsoft.com/office/powerpoint/2010/main" val="35101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43C9-A4AB-497B-BEDD-96776F3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Beginning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371A-FC74-4549-BDBA-C2A1125C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432"/>
            <a:ext cx="8229600" cy="3967428"/>
          </a:xfrm>
        </p:spPr>
        <p:txBody>
          <a:bodyPr/>
          <a:lstStyle/>
          <a:p>
            <a:r>
              <a:rPr lang="en-CA" dirty="0"/>
              <a:t>Read handout and read the rubric.</a:t>
            </a:r>
          </a:p>
          <a:p>
            <a:r>
              <a:rPr lang="en-CA" dirty="0"/>
              <a:t>Run the executable to discover behaviours and error messages based on certain inputs.</a:t>
            </a:r>
          </a:p>
          <a:p>
            <a:r>
              <a:rPr lang="en-CA" dirty="0"/>
              <a:t>What is acceptable input?  What is unacceptable?</a:t>
            </a:r>
          </a:p>
          <a:p>
            <a:r>
              <a:rPr lang="en-CA" dirty="0"/>
              <a:t>What happens if input is unacceptable?</a:t>
            </a:r>
          </a:p>
          <a:p>
            <a:r>
              <a:rPr lang="en-CA" dirty="0"/>
              <a:t>Make a list of all possible test data! </a:t>
            </a:r>
          </a:p>
          <a:p>
            <a:r>
              <a:rPr lang="en-CA" dirty="0"/>
              <a:t>Match your program to the executable.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8CA1-1C29-4634-98D1-698D160A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E574-9826-470D-845C-285DFEEC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using:  </a:t>
            </a:r>
            <a:r>
              <a:rPr lang="en-CA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numbers.exe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B9110-CADC-41FE-8FBC-8FC1DFE2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DBBA8-88E5-490D-AC8E-67334ECA0F69}"/>
              </a:ext>
            </a:extLst>
          </p:cNvPr>
          <p:cNvSpPr txBox="1"/>
          <p:nvPr/>
        </p:nvSpPr>
        <p:spPr>
          <a:xfrm>
            <a:off x="457200" y="1125483"/>
            <a:ext cx="7058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/>
              <a:t>Download the zip file from the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Unzip, double click to execute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Enter various input that will test the project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AB85E-B832-42C5-A815-0A7ED4DC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6" y="2233433"/>
            <a:ext cx="7737348" cy="27857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2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677C-747B-4C8F-9566-52336B4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38" y="228865"/>
            <a:ext cx="3188855" cy="1097765"/>
          </a:xfrm>
        </p:spPr>
        <p:txBody>
          <a:bodyPr/>
          <a:lstStyle/>
          <a:p>
            <a:r>
              <a:rPr lang="en-CA" dirty="0"/>
              <a:t>Input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2751-7F26-4311-9FBD-9D29CC26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AA803-1B90-4EE8-BCAE-EC33B6BF5D25}"/>
              </a:ext>
            </a:extLst>
          </p:cNvPr>
          <p:cNvSpPr txBox="1"/>
          <p:nvPr/>
        </p:nvSpPr>
        <p:spPr>
          <a:xfrm>
            <a:off x="206416" y="1553841"/>
            <a:ext cx="31888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happens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Input is not valid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Input is outside of min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Input is outside of max 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2DFFF-3750-4C7E-B79D-1B74454A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9"/>
          <a:stretch/>
        </p:blipFill>
        <p:spPr>
          <a:xfrm>
            <a:off x="3454063" y="738568"/>
            <a:ext cx="4968000" cy="14709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A0494-CE8C-4B4D-8E71-F4EFB5B60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454063" y="2351730"/>
            <a:ext cx="4968000" cy="1234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5C728-56AF-4DE7-B68D-F34A096E5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63" y="3802288"/>
            <a:ext cx="4968000" cy="14329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35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677C-747B-4C8F-9566-52336B4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2" y="122611"/>
            <a:ext cx="6258394" cy="907519"/>
          </a:xfrm>
        </p:spPr>
        <p:txBody>
          <a:bodyPr/>
          <a:lstStyle/>
          <a:p>
            <a:r>
              <a:rPr lang="en-CA" dirty="0"/>
              <a:t>Output Example</a:t>
            </a:r>
            <a:br>
              <a:rPr lang="en-CA" dirty="0"/>
            </a:br>
            <a:r>
              <a:rPr lang="en-CA" sz="2400" b="0" i="1" dirty="0">
                <a:effectLst/>
                <a:latin typeface="+mn-lt"/>
              </a:rPr>
              <a:t>See report with valid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2751-7F26-4311-9FBD-9D29CC26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4723F-FEEB-42D2-A81D-9B5F0F1DB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"/>
          <a:stretch/>
        </p:blipFill>
        <p:spPr>
          <a:xfrm>
            <a:off x="752862" y="1082754"/>
            <a:ext cx="7266876" cy="41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8D6-0A8C-4473-85F0-0589338F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113771"/>
            <a:ext cx="8229600" cy="952500"/>
          </a:xfrm>
        </p:spPr>
        <p:txBody>
          <a:bodyPr/>
          <a:lstStyle/>
          <a:p>
            <a:r>
              <a:rPr lang="en-CA" dirty="0"/>
              <a:t>Before you begin to code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B2C5-E1D5-4CDE-B764-BD6FE8EB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88" y="987817"/>
            <a:ext cx="8229600" cy="4313110"/>
          </a:xfrm>
        </p:spPr>
        <p:txBody>
          <a:bodyPr/>
          <a:lstStyle/>
          <a:p>
            <a:r>
              <a:rPr lang="en-CA" dirty="0"/>
              <a:t>What should the project be named?</a:t>
            </a:r>
          </a:p>
          <a:p>
            <a:r>
              <a:rPr lang="en-CA" dirty="0"/>
              <a:t>What skills are you expected to demonstrate?</a:t>
            </a:r>
          </a:p>
          <a:p>
            <a:r>
              <a:rPr lang="en-CA" dirty="0"/>
              <a:t>What demo codes have examples of these skills? </a:t>
            </a:r>
          </a:p>
          <a:p>
            <a:r>
              <a:rPr lang="en-CA" dirty="0"/>
              <a:t>What skills do you have to research?</a:t>
            </a:r>
          </a:p>
          <a:p>
            <a:endParaRPr lang="en-CA" dirty="0"/>
          </a:p>
          <a:p>
            <a:r>
              <a:rPr lang="en-CA" dirty="0"/>
              <a:t>What coding style are you expected to demonstrate?</a:t>
            </a:r>
          </a:p>
          <a:p>
            <a:r>
              <a:rPr lang="en-CA" dirty="0"/>
              <a:t>Where are coding style resources?</a:t>
            </a:r>
          </a:p>
          <a:p>
            <a:r>
              <a:rPr lang="en-CA" dirty="0"/>
              <a:t>Where are submission requirements?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F96C-2897-4EF8-AFC5-31C0F21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7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62B-E114-4997-BA4A-303B7869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1775"/>
            <a:ext cx="8229600" cy="1437203"/>
          </a:xfrm>
        </p:spPr>
        <p:txBody>
          <a:bodyPr/>
          <a:lstStyle/>
          <a:p>
            <a:r>
              <a:rPr lang="en-CA" dirty="0"/>
              <a:t>Project 1 – </a:t>
            </a:r>
            <a:br>
              <a:rPr lang="en-CA" dirty="0"/>
            </a:br>
            <a:r>
              <a:rPr lang="en-CA" dirty="0"/>
              <a:t>Do you know your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1AECE-9283-485A-80D7-880CB81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71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875C-2B84-4072-9D62-F84CE1E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414072"/>
            <a:ext cx="6858000" cy="787135"/>
          </a:xfrm>
        </p:spPr>
        <p:txBody>
          <a:bodyPr/>
          <a:lstStyle/>
          <a:p>
            <a:r>
              <a:rPr lang="en-US" dirty="0"/>
              <a:t>Do you know your numbers?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03F4-86E7-447F-8A94-2AF5663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884C-802A-4A31-985D-817320438A82}"/>
              </a:ext>
            </a:extLst>
          </p:cNvPr>
          <p:cNvSpPr txBox="1"/>
          <p:nvPr/>
        </p:nvSpPr>
        <p:spPr>
          <a:xfrm>
            <a:off x="474133" y="1303228"/>
            <a:ext cx="8212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 number is a mathematical object used to count, measure, and label. The original examples of numbers are the natural numbers 1, 2, 3, 4, etc.</a:t>
            </a:r>
          </a:p>
          <a:p>
            <a:endParaRPr lang="en-CA" sz="2800" dirty="0"/>
          </a:p>
          <a:p>
            <a:r>
              <a:rPr lang="en-CA" sz="2800" dirty="0"/>
              <a:t>In mathematics, the idea of a number has been extended to include 0, negative numbers, rational numbers, real numbers, and complex numbers.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8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875C-2B84-4072-9D62-F84CE1E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2" y="263922"/>
            <a:ext cx="6858000" cy="787135"/>
          </a:xfrm>
        </p:spPr>
        <p:txBody>
          <a:bodyPr/>
          <a:lstStyle/>
          <a:p>
            <a:r>
              <a:rPr lang="en-US" dirty="0"/>
              <a:t>Do you know your numbers?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03F4-86E7-447F-8A94-2AF5663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884C-802A-4A31-985D-817320438A82}"/>
              </a:ext>
            </a:extLst>
          </p:cNvPr>
          <p:cNvSpPr txBox="1"/>
          <p:nvPr/>
        </p:nvSpPr>
        <p:spPr>
          <a:xfrm>
            <a:off x="746953" y="1051057"/>
            <a:ext cx="78773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More recently mathematicians began to develop many different abstractions which share certain properties of numbers.  For example, a number can be tested to have any these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Even and odd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Triangular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Prime and composite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Square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Power of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Factorial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 Fibonacci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Perfect, deficient, or abundant number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6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nshawe2014ppt_16x10">
  <a:themeElements>
    <a:clrScheme name="Custom 4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FF00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16x10.potx [Read-Only]" id="{073253B4-B358-4484-9106-07548B9B4089}" vid="{61A56C4F-1501-48D6-BFD9-8795DE6E2415}"/>
    </a:ext>
  </a:extLst>
</a:theme>
</file>

<file path=ppt/theme/theme2.xml><?xml version="1.0" encoding="utf-8"?>
<a:theme xmlns:a="http://schemas.openxmlformats.org/drawingml/2006/main" name="1_ITD(2001)">
  <a:themeElements>
    <a:clrScheme name="ITD(200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TD(2001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D(200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D(200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D(200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D(200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D(200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D(200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D(200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7E83F48E1B947BA144F01D433B256" ma:contentTypeVersion="1" ma:contentTypeDescription="Create a new document." ma:contentTypeScope="" ma:versionID="c2c2b872c230f87a98398bb25c4a7ce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540663-618C-42C5-95B4-6AE6B283C254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5D6E27-D809-4571-B834-06149CD9F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2596B1-A53C-4D0C-ADF1-4821BEA276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fanshawe2014ppt_16x10 (3)</Template>
  <TotalTime>2434</TotalTime>
  <Words>363</Words>
  <Application>Microsoft Office PowerPoint</Application>
  <PresentationFormat>On-screen Show (16:10)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fanshawe2014ppt_16x10</vt:lpstr>
      <vt:lpstr>1_ITD(2001)</vt:lpstr>
      <vt:lpstr>Photo Editor Photo</vt:lpstr>
      <vt:lpstr>INFO-1156 Object-Oriented  Programming with C++</vt:lpstr>
      <vt:lpstr>Beginning a Project</vt:lpstr>
      <vt:lpstr>Test using:  numbers.exe</vt:lpstr>
      <vt:lpstr>Input Examples</vt:lpstr>
      <vt:lpstr>Output Example See report with valid input</vt:lpstr>
      <vt:lpstr>Before you begin to code . . .</vt:lpstr>
      <vt:lpstr>Project 1 –  Do you know your numbers?</vt:lpstr>
      <vt:lpstr>Do you know your numbers?</vt:lpstr>
      <vt:lpstr>Do you know your numbers?</vt:lpstr>
      <vt:lpstr>Further examples of reports about a number include: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INFO-1156 Object-Oriented  Programming with C++</dc:title>
  <dc:creator>Janice Manning</dc:creator>
  <cp:lastModifiedBy>Janice Manning</cp:lastModifiedBy>
  <cp:revision>125</cp:revision>
  <dcterms:created xsi:type="dcterms:W3CDTF">2018-12-31T18:03:23Z</dcterms:created>
  <dcterms:modified xsi:type="dcterms:W3CDTF">2021-01-19T16:58:31Z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0x0101004C37E83F48E1B947BA144F01D433B256</vt:lpwstr>
  </property>
</Properties>
</file>