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93" r:id="rId2"/>
    <p:sldId id="288" r:id="rId3"/>
    <p:sldId id="294" r:id="rId4"/>
    <p:sldId id="295" r:id="rId5"/>
    <p:sldId id="29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97" r:id="rId14"/>
    <p:sldId id="29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D1E"/>
    <a:srgbClr val="5A2D12"/>
    <a:srgbClr val="D36927"/>
    <a:srgbClr val="77280F"/>
    <a:srgbClr val="C66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>
      <p:cViewPr varScale="1">
        <p:scale>
          <a:sx n="92" d="100"/>
          <a:sy n="92" d="100"/>
        </p:scale>
        <p:origin x="114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1.0800000000000001E-2</c:v>
                </c:pt>
                <c:pt idx="1">
                  <c:v>1.6E-2</c:v>
                </c:pt>
                <c:pt idx="2">
                  <c:v>2.24E-2</c:v>
                </c:pt>
                <c:pt idx="3">
                  <c:v>2.7699999999999999E-2</c:v>
                </c:pt>
                <c:pt idx="4">
                  <c:v>3.5200000000000002E-2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AC-4E0E-8A40-A63BC263B939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6.4000000000000003E-3</c:v>
                </c:pt>
                <c:pt idx="1">
                  <c:v>8.8999999999999999E-3</c:v>
                </c:pt>
                <c:pt idx="2">
                  <c:v>1.15E-2</c:v>
                </c:pt>
                <c:pt idx="3">
                  <c:v>1.7600000000000001E-2</c:v>
                </c:pt>
                <c:pt idx="4">
                  <c:v>2.0400000000000001E-2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AC-4E0E-8A40-A63BC263B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34816"/>
        <c:axId val="70836608"/>
      </c:lineChart>
      <c:catAx>
        <c:axId val="708348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836608"/>
        <c:crosses val="autoZero"/>
        <c:auto val="1"/>
        <c:lblAlgn val="ctr"/>
        <c:lblOffset val="100"/>
        <c:noMultiLvlLbl val="1"/>
      </c:catAx>
      <c:valAx>
        <c:axId val="70836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8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1.0999999999999998E-2</c:v>
                </c:pt>
                <c:pt idx="1">
                  <c:v>1.6199999999999999E-2</c:v>
                </c:pt>
                <c:pt idx="2">
                  <c:v>2.3099999999999999E-2</c:v>
                </c:pt>
                <c:pt idx="3">
                  <c:v>2.7500000000000011E-2</c:v>
                </c:pt>
                <c:pt idx="4">
                  <c:v>3.570000000000001E-2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37-4564-9530-783C6754AA65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5.1999999999999998E-3</c:v>
                </c:pt>
                <c:pt idx="1">
                  <c:v>9.0000000000000028E-3</c:v>
                </c:pt>
                <c:pt idx="2">
                  <c:v>1.3100000000000009E-2</c:v>
                </c:pt>
                <c:pt idx="3">
                  <c:v>1.7100000000000001E-2</c:v>
                </c:pt>
                <c:pt idx="4">
                  <c:v>2.2300000000000011E-2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37-4564-9530-783C6754A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274112"/>
        <c:axId val="75275648"/>
      </c:lineChart>
      <c:catAx>
        <c:axId val="75274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275648"/>
        <c:crosses val="autoZero"/>
        <c:auto val="1"/>
        <c:lblAlgn val="ctr"/>
        <c:lblOffset val="100"/>
        <c:noMultiLvlLbl val="1"/>
      </c:catAx>
      <c:valAx>
        <c:axId val="752756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27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9.7000000000000003E-3</c:v>
                </c:pt>
                <c:pt idx="1">
                  <c:v>1.32E-2</c:v>
                </c:pt>
                <c:pt idx="2">
                  <c:v>1.9400000000000001E-2</c:v>
                </c:pt>
                <c:pt idx="3">
                  <c:v>2.52E-2</c:v>
                </c:pt>
                <c:pt idx="4">
                  <c:v>3.3500000000000002E-2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5-49EF-A2CA-41D0DF78CE1B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5.5999999999999999E-3</c:v>
                </c:pt>
                <c:pt idx="1">
                  <c:v>9.5999999999999992E-3</c:v>
                </c:pt>
                <c:pt idx="2">
                  <c:v>1.3100000000000001E-2</c:v>
                </c:pt>
                <c:pt idx="3">
                  <c:v>1.7399999999999999E-2</c:v>
                </c:pt>
                <c:pt idx="4">
                  <c:v>2.35E-2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C5-49EF-A2CA-41D0DF78C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661632"/>
        <c:axId val="92663168"/>
      </c:lineChart>
      <c:catAx>
        <c:axId val="92661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663168"/>
        <c:crosses val="autoZero"/>
        <c:auto val="1"/>
        <c:lblAlgn val="ctr"/>
        <c:lblOffset val="100"/>
        <c:noMultiLvlLbl val="1"/>
      </c:catAx>
      <c:valAx>
        <c:axId val="926631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66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22450665889041E-2"/>
          <c:y val="8.7252991681124603E-2"/>
          <c:w val="0.88850700362620028"/>
          <c:h val="0.80494566342621343"/>
        </c:manualLayout>
      </c:layout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1.0000000000000004E-2</c:v>
                </c:pt>
                <c:pt idx="1">
                  <c:v>1.4800000000000001E-2</c:v>
                </c:pt>
                <c:pt idx="2">
                  <c:v>2.2100000000000002E-2</c:v>
                </c:pt>
                <c:pt idx="3">
                  <c:v>2.87E-2</c:v>
                </c:pt>
                <c:pt idx="4">
                  <c:v>3.44E-2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AD-4502-9F76-85A1547C095F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5.3000000000000018E-3</c:v>
                </c:pt>
                <c:pt idx="1">
                  <c:v>8.7000000000000046E-3</c:v>
                </c:pt>
                <c:pt idx="2">
                  <c:v>1.2100000000000001E-2</c:v>
                </c:pt>
                <c:pt idx="3">
                  <c:v>1.6500000000000008E-2</c:v>
                </c:pt>
                <c:pt idx="4">
                  <c:v>2.0600000000000007E-2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AD-4502-9F76-85A1547C0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472512"/>
        <c:axId val="99474048"/>
      </c:lineChart>
      <c:catAx>
        <c:axId val="99472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474048"/>
        <c:crosses val="autoZero"/>
        <c:auto val="1"/>
        <c:lblAlgn val="ctr"/>
        <c:lblOffset val="100"/>
        <c:noMultiLvlLbl val="1"/>
      </c:catAx>
      <c:valAx>
        <c:axId val="994740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47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9.9000000000000043E-3</c:v>
                </c:pt>
                <c:pt idx="1">
                  <c:v>1.4999999999999998E-2</c:v>
                </c:pt>
                <c:pt idx="2">
                  <c:v>2.2200000000000008E-2</c:v>
                </c:pt>
                <c:pt idx="3">
                  <c:v>2.8400000000000002E-2</c:v>
                </c:pt>
                <c:pt idx="4">
                  <c:v>3.2800000000000017E-2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3F-49CE-9881-BB75466CED3D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5.1000000000000004E-3</c:v>
                </c:pt>
                <c:pt idx="1">
                  <c:v>8.8800000000000042E-3</c:v>
                </c:pt>
                <c:pt idx="2">
                  <c:v>1.1100000000000004E-2</c:v>
                </c:pt>
                <c:pt idx="3">
                  <c:v>1.6500000000000008E-2</c:v>
                </c:pt>
                <c:pt idx="4">
                  <c:v>2.07E-2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3F-49CE-9881-BB75466CE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705216"/>
        <c:axId val="99706752"/>
      </c:lineChart>
      <c:catAx>
        <c:axId val="997052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706752"/>
        <c:crosses val="autoZero"/>
        <c:auto val="1"/>
        <c:lblAlgn val="ctr"/>
        <c:lblOffset val="100"/>
        <c:noMultiLvlLbl val="1"/>
      </c:catAx>
      <c:valAx>
        <c:axId val="997067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70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9.8000000000000066E-3</c:v>
                </c:pt>
                <c:pt idx="1">
                  <c:v>1.4500000000000001E-2</c:v>
                </c:pt>
                <c:pt idx="2">
                  <c:v>1.9900000000000008E-2</c:v>
                </c:pt>
                <c:pt idx="3">
                  <c:v>2.35E-2</c:v>
                </c:pt>
                <c:pt idx="4">
                  <c:v>2.8500000000000001E-2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6F-444E-A8F9-7F7B3056496C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2.5000000000000009E-3</c:v>
                </c:pt>
                <c:pt idx="1">
                  <c:v>4.5000000000000014E-3</c:v>
                </c:pt>
                <c:pt idx="2">
                  <c:v>7.4000000000000021E-3</c:v>
                </c:pt>
                <c:pt idx="3">
                  <c:v>8.6000000000000035E-3</c:v>
                </c:pt>
                <c:pt idx="4">
                  <c:v>1.0800000000000004E-2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6F-444E-A8F9-7F7B30564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808384"/>
        <c:axId val="99809920"/>
      </c:lineChart>
      <c:catAx>
        <c:axId val="99808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809920"/>
        <c:crosses val="autoZero"/>
        <c:auto val="1"/>
        <c:lblAlgn val="ctr"/>
        <c:lblOffset val="100"/>
        <c:noMultiLvlLbl val="1"/>
      </c:catAx>
      <c:valAx>
        <c:axId val="998099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8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Merge Vetor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9.6000000000000026E-3</c:v>
                </c:pt>
                <c:pt idx="1">
                  <c:v>1.43E-2</c:v>
                </c:pt>
                <c:pt idx="2">
                  <c:v>1.8800000000000008E-2</c:v>
                </c:pt>
                <c:pt idx="3">
                  <c:v>2.3599999999999993E-2</c:v>
                </c:pt>
                <c:pt idx="4">
                  <c:v>2.9500000000000002E-2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D-476F-B6AC-926734901A50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Merge Lista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Plan1!$A$2:$A$6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25000</c:v>
                </c:pt>
                <c:pt idx="4">
                  <c:v>30000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2.8000000000000008E-3</c:v>
                </c:pt>
                <c:pt idx="1">
                  <c:v>5.5000000000000014E-3</c:v>
                </c:pt>
                <c:pt idx="2">
                  <c:v>7.6000000000000017E-3</c:v>
                </c:pt>
                <c:pt idx="3">
                  <c:v>8.2000000000000007E-3</c:v>
                </c:pt>
                <c:pt idx="4">
                  <c:v>1.0400000000000001E-2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7D-476F-B6AC-926734901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58656"/>
        <c:axId val="75160576"/>
      </c:lineChart>
      <c:catAx>
        <c:axId val="751586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160576"/>
        <c:crosses val="autoZero"/>
        <c:auto val="1"/>
        <c:lblAlgn val="ctr"/>
        <c:lblOffset val="100"/>
        <c:noMultiLvlLbl val="1"/>
      </c:catAx>
      <c:valAx>
        <c:axId val="75160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1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1"/>
  </c:chart>
  <c:spPr>
    <a:solidFill>
      <a:schemeClr val="tx1">
        <a:lumMod val="85000"/>
        <a:lumOff val="1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B8AC-4BEB-410B-922D-16CBD4D5E03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54A6-EFA8-414D-947E-C59EE9E8E1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97EDF-6502-49E7-8EA4-DC53D255A379}" type="datetimeFigureOut">
              <a:rPr lang="pt-BR" smtClean="0"/>
              <a:pPr/>
              <a:t>07/05/2018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1D72E-8793-4228-8231-DBA5ED6771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31DD1B8-AC65-48EE-85FE-EA9BB8615A83}" type="datetime1">
              <a:rPr lang="pt-BR" smtClean="0"/>
              <a:t>07/05/2018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BFA-2CC3-4FD8-BAEC-942C12720210}" type="datetime1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97A36FF-BD80-433A-AD8C-7048FBBC139E}" type="datetime1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29AB-BBB9-413F-A21C-4D8402039284}" type="datetime1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586C-1B88-4F98-8C6C-1D8D53E746ED}" type="datetime1">
              <a:rPr lang="pt-BR" smtClean="0"/>
              <a:t>07/05/2018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C57FE7-E923-44F1-AE3E-884DDB4CF090}" type="datetime1">
              <a:rPr lang="pt-BR" smtClean="0"/>
              <a:t>07/05/2018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8BCBBF-EB78-4271-B0E3-CEE55B79757A}" type="datetime1">
              <a:rPr lang="pt-BR" smtClean="0"/>
              <a:t>07/05/2018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45DD-A233-4826-AF26-97319D17A23F}" type="datetime1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DCC9-AEE8-4971-BA68-B17E3D5F43D0}" type="datetime1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7A9C-CFE7-4ED5-9DCF-407F5A5D9332}" type="datetime1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327ED4C-B978-4417-926A-7D5B62119A5F}" type="datetime1">
              <a:rPr lang="pt-BR" smtClean="0"/>
              <a:t>07/05/2018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3BE581-BBFD-401A-9B8F-10CE61A4BF51}" type="datetime1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2170AC72-5A9D-41E7-BC8A-A305FF70E4E5}"/>
              </a:ext>
            </a:extLst>
          </p:cNvPr>
          <p:cNvSpPr/>
          <p:nvPr/>
        </p:nvSpPr>
        <p:spPr>
          <a:xfrm>
            <a:off x="3419873" y="3428999"/>
            <a:ext cx="2952328" cy="1420613"/>
          </a:xfrm>
          <a:prstGeom prst="triangle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1BB3071-ABAC-4F65-810D-63E4075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9193FFA6-8B2F-4F25-B2C4-A6B730A5FE58}"/>
              </a:ext>
            </a:extLst>
          </p:cNvPr>
          <p:cNvSpPr/>
          <p:nvPr/>
        </p:nvSpPr>
        <p:spPr>
          <a:xfrm>
            <a:off x="5202070" y="2106624"/>
            <a:ext cx="2605372" cy="2644754"/>
          </a:xfrm>
          <a:prstGeom prst="diamond">
            <a:avLst/>
          </a:prstGeom>
          <a:solidFill>
            <a:srgbClr val="5A2D1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C:\Users\Positivo\Pictures\Utilidades\LogoEFEItrans.gif">
            <a:extLst>
              <a:ext uri="{FF2B5EF4-FFF2-40B4-BE49-F238E27FC236}">
                <a16:creationId xmlns:a16="http://schemas.microsoft.com/office/drawing/2014/main" id="{8230ED58-7BDC-4515-B18B-F4BDEBEC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09931" y="5816352"/>
            <a:ext cx="864096" cy="864096"/>
          </a:xfrm>
          <a:prstGeom prst="rect">
            <a:avLst/>
          </a:prstGeom>
          <a:noFill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D3AF65A-0D7A-4225-9298-F6019BDA416A}"/>
              </a:ext>
            </a:extLst>
          </p:cNvPr>
          <p:cNvSpPr/>
          <p:nvPr/>
        </p:nvSpPr>
        <p:spPr>
          <a:xfrm>
            <a:off x="-1" y="3428999"/>
            <a:ext cx="4896037" cy="1420613"/>
          </a:xfrm>
          <a:prstGeom prst="rect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ADBC66D-8E75-49AD-A908-03D70DC5C939}"/>
              </a:ext>
            </a:extLst>
          </p:cNvPr>
          <p:cNvCxnSpPr>
            <a:cxnSpLocks/>
          </p:cNvCxnSpPr>
          <p:nvPr/>
        </p:nvCxnSpPr>
        <p:spPr>
          <a:xfrm flipV="1">
            <a:off x="5076056" y="-94221"/>
            <a:ext cx="3465923" cy="3163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8B22510-7E25-43B2-8007-24D323BE1411}"/>
              </a:ext>
            </a:extLst>
          </p:cNvPr>
          <p:cNvCxnSpPr>
            <a:cxnSpLocks/>
          </p:cNvCxnSpPr>
          <p:nvPr/>
        </p:nvCxnSpPr>
        <p:spPr>
          <a:xfrm flipV="1">
            <a:off x="4941379" y="3789041"/>
            <a:ext cx="2992077" cy="306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2821F79-202B-4993-961C-FB9998B07895}"/>
              </a:ext>
            </a:extLst>
          </p:cNvPr>
          <p:cNvCxnSpPr>
            <a:cxnSpLocks/>
          </p:cNvCxnSpPr>
          <p:nvPr/>
        </p:nvCxnSpPr>
        <p:spPr>
          <a:xfrm>
            <a:off x="623234" y="1298803"/>
            <a:ext cx="21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F2FE21A-905B-4268-A233-E6BE20F73C84}"/>
              </a:ext>
            </a:extLst>
          </p:cNvPr>
          <p:cNvCxnSpPr>
            <a:cxnSpLocks/>
          </p:cNvCxnSpPr>
          <p:nvPr/>
        </p:nvCxnSpPr>
        <p:spPr>
          <a:xfrm>
            <a:off x="623234" y="2618768"/>
            <a:ext cx="21610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9DEC02-2F6D-47D6-842C-8C9943D9EAD9}"/>
              </a:ext>
            </a:extLst>
          </p:cNvPr>
          <p:cNvSpPr txBox="1"/>
          <p:nvPr/>
        </p:nvSpPr>
        <p:spPr>
          <a:xfrm>
            <a:off x="463482" y="1368255"/>
            <a:ext cx="33301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ALGORITMOS &amp;</a:t>
            </a:r>
          </a:p>
          <a:p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Estrutura de Dados II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DA8467F7-77BA-4347-910D-6370991A8CFB}"/>
              </a:ext>
            </a:extLst>
          </p:cNvPr>
          <p:cNvSpPr txBox="1">
            <a:spLocks/>
          </p:cNvSpPr>
          <p:nvPr/>
        </p:nvSpPr>
        <p:spPr>
          <a:xfrm>
            <a:off x="350193" y="5338753"/>
            <a:ext cx="4104456" cy="44088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SORT EM LISTA ENCADEADA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7E84A082-9918-4BE2-A866-0B29AA094145}"/>
              </a:ext>
            </a:extLst>
          </p:cNvPr>
          <p:cNvSpPr txBox="1">
            <a:spLocks/>
          </p:cNvSpPr>
          <p:nvPr/>
        </p:nvSpPr>
        <p:spPr>
          <a:xfrm>
            <a:off x="350193" y="5637735"/>
            <a:ext cx="4591186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dobe Naskh Medium" panose="01010101010101010101" pitchFamily="50" charset="-78"/>
              </a:rPr>
              <a:t>Grupo 4: Breno Oliveira, Gabriel Rocha, Rafael Greca, Victor Pereira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DAE8752-1F1F-4993-93DD-5C0A973C2C62}"/>
              </a:ext>
            </a:extLst>
          </p:cNvPr>
          <p:cNvSpPr/>
          <p:nvPr/>
        </p:nvSpPr>
        <p:spPr>
          <a:xfrm flipV="1">
            <a:off x="7933456" y="1914167"/>
            <a:ext cx="1217047" cy="1420613"/>
          </a:xfrm>
          <a:prstGeom prst="rect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CAE6D24A-CCB1-40D3-80C5-679DE9D15DAD}"/>
              </a:ext>
            </a:extLst>
          </p:cNvPr>
          <p:cNvSpPr/>
          <p:nvPr/>
        </p:nvSpPr>
        <p:spPr>
          <a:xfrm flipV="1">
            <a:off x="6703090" y="1914169"/>
            <a:ext cx="2447413" cy="1420613"/>
          </a:xfrm>
          <a:prstGeom prst="triangle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0F7A45-3DAC-4A96-96CD-55DA469B1D37}"/>
              </a:ext>
            </a:extLst>
          </p:cNvPr>
          <p:cNvSpPr/>
          <p:nvPr/>
        </p:nvSpPr>
        <p:spPr>
          <a:xfrm>
            <a:off x="465785" y="908806"/>
            <a:ext cx="3464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82474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8">
            <a:extLst>
              <a:ext uri="{FF2B5EF4-FFF2-40B4-BE49-F238E27FC236}">
                <a16:creationId xmlns:a16="http://schemas.microsoft.com/office/drawing/2014/main" id="{66BFB88B-6F53-4C04-AA80-0690476D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62689"/>
            <a:ext cx="3740185" cy="2376264"/>
          </a:xfrm>
          <a:prstGeom prst="rect">
            <a:avLst/>
          </a:prstGeom>
        </p:spPr>
      </p:pic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7A609B9-9E23-4A8F-A760-CCD4E36FF5B6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5027896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SEED 5 (Entradas x Tempo de Processamento) </a:t>
            </a:r>
          </a:p>
        </p:txBody>
      </p:sp>
      <p:graphicFrame>
        <p:nvGraphicFramePr>
          <p:cNvPr id="16" name="Espaço Reservado para Conteúdo 3">
            <a:extLst>
              <a:ext uri="{FF2B5EF4-FFF2-40B4-BE49-F238E27FC236}">
                <a16:creationId xmlns:a16="http://schemas.microsoft.com/office/drawing/2014/main" id="{EB00AF83-BC24-47DF-8CD8-31B353E9F9B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4661048"/>
              </p:ext>
            </p:extLst>
          </p:nvPr>
        </p:nvGraphicFramePr>
        <p:xfrm>
          <a:off x="3912353" y="1862689"/>
          <a:ext cx="5160217" cy="3294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7">
            <a:extLst>
              <a:ext uri="{FF2B5EF4-FFF2-40B4-BE49-F238E27FC236}">
                <a16:creationId xmlns:a16="http://schemas.microsoft.com/office/drawing/2014/main" id="{85A77E57-B4CD-4D6B-B5B0-8061675456E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62689"/>
            <a:ext cx="3740185" cy="2376264"/>
          </a:xfrm>
        </p:spPr>
      </p:pic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BC5AF0-C81C-4101-B8E1-25B9504D5B91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6537548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ORDENADA CRESCENTE(Entradas x Tempo de Processamento) </a:t>
            </a:r>
          </a:p>
        </p:txBody>
      </p:sp>
      <p:graphicFrame>
        <p:nvGraphicFramePr>
          <p:cNvPr id="14" name="Espaço Reservado para Conteúdo 3">
            <a:extLst>
              <a:ext uri="{FF2B5EF4-FFF2-40B4-BE49-F238E27FC236}">
                <a16:creationId xmlns:a16="http://schemas.microsoft.com/office/drawing/2014/main" id="{4FF50343-FEC6-4915-B980-75AAB96B6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364792"/>
              </p:ext>
            </p:extLst>
          </p:nvPr>
        </p:nvGraphicFramePr>
        <p:xfrm>
          <a:off x="3912353" y="1828801"/>
          <a:ext cx="5160217" cy="32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7">
            <a:extLst>
              <a:ext uri="{FF2B5EF4-FFF2-40B4-BE49-F238E27FC236}">
                <a16:creationId xmlns:a16="http://schemas.microsoft.com/office/drawing/2014/main" id="{898633AE-BD84-4965-92E6-C661A77CDE4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0" y="1862689"/>
            <a:ext cx="3740185" cy="2376264"/>
          </a:xfrm>
        </p:spPr>
      </p:pic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67CA40-4875-4500-AB00-1BBB80870FEB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6825580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ORDENADA DECRESCENTE(Entradas x Tempo de Processamento) </a:t>
            </a:r>
          </a:p>
        </p:txBody>
      </p:sp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706A0C88-E785-4505-BC65-99AF56C7F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413277"/>
              </p:ext>
            </p:extLst>
          </p:nvPr>
        </p:nvGraphicFramePr>
        <p:xfrm>
          <a:off x="3926105" y="1851661"/>
          <a:ext cx="5146465" cy="3233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96C39F-51D5-45FC-A461-9780CFF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3CAF53-79B7-460A-BB14-DF7352D6C817}"/>
              </a:ext>
            </a:extLst>
          </p:cNvPr>
          <p:cNvSpPr/>
          <p:nvPr/>
        </p:nvSpPr>
        <p:spPr>
          <a:xfrm>
            <a:off x="5508104" y="0"/>
            <a:ext cx="3384376" cy="6858000"/>
          </a:xfrm>
          <a:prstGeom prst="rect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784FF6-EAFC-4450-9855-21AB71B47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3" y="4093736"/>
            <a:ext cx="1557970" cy="21602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A05DC3-3EB6-4F5D-AB11-730A38D49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4170" y="4093736"/>
            <a:ext cx="1557970" cy="21602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E4D3B3-5871-4232-8BE7-EFBE08F775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6" y="2087725"/>
            <a:ext cx="2995325" cy="1996883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206F7BF-290D-4C08-B3FA-AE95CE042DAB}"/>
              </a:ext>
            </a:extLst>
          </p:cNvPr>
          <p:cNvSpPr/>
          <p:nvPr/>
        </p:nvSpPr>
        <p:spPr>
          <a:xfrm>
            <a:off x="5591264" y="1195116"/>
            <a:ext cx="314604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O Merge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sort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em lista encadeada possui uma considerável vantagem em tempo de execução, onde as comparações e movimentações aumentam à medida que o valor de N (quantidade de números de entradas) cresce. </a:t>
            </a:r>
          </a:p>
          <a:p>
            <a:pPr algn="just"/>
            <a:endParaRPr lang="pt-BR" sz="1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endParaRPr lang="pt-BR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Essa diferença se dá em grande parte pelo fato do Merge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sort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em vetor ser sempre obrigado a alocar memória dinamicamente para um vetor auxiliar em todas as ordenações, enquanto o Merge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sort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em lista, apesar de movimentar uma estrutura de dados dinâmica </a:t>
            </a:r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não precisa alocar novos espaços de memória para fazer sua ordenação.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9E88336-218E-41D8-B15D-B9251E1ABF75}"/>
              </a:ext>
            </a:extLst>
          </p:cNvPr>
          <p:cNvCxnSpPr>
            <a:cxnSpLocks/>
          </p:cNvCxnSpPr>
          <p:nvPr/>
        </p:nvCxnSpPr>
        <p:spPr>
          <a:xfrm>
            <a:off x="8820472" y="0"/>
            <a:ext cx="0" cy="7173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6455C666-B1E8-4DEF-A256-D87CC1B636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52" y="937793"/>
            <a:ext cx="783047" cy="78304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BD81A1B-8CEA-4CC2-83ED-D0DE376D8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64" y="3586708"/>
            <a:ext cx="876294" cy="87629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57647E3-01BD-4966-A16F-88C0BD2C7027}"/>
              </a:ext>
            </a:extLst>
          </p:cNvPr>
          <p:cNvSpPr txBox="1"/>
          <p:nvPr/>
        </p:nvSpPr>
        <p:spPr>
          <a:xfrm>
            <a:off x="5482400" y="453857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Conclusões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EF4DB1-E692-4F2E-A7D4-C07951141CF0}"/>
              </a:ext>
            </a:extLst>
          </p:cNvPr>
          <p:cNvSpPr txBox="1"/>
          <p:nvPr/>
        </p:nvSpPr>
        <p:spPr>
          <a:xfrm>
            <a:off x="1404824" y="715467"/>
            <a:ext cx="316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26889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0B719D45-20CC-4735-ABE6-4F5D2D9660A5}"/>
              </a:ext>
            </a:extLst>
          </p:cNvPr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96C39F-51D5-45FC-A461-9780CFF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3CAF53-79B7-460A-BB14-DF7352D6C817}"/>
              </a:ext>
            </a:extLst>
          </p:cNvPr>
          <p:cNvSpPr/>
          <p:nvPr/>
        </p:nvSpPr>
        <p:spPr>
          <a:xfrm>
            <a:off x="0" y="3140968"/>
            <a:ext cx="9144000" cy="1008112"/>
          </a:xfrm>
          <a:prstGeom prst="rect">
            <a:avLst/>
          </a:prstGeom>
          <a:gradFill flip="none" rotWithShape="1">
            <a:gsLst>
              <a:gs pos="0">
                <a:srgbClr val="DC5D1E">
                  <a:shade val="30000"/>
                  <a:satMod val="115000"/>
                </a:srgbClr>
              </a:gs>
              <a:gs pos="50000">
                <a:srgbClr val="DC5D1E">
                  <a:shade val="67500"/>
                  <a:satMod val="115000"/>
                </a:srgbClr>
              </a:gs>
              <a:gs pos="100000">
                <a:srgbClr val="DC5D1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9E88336-218E-41D8-B15D-B9251E1ABF75}"/>
              </a:ext>
            </a:extLst>
          </p:cNvPr>
          <p:cNvCxnSpPr>
            <a:cxnSpLocks/>
          </p:cNvCxnSpPr>
          <p:nvPr/>
        </p:nvCxnSpPr>
        <p:spPr>
          <a:xfrm>
            <a:off x="0" y="3284984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79DA66-01A3-4EC6-A28F-017D2D058D46}"/>
              </a:ext>
            </a:extLst>
          </p:cNvPr>
          <p:cNvCxnSpPr>
            <a:cxnSpLocks/>
          </p:cNvCxnSpPr>
          <p:nvPr/>
        </p:nvCxnSpPr>
        <p:spPr>
          <a:xfrm>
            <a:off x="0" y="4005064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05A0E2-2195-481E-9CED-B79BBFF658C8}"/>
              </a:ext>
            </a:extLst>
          </p:cNvPr>
          <p:cNvSpPr txBox="1"/>
          <p:nvPr/>
        </p:nvSpPr>
        <p:spPr>
          <a:xfrm>
            <a:off x="179512" y="342900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https://github.com/GabrielRochaPessoa/MergeSortLIsta.git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1842D1B-6600-4201-B3C4-9DF207950F2C}"/>
              </a:ext>
            </a:extLst>
          </p:cNvPr>
          <p:cNvSpPr/>
          <p:nvPr/>
        </p:nvSpPr>
        <p:spPr>
          <a:xfrm>
            <a:off x="0" y="-27384"/>
            <a:ext cx="9144000" cy="6480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B51E29-2010-43FF-A82A-15AC85CDB8C4}"/>
              </a:ext>
            </a:extLst>
          </p:cNvPr>
          <p:cNvSpPr/>
          <p:nvPr/>
        </p:nvSpPr>
        <p:spPr>
          <a:xfrm>
            <a:off x="0" y="0"/>
            <a:ext cx="9144000" cy="1545486"/>
          </a:xfrm>
          <a:prstGeom prst="rect">
            <a:avLst/>
          </a:prstGeom>
          <a:gradFill flip="none" rotWithShape="1">
            <a:gsLst>
              <a:gs pos="0">
                <a:srgbClr val="77280F">
                  <a:shade val="30000"/>
                  <a:satMod val="115000"/>
                </a:srgbClr>
              </a:gs>
              <a:gs pos="50000">
                <a:srgbClr val="77280F">
                  <a:shade val="67500"/>
                  <a:satMod val="115000"/>
                </a:srgbClr>
              </a:gs>
              <a:gs pos="100000">
                <a:srgbClr val="77280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4C1BE9ED-5E80-4540-BDF6-D23DD23FE4C5}"/>
              </a:ext>
            </a:extLst>
          </p:cNvPr>
          <p:cNvSpPr/>
          <p:nvPr/>
        </p:nvSpPr>
        <p:spPr>
          <a:xfrm rot="5400000">
            <a:off x="5182542" y="3571381"/>
            <a:ext cx="1083171" cy="576064"/>
          </a:xfrm>
          <a:prstGeom prst="triangle">
            <a:avLst>
              <a:gd name="adj" fmla="val 5088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99305" y="161208"/>
            <a:ext cx="1828211" cy="71435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DIFERENÇAS</a:t>
            </a:r>
          </a:p>
        </p:txBody>
      </p:sp>
      <p:pic>
        <p:nvPicPr>
          <p:cNvPr id="4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1238" y="260648"/>
            <a:ext cx="960591" cy="960591"/>
          </a:xfrm>
          <a:prstGeom prst="rect">
            <a:avLst/>
          </a:prstGeom>
          <a:noFill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C8512A3-08F1-49D2-8B9C-5C1EA7947E61}"/>
              </a:ext>
            </a:extLst>
          </p:cNvPr>
          <p:cNvSpPr/>
          <p:nvPr/>
        </p:nvSpPr>
        <p:spPr>
          <a:xfrm>
            <a:off x="4014007" y="1952727"/>
            <a:ext cx="1800200" cy="3888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0079B90-82ED-4926-B738-408695F11E82}"/>
              </a:ext>
            </a:extLst>
          </p:cNvPr>
          <p:cNvSpPr/>
          <p:nvPr/>
        </p:nvSpPr>
        <p:spPr>
          <a:xfrm rot="5400000">
            <a:off x="5200613" y="3571381"/>
            <a:ext cx="1083171" cy="576064"/>
          </a:xfrm>
          <a:prstGeom prst="triangle">
            <a:avLst>
              <a:gd name="adj" fmla="val 5088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D121AE4-84FA-40B9-A76B-BB2EDEA2EFB7}"/>
              </a:ext>
            </a:extLst>
          </p:cNvPr>
          <p:cNvCxnSpPr>
            <a:cxnSpLocks/>
          </p:cNvCxnSpPr>
          <p:nvPr/>
        </p:nvCxnSpPr>
        <p:spPr>
          <a:xfrm>
            <a:off x="6005054" y="1952727"/>
            <a:ext cx="0" cy="1719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816E87-AFC6-485D-A888-D8D16CCAFBA6}"/>
              </a:ext>
            </a:extLst>
          </p:cNvPr>
          <p:cNvCxnSpPr>
            <a:cxnSpLocks/>
          </p:cNvCxnSpPr>
          <p:nvPr/>
        </p:nvCxnSpPr>
        <p:spPr>
          <a:xfrm flipH="1">
            <a:off x="6005055" y="4067835"/>
            <a:ext cx="12588" cy="17733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1449FC-1867-4EDB-9EE3-1EF0B59CB976}"/>
              </a:ext>
            </a:extLst>
          </p:cNvPr>
          <p:cNvCxnSpPr/>
          <p:nvPr/>
        </p:nvCxnSpPr>
        <p:spPr>
          <a:xfrm>
            <a:off x="6005054" y="3671791"/>
            <a:ext cx="241201" cy="2160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876C24-C289-4C2A-981B-12EE8D1E3226}"/>
              </a:ext>
            </a:extLst>
          </p:cNvPr>
          <p:cNvCxnSpPr>
            <a:cxnSpLocks/>
          </p:cNvCxnSpPr>
          <p:nvPr/>
        </p:nvCxnSpPr>
        <p:spPr>
          <a:xfrm flipV="1">
            <a:off x="6017643" y="3887815"/>
            <a:ext cx="222155" cy="1800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AD1E8F8B-4AA0-4ED2-882A-3E713A308321}"/>
              </a:ext>
            </a:extLst>
          </p:cNvPr>
          <p:cNvSpPr/>
          <p:nvPr/>
        </p:nvSpPr>
        <p:spPr>
          <a:xfrm>
            <a:off x="3995936" y="1952727"/>
            <a:ext cx="1800200" cy="3888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ED0EFC59-18E5-4452-8028-124193F05EC9}"/>
              </a:ext>
            </a:extLst>
          </p:cNvPr>
          <p:cNvSpPr/>
          <p:nvPr/>
        </p:nvSpPr>
        <p:spPr>
          <a:xfrm rot="5400000">
            <a:off x="7888636" y="3571381"/>
            <a:ext cx="1083171" cy="576064"/>
          </a:xfrm>
          <a:prstGeom prst="triangle">
            <a:avLst>
              <a:gd name="adj" fmla="val 50882"/>
            </a:avLst>
          </a:prstGeom>
          <a:solidFill>
            <a:srgbClr val="DC5D1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191F3C2-706B-4BA0-ABEC-500113C6A9B8}"/>
              </a:ext>
            </a:extLst>
          </p:cNvPr>
          <p:cNvSpPr/>
          <p:nvPr/>
        </p:nvSpPr>
        <p:spPr>
          <a:xfrm>
            <a:off x="6720101" y="1952727"/>
            <a:ext cx="1800200" cy="3888432"/>
          </a:xfrm>
          <a:prstGeom prst="rect">
            <a:avLst/>
          </a:prstGeom>
          <a:solidFill>
            <a:srgbClr val="DC5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CBCFA3F7-7575-475C-88BA-D37713798E52}"/>
              </a:ext>
            </a:extLst>
          </p:cNvPr>
          <p:cNvSpPr/>
          <p:nvPr/>
        </p:nvSpPr>
        <p:spPr>
          <a:xfrm rot="5400000">
            <a:off x="7906707" y="3571381"/>
            <a:ext cx="1083171" cy="576064"/>
          </a:xfrm>
          <a:prstGeom prst="triangle">
            <a:avLst>
              <a:gd name="adj" fmla="val 50882"/>
            </a:avLst>
          </a:prstGeom>
          <a:solidFill>
            <a:srgbClr val="DC5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54D689-3023-4C19-8767-9639DCD4101F}"/>
              </a:ext>
            </a:extLst>
          </p:cNvPr>
          <p:cNvCxnSpPr>
            <a:cxnSpLocks/>
          </p:cNvCxnSpPr>
          <p:nvPr/>
        </p:nvCxnSpPr>
        <p:spPr>
          <a:xfrm>
            <a:off x="8711148" y="1952727"/>
            <a:ext cx="0" cy="1719064"/>
          </a:xfrm>
          <a:prstGeom prst="line">
            <a:avLst/>
          </a:prstGeom>
          <a:ln>
            <a:solidFill>
              <a:srgbClr val="DC5D1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798BA5F-25E0-47BE-BBB1-4A597239E9F4}"/>
              </a:ext>
            </a:extLst>
          </p:cNvPr>
          <p:cNvCxnSpPr>
            <a:cxnSpLocks/>
          </p:cNvCxnSpPr>
          <p:nvPr/>
        </p:nvCxnSpPr>
        <p:spPr>
          <a:xfrm flipH="1">
            <a:off x="8711149" y="4067835"/>
            <a:ext cx="12588" cy="1773324"/>
          </a:xfrm>
          <a:prstGeom prst="line">
            <a:avLst/>
          </a:prstGeom>
          <a:ln>
            <a:solidFill>
              <a:srgbClr val="DC5D1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5B21F7-FA64-49E9-9152-04747B84887C}"/>
              </a:ext>
            </a:extLst>
          </p:cNvPr>
          <p:cNvCxnSpPr/>
          <p:nvPr/>
        </p:nvCxnSpPr>
        <p:spPr>
          <a:xfrm>
            <a:off x="8711148" y="3671791"/>
            <a:ext cx="241201" cy="216024"/>
          </a:xfrm>
          <a:prstGeom prst="line">
            <a:avLst/>
          </a:prstGeom>
          <a:ln>
            <a:solidFill>
              <a:srgbClr val="DC5D1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1B83D43-B855-475F-B71E-F23B59511C08}"/>
              </a:ext>
            </a:extLst>
          </p:cNvPr>
          <p:cNvCxnSpPr>
            <a:cxnSpLocks/>
          </p:cNvCxnSpPr>
          <p:nvPr/>
        </p:nvCxnSpPr>
        <p:spPr>
          <a:xfrm flipV="1">
            <a:off x="8723737" y="3887815"/>
            <a:ext cx="222155" cy="180020"/>
          </a:xfrm>
          <a:prstGeom prst="line">
            <a:avLst/>
          </a:prstGeom>
          <a:ln>
            <a:solidFill>
              <a:srgbClr val="DC5D1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D7C1208-D917-4CEE-805C-026ECDE61952}"/>
              </a:ext>
            </a:extLst>
          </p:cNvPr>
          <p:cNvSpPr txBox="1"/>
          <p:nvPr/>
        </p:nvSpPr>
        <p:spPr>
          <a:xfrm>
            <a:off x="4662078" y="2104373"/>
            <a:ext cx="413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CF2FAF-8156-4864-8A25-E13402B7858F}"/>
              </a:ext>
            </a:extLst>
          </p:cNvPr>
          <p:cNvSpPr txBox="1"/>
          <p:nvPr/>
        </p:nvSpPr>
        <p:spPr>
          <a:xfrm>
            <a:off x="7413212" y="2073159"/>
            <a:ext cx="413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DDF189-7EA5-4881-BC3B-2D5360108A04}"/>
              </a:ext>
            </a:extLst>
          </p:cNvPr>
          <p:cNvSpPr txBox="1"/>
          <p:nvPr/>
        </p:nvSpPr>
        <p:spPr>
          <a:xfrm>
            <a:off x="4249000" y="2733509"/>
            <a:ext cx="129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Vetor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BC36274-3334-4DC0-AF5A-9C71C3B8A6B1}"/>
              </a:ext>
            </a:extLst>
          </p:cNvPr>
          <p:cNvSpPr txBox="1"/>
          <p:nvPr/>
        </p:nvSpPr>
        <p:spPr>
          <a:xfrm>
            <a:off x="6754235" y="275418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Lista Encadeada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3B24D86-6C67-4141-8626-3D9936387455}"/>
              </a:ext>
            </a:extLst>
          </p:cNvPr>
          <p:cNvSpPr txBox="1"/>
          <p:nvPr/>
        </p:nvSpPr>
        <p:spPr>
          <a:xfrm>
            <a:off x="6760001" y="2781045"/>
            <a:ext cx="17736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Não há alocação, pois a ordenação ocorre diretamente no nó.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Trabalha com uma estrutura já dinâmica.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Utiliza dois nós auxiliares para encontrar o nó ao meio da lista.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475259E-4D22-4D81-B0BD-82993D3FDA34}"/>
              </a:ext>
            </a:extLst>
          </p:cNvPr>
          <p:cNvSpPr txBox="1"/>
          <p:nvPr/>
        </p:nvSpPr>
        <p:spPr>
          <a:xfrm>
            <a:off x="4122019" y="3041950"/>
            <a:ext cx="1584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Alocação dinâmica de um vetor auxiliar para a ordenação.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Trabalha com uma estrutura estática.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Encontrará o meio tendo como base que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Meio (x) = (</a:t>
            </a:r>
            <a:r>
              <a:rPr lang="pt-BR" sz="1400" dirty="0" err="1">
                <a:solidFill>
                  <a:schemeClr val="bg1"/>
                </a:solidFill>
                <a:latin typeface="Agency FB" panose="020B0503020202020204" pitchFamily="34" charset="0"/>
              </a:rPr>
              <a:t>inicio+fim</a:t>
            </a:r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)/2.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9C82E2-D454-4290-8FF4-830D7892DD8A}"/>
              </a:ext>
            </a:extLst>
          </p:cNvPr>
          <p:cNvSpPr/>
          <p:nvPr/>
        </p:nvSpPr>
        <p:spPr>
          <a:xfrm>
            <a:off x="-1" y="6304657"/>
            <a:ext cx="9177251" cy="580727"/>
          </a:xfrm>
          <a:prstGeom prst="rect">
            <a:avLst/>
          </a:prstGeom>
          <a:gradFill flip="none" rotWithShape="1">
            <a:gsLst>
              <a:gs pos="0">
                <a:srgbClr val="D36927">
                  <a:shade val="30000"/>
                  <a:satMod val="115000"/>
                </a:srgbClr>
              </a:gs>
              <a:gs pos="50000">
                <a:srgbClr val="D36927">
                  <a:shade val="67500"/>
                  <a:satMod val="115000"/>
                </a:srgbClr>
              </a:gs>
              <a:gs pos="100000">
                <a:srgbClr val="D369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F3475-237F-4D62-8811-C0F8302F3C50}"/>
              </a:ext>
            </a:extLst>
          </p:cNvPr>
          <p:cNvSpPr txBox="1"/>
          <p:nvPr/>
        </p:nvSpPr>
        <p:spPr>
          <a:xfrm>
            <a:off x="399305" y="77437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gency FB" panose="020B0503020202020204" pitchFamily="34" charset="0"/>
              </a:rPr>
              <a:t>A seguir, apresentaremos as grandes diferenças entre aplicar o algoritmo merge </a:t>
            </a:r>
            <a:r>
              <a:rPr lang="pt-BR" sz="1200" dirty="0" err="1">
                <a:solidFill>
                  <a:schemeClr val="bg1"/>
                </a:solidFill>
                <a:latin typeface="Agency FB" panose="020B0503020202020204" pitchFamily="34" charset="0"/>
              </a:rPr>
              <a:t>sort</a:t>
            </a:r>
            <a:r>
              <a:rPr lang="pt-BR" sz="1200" dirty="0">
                <a:solidFill>
                  <a:schemeClr val="bg1"/>
                </a:solidFill>
                <a:latin typeface="Agency FB" panose="020B0503020202020204" pitchFamily="34" charset="0"/>
              </a:rPr>
              <a:t> em um vetor e em listas encadeadas</a:t>
            </a:r>
          </a:p>
        </p:txBody>
      </p:sp>
      <p:pic>
        <p:nvPicPr>
          <p:cNvPr id="36" name="Picture 2" descr="C:\Users\Positivo\Desktop\Algoritmo e Estrutura de Dados II\Trabalho 1\mergesort.png">
            <a:extLst>
              <a:ext uri="{FF2B5EF4-FFF2-40B4-BE49-F238E27FC236}">
                <a16:creationId xmlns:a16="http://schemas.microsoft.com/office/drawing/2014/main" id="{3C624E1D-D574-4DB9-A8CE-612D0BB1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699" y="2597625"/>
            <a:ext cx="2502186" cy="2580379"/>
          </a:xfrm>
          <a:prstGeom prst="rect">
            <a:avLst/>
          </a:prstGeom>
          <a:noFill/>
        </p:spPr>
      </p:pic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1B921C6F-3EF8-47B9-8299-5CA5214E9404}"/>
              </a:ext>
            </a:extLst>
          </p:cNvPr>
          <p:cNvSpPr txBox="1">
            <a:spLocks/>
          </p:cNvSpPr>
          <p:nvPr/>
        </p:nvSpPr>
        <p:spPr>
          <a:xfrm>
            <a:off x="347653" y="1943683"/>
            <a:ext cx="3250704" cy="351033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Princípio básico: “Divide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Conquer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9E427E-5D4D-468D-84A0-D68EBC30FCFF}"/>
              </a:ext>
            </a:extLst>
          </p:cNvPr>
          <p:cNvSpPr/>
          <p:nvPr/>
        </p:nvSpPr>
        <p:spPr>
          <a:xfrm>
            <a:off x="3491880" y="-27384"/>
            <a:ext cx="1944216" cy="688538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C0C03E-1D43-46FC-922F-1BE019ABE5D9}"/>
              </a:ext>
            </a:extLst>
          </p:cNvPr>
          <p:cNvSpPr/>
          <p:nvPr/>
        </p:nvSpPr>
        <p:spPr>
          <a:xfrm>
            <a:off x="0" y="5445224"/>
            <a:ext cx="5220072" cy="1412776"/>
          </a:xfrm>
          <a:prstGeom prst="rect">
            <a:avLst/>
          </a:prstGeom>
          <a:gradFill flip="none" rotWithShape="1">
            <a:gsLst>
              <a:gs pos="0">
                <a:srgbClr val="D36927">
                  <a:shade val="30000"/>
                  <a:satMod val="115000"/>
                </a:srgbClr>
              </a:gs>
              <a:gs pos="50000">
                <a:srgbClr val="D36927">
                  <a:shade val="67500"/>
                  <a:satMod val="115000"/>
                </a:srgbClr>
              </a:gs>
              <a:gs pos="100000">
                <a:srgbClr val="D369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466B9C-C3B3-4F31-B240-CBB24A0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A41093D-49CA-4628-97FD-69D38897F352}"/>
              </a:ext>
            </a:extLst>
          </p:cNvPr>
          <p:cNvSpPr txBox="1">
            <a:spLocks/>
          </p:cNvSpPr>
          <p:nvPr/>
        </p:nvSpPr>
        <p:spPr>
          <a:xfrm>
            <a:off x="5796136" y="116632"/>
            <a:ext cx="2376264" cy="714356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ALGORITMO - VETOR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4B2369-5136-4AF6-B993-7B323949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1999928"/>
            <a:ext cx="4824536" cy="42484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EF52E6-6C26-4379-9859-BD1466E3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99498"/>
            <a:ext cx="4824536" cy="12065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D384F7-6C14-4EB3-B80C-A13B800D7265}"/>
              </a:ext>
            </a:extLst>
          </p:cNvPr>
          <p:cNvSpPr txBox="1"/>
          <p:nvPr/>
        </p:nvSpPr>
        <p:spPr>
          <a:xfrm>
            <a:off x="5796136" y="765715"/>
            <a:ext cx="30811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função </a:t>
            </a:r>
            <a:r>
              <a:rPr lang="pt-BR" sz="1400" dirty="0" err="1">
                <a:solidFill>
                  <a:srgbClr val="DC5D1E"/>
                </a:solidFill>
                <a:latin typeface="Agency FB" panose="020B0503020202020204" pitchFamily="34" charset="0"/>
              </a:rPr>
              <a:t>mergeSort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Função responsável por montar a pilha de execução durante a ordenação do vetor.</a:t>
            </a:r>
          </a:p>
          <a:p>
            <a:pPr algn="just"/>
            <a:endParaRPr lang="pt-BR" sz="16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57F792-56E4-47EA-B8CC-7CB8D4ABEF6E}"/>
              </a:ext>
            </a:extLst>
          </p:cNvPr>
          <p:cNvSpPr/>
          <p:nvPr/>
        </p:nvSpPr>
        <p:spPr>
          <a:xfrm>
            <a:off x="5796136" y="1966044"/>
            <a:ext cx="3081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função 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merge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É a função responsável por verificar o valor dos vetores particionados, ordená-los e juntá-los em um vetor auxiliar e movê-los para o vetor original ao final da função. </a:t>
            </a:r>
          </a:p>
        </p:txBody>
      </p:sp>
    </p:spTree>
    <p:extLst>
      <p:ext uri="{BB962C8B-B14F-4D97-AF65-F5344CB8AC3E}">
        <p14:creationId xmlns:p14="http://schemas.microsoft.com/office/powerpoint/2010/main" val="8372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9E427E-5D4D-468D-84A0-D68EBC30FCFF}"/>
              </a:ext>
            </a:extLst>
          </p:cNvPr>
          <p:cNvSpPr/>
          <p:nvPr/>
        </p:nvSpPr>
        <p:spPr>
          <a:xfrm>
            <a:off x="3491880" y="-27384"/>
            <a:ext cx="1944216" cy="688538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C0C03E-1D43-46FC-922F-1BE019ABE5D9}"/>
              </a:ext>
            </a:extLst>
          </p:cNvPr>
          <p:cNvSpPr/>
          <p:nvPr/>
        </p:nvSpPr>
        <p:spPr>
          <a:xfrm>
            <a:off x="-16625" y="5445224"/>
            <a:ext cx="5220072" cy="1412776"/>
          </a:xfrm>
          <a:prstGeom prst="rect">
            <a:avLst/>
          </a:prstGeom>
          <a:gradFill flip="none" rotWithShape="1">
            <a:gsLst>
              <a:gs pos="0">
                <a:srgbClr val="D36927">
                  <a:shade val="30000"/>
                  <a:satMod val="115000"/>
                </a:srgbClr>
              </a:gs>
              <a:gs pos="50000">
                <a:srgbClr val="D36927">
                  <a:shade val="67500"/>
                  <a:satMod val="115000"/>
                </a:srgbClr>
              </a:gs>
              <a:gs pos="100000">
                <a:srgbClr val="D3692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466B9C-C3B3-4F31-B240-CBB24A0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A41093D-49CA-4628-97FD-69D38897F352}"/>
              </a:ext>
            </a:extLst>
          </p:cNvPr>
          <p:cNvSpPr txBox="1">
            <a:spLocks/>
          </p:cNvSpPr>
          <p:nvPr/>
        </p:nvSpPr>
        <p:spPr>
          <a:xfrm>
            <a:off x="5796136" y="116632"/>
            <a:ext cx="2376264" cy="714356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ALGORITMO - LISTA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26B459-0EAA-47AC-94E7-BB480CE43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2" y="2168076"/>
            <a:ext cx="4000570" cy="1659053"/>
          </a:xfrm>
          <a:prstGeom prst="rect">
            <a:avLst/>
          </a:prstGeom>
        </p:spPr>
      </p:pic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F1DC007A-892F-4CEC-AFFB-9B1AD1F06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2" y="4266831"/>
            <a:ext cx="4187431" cy="2042490"/>
          </a:xfrm>
          <a:prstGeom prst="rect">
            <a:avLst/>
          </a:prstGeom>
        </p:spPr>
      </p:pic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D660E78F-A4A8-4460-AE26-4C8A5CD7A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44278"/>
            <a:ext cx="3392390" cy="17217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749ED-4344-48C0-9143-3FB8090D5A1A}"/>
              </a:ext>
            </a:extLst>
          </p:cNvPr>
          <p:cNvSpPr txBox="1"/>
          <p:nvPr/>
        </p:nvSpPr>
        <p:spPr>
          <a:xfrm>
            <a:off x="5796136" y="765715"/>
            <a:ext cx="308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função </a:t>
            </a:r>
            <a:r>
              <a:rPr lang="pt-BR" sz="1400" dirty="0" err="1">
                <a:solidFill>
                  <a:srgbClr val="DC5D1E"/>
                </a:solidFill>
                <a:latin typeface="Agency FB" panose="020B0503020202020204" pitchFamily="34" charset="0"/>
              </a:rPr>
              <a:t>mergeSort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Caso base, se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head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==NULL e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head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-&gt;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next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for NULL também, então não há mais nós para serem verificados, então chama-se a função particiona.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0AFA5C-6DBD-4C62-A7C1-AB72C9F2657E}"/>
              </a:ext>
            </a:extLst>
          </p:cNvPr>
          <p:cNvSpPr/>
          <p:nvPr/>
        </p:nvSpPr>
        <p:spPr>
          <a:xfrm>
            <a:off x="5796136" y="1966044"/>
            <a:ext cx="30811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função 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particiona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Cria-se dois nós: 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lebre e tartaruga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. </a:t>
            </a:r>
          </a:p>
          <a:p>
            <a:pPr algn="just"/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tarta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= aponta para o primeiro nó</a:t>
            </a:r>
          </a:p>
          <a:p>
            <a:pPr algn="just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lebre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= aponta para o próximo nó a partir da tartaruga. </a:t>
            </a:r>
          </a:p>
          <a:p>
            <a:pPr algn="just"/>
            <a:endParaRPr lang="pt-BR" sz="1400" b="1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Primeira condicional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: enquanto a lebre não for NULL, ele será incrementado por 1 e se o próximo ponto não for NULL, ambos andam mais um nó. </a:t>
            </a:r>
          </a:p>
          <a:p>
            <a:pPr algn="just"/>
            <a:endParaRPr lang="pt-BR" sz="1400" b="1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  <a:p>
            <a:pPr algn="just"/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Ao sair da condicional: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lebre será nulo e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tarta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irá apontar para o nó do meio da lista e é feita a partição a partir do próximo elemento do meio.  </a:t>
            </a:r>
            <a:r>
              <a:rPr lang="pt-BR" sz="1400" dirty="0">
                <a:solidFill>
                  <a:srgbClr val="DC5D1E"/>
                </a:solidFill>
                <a:latin typeface="Agency FB" panose="020B0503020202020204" pitchFamily="34" charset="0"/>
              </a:rPr>
              <a:t>Frente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irá apontar para o primeiro elemento da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sub-divisão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à esquerda e </a:t>
            </a:r>
            <a:r>
              <a:rPr lang="pt-BR" sz="1400" dirty="0" err="1">
                <a:solidFill>
                  <a:srgbClr val="DC5D1E"/>
                </a:solidFill>
                <a:latin typeface="Agency FB" panose="020B0503020202020204" pitchFamily="34" charset="0"/>
              </a:rPr>
              <a:t>Pos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irá apontar para o primeiro elemento da subdivisão à direita. Fazer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tarta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-&gt;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next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 = NULL será onde ocorrerá a partição da lista em dois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EX: 4-&gt;3-&gt;1-&gt;7-&gt;8-&gt;9-&gt;NULL,    torna:  4-&gt;3-&gt;1-&gt;7-&gt;NULL 8-&gt;9-&gt;NULL</a:t>
            </a:r>
          </a:p>
          <a:p>
            <a:pPr algn="just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4 = frente;  8 = </a:t>
            </a:r>
            <a:r>
              <a:rPr lang="pt-BR" sz="1400" dirty="0" err="1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pos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23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96C39F-51D5-45FC-A461-9780CFF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6C1F36-0D86-43D5-B26F-49B8C364F331}"/>
              </a:ext>
            </a:extLst>
          </p:cNvPr>
          <p:cNvSpPr/>
          <p:nvPr/>
        </p:nvSpPr>
        <p:spPr>
          <a:xfrm>
            <a:off x="3922" y="0"/>
            <a:ext cx="9144000" cy="1628800"/>
          </a:xfrm>
          <a:prstGeom prst="rect">
            <a:avLst/>
          </a:prstGeom>
          <a:gradFill flip="none" rotWithShape="1">
            <a:gsLst>
              <a:gs pos="0">
                <a:srgbClr val="D36927">
                  <a:shade val="30000"/>
                  <a:satMod val="115000"/>
                </a:srgbClr>
              </a:gs>
              <a:gs pos="50000">
                <a:srgbClr val="D36927">
                  <a:shade val="67500"/>
                  <a:satMod val="115000"/>
                </a:srgbClr>
              </a:gs>
              <a:gs pos="100000">
                <a:srgbClr val="D3692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3CAF53-79B7-460A-BB14-DF7352D6C817}"/>
              </a:ext>
            </a:extLst>
          </p:cNvPr>
          <p:cNvSpPr/>
          <p:nvPr/>
        </p:nvSpPr>
        <p:spPr>
          <a:xfrm>
            <a:off x="6755565" y="0"/>
            <a:ext cx="2494386" cy="6858000"/>
          </a:xfrm>
          <a:prstGeom prst="rect">
            <a:avLst/>
          </a:prstGeom>
          <a:gradFill flip="none" rotWithShape="1">
            <a:gsLst>
              <a:gs pos="0">
                <a:srgbClr val="5A2D12">
                  <a:shade val="30000"/>
                  <a:satMod val="115000"/>
                </a:srgbClr>
              </a:gs>
              <a:gs pos="50000">
                <a:srgbClr val="5A2D12">
                  <a:shade val="67500"/>
                  <a:satMod val="115000"/>
                </a:srgbClr>
              </a:gs>
              <a:gs pos="100000">
                <a:srgbClr val="5A2D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25A4482-359B-46D9-8534-38FC88558C46}"/>
              </a:ext>
            </a:extLst>
          </p:cNvPr>
          <p:cNvSpPr txBox="1">
            <a:spLocks/>
          </p:cNvSpPr>
          <p:nvPr/>
        </p:nvSpPr>
        <p:spPr>
          <a:xfrm>
            <a:off x="735630" y="100044"/>
            <a:ext cx="2376264" cy="71435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PRÁTICA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70DA28-4EA8-4384-BC92-FAF3B58FD382}"/>
              </a:ext>
            </a:extLst>
          </p:cNvPr>
          <p:cNvSpPr/>
          <p:nvPr/>
        </p:nvSpPr>
        <p:spPr>
          <a:xfrm>
            <a:off x="727381" y="667602"/>
            <a:ext cx="470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Geração de </a:t>
            </a:r>
            <a:r>
              <a:rPr lang="pt-BR" sz="1600" b="1" dirty="0" err="1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Seed’s</a:t>
            </a:r>
            <a:r>
              <a:rPr lang="pt-BR" sz="16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 de testes com valores aleatórios.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  <a:p>
            <a:pPr lvl="1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B64A42-83DF-46C6-9144-740717CEBC3C}"/>
              </a:ext>
            </a:extLst>
          </p:cNvPr>
          <p:cNvSpPr txBox="1"/>
          <p:nvPr/>
        </p:nvSpPr>
        <p:spPr>
          <a:xfrm>
            <a:off x="719537" y="109904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Entradas:  10.000, 15.000, 20.000, 25.000, 30.000.</a:t>
            </a:r>
          </a:p>
        </p:txBody>
      </p:sp>
      <p:sp>
        <p:nvSpPr>
          <p:cNvPr id="11" name="Seta: Divisa 10">
            <a:extLst>
              <a:ext uri="{FF2B5EF4-FFF2-40B4-BE49-F238E27FC236}">
                <a16:creationId xmlns:a16="http://schemas.microsoft.com/office/drawing/2014/main" id="{3FFC5BF1-F823-4A7E-8BA0-FEF5FF02E3D6}"/>
              </a:ext>
            </a:extLst>
          </p:cNvPr>
          <p:cNvSpPr/>
          <p:nvPr/>
        </p:nvSpPr>
        <p:spPr>
          <a:xfrm>
            <a:off x="533400" y="310424"/>
            <a:ext cx="91952" cy="71435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ivisa 11">
            <a:extLst>
              <a:ext uri="{FF2B5EF4-FFF2-40B4-BE49-F238E27FC236}">
                <a16:creationId xmlns:a16="http://schemas.microsoft.com/office/drawing/2014/main" id="{956D7309-2518-45C4-A8A7-7F3745B2DC55}"/>
              </a:ext>
            </a:extLst>
          </p:cNvPr>
          <p:cNvSpPr/>
          <p:nvPr/>
        </p:nvSpPr>
        <p:spPr>
          <a:xfrm flipH="1">
            <a:off x="165444" y="310424"/>
            <a:ext cx="91952" cy="71435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FC71B4-E58E-4B40-B323-0C8230F543B7}"/>
              </a:ext>
            </a:extLst>
          </p:cNvPr>
          <p:cNvSpPr/>
          <p:nvPr/>
        </p:nvSpPr>
        <p:spPr>
          <a:xfrm>
            <a:off x="1043608" y="2183715"/>
            <a:ext cx="30260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Tabelas de valores.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Tempo de execução.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Comparações.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Movimentações.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Gráficos.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Tempo de Execução.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B20C85-0F09-4F3A-8F38-24E71EC91CEC}"/>
              </a:ext>
            </a:extLst>
          </p:cNvPr>
          <p:cNvSpPr txBox="1"/>
          <p:nvPr/>
        </p:nvSpPr>
        <p:spPr>
          <a:xfrm>
            <a:off x="1043608" y="4575111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* Os valores de comparação e movimentação são muito próximos em ambas 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23034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7ACD63-6146-48E6-98D2-469371696C3A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5027896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SEED 1 (Entradas x Tempo de Processamento)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829AC0B-CDF3-4AD7-8A63-3122080A5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44825"/>
            <a:ext cx="3740185" cy="2376264"/>
          </a:xfrm>
          <a:prstGeom prst="rect">
            <a:avLst/>
          </a:prstGeom>
        </p:spPr>
      </p:pic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882C4905-1E4F-4847-B2C1-0F6C2277159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976549"/>
              </p:ext>
            </p:extLst>
          </p:nvPr>
        </p:nvGraphicFramePr>
        <p:xfrm>
          <a:off x="3943936" y="1844824"/>
          <a:ext cx="5128634" cy="34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Conteúdo 13">
            <a:extLst>
              <a:ext uri="{FF2B5EF4-FFF2-40B4-BE49-F238E27FC236}">
                <a16:creationId xmlns:a16="http://schemas.microsoft.com/office/drawing/2014/main" id="{00F6A721-96BD-4C2F-AFB2-A65D815F9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30788"/>
            <a:ext cx="3740185" cy="2377095"/>
          </a:xfrm>
        </p:spPr>
      </p:pic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924F56-93DD-4CD1-970E-D548DF1E6405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5027896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SEED 2 (Entradas x Tempo de Processamento) </a:t>
            </a:r>
          </a:p>
        </p:txBody>
      </p:sp>
      <p:graphicFrame>
        <p:nvGraphicFramePr>
          <p:cNvPr id="19" name="Espaço Reservado para Conteúdo 3">
            <a:extLst>
              <a:ext uri="{FF2B5EF4-FFF2-40B4-BE49-F238E27FC236}">
                <a16:creationId xmlns:a16="http://schemas.microsoft.com/office/drawing/2014/main" id="{7D874529-926E-4B8A-80D3-0F9B45150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981162"/>
              </p:ext>
            </p:extLst>
          </p:nvPr>
        </p:nvGraphicFramePr>
        <p:xfrm>
          <a:off x="3915480" y="1791833"/>
          <a:ext cx="5157090" cy="350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B45DCC4-5979-49A6-AAC4-CF4FE1A90DC1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5027896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SEED 3 (Entradas x Tempo de Processamento) </a:t>
            </a:r>
          </a:p>
        </p:txBody>
      </p:sp>
      <p:graphicFrame>
        <p:nvGraphicFramePr>
          <p:cNvPr id="16" name="Espaço Reservado para Conteúdo 3">
            <a:extLst>
              <a:ext uri="{FF2B5EF4-FFF2-40B4-BE49-F238E27FC236}">
                <a16:creationId xmlns:a16="http://schemas.microsoft.com/office/drawing/2014/main" id="{E7B94188-4F89-4167-966B-D0C2D710D3C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3340305"/>
              </p:ext>
            </p:extLst>
          </p:nvPr>
        </p:nvGraphicFramePr>
        <p:xfrm>
          <a:off x="3912353" y="1805480"/>
          <a:ext cx="5160217" cy="3495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Espaço Reservado para Conteúdo 5">
            <a:extLst>
              <a:ext uri="{FF2B5EF4-FFF2-40B4-BE49-F238E27FC236}">
                <a16:creationId xmlns:a16="http://schemas.microsoft.com/office/drawing/2014/main" id="{8330FF42-634D-4E1F-BBF3-737377D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30788"/>
            <a:ext cx="3740185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8">
            <a:extLst>
              <a:ext uri="{FF2B5EF4-FFF2-40B4-BE49-F238E27FC236}">
                <a16:creationId xmlns:a16="http://schemas.microsoft.com/office/drawing/2014/main" id="{BE05B987-94CB-44DA-AE26-D8F20F177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8" y="1834200"/>
            <a:ext cx="3740185" cy="2376001"/>
          </a:xfrm>
        </p:spPr>
      </p:pic>
      <p:pic>
        <p:nvPicPr>
          <p:cNvPr id="5" name="Picture 3" descr="C:\Users\Positivo\Pictures\Utilidades\LogoEFEItra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71438"/>
            <a:ext cx="714356" cy="71435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84711E7-BAC4-4B4F-9002-AD3D6D827EF0}"/>
              </a:ext>
            </a:extLst>
          </p:cNvPr>
          <p:cNvSpPr txBox="1">
            <a:spLocks/>
          </p:cNvSpPr>
          <p:nvPr/>
        </p:nvSpPr>
        <p:spPr>
          <a:xfrm>
            <a:off x="266700" y="243776"/>
            <a:ext cx="5027896" cy="714356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SEED 4 (Entradas x Tempo de Processamento) </a:t>
            </a:r>
          </a:p>
        </p:txBody>
      </p:sp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AD50BEAA-2C36-475A-B4C2-3ECDAA34D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382889"/>
              </p:ext>
            </p:extLst>
          </p:nvPr>
        </p:nvGraphicFramePr>
        <p:xfrm>
          <a:off x="3912353" y="1834200"/>
          <a:ext cx="5160217" cy="3322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527</TotalTime>
  <Words>631</Words>
  <Application>Microsoft Office PowerPoint</Application>
  <PresentationFormat>Apresentação na tela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Abadi Extra Light</vt:lpstr>
      <vt:lpstr>Adobe Naskh Medium</vt:lpstr>
      <vt:lpstr>Agency FB</vt:lpstr>
      <vt:lpstr>Calibri</vt:lpstr>
      <vt:lpstr>Tw Cen MT</vt:lpstr>
      <vt:lpstr>Wingdings</vt:lpstr>
      <vt:lpstr>Wingdings 2</vt:lpstr>
      <vt:lpstr>Mediano</vt:lpstr>
      <vt:lpstr>Apresentação do PowerPoint</vt:lpstr>
      <vt:lpstr>DIFERENÇAS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1</dc:title>
  <dc:creator>Breno</dc:creator>
  <cp:lastModifiedBy>Victor Tanabe</cp:lastModifiedBy>
  <cp:revision>109</cp:revision>
  <dcterms:created xsi:type="dcterms:W3CDTF">2018-05-04T20:30:09Z</dcterms:created>
  <dcterms:modified xsi:type="dcterms:W3CDTF">2018-05-07T16:25:46Z</dcterms:modified>
</cp:coreProperties>
</file>