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8" r:id="rId11"/>
    <p:sldId id="285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AE189-477F-4D25-8520-C09B00A217FA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C30A7-9840-4E41-8206-5C2C43CBA8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C30A7-9840-4E41-8206-5C2C43CBA8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C22828-4375-49B0-A89B-5D0CEF8802FF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Tanja Petrova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3600" b="1" i="0" baseline="0">
                <a:latin typeface="Palatino Linotype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>
            <a:lvl1pPr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600" kern="120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200" kern="120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smtClean="0">
                <a:latin typeface="Reenie Beanie" pitchFamily="2" charset="0"/>
              </a:rPr>
              <a:t>Aula 11: Criação de APIs</a:t>
            </a:r>
            <a:endParaRPr lang="en-US" sz="3200" dirty="0">
              <a:latin typeface="Reenie Beanie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7162800" cy="3886200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rafty Girls" pitchFamily="2" charset="0"/>
                <a:ea typeface="Crafty Girls" pitchFamily="2" charset="0"/>
              </a:rPr>
              <a:t>COM222</a:t>
            </a:r>
            <a:b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rafty Girls" pitchFamily="2" charset="0"/>
                <a:ea typeface="Crafty Girls" pitchFamily="2" charset="0"/>
              </a:rPr>
            </a:b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rafty Girls" pitchFamily="2" charset="0"/>
                <a:ea typeface="Crafty Girls" pitchFamily="2" charset="0"/>
              </a:rPr>
              <a:t>Desenvolvimento de sistemas web</a:t>
            </a:r>
            <a:r>
              <a:rPr lang="en-US" sz="4800" dirty="0" smtClean="0">
                <a:latin typeface="Crafty Girls" pitchFamily="2" charset="0"/>
                <a:ea typeface="Crafty Girls" pitchFamily="2" charset="0"/>
              </a:rPr>
              <a:t/>
            </a:r>
            <a:br>
              <a:rPr lang="en-US" sz="4800" dirty="0" smtClean="0">
                <a:latin typeface="Crafty Girls" pitchFamily="2" charset="0"/>
                <a:ea typeface="Crafty Girls" pitchFamily="2" charset="0"/>
              </a:rPr>
            </a:br>
            <a:endParaRPr lang="en-US" sz="4800" dirty="0">
              <a:latin typeface="Crafty Girls" pitchFamily="2" charset="0"/>
              <a:ea typeface="Crafty Girl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Criando uma API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15240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Em seguida, </a:t>
            </a:r>
            <a:r>
              <a:rPr lang="pt-BR" dirty="0"/>
              <a:t>vamos criar um roteador e dentro dele definir uma regra inicial que apenas exibe uma mensagem de sucesso quando o usuário requisitar um GET na raiz da API </a:t>
            </a:r>
            <a:r>
              <a:rPr lang="pt-BR" dirty="0" smtClean="0"/>
              <a:t>(/)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 Box 5"/>
          <p:cNvSpPr/>
          <p:nvPr/>
        </p:nvSpPr>
        <p:spPr>
          <a:xfrm>
            <a:off x="685800" y="3200400"/>
            <a:ext cx="8153399" cy="10793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fontAlgn="base"/>
            <a:r>
              <a:rPr lang="pt-BR" sz="1600" dirty="0">
                <a:solidFill>
                  <a:srgbClr val="0070C0"/>
                </a:solidFill>
              </a:rPr>
              <a:t>//definindo as rotas</a:t>
            </a:r>
          </a:p>
          <a:p>
            <a:pPr fontAlgn="base"/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router</a:t>
            </a:r>
            <a:r>
              <a:rPr lang="pt-BR" sz="1600" dirty="0"/>
              <a:t> = </a:t>
            </a:r>
            <a:r>
              <a:rPr lang="pt-BR" sz="1600" dirty="0" err="1"/>
              <a:t>express.Router</a:t>
            </a:r>
            <a:r>
              <a:rPr lang="pt-BR" sz="1600" dirty="0"/>
              <a:t>();</a:t>
            </a:r>
          </a:p>
          <a:p>
            <a:pPr fontAlgn="base"/>
            <a:r>
              <a:rPr lang="pt-BR" sz="1600" dirty="0" err="1"/>
              <a:t>router.get</a:t>
            </a:r>
            <a:r>
              <a:rPr lang="pt-BR" sz="1600" dirty="0"/>
              <a:t>('/', (</a:t>
            </a:r>
            <a:r>
              <a:rPr lang="pt-BR" sz="1600" dirty="0" err="1"/>
              <a:t>req</a:t>
            </a:r>
            <a:r>
              <a:rPr lang="pt-BR" sz="1600" dirty="0"/>
              <a:t>, res) =&gt; </a:t>
            </a:r>
            <a:r>
              <a:rPr lang="pt-BR" sz="1600" dirty="0" err="1"/>
              <a:t>res.json</a:t>
            </a:r>
            <a:r>
              <a:rPr lang="pt-BR" sz="1600" dirty="0"/>
              <a:t>({ </a:t>
            </a:r>
            <a:r>
              <a:rPr lang="pt-BR" sz="1600" dirty="0" err="1"/>
              <a:t>message</a:t>
            </a:r>
            <a:r>
              <a:rPr lang="pt-BR" sz="1600" dirty="0"/>
              <a:t>: 'Funcionando!' }));</a:t>
            </a:r>
          </a:p>
          <a:p>
            <a:pPr fontAlgn="base"/>
            <a:r>
              <a:rPr lang="pt-BR" sz="1600" dirty="0" err="1"/>
              <a:t>app.use</a:t>
            </a:r>
            <a:r>
              <a:rPr lang="pt-BR" sz="1600" dirty="0"/>
              <a:t>('/', </a:t>
            </a:r>
            <a:r>
              <a:rPr lang="pt-BR" sz="1600" dirty="0" err="1"/>
              <a:t>router</a:t>
            </a:r>
            <a:r>
              <a:rPr lang="pt-BR" sz="1600" dirty="0" smtClean="0"/>
              <a:t>);</a:t>
            </a:r>
            <a:r>
              <a:rPr lang="pt-BR" sz="1600" dirty="0"/>
              <a:t> </a:t>
            </a:r>
            <a:r>
              <a:rPr lang="pt-BR" sz="1600" dirty="0" smtClean="0"/>
              <a:t> </a:t>
            </a:r>
            <a:r>
              <a:rPr lang="pt-BR" sz="1600" dirty="0" smtClean="0">
                <a:solidFill>
                  <a:srgbClr val="0070C0"/>
                </a:solidFill>
              </a:rPr>
              <a:t>// requisições que chegam na raiz devem ser enviadas para o </a:t>
            </a:r>
            <a:r>
              <a:rPr lang="pt-BR" sz="1600" dirty="0" err="1" smtClean="0">
                <a:solidFill>
                  <a:srgbClr val="0070C0"/>
                </a:solidFill>
              </a:rPr>
              <a:t>router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609600" y="4419600"/>
            <a:ext cx="8302752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Finalmente, adicionamos o código para dar o start no servidor da API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7" name="Text Box 5"/>
          <p:cNvSpPr/>
          <p:nvPr/>
        </p:nvSpPr>
        <p:spPr>
          <a:xfrm>
            <a:off x="688258" y="5334000"/>
            <a:ext cx="8153399" cy="8331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fontAlgn="base"/>
            <a:r>
              <a:rPr lang="pt-BR" sz="1600" dirty="0">
                <a:solidFill>
                  <a:srgbClr val="0070C0"/>
                </a:solidFill>
              </a:rPr>
              <a:t>//inicia o servidor</a:t>
            </a:r>
          </a:p>
          <a:p>
            <a:pPr fontAlgn="base"/>
            <a:r>
              <a:rPr lang="pt-BR" sz="1600" dirty="0" err="1"/>
              <a:t>app.listen</a:t>
            </a:r>
            <a:r>
              <a:rPr lang="pt-BR" sz="1600" dirty="0"/>
              <a:t>(</a:t>
            </a:r>
            <a:r>
              <a:rPr lang="pt-BR" sz="1600" dirty="0" err="1"/>
              <a:t>port</a:t>
            </a:r>
            <a:r>
              <a:rPr lang="pt-BR" sz="1600" dirty="0"/>
              <a:t>);</a:t>
            </a:r>
          </a:p>
          <a:p>
            <a:pPr fontAlgn="base"/>
            <a:r>
              <a:rPr lang="pt-BR" sz="1600" dirty="0"/>
              <a:t>console.log('API funcionando!');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Criando uma API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1828800"/>
          </a:xfrm>
        </p:spPr>
        <p:txBody>
          <a:bodyPr>
            <a:normAutofit/>
          </a:bodyPr>
          <a:lstStyle/>
          <a:p>
            <a:r>
              <a:rPr lang="pt-BR" dirty="0" smtClean="0"/>
              <a:t>Para testar a API, execute no console</a:t>
            </a:r>
          </a:p>
          <a:p>
            <a:pPr lvl="1"/>
            <a:r>
              <a:rPr lang="pt-BR" smtClean="0"/>
              <a:t>node server.js</a:t>
            </a:r>
            <a:endParaRPr lang="pt-BR" dirty="0" smtClean="0"/>
          </a:p>
          <a:p>
            <a:r>
              <a:rPr lang="pt-BR" dirty="0" smtClean="0"/>
              <a:t>Acesse</a:t>
            </a:r>
          </a:p>
          <a:p>
            <a:pPr lvl="1"/>
            <a:r>
              <a:rPr lang="pt-BR" dirty="0"/>
              <a:t>l</a:t>
            </a:r>
            <a:r>
              <a:rPr lang="pt-BR" smtClean="0"/>
              <a:t>ocalhost:3000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957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Criando a listagem de clientes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953000"/>
          </a:xfrm>
        </p:spPr>
        <p:txBody>
          <a:bodyPr>
            <a:normAutofit/>
          </a:bodyPr>
          <a:lstStyle/>
          <a:p>
            <a:r>
              <a:rPr lang="pt-BR" dirty="0" smtClean="0"/>
              <a:t>Agora que a API está funcionando, podemos adicionar rotas</a:t>
            </a:r>
          </a:p>
          <a:p>
            <a:r>
              <a:rPr lang="pt-BR" dirty="0" smtClean="0"/>
              <a:t>Vamos adicionar a rota /clientes para listar os clientes cadastrados no banco (</a:t>
            </a:r>
            <a:r>
              <a:rPr lang="pt-BR" dirty="0" err="1" smtClean="0"/>
              <a:t>select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Para isso, vamos criar uma função que executa queries SQL fazendo conexão a cada uso</a:t>
            </a:r>
          </a:p>
          <a:p>
            <a:pPr lvl="2"/>
            <a:r>
              <a:rPr lang="pt-BR" dirty="0" smtClean="0"/>
              <a:t>Existem técnicas mais eficientes, que serão vistas mais à frente</a:t>
            </a:r>
          </a:p>
          <a:p>
            <a:pPr lvl="2"/>
            <a:r>
              <a:rPr lang="pt-BR" dirty="0" smtClean="0"/>
              <a:t>Essa função será usada para fazer todas as operações no banco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195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Criando a listagem de clientes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5"/>
          <p:cNvSpPr/>
          <p:nvPr/>
        </p:nvSpPr>
        <p:spPr>
          <a:xfrm>
            <a:off x="609600" y="1651895"/>
            <a:ext cx="8153399" cy="47727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fontAlgn="base"/>
            <a:r>
              <a:rPr lang="pt-BR" sz="1600" dirty="0" smtClean="0">
                <a:solidFill>
                  <a:srgbClr val="0070C0"/>
                </a:solidFill>
              </a:rPr>
              <a:t>// função deve ficar no final do arquivo</a:t>
            </a:r>
          </a:p>
          <a:p>
            <a:pPr fontAlgn="base"/>
            <a:r>
              <a:rPr lang="pt-BR" sz="1600" dirty="0" err="1" smtClean="0"/>
              <a:t>function</a:t>
            </a:r>
            <a:r>
              <a:rPr lang="pt-BR" sz="1600" dirty="0" smtClean="0"/>
              <a:t> </a:t>
            </a:r>
            <a:r>
              <a:rPr lang="pt-BR" sz="1600" dirty="0" err="1"/>
              <a:t>execSQLQuery</a:t>
            </a:r>
            <a:r>
              <a:rPr lang="pt-BR" sz="1600" dirty="0"/>
              <a:t>(</a:t>
            </a:r>
            <a:r>
              <a:rPr lang="pt-BR" sz="1600" dirty="0" err="1"/>
              <a:t>sqlQry</a:t>
            </a:r>
            <a:r>
              <a:rPr lang="pt-BR" sz="1600" dirty="0"/>
              <a:t>, res){</a:t>
            </a:r>
          </a:p>
          <a:p>
            <a:pPr fontAlgn="base"/>
            <a:r>
              <a:rPr lang="pt-BR" sz="1600" dirty="0"/>
              <a:t>  </a:t>
            </a:r>
            <a:r>
              <a:rPr lang="pt-BR" sz="1600" dirty="0" err="1"/>
              <a:t>const</a:t>
            </a:r>
            <a:r>
              <a:rPr lang="pt-BR" sz="1600" dirty="0"/>
              <a:t> connection = </a:t>
            </a:r>
            <a:r>
              <a:rPr lang="pt-BR" sz="1600" dirty="0" err="1"/>
              <a:t>mysql.createConnection</a:t>
            </a:r>
            <a:r>
              <a:rPr lang="pt-BR" sz="1600" dirty="0"/>
              <a:t>({</a:t>
            </a:r>
          </a:p>
          <a:p>
            <a:pPr fontAlgn="base"/>
            <a:r>
              <a:rPr lang="pt-BR" sz="1600" dirty="0"/>
              <a:t>    host     : '</a:t>
            </a:r>
            <a:r>
              <a:rPr lang="pt-BR" sz="1600" dirty="0" err="1"/>
              <a:t>localhost</a:t>
            </a:r>
            <a:r>
              <a:rPr lang="pt-BR" sz="1600" dirty="0" smtClean="0"/>
              <a:t>',</a:t>
            </a:r>
            <a:endParaRPr lang="pt-BR" sz="1600" dirty="0"/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port</a:t>
            </a:r>
            <a:r>
              <a:rPr lang="pt-BR" sz="1600" dirty="0"/>
              <a:t>     : </a:t>
            </a:r>
            <a:r>
              <a:rPr lang="pt-BR" sz="1600" dirty="0" smtClean="0"/>
              <a:t>3306,</a:t>
            </a:r>
            <a:endParaRPr lang="pt-BR" sz="1600" dirty="0"/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user</a:t>
            </a:r>
            <a:r>
              <a:rPr lang="pt-BR" sz="1600" dirty="0"/>
              <a:t>     : 'root</a:t>
            </a:r>
            <a:r>
              <a:rPr lang="pt-BR" sz="1600" dirty="0" smtClean="0"/>
              <a:t>',</a:t>
            </a:r>
            <a:endParaRPr lang="pt-BR" sz="1600" dirty="0"/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password</a:t>
            </a:r>
            <a:r>
              <a:rPr lang="pt-BR" sz="1600" dirty="0"/>
              <a:t> : </a:t>
            </a:r>
            <a:r>
              <a:rPr lang="pt-BR" sz="1600" dirty="0" smtClean="0"/>
              <a:t>'',</a:t>
            </a:r>
            <a:endParaRPr lang="pt-BR" sz="1600" dirty="0"/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database</a:t>
            </a:r>
            <a:r>
              <a:rPr lang="pt-BR" sz="1600" dirty="0"/>
              <a:t> : '</a:t>
            </a:r>
            <a:r>
              <a:rPr lang="pt-BR" sz="1600" dirty="0" err="1"/>
              <a:t>nodetest</a:t>
            </a:r>
            <a:r>
              <a:rPr lang="pt-BR" sz="1600" dirty="0" smtClean="0"/>
              <a:t>'</a:t>
            </a:r>
            <a:endParaRPr lang="pt-BR" sz="1600" dirty="0"/>
          </a:p>
          <a:p>
            <a:pPr fontAlgn="base"/>
            <a:r>
              <a:rPr lang="pt-BR" sz="1600" dirty="0"/>
              <a:t>  });</a:t>
            </a:r>
          </a:p>
          <a:p>
            <a:pPr fontAlgn="base"/>
            <a:endParaRPr lang="pt-BR" sz="1600" dirty="0"/>
          </a:p>
          <a:p>
            <a:pPr fontAlgn="base"/>
            <a:r>
              <a:rPr lang="pt-BR" sz="1600" dirty="0"/>
              <a:t>  </a:t>
            </a:r>
            <a:r>
              <a:rPr lang="pt-BR" sz="1600" dirty="0" err="1"/>
              <a:t>connection.query</a:t>
            </a:r>
            <a:r>
              <a:rPr lang="pt-BR" sz="1600" dirty="0"/>
              <a:t>(</a:t>
            </a:r>
            <a:r>
              <a:rPr lang="pt-BR" sz="1600" dirty="0" err="1"/>
              <a:t>sqlQry</a:t>
            </a:r>
            <a:r>
              <a:rPr lang="pt-BR" sz="1600" dirty="0"/>
              <a:t>, </a:t>
            </a:r>
            <a:r>
              <a:rPr lang="pt-BR" sz="1600" dirty="0" err="1"/>
              <a:t>function</a:t>
            </a:r>
            <a:r>
              <a:rPr lang="pt-BR" sz="1600" dirty="0"/>
              <a:t>(</a:t>
            </a:r>
            <a:r>
              <a:rPr lang="pt-BR" sz="1600" dirty="0" err="1"/>
              <a:t>error</a:t>
            </a:r>
            <a:r>
              <a:rPr lang="pt-BR" sz="1600" dirty="0"/>
              <a:t>, </a:t>
            </a:r>
            <a:r>
              <a:rPr lang="pt-BR" sz="1600" dirty="0" err="1"/>
              <a:t>results</a:t>
            </a:r>
            <a:r>
              <a:rPr lang="pt-BR" sz="1600" dirty="0"/>
              <a:t>, </a:t>
            </a:r>
            <a:r>
              <a:rPr lang="pt-BR" sz="1600" dirty="0" err="1"/>
              <a:t>fields</a:t>
            </a:r>
            <a:r>
              <a:rPr lang="pt-BR" sz="1600" dirty="0"/>
              <a:t>){</a:t>
            </a:r>
          </a:p>
          <a:p>
            <a:pPr fontAlgn="base"/>
            <a:r>
              <a:rPr lang="pt-BR" sz="1600" dirty="0"/>
              <a:t>      </a:t>
            </a:r>
            <a:r>
              <a:rPr lang="pt-BR" sz="1600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error</a:t>
            </a:r>
            <a:r>
              <a:rPr lang="pt-BR" sz="1600" dirty="0"/>
              <a:t>) </a:t>
            </a:r>
          </a:p>
          <a:p>
            <a:pPr fontAlgn="base"/>
            <a:r>
              <a:rPr lang="pt-BR" sz="1600" dirty="0"/>
              <a:t>        </a:t>
            </a:r>
            <a:r>
              <a:rPr lang="pt-BR" sz="1600" dirty="0" err="1"/>
              <a:t>res.json</a:t>
            </a:r>
            <a:r>
              <a:rPr lang="pt-BR" sz="1600" dirty="0"/>
              <a:t>(</a:t>
            </a:r>
            <a:r>
              <a:rPr lang="pt-BR" sz="1600" dirty="0" err="1"/>
              <a:t>error</a:t>
            </a:r>
            <a:r>
              <a:rPr lang="pt-BR" sz="1600" dirty="0"/>
              <a:t>);</a:t>
            </a:r>
          </a:p>
          <a:p>
            <a:pPr fontAlgn="base"/>
            <a:r>
              <a:rPr lang="pt-BR" sz="1600" dirty="0"/>
              <a:t>      </a:t>
            </a:r>
            <a:r>
              <a:rPr lang="pt-BR" sz="1600" dirty="0" err="1"/>
              <a:t>else</a:t>
            </a:r>
            <a:endParaRPr lang="pt-BR" sz="1600" dirty="0"/>
          </a:p>
          <a:p>
            <a:pPr fontAlgn="base"/>
            <a:r>
              <a:rPr lang="pt-BR" sz="1600" dirty="0"/>
              <a:t>        </a:t>
            </a:r>
            <a:r>
              <a:rPr lang="pt-BR" sz="1600" dirty="0" err="1"/>
              <a:t>res.json</a:t>
            </a:r>
            <a:r>
              <a:rPr lang="pt-BR" sz="1600" dirty="0"/>
              <a:t>(</a:t>
            </a:r>
            <a:r>
              <a:rPr lang="pt-BR" sz="1600" dirty="0" err="1"/>
              <a:t>results</a:t>
            </a:r>
            <a:r>
              <a:rPr lang="pt-BR" sz="1600" dirty="0"/>
              <a:t>);</a:t>
            </a:r>
          </a:p>
          <a:p>
            <a:pPr fontAlgn="base"/>
            <a:r>
              <a:rPr lang="pt-BR" sz="1600" dirty="0"/>
              <a:t>      </a:t>
            </a:r>
            <a:r>
              <a:rPr lang="pt-BR" sz="1600" dirty="0" err="1"/>
              <a:t>connection.end</a:t>
            </a:r>
            <a:r>
              <a:rPr lang="pt-BR" sz="1600" dirty="0"/>
              <a:t>();</a:t>
            </a:r>
          </a:p>
          <a:p>
            <a:pPr fontAlgn="base"/>
            <a:r>
              <a:rPr lang="pt-BR" sz="1600" dirty="0"/>
              <a:t>      console.log('executou!');</a:t>
            </a:r>
          </a:p>
          <a:p>
            <a:pPr fontAlgn="base"/>
            <a:r>
              <a:rPr lang="pt-BR" sz="1600" dirty="0"/>
              <a:t>  });</a:t>
            </a:r>
          </a:p>
          <a:p>
            <a:pPr fontAlgn="base"/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32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Criando a listagem de clientes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838200"/>
          </a:xfrm>
        </p:spPr>
        <p:txBody>
          <a:bodyPr>
            <a:normAutofit/>
          </a:bodyPr>
          <a:lstStyle/>
          <a:p>
            <a:r>
              <a:rPr lang="pt-BR" dirty="0" smtClean="0"/>
              <a:t>Agora vamos criar a rota /clientes logo abaixo da rota raiz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 Box 5"/>
          <p:cNvSpPr/>
          <p:nvPr/>
        </p:nvSpPr>
        <p:spPr>
          <a:xfrm>
            <a:off x="685799" y="2514600"/>
            <a:ext cx="8153399" cy="8331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fontAlgn="base"/>
            <a:r>
              <a:rPr lang="pt-BR" sz="1600" dirty="0" err="1"/>
              <a:t>router.get</a:t>
            </a:r>
            <a:r>
              <a:rPr lang="pt-BR" sz="1600" dirty="0"/>
              <a:t>('/clientes', (</a:t>
            </a:r>
            <a:r>
              <a:rPr lang="pt-BR" sz="1600" dirty="0" err="1"/>
              <a:t>req</a:t>
            </a:r>
            <a:r>
              <a:rPr lang="pt-BR" sz="1600" dirty="0"/>
              <a:t>, res) =&gt;{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execSQLQuery</a:t>
            </a:r>
            <a:r>
              <a:rPr lang="pt-BR" sz="1600" dirty="0"/>
              <a:t>('SELECT * FROM Clientes', res);</a:t>
            </a:r>
          </a:p>
          <a:p>
            <a:pPr fontAlgn="base"/>
            <a:r>
              <a:rPr lang="pt-BR" sz="1600" dirty="0"/>
              <a:t>})</a:t>
            </a: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609600" y="3505200"/>
            <a:ext cx="8302752" cy="3048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Após salvar e executar </a:t>
            </a:r>
            <a:r>
              <a:rPr lang="pt-BR" smtClean="0"/>
              <a:t>node </a:t>
            </a:r>
            <a:r>
              <a:rPr lang="pt-BR" smtClean="0"/>
              <a:t>server.js</a:t>
            </a:r>
            <a:r>
              <a:rPr lang="pt-BR" dirty="0" smtClean="0"/>
              <a:t>, podemos consultar os clientes no browser</a:t>
            </a:r>
          </a:p>
          <a:p>
            <a:pPr lvl="1"/>
            <a:r>
              <a:rPr lang="pt-BR" dirty="0"/>
              <a:t>l</a:t>
            </a:r>
            <a:r>
              <a:rPr lang="pt-BR" smtClean="0"/>
              <a:t>ocalhost:3000/clientes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70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Pesquisa de clientes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1371600"/>
          </a:xfrm>
        </p:spPr>
        <p:txBody>
          <a:bodyPr>
            <a:normAutofit/>
          </a:bodyPr>
          <a:lstStyle/>
          <a:p>
            <a:r>
              <a:rPr lang="pt-BR" dirty="0" smtClean="0"/>
              <a:t>Vamos agora pesquisar clientes pelo código</a:t>
            </a:r>
          </a:p>
          <a:p>
            <a:pPr lvl="1"/>
            <a:r>
              <a:rPr lang="pt-BR" dirty="0" smtClean="0"/>
              <a:t>Para isso, vamos modificar a rota criada no passo anterior para aceitar um parâmetro opcional ID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 Box 5"/>
          <p:cNvSpPr/>
          <p:nvPr/>
        </p:nvSpPr>
        <p:spPr>
          <a:xfrm>
            <a:off x="685799" y="2895600"/>
            <a:ext cx="8153399" cy="13256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fontAlgn="base"/>
            <a:r>
              <a:rPr lang="pt-BR" sz="1600" dirty="0" err="1"/>
              <a:t>router.get</a:t>
            </a:r>
            <a:r>
              <a:rPr lang="pt-BR" sz="1600" dirty="0"/>
              <a:t>('/clientes/:id?', (</a:t>
            </a:r>
            <a:r>
              <a:rPr lang="pt-BR" sz="1600" dirty="0" err="1"/>
              <a:t>req</a:t>
            </a:r>
            <a:r>
              <a:rPr lang="pt-BR" sz="1600" dirty="0"/>
              <a:t>, res) =&gt;{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let</a:t>
            </a:r>
            <a:r>
              <a:rPr lang="pt-BR" sz="1600" dirty="0"/>
              <a:t> </a:t>
            </a:r>
            <a:r>
              <a:rPr lang="pt-BR" sz="1600" dirty="0" err="1"/>
              <a:t>filter</a:t>
            </a:r>
            <a:r>
              <a:rPr lang="pt-BR" sz="1600" dirty="0"/>
              <a:t> = '';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if</a:t>
            </a:r>
            <a:r>
              <a:rPr lang="pt-BR" sz="1600" dirty="0"/>
              <a:t>(req.params.id) </a:t>
            </a:r>
            <a:r>
              <a:rPr lang="pt-BR" sz="1600" dirty="0" err="1"/>
              <a:t>filter</a:t>
            </a:r>
            <a:r>
              <a:rPr lang="pt-BR" sz="1600" dirty="0"/>
              <a:t> = ' WHERE ID=' + </a:t>
            </a:r>
            <a:r>
              <a:rPr lang="pt-BR" sz="1600" dirty="0" err="1"/>
              <a:t>parseInt</a:t>
            </a:r>
            <a:r>
              <a:rPr lang="pt-BR" sz="1600" dirty="0"/>
              <a:t>(req.params.id);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execSQLQuery</a:t>
            </a:r>
            <a:r>
              <a:rPr lang="pt-BR" sz="1600" dirty="0"/>
              <a:t>('SELECT * FROM Clientes' + </a:t>
            </a:r>
            <a:r>
              <a:rPr lang="pt-BR" sz="1600" dirty="0" err="1"/>
              <a:t>filter</a:t>
            </a:r>
            <a:r>
              <a:rPr lang="pt-BR" sz="1600" dirty="0"/>
              <a:t>, res);</a:t>
            </a:r>
          </a:p>
          <a:p>
            <a:pPr fontAlgn="base"/>
            <a:r>
              <a:rPr lang="pt-BR" sz="16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5886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</a:t>
            </a:r>
            <a:r>
              <a:rPr lang="pt-BR" dirty="0" smtClean="0"/>
              <a:t>xclusão </a:t>
            </a:r>
            <a:r>
              <a:rPr lang="pt-BR" b="1" dirty="0" smtClean="0"/>
              <a:t>de clientes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1676400"/>
          </a:xfrm>
        </p:spPr>
        <p:txBody>
          <a:bodyPr>
            <a:normAutofit/>
          </a:bodyPr>
          <a:lstStyle/>
          <a:p>
            <a:r>
              <a:rPr lang="pt-BR" dirty="0" smtClean="0"/>
              <a:t>Na exclusão, vamos fazer um procedimento parecido com a pesquisa, porém mudando o verbo HTTP de GET para DELETE</a:t>
            </a:r>
          </a:p>
          <a:p>
            <a:pPr lvl="1"/>
            <a:r>
              <a:rPr lang="pt-BR" dirty="0" smtClean="0"/>
              <a:t>Vamos usar a rota /delete/clientes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 Box 5"/>
          <p:cNvSpPr/>
          <p:nvPr/>
        </p:nvSpPr>
        <p:spPr>
          <a:xfrm>
            <a:off x="685799" y="3352800"/>
            <a:ext cx="8153399" cy="8331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fontAlgn="base"/>
            <a:r>
              <a:rPr lang="pt-BR" sz="1600" err="1"/>
              <a:t>router.delete</a:t>
            </a:r>
            <a:r>
              <a:rPr lang="pt-BR" sz="1600" smtClean="0"/>
              <a:t>('/clientes</a:t>
            </a:r>
            <a:r>
              <a:rPr lang="pt-BR" sz="1600" dirty="0"/>
              <a:t>/:id', (</a:t>
            </a:r>
            <a:r>
              <a:rPr lang="pt-BR" sz="1600" dirty="0" err="1"/>
              <a:t>req</a:t>
            </a:r>
            <a:r>
              <a:rPr lang="pt-BR" sz="1600" dirty="0"/>
              <a:t>, res) =&gt;{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execSQLQuery</a:t>
            </a:r>
            <a:r>
              <a:rPr lang="pt-BR" sz="1600" dirty="0"/>
              <a:t>('DELETE FROM Clientes WHERE ID=' + </a:t>
            </a:r>
            <a:r>
              <a:rPr lang="pt-BR" sz="1600" dirty="0" err="1"/>
              <a:t>parseInt</a:t>
            </a:r>
            <a:r>
              <a:rPr lang="pt-BR" sz="1600" dirty="0"/>
              <a:t>(req.params.id), res);</a:t>
            </a:r>
          </a:p>
          <a:p>
            <a:pPr fontAlgn="base"/>
            <a:r>
              <a:rPr lang="pt-BR" sz="1600" dirty="0"/>
              <a:t>})</a:t>
            </a: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685799" y="4343400"/>
            <a:ext cx="8302752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Para testar DELETE e POST temos que usar o POSTMAN</a:t>
            </a:r>
          </a:p>
          <a:p>
            <a:pPr lvl="1"/>
            <a:r>
              <a:rPr lang="pt-BR" dirty="0">
                <a:hlinkClick r:id="rId2"/>
              </a:rPr>
              <a:t>https://www.getpostman.com/downloads/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18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</a:t>
            </a:r>
            <a:r>
              <a:rPr lang="pt-BR" dirty="0" smtClean="0"/>
              <a:t>xclusão </a:t>
            </a:r>
            <a:r>
              <a:rPr lang="pt-BR" b="1" dirty="0" smtClean="0"/>
              <a:t>de clientes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609600" y="1676400"/>
            <a:ext cx="8302752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Para testar DELETE e POST temos que usar o POSTMAN</a:t>
            </a:r>
          </a:p>
          <a:p>
            <a:pPr lvl="1"/>
            <a:r>
              <a:rPr lang="pt-BR" dirty="0" smtClean="0">
                <a:hlinkClick r:id="rId2"/>
              </a:rPr>
              <a:t>https://www.getpostman.com/downloads/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14338" name="Picture 2" descr="DELETE com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8277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Adição de clientes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1219200"/>
          </a:xfrm>
        </p:spPr>
        <p:txBody>
          <a:bodyPr>
            <a:normAutofit/>
          </a:bodyPr>
          <a:lstStyle/>
          <a:p>
            <a:r>
              <a:rPr lang="pt-BR" dirty="0" smtClean="0"/>
              <a:t>Vamos adicionar clientes usando um POST na </a:t>
            </a:r>
            <a:r>
              <a:rPr lang="pt-BR" smtClean="0"/>
              <a:t>rota /clientes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 Box 5"/>
          <p:cNvSpPr/>
          <p:nvPr/>
        </p:nvSpPr>
        <p:spPr>
          <a:xfrm>
            <a:off x="685799" y="2453602"/>
            <a:ext cx="8153399" cy="13256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t-BR" sz="1600"/>
              <a:t>router.post('/clientes', (req, res) =&gt; </a:t>
            </a:r>
            <a:r>
              <a:rPr lang="pt-BR" sz="1600"/>
              <a:t>{    </a:t>
            </a:r>
            <a:endParaRPr lang="pt-BR" sz="1600" smtClean="0"/>
          </a:p>
          <a:p>
            <a:r>
              <a:rPr lang="pt-BR" sz="1600"/>
              <a:t> </a:t>
            </a:r>
            <a:r>
              <a:rPr lang="pt-BR" sz="1600" smtClean="0"/>
              <a:t>  const </a:t>
            </a:r>
            <a:r>
              <a:rPr lang="pt-BR" sz="1600"/>
              <a:t>nome = req.body.nome.substring(0, 150</a:t>
            </a:r>
            <a:r>
              <a:rPr lang="pt-BR" sz="1600"/>
              <a:t>);    </a:t>
            </a:r>
            <a:endParaRPr lang="pt-BR" sz="1600" smtClean="0"/>
          </a:p>
          <a:p>
            <a:r>
              <a:rPr lang="pt-BR" sz="1600"/>
              <a:t> </a:t>
            </a:r>
            <a:r>
              <a:rPr lang="pt-BR" sz="1600" smtClean="0"/>
              <a:t>  const </a:t>
            </a:r>
            <a:r>
              <a:rPr lang="pt-BR" sz="1600"/>
              <a:t>cpf = req.body.cpf.substring(0, 11</a:t>
            </a:r>
            <a:r>
              <a:rPr lang="pt-BR" sz="1600"/>
              <a:t>);    </a:t>
            </a:r>
            <a:endParaRPr lang="pt-BR" sz="1600" smtClean="0"/>
          </a:p>
          <a:p>
            <a:r>
              <a:rPr lang="pt-BR" sz="1600"/>
              <a:t> </a:t>
            </a:r>
            <a:r>
              <a:rPr lang="pt-BR" sz="1600" smtClean="0"/>
              <a:t>  execSQLQuery</a:t>
            </a:r>
            <a:r>
              <a:rPr lang="pt-BR" sz="1600"/>
              <a:t>(`INSERT INTO Clientes(Nome, CPF) VALUES('${nome}','${cpf}')`, </a:t>
            </a:r>
            <a:r>
              <a:rPr lang="pt-BR" sz="1600"/>
              <a:t>res</a:t>
            </a:r>
            <a:r>
              <a:rPr lang="pt-BR" sz="1600" smtClean="0"/>
              <a:t>);</a:t>
            </a:r>
          </a:p>
          <a:p>
            <a:r>
              <a:rPr lang="pt-BR" sz="1600" smtClean="0"/>
              <a:t>});</a:t>
            </a:r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2842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Adição de clientes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609600" y="1676400"/>
            <a:ext cx="8302752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Novamente temos que usar o POSTMAN</a:t>
            </a:r>
          </a:p>
          <a:p>
            <a:pPr lvl="1"/>
            <a:r>
              <a:rPr lang="pt-BR" dirty="0" smtClean="0"/>
              <a:t>Dessa vez, temos que especificar os dados do cliente no </a:t>
            </a:r>
            <a:r>
              <a:rPr lang="pt-BR" dirty="0" err="1" smtClean="0"/>
              <a:t>Body</a:t>
            </a:r>
            <a:r>
              <a:rPr lang="pt-BR" dirty="0" smtClean="0"/>
              <a:t> do POST</a:t>
            </a:r>
          </a:p>
          <a:p>
            <a:endParaRPr lang="pt-BR" dirty="0" smtClean="0"/>
          </a:p>
        </p:txBody>
      </p:sp>
      <p:pic>
        <p:nvPicPr>
          <p:cNvPr id="15362" name="Picture 2" descr="POST no 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24200"/>
            <a:ext cx="8191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0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Node + MySQL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029200"/>
          </a:xfrm>
        </p:spPr>
        <p:txBody>
          <a:bodyPr/>
          <a:lstStyle/>
          <a:p>
            <a:r>
              <a:rPr lang="pt-BR" dirty="0" smtClean="0"/>
              <a:t>Conteúdo</a:t>
            </a:r>
          </a:p>
          <a:p>
            <a:pPr lvl="1"/>
            <a:r>
              <a:rPr lang="pt-BR" dirty="0" smtClean="0"/>
              <a:t>Criação e população de banco relacional com Node</a:t>
            </a:r>
          </a:p>
          <a:p>
            <a:pPr lvl="1"/>
            <a:r>
              <a:rPr lang="pt-BR" dirty="0" smtClean="0"/>
              <a:t>Criação de uma API server-</a:t>
            </a:r>
            <a:r>
              <a:rPr lang="pt-BR" dirty="0" err="1" smtClean="0"/>
              <a:t>side</a:t>
            </a:r>
            <a:endParaRPr lang="pt-BR" dirty="0" smtClean="0"/>
          </a:p>
          <a:p>
            <a:pPr lvl="1"/>
            <a:r>
              <a:rPr lang="pt-BR" dirty="0" smtClean="0"/>
              <a:t>Utilização dos verbos HTTP para acesso à API</a:t>
            </a:r>
          </a:p>
          <a:p>
            <a:pPr lvl="2"/>
            <a:r>
              <a:rPr lang="pt-BR" dirty="0" smtClean="0"/>
              <a:t>GET</a:t>
            </a:r>
          </a:p>
          <a:p>
            <a:pPr lvl="2"/>
            <a:r>
              <a:rPr lang="pt-BR" dirty="0" smtClean="0"/>
              <a:t>POST</a:t>
            </a:r>
          </a:p>
          <a:p>
            <a:pPr lvl="2"/>
            <a:r>
              <a:rPr lang="pt-BR" dirty="0" smtClean="0"/>
              <a:t>DELETE</a:t>
            </a:r>
          </a:p>
          <a:p>
            <a:pPr lvl="2"/>
            <a:r>
              <a:rPr lang="pt-BR" dirty="0" smtClean="0"/>
              <a:t>PATCH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967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Atualização de clientes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16002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Para atualizar clientes, temos que usar PUT ou PATCH</a:t>
            </a:r>
          </a:p>
          <a:p>
            <a:pPr lvl="1"/>
            <a:r>
              <a:rPr lang="pt-BR" dirty="0" smtClean="0"/>
              <a:t>PUT atualiza todos os campos, então vamos usar PATCH</a:t>
            </a:r>
          </a:p>
          <a:p>
            <a:pPr lvl="1"/>
            <a:r>
              <a:rPr lang="pt-BR" dirty="0" smtClean="0"/>
              <a:t>Vamos criar a seguinte rota PATCH</a:t>
            </a:r>
            <a:r>
              <a:rPr lang="pt-BR" smtClean="0"/>
              <a:t>: /clientes</a:t>
            </a:r>
            <a:endParaRPr lang="pt-BR" dirty="0" smtClean="0"/>
          </a:p>
          <a:p>
            <a:pPr lvl="2"/>
            <a:r>
              <a:rPr lang="pt-BR" dirty="0" smtClean="0"/>
              <a:t>Essa rota utiliza o ID do cliente para localizá-lo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 Box 5"/>
          <p:cNvSpPr/>
          <p:nvPr/>
        </p:nvSpPr>
        <p:spPr>
          <a:xfrm>
            <a:off x="685799" y="3276600"/>
            <a:ext cx="8153399" cy="157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fontAlgn="base"/>
            <a:r>
              <a:rPr lang="pt-BR" sz="1600"/>
              <a:t>router.patch('/clientes/:id', (req, res) =&gt;{</a:t>
            </a:r>
          </a:p>
          <a:p>
            <a:pPr fontAlgn="base"/>
            <a:r>
              <a:rPr lang="pt-BR" sz="1600"/>
              <a:t>    const id = parseInt(req.params.id);</a:t>
            </a:r>
          </a:p>
          <a:p>
            <a:pPr fontAlgn="base"/>
            <a:r>
              <a:rPr lang="pt-BR" sz="1600"/>
              <a:t>    const nome = req.body.nome.substring(0,150);</a:t>
            </a:r>
          </a:p>
          <a:p>
            <a:pPr fontAlgn="base"/>
            <a:r>
              <a:rPr lang="pt-BR" sz="1600"/>
              <a:t>    const cpf = req.body.cpf.substring(0,11);</a:t>
            </a:r>
          </a:p>
          <a:p>
            <a:pPr fontAlgn="base"/>
            <a:r>
              <a:rPr lang="pt-BR" sz="1600"/>
              <a:t>    execSQLQuery(`UPDATE Clientes SET Nome='${nome}', CPF='${cpf}' WHERE ID=${id}`, res);</a:t>
            </a:r>
          </a:p>
          <a:p>
            <a:pPr fontAlgn="base"/>
            <a:r>
              <a:rPr lang="pt-BR" sz="1600"/>
              <a:t>})</a:t>
            </a:r>
            <a:endParaRPr lang="pt-BR" sz="1600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683931" y="5029200"/>
            <a:ext cx="8302752" cy="160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900" dirty="0"/>
              <a:t>No código acima, pegamos o ID que veio na URL e as demais informações que vieram no corpo da </a:t>
            </a:r>
            <a:r>
              <a:rPr lang="pt-BR" sz="1900" dirty="0" smtClean="0"/>
              <a:t>requisição</a:t>
            </a:r>
          </a:p>
          <a:p>
            <a:pPr lvl="1"/>
            <a:r>
              <a:rPr lang="pt-BR" sz="1700" dirty="0" smtClean="0"/>
              <a:t>Em seguida, o </a:t>
            </a:r>
            <a:r>
              <a:rPr lang="pt-BR" sz="1700" dirty="0"/>
              <a:t>UPDATE </a:t>
            </a:r>
            <a:r>
              <a:rPr lang="pt-BR" sz="1700" dirty="0" smtClean="0"/>
              <a:t>é montado com </a:t>
            </a:r>
            <a:r>
              <a:rPr lang="pt-BR" sz="1700" dirty="0"/>
              <a:t>as variáveis locais </a:t>
            </a:r>
            <a:r>
              <a:rPr lang="pt-BR" sz="1700" dirty="0" smtClean="0"/>
              <a:t>executado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264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Atualização de clientes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609600" y="1676400"/>
            <a:ext cx="8302752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Usando o POSTMAN</a:t>
            </a:r>
          </a:p>
          <a:p>
            <a:endParaRPr lang="pt-BR" dirty="0" smtClean="0"/>
          </a:p>
        </p:txBody>
      </p:sp>
      <p:pic>
        <p:nvPicPr>
          <p:cNvPr id="17410" name="Picture 2" descr="PATCH no 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362200"/>
            <a:ext cx="82677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Criação do banco de dados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2667000"/>
          </a:xfrm>
        </p:spPr>
        <p:txBody>
          <a:bodyPr/>
          <a:lstStyle/>
          <a:p>
            <a:r>
              <a:rPr lang="pt-BR" dirty="0" smtClean="0"/>
              <a:t>Abra </a:t>
            </a:r>
            <a:r>
              <a:rPr lang="pt-BR" dirty="0" err="1" smtClean="0"/>
              <a:t>phpMyAdmin</a:t>
            </a:r>
            <a:r>
              <a:rPr lang="pt-BR" dirty="0" smtClean="0"/>
              <a:t> e crie o banco </a:t>
            </a:r>
            <a:r>
              <a:rPr lang="pt-BR" dirty="0" err="1" smtClean="0"/>
              <a:t>nodetest</a:t>
            </a:r>
            <a:endParaRPr lang="pt-BR" dirty="0" smtClean="0"/>
          </a:p>
          <a:p>
            <a:r>
              <a:rPr lang="pt-BR" dirty="0" smtClean="0"/>
              <a:t>Crie o projeto node</a:t>
            </a:r>
          </a:p>
          <a:p>
            <a:pPr lvl="1"/>
            <a:r>
              <a:rPr lang="pt-BR" dirty="0" err="1" smtClean="0"/>
              <a:t>mkdir</a:t>
            </a:r>
            <a:r>
              <a:rPr lang="pt-BR" dirty="0" smtClean="0"/>
              <a:t> </a:t>
            </a:r>
            <a:r>
              <a:rPr lang="pt-BR" dirty="0" err="1" smtClean="0"/>
              <a:t>nodemysql</a:t>
            </a:r>
            <a:endParaRPr lang="pt-BR" dirty="0" smtClean="0"/>
          </a:p>
          <a:p>
            <a:pPr lvl="1"/>
            <a:r>
              <a:rPr lang="pt-BR" dirty="0" err="1" smtClean="0"/>
              <a:t>cd</a:t>
            </a:r>
            <a:r>
              <a:rPr lang="pt-BR" dirty="0" smtClean="0"/>
              <a:t> </a:t>
            </a:r>
            <a:r>
              <a:rPr lang="pt-BR" dirty="0" err="1" smtClean="0"/>
              <a:t>nodemysql</a:t>
            </a:r>
            <a:endParaRPr lang="pt-BR" dirty="0" smtClean="0"/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 smtClean="0"/>
          </a:p>
          <a:p>
            <a:r>
              <a:rPr lang="pt-BR" dirty="0" smtClean="0"/>
              <a:t>Arquivo </a:t>
            </a:r>
            <a:r>
              <a:rPr lang="pt-BR" dirty="0" err="1" smtClean="0"/>
              <a:t>package.json</a:t>
            </a:r>
            <a:r>
              <a:rPr lang="pt-BR" dirty="0" smtClean="0"/>
              <a:t> será criado</a:t>
            </a:r>
          </a:p>
        </p:txBody>
      </p:sp>
      <p:sp>
        <p:nvSpPr>
          <p:cNvPr id="5" name="Text Box 5"/>
          <p:cNvSpPr/>
          <p:nvPr/>
        </p:nvSpPr>
        <p:spPr>
          <a:xfrm>
            <a:off x="474405" y="4241206"/>
            <a:ext cx="8153399" cy="24643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t-BR" sz="1400" dirty="0"/>
              <a:t>{</a:t>
            </a:r>
          </a:p>
          <a:p>
            <a:r>
              <a:rPr lang="pt-BR" sz="1400" dirty="0"/>
              <a:t>  "</a:t>
            </a:r>
            <a:r>
              <a:rPr lang="pt-BR" sz="1400" dirty="0" err="1"/>
              <a:t>name</a:t>
            </a:r>
            <a:r>
              <a:rPr lang="pt-BR" sz="1400" dirty="0"/>
              <a:t>": "</a:t>
            </a:r>
            <a:r>
              <a:rPr lang="pt-BR" sz="1400" dirty="0" err="1"/>
              <a:t>nodemysql</a:t>
            </a:r>
            <a:r>
              <a:rPr lang="pt-BR" sz="1400" dirty="0"/>
              <a:t>",</a:t>
            </a:r>
          </a:p>
          <a:p>
            <a:r>
              <a:rPr lang="pt-BR" sz="1400" dirty="0"/>
              <a:t>  "</a:t>
            </a:r>
            <a:r>
              <a:rPr lang="pt-BR" sz="1400" dirty="0" err="1"/>
              <a:t>version</a:t>
            </a:r>
            <a:r>
              <a:rPr lang="pt-BR" sz="1400" dirty="0"/>
              <a:t>": "1.0.0",</a:t>
            </a:r>
          </a:p>
          <a:p>
            <a:r>
              <a:rPr lang="pt-BR" sz="1400" dirty="0"/>
              <a:t>  "</a:t>
            </a:r>
            <a:r>
              <a:rPr lang="pt-BR" sz="1400" dirty="0" err="1"/>
              <a:t>description</a:t>
            </a:r>
            <a:r>
              <a:rPr lang="pt-BR" sz="1400" dirty="0"/>
              <a:t>": </a:t>
            </a:r>
            <a:r>
              <a:rPr lang="pt-BR" sz="1400" dirty="0" smtClean="0"/>
              <a:t>"",</a:t>
            </a:r>
            <a:endParaRPr lang="pt-BR" sz="1400" dirty="0"/>
          </a:p>
          <a:p>
            <a:r>
              <a:rPr lang="pt-BR" sz="1400" dirty="0"/>
              <a:t>  "</a:t>
            </a:r>
            <a:r>
              <a:rPr lang="pt-BR" sz="1400" dirty="0" err="1"/>
              <a:t>main</a:t>
            </a:r>
            <a:r>
              <a:rPr lang="pt-BR" sz="1400" dirty="0"/>
              <a:t>": "index.js",</a:t>
            </a:r>
          </a:p>
          <a:p>
            <a:r>
              <a:rPr lang="pt-BR" sz="1400" dirty="0"/>
              <a:t>  "scripts": {</a:t>
            </a:r>
          </a:p>
          <a:p>
            <a:r>
              <a:rPr lang="pt-BR" sz="1400" dirty="0"/>
              <a:t>    "</a:t>
            </a:r>
            <a:r>
              <a:rPr lang="pt-BR" sz="1400" dirty="0" err="1"/>
              <a:t>test</a:t>
            </a:r>
            <a:r>
              <a:rPr lang="pt-BR" sz="1400" dirty="0"/>
              <a:t>": "</a:t>
            </a:r>
            <a:r>
              <a:rPr lang="pt-BR" sz="1400" dirty="0" err="1"/>
              <a:t>echo</a:t>
            </a:r>
            <a:r>
              <a:rPr lang="pt-BR" sz="1400" dirty="0"/>
              <a:t> \"</a:t>
            </a:r>
            <a:r>
              <a:rPr lang="pt-BR" sz="1400" dirty="0" err="1"/>
              <a:t>Error</a:t>
            </a:r>
            <a:r>
              <a:rPr lang="pt-BR" sz="1400" dirty="0"/>
              <a:t>: no </a:t>
            </a:r>
            <a:r>
              <a:rPr lang="pt-BR" sz="1400" dirty="0" err="1"/>
              <a:t>test</a:t>
            </a:r>
            <a:r>
              <a:rPr lang="pt-BR" sz="1400" dirty="0"/>
              <a:t> </a:t>
            </a:r>
            <a:r>
              <a:rPr lang="pt-BR" sz="1400" dirty="0" err="1"/>
              <a:t>specified</a:t>
            </a:r>
            <a:r>
              <a:rPr lang="pt-BR" sz="1400" dirty="0"/>
              <a:t>\" &amp;&amp; </a:t>
            </a:r>
            <a:r>
              <a:rPr lang="pt-BR" sz="1400" dirty="0" err="1"/>
              <a:t>exit</a:t>
            </a:r>
            <a:r>
              <a:rPr lang="pt-BR" sz="1400" dirty="0"/>
              <a:t> 1"</a:t>
            </a:r>
          </a:p>
          <a:p>
            <a:r>
              <a:rPr lang="pt-BR" sz="1400" dirty="0"/>
              <a:t>  },</a:t>
            </a:r>
          </a:p>
          <a:p>
            <a:r>
              <a:rPr lang="pt-BR" sz="1400" dirty="0"/>
              <a:t>  "</a:t>
            </a:r>
            <a:r>
              <a:rPr lang="pt-BR" sz="1400" dirty="0" err="1"/>
              <a:t>author</a:t>
            </a:r>
            <a:r>
              <a:rPr lang="pt-BR" sz="1400" dirty="0"/>
              <a:t>": </a:t>
            </a:r>
            <a:r>
              <a:rPr lang="pt-BR" sz="1400" dirty="0" smtClean="0"/>
              <a:t>"",</a:t>
            </a:r>
            <a:endParaRPr lang="pt-BR" sz="1400" dirty="0"/>
          </a:p>
          <a:p>
            <a:r>
              <a:rPr lang="pt-BR" sz="1400" dirty="0"/>
              <a:t>  "</a:t>
            </a:r>
            <a:r>
              <a:rPr lang="pt-BR" sz="1400" dirty="0" err="1"/>
              <a:t>license</a:t>
            </a:r>
            <a:r>
              <a:rPr lang="pt-BR" sz="1400" dirty="0"/>
              <a:t>": "ISC"</a:t>
            </a:r>
          </a:p>
          <a:p>
            <a:r>
              <a:rPr lang="pt-BR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37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Node + MySQL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30480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Na pasta do projeto, digite</a:t>
            </a:r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–S </a:t>
            </a:r>
            <a:r>
              <a:rPr lang="pt-BR" dirty="0" err="1" smtClean="0"/>
              <a:t>mysql</a:t>
            </a:r>
            <a:endParaRPr lang="pt-BR" dirty="0" smtClean="0"/>
          </a:p>
          <a:p>
            <a:r>
              <a:rPr lang="pt-BR" dirty="0" smtClean="0"/>
              <a:t>Comando instala a extensão que permite usar Node com </a:t>
            </a:r>
            <a:r>
              <a:rPr lang="pt-BR" dirty="0" err="1" smtClean="0"/>
              <a:t>MySql</a:t>
            </a:r>
            <a:endParaRPr lang="pt-BR" dirty="0" smtClean="0"/>
          </a:p>
          <a:p>
            <a:r>
              <a:rPr lang="pt-BR" dirty="0" smtClean="0"/>
              <a:t>Abra o VS </a:t>
            </a:r>
            <a:r>
              <a:rPr lang="pt-BR" dirty="0" err="1" smtClean="0"/>
              <a:t>Code</a:t>
            </a:r>
            <a:r>
              <a:rPr lang="pt-BR" dirty="0" smtClean="0"/>
              <a:t> e crie o arquivo create-table.js</a:t>
            </a:r>
          </a:p>
          <a:p>
            <a:r>
              <a:rPr lang="pt-BR" dirty="0" smtClean="0"/>
              <a:t>Este arquivo será usado para conectar com o banco, criar e popular uma tabela. Insira o código a seguir no arquivo.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 Box 5"/>
          <p:cNvSpPr/>
          <p:nvPr/>
        </p:nvSpPr>
        <p:spPr>
          <a:xfrm>
            <a:off x="474405" y="4648200"/>
            <a:ext cx="8153399" cy="20642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mysql</a:t>
            </a:r>
            <a:r>
              <a:rPr lang="pt-BR" sz="1600" dirty="0"/>
              <a:t> </a:t>
            </a:r>
            <a:r>
              <a:rPr lang="pt-BR" sz="1600" dirty="0" smtClean="0"/>
              <a:t> = </a:t>
            </a:r>
            <a:r>
              <a:rPr lang="pt-BR" sz="1600" dirty="0" err="1"/>
              <a:t>require</a:t>
            </a:r>
            <a:r>
              <a:rPr lang="pt-BR" sz="1600" dirty="0"/>
              <a:t>('</a:t>
            </a:r>
            <a:r>
              <a:rPr lang="pt-BR" sz="1600" dirty="0" err="1"/>
              <a:t>mysql</a:t>
            </a:r>
            <a:r>
              <a:rPr lang="pt-BR" sz="1600" dirty="0"/>
              <a:t>');</a:t>
            </a:r>
          </a:p>
          <a:p>
            <a:r>
              <a:rPr lang="pt-BR" sz="1600" dirty="0" err="1"/>
              <a:t>const</a:t>
            </a:r>
            <a:r>
              <a:rPr lang="pt-BR" sz="1600" dirty="0"/>
              <a:t> connection = </a:t>
            </a:r>
            <a:r>
              <a:rPr lang="pt-BR" sz="1600" dirty="0" err="1"/>
              <a:t>mysql.createConnection</a:t>
            </a:r>
            <a:r>
              <a:rPr lang="pt-BR" sz="1600" dirty="0"/>
              <a:t>({</a:t>
            </a:r>
          </a:p>
          <a:p>
            <a:r>
              <a:rPr lang="pt-BR" sz="1600" dirty="0"/>
              <a:t>  host     : '</a:t>
            </a:r>
            <a:r>
              <a:rPr lang="pt-BR" sz="1600" dirty="0" err="1"/>
              <a:t>localhost</a:t>
            </a:r>
            <a:r>
              <a:rPr lang="pt-BR" sz="1600" dirty="0" smtClean="0"/>
              <a:t>',</a:t>
            </a:r>
            <a:endParaRPr lang="pt-BR" sz="1600" dirty="0"/>
          </a:p>
          <a:p>
            <a:r>
              <a:rPr lang="pt-BR" sz="1600" dirty="0"/>
              <a:t>  </a:t>
            </a:r>
            <a:r>
              <a:rPr lang="pt-BR" sz="1600" dirty="0" err="1"/>
              <a:t>port</a:t>
            </a:r>
            <a:r>
              <a:rPr lang="pt-BR" sz="1600" dirty="0"/>
              <a:t>     : </a:t>
            </a:r>
            <a:r>
              <a:rPr lang="pt-BR" sz="1600" dirty="0" smtClean="0"/>
              <a:t>3306,</a:t>
            </a:r>
            <a:endParaRPr lang="pt-BR" sz="1600" dirty="0"/>
          </a:p>
          <a:p>
            <a:r>
              <a:rPr lang="pt-BR" sz="1600" dirty="0"/>
              <a:t>  </a:t>
            </a:r>
            <a:r>
              <a:rPr lang="pt-BR" sz="1600" dirty="0" err="1"/>
              <a:t>user</a:t>
            </a:r>
            <a:r>
              <a:rPr lang="pt-BR" sz="1600" dirty="0"/>
              <a:t>     : 'root</a:t>
            </a:r>
            <a:r>
              <a:rPr lang="pt-BR" sz="1600" dirty="0" smtClean="0"/>
              <a:t>',</a:t>
            </a:r>
            <a:endParaRPr lang="pt-BR" sz="1600" dirty="0"/>
          </a:p>
          <a:p>
            <a:r>
              <a:rPr lang="pt-BR" sz="1600" dirty="0"/>
              <a:t>  </a:t>
            </a:r>
            <a:r>
              <a:rPr lang="pt-BR" sz="1600" dirty="0" err="1"/>
              <a:t>password</a:t>
            </a:r>
            <a:r>
              <a:rPr lang="pt-BR" sz="1600" dirty="0"/>
              <a:t> : </a:t>
            </a:r>
            <a:r>
              <a:rPr lang="pt-BR" sz="1600" dirty="0" smtClean="0"/>
              <a:t>'',</a:t>
            </a:r>
            <a:endParaRPr lang="pt-BR" sz="1600" dirty="0"/>
          </a:p>
          <a:p>
            <a:r>
              <a:rPr lang="pt-BR" sz="1600" dirty="0"/>
              <a:t>  </a:t>
            </a:r>
            <a:r>
              <a:rPr lang="pt-BR" sz="1600" dirty="0" err="1"/>
              <a:t>database</a:t>
            </a:r>
            <a:r>
              <a:rPr lang="pt-BR" sz="1600" dirty="0"/>
              <a:t> : '</a:t>
            </a:r>
            <a:r>
              <a:rPr lang="pt-BR" sz="1600" dirty="0" err="1"/>
              <a:t>nodetest</a:t>
            </a:r>
            <a:r>
              <a:rPr lang="pt-BR" sz="1600" dirty="0" smtClean="0"/>
              <a:t>'</a:t>
            </a:r>
            <a:endParaRPr lang="pt-BR" sz="1600" dirty="0"/>
          </a:p>
          <a:p>
            <a:r>
              <a:rPr lang="pt-BR" sz="1600" dirty="0"/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44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Node + MySQL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838200"/>
          </a:xfrm>
        </p:spPr>
        <p:txBody>
          <a:bodyPr>
            <a:normAutofit/>
          </a:bodyPr>
          <a:lstStyle/>
          <a:p>
            <a:r>
              <a:rPr lang="pt-BR" dirty="0" smtClean="0"/>
              <a:t>Vamos agora escrever código para </a:t>
            </a:r>
            <a:r>
              <a:rPr lang="pt-BR" dirty="0" smtClean="0">
                <a:solidFill>
                  <a:srgbClr val="0070C0"/>
                </a:solidFill>
              </a:rPr>
              <a:t>criar</a:t>
            </a:r>
            <a:r>
              <a:rPr lang="pt-BR" dirty="0" smtClean="0"/>
              <a:t> e popular uma tabela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 Box 5"/>
          <p:cNvSpPr/>
          <p:nvPr/>
        </p:nvSpPr>
        <p:spPr>
          <a:xfrm>
            <a:off x="439992" y="2502001"/>
            <a:ext cx="8153399" cy="35416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createTable</a:t>
            </a:r>
            <a:r>
              <a:rPr lang="pt-BR" sz="1600" dirty="0"/>
              <a:t>(</a:t>
            </a:r>
            <a:r>
              <a:rPr lang="pt-BR" sz="1600" dirty="0" err="1"/>
              <a:t>conn</a:t>
            </a:r>
            <a:r>
              <a:rPr lang="pt-BR" sz="1600" dirty="0"/>
              <a:t>){</a:t>
            </a:r>
          </a:p>
          <a:p>
            <a:endParaRPr lang="pt-BR" sz="1600" dirty="0"/>
          </a:p>
          <a:p>
            <a:r>
              <a:rPr lang="pt-BR" sz="1600" dirty="0"/>
              <a:t>      </a:t>
            </a:r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sql</a:t>
            </a:r>
            <a:r>
              <a:rPr lang="pt-BR" sz="1600" dirty="0"/>
              <a:t> = "CREATE TABLE IF NOT EXISTS Clientes (\n"+</a:t>
            </a:r>
          </a:p>
          <a:p>
            <a:r>
              <a:rPr lang="pt-BR" sz="1600" dirty="0"/>
              <a:t>                  "ID </a:t>
            </a:r>
            <a:r>
              <a:rPr lang="pt-BR" sz="1600" dirty="0" err="1"/>
              <a:t>int</a:t>
            </a:r>
            <a:r>
              <a:rPr lang="pt-BR" sz="1600" dirty="0"/>
              <a:t> NOT NULL AUTO_INCREMENT,\n"+</a:t>
            </a:r>
          </a:p>
          <a:p>
            <a:r>
              <a:rPr lang="pt-BR" sz="1600" dirty="0"/>
              <a:t>                  "Nome </a:t>
            </a:r>
            <a:r>
              <a:rPr lang="pt-BR" sz="1600" dirty="0" err="1"/>
              <a:t>varchar</a:t>
            </a:r>
            <a:r>
              <a:rPr lang="pt-BR" sz="1600" dirty="0"/>
              <a:t>(150) NOT NULL,\n"+</a:t>
            </a:r>
          </a:p>
          <a:p>
            <a:r>
              <a:rPr lang="pt-BR" sz="1600" dirty="0"/>
              <a:t>                  "CPF char(11) NOT NULL,\n"+</a:t>
            </a:r>
          </a:p>
          <a:p>
            <a:r>
              <a:rPr lang="pt-BR" sz="1600" dirty="0"/>
              <a:t>                  "PRIMARY KEY (ID)\n"+</a:t>
            </a:r>
          </a:p>
          <a:p>
            <a:r>
              <a:rPr lang="pt-BR" sz="1600" dirty="0"/>
              <a:t>                  ");";</a:t>
            </a:r>
          </a:p>
          <a:p>
            <a:r>
              <a:rPr lang="pt-BR" sz="1600" dirty="0"/>
              <a:t>      </a:t>
            </a:r>
          </a:p>
          <a:p>
            <a:r>
              <a:rPr lang="pt-BR" sz="1600" dirty="0"/>
              <a:t>      </a:t>
            </a:r>
            <a:r>
              <a:rPr lang="pt-BR" sz="1600" dirty="0" err="1"/>
              <a:t>conn.query</a:t>
            </a:r>
            <a:r>
              <a:rPr lang="pt-BR" sz="1600" dirty="0"/>
              <a:t>(</a:t>
            </a:r>
            <a:r>
              <a:rPr lang="pt-BR" sz="1600" dirty="0" err="1"/>
              <a:t>sql</a:t>
            </a:r>
            <a:r>
              <a:rPr lang="pt-BR" sz="1600" dirty="0"/>
              <a:t>, </a:t>
            </a:r>
            <a:r>
              <a:rPr lang="pt-BR" sz="1600" dirty="0" err="1"/>
              <a:t>function</a:t>
            </a:r>
            <a:r>
              <a:rPr lang="pt-BR" sz="1600" dirty="0"/>
              <a:t> (</a:t>
            </a:r>
            <a:r>
              <a:rPr lang="pt-BR" sz="1600" dirty="0" err="1"/>
              <a:t>error</a:t>
            </a:r>
            <a:r>
              <a:rPr lang="pt-BR" sz="1600" dirty="0"/>
              <a:t>, </a:t>
            </a:r>
            <a:r>
              <a:rPr lang="pt-BR" sz="1600" dirty="0" err="1"/>
              <a:t>results</a:t>
            </a:r>
            <a:r>
              <a:rPr lang="pt-BR" sz="1600" dirty="0"/>
              <a:t>, </a:t>
            </a:r>
            <a:r>
              <a:rPr lang="pt-BR" sz="1600" dirty="0" err="1"/>
              <a:t>fields</a:t>
            </a:r>
            <a:r>
              <a:rPr lang="pt-BR" sz="1600" dirty="0"/>
              <a:t>){</a:t>
            </a:r>
          </a:p>
          <a:p>
            <a:r>
              <a:rPr lang="pt-BR" sz="1600" dirty="0"/>
              <a:t>          </a:t>
            </a:r>
            <a:r>
              <a:rPr lang="pt-BR" sz="1600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error</a:t>
            </a:r>
            <a:r>
              <a:rPr lang="pt-BR" sz="1600" dirty="0"/>
              <a:t>) </a:t>
            </a:r>
            <a:r>
              <a:rPr lang="pt-BR" sz="1600" dirty="0" err="1"/>
              <a:t>return</a:t>
            </a:r>
            <a:r>
              <a:rPr lang="pt-BR" sz="1600" dirty="0"/>
              <a:t> console.log(</a:t>
            </a:r>
            <a:r>
              <a:rPr lang="pt-BR" sz="1600" dirty="0" err="1"/>
              <a:t>error</a:t>
            </a:r>
            <a:r>
              <a:rPr lang="pt-BR" sz="1600" dirty="0"/>
              <a:t>);</a:t>
            </a:r>
          </a:p>
          <a:p>
            <a:r>
              <a:rPr lang="pt-BR" sz="1600" dirty="0"/>
              <a:t>          console.log('criou a tabela!');</a:t>
            </a:r>
          </a:p>
          <a:p>
            <a:r>
              <a:rPr lang="pt-BR" sz="1600" dirty="0"/>
              <a:t>      });</a:t>
            </a:r>
          </a:p>
          <a:p>
            <a:r>
              <a:rPr lang="pt-BR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4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Node + MySQL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838200"/>
          </a:xfrm>
        </p:spPr>
        <p:txBody>
          <a:bodyPr>
            <a:normAutofit/>
          </a:bodyPr>
          <a:lstStyle/>
          <a:p>
            <a:r>
              <a:rPr lang="pt-BR" dirty="0" smtClean="0"/>
              <a:t>Vamos agora escrever código para criar e </a:t>
            </a:r>
            <a:r>
              <a:rPr lang="pt-BR" dirty="0" smtClean="0">
                <a:solidFill>
                  <a:srgbClr val="0070C0"/>
                </a:solidFill>
              </a:rPr>
              <a:t>popular</a:t>
            </a:r>
            <a:r>
              <a:rPr lang="pt-BR" dirty="0" smtClean="0"/>
              <a:t> uma tabela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 Box 5"/>
          <p:cNvSpPr/>
          <p:nvPr/>
        </p:nvSpPr>
        <p:spPr>
          <a:xfrm>
            <a:off x="439992" y="2502001"/>
            <a:ext cx="8153399" cy="33877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fontAlgn="base"/>
            <a:r>
              <a:rPr lang="pt-BR" sz="1600" b="1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addRows</a:t>
            </a:r>
            <a:r>
              <a:rPr lang="pt-BR" sz="1600" dirty="0"/>
              <a:t>(</a:t>
            </a:r>
            <a:r>
              <a:rPr lang="pt-BR" sz="1600" dirty="0" err="1"/>
              <a:t>conn</a:t>
            </a:r>
            <a:r>
              <a:rPr lang="pt-BR" sz="1600" dirty="0"/>
              <a:t>){</a:t>
            </a:r>
          </a:p>
          <a:p>
            <a:pPr fontAlgn="base"/>
            <a:r>
              <a:rPr lang="pt-BR" sz="1600" dirty="0"/>
              <a:t>  </a:t>
            </a:r>
            <a:r>
              <a:rPr lang="pt-BR" sz="1600" b="1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sql</a:t>
            </a:r>
            <a:r>
              <a:rPr lang="pt-BR" sz="1600" dirty="0"/>
              <a:t> = "INSERT INTO Clientes(</a:t>
            </a:r>
            <a:r>
              <a:rPr lang="pt-BR" sz="1600" dirty="0" err="1"/>
              <a:t>Nome,CPF</a:t>
            </a:r>
            <a:r>
              <a:rPr lang="pt-BR" sz="1600" dirty="0"/>
              <a:t>) VALUES ?";</a:t>
            </a:r>
          </a:p>
          <a:p>
            <a:pPr fontAlgn="base"/>
            <a:r>
              <a:rPr lang="pt-BR" sz="1600" dirty="0"/>
              <a:t>  </a:t>
            </a:r>
            <a:r>
              <a:rPr lang="pt-BR" sz="1600" b="1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values</a:t>
            </a:r>
            <a:r>
              <a:rPr lang="pt-BR" sz="1600" dirty="0"/>
              <a:t> = [</a:t>
            </a:r>
          </a:p>
          <a:p>
            <a:pPr fontAlgn="base"/>
            <a:r>
              <a:rPr lang="pt-BR" sz="1600" dirty="0"/>
              <a:t>        ['</a:t>
            </a:r>
            <a:r>
              <a:rPr lang="pt-BR" sz="1600" dirty="0" err="1"/>
              <a:t>Antonio</a:t>
            </a:r>
            <a:r>
              <a:rPr lang="pt-BR" sz="1600" dirty="0"/>
              <a:t> </a:t>
            </a:r>
            <a:r>
              <a:rPr lang="pt-BR" sz="1600" dirty="0" smtClean="0"/>
              <a:t>Cintra', </a:t>
            </a:r>
            <a:r>
              <a:rPr lang="pt-BR" sz="1600" dirty="0"/>
              <a:t>'12345678901'],</a:t>
            </a:r>
          </a:p>
          <a:p>
            <a:pPr fontAlgn="base"/>
            <a:r>
              <a:rPr lang="pt-BR" sz="1600" dirty="0"/>
              <a:t>        ['Paulo </a:t>
            </a:r>
            <a:r>
              <a:rPr lang="pt-BR" sz="1600" dirty="0" smtClean="0"/>
              <a:t>Silveira', </a:t>
            </a:r>
            <a:r>
              <a:rPr lang="pt-BR" sz="1600" dirty="0"/>
              <a:t>'09876543210'],</a:t>
            </a:r>
          </a:p>
          <a:p>
            <a:pPr fontAlgn="base"/>
            <a:r>
              <a:rPr lang="pt-BR" sz="1600" dirty="0"/>
              <a:t>        ['Ricardo </a:t>
            </a:r>
            <a:r>
              <a:rPr lang="pt-BR" sz="1600" dirty="0" smtClean="0"/>
              <a:t>Almeida', </a:t>
            </a:r>
            <a:r>
              <a:rPr lang="pt-BR" sz="1600" dirty="0"/>
              <a:t>'12312312399']</a:t>
            </a:r>
          </a:p>
          <a:p>
            <a:pPr fontAlgn="base"/>
            <a:r>
              <a:rPr lang="pt-BR" sz="1600" dirty="0"/>
              <a:t>      ];</a:t>
            </a:r>
          </a:p>
          <a:p>
            <a:pPr fontAlgn="base"/>
            <a:r>
              <a:rPr lang="pt-BR" sz="1600" dirty="0"/>
              <a:t>  </a:t>
            </a:r>
            <a:r>
              <a:rPr lang="pt-BR" sz="1600" dirty="0" err="1"/>
              <a:t>conn.query</a:t>
            </a:r>
            <a:r>
              <a:rPr lang="pt-BR" sz="1600" dirty="0"/>
              <a:t>(</a:t>
            </a:r>
            <a:r>
              <a:rPr lang="pt-BR" sz="1600" dirty="0" err="1"/>
              <a:t>sql</a:t>
            </a:r>
            <a:r>
              <a:rPr lang="pt-BR" sz="1600" dirty="0"/>
              <a:t>, [</a:t>
            </a:r>
            <a:r>
              <a:rPr lang="pt-BR" sz="1600" dirty="0" err="1"/>
              <a:t>values</a:t>
            </a:r>
            <a:r>
              <a:rPr lang="pt-BR" sz="1600" dirty="0"/>
              <a:t>], </a:t>
            </a:r>
            <a:r>
              <a:rPr lang="pt-BR" sz="1600" b="1" dirty="0" err="1"/>
              <a:t>function</a:t>
            </a:r>
            <a:r>
              <a:rPr lang="pt-BR" sz="1600" dirty="0"/>
              <a:t> (</a:t>
            </a:r>
            <a:r>
              <a:rPr lang="pt-BR" sz="1600" dirty="0" err="1"/>
              <a:t>error</a:t>
            </a:r>
            <a:r>
              <a:rPr lang="pt-BR" sz="1600" dirty="0"/>
              <a:t>, </a:t>
            </a:r>
            <a:r>
              <a:rPr lang="pt-BR" sz="1600" dirty="0" err="1"/>
              <a:t>results</a:t>
            </a:r>
            <a:r>
              <a:rPr lang="pt-BR" sz="1600" dirty="0"/>
              <a:t>, </a:t>
            </a:r>
            <a:r>
              <a:rPr lang="pt-BR" sz="1600" dirty="0" err="1"/>
              <a:t>fields</a:t>
            </a:r>
            <a:r>
              <a:rPr lang="pt-BR" sz="1600" dirty="0"/>
              <a:t>){</a:t>
            </a:r>
          </a:p>
          <a:p>
            <a:pPr fontAlgn="base"/>
            <a:r>
              <a:rPr lang="pt-BR" sz="1600" dirty="0"/>
              <a:t>          </a:t>
            </a:r>
            <a:r>
              <a:rPr lang="pt-BR" sz="1600" b="1" dirty="0" err="1"/>
              <a:t>if</a:t>
            </a:r>
            <a:r>
              <a:rPr lang="pt-BR" sz="1600" dirty="0"/>
              <a:t>(</a:t>
            </a:r>
            <a:r>
              <a:rPr lang="pt-BR" sz="1600" dirty="0" err="1"/>
              <a:t>error</a:t>
            </a:r>
            <a:r>
              <a:rPr lang="pt-BR" sz="1600" dirty="0"/>
              <a:t>) </a:t>
            </a:r>
            <a:r>
              <a:rPr lang="pt-BR" sz="1600" b="1" dirty="0" err="1"/>
              <a:t>return</a:t>
            </a:r>
            <a:r>
              <a:rPr lang="pt-BR" sz="1600" dirty="0"/>
              <a:t> console.log(</a:t>
            </a:r>
            <a:r>
              <a:rPr lang="pt-BR" sz="1600" dirty="0" err="1"/>
              <a:t>error</a:t>
            </a:r>
            <a:r>
              <a:rPr lang="pt-BR" sz="1600" dirty="0"/>
              <a:t>);</a:t>
            </a:r>
          </a:p>
          <a:p>
            <a:pPr fontAlgn="base"/>
            <a:r>
              <a:rPr lang="pt-BR" sz="1600" dirty="0"/>
              <a:t>          console.log('adicionou registros!');</a:t>
            </a:r>
          </a:p>
          <a:p>
            <a:pPr fontAlgn="base"/>
            <a:r>
              <a:rPr lang="pt-BR" sz="1600" dirty="0"/>
              <a:t>          </a:t>
            </a:r>
            <a:r>
              <a:rPr lang="pt-BR" sz="1600" dirty="0" err="1"/>
              <a:t>conn.</a:t>
            </a:r>
            <a:r>
              <a:rPr lang="pt-BR" sz="1600" b="1" dirty="0" err="1"/>
              <a:t>end</a:t>
            </a:r>
            <a:r>
              <a:rPr lang="pt-BR" sz="1600" dirty="0"/>
              <a:t>();//fecha a conexão</a:t>
            </a:r>
          </a:p>
          <a:p>
            <a:pPr fontAlgn="base"/>
            <a:r>
              <a:rPr lang="pt-BR" sz="1600" dirty="0"/>
              <a:t>      });</a:t>
            </a:r>
          </a:p>
          <a:p>
            <a:pPr fontAlgn="base"/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6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Node + MySQL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838200"/>
          </a:xfrm>
        </p:spPr>
        <p:txBody>
          <a:bodyPr>
            <a:normAutofit/>
          </a:bodyPr>
          <a:lstStyle/>
          <a:p>
            <a:r>
              <a:rPr lang="pt-BR" dirty="0" smtClean="0"/>
              <a:t>Agora basta inserir o código responsável por conectar e executar as funções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 Box 5"/>
          <p:cNvSpPr/>
          <p:nvPr/>
        </p:nvSpPr>
        <p:spPr>
          <a:xfrm>
            <a:off x="439992" y="2502001"/>
            <a:ext cx="8153399" cy="157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fontAlgn="base"/>
            <a:r>
              <a:rPr lang="pt-BR" sz="1600" dirty="0" err="1"/>
              <a:t>connection.connect</a:t>
            </a:r>
            <a:r>
              <a:rPr lang="pt-BR" sz="1600" dirty="0"/>
              <a:t>(</a:t>
            </a:r>
            <a:r>
              <a:rPr lang="pt-BR" sz="1600" dirty="0" err="1"/>
              <a:t>function</a:t>
            </a:r>
            <a:r>
              <a:rPr lang="pt-BR" sz="1600" dirty="0"/>
              <a:t>(</a:t>
            </a:r>
            <a:r>
              <a:rPr lang="pt-BR" sz="1600" dirty="0" err="1"/>
              <a:t>err</a:t>
            </a:r>
            <a:r>
              <a:rPr lang="pt-BR" sz="1600" dirty="0"/>
              <a:t>){</a:t>
            </a:r>
          </a:p>
          <a:p>
            <a:pPr fontAlgn="base"/>
            <a:r>
              <a:rPr lang="pt-BR" sz="1600" dirty="0"/>
              <a:t>  </a:t>
            </a:r>
            <a:r>
              <a:rPr lang="pt-BR" sz="1600" dirty="0" smtClean="0"/>
              <a:t>  </a:t>
            </a:r>
            <a:r>
              <a:rPr lang="pt-BR" sz="1600" dirty="0" err="1" smtClean="0"/>
              <a:t>if</a:t>
            </a:r>
            <a:r>
              <a:rPr lang="pt-BR" sz="1600" dirty="0" smtClean="0"/>
              <a:t>(</a:t>
            </a:r>
            <a:r>
              <a:rPr lang="pt-BR" sz="1600" dirty="0" err="1" smtClean="0"/>
              <a:t>err</a:t>
            </a:r>
            <a:r>
              <a:rPr lang="pt-BR" sz="1600" dirty="0"/>
              <a:t>) </a:t>
            </a:r>
            <a:r>
              <a:rPr lang="pt-BR" sz="1600" dirty="0" err="1"/>
              <a:t>return</a:t>
            </a:r>
            <a:r>
              <a:rPr lang="pt-BR" sz="1600" dirty="0"/>
              <a:t> console.log(</a:t>
            </a:r>
            <a:r>
              <a:rPr lang="pt-BR" sz="1600" dirty="0" err="1"/>
              <a:t>err</a:t>
            </a:r>
            <a:r>
              <a:rPr lang="pt-BR" sz="1600" dirty="0"/>
              <a:t>);</a:t>
            </a:r>
          </a:p>
          <a:p>
            <a:pPr fontAlgn="base"/>
            <a:r>
              <a:rPr lang="pt-BR" sz="1600" dirty="0"/>
              <a:t>  </a:t>
            </a:r>
            <a:r>
              <a:rPr lang="pt-BR" sz="1600" dirty="0" smtClean="0"/>
              <a:t>  console.log</a:t>
            </a:r>
            <a:r>
              <a:rPr lang="pt-BR" sz="1600" dirty="0"/>
              <a:t>('conectou!');</a:t>
            </a:r>
          </a:p>
          <a:p>
            <a:pPr fontAlgn="base"/>
            <a:r>
              <a:rPr lang="pt-BR" sz="1600" dirty="0"/>
              <a:t>  </a:t>
            </a:r>
            <a:r>
              <a:rPr lang="pt-BR" sz="1600" dirty="0" smtClean="0"/>
              <a:t>  </a:t>
            </a:r>
            <a:r>
              <a:rPr lang="pt-BR" sz="1600" dirty="0" err="1" smtClean="0"/>
              <a:t>createTable</a:t>
            </a:r>
            <a:r>
              <a:rPr lang="pt-BR" sz="1600" dirty="0" smtClean="0"/>
              <a:t>(connection);</a:t>
            </a:r>
          </a:p>
          <a:p>
            <a:pPr fontAlgn="base"/>
            <a:r>
              <a:rPr lang="pt-BR" sz="1600" dirty="0"/>
              <a:t> </a:t>
            </a:r>
            <a:r>
              <a:rPr lang="pt-BR" sz="1600" dirty="0" smtClean="0"/>
              <a:t>   </a:t>
            </a:r>
            <a:r>
              <a:rPr lang="pt-BR" sz="1600" dirty="0" err="1" smtClean="0"/>
              <a:t>addRows</a:t>
            </a:r>
            <a:r>
              <a:rPr lang="pt-BR" sz="1600" dirty="0" smtClean="0"/>
              <a:t>(connection);</a:t>
            </a:r>
            <a:endParaRPr lang="pt-BR" sz="1600" dirty="0"/>
          </a:p>
          <a:p>
            <a:pPr fontAlgn="base"/>
            <a:r>
              <a:rPr lang="pt-BR" sz="1600" dirty="0"/>
              <a:t>})</a:t>
            </a: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612648" y="4191000"/>
            <a:ext cx="8302752" cy="83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No prompt, digite:</a:t>
            </a:r>
          </a:p>
          <a:p>
            <a:pPr lvl="1"/>
            <a:r>
              <a:rPr lang="pt-BR"/>
              <a:t>n</a:t>
            </a:r>
            <a:r>
              <a:rPr lang="pt-BR" smtClean="0"/>
              <a:t>ode create-table.js</a:t>
            </a:r>
          </a:p>
          <a:p>
            <a:pPr lvl="1"/>
            <a:endParaRPr lang="pt-BR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532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Criando uma API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029200"/>
          </a:xfrm>
        </p:spPr>
        <p:txBody>
          <a:bodyPr/>
          <a:lstStyle/>
          <a:p>
            <a:r>
              <a:rPr lang="pt-BR" dirty="0" smtClean="0"/>
              <a:t>Agora que já temos o banco funcionando, podemos criar uma API para acessá-lo</a:t>
            </a:r>
          </a:p>
          <a:p>
            <a:pPr lvl="1"/>
            <a:r>
              <a:rPr lang="pt-BR" dirty="0" smtClean="0"/>
              <a:t>Usaremos Express</a:t>
            </a:r>
          </a:p>
          <a:p>
            <a:pPr lvl="2"/>
            <a:r>
              <a:rPr lang="pt-BR" dirty="0" smtClean="0"/>
              <a:t>“</a:t>
            </a:r>
            <a:r>
              <a:rPr lang="pt-BR" dirty="0"/>
              <a:t>O Express é um framework para aplicativo da web do Node.js mínimo e flexível que fornece um conjunto robusto de recursos para aplicativos web e móvel.</a:t>
            </a:r>
            <a:r>
              <a:rPr lang="pt-BR" dirty="0" smtClean="0"/>
              <a:t>”</a:t>
            </a:r>
          </a:p>
          <a:p>
            <a:pPr lvl="2"/>
            <a:r>
              <a:rPr lang="pt-BR" dirty="0" smtClean="0"/>
              <a:t>Facilita a criação de aplicações server-</a:t>
            </a:r>
            <a:r>
              <a:rPr lang="pt-BR" dirty="0" err="1" smtClean="0"/>
              <a:t>side</a:t>
            </a:r>
            <a:r>
              <a:rPr lang="pt-BR" dirty="0" smtClean="0"/>
              <a:t> e </a:t>
            </a:r>
            <a:r>
              <a:rPr lang="pt-BR" dirty="0" err="1" smtClean="0"/>
              <a:t>APIs</a:t>
            </a:r>
            <a:endParaRPr lang="pt-BR" dirty="0" smtClean="0"/>
          </a:p>
          <a:p>
            <a:pPr lvl="2"/>
            <a:endParaRPr lang="pt-BR" dirty="0"/>
          </a:p>
          <a:p>
            <a:r>
              <a:rPr lang="pt-BR" dirty="0" smtClean="0"/>
              <a:t>Vamos começar adicionando a dependência do Express</a:t>
            </a:r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–S </a:t>
            </a:r>
            <a:r>
              <a:rPr lang="pt-BR" dirty="0" err="1" smtClean="0"/>
              <a:t>express</a:t>
            </a:r>
            <a:r>
              <a:rPr lang="pt-BR" dirty="0" smtClean="0"/>
              <a:t> </a:t>
            </a:r>
            <a:r>
              <a:rPr lang="pt-BR" dirty="0" err="1" smtClean="0"/>
              <a:t>body-parser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25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Criando uma API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20574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Agora vamos criar o </a:t>
            </a:r>
            <a:r>
              <a:rPr lang="pt-BR" smtClean="0"/>
              <a:t>arquivo server.js</a:t>
            </a:r>
            <a:endParaRPr lang="pt-BR" dirty="0" smtClean="0"/>
          </a:p>
          <a:p>
            <a:pPr lvl="1"/>
            <a:r>
              <a:rPr lang="pt-BR" dirty="0" smtClean="0"/>
              <a:t>Responsável por tratar as requisições</a:t>
            </a:r>
          </a:p>
          <a:p>
            <a:r>
              <a:rPr lang="pt-BR" dirty="0" smtClean="0"/>
              <a:t>Vamos começar definindo constantes e configurando o Express para usar o </a:t>
            </a:r>
            <a:r>
              <a:rPr lang="pt-BR" dirty="0" err="1" smtClean="0"/>
              <a:t>body-parser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Vai permitir posts no formato </a:t>
            </a:r>
            <a:r>
              <a:rPr lang="pt-BR" dirty="0" err="1" smtClean="0"/>
              <a:t>URLEncoded</a:t>
            </a:r>
            <a:r>
              <a:rPr lang="pt-BR" dirty="0" smtClean="0"/>
              <a:t> e JSON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5" name="Text Box 5"/>
          <p:cNvSpPr/>
          <p:nvPr/>
        </p:nvSpPr>
        <p:spPr>
          <a:xfrm>
            <a:off x="685800" y="3581400"/>
            <a:ext cx="8153399" cy="23105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fontAlgn="base"/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express</a:t>
            </a:r>
            <a:r>
              <a:rPr lang="pt-BR" sz="1600" dirty="0"/>
              <a:t> = </a:t>
            </a:r>
            <a:r>
              <a:rPr lang="pt-BR" sz="1600" dirty="0" err="1"/>
              <a:t>require</a:t>
            </a:r>
            <a:r>
              <a:rPr lang="pt-BR" sz="1600" dirty="0"/>
              <a:t>('</a:t>
            </a:r>
            <a:r>
              <a:rPr lang="pt-BR" sz="1600" dirty="0" err="1"/>
              <a:t>express</a:t>
            </a:r>
            <a:r>
              <a:rPr lang="pt-BR" sz="1600" dirty="0"/>
              <a:t>');</a:t>
            </a:r>
          </a:p>
          <a:p>
            <a:pPr fontAlgn="base"/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app</a:t>
            </a:r>
            <a:r>
              <a:rPr lang="pt-BR" sz="1600" dirty="0"/>
              <a:t> = </a:t>
            </a:r>
            <a:r>
              <a:rPr lang="pt-BR" sz="1600" dirty="0" err="1"/>
              <a:t>express</a:t>
            </a:r>
            <a:r>
              <a:rPr lang="pt-BR" sz="1600" dirty="0"/>
              <a:t>();         </a:t>
            </a:r>
          </a:p>
          <a:p>
            <a:pPr fontAlgn="base"/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bodyParser</a:t>
            </a:r>
            <a:r>
              <a:rPr lang="pt-BR" sz="1600" dirty="0"/>
              <a:t> = </a:t>
            </a:r>
            <a:r>
              <a:rPr lang="pt-BR" sz="1600" dirty="0" err="1"/>
              <a:t>require</a:t>
            </a:r>
            <a:r>
              <a:rPr lang="pt-BR" sz="1600" dirty="0"/>
              <a:t>('</a:t>
            </a:r>
            <a:r>
              <a:rPr lang="pt-BR" sz="1600" dirty="0" err="1"/>
              <a:t>body-parser</a:t>
            </a:r>
            <a:r>
              <a:rPr lang="pt-BR" sz="1600" dirty="0"/>
              <a:t>');</a:t>
            </a:r>
          </a:p>
          <a:p>
            <a:pPr fontAlgn="base"/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port</a:t>
            </a:r>
            <a:r>
              <a:rPr lang="pt-BR" sz="1600" dirty="0"/>
              <a:t> = 3000; //porta padrão</a:t>
            </a:r>
          </a:p>
          <a:p>
            <a:pPr fontAlgn="base"/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mysql</a:t>
            </a:r>
            <a:r>
              <a:rPr lang="pt-BR" sz="1600" dirty="0"/>
              <a:t> = </a:t>
            </a:r>
            <a:r>
              <a:rPr lang="pt-BR" sz="1600" dirty="0" err="1"/>
              <a:t>require</a:t>
            </a:r>
            <a:r>
              <a:rPr lang="pt-BR" sz="1600" dirty="0"/>
              <a:t>('</a:t>
            </a:r>
            <a:r>
              <a:rPr lang="pt-BR" sz="1600" dirty="0" err="1"/>
              <a:t>mysql</a:t>
            </a:r>
            <a:r>
              <a:rPr lang="pt-BR" sz="1600" dirty="0" smtClean="0"/>
              <a:t>');</a:t>
            </a:r>
          </a:p>
          <a:p>
            <a:pPr fontAlgn="base"/>
            <a:endParaRPr lang="pt-BR" sz="1600" dirty="0"/>
          </a:p>
          <a:p>
            <a:pPr fontAlgn="base"/>
            <a:r>
              <a:rPr lang="pt-BR" sz="1600" dirty="0">
                <a:solidFill>
                  <a:srgbClr val="0070C0"/>
                </a:solidFill>
              </a:rPr>
              <a:t>//configurando o </a:t>
            </a:r>
            <a:r>
              <a:rPr lang="pt-BR" sz="1600" dirty="0" err="1">
                <a:solidFill>
                  <a:srgbClr val="0070C0"/>
                </a:solidFill>
              </a:rPr>
              <a:t>body</a:t>
            </a:r>
            <a:r>
              <a:rPr lang="pt-BR" sz="1600" dirty="0">
                <a:solidFill>
                  <a:srgbClr val="0070C0"/>
                </a:solidFill>
              </a:rPr>
              <a:t> </a:t>
            </a:r>
            <a:r>
              <a:rPr lang="pt-BR" sz="1600" dirty="0" err="1">
                <a:solidFill>
                  <a:srgbClr val="0070C0"/>
                </a:solidFill>
              </a:rPr>
              <a:t>parser</a:t>
            </a:r>
            <a:r>
              <a:rPr lang="pt-BR" sz="1600" dirty="0">
                <a:solidFill>
                  <a:srgbClr val="0070C0"/>
                </a:solidFill>
              </a:rPr>
              <a:t> para pegar POSTS mais tarde</a:t>
            </a:r>
          </a:p>
          <a:p>
            <a:pPr fontAlgn="base"/>
            <a:r>
              <a:rPr lang="pt-BR" sz="1600" dirty="0" err="1"/>
              <a:t>app.use</a:t>
            </a:r>
            <a:r>
              <a:rPr lang="pt-BR" sz="1600" dirty="0"/>
              <a:t>(</a:t>
            </a:r>
            <a:r>
              <a:rPr lang="pt-BR" sz="1600" dirty="0" err="1"/>
              <a:t>bodyParser.urlencoded</a:t>
            </a:r>
            <a:r>
              <a:rPr lang="pt-BR" sz="1600" dirty="0"/>
              <a:t>({ </a:t>
            </a:r>
            <a:r>
              <a:rPr lang="pt-BR" sz="1600" dirty="0" err="1"/>
              <a:t>extended</a:t>
            </a:r>
            <a:r>
              <a:rPr lang="pt-BR" sz="1600" dirty="0"/>
              <a:t>: </a:t>
            </a:r>
            <a:r>
              <a:rPr lang="pt-BR" sz="1600" dirty="0" err="1"/>
              <a:t>true</a:t>
            </a:r>
            <a:r>
              <a:rPr lang="pt-BR" sz="1600" dirty="0"/>
              <a:t> }));</a:t>
            </a:r>
          </a:p>
          <a:p>
            <a:pPr fontAlgn="base"/>
            <a:r>
              <a:rPr lang="pt-BR" sz="1600" dirty="0" err="1"/>
              <a:t>app.use</a:t>
            </a:r>
            <a:r>
              <a:rPr lang="pt-BR" sz="1600" dirty="0"/>
              <a:t>(</a:t>
            </a:r>
            <a:r>
              <a:rPr lang="pt-BR" sz="1600" dirty="0" err="1"/>
              <a:t>bodyParser.json</a:t>
            </a:r>
            <a:r>
              <a:rPr lang="pt-BR" sz="16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574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7593</TotalTime>
  <Words>1238</Words>
  <Application>Microsoft Office PowerPoint</Application>
  <PresentationFormat>Apresentação na tela (4:3)</PresentationFormat>
  <Paragraphs>219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Median</vt:lpstr>
      <vt:lpstr>COM222 Desenvolvimento de sistemas web </vt:lpstr>
      <vt:lpstr>Node + MySQL</vt:lpstr>
      <vt:lpstr>Criação do banco de dados</vt:lpstr>
      <vt:lpstr>Node + MySQL</vt:lpstr>
      <vt:lpstr>Node + MySQL</vt:lpstr>
      <vt:lpstr>Node + MySQL</vt:lpstr>
      <vt:lpstr>Node + MySQL</vt:lpstr>
      <vt:lpstr>Criando uma API</vt:lpstr>
      <vt:lpstr>Criando uma API</vt:lpstr>
      <vt:lpstr>Criando uma API</vt:lpstr>
      <vt:lpstr>Criando uma API</vt:lpstr>
      <vt:lpstr>Criando a listagem de clientes</vt:lpstr>
      <vt:lpstr>Criando a listagem de clientes</vt:lpstr>
      <vt:lpstr>Criando a listagem de clientes</vt:lpstr>
      <vt:lpstr>Pesquisa de clientes</vt:lpstr>
      <vt:lpstr>Exclusão de clientes</vt:lpstr>
      <vt:lpstr>Exclusão de clientes</vt:lpstr>
      <vt:lpstr>Adição de clientes</vt:lpstr>
      <vt:lpstr>Adição de clientes</vt:lpstr>
      <vt:lpstr>Atualização de clientes</vt:lpstr>
      <vt:lpstr>Atualização de clientes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Parte I</dc:title>
  <dc:creator>Admin</dc:creator>
  <cp:lastModifiedBy>Laercio Baldochi Baldochi</cp:lastModifiedBy>
  <cp:revision>493</cp:revision>
  <dcterms:created xsi:type="dcterms:W3CDTF">2011-01-27T13:02:15Z</dcterms:created>
  <dcterms:modified xsi:type="dcterms:W3CDTF">2020-09-28T21:20:23Z</dcterms:modified>
</cp:coreProperties>
</file>