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2" r:id="rId1"/>
  </p:sldMasterIdLst>
  <p:notesMasterIdLst>
    <p:notesMasterId r:id="rId38"/>
  </p:notesMasterIdLst>
  <p:sldIdLst>
    <p:sldId id="256" r:id="rId2"/>
    <p:sldId id="275" r:id="rId3"/>
    <p:sldId id="276" r:id="rId4"/>
    <p:sldId id="277" r:id="rId5"/>
    <p:sldId id="278" r:id="rId6"/>
    <p:sldId id="279" r:id="rId7"/>
    <p:sldId id="281" r:id="rId8"/>
    <p:sldId id="280" r:id="rId9"/>
    <p:sldId id="282" r:id="rId10"/>
    <p:sldId id="283" r:id="rId11"/>
    <p:sldId id="284" r:id="rId12"/>
    <p:sldId id="285" r:id="rId13"/>
    <p:sldId id="286" r:id="rId14"/>
    <p:sldId id="287" r:id="rId15"/>
    <p:sldId id="288" r:id="rId16"/>
    <p:sldId id="289" r:id="rId17"/>
    <p:sldId id="290" r:id="rId18"/>
    <p:sldId id="291" r:id="rId19"/>
    <p:sldId id="292" r:id="rId20"/>
    <p:sldId id="293" r:id="rId21"/>
    <p:sldId id="294" r:id="rId22"/>
    <p:sldId id="295" r:id="rId23"/>
    <p:sldId id="296" r:id="rId24"/>
    <p:sldId id="297" r:id="rId25"/>
    <p:sldId id="299" r:id="rId26"/>
    <p:sldId id="300" r:id="rId27"/>
    <p:sldId id="301" r:id="rId28"/>
    <p:sldId id="302" r:id="rId29"/>
    <p:sldId id="303" r:id="rId30"/>
    <p:sldId id="304" r:id="rId31"/>
    <p:sldId id="305" r:id="rId32"/>
    <p:sldId id="306" r:id="rId33"/>
    <p:sldId id="307" r:id="rId34"/>
    <p:sldId id="308" r:id="rId35"/>
    <p:sldId id="309" r:id="rId36"/>
    <p:sldId id="310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26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0AE189-477F-4D25-8520-C09B00A217FA}" type="datetimeFigureOut">
              <a:rPr lang="en-US" smtClean="0"/>
              <a:pPr/>
              <a:t>8/31/2020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EC30A7-9840-4E41-8206-5C2C43CBA8F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9199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EC30A7-9840-4E41-8206-5C2C43CBA8F7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9AC22828-4375-49B0-A89B-5D0CEF8802FF}" type="datetime1">
              <a:rPr lang="en-US" smtClean="0"/>
              <a:pPr/>
              <a:t>8/31/2020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Tanja Petrova</a:t>
            </a:r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4B0DD64-BA5F-44FB-B7F3-C25A5336B1A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0DD64-BA5F-44FB-B7F3-C25A5336B1A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34B0DD64-BA5F-44FB-B7F3-C25A5336B1A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>
            <a:lvl1pPr>
              <a:defRPr sz="3600" baseline="0">
                <a:latin typeface="Palatino Linotype" pitchFamily="18" charset="0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4B0DD64-BA5F-44FB-B7F3-C25A5336B1A5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876800"/>
          </a:xfrm>
        </p:spPr>
        <p:txBody>
          <a:bodyPr/>
          <a:lstStyle>
            <a:lvl1pPr>
              <a:defRPr sz="28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34B0DD64-BA5F-44FB-B7F3-C25A5336B1A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6"/>
            <a:ext cx="3886200" cy="4887433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6"/>
            <a:ext cx="3886200" cy="4887433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34B0DD64-BA5F-44FB-B7F3-C25A5336B1A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34B0DD64-BA5F-44FB-B7F3-C25A5336B1A5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4B0DD64-BA5F-44FB-B7F3-C25A5336B1A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4B0DD64-BA5F-44FB-B7F3-C25A5336B1A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4B0DD64-BA5F-44FB-B7F3-C25A5336B1A5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34B0DD64-BA5F-44FB-B7F3-C25A5336B1A5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8768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34B0DD64-BA5F-44FB-B7F3-C25A5336B1A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4038600"/>
            <a:ext cx="7162800" cy="18288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smtClean="0">
                <a:latin typeface="Crafty Girls" pitchFamily="2" charset="0"/>
                <a:ea typeface="Crafty Girls" pitchFamily="2" charset="0"/>
              </a:rPr>
              <a:t>COM222</a:t>
            </a:r>
            <a:br>
              <a:rPr lang="en-US" sz="4800" smtClean="0">
                <a:latin typeface="Crafty Girls" pitchFamily="2" charset="0"/>
                <a:ea typeface="Crafty Girls" pitchFamily="2" charset="0"/>
              </a:rPr>
            </a:br>
            <a:r>
              <a:rPr lang="en-US" sz="4800" err="1" smtClean="0">
                <a:latin typeface="Crafty Girls" pitchFamily="2" charset="0"/>
                <a:ea typeface="Crafty Girls" pitchFamily="2" charset="0"/>
              </a:rPr>
              <a:t>desenvolvimento</a:t>
            </a:r>
            <a:r>
              <a:rPr lang="en-US" sz="4800" smtClean="0">
                <a:latin typeface="Crafty Girls" pitchFamily="2" charset="0"/>
                <a:ea typeface="Crafty Girls" pitchFamily="2" charset="0"/>
              </a:rPr>
              <a:t> de </a:t>
            </a:r>
            <a:r>
              <a:rPr lang="en-US" sz="4800" err="1" smtClean="0">
                <a:latin typeface="Crafty Girls" pitchFamily="2" charset="0"/>
                <a:ea typeface="Crafty Girls" pitchFamily="2" charset="0"/>
              </a:rPr>
              <a:t>sistemas</a:t>
            </a:r>
            <a:r>
              <a:rPr lang="en-US" sz="4800" smtClean="0">
                <a:latin typeface="Crafty Girls" pitchFamily="2" charset="0"/>
                <a:ea typeface="Crafty Girls" pitchFamily="2" charset="0"/>
              </a:rPr>
              <a:t> web</a:t>
            </a:r>
            <a:br>
              <a:rPr lang="en-US" sz="4800" smtClean="0">
                <a:latin typeface="Crafty Girls" pitchFamily="2" charset="0"/>
                <a:ea typeface="Crafty Girls" pitchFamily="2" charset="0"/>
              </a:rPr>
            </a:br>
            <a:endParaRPr lang="en-US" sz="4800">
              <a:latin typeface="Crafty Girls" pitchFamily="2" charset="0"/>
              <a:ea typeface="Crafty Girls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3600" dirty="0" smtClean="0">
                <a:latin typeface="Reenie Beanie" pitchFamily="2" charset="0"/>
              </a:rPr>
              <a:t>Aula 04: JavaScript – Parte I</a:t>
            </a:r>
            <a:endParaRPr lang="en-US" sz="3600" dirty="0">
              <a:latin typeface="Reenie Beanie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Operadores e comandos de controle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4B0DD64-BA5F-44FB-B7F3-C25A5336B1A5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1" name="Espaço Reservado para Conteúdo 3"/>
          <p:cNvSpPr>
            <a:spLocks noGrp="1"/>
          </p:cNvSpPr>
          <p:nvPr>
            <p:ph sz="quarter" idx="1"/>
          </p:nvPr>
        </p:nvSpPr>
        <p:spPr>
          <a:xfrm>
            <a:off x="5102352" y="1676400"/>
            <a:ext cx="3736848" cy="4876800"/>
          </a:xfrm>
        </p:spPr>
        <p:txBody>
          <a:bodyPr>
            <a:normAutofit/>
          </a:bodyPr>
          <a:lstStyle/>
          <a:p>
            <a:r>
              <a:rPr lang="pt-BR" sz="2000" smtClean="0"/>
              <a:t>Exercício</a:t>
            </a:r>
          </a:p>
          <a:p>
            <a:pPr lvl="1"/>
            <a:r>
              <a:rPr lang="pt-BR" sz="1700" smtClean="0"/>
              <a:t>Suponha que você pegue um pedaço de papel e o dobre ao meio, depois dobre ao meio novamente, e assim sucessiamente.</a:t>
            </a:r>
          </a:p>
          <a:p>
            <a:pPr lvl="1"/>
            <a:r>
              <a:rPr lang="pt-BR" sz="1700" smtClean="0"/>
              <a:t>Quantas dobras você terá que fazer até que a grossura do papel dobrado chege até o sol?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52400" y="1828800"/>
            <a:ext cx="4800600" cy="4832092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9pPr>
          </a:lstStyle>
          <a:p>
            <a:r>
              <a:rPr lang="en-US" altLang="pt-BR" sz="1400" dirty="0">
                <a:latin typeface="Courier New" pitchFamily="-112" charset="0"/>
              </a:rPr>
              <a:t>&lt;html&gt;</a:t>
            </a:r>
          </a:p>
          <a:p>
            <a:r>
              <a:rPr lang="en-US" altLang="pt-BR" sz="1400" dirty="0">
                <a:latin typeface="Courier New" pitchFamily="-112" charset="0"/>
              </a:rPr>
              <a:t>&lt;!–- </a:t>
            </a:r>
            <a:r>
              <a:rPr lang="en-US" altLang="pt-BR" sz="1400" dirty="0" smtClean="0">
                <a:latin typeface="Courier New" pitchFamily="-112" charset="0"/>
              </a:rPr>
              <a:t>js03.html </a:t>
            </a:r>
            <a:r>
              <a:rPr lang="en-US" altLang="pt-BR" sz="1400" dirty="0" smtClean="0">
                <a:latin typeface="Courier New" pitchFamily="-112" charset="0"/>
                <a:sym typeface="Wingdings" pitchFamily="-112" charset="2"/>
              </a:rPr>
              <a:t>--&gt;</a:t>
            </a:r>
            <a:endParaRPr lang="en-US" altLang="pt-BR" sz="1400" dirty="0">
              <a:latin typeface="Courier New" pitchFamily="-112" charset="0"/>
            </a:endParaRPr>
          </a:p>
          <a:p>
            <a:r>
              <a:rPr lang="en-US" altLang="pt-BR" sz="1400" dirty="0">
                <a:latin typeface="Courier New" pitchFamily="-112" charset="0"/>
              </a:rPr>
              <a:t>&lt;head</a:t>
            </a:r>
            <a:r>
              <a:rPr lang="en-US" altLang="pt-BR" sz="1400" dirty="0" smtClean="0">
                <a:latin typeface="Courier New" pitchFamily="-112" charset="0"/>
              </a:rPr>
              <a:t>&gt;</a:t>
            </a:r>
          </a:p>
          <a:p>
            <a:r>
              <a:rPr lang="en-US" altLang="pt-BR" sz="1400" dirty="0" smtClean="0">
                <a:latin typeface="Courier New" pitchFamily="-112" charset="0"/>
              </a:rPr>
              <a:t>  &lt;</a:t>
            </a:r>
            <a:r>
              <a:rPr lang="en-US" altLang="pt-BR" sz="1400" dirty="0">
                <a:latin typeface="Courier New" pitchFamily="-112" charset="0"/>
              </a:rPr>
              <a:t>meta charset="utf-8"&gt;</a:t>
            </a:r>
          </a:p>
          <a:p>
            <a:r>
              <a:rPr lang="en-US" altLang="pt-BR" sz="1400" dirty="0">
                <a:latin typeface="Courier New" pitchFamily="-112" charset="0"/>
              </a:rPr>
              <a:t>  &lt;</a:t>
            </a:r>
            <a:r>
              <a:rPr lang="en-US" altLang="pt-BR" sz="1400" dirty="0" smtClean="0">
                <a:latin typeface="Courier New" pitchFamily="-112" charset="0"/>
              </a:rPr>
              <a:t>title&gt;</a:t>
            </a:r>
            <a:r>
              <a:rPr lang="en-US" altLang="pt-BR" sz="1400" dirty="0" err="1" smtClean="0">
                <a:latin typeface="Courier New" pitchFamily="-112" charset="0"/>
              </a:rPr>
              <a:t>Dobrando</a:t>
            </a:r>
            <a:r>
              <a:rPr lang="en-US" altLang="pt-BR" sz="1400" dirty="0" smtClean="0">
                <a:latin typeface="Courier New" pitchFamily="-112" charset="0"/>
              </a:rPr>
              <a:t> </a:t>
            </a:r>
            <a:r>
              <a:rPr lang="en-US" altLang="pt-BR" sz="1400" dirty="0" err="1" smtClean="0">
                <a:latin typeface="Courier New" pitchFamily="-112" charset="0"/>
              </a:rPr>
              <a:t>papel</a:t>
            </a:r>
            <a:r>
              <a:rPr lang="en-US" altLang="pt-BR" sz="1400" dirty="0" smtClean="0">
                <a:latin typeface="Courier New" pitchFamily="-112" charset="0"/>
              </a:rPr>
              <a:t>&lt;/</a:t>
            </a:r>
            <a:r>
              <a:rPr lang="en-US" altLang="pt-BR" sz="1400" dirty="0">
                <a:latin typeface="Courier New" pitchFamily="-112" charset="0"/>
              </a:rPr>
              <a:t>title&gt;</a:t>
            </a:r>
          </a:p>
          <a:p>
            <a:r>
              <a:rPr lang="en-US" altLang="pt-BR" sz="1400" dirty="0">
                <a:latin typeface="Courier New" pitchFamily="-112" charset="0"/>
              </a:rPr>
              <a:t>&lt;/head&gt;</a:t>
            </a:r>
          </a:p>
          <a:p>
            <a:endParaRPr lang="en-US" altLang="pt-BR" sz="1400" dirty="0">
              <a:latin typeface="Courier New" pitchFamily="-112" charset="0"/>
            </a:endParaRPr>
          </a:p>
          <a:p>
            <a:r>
              <a:rPr lang="en-US" altLang="pt-BR" sz="1400" dirty="0">
                <a:latin typeface="Courier New" pitchFamily="-112" charset="0"/>
              </a:rPr>
              <a:t>&lt;body&gt;</a:t>
            </a:r>
          </a:p>
          <a:p>
            <a:r>
              <a:rPr lang="en-US" altLang="pt-BR" sz="1400" dirty="0">
                <a:solidFill>
                  <a:srgbClr val="FF0033"/>
                </a:solidFill>
                <a:latin typeface="Courier New" pitchFamily="-112" charset="0"/>
              </a:rPr>
              <a:t> &lt;script type="text/</a:t>
            </a:r>
            <a:r>
              <a:rPr lang="en-US" altLang="pt-BR" sz="1400" dirty="0" err="1">
                <a:solidFill>
                  <a:srgbClr val="FF0033"/>
                </a:solidFill>
                <a:latin typeface="Courier New" pitchFamily="-112" charset="0"/>
              </a:rPr>
              <a:t>javascript</a:t>
            </a:r>
            <a:r>
              <a:rPr lang="en-US" altLang="pt-BR" sz="1400" dirty="0">
                <a:solidFill>
                  <a:srgbClr val="FF0033"/>
                </a:solidFill>
                <a:latin typeface="Courier New" pitchFamily="-112" charset="0"/>
              </a:rPr>
              <a:t>"&gt;</a:t>
            </a:r>
          </a:p>
          <a:p>
            <a:r>
              <a:rPr lang="en-US" altLang="pt-BR" sz="1400" dirty="0">
                <a:solidFill>
                  <a:srgbClr val="FF0033"/>
                </a:solidFill>
                <a:latin typeface="Courier New" pitchFamily="-112" charset="0"/>
              </a:rPr>
              <a:t>    </a:t>
            </a:r>
            <a:r>
              <a:rPr lang="en-US" altLang="pt-BR" sz="1400" dirty="0" err="1">
                <a:solidFill>
                  <a:srgbClr val="FF0033"/>
                </a:solidFill>
                <a:latin typeface="Courier New" pitchFamily="-112" charset="0"/>
              </a:rPr>
              <a:t>var</a:t>
            </a:r>
            <a:r>
              <a:rPr lang="en-US" altLang="pt-BR" sz="1400" dirty="0">
                <a:solidFill>
                  <a:srgbClr val="FF0033"/>
                </a:solidFill>
                <a:latin typeface="Courier New" pitchFamily="-112" charset="0"/>
              </a:rPr>
              <a:t> </a:t>
            </a:r>
            <a:r>
              <a:rPr lang="en-US" altLang="pt-BR" sz="1400" dirty="0" err="1">
                <a:solidFill>
                  <a:srgbClr val="FF0033"/>
                </a:solidFill>
                <a:latin typeface="Courier New" pitchFamily="-112" charset="0"/>
              </a:rPr>
              <a:t>distanceToSun</a:t>
            </a:r>
            <a:r>
              <a:rPr lang="en-US" altLang="pt-BR" sz="1400" dirty="0">
                <a:solidFill>
                  <a:srgbClr val="FF0033"/>
                </a:solidFill>
                <a:latin typeface="Courier New" pitchFamily="-112" charset="0"/>
              </a:rPr>
              <a:t> = 93.3e6*5280*12;</a:t>
            </a:r>
          </a:p>
          <a:p>
            <a:r>
              <a:rPr lang="en-US" altLang="pt-BR" sz="1400" dirty="0">
                <a:solidFill>
                  <a:srgbClr val="FF0033"/>
                </a:solidFill>
                <a:latin typeface="Courier New" pitchFamily="-112" charset="0"/>
              </a:rPr>
              <a:t>    </a:t>
            </a:r>
            <a:r>
              <a:rPr lang="en-US" altLang="pt-BR" sz="1400" dirty="0" err="1">
                <a:solidFill>
                  <a:srgbClr val="FF0033"/>
                </a:solidFill>
                <a:latin typeface="Courier New" pitchFamily="-112" charset="0"/>
              </a:rPr>
              <a:t>var</a:t>
            </a:r>
            <a:r>
              <a:rPr lang="en-US" altLang="pt-BR" sz="1400" dirty="0">
                <a:solidFill>
                  <a:srgbClr val="FF0033"/>
                </a:solidFill>
                <a:latin typeface="Courier New" pitchFamily="-112" charset="0"/>
              </a:rPr>
              <a:t> thickness = .002;</a:t>
            </a:r>
          </a:p>
          <a:p>
            <a:endParaRPr lang="en-US" altLang="pt-BR" sz="1400" dirty="0">
              <a:solidFill>
                <a:srgbClr val="FF0033"/>
              </a:solidFill>
              <a:latin typeface="Courier New" pitchFamily="-112" charset="0"/>
            </a:endParaRPr>
          </a:p>
          <a:p>
            <a:r>
              <a:rPr lang="en-US" altLang="pt-BR" sz="1400" dirty="0">
                <a:solidFill>
                  <a:srgbClr val="FF0033"/>
                </a:solidFill>
                <a:latin typeface="Courier New" pitchFamily="-112" charset="0"/>
              </a:rPr>
              <a:t>    </a:t>
            </a:r>
            <a:r>
              <a:rPr lang="en-US" altLang="pt-BR" sz="1400" dirty="0" err="1">
                <a:solidFill>
                  <a:srgbClr val="FF0033"/>
                </a:solidFill>
                <a:latin typeface="Courier New" pitchFamily="-112" charset="0"/>
              </a:rPr>
              <a:t>var</a:t>
            </a:r>
            <a:r>
              <a:rPr lang="en-US" altLang="pt-BR" sz="1400" dirty="0">
                <a:solidFill>
                  <a:srgbClr val="FF0033"/>
                </a:solidFill>
                <a:latin typeface="Courier New" pitchFamily="-112" charset="0"/>
              </a:rPr>
              <a:t> </a:t>
            </a:r>
            <a:r>
              <a:rPr lang="en-US" altLang="pt-BR" sz="1400" dirty="0" err="1">
                <a:solidFill>
                  <a:srgbClr val="FF0033"/>
                </a:solidFill>
                <a:latin typeface="Courier New" pitchFamily="-112" charset="0"/>
              </a:rPr>
              <a:t>foldCount</a:t>
            </a:r>
            <a:r>
              <a:rPr lang="en-US" altLang="pt-BR" sz="1400" dirty="0">
                <a:solidFill>
                  <a:srgbClr val="FF0033"/>
                </a:solidFill>
                <a:latin typeface="Courier New" pitchFamily="-112" charset="0"/>
              </a:rPr>
              <a:t> = 0;    </a:t>
            </a:r>
          </a:p>
          <a:p>
            <a:r>
              <a:rPr lang="en-US" altLang="pt-BR" sz="1400" dirty="0">
                <a:solidFill>
                  <a:srgbClr val="FF0000"/>
                </a:solidFill>
                <a:latin typeface="Courier New" pitchFamily="-112" charset="0"/>
              </a:rPr>
              <a:t>    while (thickness &lt; </a:t>
            </a:r>
            <a:r>
              <a:rPr lang="en-US" altLang="pt-BR" sz="1400" dirty="0" err="1">
                <a:solidFill>
                  <a:srgbClr val="FF0000"/>
                </a:solidFill>
                <a:latin typeface="Courier New" pitchFamily="-112" charset="0"/>
              </a:rPr>
              <a:t>distanceToSun</a:t>
            </a:r>
            <a:r>
              <a:rPr lang="en-US" altLang="pt-BR" sz="1400" dirty="0">
                <a:solidFill>
                  <a:srgbClr val="FF0000"/>
                </a:solidFill>
                <a:latin typeface="Courier New" pitchFamily="-112" charset="0"/>
              </a:rPr>
              <a:t>) {</a:t>
            </a:r>
          </a:p>
          <a:p>
            <a:r>
              <a:rPr lang="en-US" altLang="pt-BR" sz="1400" dirty="0">
                <a:solidFill>
                  <a:srgbClr val="FF0000"/>
                </a:solidFill>
                <a:latin typeface="Courier New" pitchFamily="-112" charset="0"/>
              </a:rPr>
              <a:t>        thickness *= 2;</a:t>
            </a:r>
          </a:p>
          <a:p>
            <a:r>
              <a:rPr lang="en-US" altLang="pt-BR" sz="1400" dirty="0">
                <a:solidFill>
                  <a:srgbClr val="FF0000"/>
                </a:solidFill>
                <a:latin typeface="Courier New" pitchFamily="-112" charset="0"/>
              </a:rPr>
              <a:t>        </a:t>
            </a:r>
            <a:r>
              <a:rPr lang="en-US" altLang="pt-BR" sz="1400" dirty="0" err="1">
                <a:solidFill>
                  <a:srgbClr val="FF0000"/>
                </a:solidFill>
                <a:latin typeface="Courier New" pitchFamily="-112" charset="0"/>
              </a:rPr>
              <a:t>foldCount</a:t>
            </a:r>
            <a:r>
              <a:rPr lang="en-US" altLang="pt-BR" sz="1400" dirty="0">
                <a:solidFill>
                  <a:srgbClr val="FF0000"/>
                </a:solidFill>
                <a:latin typeface="Courier New" pitchFamily="-112" charset="0"/>
              </a:rPr>
              <a:t>++;</a:t>
            </a:r>
          </a:p>
          <a:p>
            <a:r>
              <a:rPr lang="en-US" altLang="pt-BR" sz="1400" dirty="0">
                <a:solidFill>
                  <a:srgbClr val="FF0000"/>
                </a:solidFill>
                <a:latin typeface="Courier New" pitchFamily="-112" charset="0"/>
              </a:rPr>
              <a:t>    }</a:t>
            </a:r>
          </a:p>
          <a:p>
            <a:r>
              <a:rPr lang="en-US" altLang="pt-BR" sz="1400" dirty="0">
                <a:solidFill>
                  <a:srgbClr val="FF0033"/>
                </a:solidFill>
                <a:latin typeface="Courier New" pitchFamily="-112" charset="0"/>
              </a:rPr>
              <a:t>    </a:t>
            </a:r>
            <a:r>
              <a:rPr lang="en-US" altLang="pt-BR" sz="1400" dirty="0" err="1">
                <a:solidFill>
                  <a:srgbClr val="FF0033"/>
                </a:solidFill>
                <a:latin typeface="Courier New" pitchFamily="-112" charset="0"/>
              </a:rPr>
              <a:t>document.write</a:t>
            </a:r>
            <a:r>
              <a:rPr lang="en-US" altLang="pt-BR" sz="1400" dirty="0">
                <a:solidFill>
                  <a:srgbClr val="FF0033"/>
                </a:solidFill>
                <a:latin typeface="Courier New" pitchFamily="-112" charset="0"/>
              </a:rPr>
              <a:t>("&lt;</a:t>
            </a:r>
            <a:r>
              <a:rPr lang="en-US" altLang="pt-BR" sz="1400" dirty="0" smtClean="0">
                <a:solidFill>
                  <a:srgbClr val="FF0033"/>
                </a:solidFill>
                <a:latin typeface="Courier New" pitchFamily="-112" charset="0"/>
              </a:rPr>
              <a:t>p&gt;</a:t>
            </a:r>
            <a:r>
              <a:rPr lang="en-US" altLang="pt-BR" sz="1400" dirty="0" err="1" smtClean="0">
                <a:solidFill>
                  <a:srgbClr val="FF0033"/>
                </a:solidFill>
                <a:latin typeface="Courier New" pitchFamily="-112" charset="0"/>
              </a:rPr>
              <a:t>Nro</a:t>
            </a:r>
            <a:r>
              <a:rPr lang="en-US" altLang="pt-BR" sz="1400" dirty="0" smtClean="0">
                <a:solidFill>
                  <a:srgbClr val="FF0033"/>
                </a:solidFill>
                <a:latin typeface="Courier New" pitchFamily="-112" charset="0"/>
              </a:rPr>
              <a:t> de </a:t>
            </a:r>
            <a:r>
              <a:rPr lang="en-US" altLang="pt-BR" sz="1400" dirty="0" err="1" smtClean="0">
                <a:solidFill>
                  <a:srgbClr val="FF0033"/>
                </a:solidFill>
                <a:latin typeface="Courier New" pitchFamily="-112" charset="0"/>
              </a:rPr>
              <a:t>dobras</a:t>
            </a:r>
            <a:r>
              <a:rPr lang="en-US" altLang="pt-BR" sz="1400" dirty="0" smtClean="0">
                <a:solidFill>
                  <a:srgbClr val="FF0033"/>
                </a:solidFill>
                <a:latin typeface="Courier New" pitchFamily="-112" charset="0"/>
              </a:rPr>
              <a:t> </a:t>
            </a:r>
            <a:r>
              <a:rPr lang="en-US" altLang="pt-BR" sz="1400" dirty="0">
                <a:solidFill>
                  <a:srgbClr val="FF0033"/>
                </a:solidFill>
                <a:latin typeface="Courier New" pitchFamily="-112" charset="0"/>
              </a:rPr>
              <a:t>= " +</a:t>
            </a:r>
          </a:p>
          <a:p>
            <a:r>
              <a:rPr lang="en-US" altLang="pt-BR" sz="1400" dirty="0">
                <a:solidFill>
                  <a:srgbClr val="FF0033"/>
                </a:solidFill>
                <a:latin typeface="Courier New" pitchFamily="-112" charset="0"/>
              </a:rPr>
              <a:t>                   </a:t>
            </a:r>
            <a:r>
              <a:rPr lang="en-US" altLang="pt-BR" sz="1400" dirty="0" err="1">
                <a:solidFill>
                  <a:srgbClr val="FF0033"/>
                </a:solidFill>
                <a:latin typeface="Courier New" pitchFamily="-112" charset="0"/>
              </a:rPr>
              <a:t>foldCount</a:t>
            </a:r>
            <a:r>
              <a:rPr lang="en-US" altLang="pt-BR" sz="1400" dirty="0">
                <a:solidFill>
                  <a:srgbClr val="FF0033"/>
                </a:solidFill>
                <a:latin typeface="Courier New" pitchFamily="-112" charset="0"/>
              </a:rPr>
              <a:t>+"&lt;/p&gt;");</a:t>
            </a:r>
          </a:p>
          <a:p>
            <a:r>
              <a:rPr lang="en-US" altLang="pt-BR" sz="1400" dirty="0">
                <a:solidFill>
                  <a:srgbClr val="FF0033"/>
                </a:solidFill>
                <a:latin typeface="Courier New" pitchFamily="-112" charset="0"/>
              </a:rPr>
              <a:t>  &lt;/script&gt;</a:t>
            </a:r>
          </a:p>
          <a:p>
            <a:r>
              <a:rPr lang="en-US" altLang="pt-BR" sz="1400" dirty="0">
                <a:latin typeface="Courier New" pitchFamily="-112" charset="0"/>
              </a:rPr>
              <a:t>&lt;/body&gt;</a:t>
            </a:r>
          </a:p>
          <a:p>
            <a:r>
              <a:rPr lang="en-US" altLang="pt-BR" sz="1400" dirty="0">
                <a:latin typeface="Courier New" pitchFamily="-112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643911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Funções Matemáticas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4B0DD64-BA5F-44FB-B7F3-C25A5336B1A5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CustomShape 4"/>
          <p:cNvSpPr/>
          <p:nvPr/>
        </p:nvSpPr>
        <p:spPr>
          <a:xfrm>
            <a:off x="762000" y="2438400"/>
            <a:ext cx="7566960" cy="4343400"/>
          </a:xfrm>
          <a:prstGeom prst="rect">
            <a:avLst/>
          </a:prstGeom>
          <a:noFill/>
          <a:ln w="284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>
              <a:lnSpc>
                <a:spcPct val="100000"/>
              </a:lnSpc>
            </a:pPr>
            <a:r>
              <a:rPr lang="en-US" sz="1400" dirty="0">
                <a:latin typeface="Courier New"/>
              </a:rPr>
              <a:t>&lt;html&gt;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1400" dirty="0">
                <a:latin typeface="Courier New"/>
              </a:rPr>
              <a:t>&lt;!–- js04.html </a:t>
            </a:r>
            <a:r>
              <a:rPr lang="en-US" sz="1400" dirty="0" smtClean="0">
                <a:latin typeface="Courier New"/>
              </a:rPr>
              <a:t>--&gt;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1400" dirty="0">
                <a:latin typeface="Courier New"/>
              </a:rPr>
              <a:t>&lt;head</a:t>
            </a:r>
            <a:r>
              <a:rPr lang="en-US" sz="1400" dirty="0" smtClean="0">
                <a:latin typeface="Courier New"/>
              </a:rPr>
              <a:t>&gt;</a:t>
            </a:r>
          </a:p>
          <a:p>
            <a:pPr>
              <a:lnSpc>
                <a:spcPct val="100000"/>
              </a:lnSpc>
            </a:pPr>
            <a:r>
              <a:rPr lang="en-US" altLang="pt-BR" dirty="0">
                <a:latin typeface="Courier New" pitchFamily="-112" charset="0"/>
              </a:rPr>
              <a:t> </a:t>
            </a:r>
            <a:r>
              <a:rPr lang="en-US" altLang="pt-BR" dirty="0" smtClean="0">
                <a:latin typeface="Courier New" pitchFamily="-112" charset="0"/>
              </a:rPr>
              <a:t> </a:t>
            </a:r>
            <a:r>
              <a:rPr lang="en-US" altLang="pt-BR" sz="1400" dirty="0" smtClean="0">
                <a:latin typeface="Courier New" pitchFamily="-112" charset="0"/>
              </a:rPr>
              <a:t>&lt;</a:t>
            </a:r>
            <a:r>
              <a:rPr lang="en-US" altLang="pt-BR" sz="1400" dirty="0">
                <a:latin typeface="Courier New" pitchFamily="-112" charset="0"/>
              </a:rPr>
              <a:t>meta charset="utf-8"&gt;</a:t>
            </a:r>
            <a:endParaRPr sz="1400" dirty="0"/>
          </a:p>
          <a:p>
            <a:pPr>
              <a:lnSpc>
                <a:spcPct val="100000"/>
              </a:lnSpc>
            </a:pPr>
            <a:r>
              <a:rPr lang="en-US" sz="1400" dirty="0">
                <a:latin typeface="Courier New"/>
              </a:rPr>
              <a:t> </a:t>
            </a:r>
            <a:r>
              <a:rPr lang="en-US" sz="1400" dirty="0" smtClean="0">
                <a:latin typeface="Courier New"/>
              </a:rPr>
              <a:t>  &lt;</a:t>
            </a:r>
            <a:r>
              <a:rPr lang="en-US" sz="1400" dirty="0">
                <a:latin typeface="Courier New"/>
              </a:rPr>
              <a:t>title&gt;</a:t>
            </a:r>
            <a:r>
              <a:rPr lang="en-US" sz="1400" dirty="0" err="1">
                <a:latin typeface="Courier New"/>
              </a:rPr>
              <a:t>Simulando</a:t>
            </a:r>
            <a:r>
              <a:rPr lang="en-US" sz="1400" dirty="0">
                <a:latin typeface="Courier New"/>
              </a:rPr>
              <a:t> </a:t>
            </a:r>
            <a:r>
              <a:rPr lang="en-US" sz="1400" dirty="0" err="1">
                <a:latin typeface="Courier New"/>
              </a:rPr>
              <a:t>jogo</a:t>
            </a:r>
            <a:r>
              <a:rPr lang="en-US" sz="1400" dirty="0">
                <a:latin typeface="Courier New"/>
              </a:rPr>
              <a:t> de dados&lt;/title&gt;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1400" dirty="0">
                <a:latin typeface="Courier New"/>
              </a:rPr>
              <a:t>&lt;/head</a:t>
            </a:r>
            <a:r>
              <a:rPr lang="en-US" sz="1400" dirty="0" smtClean="0">
                <a:latin typeface="Courier New"/>
              </a:rPr>
              <a:t>&gt;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1400" dirty="0">
                <a:latin typeface="Courier New"/>
              </a:rPr>
              <a:t>&lt;body&gt;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1400" dirty="0">
                <a:latin typeface="Courier New"/>
              </a:rPr>
              <a:t>  &lt;div style="</a:t>
            </a:r>
            <a:r>
              <a:rPr lang="en-US" sz="1400" dirty="0" err="1">
                <a:latin typeface="Courier New"/>
              </a:rPr>
              <a:t>text-align:center</a:t>
            </a:r>
            <a:r>
              <a:rPr lang="en-US" sz="1400" dirty="0">
                <a:latin typeface="Courier New"/>
              </a:rPr>
              <a:t>"&gt;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1400" dirty="0">
                <a:latin typeface="Courier New"/>
              </a:rPr>
              <a:t>    &lt;script type="text/</a:t>
            </a:r>
            <a:r>
              <a:rPr lang="en-US" sz="1400" dirty="0" err="1">
                <a:latin typeface="Courier New"/>
              </a:rPr>
              <a:t>javascript</a:t>
            </a:r>
            <a:r>
              <a:rPr lang="en-US" sz="1400" dirty="0">
                <a:latin typeface="Courier New"/>
              </a:rPr>
              <a:t>"&gt;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1400" dirty="0">
                <a:solidFill>
                  <a:srgbClr val="FF0033"/>
                </a:solidFill>
                <a:latin typeface="Courier New"/>
              </a:rPr>
              <a:t>      </a:t>
            </a:r>
            <a:r>
              <a:rPr lang="en-US" sz="1400" dirty="0" err="1">
                <a:solidFill>
                  <a:srgbClr val="FF0033"/>
                </a:solidFill>
                <a:latin typeface="Courier New"/>
              </a:rPr>
              <a:t>var</a:t>
            </a:r>
            <a:r>
              <a:rPr lang="en-US" sz="1400" dirty="0">
                <a:solidFill>
                  <a:srgbClr val="FF0033"/>
                </a:solidFill>
                <a:latin typeface="Courier New"/>
              </a:rPr>
              <a:t> </a:t>
            </a:r>
            <a:r>
              <a:rPr lang="en-US" sz="1400" dirty="0" smtClean="0">
                <a:latin typeface="Courier New"/>
              </a:rPr>
              <a:t>jogada1 </a:t>
            </a:r>
            <a:r>
              <a:rPr lang="en-US" sz="1400" dirty="0">
                <a:latin typeface="Courier New"/>
              </a:rPr>
              <a:t>=</a:t>
            </a:r>
            <a:r>
              <a:rPr lang="en-US" sz="1400" dirty="0">
                <a:solidFill>
                  <a:srgbClr val="FF0033"/>
                </a:solidFill>
                <a:latin typeface="Courier New"/>
              </a:rPr>
              <a:t> </a:t>
            </a:r>
            <a:r>
              <a:rPr lang="en-US" sz="1400" dirty="0" err="1">
                <a:solidFill>
                  <a:srgbClr val="FF0033"/>
                </a:solidFill>
                <a:latin typeface="Courier New"/>
              </a:rPr>
              <a:t>Math.floor</a:t>
            </a:r>
            <a:r>
              <a:rPr lang="en-US" sz="1400" dirty="0">
                <a:solidFill>
                  <a:srgbClr val="FF0033"/>
                </a:solidFill>
                <a:latin typeface="Courier New"/>
              </a:rPr>
              <a:t>(</a:t>
            </a:r>
            <a:r>
              <a:rPr lang="en-US" sz="1400" dirty="0" err="1">
                <a:solidFill>
                  <a:srgbClr val="FF0033"/>
                </a:solidFill>
                <a:latin typeface="Courier New"/>
              </a:rPr>
              <a:t>Math.random</a:t>
            </a:r>
            <a:r>
              <a:rPr lang="en-US" sz="1400" dirty="0">
                <a:solidFill>
                  <a:srgbClr val="FF0033"/>
                </a:solidFill>
                <a:latin typeface="Courier New"/>
              </a:rPr>
              <a:t>()*6) + 1;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1400" dirty="0">
                <a:solidFill>
                  <a:srgbClr val="FF0033"/>
                </a:solidFill>
                <a:latin typeface="Courier New"/>
              </a:rPr>
              <a:t>      </a:t>
            </a:r>
            <a:r>
              <a:rPr lang="en-US" sz="1400" dirty="0" err="1">
                <a:solidFill>
                  <a:srgbClr val="FF0033"/>
                </a:solidFill>
                <a:latin typeface="Courier New"/>
              </a:rPr>
              <a:t>var</a:t>
            </a:r>
            <a:r>
              <a:rPr lang="en-US" sz="1400" dirty="0">
                <a:solidFill>
                  <a:srgbClr val="FF0033"/>
                </a:solidFill>
                <a:latin typeface="Courier New"/>
              </a:rPr>
              <a:t> </a:t>
            </a:r>
            <a:r>
              <a:rPr lang="en-US" sz="1400" dirty="0" smtClean="0">
                <a:latin typeface="Courier New"/>
              </a:rPr>
              <a:t>jogada2=</a:t>
            </a:r>
            <a:r>
              <a:rPr lang="en-US" sz="1400" dirty="0" smtClean="0">
                <a:solidFill>
                  <a:srgbClr val="FF0033"/>
                </a:solidFill>
                <a:latin typeface="Courier New"/>
              </a:rPr>
              <a:t> </a:t>
            </a:r>
            <a:r>
              <a:rPr lang="en-US" sz="1400" dirty="0" err="1">
                <a:solidFill>
                  <a:srgbClr val="FF0033"/>
                </a:solidFill>
                <a:latin typeface="Courier New"/>
              </a:rPr>
              <a:t>Math.floor</a:t>
            </a:r>
            <a:r>
              <a:rPr lang="en-US" sz="1400" dirty="0">
                <a:solidFill>
                  <a:srgbClr val="FF0033"/>
                </a:solidFill>
                <a:latin typeface="Courier New"/>
              </a:rPr>
              <a:t>(</a:t>
            </a:r>
            <a:r>
              <a:rPr lang="en-US" sz="1400" dirty="0" err="1">
                <a:solidFill>
                  <a:srgbClr val="FF0033"/>
                </a:solidFill>
                <a:latin typeface="Courier New"/>
              </a:rPr>
              <a:t>Math.random</a:t>
            </a:r>
            <a:r>
              <a:rPr lang="en-US" sz="1400" dirty="0">
                <a:solidFill>
                  <a:srgbClr val="FF0033"/>
                </a:solidFill>
                <a:latin typeface="Courier New"/>
              </a:rPr>
              <a:t>()*6) + 1</a:t>
            </a:r>
            <a:r>
              <a:rPr lang="en-US" sz="1400" dirty="0" smtClean="0">
                <a:solidFill>
                  <a:srgbClr val="FF0033"/>
                </a:solidFill>
                <a:latin typeface="Courier New"/>
              </a:rPr>
              <a:t>;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1400" dirty="0">
                <a:solidFill>
                  <a:srgbClr val="FF0033"/>
                </a:solidFill>
                <a:latin typeface="Courier New"/>
              </a:rPr>
              <a:t>      </a:t>
            </a:r>
            <a:r>
              <a:rPr lang="en-US" sz="1400" dirty="0" err="1">
                <a:latin typeface="Courier New"/>
              </a:rPr>
              <a:t>document.write</a:t>
            </a:r>
            <a:r>
              <a:rPr lang="en-US" sz="1400" dirty="0">
                <a:latin typeface="Courier New"/>
              </a:rPr>
              <a:t>("&lt;</a:t>
            </a:r>
            <a:r>
              <a:rPr lang="en-US" sz="1400" dirty="0" err="1">
                <a:latin typeface="Courier New"/>
              </a:rPr>
              <a:t>img</a:t>
            </a:r>
            <a:r>
              <a:rPr lang="en-US" sz="1400" dirty="0">
                <a:latin typeface="Courier New"/>
              </a:rPr>
              <a:t> </a:t>
            </a:r>
            <a:r>
              <a:rPr lang="en-US" sz="1400" dirty="0" err="1">
                <a:latin typeface="Courier New"/>
              </a:rPr>
              <a:t>src</a:t>
            </a:r>
            <a:r>
              <a:rPr lang="en-US" sz="1400" dirty="0">
                <a:latin typeface="Courier New"/>
              </a:rPr>
              <a:t>=</a:t>
            </a:r>
            <a:r>
              <a:rPr lang="en-US" sz="1400" dirty="0" smtClean="0">
                <a:latin typeface="Courier New"/>
              </a:rPr>
              <a:t>'https://baldochi.unifei.edu.br/"+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1400" dirty="0">
                <a:latin typeface="Courier New"/>
              </a:rPr>
              <a:t>       "</a:t>
            </a:r>
            <a:r>
              <a:rPr lang="en-US" sz="1400" dirty="0" smtClean="0">
                <a:latin typeface="Courier New"/>
              </a:rPr>
              <a:t>COM222/Imagens/die</a:t>
            </a:r>
            <a:r>
              <a:rPr lang="en-US" sz="1400" dirty="0">
                <a:latin typeface="Courier New"/>
              </a:rPr>
              <a:t>" + </a:t>
            </a:r>
            <a:r>
              <a:rPr lang="en-US" sz="1400" dirty="0" smtClean="0">
                <a:latin typeface="Courier New"/>
              </a:rPr>
              <a:t>jogada1 + </a:t>
            </a:r>
            <a:r>
              <a:rPr lang="en-US" sz="1400" dirty="0">
                <a:latin typeface="Courier New"/>
              </a:rPr>
              <a:t>".gif' </a:t>
            </a:r>
            <a:r>
              <a:rPr lang="en-US" sz="1400" dirty="0" smtClean="0">
                <a:latin typeface="Courier New"/>
              </a:rPr>
              <a:t>/&gt;");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1400" dirty="0">
                <a:latin typeface="Courier New"/>
              </a:rPr>
              <a:t>      </a:t>
            </a:r>
            <a:r>
              <a:rPr lang="en-US" sz="1400" dirty="0" err="1">
                <a:latin typeface="Courier New"/>
              </a:rPr>
              <a:t>document.write</a:t>
            </a:r>
            <a:r>
              <a:rPr lang="en-US" sz="1400" dirty="0">
                <a:latin typeface="Courier New"/>
              </a:rPr>
              <a:t>("&amp;</a:t>
            </a:r>
            <a:r>
              <a:rPr lang="en-US" sz="1400" dirty="0" err="1">
                <a:latin typeface="Courier New"/>
              </a:rPr>
              <a:t>nbsp</a:t>
            </a:r>
            <a:r>
              <a:rPr lang="en-US" sz="1400" dirty="0">
                <a:latin typeface="Courier New"/>
              </a:rPr>
              <a:t>;&amp;</a:t>
            </a:r>
            <a:r>
              <a:rPr lang="en-US" sz="1400" dirty="0" err="1">
                <a:latin typeface="Courier New"/>
              </a:rPr>
              <a:t>nbsp</a:t>
            </a:r>
            <a:r>
              <a:rPr lang="en-US" sz="1400" dirty="0">
                <a:latin typeface="Courier New"/>
              </a:rPr>
              <a:t>;");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1400" dirty="0">
                <a:latin typeface="Courier New"/>
              </a:rPr>
              <a:t>      </a:t>
            </a:r>
            <a:r>
              <a:rPr lang="en-US" sz="1400" dirty="0" err="1">
                <a:latin typeface="Courier New"/>
              </a:rPr>
              <a:t>document.write</a:t>
            </a:r>
            <a:r>
              <a:rPr lang="en-US" sz="1400" dirty="0">
                <a:latin typeface="Courier New"/>
              </a:rPr>
              <a:t>("&lt;</a:t>
            </a:r>
            <a:r>
              <a:rPr lang="en-US" sz="1400" dirty="0" err="1">
                <a:latin typeface="Courier New"/>
              </a:rPr>
              <a:t>img</a:t>
            </a:r>
            <a:r>
              <a:rPr lang="en-US" sz="1400" dirty="0">
                <a:latin typeface="Courier New"/>
              </a:rPr>
              <a:t> </a:t>
            </a:r>
            <a:r>
              <a:rPr lang="en-US" sz="1400" dirty="0" err="1">
                <a:latin typeface="Courier New"/>
              </a:rPr>
              <a:t>src</a:t>
            </a:r>
            <a:r>
              <a:rPr lang="en-US" sz="1400" dirty="0">
                <a:latin typeface="Courier New"/>
              </a:rPr>
              <a:t>=</a:t>
            </a:r>
            <a:r>
              <a:rPr lang="en-US" sz="1400" dirty="0" smtClean="0">
                <a:latin typeface="Courier New"/>
              </a:rPr>
              <a:t>'https://baldochi.unifei.edu.br/"+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1400" dirty="0">
                <a:latin typeface="Courier New"/>
              </a:rPr>
              <a:t>       "</a:t>
            </a:r>
            <a:r>
              <a:rPr lang="en-US" sz="1400" dirty="0" smtClean="0">
                <a:latin typeface="Courier New"/>
              </a:rPr>
              <a:t>COM222/Imagens/die</a:t>
            </a:r>
            <a:r>
              <a:rPr lang="en-US" sz="1400" dirty="0">
                <a:latin typeface="Courier New"/>
              </a:rPr>
              <a:t>" + </a:t>
            </a:r>
            <a:r>
              <a:rPr lang="en-US" sz="1400" dirty="0" smtClean="0">
                <a:latin typeface="Courier New"/>
              </a:rPr>
              <a:t>jogada2 + </a:t>
            </a:r>
            <a:r>
              <a:rPr lang="en-US" sz="1400" dirty="0">
                <a:latin typeface="Courier New"/>
              </a:rPr>
              <a:t>".</a:t>
            </a:r>
            <a:r>
              <a:rPr lang="en-US" sz="1400" dirty="0" smtClean="0">
                <a:latin typeface="Courier New"/>
              </a:rPr>
              <a:t>gif</a:t>
            </a:r>
            <a:r>
              <a:rPr lang="en-US" sz="1400" dirty="0">
                <a:latin typeface="Courier New"/>
              </a:rPr>
              <a:t>'</a:t>
            </a:r>
            <a:r>
              <a:rPr lang="en-US" sz="1400" dirty="0" smtClean="0">
                <a:latin typeface="Courier New"/>
              </a:rPr>
              <a:t> </a:t>
            </a:r>
            <a:r>
              <a:rPr lang="en-US" sz="1400" dirty="0">
                <a:latin typeface="Courier New"/>
              </a:rPr>
              <a:t>/&gt;");</a:t>
            </a:r>
            <a:endParaRPr lang="en-US" sz="1400" dirty="0"/>
          </a:p>
          <a:p>
            <a:pPr>
              <a:lnSpc>
                <a:spcPct val="100000"/>
              </a:lnSpc>
            </a:pPr>
            <a:r>
              <a:rPr lang="en-US" sz="1400" dirty="0" smtClean="0">
                <a:latin typeface="Courier New"/>
              </a:rPr>
              <a:t>    </a:t>
            </a:r>
            <a:r>
              <a:rPr lang="en-US" sz="1400" dirty="0">
                <a:latin typeface="Courier New"/>
              </a:rPr>
              <a:t>&lt;/script&gt;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1400" dirty="0">
                <a:latin typeface="Courier New"/>
              </a:rPr>
              <a:t>  &lt;/div&gt;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1400" dirty="0">
                <a:latin typeface="Courier New"/>
              </a:rPr>
              <a:t>&lt;/body&gt;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1400" dirty="0">
                <a:latin typeface="Courier New"/>
              </a:rPr>
              <a:t>&lt;/</a:t>
            </a:r>
            <a:r>
              <a:rPr lang="en-US" sz="1400" dirty="0" smtClean="0">
                <a:latin typeface="Courier New"/>
              </a:rPr>
              <a:t>html&gt;</a:t>
            </a:r>
            <a:endParaRPr dirty="0"/>
          </a:p>
        </p:txBody>
      </p:sp>
      <p:sp>
        <p:nvSpPr>
          <p:cNvPr id="5" name="Espaço Reservado para Conteúdo 3"/>
          <p:cNvSpPr>
            <a:spLocks noGrp="1"/>
          </p:cNvSpPr>
          <p:nvPr>
            <p:ph sz="quarter" idx="1"/>
          </p:nvPr>
        </p:nvSpPr>
        <p:spPr>
          <a:xfrm>
            <a:off x="381000" y="1447800"/>
            <a:ext cx="8458200" cy="1066800"/>
          </a:xfrm>
        </p:spPr>
        <p:txBody>
          <a:bodyPr>
            <a:normAutofit/>
          </a:bodyPr>
          <a:lstStyle/>
          <a:p>
            <a:r>
              <a:rPr lang="pt-BR" sz="2000" smtClean="0"/>
              <a:t>Objeto primitivo Math provê funções e constantes matemáticas</a:t>
            </a:r>
          </a:p>
          <a:p>
            <a:pPr lvl="1"/>
            <a:r>
              <a:rPr lang="pt-BR" sz="1400" smtClean="0"/>
              <a:t>Math.sqrt, Math.pow, Math.abs, Math.max, Math.min, Math.floor, Math.round</a:t>
            </a:r>
          </a:p>
          <a:p>
            <a:r>
              <a:rPr lang="pt-BR" sz="1700" smtClean="0"/>
              <a:t>Math.random retorna um número real entre 0 e 1</a:t>
            </a:r>
          </a:p>
        </p:txBody>
      </p:sp>
    </p:spTree>
    <p:extLst>
      <p:ext uri="{BB962C8B-B14F-4D97-AF65-F5344CB8AC3E}">
        <p14:creationId xmlns:p14="http://schemas.microsoft.com/office/powerpoint/2010/main" val="1101754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Interatividade com o comando prompt</a:t>
            </a:r>
            <a:endParaRPr lang="pt-BR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4B0DD64-BA5F-44FB-B7F3-C25A5336B1A5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charset="2"/>
              <a:buChar char=""/>
            </a:pPr>
            <a:r>
              <a:rPr lang="pt-BR">
                <a:solidFill>
                  <a:srgbClr val="404040"/>
                </a:solidFill>
              </a:rPr>
              <a:t>Modo rudimentar de implementar interatividade </a:t>
            </a:r>
            <a:endParaRPr lang="pt-BR"/>
          </a:p>
          <a:p>
            <a:pPr>
              <a:buFont typeface="Wingdings" charset="2"/>
              <a:buChar char=""/>
            </a:pPr>
            <a:r>
              <a:rPr lang="pt-BR">
                <a:solidFill>
                  <a:srgbClr val="404040"/>
                </a:solidFill>
              </a:rPr>
              <a:t>Sintaxe: prompt(arg1, arg2)</a:t>
            </a:r>
            <a:endParaRPr lang="pt-BR"/>
          </a:p>
          <a:p>
            <a:pPr lvl="1">
              <a:buSzPct val="75000"/>
              <a:buFont typeface="StarSymbol"/>
              <a:buChar char=""/>
            </a:pPr>
            <a:r>
              <a:rPr lang="pt-BR">
                <a:solidFill>
                  <a:srgbClr val="404040"/>
                </a:solidFill>
              </a:rPr>
              <a:t>arg1: A mensagem de prompt que aparece na caixa de </a:t>
            </a:r>
            <a:r>
              <a:rPr lang="pt-BR" smtClean="0">
                <a:solidFill>
                  <a:srgbClr val="404040"/>
                </a:solidFill>
              </a:rPr>
              <a:t>diálogo</a:t>
            </a:r>
            <a:endParaRPr lang="pt-BR"/>
          </a:p>
          <a:p>
            <a:pPr lvl="1">
              <a:buSzPct val="75000"/>
              <a:buFont typeface="StarSymbol"/>
              <a:buChar char=""/>
            </a:pPr>
            <a:r>
              <a:rPr lang="pt-BR">
                <a:solidFill>
                  <a:srgbClr val="404040"/>
                </a:solidFill>
              </a:rPr>
              <a:t>arg2: Valor default que aparece na caixa</a:t>
            </a:r>
            <a:endParaRPr lang="pt-BR"/>
          </a:p>
          <a:p>
            <a:pPr>
              <a:buFont typeface="Wingdings" charset="2"/>
              <a:buChar char=""/>
            </a:pPr>
            <a:r>
              <a:rPr lang="pt-BR">
                <a:solidFill>
                  <a:srgbClr val="404040"/>
                </a:solidFill>
              </a:rPr>
              <a:t>Função retorna uma string contendo a digitação do usuário na caixa de diálogo</a:t>
            </a:r>
            <a:endParaRPr lang="pt-BR"/>
          </a:p>
          <a:p>
            <a:pPr lvl="1">
              <a:buSzPct val="75000"/>
              <a:buFont typeface="StarSymbol"/>
              <a:buChar char=""/>
            </a:pPr>
            <a:r>
              <a:rPr lang="pt-BR">
                <a:solidFill>
                  <a:srgbClr val="404040"/>
                </a:solidFill>
              </a:rPr>
              <a:t>Se o valor for </a:t>
            </a:r>
            <a:r>
              <a:rPr lang="pt-BR" smtClean="0">
                <a:solidFill>
                  <a:srgbClr val="404040"/>
                </a:solidFill>
              </a:rPr>
              <a:t>numérico</a:t>
            </a:r>
            <a:r>
              <a:rPr lang="pt-BR">
                <a:solidFill>
                  <a:srgbClr val="404040"/>
                </a:solidFill>
              </a:rPr>
              <a:t>, necessário usar parseInt ou parseFloat</a:t>
            </a:r>
            <a:r>
              <a:rPr lang="pt-BR" sz="2900">
                <a:solidFill>
                  <a:srgbClr val="404040"/>
                </a:solidFill>
              </a:rPr>
              <a:t> 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6487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Interatividade com o comando prompt</a:t>
            </a:r>
            <a:endParaRPr lang="pt-BR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4B0DD64-BA5F-44FB-B7F3-C25A5336B1A5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CustomShape 3"/>
          <p:cNvSpPr/>
          <p:nvPr/>
        </p:nvSpPr>
        <p:spPr>
          <a:xfrm>
            <a:off x="488880" y="1600200"/>
            <a:ext cx="8187120" cy="5181600"/>
          </a:xfrm>
          <a:prstGeom prst="rect">
            <a:avLst/>
          </a:prstGeom>
          <a:noFill/>
          <a:ln w="284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>
              <a:lnSpc>
                <a:spcPct val="100000"/>
              </a:lnSpc>
            </a:pPr>
            <a:r>
              <a:rPr lang="en-US" sz="1400" dirty="0">
                <a:latin typeface="Courier New"/>
              </a:rPr>
              <a:t>&lt;html&gt;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1400" dirty="0">
                <a:latin typeface="Courier New"/>
              </a:rPr>
              <a:t>&lt;!-- js05.html </a:t>
            </a:r>
            <a:r>
              <a:rPr lang="en-US" sz="1400" dirty="0" smtClean="0">
                <a:latin typeface="Courier New"/>
              </a:rPr>
              <a:t>--&gt;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1400" dirty="0">
                <a:latin typeface="Courier New"/>
              </a:rPr>
              <a:t>&lt;head</a:t>
            </a:r>
            <a:r>
              <a:rPr lang="en-US" sz="1400" dirty="0" smtClean="0">
                <a:latin typeface="Courier New"/>
              </a:rPr>
              <a:t>&gt;</a:t>
            </a:r>
          </a:p>
          <a:p>
            <a:pPr>
              <a:lnSpc>
                <a:spcPct val="100000"/>
              </a:lnSpc>
            </a:pPr>
            <a:r>
              <a:rPr lang="pt-BR" sz="1400" dirty="0" smtClean="0"/>
              <a:t>    </a:t>
            </a:r>
            <a:r>
              <a:rPr lang="en-US" altLang="pt-BR" sz="1400" dirty="0" smtClean="0">
                <a:latin typeface="Courier New" pitchFamily="-112" charset="0"/>
              </a:rPr>
              <a:t>&lt;</a:t>
            </a:r>
            <a:r>
              <a:rPr lang="en-US" altLang="pt-BR" sz="1400" dirty="0">
                <a:latin typeface="Courier New" pitchFamily="-112" charset="0"/>
              </a:rPr>
              <a:t>meta charset="utf-8"&gt;</a:t>
            </a:r>
            <a:endParaRPr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1400" dirty="0">
                <a:latin typeface="Courier New"/>
              </a:rPr>
              <a:t>  &lt;</a:t>
            </a:r>
            <a:r>
              <a:rPr lang="en-US" sz="1400" dirty="0" smtClean="0">
                <a:latin typeface="Courier New"/>
              </a:rPr>
              <a:t>title&gt;</a:t>
            </a:r>
            <a:r>
              <a:rPr lang="en-US" sz="1400" dirty="0" err="1" smtClean="0">
                <a:latin typeface="Courier New"/>
              </a:rPr>
              <a:t>Página</a:t>
            </a:r>
            <a:r>
              <a:rPr lang="en-US" sz="1400" dirty="0" smtClean="0">
                <a:latin typeface="Courier New"/>
              </a:rPr>
              <a:t> </a:t>
            </a:r>
            <a:r>
              <a:rPr lang="en-US" sz="1400" dirty="0" err="1">
                <a:latin typeface="Courier New"/>
              </a:rPr>
              <a:t>interativa</a:t>
            </a:r>
            <a:r>
              <a:rPr lang="en-US" sz="1400" dirty="0">
                <a:latin typeface="Courier New"/>
              </a:rPr>
              <a:t>&lt;/title&gt;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1400" dirty="0">
                <a:latin typeface="Courier New"/>
              </a:rPr>
              <a:t>&lt;/head&gt;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1400" dirty="0">
                <a:latin typeface="Courier New"/>
              </a:rPr>
              <a:t>&lt;body&gt;  &lt;p&gt;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1400" dirty="0">
                <a:latin typeface="Courier New"/>
              </a:rPr>
              <a:t>&lt;script type="text/</a:t>
            </a:r>
            <a:r>
              <a:rPr lang="en-US" sz="1400" dirty="0" err="1">
                <a:latin typeface="Courier New"/>
              </a:rPr>
              <a:t>javascript</a:t>
            </a:r>
            <a:r>
              <a:rPr lang="en-US" sz="1400" dirty="0">
                <a:latin typeface="Courier New"/>
              </a:rPr>
              <a:t>"&gt;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1400" dirty="0">
                <a:latin typeface="Courier New"/>
              </a:rPr>
              <a:t> </a:t>
            </a:r>
            <a:r>
              <a:rPr lang="en-US" sz="1400" dirty="0" err="1">
                <a:latin typeface="Courier New"/>
              </a:rPr>
              <a:t>var</a:t>
            </a:r>
            <a:r>
              <a:rPr lang="en-US" sz="1400" dirty="0">
                <a:latin typeface="Courier New"/>
              </a:rPr>
              <a:t> </a:t>
            </a:r>
            <a:r>
              <a:rPr lang="en-US" sz="1400" dirty="0" err="1">
                <a:latin typeface="Courier New"/>
              </a:rPr>
              <a:t>userName</a:t>
            </a:r>
            <a:r>
              <a:rPr lang="en-US" sz="1400" dirty="0">
                <a:latin typeface="Courier New"/>
              </a:rPr>
              <a:t> = </a:t>
            </a:r>
            <a:r>
              <a:rPr lang="en-US" sz="1400" dirty="0">
                <a:solidFill>
                  <a:srgbClr val="FF0000"/>
                </a:solidFill>
                <a:latin typeface="Courier New"/>
              </a:rPr>
              <a:t>prompt</a:t>
            </a:r>
            <a:r>
              <a:rPr lang="en-US" sz="1400" dirty="0">
                <a:latin typeface="Courier New"/>
              </a:rPr>
              <a:t>("</a:t>
            </a:r>
            <a:r>
              <a:rPr lang="en-US" sz="1400" dirty="0" err="1">
                <a:latin typeface="Courier New"/>
              </a:rPr>
              <a:t>Informe</a:t>
            </a:r>
            <a:r>
              <a:rPr lang="en-US" sz="1400" dirty="0">
                <a:latin typeface="Courier New"/>
              </a:rPr>
              <a:t> </a:t>
            </a:r>
            <a:r>
              <a:rPr lang="en-US" sz="1400" dirty="0" err="1">
                <a:latin typeface="Courier New"/>
              </a:rPr>
              <a:t>seu</a:t>
            </a:r>
            <a:r>
              <a:rPr lang="en-US" sz="1400" dirty="0">
                <a:latin typeface="Courier New"/>
              </a:rPr>
              <a:t> </a:t>
            </a:r>
            <a:r>
              <a:rPr lang="en-US" sz="1400" dirty="0" err="1">
                <a:latin typeface="Courier New"/>
              </a:rPr>
              <a:t>nome</a:t>
            </a:r>
            <a:r>
              <a:rPr lang="en-US" sz="1400" dirty="0">
                <a:latin typeface="Courier New"/>
              </a:rPr>
              <a:t>: ", "");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1400" dirty="0">
                <a:latin typeface="Courier New"/>
              </a:rPr>
              <a:t> </a:t>
            </a:r>
            <a:r>
              <a:rPr lang="en-US" sz="1400" dirty="0" err="1">
                <a:latin typeface="Courier New"/>
              </a:rPr>
              <a:t>var</a:t>
            </a:r>
            <a:r>
              <a:rPr lang="en-US" sz="1400" dirty="0">
                <a:latin typeface="Courier New"/>
              </a:rPr>
              <a:t> </a:t>
            </a:r>
            <a:r>
              <a:rPr lang="en-US" sz="1400" dirty="0" err="1">
                <a:latin typeface="Courier New"/>
              </a:rPr>
              <a:t>userAge</a:t>
            </a:r>
            <a:r>
              <a:rPr lang="en-US" sz="1400" dirty="0">
                <a:latin typeface="Courier New"/>
              </a:rPr>
              <a:t> = </a:t>
            </a:r>
            <a:r>
              <a:rPr lang="en-US" sz="1400" dirty="0">
                <a:solidFill>
                  <a:srgbClr val="FF0000"/>
                </a:solidFill>
                <a:latin typeface="Courier New"/>
              </a:rPr>
              <a:t>prompt</a:t>
            </a:r>
            <a:r>
              <a:rPr lang="en-US" sz="1400" dirty="0">
                <a:latin typeface="Courier New"/>
              </a:rPr>
              <a:t>("</a:t>
            </a:r>
            <a:r>
              <a:rPr lang="en-US" sz="1400" dirty="0" err="1">
                <a:latin typeface="Courier New"/>
              </a:rPr>
              <a:t>Infome</a:t>
            </a:r>
            <a:r>
              <a:rPr lang="en-US" sz="1400" dirty="0">
                <a:latin typeface="Courier New"/>
              </a:rPr>
              <a:t> </a:t>
            </a:r>
            <a:r>
              <a:rPr lang="en-US" sz="1400" dirty="0" err="1">
                <a:latin typeface="Courier New"/>
              </a:rPr>
              <a:t>sua</a:t>
            </a:r>
            <a:r>
              <a:rPr lang="en-US" sz="1400" dirty="0">
                <a:latin typeface="Courier New"/>
              </a:rPr>
              <a:t> </a:t>
            </a:r>
            <a:r>
              <a:rPr lang="en-US" sz="1400" dirty="0" err="1">
                <a:latin typeface="Courier New"/>
              </a:rPr>
              <a:t>idade</a:t>
            </a:r>
            <a:r>
              <a:rPr lang="en-US" sz="1400" dirty="0">
                <a:latin typeface="Courier New"/>
              </a:rPr>
              <a:t>: ", "");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1400" dirty="0">
                <a:latin typeface="Courier New"/>
              </a:rPr>
              <a:t> </a:t>
            </a:r>
            <a:r>
              <a:rPr lang="en-US" sz="1400" dirty="0" err="1">
                <a:latin typeface="Courier New"/>
              </a:rPr>
              <a:t>var</a:t>
            </a:r>
            <a:r>
              <a:rPr lang="en-US" sz="1400" dirty="0">
                <a:latin typeface="Courier New"/>
              </a:rPr>
              <a:t> </a:t>
            </a:r>
            <a:r>
              <a:rPr lang="en-US" sz="1400" dirty="0" err="1">
                <a:latin typeface="Courier New"/>
              </a:rPr>
              <a:t>userAge</a:t>
            </a:r>
            <a:r>
              <a:rPr lang="en-US" sz="1400" dirty="0">
                <a:latin typeface="Courier New"/>
              </a:rPr>
              <a:t> = </a:t>
            </a:r>
            <a:r>
              <a:rPr lang="en-US" sz="1400" dirty="0" err="1">
                <a:solidFill>
                  <a:srgbClr val="FF0000"/>
                </a:solidFill>
                <a:latin typeface="Courier New"/>
              </a:rPr>
              <a:t>parseFloat</a:t>
            </a:r>
            <a:r>
              <a:rPr lang="en-US" sz="1400" dirty="0">
                <a:latin typeface="Courier New"/>
              </a:rPr>
              <a:t>(</a:t>
            </a:r>
            <a:r>
              <a:rPr lang="en-US" sz="1400" dirty="0" err="1">
                <a:latin typeface="Courier New"/>
              </a:rPr>
              <a:t>userAge</a:t>
            </a:r>
            <a:r>
              <a:rPr lang="en-US" sz="1400" dirty="0">
                <a:latin typeface="Courier New"/>
              </a:rPr>
              <a:t>);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1400" dirty="0">
                <a:latin typeface="Courier New"/>
              </a:rPr>
              <a:t>    </a:t>
            </a:r>
            <a:r>
              <a:rPr lang="en-US" sz="1400" dirty="0" err="1">
                <a:latin typeface="Courier New"/>
              </a:rPr>
              <a:t>document.write</a:t>
            </a:r>
            <a:r>
              <a:rPr lang="en-US" sz="1400" dirty="0">
                <a:latin typeface="Courier New"/>
              </a:rPr>
              <a:t>("</a:t>
            </a:r>
            <a:r>
              <a:rPr lang="en-US" sz="1400" dirty="0" err="1" smtClean="0">
                <a:latin typeface="Courier New"/>
              </a:rPr>
              <a:t>Olá</a:t>
            </a:r>
            <a:r>
              <a:rPr lang="en-US" sz="1400" dirty="0" smtClean="0">
                <a:latin typeface="Courier New"/>
              </a:rPr>
              <a:t> </a:t>
            </a:r>
            <a:r>
              <a:rPr lang="en-US" sz="1400" dirty="0">
                <a:latin typeface="Courier New"/>
              </a:rPr>
              <a:t>" + </a:t>
            </a:r>
            <a:r>
              <a:rPr lang="en-US" sz="1400" dirty="0" err="1">
                <a:latin typeface="Courier New"/>
              </a:rPr>
              <a:t>userName</a:t>
            </a:r>
            <a:r>
              <a:rPr lang="en-US" sz="1400" dirty="0">
                <a:latin typeface="Courier New"/>
              </a:rPr>
              <a:t> + ".")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1400" dirty="0">
                <a:latin typeface="Courier New"/>
              </a:rPr>
              <a:t>    if (</a:t>
            </a:r>
            <a:r>
              <a:rPr lang="en-US" sz="1400" dirty="0" err="1">
                <a:latin typeface="Courier New"/>
              </a:rPr>
              <a:t>userAge</a:t>
            </a:r>
            <a:r>
              <a:rPr lang="en-US" sz="1400" dirty="0">
                <a:latin typeface="Courier New"/>
              </a:rPr>
              <a:t> </a:t>
            </a:r>
            <a:r>
              <a:rPr lang="en-US" sz="1400">
                <a:latin typeface="Courier New"/>
              </a:rPr>
              <a:t>&lt; </a:t>
            </a:r>
            <a:r>
              <a:rPr lang="en-US" sz="1400" smtClean="0">
                <a:latin typeface="Courier New"/>
              </a:rPr>
              <a:t>10) </a:t>
            </a:r>
            <a:r>
              <a:rPr lang="en-US" sz="1400" dirty="0">
                <a:latin typeface="Courier New"/>
              </a:rPr>
              <a:t>{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1400" dirty="0">
                <a:latin typeface="Courier New"/>
              </a:rPr>
              <a:t>      </a:t>
            </a:r>
            <a:r>
              <a:rPr lang="en-US" sz="1400" dirty="0" err="1">
                <a:latin typeface="Courier New"/>
              </a:rPr>
              <a:t>document.write</a:t>
            </a:r>
            <a:r>
              <a:rPr lang="en-US" sz="1400" dirty="0">
                <a:latin typeface="Courier New"/>
              </a:rPr>
              <a:t>("</a:t>
            </a:r>
            <a:r>
              <a:rPr lang="en-US" sz="1400" dirty="0" err="1">
                <a:latin typeface="Courier New"/>
              </a:rPr>
              <a:t>Seus</a:t>
            </a:r>
            <a:r>
              <a:rPr lang="en-US" sz="1400" dirty="0">
                <a:latin typeface="Courier New"/>
              </a:rPr>
              <a:t> </a:t>
            </a:r>
            <a:r>
              <a:rPr lang="en-US" sz="1400" dirty="0" err="1">
                <a:latin typeface="Courier New"/>
              </a:rPr>
              <a:t>pais</a:t>
            </a:r>
            <a:r>
              <a:rPr lang="en-US" sz="1400" dirty="0">
                <a:latin typeface="Courier New"/>
              </a:rPr>
              <a:t> </a:t>
            </a:r>
            <a:r>
              <a:rPr lang="en-US" sz="1400" dirty="0" err="1">
                <a:latin typeface="Courier New"/>
              </a:rPr>
              <a:t>sabem</a:t>
            </a:r>
            <a:r>
              <a:rPr lang="en-US" sz="1400" dirty="0">
                <a:latin typeface="Courier New"/>
              </a:rPr>
              <a:t> que </a:t>
            </a:r>
            <a:r>
              <a:rPr lang="en-US" sz="1400" dirty="0" err="1" smtClean="0">
                <a:latin typeface="Courier New"/>
              </a:rPr>
              <a:t>você</a:t>
            </a:r>
            <a:r>
              <a:rPr lang="en-US" sz="1400" dirty="0" smtClean="0">
                <a:latin typeface="Courier New"/>
              </a:rPr>
              <a:t> </a:t>
            </a:r>
            <a:r>
              <a:rPr lang="en-US" sz="1400" dirty="0" err="1" smtClean="0">
                <a:latin typeface="Courier New"/>
              </a:rPr>
              <a:t>está</a:t>
            </a:r>
            <a:r>
              <a:rPr lang="en-US" sz="1400" dirty="0" smtClean="0">
                <a:latin typeface="Courier New"/>
              </a:rPr>
              <a:t> </a:t>
            </a:r>
            <a:r>
              <a:rPr lang="en-US" sz="1400" dirty="0">
                <a:latin typeface="Courier New"/>
              </a:rPr>
              <a:t>online?");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1400" dirty="0">
                <a:latin typeface="Courier New"/>
              </a:rPr>
              <a:t>    }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1400" dirty="0">
                <a:latin typeface="Courier New"/>
              </a:rPr>
              <a:t>    else {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1400" dirty="0">
                <a:latin typeface="Courier New"/>
              </a:rPr>
              <a:t>      </a:t>
            </a:r>
            <a:r>
              <a:rPr lang="en-US" sz="1400" dirty="0" err="1">
                <a:latin typeface="Courier New"/>
              </a:rPr>
              <a:t>document.write</a:t>
            </a:r>
            <a:r>
              <a:rPr lang="en-US" sz="1400" dirty="0">
                <a:latin typeface="Courier New"/>
              </a:rPr>
              <a:t>("</a:t>
            </a:r>
            <a:r>
              <a:rPr lang="en-US" sz="1400" dirty="0" err="1">
                <a:latin typeface="Courier New"/>
              </a:rPr>
              <a:t>Bem-vindo</a:t>
            </a:r>
            <a:r>
              <a:rPr lang="en-US" sz="1400" dirty="0">
                <a:latin typeface="Courier New"/>
              </a:rPr>
              <a:t>!");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1400" dirty="0">
                <a:latin typeface="Courier New"/>
              </a:rPr>
              <a:t>    }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1400" dirty="0">
                <a:latin typeface="Courier New"/>
              </a:rPr>
              <a:t>&lt;/script&gt;  &lt;/p&gt;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1400" dirty="0">
                <a:latin typeface="Courier New"/>
              </a:rPr>
              <a:t>&lt;/body&gt;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1400" dirty="0">
                <a:latin typeface="Courier New"/>
              </a:rPr>
              <a:t>&lt;/html&gt;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22950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Funções definidas pelo usuário</a:t>
            </a:r>
            <a:endParaRPr lang="pt-BR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4B0DD64-BA5F-44FB-B7F3-C25A5336B1A5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smtClean="0"/>
              <a:t>A definição de funções é similar a Java/C++</a:t>
            </a:r>
          </a:p>
          <a:p>
            <a:pPr lvl="1"/>
            <a:r>
              <a:rPr lang="pt-BR" smtClean="0"/>
              <a:t>Nenhum tipo de retorno é especificado e os parâmetros também não são tipados</a:t>
            </a:r>
          </a:p>
          <a:p>
            <a:pPr lvl="2"/>
            <a:r>
              <a:rPr lang="pt-BR" smtClean="0"/>
              <a:t>Variáveis são fracamente tipadas</a:t>
            </a:r>
          </a:p>
          <a:p>
            <a:pPr lvl="1"/>
            <a:r>
              <a:rPr lang="pt-BR" smtClean="0"/>
              <a:t>Parâmetros são passados apenas por valor</a:t>
            </a:r>
          </a:p>
          <a:p>
            <a:pPr lvl="2"/>
            <a:r>
              <a:rPr lang="pt-BR" smtClean="0"/>
              <a:t>Não é possível passar referências (ponteiros)</a:t>
            </a:r>
          </a:p>
          <a:p>
            <a:pPr lvl="2"/>
            <a:endParaRPr lang="pt-BR"/>
          </a:p>
          <a:p>
            <a:r>
              <a:rPr lang="pt-BR" smtClean="0"/>
              <a:t>É possível limitar o escopo das variáveis dentro de uma função usando a palavra reservada “var” na primeira vez que a variável for referenciada</a:t>
            </a:r>
          </a:p>
        </p:txBody>
      </p:sp>
    </p:spTree>
    <p:extLst>
      <p:ext uri="{BB962C8B-B14F-4D97-AF65-F5344CB8AC3E}">
        <p14:creationId xmlns:p14="http://schemas.microsoft.com/office/powerpoint/2010/main" val="3003332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mtClean="0"/>
              <a:t>Funções definidas pelo usuário</a:t>
            </a:r>
            <a:br>
              <a:rPr lang="pt-BR" smtClean="0"/>
            </a:br>
            <a:r>
              <a:rPr lang="pt-BR" sz="2700" smtClean="0"/>
              <a:t>Exemplo</a:t>
            </a:r>
            <a:endParaRPr lang="pt-BR" sz="270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4B0DD64-BA5F-44FB-B7F3-C25A5336B1A5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951037" y="2009775"/>
            <a:ext cx="5211763" cy="416242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9pPr>
          </a:lstStyle>
          <a:p>
            <a:r>
              <a:rPr lang="en-US" altLang="pt-BR" sz="1400" dirty="0">
                <a:latin typeface="Courier New" pitchFamily="-112" charset="0"/>
              </a:rPr>
              <a:t>function </a:t>
            </a:r>
            <a:r>
              <a:rPr lang="en-US" altLang="pt-BR" sz="1400" dirty="0" err="1" smtClean="0">
                <a:latin typeface="Courier New" pitchFamily="-112" charset="0"/>
              </a:rPr>
              <a:t>isPrime</a:t>
            </a:r>
            <a:r>
              <a:rPr lang="en-US" altLang="pt-BR" sz="1400" dirty="0" smtClean="0">
                <a:latin typeface="Courier New" pitchFamily="-112" charset="0"/>
              </a:rPr>
              <a:t>(n)</a:t>
            </a:r>
            <a:endParaRPr lang="en-US" altLang="pt-BR" sz="1400" dirty="0">
              <a:latin typeface="Courier New" pitchFamily="-112" charset="0"/>
            </a:endParaRPr>
          </a:p>
          <a:p>
            <a:r>
              <a:rPr lang="en-US" altLang="pt-BR" sz="1400" dirty="0">
                <a:latin typeface="Courier New" pitchFamily="-112" charset="0"/>
              </a:rPr>
              <a:t>// </a:t>
            </a:r>
            <a:r>
              <a:rPr lang="en-US" altLang="pt-BR" sz="1400" dirty="0" smtClean="0">
                <a:latin typeface="Courier New" pitchFamily="-112" charset="0"/>
              </a:rPr>
              <a:t>Assume: </a:t>
            </a:r>
            <a:r>
              <a:rPr lang="en-US" altLang="pt-BR" sz="1400" dirty="0">
                <a:latin typeface="Courier New" pitchFamily="-112" charset="0"/>
              </a:rPr>
              <a:t>n &gt; 0  </a:t>
            </a:r>
            <a:r>
              <a:rPr lang="en-US" altLang="pt-BR" sz="1400" dirty="0" smtClean="0">
                <a:latin typeface="Courier New" pitchFamily="-112" charset="0"/>
              </a:rPr>
              <a:t>e n é </a:t>
            </a:r>
            <a:r>
              <a:rPr lang="en-US" altLang="pt-BR" sz="1400" dirty="0" err="1" smtClean="0">
                <a:latin typeface="Courier New" pitchFamily="-112" charset="0"/>
              </a:rPr>
              <a:t>inteiro</a:t>
            </a:r>
            <a:endParaRPr lang="en-US" altLang="pt-BR" sz="1400" dirty="0">
              <a:latin typeface="Courier New" pitchFamily="-112" charset="0"/>
            </a:endParaRPr>
          </a:p>
          <a:p>
            <a:r>
              <a:rPr lang="en-US" altLang="pt-BR" sz="1400" dirty="0">
                <a:latin typeface="Courier New" pitchFamily="-112" charset="0"/>
              </a:rPr>
              <a:t>// </a:t>
            </a:r>
            <a:r>
              <a:rPr lang="en-US" altLang="pt-BR" sz="1400" dirty="0" err="1" smtClean="0">
                <a:latin typeface="Courier New" pitchFamily="-112" charset="0"/>
              </a:rPr>
              <a:t>Retorna</a:t>
            </a:r>
            <a:r>
              <a:rPr lang="en-US" altLang="pt-BR" sz="1400" dirty="0" smtClean="0">
                <a:latin typeface="Courier New" pitchFamily="-112" charset="0"/>
              </a:rPr>
              <a:t>: </a:t>
            </a:r>
            <a:r>
              <a:rPr lang="en-US" altLang="pt-BR" sz="1400" dirty="0">
                <a:latin typeface="Courier New" pitchFamily="-112" charset="0"/>
              </a:rPr>
              <a:t>true </a:t>
            </a:r>
            <a:r>
              <a:rPr lang="en-US" altLang="pt-BR" sz="1400" dirty="0" smtClean="0">
                <a:latin typeface="Courier New" pitchFamily="-112" charset="0"/>
              </a:rPr>
              <a:t>se n é primo</a:t>
            </a:r>
            <a:endParaRPr lang="en-US" altLang="pt-BR" sz="1400" dirty="0">
              <a:latin typeface="Courier New" pitchFamily="-112" charset="0"/>
            </a:endParaRPr>
          </a:p>
          <a:p>
            <a:r>
              <a:rPr lang="en-US" altLang="pt-BR" sz="1400" dirty="0">
                <a:latin typeface="Courier New" pitchFamily="-112" charset="0"/>
              </a:rPr>
              <a:t>{</a:t>
            </a:r>
          </a:p>
          <a:p>
            <a:r>
              <a:rPr lang="en-US" altLang="pt-BR" sz="1400" dirty="0">
                <a:latin typeface="Courier New" pitchFamily="-112" charset="0"/>
              </a:rPr>
              <a:t>  if (n &lt; 2) {</a:t>
            </a:r>
          </a:p>
          <a:p>
            <a:r>
              <a:rPr lang="en-US" altLang="pt-BR" sz="1400" dirty="0">
                <a:latin typeface="Courier New" pitchFamily="-112" charset="0"/>
              </a:rPr>
              <a:t>    return false;</a:t>
            </a:r>
          </a:p>
          <a:p>
            <a:r>
              <a:rPr lang="en-US" altLang="pt-BR" sz="1400" dirty="0">
                <a:latin typeface="Courier New" pitchFamily="-112" charset="0"/>
              </a:rPr>
              <a:t>  }</a:t>
            </a:r>
          </a:p>
          <a:p>
            <a:r>
              <a:rPr lang="en-US" altLang="pt-BR" sz="1400" dirty="0">
                <a:latin typeface="Courier New" pitchFamily="-112" charset="0"/>
              </a:rPr>
              <a:t>  else if (n == 2) {</a:t>
            </a:r>
          </a:p>
          <a:p>
            <a:r>
              <a:rPr lang="en-US" altLang="pt-BR" sz="1400" dirty="0">
                <a:latin typeface="Courier New" pitchFamily="-112" charset="0"/>
              </a:rPr>
              <a:t>    return true;</a:t>
            </a:r>
          </a:p>
          <a:p>
            <a:r>
              <a:rPr lang="en-US" altLang="pt-BR" sz="1400" dirty="0">
                <a:latin typeface="Courier New" pitchFamily="-112" charset="0"/>
              </a:rPr>
              <a:t>  }</a:t>
            </a:r>
          </a:p>
          <a:p>
            <a:r>
              <a:rPr lang="en-US" altLang="pt-BR" sz="1400" dirty="0">
                <a:latin typeface="Courier New" pitchFamily="-112" charset="0"/>
              </a:rPr>
              <a:t>  else {</a:t>
            </a:r>
          </a:p>
          <a:p>
            <a:r>
              <a:rPr lang="en-US" altLang="pt-BR" sz="1400" dirty="0">
                <a:latin typeface="Courier New" pitchFamily="-112" charset="0"/>
              </a:rPr>
              <a:t>      for (</a:t>
            </a:r>
            <a:r>
              <a:rPr lang="en-US" altLang="pt-BR" sz="1400" dirty="0" err="1">
                <a:solidFill>
                  <a:srgbClr val="FF0033"/>
                </a:solidFill>
                <a:latin typeface="Courier New" pitchFamily="-112" charset="0"/>
              </a:rPr>
              <a:t>var</a:t>
            </a:r>
            <a:r>
              <a:rPr lang="en-US" altLang="pt-BR" sz="1400" dirty="0">
                <a:latin typeface="Courier New" pitchFamily="-112" charset="0"/>
              </a:rPr>
              <a:t> </a:t>
            </a:r>
            <a:r>
              <a:rPr lang="en-US" altLang="pt-BR" sz="1400" dirty="0" err="1">
                <a:latin typeface="Courier New" pitchFamily="-112" charset="0"/>
              </a:rPr>
              <a:t>i</a:t>
            </a:r>
            <a:r>
              <a:rPr lang="en-US" altLang="pt-BR" sz="1400" dirty="0">
                <a:latin typeface="Courier New" pitchFamily="-112" charset="0"/>
              </a:rPr>
              <a:t> = 2; </a:t>
            </a:r>
            <a:r>
              <a:rPr lang="en-US" altLang="pt-BR" sz="1400" dirty="0" err="1">
                <a:latin typeface="Courier New" pitchFamily="-112" charset="0"/>
              </a:rPr>
              <a:t>i</a:t>
            </a:r>
            <a:r>
              <a:rPr lang="en-US" altLang="pt-BR" sz="1400" dirty="0">
                <a:latin typeface="Courier New" pitchFamily="-112" charset="0"/>
              </a:rPr>
              <a:t> &lt;= </a:t>
            </a:r>
            <a:r>
              <a:rPr lang="en-US" altLang="pt-BR" sz="1400" dirty="0" err="1">
                <a:latin typeface="Courier New" pitchFamily="-112" charset="0"/>
              </a:rPr>
              <a:t>Math.sqrt</a:t>
            </a:r>
            <a:r>
              <a:rPr lang="en-US" altLang="pt-BR" sz="1400" dirty="0">
                <a:latin typeface="Courier New" pitchFamily="-112" charset="0"/>
              </a:rPr>
              <a:t>(n); </a:t>
            </a:r>
            <a:r>
              <a:rPr lang="en-US" altLang="pt-BR" sz="1400" dirty="0" err="1">
                <a:latin typeface="Courier New" pitchFamily="-112" charset="0"/>
              </a:rPr>
              <a:t>i</a:t>
            </a:r>
            <a:r>
              <a:rPr lang="en-US" altLang="pt-BR" sz="1400" dirty="0">
                <a:latin typeface="Courier New" pitchFamily="-112" charset="0"/>
              </a:rPr>
              <a:t>++) {</a:t>
            </a:r>
          </a:p>
          <a:p>
            <a:r>
              <a:rPr lang="en-US" altLang="pt-BR" sz="1400" dirty="0">
                <a:latin typeface="Courier New" pitchFamily="-112" charset="0"/>
              </a:rPr>
              <a:t>        if (n % </a:t>
            </a:r>
            <a:r>
              <a:rPr lang="en-US" altLang="pt-BR" sz="1400" dirty="0" err="1">
                <a:latin typeface="Courier New" pitchFamily="-112" charset="0"/>
              </a:rPr>
              <a:t>i</a:t>
            </a:r>
            <a:r>
              <a:rPr lang="en-US" altLang="pt-BR" sz="1400" dirty="0">
                <a:latin typeface="Courier New" pitchFamily="-112" charset="0"/>
              </a:rPr>
              <a:t> == 0) {</a:t>
            </a:r>
          </a:p>
          <a:p>
            <a:r>
              <a:rPr lang="en-US" altLang="pt-BR" sz="1400" dirty="0">
                <a:latin typeface="Courier New" pitchFamily="-112" charset="0"/>
              </a:rPr>
              <a:t>          return false;</a:t>
            </a:r>
          </a:p>
          <a:p>
            <a:r>
              <a:rPr lang="en-US" altLang="pt-BR" sz="1400" dirty="0">
                <a:latin typeface="Courier New" pitchFamily="-112" charset="0"/>
              </a:rPr>
              <a:t>        }</a:t>
            </a:r>
          </a:p>
          <a:p>
            <a:r>
              <a:rPr lang="en-US" altLang="pt-BR" sz="1400" dirty="0">
                <a:latin typeface="Courier New" pitchFamily="-112" charset="0"/>
              </a:rPr>
              <a:t>      }</a:t>
            </a:r>
          </a:p>
          <a:p>
            <a:r>
              <a:rPr lang="en-US" altLang="pt-BR" sz="1400" dirty="0">
                <a:latin typeface="Courier New" pitchFamily="-112" charset="0"/>
              </a:rPr>
              <a:t>      return true;</a:t>
            </a:r>
          </a:p>
          <a:p>
            <a:r>
              <a:rPr lang="en-US" altLang="pt-BR" sz="1400" dirty="0">
                <a:latin typeface="Courier New" pitchFamily="-112" charset="0"/>
              </a:rPr>
              <a:t>  }</a:t>
            </a:r>
          </a:p>
          <a:p>
            <a:r>
              <a:rPr lang="en-US" altLang="pt-BR" sz="1400" dirty="0">
                <a:latin typeface="Courier New" pitchFamily="-112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576900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mtClean="0"/>
              <a:t>Funções definidas pelo usuário</a:t>
            </a:r>
            <a:br>
              <a:rPr lang="pt-BR" smtClean="0"/>
            </a:br>
            <a:r>
              <a:rPr lang="pt-BR" sz="2700" smtClean="0"/>
              <a:t>Exemplo</a:t>
            </a:r>
            <a:endParaRPr lang="pt-BR" sz="270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4B0DD64-BA5F-44FB-B7F3-C25A5336B1A5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76200" y="1580376"/>
            <a:ext cx="7315200" cy="5262979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9pPr>
          </a:lstStyle>
          <a:p>
            <a:r>
              <a:rPr lang="en-US" altLang="pt-BR" sz="1400" dirty="0">
                <a:latin typeface="Courier New" pitchFamily="-112" charset="0"/>
              </a:rPr>
              <a:t>&lt;html&gt;</a:t>
            </a:r>
          </a:p>
          <a:p>
            <a:r>
              <a:rPr lang="en-US" altLang="pt-BR" sz="1400" dirty="0">
                <a:latin typeface="Courier New" pitchFamily="-112" charset="0"/>
              </a:rPr>
              <a:t>&lt;!–- </a:t>
            </a:r>
            <a:r>
              <a:rPr lang="en-US" altLang="pt-BR" sz="1400" dirty="0" smtClean="0">
                <a:latin typeface="Courier New" pitchFamily="-112" charset="0"/>
              </a:rPr>
              <a:t>js06.html --&gt;</a:t>
            </a:r>
            <a:endParaRPr lang="en-US" altLang="pt-BR" sz="1000" dirty="0">
              <a:latin typeface="Courier New" pitchFamily="-112" charset="0"/>
            </a:endParaRPr>
          </a:p>
          <a:p>
            <a:r>
              <a:rPr lang="en-US" altLang="pt-BR" sz="1400" dirty="0">
                <a:latin typeface="Courier New" pitchFamily="-112" charset="0"/>
              </a:rPr>
              <a:t>&lt;head</a:t>
            </a:r>
            <a:r>
              <a:rPr lang="en-US" altLang="pt-BR" sz="1400" dirty="0" smtClean="0">
                <a:latin typeface="Courier New" pitchFamily="-112" charset="0"/>
              </a:rPr>
              <a:t>&gt;</a:t>
            </a:r>
          </a:p>
          <a:p>
            <a:r>
              <a:rPr lang="en-US" altLang="pt-BR" sz="1400" dirty="0" smtClean="0">
                <a:latin typeface="Courier New" pitchFamily="-112" charset="0"/>
              </a:rPr>
              <a:t>  &lt;</a:t>
            </a:r>
            <a:r>
              <a:rPr lang="en-US" altLang="pt-BR" sz="1400" dirty="0">
                <a:latin typeface="Courier New" pitchFamily="-112" charset="0"/>
              </a:rPr>
              <a:t>meta charset="utf-8"&gt;</a:t>
            </a:r>
          </a:p>
          <a:p>
            <a:r>
              <a:rPr lang="en-US" altLang="pt-BR" sz="1400" dirty="0">
                <a:latin typeface="Courier New" pitchFamily="-112" charset="0"/>
              </a:rPr>
              <a:t>  &lt;</a:t>
            </a:r>
            <a:r>
              <a:rPr lang="en-US" altLang="pt-BR" sz="1400" dirty="0" smtClean="0">
                <a:latin typeface="Courier New" pitchFamily="-112" charset="0"/>
              </a:rPr>
              <a:t>title&gt;</a:t>
            </a:r>
            <a:r>
              <a:rPr lang="en-US" altLang="pt-BR" sz="1400" dirty="0" err="1" smtClean="0">
                <a:latin typeface="Courier New" pitchFamily="-112" charset="0"/>
              </a:rPr>
              <a:t>Testa</a:t>
            </a:r>
            <a:r>
              <a:rPr lang="en-US" altLang="pt-BR" sz="1400" dirty="0" smtClean="0">
                <a:latin typeface="Courier New" pitchFamily="-112" charset="0"/>
              </a:rPr>
              <a:t> </a:t>
            </a:r>
            <a:r>
              <a:rPr lang="en-US" altLang="pt-BR" sz="1400" dirty="0" err="1" smtClean="0">
                <a:latin typeface="Courier New" pitchFamily="-112" charset="0"/>
              </a:rPr>
              <a:t>nro</a:t>
            </a:r>
            <a:r>
              <a:rPr lang="en-US" altLang="pt-BR" sz="1400" dirty="0" smtClean="0">
                <a:latin typeface="Courier New" pitchFamily="-112" charset="0"/>
              </a:rPr>
              <a:t> primo&lt;/</a:t>
            </a:r>
            <a:r>
              <a:rPr lang="en-US" altLang="pt-BR" sz="1400" dirty="0">
                <a:latin typeface="Courier New" pitchFamily="-112" charset="0"/>
              </a:rPr>
              <a:t>title</a:t>
            </a:r>
            <a:r>
              <a:rPr lang="en-US" altLang="pt-BR" sz="1400" dirty="0" smtClean="0">
                <a:latin typeface="Courier New" pitchFamily="-112" charset="0"/>
              </a:rPr>
              <a:t>&gt;</a:t>
            </a:r>
            <a:endParaRPr lang="en-US" altLang="pt-BR" sz="1000" dirty="0">
              <a:latin typeface="Courier New" pitchFamily="-112" charset="0"/>
            </a:endParaRPr>
          </a:p>
          <a:p>
            <a:r>
              <a:rPr lang="en-US" altLang="pt-BR" sz="1400" dirty="0">
                <a:latin typeface="Courier New" pitchFamily="-112" charset="0"/>
              </a:rPr>
              <a:t>  </a:t>
            </a:r>
            <a:r>
              <a:rPr lang="en-US" altLang="pt-BR" sz="1400" dirty="0">
                <a:solidFill>
                  <a:schemeClr val="tx2"/>
                </a:solidFill>
                <a:latin typeface="Courier New" pitchFamily="-112" charset="0"/>
              </a:rPr>
              <a:t>&lt;</a:t>
            </a:r>
            <a:r>
              <a:rPr lang="en-US" altLang="pt-BR" sz="1400" dirty="0">
                <a:solidFill>
                  <a:srgbClr val="FF0033"/>
                </a:solidFill>
                <a:latin typeface="Courier New" pitchFamily="-112" charset="0"/>
              </a:rPr>
              <a:t>script type="text/</a:t>
            </a:r>
            <a:r>
              <a:rPr lang="en-US" altLang="pt-BR" sz="1400" dirty="0" err="1">
                <a:solidFill>
                  <a:srgbClr val="FF0033"/>
                </a:solidFill>
                <a:latin typeface="Courier New" pitchFamily="-112" charset="0"/>
              </a:rPr>
              <a:t>javascript</a:t>
            </a:r>
            <a:r>
              <a:rPr lang="en-US" altLang="pt-BR" sz="1400" dirty="0">
                <a:solidFill>
                  <a:srgbClr val="FF0033"/>
                </a:solidFill>
                <a:latin typeface="Courier New" pitchFamily="-112" charset="0"/>
              </a:rPr>
              <a:t>"&gt;</a:t>
            </a:r>
          </a:p>
          <a:p>
            <a:r>
              <a:rPr lang="en-US" altLang="pt-BR" sz="1400" dirty="0">
                <a:solidFill>
                  <a:srgbClr val="FF0000"/>
                </a:solidFill>
                <a:latin typeface="Courier New" pitchFamily="-112" charset="0"/>
              </a:rPr>
              <a:t>    function </a:t>
            </a:r>
            <a:r>
              <a:rPr lang="en-US" altLang="pt-BR" sz="1400" dirty="0" err="1">
                <a:solidFill>
                  <a:srgbClr val="FF0000"/>
                </a:solidFill>
                <a:latin typeface="Courier New" pitchFamily="-112" charset="0"/>
              </a:rPr>
              <a:t>isPrime</a:t>
            </a:r>
            <a:r>
              <a:rPr lang="en-US" altLang="pt-BR" sz="1400" dirty="0">
                <a:solidFill>
                  <a:srgbClr val="FF0000"/>
                </a:solidFill>
                <a:latin typeface="Courier New" pitchFamily="-112" charset="0"/>
              </a:rPr>
              <a:t>(n</a:t>
            </a:r>
            <a:r>
              <a:rPr lang="en-US" altLang="pt-BR" sz="1400" dirty="0" smtClean="0">
                <a:solidFill>
                  <a:srgbClr val="FF0000"/>
                </a:solidFill>
                <a:latin typeface="Courier New" pitchFamily="-112" charset="0"/>
              </a:rPr>
              <a:t>){</a:t>
            </a:r>
            <a:endParaRPr lang="en-US" altLang="pt-BR" sz="1400" dirty="0">
              <a:solidFill>
                <a:srgbClr val="FF0000"/>
              </a:solidFill>
              <a:latin typeface="Courier New" pitchFamily="-112" charset="0"/>
            </a:endParaRPr>
          </a:p>
          <a:p>
            <a:r>
              <a:rPr lang="en-US" altLang="pt-BR" sz="1400" dirty="0">
                <a:solidFill>
                  <a:srgbClr val="FF0000"/>
                </a:solidFill>
                <a:latin typeface="Courier New" pitchFamily="-112" charset="0"/>
              </a:rPr>
              <a:t>      // </a:t>
            </a:r>
            <a:r>
              <a:rPr lang="en-US" altLang="pt-BR" sz="1400" dirty="0" err="1" smtClean="0">
                <a:solidFill>
                  <a:srgbClr val="FF0000"/>
                </a:solidFill>
                <a:latin typeface="Courier New" pitchFamily="-112" charset="0"/>
              </a:rPr>
              <a:t>Código</a:t>
            </a:r>
            <a:r>
              <a:rPr lang="en-US" altLang="pt-BR" sz="1400" dirty="0" smtClean="0">
                <a:solidFill>
                  <a:srgbClr val="FF0000"/>
                </a:solidFill>
                <a:latin typeface="Courier New" pitchFamily="-112" charset="0"/>
              </a:rPr>
              <a:t> </a:t>
            </a:r>
            <a:r>
              <a:rPr lang="en-US" altLang="pt-BR" sz="1400" dirty="0" err="1" smtClean="0">
                <a:solidFill>
                  <a:srgbClr val="FF0000"/>
                </a:solidFill>
                <a:latin typeface="Courier New" pitchFamily="-112" charset="0"/>
              </a:rPr>
              <a:t>mostrado</a:t>
            </a:r>
            <a:r>
              <a:rPr lang="en-US" altLang="pt-BR" sz="1400" dirty="0" smtClean="0">
                <a:solidFill>
                  <a:srgbClr val="FF0000"/>
                </a:solidFill>
                <a:latin typeface="Courier New" pitchFamily="-112" charset="0"/>
              </a:rPr>
              <a:t> no slide anterior</a:t>
            </a:r>
            <a:endParaRPr lang="en-US" altLang="pt-BR" sz="1400" dirty="0">
              <a:solidFill>
                <a:srgbClr val="FF0000"/>
              </a:solidFill>
              <a:latin typeface="Courier New" pitchFamily="-112" charset="0"/>
            </a:endParaRPr>
          </a:p>
          <a:p>
            <a:r>
              <a:rPr lang="en-US" altLang="pt-BR" sz="1400" dirty="0">
                <a:solidFill>
                  <a:srgbClr val="FF0000"/>
                </a:solidFill>
                <a:latin typeface="Courier New" pitchFamily="-112" charset="0"/>
              </a:rPr>
              <a:t>    } </a:t>
            </a:r>
          </a:p>
          <a:p>
            <a:r>
              <a:rPr lang="en-US" altLang="pt-BR" sz="1400" dirty="0">
                <a:solidFill>
                  <a:srgbClr val="FF0000"/>
                </a:solidFill>
                <a:latin typeface="Courier New" pitchFamily="-112" charset="0"/>
              </a:rPr>
              <a:t>  &lt;/script&gt;</a:t>
            </a:r>
          </a:p>
          <a:p>
            <a:r>
              <a:rPr lang="en-US" altLang="pt-BR" sz="1400" dirty="0">
                <a:latin typeface="Courier New" pitchFamily="-112" charset="0"/>
              </a:rPr>
              <a:t>&lt;/head</a:t>
            </a:r>
            <a:r>
              <a:rPr lang="en-US" altLang="pt-BR" sz="1400" dirty="0" smtClean="0">
                <a:latin typeface="Courier New" pitchFamily="-112" charset="0"/>
              </a:rPr>
              <a:t>&gt;</a:t>
            </a:r>
            <a:endParaRPr lang="en-US" altLang="pt-BR" sz="1000" dirty="0">
              <a:latin typeface="Courier New" pitchFamily="-112" charset="0"/>
            </a:endParaRPr>
          </a:p>
          <a:p>
            <a:r>
              <a:rPr lang="en-US" altLang="pt-BR" sz="1400" dirty="0">
                <a:latin typeface="Courier New" pitchFamily="-112" charset="0"/>
              </a:rPr>
              <a:t>&lt;body&gt;  &lt;p&gt;</a:t>
            </a:r>
          </a:p>
          <a:p>
            <a:r>
              <a:rPr lang="en-US" altLang="pt-BR" sz="1400" dirty="0">
                <a:latin typeface="Courier New" pitchFamily="-112" charset="0"/>
              </a:rPr>
              <a:t> &lt;script type="text/</a:t>
            </a:r>
            <a:r>
              <a:rPr lang="en-US" altLang="pt-BR" sz="1400" dirty="0" err="1">
                <a:latin typeface="Courier New" pitchFamily="-112" charset="0"/>
              </a:rPr>
              <a:t>javascript</a:t>
            </a:r>
            <a:r>
              <a:rPr lang="en-US" altLang="pt-BR" sz="1400" dirty="0">
                <a:latin typeface="Courier New" pitchFamily="-112" charset="0"/>
              </a:rPr>
              <a:t>"&gt;</a:t>
            </a:r>
          </a:p>
          <a:p>
            <a:r>
              <a:rPr lang="en-US" altLang="pt-BR" sz="1400" dirty="0">
                <a:latin typeface="Courier New" pitchFamily="-112" charset="0"/>
              </a:rPr>
              <a:t>   </a:t>
            </a:r>
            <a:r>
              <a:rPr lang="en-US" altLang="pt-BR" sz="1400" dirty="0" err="1" smtClean="0">
                <a:latin typeface="Courier New" pitchFamily="-112" charset="0"/>
              </a:rPr>
              <a:t>testNum</a:t>
            </a:r>
            <a:r>
              <a:rPr lang="en-US" altLang="pt-BR" sz="1400" dirty="0" smtClean="0">
                <a:latin typeface="Courier New" pitchFamily="-112" charset="0"/>
              </a:rPr>
              <a:t> </a:t>
            </a:r>
            <a:r>
              <a:rPr lang="en-US" altLang="pt-BR" sz="1400" dirty="0">
                <a:latin typeface="Courier New" pitchFamily="-112" charset="0"/>
              </a:rPr>
              <a:t>= </a:t>
            </a:r>
            <a:r>
              <a:rPr lang="en-US" altLang="pt-BR" sz="1400" dirty="0" err="1">
                <a:latin typeface="Courier New" pitchFamily="-112" charset="0"/>
              </a:rPr>
              <a:t>parseFloat</a:t>
            </a:r>
            <a:r>
              <a:rPr lang="en-US" altLang="pt-BR" sz="1400" dirty="0">
                <a:latin typeface="Courier New" pitchFamily="-112" charset="0"/>
              </a:rPr>
              <a:t>(prompt</a:t>
            </a:r>
            <a:r>
              <a:rPr lang="en-US" altLang="pt-BR" sz="1400" dirty="0" smtClean="0">
                <a:latin typeface="Courier New" pitchFamily="-112" charset="0"/>
              </a:rPr>
              <a:t>("</a:t>
            </a:r>
            <a:r>
              <a:rPr lang="en-US" altLang="pt-BR" sz="1400" dirty="0" err="1" smtClean="0">
                <a:latin typeface="Courier New" pitchFamily="-112" charset="0"/>
              </a:rPr>
              <a:t>Digite</a:t>
            </a:r>
            <a:r>
              <a:rPr lang="en-US" altLang="pt-BR" sz="1400" dirty="0" smtClean="0">
                <a:latin typeface="Courier New" pitchFamily="-112" charset="0"/>
              </a:rPr>
              <a:t> um </a:t>
            </a:r>
            <a:r>
              <a:rPr lang="en-US" altLang="pt-BR" sz="1400" dirty="0" err="1" smtClean="0">
                <a:latin typeface="Courier New" pitchFamily="-112" charset="0"/>
              </a:rPr>
              <a:t>inteiro</a:t>
            </a:r>
            <a:r>
              <a:rPr lang="en-US" altLang="pt-BR" sz="1400" dirty="0" smtClean="0">
                <a:latin typeface="Courier New" pitchFamily="-112" charset="0"/>
              </a:rPr>
              <a:t> </a:t>
            </a:r>
            <a:r>
              <a:rPr lang="en-US" altLang="pt-BR" sz="1400" dirty="0" err="1" smtClean="0">
                <a:latin typeface="Courier New" pitchFamily="-112" charset="0"/>
              </a:rPr>
              <a:t>positivo</a:t>
            </a:r>
            <a:r>
              <a:rPr lang="en-US" altLang="pt-BR" sz="1400" dirty="0" smtClean="0">
                <a:latin typeface="Courier New" pitchFamily="-112" charset="0"/>
              </a:rPr>
              <a:t>", </a:t>
            </a:r>
            <a:r>
              <a:rPr lang="en-US" altLang="pt-BR" sz="1400" dirty="0">
                <a:latin typeface="Courier New" pitchFamily="-112" charset="0"/>
              </a:rPr>
              <a:t>"7"));</a:t>
            </a:r>
          </a:p>
          <a:p>
            <a:r>
              <a:rPr lang="en-US" altLang="pt-BR" sz="1400" dirty="0">
                <a:latin typeface="Courier New" pitchFamily="-112" charset="0"/>
              </a:rPr>
              <a:t>    </a:t>
            </a:r>
          </a:p>
          <a:p>
            <a:r>
              <a:rPr lang="en-US" altLang="pt-BR" sz="1400" dirty="0">
                <a:latin typeface="Courier New" pitchFamily="-112" charset="0"/>
              </a:rPr>
              <a:t>   </a:t>
            </a:r>
            <a:r>
              <a:rPr lang="en-US" altLang="pt-BR" sz="1400" dirty="0" smtClean="0">
                <a:latin typeface="Courier New" pitchFamily="-112" charset="0"/>
              </a:rPr>
              <a:t>if </a:t>
            </a:r>
            <a:r>
              <a:rPr lang="en-US" altLang="pt-BR" sz="1400" dirty="0">
                <a:latin typeface="Courier New" pitchFamily="-112" charset="0"/>
              </a:rPr>
              <a:t>(</a:t>
            </a:r>
            <a:r>
              <a:rPr lang="en-US" altLang="pt-BR" sz="1400" dirty="0" err="1">
                <a:solidFill>
                  <a:srgbClr val="FF0000"/>
                </a:solidFill>
                <a:latin typeface="Courier New" pitchFamily="-112" charset="0"/>
              </a:rPr>
              <a:t>isPrime</a:t>
            </a:r>
            <a:r>
              <a:rPr lang="en-US" altLang="pt-BR" sz="1400" dirty="0">
                <a:solidFill>
                  <a:srgbClr val="FF0000"/>
                </a:solidFill>
                <a:latin typeface="Courier New" pitchFamily="-112" charset="0"/>
              </a:rPr>
              <a:t>(</a:t>
            </a:r>
            <a:r>
              <a:rPr lang="en-US" altLang="pt-BR" sz="1400" dirty="0" err="1">
                <a:solidFill>
                  <a:srgbClr val="FF0000"/>
                </a:solidFill>
                <a:latin typeface="Courier New" pitchFamily="-112" charset="0"/>
              </a:rPr>
              <a:t>testNum</a:t>
            </a:r>
            <a:r>
              <a:rPr lang="en-US" altLang="pt-BR" sz="1400" dirty="0">
                <a:solidFill>
                  <a:srgbClr val="FF0000"/>
                </a:solidFill>
                <a:latin typeface="Courier New" pitchFamily="-112" charset="0"/>
              </a:rPr>
              <a:t>)</a:t>
            </a:r>
            <a:r>
              <a:rPr lang="en-US" altLang="pt-BR" sz="1400" dirty="0">
                <a:latin typeface="Courier New" pitchFamily="-112" charset="0"/>
              </a:rPr>
              <a:t>) {</a:t>
            </a:r>
          </a:p>
          <a:p>
            <a:r>
              <a:rPr lang="en-US" altLang="pt-BR" sz="1400" dirty="0">
                <a:latin typeface="Courier New" pitchFamily="-112" charset="0"/>
              </a:rPr>
              <a:t>      </a:t>
            </a:r>
            <a:r>
              <a:rPr lang="en-US" altLang="pt-BR" sz="1400" dirty="0" err="1">
                <a:latin typeface="Courier New" pitchFamily="-112" charset="0"/>
              </a:rPr>
              <a:t>document.write</a:t>
            </a:r>
            <a:r>
              <a:rPr lang="en-US" altLang="pt-BR" sz="1400" dirty="0">
                <a:latin typeface="Courier New" pitchFamily="-112" charset="0"/>
              </a:rPr>
              <a:t>(</a:t>
            </a:r>
            <a:r>
              <a:rPr lang="en-US" altLang="pt-BR" sz="1400" dirty="0" err="1">
                <a:latin typeface="Courier New" pitchFamily="-112" charset="0"/>
              </a:rPr>
              <a:t>testNum</a:t>
            </a:r>
            <a:r>
              <a:rPr lang="en-US" altLang="pt-BR" sz="1400" dirty="0">
                <a:latin typeface="Courier New" pitchFamily="-112" charset="0"/>
              </a:rPr>
              <a:t> + " &lt;</a:t>
            </a:r>
            <a:r>
              <a:rPr lang="en-US" altLang="pt-BR" sz="1400" dirty="0" smtClean="0">
                <a:latin typeface="Courier New" pitchFamily="-112" charset="0"/>
              </a:rPr>
              <a:t>b&gt;é&lt;/</a:t>
            </a:r>
            <a:r>
              <a:rPr lang="en-US" altLang="pt-BR" sz="1400" dirty="0">
                <a:latin typeface="Courier New" pitchFamily="-112" charset="0"/>
              </a:rPr>
              <a:t>b&gt; </a:t>
            </a:r>
            <a:r>
              <a:rPr lang="en-US" altLang="pt-BR" sz="1400" dirty="0" smtClean="0">
                <a:latin typeface="Courier New" pitchFamily="-112" charset="0"/>
              </a:rPr>
              <a:t>primo.");</a:t>
            </a:r>
            <a:endParaRPr lang="en-US" altLang="pt-BR" sz="1400" dirty="0">
              <a:latin typeface="Courier New" pitchFamily="-112" charset="0"/>
            </a:endParaRPr>
          </a:p>
          <a:p>
            <a:r>
              <a:rPr lang="en-US" altLang="pt-BR" sz="1400" dirty="0">
                <a:latin typeface="Courier New" pitchFamily="-112" charset="0"/>
              </a:rPr>
              <a:t>   </a:t>
            </a:r>
            <a:r>
              <a:rPr lang="en-US" altLang="pt-BR" sz="1400" dirty="0" smtClean="0">
                <a:latin typeface="Courier New" pitchFamily="-112" charset="0"/>
              </a:rPr>
              <a:t>}</a:t>
            </a:r>
            <a:endParaRPr lang="en-US" altLang="pt-BR" sz="1400" dirty="0">
              <a:latin typeface="Courier New" pitchFamily="-112" charset="0"/>
            </a:endParaRPr>
          </a:p>
          <a:p>
            <a:r>
              <a:rPr lang="en-US" altLang="pt-BR" sz="1400" dirty="0">
                <a:latin typeface="Courier New" pitchFamily="-112" charset="0"/>
              </a:rPr>
              <a:t>   </a:t>
            </a:r>
            <a:r>
              <a:rPr lang="en-US" altLang="pt-BR" sz="1400" dirty="0" smtClean="0">
                <a:latin typeface="Courier New" pitchFamily="-112" charset="0"/>
              </a:rPr>
              <a:t>else </a:t>
            </a:r>
            <a:r>
              <a:rPr lang="en-US" altLang="pt-BR" sz="1400" dirty="0">
                <a:latin typeface="Courier New" pitchFamily="-112" charset="0"/>
              </a:rPr>
              <a:t>{</a:t>
            </a:r>
          </a:p>
          <a:p>
            <a:r>
              <a:rPr lang="en-US" altLang="pt-BR" sz="1400" dirty="0">
                <a:latin typeface="Courier New" pitchFamily="-112" charset="0"/>
              </a:rPr>
              <a:t>      </a:t>
            </a:r>
            <a:r>
              <a:rPr lang="en-US" altLang="pt-BR" sz="1400" dirty="0" err="1">
                <a:latin typeface="Courier New" pitchFamily="-112" charset="0"/>
              </a:rPr>
              <a:t>document.write</a:t>
            </a:r>
            <a:r>
              <a:rPr lang="en-US" altLang="pt-BR" sz="1400" dirty="0">
                <a:latin typeface="Courier New" pitchFamily="-112" charset="0"/>
              </a:rPr>
              <a:t>(</a:t>
            </a:r>
            <a:r>
              <a:rPr lang="en-US" altLang="pt-BR" sz="1400" dirty="0" err="1">
                <a:latin typeface="Courier New" pitchFamily="-112" charset="0"/>
              </a:rPr>
              <a:t>testNum</a:t>
            </a:r>
            <a:r>
              <a:rPr lang="en-US" altLang="pt-BR" sz="1400" dirty="0">
                <a:latin typeface="Courier New" pitchFamily="-112" charset="0"/>
              </a:rPr>
              <a:t> + " &lt;</a:t>
            </a:r>
            <a:r>
              <a:rPr lang="en-US" altLang="pt-BR" sz="1400" dirty="0" smtClean="0">
                <a:latin typeface="Courier New" pitchFamily="-112" charset="0"/>
              </a:rPr>
              <a:t>b&gt;</a:t>
            </a:r>
            <a:r>
              <a:rPr lang="en-US" altLang="pt-BR" sz="1400" dirty="0" err="1" smtClean="0">
                <a:latin typeface="Courier New" pitchFamily="-112" charset="0"/>
              </a:rPr>
              <a:t>nao</a:t>
            </a:r>
            <a:r>
              <a:rPr lang="en-US" altLang="pt-BR" sz="1400" dirty="0" smtClean="0">
                <a:latin typeface="Courier New" pitchFamily="-112" charset="0"/>
              </a:rPr>
              <a:t> </a:t>
            </a:r>
            <a:r>
              <a:rPr lang="en-US" altLang="pt-BR" sz="1400" dirty="0">
                <a:latin typeface="Courier New" pitchFamily="-112" charset="0"/>
              </a:rPr>
              <a:t>é</a:t>
            </a:r>
            <a:r>
              <a:rPr lang="en-US" altLang="pt-BR" sz="1400" dirty="0" smtClean="0">
                <a:latin typeface="Courier New" pitchFamily="-112" charset="0"/>
              </a:rPr>
              <a:t>&lt;/</a:t>
            </a:r>
            <a:r>
              <a:rPr lang="en-US" altLang="pt-BR" sz="1400" dirty="0">
                <a:latin typeface="Courier New" pitchFamily="-112" charset="0"/>
              </a:rPr>
              <a:t>b&gt; </a:t>
            </a:r>
            <a:r>
              <a:rPr lang="en-US" altLang="pt-BR" sz="1400" dirty="0" smtClean="0">
                <a:latin typeface="Courier New" pitchFamily="-112" charset="0"/>
              </a:rPr>
              <a:t>primo.");</a:t>
            </a:r>
            <a:endParaRPr lang="en-US" altLang="pt-BR" sz="1400" dirty="0">
              <a:latin typeface="Courier New" pitchFamily="-112" charset="0"/>
            </a:endParaRPr>
          </a:p>
          <a:p>
            <a:r>
              <a:rPr lang="en-US" altLang="pt-BR" sz="1400" dirty="0">
                <a:latin typeface="Courier New" pitchFamily="-112" charset="0"/>
              </a:rPr>
              <a:t>   </a:t>
            </a:r>
            <a:r>
              <a:rPr lang="en-US" altLang="pt-BR" sz="1400" dirty="0" smtClean="0">
                <a:latin typeface="Courier New" pitchFamily="-112" charset="0"/>
              </a:rPr>
              <a:t>}</a:t>
            </a:r>
            <a:endParaRPr lang="en-US" altLang="pt-BR" sz="1400" dirty="0">
              <a:latin typeface="Courier New" pitchFamily="-112" charset="0"/>
            </a:endParaRPr>
          </a:p>
          <a:p>
            <a:r>
              <a:rPr lang="en-US" altLang="pt-BR" sz="1400" dirty="0">
                <a:latin typeface="Courier New" pitchFamily="-112" charset="0"/>
              </a:rPr>
              <a:t>  &lt;/script&gt;  &lt;/p&gt;  </a:t>
            </a:r>
          </a:p>
          <a:p>
            <a:r>
              <a:rPr lang="en-US" altLang="pt-BR" sz="1400" dirty="0">
                <a:latin typeface="Courier New" pitchFamily="-112" charset="0"/>
              </a:rPr>
              <a:t>&lt;/body&gt;</a:t>
            </a:r>
          </a:p>
          <a:p>
            <a:r>
              <a:rPr lang="en-US" altLang="pt-BR" sz="1400" dirty="0">
                <a:latin typeface="Courier New" pitchFamily="-112" charset="0"/>
              </a:rPr>
              <a:t>&lt;/html&gt;</a:t>
            </a:r>
          </a:p>
        </p:txBody>
      </p:sp>
      <p:sp>
        <p:nvSpPr>
          <p:cNvPr id="7" name="Espaço Reservado para Conteúdo 3"/>
          <p:cNvSpPr>
            <a:spLocks noGrp="1"/>
          </p:cNvSpPr>
          <p:nvPr>
            <p:ph sz="quarter" idx="1"/>
          </p:nvPr>
        </p:nvSpPr>
        <p:spPr>
          <a:xfrm>
            <a:off x="7391400" y="1676400"/>
            <a:ext cx="1676400" cy="4876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000" smtClean="0"/>
              <a:t>Definição de funções deve ocorrer dentro de &lt;head&gt;</a:t>
            </a:r>
            <a:endParaRPr lang="pt-BR" sz="1700" smtClean="0"/>
          </a:p>
        </p:txBody>
      </p:sp>
    </p:spTree>
    <p:extLst>
      <p:ext uri="{BB962C8B-B14F-4D97-AF65-F5344CB8AC3E}">
        <p14:creationId xmlns:p14="http://schemas.microsoft.com/office/powerpoint/2010/main" val="3136642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mtClean="0"/>
              <a:t>Funções definidas pelo usuário</a:t>
            </a:r>
            <a:br>
              <a:rPr lang="pt-BR" smtClean="0"/>
            </a:br>
            <a:r>
              <a:rPr lang="pt-BR" sz="2700" smtClean="0"/>
              <a:t>Outro exemplo</a:t>
            </a:r>
            <a:endParaRPr lang="pt-BR" sz="270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4B0DD64-BA5F-44FB-B7F3-C25A5336B1A5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7" name="Espaço Reservado para Conteúdo 3"/>
          <p:cNvSpPr>
            <a:spLocks noGrp="1"/>
          </p:cNvSpPr>
          <p:nvPr>
            <p:ph sz="quarter" idx="1"/>
          </p:nvPr>
        </p:nvSpPr>
        <p:spPr>
          <a:xfrm>
            <a:off x="7391400" y="1676400"/>
            <a:ext cx="1676400" cy="4876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000" smtClean="0"/>
              <a:t>Aqui estamos refazendo o exemplo do jogo de dados utilizando uma função de usuário para simular a jogada dos dados</a:t>
            </a:r>
            <a:endParaRPr lang="pt-BR" sz="1700" smtClean="0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76200" y="1524000"/>
            <a:ext cx="7315200" cy="538609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9pPr>
          </a:lstStyle>
          <a:p>
            <a:r>
              <a:rPr lang="en-US" altLang="pt-BR" sz="1400" dirty="0">
                <a:latin typeface="Courier New" pitchFamily="-112" charset="0"/>
              </a:rPr>
              <a:t>&lt;html</a:t>
            </a:r>
            <a:r>
              <a:rPr lang="en-US" altLang="pt-BR" sz="1400" dirty="0" smtClean="0">
                <a:latin typeface="Courier New" pitchFamily="-112" charset="0"/>
              </a:rPr>
              <a:t>&gt; &lt;!–- js07.html --&gt;</a:t>
            </a:r>
            <a:endParaRPr lang="en-US" altLang="pt-BR" sz="800" dirty="0">
              <a:latin typeface="Courier New" pitchFamily="-112" charset="0"/>
            </a:endParaRPr>
          </a:p>
          <a:p>
            <a:r>
              <a:rPr lang="en-US" altLang="pt-BR" sz="1400" dirty="0">
                <a:latin typeface="Courier New" pitchFamily="-112" charset="0"/>
              </a:rPr>
              <a:t>&lt;head</a:t>
            </a:r>
            <a:r>
              <a:rPr lang="en-US" altLang="pt-BR" sz="1400" dirty="0" smtClean="0">
                <a:latin typeface="Courier New" pitchFamily="-112" charset="0"/>
              </a:rPr>
              <a:t>&gt;</a:t>
            </a:r>
          </a:p>
          <a:p>
            <a:r>
              <a:rPr lang="en-US" altLang="pt-BR" sz="1400" dirty="0">
                <a:latin typeface="Courier New" pitchFamily="-112" charset="0"/>
              </a:rPr>
              <a:t> </a:t>
            </a:r>
            <a:r>
              <a:rPr lang="en-US" altLang="pt-BR" sz="1400" dirty="0" smtClean="0">
                <a:latin typeface="Courier New" pitchFamily="-112" charset="0"/>
              </a:rPr>
              <a:t> &lt;</a:t>
            </a:r>
            <a:r>
              <a:rPr lang="en-US" altLang="pt-BR" sz="1400" dirty="0">
                <a:latin typeface="Courier New" pitchFamily="-112" charset="0"/>
              </a:rPr>
              <a:t>meta charset="utf-8"&gt;</a:t>
            </a:r>
          </a:p>
          <a:p>
            <a:r>
              <a:rPr lang="en-US" altLang="pt-BR" sz="1400" dirty="0">
                <a:latin typeface="Courier New" pitchFamily="-112" charset="0"/>
              </a:rPr>
              <a:t>  &lt;</a:t>
            </a:r>
            <a:r>
              <a:rPr lang="en-US" altLang="pt-BR" sz="1400" dirty="0" smtClean="0">
                <a:latin typeface="Courier New" pitchFamily="-112" charset="0"/>
              </a:rPr>
              <a:t>title&gt;</a:t>
            </a:r>
            <a:r>
              <a:rPr lang="en-US" sz="1400" dirty="0" err="1" smtClean="0">
                <a:latin typeface="Courier New"/>
              </a:rPr>
              <a:t>Simulando</a:t>
            </a:r>
            <a:r>
              <a:rPr lang="en-US" sz="1400" dirty="0" smtClean="0">
                <a:latin typeface="Courier New"/>
              </a:rPr>
              <a:t> </a:t>
            </a:r>
            <a:r>
              <a:rPr lang="en-US" sz="1400" dirty="0" err="1">
                <a:latin typeface="Courier New"/>
              </a:rPr>
              <a:t>jogo</a:t>
            </a:r>
            <a:r>
              <a:rPr lang="en-US" sz="1400" dirty="0">
                <a:latin typeface="Courier New"/>
              </a:rPr>
              <a:t> de dados </a:t>
            </a:r>
            <a:r>
              <a:rPr lang="en-US" altLang="pt-BR" sz="1400" dirty="0" smtClean="0">
                <a:latin typeface="Courier New" pitchFamily="-112" charset="0"/>
              </a:rPr>
              <a:t>&lt;/</a:t>
            </a:r>
            <a:r>
              <a:rPr lang="en-US" altLang="pt-BR" sz="1400" dirty="0">
                <a:latin typeface="Courier New" pitchFamily="-112" charset="0"/>
              </a:rPr>
              <a:t>title</a:t>
            </a:r>
            <a:r>
              <a:rPr lang="en-US" altLang="pt-BR" sz="1400" dirty="0" smtClean="0">
                <a:latin typeface="Courier New" pitchFamily="-112" charset="0"/>
              </a:rPr>
              <a:t>&gt;</a:t>
            </a:r>
            <a:endParaRPr lang="en-US" altLang="pt-BR" sz="800" dirty="0">
              <a:latin typeface="Courier New" pitchFamily="-112" charset="0"/>
            </a:endParaRPr>
          </a:p>
          <a:p>
            <a:r>
              <a:rPr lang="en-US" altLang="pt-BR" sz="1400" dirty="0">
                <a:latin typeface="Courier New" pitchFamily="-112" charset="0"/>
              </a:rPr>
              <a:t>  </a:t>
            </a:r>
            <a:r>
              <a:rPr lang="en-US" altLang="pt-B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-112" charset="0"/>
              </a:rPr>
              <a:t>&lt;script type="text/</a:t>
            </a:r>
            <a:r>
              <a:rPr lang="en-US" alt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-112" charset="0"/>
              </a:rPr>
              <a:t>javascript</a:t>
            </a:r>
            <a:r>
              <a:rPr lang="en-US" altLang="pt-B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-112" charset="0"/>
              </a:rPr>
              <a:t>"&gt;</a:t>
            </a:r>
          </a:p>
          <a:p>
            <a:r>
              <a:rPr lang="en-US" altLang="pt-BR" sz="1400" dirty="0">
                <a:solidFill>
                  <a:srgbClr val="FF0000"/>
                </a:solidFill>
                <a:latin typeface="Courier New" pitchFamily="-112" charset="0"/>
              </a:rPr>
              <a:t>    function </a:t>
            </a:r>
            <a:r>
              <a:rPr lang="en-US" altLang="pt-BR" sz="1400" dirty="0" err="1">
                <a:solidFill>
                  <a:srgbClr val="FF0000"/>
                </a:solidFill>
                <a:latin typeface="Courier New" pitchFamily="-112" charset="0"/>
              </a:rPr>
              <a:t>randomInt</a:t>
            </a:r>
            <a:r>
              <a:rPr lang="en-US" altLang="pt-BR" sz="1400" dirty="0">
                <a:solidFill>
                  <a:srgbClr val="FF0000"/>
                </a:solidFill>
                <a:latin typeface="Courier New" pitchFamily="-112" charset="0"/>
              </a:rPr>
              <a:t>(low, high</a:t>
            </a:r>
            <a:r>
              <a:rPr lang="en-US" altLang="pt-BR" sz="1400" dirty="0" smtClean="0">
                <a:solidFill>
                  <a:srgbClr val="FF0000"/>
                </a:solidFill>
                <a:latin typeface="Courier New" pitchFamily="-112" charset="0"/>
              </a:rPr>
              <a:t>){</a:t>
            </a:r>
            <a:endParaRPr lang="en-US" altLang="pt-BR" sz="1400" dirty="0">
              <a:solidFill>
                <a:srgbClr val="FF0000"/>
              </a:solidFill>
              <a:latin typeface="Courier New" pitchFamily="-112" charset="0"/>
            </a:endParaRPr>
          </a:p>
          <a:p>
            <a:r>
              <a:rPr lang="en-US" altLang="pt-BR" sz="1400" dirty="0">
                <a:solidFill>
                  <a:srgbClr val="FF0000"/>
                </a:solidFill>
                <a:latin typeface="Courier New" pitchFamily="-112" charset="0"/>
              </a:rPr>
              <a:t>      return </a:t>
            </a:r>
            <a:r>
              <a:rPr lang="en-US" altLang="pt-BR" sz="1400" dirty="0" err="1">
                <a:solidFill>
                  <a:srgbClr val="FF0000"/>
                </a:solidFill>
                <a:latin typeface="Courier New" pitchFamily="-112" charset="0"/>
              </a:rPr>
              <a:t>Math.floor</a:t>
            </a:r>
            <a:r>
              <a:rPr lang="en-US" altLang="pt-BR" sz="1400" dirty="0">
                <a:solidFill>
                  <a:srgbClr val="FF0000"/>
                </a:solidFill>
                <a:latin typeface="Courier New" pitchFamily="-112" charset="0"/>
              </a:rPr>
              <a:t>(</a:t>
            </a:r>
            <a:r>
              <a:rPr lang="en-US" altLang="pt-BR" sz="1400" dirty="0" err="1">
                <a:solidFill>
                  <a:srgbClr val="FF0000"/>
                </a:solidFill>
                <a:latin typeface="Courier New" pitchFamily="-112" charset="0"/>
              </a:rPr>
              <a:t>Math.random</a:t>
            </a:r>
            <a:r>
              <a:rPr lang="en-US" altLang="pt-BR" sz="1400" dirty="0">
                <a:solidFill>
                  <a:srgbClr val="FF0000"/>
                </a:solidFill>
                <a:latin typeface="Courier New" pitchFamily="-112" charset="0"/>
              </a:rPr>
              <a:t>()*(high-low+1)) + low;</a:t>
            </a:r>
          </a:p>
          <a:p>
            <a:r>
              <a:rPr lang="en-US" altLang="pt-BR" sz="1400" dirty="0">
                <a:solidFill>
                  <a:srgbClr val="FF0000"/>
                </a:solidFill>
                <a:latin typeface="Courier New" pitchFamily="-112" charset="0"/>
              </a:rPr>
              <a:t>    } </a:t>
            </a:r>
          </a:p>
          <a:p>
            <a:r>
              <a:rPr lang="en-US" altLang="pt-BR" sz="1400" dirty="0">
                <a:solidFill>
                  <a:schemeClr val="tx2"/>
                </a:solidFill>
                <a:latin typeface="Courier New" pitchFamily="-112" charset="0"/>
              </a:rPr>
              <a:t>  &lt;/script&gt;</a:t>
            </a:r>
          </a:p>
          <a:p>
            <a:r>
              <a:rPr lang="en-US" altLang="pt-BR" sz="1400" dirty="0">
                <a:latin typeface="Courier New" pitchFamily="-112" charset="0"/>
              </a:rPr>
              <a:t>&lt;/head&gt;</a:t>
            </a:r>
          </a:p>
          <a:p>
            <a:endParaRPr lang="en-US" altLang="pt-BR" sz="800" dirty="0">
              <a:latin typeface="Courier New" pitchFamily="-112" charset="0"/>
            </a:endParaRPr>
          </a:p>
          <a:p>
            <a:r>
              <a:rPr lang="en-US" altLang="pt-BR" sz="1400" dirty="0">
                <a:latin typeface="Courier New" pitchFamily="-112" charset="0"/>
              </a:rPr>
              <a:t>&lt;body&gt;</a:t>
            </a:r>
          </a:p>
          <a:p>
            <a:r>
              <a:rPr lang="en-US" altLang="pt-BR" sz="1400" dirty="0">
                <a:latin typeface="Courier New" pitchFamily="-112" charset="0"/>
              </a:rPr>
              <a:t>  &lt;div style="text-align: center"&gt;</a:t>
            </a:r>
          </a:p>
          <a:p>
            <a:r>
              <a:rPr lang="en-US" altLang="pt-BR" sz="1400" dirty="0">
                <a:latin typeface="Courier New" pitchFamily="-112" charset="0"/>
              </a:rPr>
              <a:t>    &lt;script type="text/</a:t>
            </a:r>
            <a:r>
              <a:rPr lang="en-US" altLang="pt-BR" sz="1400" dirty="0" err="1">
                <a:latin typeface="Courier New" pitchFamily="-112" charset="0"/>
              </a:rPr>
              <a:t>javascript</a:t>
            </a:r>
            <a:r>
              <a:rPr lang="en-US" altLang="pt-BR" sz="1400" dirty="0">
                <a:latin typeface="Courier New" pitchFamily="-112" charset="0"/>
              </a:rPr>
              <a:t>"&gt;</a:t>
            </a:r>
          </a:p>
          <a:p>
            <a:r>
              <a:rPr lang="en-US" altLang="pt-BR" sz="1400" dirty="0">
                <a:solidFill>
                  <a:srgbClr val="FF0000"/>
                </a:solidFill>
                <a:latin typeface="Courier New" pitchFamily="-112" charset="0"/>
              </a:rPr>
              <a:t>     </a:t>
            </a:r>
            <a:r>
              <a:rPr lang="en-US" altLang="pt-BR" sz="1400" dirty="0" err="1" smtClean="0">
                <a:solidFill>
                  <a:srgbClr val="FF0000"/>
                </a:solidFill>
                <a:latin typeface="Courier New" pitchFamily="-112" charset="0"/>
              </a:rPr>
              <a:t>var</a:t>
            </a:r>
            <a:r>
              <a:rPr lang="en-US" altLang="pt-BR" sz="1400" dirty="0" smtClean="0">
                <a:solidFill>
                  <a:srgbClr val="FF0000"/>
                </a:solidFill>
                <a:latin typeface="Courier New" pitchFamily="-112" charset="0"/>
              </a:rPr>
              <a:t> jogada1 = </a:t>
            </a:r>
            <a:r>
              <a:rPr lang="en-US" altLang="pt-BR" sz="1400" dirty="0" err="1">
                <a:solidFill>
                  <a:srgbClr val="FF0000"/>
                </a:solidFill>
                <a:latin typeface="Courier New" pitchFamily="-112" charset="0"/>
              </a:rPr>
              <a:t>randomInt</a:t>
            </a:r>
            <a:r>
              <a:rPr lang="en-US" altLang="pt-BR" sz="1400" dirty="0">
                <a:solidFill>
                  <a:srgbClr val="FF0000"/>
                </a:solidFill>
                <a:latin typeface="Courier New" pitchFamily="-112" charset="0"/>
              </a:rPr>
              <a:t>(1, 6);</a:t>
            </a:r>
          </a:p>
          <a:p>
            <a:r>
              <a:rPr lang="en-US" altLang="pt-BR" sz="1400" dirty="0">
                <a:solidFill>
                  <a:srgbClr val="FF0000"/>
                </a:solidFill>
                <a:latin typeface="Courier New" pitchFamily="-112" charset="0"/>
              </a:rPr>
              <a:t>     </a:t>
            </a:r>
            <a:r>
              <a:rPr lang="en-US" altLang="pt-BR" sz="1400" dirty="0" err="1" smtClean="0">
                <a:solidFill>
                  <a:srgbClr val="FF0000"/>
                </a:solidFill>
                <a:latin typeface="Courier New" pitchFamily="-112" charset="0"/>
              </a:rPr>
              <a:t>var</a:t>
            </a:r>
            <a:r>
              <a:rPr lang="en-US" altLang="pt-BR" sz="1400" dirty="0" smtClean="0">
                <a:solidFill>
                  <a:srgbClr val="FF0000"/>
                </a:solidFill>
                <a:latin typeface="Courier New" pitchFamily="-112" charset="0"/>
              </a:rPr>
              <a:t> jogada2 = </a:t>
            </a:r>
            <a:r>
              <a:rPr lang="en-US" altLang="pt-BR" sz="1400" dirty="0" err="1">
                <a:solidFill>
                  <a:srgbClr val="FF0000"/>
                </a:solidFill>
                <a:latin typeface="Courier New" pitchFamily="-112" charset="0"/>
              </a:rPr>
              <a:t>randomInt</a:t>
            </a:r>
            <a:r>
              <a:rPr lang="en-US" altLang="pt-BR" sz="1400" dirty="0">
                <a:solidFill>
                  <a:srgbClr val="FF0000"/>
                </a:solidFill>
                <a:latin typeface="Courier New" pitchFamily="-112" charset="0"/>
              </a:rPr>
              <a:t>(1, 6);</a:t>
            </a:r>
          </a:p>
          <a:p>
            <a:endParaRPr lang="en-GB" altLang="pt-BR" sz="1400" dirty="0">
              <a:solidFill>
                <a:schemeClr val="tx2"/>
              </a:solidFill>
              <a:latin typeface="Courier New" pitchFamily="-112" charset="0"/>
            </a:endParaRPr>
          </a:p>
          <a:p>
            <a:pPr>
              <a:lnSpc>
                <a:spcPct val="100000"/>
              </a:lnSpc>
            </a:pPr>
            <a:r>
              <a:rPr lang="en-US" sz="1400" dirty="0">
                <a:solidFill>
                  <a:srgbClr val="FF0033"/>
                </a:solidFill>
                <a:latin typeface="Courier New"/>
              </a:rPr>
              <a:t> </a:t>
            </a:r>
            <a:r>
              <a:rPr lang="en-US" sz="1400" dirty="0" smtClean="0">
                <a:solidFill>
                  <a:srgbClr val="FF0033"/>
                </a:solidFill>
                <a:latin typeface="Courier New"/>
              </a:rPr>
              <a:t>    </a:t>
            </a:r>
            <a:r>
              <a:rPr lang="en-US" sz="1400" dirty="0" err="1" smtClean="0">
                <a:latin typeface="Courier New"/>
              </a:rPr>
              <a:t>document.write</a:t>
            </a:r>
            <a:r>
              <a:rPr lang="en-US" sz="1400" dirty="0">
                <a:latin typeface="Courier New"/>
              </a:rPr>
              <a:t>("&lt;</a:t>
            </a:r>
            <a:r>
              <a:rPr lang="en-US" sz="1400" dirty="0" err="1" smtClean="0">
                <a:latin typeface="Courier New"/>
              </a:rPr>
              <a:t>img</a:t>
            </a:r>
            <a:r>
              <a:rPr lang="en-US" sz="1400" dirty="0" smtClean="0">
                <a:latin typeface="Courier New"/>
              </a:rPr>
              <a:t> </a:t>
            </a:r>
            <a:r>
              <a:rPr lang="en-US" sz="1400" dirty="0" err="1" smtClean="0">
                <a:latin typeface="Courier New"/>
              </a:rPr>
              <a:t>src</a:t>
            </a:r>
            <a:r>
              <a:rPr lang="en-US" sz="1400" dirty="0">
                <a:latin typeface="Courier New"/>
              </a:rPr>
              <a:t>=</a:t>
            </a:r>
            <a:r>
              <a:rPr lang="en-US" sz="1400" dirty="0" smtClean="0">
                <a:latin typeface="Courier New"/>
              </a:rPr>
              <a:t>'https://baldochi.unifei.edu.br</a:t>
            </a:r>
            <a:r>
              <a:rPr lang="en-US" sz="1400" dirty="0">
                <a:latin typeface="Courier New"/>
              </a:rPr>
              <a:t>/"+</a:t>
            </a:r>
            <a:endParaRPr lang="en-US" sz="1400" dirty="0"/>
          </a:p>
          <a:p>
            <a:pPr>
              <a:lnSpc>
                <a:spcPct val="100000"/>
              </a:lnSpc>
            </a:pPr>
            <a:r>
              <a:rPr lang="en-US" sz="1400" dirty="0">
                <a:latin typeface="Courier New"/>
              </a:rPr>
              <a:t>       "COM222/Imagens/die" + jogada1 + ".gif' /&gt;");</a:t>
            </a:r>
            <a:endParaRPr lang="en-US" sz="1400" dirty="0"/>
          </a:p>
          <a:p>
            <a:pPr>
              <a:lnSpc>
                <a:spcPct val="100000"/>
              </a:lnSpc>
            </a:pPr>
            <a:r>
              <a:rPr lang="en-US" sz="1400" dirty="0">
                <a:latin typeface="Courier New"/>
              </a:rPr>
              <a:t>     </a:t>
            </a:r>
            <a:r>
              <a:rPr lang="en-US" sz="1400" dirty="0" err="1" smtClean="0">
                <a:latin typeface="Courier New"/>
              </a:rPr>
              <a:t>document.write</a:t>
            </a:r>
            <a:r>
              <a:rPr lang="en-US" sz="1400" dirty="0">
                <a:latin typeface="Courier New"/>
              </a:rPr>
              <a:t>("&amp;</a:t>
            </a:r>
            <a:r>
              <a:rPr lang="en-US" sz="1400" dirty="0" err="1">
                <a:latin typeface="Courier New"/>
              </a:rPr>
              <a:t>nbsp</a:t>
            </a:r>
            <a:r>
              <a:rPr lang="en-US" sz="1400" dirty="0">
                <a:latin typeface="Courier New"/>
              </a:rPr>
              <a:t>;&amp;</a:t>
            </a:r>
            <a:r>
              <a:rPr lang="en-US" sz="1400" dirty="0" err="1">
                <a:latin typeface="Courier New"/>
              </a:rPr>
              <a:t>nbsp</a:t>
            </a:r>
            <a:r>
              <a:rPr lang="en-US" sz="1400" dirty="0">
                <a:latin typeface="Courier New"/>
              </a:rPr>
              <a:t>;");</a:t>
            </a:r>
            <a:endParaRPr lang="en-US" sz="1400" dirty="0"/>
          </a:p>
          <a:p>
            <a:pPr>
              <a:lnSpc>
                <a:spcPct val="100000"/>
              </a:lnSpc>
            </a:pPr>
            <a:r>
              <a:rPr lang="en-US" sz="1400" dirty="0">
                <a:latin typeface="Courier New"/>
              </a:rPr>
              <a:t>     </a:t>
            </a:r>
            <a:r>
              <a:rPr lang="en-US" sz="1400" dirty="0" err="1" smtClean="0">
                <a:latin typeface="Courier New"/>
              </a:rPr>
              <a:t>document.write</a:t>
            </a:r>
            <a:r>
              <a:rPr lang="en-US" sz="1400" dirty="0">
                <a:latin typeface="Courier New"/>
              </a:rPr>
              <a:t>("&lt;</a:t>
            </a:r>
            <a:r>
              <a:rPr lang="en-US" sz="1400" dirty="0" err="1" smtClean="0">
                <a:latin typeface="Courier New"/>
              </a:rPr>
              <a:t>img</a:t>
            </a:r>
            <a:r>
              <a:rPr lang="en-US" sz="1400" dirty="0" smtClean="0">
                <a:latin typeface="Courier New"/>
              </a:rPr>
              <a:t> </a:t>
            </a:r>
            <a:r>
              <a:rPr lang="en-US" sz="1400" dirty="0" err="1" smtClean="0">
                <a:latin typeface="Courier New"/>
              </a:rPr>
              <a:t>src</a:t>
            </a:r>
            <a:r>
              <a:rPr lang="en-US" sz="1400" dirty="0">
                <a:latin typeface="Courier New"/>
              </a:rPr>
              <a:t>=</a:t>
            </a:r>
            <a:r>
              <a:rPr lang="en-US" sz="1400" dirty="0" smtClean="0">
                <a:latin typeface="Courier New"/>
              </a:rPr>
              <a:t>'https://baldochi.unifei.edu.br</a:t>
            </a:r>
            <a:r>
              <a:rPr lang="en-US" sz="1400" dirty="0">
                <a:latin typeface="Courier New"/>
              </a:rPr>
              <a:t>/"+</a:t>
            </a:r>
            <a:endParaRPr lang="en-US" sz="1400" dirty="0"/>
          </a:p>
          <a:p>
            <a:pPr>
              <a:lnSpc>
                <a:spcPct val="100000"/>
              </a:lnSpc>
            </a:pPr>
            <a:r>
              <a:rPr lang="en-US" sz="1400" dirty="0">
                <a:latin typeface="Courier New"/>
              </a:rPr>
              <a:t>       "COM222/Imagens/die" + jogada2 + ".gif' /&gt;");</a:t>
            </a:r>
            <a:r>
              <a:rPr lang="en-US" altLang="pt-BR" sz="1400" dirty="0" smtClean="0">
                <a:latin typeface="Courier New" pitchFamily="-112" charset="0"/>
              </a:rPr>
              <a:t>&lt;/</a:t>
            </a:r>
            <a:r>
              <a:rPr lang="en-US" altLang="pt-BR" sz="1400" dirty="0">
                <a:latin typeface="Courier New" pitchFamily="-112" charset="0"/>
              </a:rPr>
              <a:t>script&gt;</a:t>
            </a:r>
          </a:p>
          <a:p>
            <a:r>
              <a:rPr lang="en-US" altLang="pt-BR" sz="1400" dirty="0">
                <a:latin typeface="Courier New" pitchFamily="-112" charset="0"/>
              </a:rPr>
              <a:t>  &lt;/div&gt;</a:t>
            </a:r>
          </a:p>
          <a:p>
            <a:r>
              <a:rPr lang="en-US" altLang="pt-BR" sz="1400" dirty="0">
                <a:latin typeface="Courier New" pitchFamily="-112" charset="0"/>
              </a:rPr>
              <a:t>&lt;/body&gt;</a:t>
            </a:r>
          </a:p>
          <a:p>
            <a:r>
              <a:rPr lang="en-US" altLang="pt-BR" sz="1400" dirty="0">
                <a:latin typeface="Courier New" pitchFamily="-112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2694803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Bibliotecas JavaScript</a:t>
            </a:r>
            <a:endParaRPr lang="pt-BR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4B0DD64-BA5F-44FB-B7F3-C25A5336B1A5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Se você definir funções que podem ser úteis em várias páginas, melhor armazenar essas funções num arquivo de biblioteca e carregar esse arquivo quando precisar dessas funções</a:t>
            </a:r>
          </a:p>
          <a:p>
            <a:pPr marL="365760" lvl="1" indent="0">
              <a:buNone/>
            </a:pPr>
            <a:r>
              <a:rPr lang="pt-BR" dirty="0" smtClean="0"/>
              <a:t>Exemplo: </a:t>
            </a:r>
          </a:p>
          <a:p>
            <a:pPr marL="365760" lvl="1" indent="0">
              <a:buNone/>
            </a:pPr>
            <a:r>
              <a:rPr lang="pt-BR" smtClean="0"/>
              <a:t>https://baldochi.unifei.edu.br/COM222/random.js</a:t>
            </a:r>
          </a:p>
          <a:p>
            <a:pPr lvl="1"/>
            <a:r>
              <a:rPr lang="pt-BR" dirty="0" smtClean="0"/>
              <a:t>Contém as seguintes funções</a:t>
            </a:r>
          </a:p>
          <a:p>
            <a:pPr lvl="2"/>
            <a:r>
              <a:rPr lang="pt-BR" dirty="0" err="1" smtClean="0"/>
              <a:t>randomNum</a:t>
            </a:r>
            <a:r>
              <a:rPr lang="pt-BR" dirty="0" smtClean="0"/>
              <a:t>(</a:t>
            </a:r>
            <a:r>
              <a:rPr lang="pt-BR" dirty="0" err="1" smtClean="0"/>
              <a:t>low</a:t>
            </a:r>
            <a:r>
              <a:rPr lang="pt-BR" dirty="0" smtClean="0"/>
              <a:t>, high)</a:t>
            </a:r>
          </a:p>
          <a:p>
            <a:pPr lvl="2"/>
            <a:r>
              <a:rPr lang="pt-BR" dirty="0" err="1" smtClean="0"/>
              <a:t>randomInt</a:t>
            </a:r>
            <a:r>
              <a:rPr lang="pt-BR" dirty="0" smtClean="0"/>
              <a:t>(</a:t>
            </a:r>
            <a:r>
              <a:rPr lang="pt-BR" dirty="0" err="1" smtClean="0"/>
              <a:t>low</a:t>
            </a:r>
            <a:r>
              <a:rPr lang="pt-BR" dirty="0" smtClean="0"/>
              <a:t>, high)</a:t>
            </a:r>
          </a:p>
          <a:p>
            <a:pPr lvl="2"/>
            <a:r>
              <a:rPr lang="pt-BR" dirty="0" err="1" smtClean="0"/>
              <a:t>randomChar</a:t>
            </a:r>
            <a:r>
              <a:rPr lang="pt-BR" dirty="0" smtClean="0"/>
              <a:t>(</a:t>
            </a:r>
            <a:r>
              <a:rPr lang="pt-BR" dirty="0" err="1" smtClean="0"/>
              <a:t>String</a:t>
            </a:r>
            <a:r>
              <a:rPr lang="pt-BR" dirty="0" smtClean="0"/>
              <a:t>)</a:t>
            </a:r>
          </a:p>
          <a:p>
            <a:pPr lvl="2"/>
            <a:r>
              <a:rPr lang="pt-BR" dirty="0" err="1" smtClean="0"/>
              <a:t>randomOneOf</a:t>
            </a:r>
            <a:r>
              <a:rPr lang="pt-BR" dirty="0" smtClean="0"/>
              <a:t>(item1, ..., </a:t>
            </a:r>
            <a:r>
              <a:rPr lang="pt-BR" dirty="0" err="1" smtClean="0"/>
              <a:t>itemN</a:t>
            </a:r>
            <a:r>
              <a:rPr lang="pt-BR" dirty="0" smtClean="0"/>
              <a:t>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8083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Usando bibliotecas JavaScript</a:t>
            </a:r>
            <a:endParaRPr lang="pt-BR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4B0DD64-BA5F-44FB-B7F3-C25A5336B1A5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609600" y="1580376"/>
            <a:ext cx="8001000" cy="5293757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9pPr>
          </a:lstStyle>
          <a:p>
            <a:r>
              <a:rPr lang="en-US" altLang="pt-BR" sz="1400" dirty="0">
                <a:latin typeface="Courier New" pitchFamily="-112" charset="0"/>
              </a:rPr>
              <a:t>&lt;html&gt;</a:t>
            </a:r>
          </a:p>
          <a:p>
            <a:r>
              <a:rPr lang="en-US" altLang="pt-BR" sz="1400" dirty="0">
                <a:latin typeface="Courier New" pitchFamily="-112" charset="0"/>
              </a:rPr>
              <a:t>&lt;!–- </a:t>
            </a:r>
            <a:r>
              <a:rPr lang="en-US" altLang="pt-BR" sz="1400" dirty="0" smtClean="0">
                <a:latin typeface="Courier New" pitchFamily="-112" charset="0"/>
              </a:rPr>
              <a:t>js08.html --&gt;</a:t>
            </a:r>
            <a:endParaRPr lang="en-US" altLang="pt-BR" sz="800" dirty="0">
              <a:latin typeface="Courier New" pitchFamily="-112" charset="0"/>
            </a:endParaRPr>
          </a:p>
          <a:p>
            <a:r>
              <a:rPr lang="en-US" altLang="pt-BR" sz="1400" dirty="0">
                <a:latin typeface="Courier New" pitchFamily="-112" charset="0"/>
              </a:rPr>
              <a:t>&lt;head</a:t>
            </a:r>
            <a:r>
              <a:rPr lang="en-US" altLang="pt-BR" sz="1400" dirty="0" smtClean="0">
                <a:latin typeface="Courier New" pitchFamily="-112" charset="0"/>
              </a:rPr>
              <a:t>&gt;</a:t>
            </a:r>
          </a:p>
          <a:p>
            <a:r>
              <a:rPr lang="en-US" altLang="pt-BR" sz="1400" dirty="0">
                <a:latin typeface="Courier New" pitchFamily="-112" charset="0"/>
              </a:rPr>
              <a:t> </a:t>
            </a:r>
            <a:r>
              <a:rPr lang="en-US" altLang="pt-BR" sz="1400" dirty="0" smtClean="0">
                <a:latin typeface="Courier New" pitchFamily="-112" charset="0"/>
              </a:rPr>
              <a:t> &lt;</a:t>
            </a:r>
            <a:r>
              <a:rPr lang="en-US" altLang="pt-BR" sz="1400" dirty="0">
                <a:latin typeface="Courier New" pitchFamily="-112" charset="0"/>
              </a:rPr>
              <a:t>meta charset="utf-8"&gt;</a:t>
            </a:r>
          </a:p>
          <a:p>
            <a:r>
              <a:rPr lang="en-US" altLang="pt-BR" sz="1400" dirty="0">
                <a:latin typeface="Courier New" pitchFamily="-112" charset="0"/>
              </a:rPr>
              <a:t>  &lt;</a:t>
            </a:r>
            <a:r>
              <a:rPr lang="en-US" altLang="pt-BR" sz="1400" dirty="0" smtClean="0">
                <a:latin typeface="Courier New" pitchFamily="-112" charset="0"/>
              </a:rPr>
              <a:t>title&gt;</a:t>
            </a:r>
            <a:r>
              <a:rPr lang="en-US" altLang="pt-BR" sz="1400" dirty="0" err="1" smtClean="0">
                <a:latin typeface="Courier New" pitchFamily="-112" charset="0"/>
              </a:rPr>
              <a:t>Jogando</a:t>
            </a:r>
            <a:r>
              <a:rPr lang="en-US" altLang="pt-BR" sz="1400" dirty="0" smtClean="0">
                <a:latin typeface="Courier New" pitchFamily="-112" charset="0"/>
              </a:rPr>
              <a:t> dados </a:t>
            </a:r>
            <a:r>
              <a:rPr lang="en-US" altLang="pt-BR" sz="1400" dirty="0" err="1" smtClean="0">
                <a:latin typeface="Courier New" pitchFamily="-112" charset="0"/>
              </a:rPr>
              <a:t>revisitado</a:t>
            </a:r>
            <a:r>
              <a:rPr lang="en-US" altLang="pt-BR" sz="1400" dirty="0" smtClean="0">
                <a:latin typeface="Courier New" pitchFamily="-112" charset="0"/>
              </a:rPr>
              <a:t>&lt;/</a:t>
            </a:r>
            <a:r>
              <a:rPr lang="en-US" altLang="pt-BR" sz="1400" dirty="0">
                <a:latin typeface="Courier New" pitchFamily="-112" charset="0"/>
              </a:rPr>
              <a:t>title&gt;</a:t>
            </a:r>
          </a:p>
          <a:p>
            <a:endParaRPr lang="en-US" altLang="pt-BR" sz="800" dirty="0">
              <a:latin typeface="Courier New" pitchFamily="-112" charset="0"/>
            </a:endParaRPr>
          </a:p>
          <a:p>
            <a:r>
              <a:rPr lang="en-US" altLang="pt-BR" sz="1400" dirty="0">
                <a:solidFill>
                  <a:srgbClr val="FF0000"/>
                </a:solidFill>
                <a:latin typeface="Courier New" pitchFamily="-112" charset="0"/>
              </a:rPr>
              <a:t>  &lt;script type="text/</a:t>
            </a:r>
            <a:r>
              <a:rPr lang="en-US" altLang="pt-BR" sz="1400" dirty="0" err="1">
                <a:solidFill>
                  <a:srgbClr val="FF0000"/>
                </a:solidFill>
                <a:latin typeface="Courier New" pitchFamily="-112" charset="0"/>
              </a:rPr>
              <a:t>javascript</a:t>
            </a:r>
            <a:r>
              <a:rPr lang="en-US" altLang="pt-BR" sz="1400" dirty="0">
                <a:solidFill>
                  <a:srgbClr val="FF0000"/>
                </a:solidFill>
                <a:latin typeface="Courier New" pitchFamily="-112" charset="0"/>
              </a:rPr>
              <a:t>"</a:t>
            </a:r>
          </a:p>
          <a:p>
            <a:r>
              <a:rPr lang="en-US" altLang="pt-BR" sz="1400" dirty="0">
                <a:solidFill>
                  <a:srgbClr val="FF0000"/>
                </a:solidFill>
                <a:latin typeface="Courier New" pitchFamily="-112" charset="0"/>
              </a:rPr>
              <a:t>    </a:t>
            </a:r>
            <a:r>
              <a:rPr lang="en-US" altLang="pt-BR" sz="1400" dirty="0" err="1">
                <a:solidFill>
                  <a:srgbClr val="FF0000"/>
                </a:solidFill>
                <a:latin typeface="Courier New" pitchFamily="-112" charset="0"/>
              </a:rPr>
              <a:t>src</a:t>
            </a:r>
            <a:r>
              <a:rPr lang="en-US" altLang="pt-BR" sz="1400" dirty="0">
                <a:solidFill>
                  <a:srgbClr val="FF0000"/>
                </a:solidFill>
                <a:latin typeface="Courier New" pitchFamily="-112" charset="0"/>
              </a:rPr>
              <a:t>="</a:t>
            </a:r>
            <a:r>
              <a:rPr lang="en-US" altLang="pt-BR" sz="1400" dirty="0" smtClean="0">
                <a:solidFill>
                  <a:srgbClr val="FF0000"/>
                </a:solidFill>
                <a:latin typeface="Courier New" pitchFamily="-112" charset="0"/>
              </a:rPr>
              <a:t>https://baldochi.unifei.edu.br/COM222/random.js"&gt;</a:t>
            </a:r>
          </a:p>
          <a:p>
            <a:r>
              <a:rPr lang="en-US" altLang="pt-BR" sz="1400" dirty="0" smtClean="0">
                <a:solidFill>
                  <a:srgbClr val="FF0000"/>
                </a:solidFill>
                <a:latin typeface="Courier New" pitchFamily="-112" charset="0"/>
              </a:rPr>
              <a:t>  </a:t>
            </a:r>
            <a:r>
              <a:rPr lang="en-US" altLang="pt-BR" sz="1400" dirty="0">
                <a:solidFill>
                  <a:srgbClr val="FF0000"/>
                </a:solidFill>
                <a:latin typeface="Courier New" pitchFamily="-112" charset="0"/>
              </a:rPr>
              <a:t>&lt;/script&gt;</a:t>
            </a:r>
          </a:p>
          <a:p>
            <a:r>
              <a:rPr lang="en-US" altLang="pt-BR" sz="1400" dirty="0">
                <a:latin typeface="Courier New" pitchFamily="-112" charset="0"/>
              </a:rPr>
              <a:t>&lt;/head&gt;</a:t>
            </a:r>
          </a:p>
          <a:p>
            <a:endParaRPr lang="en-US" altLang="pt-BR" sz="800" dirty="0">
              <a:latin typeface="Courier New" pitchFamily="-112" charset="0"/>
            </a:endParaRPr>
          </a:p>
          <a:p>
            <a:r>
              <a:rPr lang="en-US" altLang="pt-BR" sz="1400" dirty="0">
                <a:latin typeface="Courier New" pitchFamily="-112" charset="0"/>
              </a:rPr>
              <a:t>&lt;body&gt;</a:t>
            </a:r>
          </a:p>
          <a:p>
            <a:r>
              <a:rPr lang="en-US" altLang="pt-BR" sz="1400" dirty="0">
                <a:latin typeface="Courier New" pitchFamily="-112" charset="0"/>
              </a:rPr>
              <a:t>  &lt;div style="text-align: center"&gt;</a:t>
            </a:r>
          </a:p>
          <a:p>
            <a:r>
              <a:rPr lang="en-US" altLang="pt-BR" sz="1400" dirty="0">
                <a:latin typeface="Courier New" pitchFamily="-112" charset="0"/>
              </a:rPr>
              <a:t>    &lt;script type="text/</a:t>
            </a:r>
            <a:r>
              <a:rPr lang="en-US" altLang="pt-BR" sz="1400" dirty="0" err="1">
                <a:latin typeface="Courier New" pitchFamily="-112" charset="0"/>
              </a:rPr>
              <a:t>javascript</a:t>
            </a:r>
            <a:r>
              <a:rPr lang="en-US" altLang="pt-BR" sz="1400" dirty="0">
                <a:latin typeface="Courier New" pitchFamily="-112" charset="0"/>
              </a:rPr>
              <a:t>"&gt;</a:t>
            </a:r>
          </a:p>
          <a:p>
            <a:r>
              <a:rPr lang="en-US" altLang="pt-BR" sz="1400" dirty="0">
                <a:solidFill>
                  <a:srgbClr val="FF0000"/>
                </a:solidFill>
                <a:latin typeface="Courier New" pitchFamily="-112" charset="0"/>
              </a:rPr>
              <a:t>     </a:t>
            </a:r>
            <a:r>
              <a:rPr lang="en-US" altLang="pt-BR" sz="1400" dirty="0" err="1">
                <a:solidFill>
                  <a:srgbClr val="FF0000"/>
                </a:solidFill>
                <a:latin typeface="Courier New" pitchFamily="-112" charset="0"/>
              </a:rPr>
              <a:t>var</a:t>
            </a:r>
            <a:r>
              <a:rPr lang="en-US" altLang="pt-BR" sz="1400" dirty="0">
                <a:solidFill>
                  <a:srgbClr val="FF0000"/>
                </a:solidFill>
                <a:latin typeface="Courier New" pitchFamily="-112" charset="0"/>
              </a:rPr>
              <a:t> jogada1 = </a:t>
            </a:r>
            <a:r>
              <a:rPr lang="en-US" altLang="pt-BR" sz="1400" dirty="0" err="1">
                <a:solidFill>
                  <a:srgbClr val="FF0000"/>
                </a:solidFill>
                <a:latin typeface="Courier New" pitchFamily="-112" charset="0"/>
              </a:rPr>
              <a:t>randomInt</a:t>
            </a:r>
            <a:r>
              <a:rPr lang="en-US" altLang="pt-BR" sz="1400" dirty="0">
                <a:solidFill>
                  <a:srgbClr val="FF0000"/>
                </a:solidFill>
                <a:latin typeface="Courier New" pitchFamily="-112" charset="0"/>
              </a:rPr>
              <a:t>(1, 6);</a:t>
            </a:r>
          </a:p>
          <a:p>
            <a:r>
              <a:rPr lang="en-US" altLang="pt-BR" sz="1400" dirty="0">
                <a:solidFill>
                  <a:srgbClr val="FF0000"/>
                </a:solidFill>
                <a:latin typeface="Courier New" pitchFamily="-112" charset="0"/>
              </a:rPr>
              <a:t>     </a:t>
            </a:r>
            <a:r>
              <a:rPr lang="en-US" altLang="pt-BR" sz="1400" dirty="0" err="1">
                <a:solidFill>
                  <a:srgbClr val="FF0000"/>
                </a:solidFill>
                <a:latin typeface="Courier New" pitchFamily="-112" charset="0"/>
              </a:rPr>
              <a:t>var</a:t>
            </a:r>
            <a:r>
              <a:rPr lang="en-US" altLang="pt-BR" sz="1400" dirty="0">
                <a:solidFill>
                  <a:srgbClr val="FF0000"/>
                </a:solidFill>
                <a:latin typeface="Courier New" pitchFamily="-112" charset="0"/>
              </a:rPr>
              <a:t> jogada2 = </a:t>
            </a:r>
            <a:r>
              <a:rPr lang="en-US" altLang="pt-BR" sz="1400" dirty="0" err="1">
                <a:solidFill>
                  <a:srgbClr val="FF0000"/>
                </a:solidFill>
                <a:latin typeface="Courier New" pitchFamily="-112" charset="0"/>
              </a:rPr>
              <a:t>randomInt</a:t>
            </a:r>
            <a:r>
              <a:rPr lang="en-US" altLang="pt-BR" sz="1400" dirty="0">
                <a:solidFill>
                  <a:srgbClr val="FF0000"/>
                </a:solidFill>
                <a:latin typeface="Courier New" pitchFamily="-112" charset="0"/>
              </a:rPr>
              <a:t>(1, 6);</a:t>
            </a:r>
          </a:p>
          <a:p>
            <a:endParaRPr lang="en-GB" altLang="pt-BR" sz="1400" dirty="0">
              <a:solidFill>
                <a:schemeClr val="tx2"/>
              </a:solidFill>
              <a:latin typeface="Courier New" pitchFamily="-112" charset="0"/>
            </a:endParaRPr>
          </a:p>
          <a:p>
            <a:pPr>
              <a:lnSpc>
                <a:spcPct val="100000"/>
              </a:lnSpc>
            </a:pPr>
            <a:r>
              <a:rPr lang="en-US" sz="1400" dirty="0">
                <a:solidFill>
                  <a:srgbClr val="FF0033"/>
                </a:solidFill>
                <a:latin typeface="Courier New"/>
              </a:rPr>
              <a:t>     </a:t>
            </a:r>
            <a:r>
              <a:rPr lang="en-US" sz="1400" dirty="0" err="1">
                <a:latin typeface="Courier New"/>
              </a:rPr>
              <a:t>document.write</a:t>
            </a:r>
            <a:r>
              <a:rPr lang="en-US" sz="1400" dirty="0">
                <a:latin typeface="Courier New"/>
              </a:rPr>
              <a:t>("&lt;</a:t>
            </a:r>
            <a:r>
              <a:rPr lang="en-US" sz="1400" dirty="0" err="1">
                <a:latin typeface="Courier New"/>
              </a:rPr>
              <a:t>img</a:t>
            </a:r>
            <a:r>
              <a:rPr lang="en-US" sz="1400" dirty="0">
                <a:latin typeface="Courier New"/>
              </a:rPr>
              <a:t> </a:t>
            </a:r>
            <a:r>
              <a:rPr lang="en-US" sz="1400" dirty="0" err="1">
                <a:latin typeface="Courier New"/>
              </a:rPr>
              <a:t>src</a:t>
            </a:r>
            <a:r>
              <a:rPr lang="en-US" sz="1400" dirty="0">
                <a:latin typeface="Courier New"/>
              </a:rPr>
              <a:t>=</a:t>
            </a:r>
            <a:r>
              <a:rPr lang="en-US" sz="1400" dirty="0" smtClean="0">
                <a:latin typeface="Courier New"/>
              </a:rPr>
              <a:t>'https://baldochi.unifei.edu.br</a:t>
            </a:r>
            <a:r>
              <a:rPr lang="en-US" sz="1400" dirty="0">
                <a:latin typeface="Courier New"/>
              </a:rPr>
              <a:t>/"+</a:t>
            </a:r>
            <a:endParaRPr lang="en-US" sz="1400" dirty="0"/>
          </a:p>
          <a:p>
            <a:pPr>
              <a:lnSpc>
                <a:spcPct val="100000"/>
              </a:lnSpc>
            </a:pPr>
            <a:r>
              <a:rPr lang="en-US" sz="1400" dirty="0">
                <a:latin typeface="Courier New"/>
              </a:rPr>
              <a:t>       "COM222/Imagens/die" + jogada1 + ".gif' /&gt;");</a:t>
            </a:r>
            <a:endParaRPr lang="en-US" sz="1400" dirty="0"/>
          </a:p>
          <a:p>
            <a:pPr>
              <a:lnSpc>
                <a:spcPct val="100000"/>
              </a:lnSpc>
            </a:pPr>
            <a:r>
              <a:rPr lang="en-US" sz="1400" dirty="0">
                <a:latin typeface="Courier New"/>
              </a:rPr>
              <a:t>     </a:t>
            </a:r>
            <a:r>
              <a:rPr lang="en-US" sz="1400" dirty="0" err="1">
                <a:latin typeface="Courier New"/>
              </a:rPr>
              <a:t>document.write</a:t>
            </a:r>
            <a:r>
              <a:rPr lang="en-US" sz="1400" dirty="0">
                <a:latin typeface="Courier New"/>
              </a:rPr>
              <a:t>("&amp;</a:t>
            </a:r>
            <a:r>
              <a:rPr lang="en-US" sz="1400" dirty="0" err="1">
                <a:latin typeface="Courier New"/>
              </a:rPr>
              <a:t>nbsp</a:t>
            </a:r>
            <a:r>
              <a:rPr lang="en-US" sz="1400" dirty="0">
                <a:latin typeface="Courier New"/>
              </a:rPr>
              <a:t>;&amp;</a:t>
            </a:r>
            <a:r>
              <a:rPr lang="en-US" sz="1400" dirty="0" err="1">
                <a:latin typeface="Courier New"/>
              </a:rPr>
              <a:t>nbsp</a:t>
            </a:r>
            <a:r>
              <a:rPr lang="en-US" sz="1400" dirty="0">
                <a:latin typeface="Courier New"/>
              </a:rPr>
              <a:t>;");</a:t>
            </a:r>
            <a:endParaRPr lang="en-US" sz="1400" dirty="0"/>
          </a:p>
          <a:p>
            <a:pPr>
              <a:lnSpc>
                <a:spcPct val="100000"/>
              </a:lnSpc>
            </a:pPr>
            <a:r>
              <a:rPr lang="en-US" sz="1400" dirty="0">
                <a:latin typeface="Courier New"/>
              </a:rPr>
              <a:t>     </a:t>
            </a:r>
            <a:r>
              <a:rPr lang="en-US" sz="1400" dirty="0" err="1">
                <a:latin typeface="Courier New"/>
              </a:rPr>
              <a:t>document.write</a:t>
            </a:r>
            <a:r>
              <a:rPr lang="en-US" sz="1400" dirty="0">
                <a:latin typeface="Courier New"/>
              </a:rPr>
              <a:t>("&lt;</a:t>
            </a:r>
            <a:r>
              <a:rPr lang="en-US" sz="1400" dirty="0" err="1">
                <a:latin typeface="Courier New"/>
              </a:rPr>
              <a:t>img</a:t>
            </a:r>
            <a:r>
              <a:rPr lang="en-US" sz="1400" dirty="0">
                <a:latin typeface="Courier New"/>
              </a:rPr>
              <a:t> </a:t>
            </a:r>
            <a:r>
              <a:rPr lang="en-US" sz="1400" dirty="0" err="1">
                <a:latin typeface="Courier New"/>
              </a:rPr>
              <a:t>src</a:t>
            </a:r>
            <a:r>
              <a:rPr lang="en-US" sz="1400" dirty="0">
                <a:latin typeface="Courier New"/>
              </a:rPr>
              <a:t>=</a:t>
            </a:r>
            <a:r>
              <a:rPr lang="en-US" sz="1400" dirty="0" smtClean="0">
                <a:latin typeface="Courier New"/>
              </a:rPr>
              <a:t>'https://baldochi.unifei.edu.br</a:t>
            </a:r>
            <a:r>
              <a:rPr lang="en-US" sz="1400" dirty="0">
                <a:latin typeface="Courier New"/>
              </a:rPr>
              <a:t>/"+</a:t>
            </a:r>
            <a:endParaRPr lang="en-US" sz="1400" dirty="0"/>
          </a:p>
          <a:p>
            <a:pPr>
              <a:lnSpc>
                <a:spcPct val="100000"/>
              </a:lnSpc>
            </a:pPr>
            <a:r>
              <a:rPr lang="en-US" sz="1400" dirty="0">
                <a:latin typeface="Courier New"/>
              </a:rPr>
              <a:t>       "COM222/Imagens/die" + jogada2 + ".gif' /&gt;");</a:t>
            </a:r>
            <a:r>
              <a:rPr lang="en-US" altLang="pt-BR" sz="1400" dirty="0">
                <a:latin typeface="Courier New" pitchFamily="-112" charset="0"/>
              </a:rPr>
              <a:t>&lt;/script&gt;</a:t>
            </a:r>
          </a:p>
          <a:p>
            <a:r>
              <a:rPr lang="en-US" altLang="pt-BR" sz="1400" dirty="0">
                <a:latin typeface="Courier New" pitchFamily="-112" charset="0"/>
              </a:rPr>
              <a:t>  &lt;/div&gt;</a:t>
            </a:r>
          </a:p>
          <a:p>
            <a:r>
              <a:rPr lang="en-US" altLang="pt-BR" sz="1400" dirty="0">
                <a:latin typeface="Courier New" pitchFamily="-112" charset="0"/>
              </a:rPr>
              <a:t>&lt;/body&gt;</a:t>
            </a:r>
          </a:p>
          <a:p>
            <a:r>
              <a:rPr lang="en-US" altLang="pt-BR" sz="1400" dirty="0" smtClean="0">
                <a:latin typeface="Courier New" pitchFamily="-112" charset="0"/>
              </a:rPr>
              <a:t>&lt;/</a:t>
            </a:r>
            <a:r>
              <a:rPr lang="en-US" altLang="pt-BR" sz="1400" dirty="0">
                <a:latin typeface="Courier New" pitchFamily="-112" charset="0"/>
              </a:rPr>
              <a:t>html&gt;</a:t>
            </a:r>
          </a:p>
        </p:txBody>
      </p:sp>
    </p:spTree>
    <p:extLst>
      <p:ext uri="{BB962C8B-B14F-4D97-AF65-F5344CB8AC3E}">
        <p14:creationId xmlns:p14="http://schemas.microsoft.com/office/powerpoint/2010/main" val="669229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3505200"/>
          </a:xfrm>
        </p:spPr>
        <p:txBody>
          <a:bodyPr>
            <a:normAutofit/>
          </a:bodyPr>
          <a:lstStyle/>
          <a:p>
            <a:pPr marL="457200" indent="-360000">
              <a:buFont typeface="Arial" panose="020B0604020202020204" pitchFamily="34" charset="0"/>
              <a:buChar char="•"/>
            </a:pPr>
            <a:r>
              <a:rPr lang="en-US" smtClean="0"/>
              <a:t>Scripts vs. programas</a:t>
            </a:r>
          </a:p>
          <a:p>
            <a:pPr marL="457200" indent="-360000">
              <a:buFont typeface="Arial" panose="020B0604020202020204" pitchFamily="34" charset="0"/>
              <a:buChar char="•"/>
            </a:pPr>
            <a:r>
              <a:rPr lang="en-US" smtClean="0"/>
              <a:t>Introdução a JavaScript</a:t>
            </a:r>
          </a:p>
          <a:p>
            <a:pPr marL="1097280" lvl="1" indent="-360000">
              <a:buFont typeface="Arial" panose="020B0604020202020204" pitchFamily="34" charset="0"/>
              <a:buChar char="•"/>
            </a:pPr>
            <a:r>
              <a:rPr lang="en-US" sz="2000" smtClean="0"/>
              <a:t>Tipos de dados e expressões</a:t>
            </a:r>
          </a:p>
          <a:p>
            <a:pPr marL="1097280" lvl="1" indent="-360000">
              <a:buFont typeface="Arial" panose="020B0604020202020204" pitchFamily="34" charset="0"/>
              <a:buChar char="•"/>
            </a:pPr>
            <a:r>
              <a:rPr lang="en-US" sz="2000" smtClean="0"/>
              <a:t>Controle de execução</a:t>
            </a:r>
          </a:p>
          <a:p>
            <a:pPr marL="1097280" lvl="1" indent="-360000">
              <a:buFont typeface="Arial" panose="020B0604020202020204" pitchFamily="34" charset="0"/>
              <a:buChar char="•"/>
            </a:pPr>
            <a:r>
              <a:rPr lang="en-US" sz="2000" smtClean="0"/>
              <a:t>Funções e bibliotecas</a:t>
            </a:r>
          </a:p>
          <a:p>
            <a:pPr marL="1097280" lvl="1" indent="-360000">
              <a:buFont typeface="Arial" panose="020B0604020202020204" pitchFamily="34" charset="0"/>
              <a:buChar char="•"/>
            </a:pPr>
            <a:r>
              <a:rPr lang="en-US" sz="2000" smtClean="0"/>
              <a:t>Strings e Arrays</a:t>
            </a:r>
          </a:p>
          <a:p>
            <a:pPr marL="1097280" lvl="1" indent="-360000">
              <a:buFont typeface="Arial" panose="020B0604020202020204" pitchFamily="34" charset="0"/>
              <a:buChar char="•"/>
            </a:pPr>
            <a:r>
              <a:rPr lang="en-US" sz="2000" smtClean="0"/>
              <a:t>Objetos date, document e navigator</a:t>
            </a:r>
          </a:p>
          <a:p>
            <a:pPr marL="1097280" lvl="1" indent="-360000">
              <a:buFont typeface="Arial" panose="020B0604020202020204" pitchFamily="34" charset="0"/>
              <a:buChar char="•"/>
            </a:pPr>
            <a:r>
              <a:rPr lang="en-US" sz="2000" smtClean="0"/>
              <a:t>Classes de usuário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 smtClean="0"/>
              <a:t>Conteúdo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4B0DD64-BA5F-44FB-B7F3-C25A5336B1A5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Objetos JavaScript</a:t>
            </a:r>
            <a:endParaRPr lang="pt-BR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4B0DD64-BA5F-44FB-B7F3-C25A5336B1A5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pt-BR" smtClean="0"/>
              <a:t>Um objeto define um </a:t>
            </a:r>
            <a:r>
              <a:rPr lang="pt-BR" smtClean="0">
                <a:solidFill>
                  <a:srgbClr val="FF0000"/>
                </a:solidFill>
              </a:rPr>
              <a:t>novo tipo de dado</a:t>
            </a:r>
            <a:r>
              <a:rPr lang="pt-BR" smtClean="0"/>
              <a:t>	</a:t>
            </a:r>
          </a:p>
          <a:p>
            <a:pPr lvl="1"/>
            <a:r>
              <a:rPr lang="pt-BR" smtClean="0"/>
              <a:t>Formalmente um tipo abstrato de dados (TAD)</a:t>
            </a:r>
          </a:p>
          <a:p>
            <a:r>
              <a:rPr lang="pt-BR" smtClean="0"/>
              <a:t>Exemplo: String</a:t>
            </a:r>
          </a:p>
          <a:p>
            <a:pPr lvl="1"/>
            <a:r>
              <a:rPr lang="pt-BR" smtClean="0"/>
              <a:t>Encapsula uma sequência de caracteres entre aspas</a:t>
            </a:r>
          </a:p>
          <a:p>
            <a:pPr lvl="1"/>
            <a:r>
              <a:rPr lang="pt-BR" smtClean="0"/>
              <a:t>Propriedades</a:t>
            </a:r>
          </a:p>
          <a:p>
            <a:pPr lvl="2"/>
            <a:r>
              <a:rPr lang="pt-BR" smtClean="0"/>
              <a:t>length</a:t>
            </a:r>
          </a:p>
          <a:p>
            <a:pPr lvl="1"/>
            <a:r>
              <a:rPr lang="pt-BR" smtClean="0"/>
              <a:t>Métodos</a:t>
            </a:r>
          </a:p>
          <a:p>
            <a:pPr lvl="2"/>
            <a:r>
              <a:rPr lang="pt-BR" smtClean="0"/>
              <a:t>charAt(index)</a:t>
            </a:r>
          </a:p>
          <a:p>
            <a:pPr lvl="2"/>
            <a:r>
              <a:rPr lang="pt-BR" smtClean="0"/>
              <a:t>substring(start, end)</a:t>
            </a:r>
          </a:p>
          <a:p>
            <a:pPr lvl="2"/>
            <a:r>
              <a:rPr lang="pt-BR" smtClean="0"/>
              <a:t>toUpperCase()</a:t>
            </a:r>
          </a:p>
          <a:p>
            <a:pPr lvl="2"/>
            <a:r>
              <a:rPr lang="pt-BR" smtClean="0"/>
              <a:t>toLowerCase()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363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Objetos JavaScript</a:t>
            </a:r>
            <a:endParaRPr lang="pt-BR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4B0DD64-BA5F-44FB-B7F3-C25A5336B1A5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smtClean="0"/>
              <a:t>Exemplo: String (cont)</a:t>
            </a:r>
          </a:p>
          <a:p>
            <a:pPr lvl="1"/>
            <a:r>
              <a:rPr lang="pt-BR" smtClean="0"/>
              <a:t>Para criar uma String, pode-se usar o operador </a:t>
            </a:r>
            <a:r>
              <a:rPr lang="pt-BR" b="1" smtClean="0"/>
              <a:t>new </a:t>
            </a:r>
            <a:r>
              <a:rPr lang="pt-BR" smtClean="0"/>
              <a:t>ou fazer uma atribuição direta (new implícito)</a:t>
            </a:r>
          </a:p>
          <a:p>
            <a:pPr lvl="2"/>
            <a:r>
              <a:rPr lang="pt-BR" smtClean="0"/>
              <a:t>word = new String(“foo”);  OU</a:t>
            </a:r>
          </a:p>
          <a:p>
            <a:pPr lvl="2"/>
            <a:r>
              <a:rPr lang="pt-BR"/>
              <a:t>w</a:t>
            </a:r>
            <a:r>
              <a:rPr lang="pt-BR" smtClean="0"/>
              <a:t>ord = “foo”;</a:t>
            </a:r>
          </a:p>
          <a:p>
            <a:pPr lvl="2"/>
            <a:endParaRPr lang="pt-BR"/>
          </a:p>
          <a:p>
            <a:pPr lvl="1"/>
            <a:r>
              <a:rPr lang="pt-BR" smtClean="0"/>
              <a:t>Propriedades e métodos são chamados exatamente como em Java/C++</a:t>
            </a:r>
          </a:p>
          <a:p>
            <a:pPr lvl="2"/>
            <a:r>
              <a:rPr lang="pt-BR" smtClean="0"/>
              <a:t>word.lenght</a:t>
            </a:r>
          </a:p>
          <a:p>
            <a:pPr lvl="2"/>
            <a:r>
              <a:rPr lang="pt-BR" smtClean="0"/>
              <a:t>word.charAt(0)	   </a:t>
            </a:r>
          </a:p>
          <a:p>
            <a:pPr lvl="1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5639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mtClean="0"/>
              <a:t>Exemplo com String</a:t>
            </a:r>
            <a:br>
              <a:rPr lang="pt-BR" smtClean="0"/>
            </a:br>
            <a:r>
              <a:rPr lang="pt-BR" sz="2700" smtClean="0"/>
              <a:t>Testar se String é palíndrome</a:t>
            </a:r>
            <a:endParaRPr lang="pt-BR" sz="270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4B0DD64-BA5F-44FB-B7F3-C25A5336B1A5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228600" y="1583454"/>
            <a:ext cx="6400800" cy="5198346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9pPr>
          </a:lstStyle>
          <a:p>
            <a:r>
              <a:rPr lang="en-US" altLang="pt-BR" sz="1400" dirty="0">
                <a:latin typeface="Courier New" pitchFamily="-112" charset="0"/>
              </a:rPr>
              <a:t>// </a:t>
            </a:r>
            <a:r>
              <a:rPr lang="en-US" altLang="pt-BR" sz="1400" dirty="0" smtClean="0">
                <a:latin typeface="Courier New" pitchFamily="-112" charset="0"/>
              </a:rPr>
              <a:t>Assume: </a:t>
            </a:r>
            <a:r>
              <a:rPr lang="en-US" altLang="pt-BR" sz="1400" dirty="0" err="1" smtClean="0">
                <a:latin typeface="Courier New" pitchFamily="-112" charset="0"/>
              </a:rPr>
              <a:t>str</a:t>
            </a:r>
            <a:r>
              <a:rPr lang="en-US" altLang="pt-BR" sz="1400" dirty="0" smtClean="0">
                <a:latin typeface="Courier New" pitchFamily="-112" charset="0"/>
              </a:rPr>
              <a:t> eh </a:t>
            </a:r>
            <a:r>
              <a:rPr lang="en-US" altLang="pt-BR" sz="1400" dirty="0" err="1" smtClean="0">
                <a:latin typeface="Courier New" pitchFamily="-112" charset="0"/>
              </a:rPr>
              <a:t>uma</a:t>
            </a:r>
            <a:r>
              <a:rPr lang="en-US" altLang="pt-BR" sz="1400" dirty="0" smtClean="0">
                <a:latin typeface="Courier New" pitchFamily="-112" charset="0"/>
              </a:rPr>
              <a:t> string</a:t>
            </a:r>
            <a:endParaRPr lang="en-US" altLang="pt-BR" sz="1400" dirty="0">
              <a:latin typeface="Courier New" pitchFamily="-112" charset="0"/>
            </a:endParaRPr>
          </a:p>
          <a:p>
            <a:r>
              <a:rPr lang="en-US" altLang="pt-BR" sz="1400" dirty="0">
                <a:latin typeface="Courier New" pitchFamily="-112" charset="0"/>
              </a:rPr>
              <a:t>// </a:t>
            </a:r>
            <a:r>
              <a:rPr lang="en-US" altLang="pt-BR" sz="1400" dirty="0" err="1" smtClean="0">
                <a:latin typeface="Courier New" pitchFamily="-112" charset="0"/>
              </a:rPr>
              <a:t>Retorna</a:t>
            </a:r>
            <a:r>
              <a:rPr lang="en-US" altLang="pt-BR" sz="1400" dirty="0" smtClean="0">
                <a:latin typeface="Courier New" pitchFamily="-112" charset="0"/>
              </a:rPr>
              <a:t>: </a:t>
            </a:r>
            <a:r>
              <a:rPr lang="en-US" altLang="pt-BR" sz="1400" dirty="0" err="1">
                <a:latin typeface="Courier New" pitchFamily="-112" charset="0"/>
              </a:rPr>
              <a:t>str</a:t>
            </a:r>
            <a:r>
              <a:rPr lang="en-US" altLang="pt-BR" sz="1400" dirty="0">
                <a:latin typeface="Courier New" pitchFamily="-112" charset="0"/>
              </a:rPr>
              <a:t> </a:t>
            </a:r>
            <a:r>
              <a:rPr lang="en-US" altLang="pt-BR" sz="1400" dirty="0" err="1" smtClean="0">
                <a:latin typeface="Courier New" pitchFamily="-112" charset="0"/>
              </a:rPr>
              <a:t>contendo</a:t>
            </a:r>
            <a:r>
              <a:rPr lang="en-US" altLang="pt-BR" sz="1400" dirty="0" smtClean="0">
                <a:latin typeface="Courier New" pitchFamily="-112" charset="0"/>
              </a:rPr>
              <a:t> </a:t>
            </a:r>
            <a:r>
              <a:rPr lang="en-US" altLang="pt-BR" sz="1400" dirty="0" err="1" smtClean="0">
                <a:latin typeface="Courier New" pitchFamily="-112" charset="0"/>
              </a:rPr>
              <a:t>apenas</a:t>
            </a:r>
            <a:r>
              <a:rPr lang="en-US" altLang="pt-BR" sz="1400" dirty="0" smtClean="0">
                <a:latin typeface="Courier New" pitchFamily="-112" charset="0"/>
              </a:rPr>
              <a:t> </a:t>
            </a:r>
            <a:r>
              <a:rPr lang="en-US" altLang="pt-BR" sz="1400" dirty="0" err="1" smtClean="0">
                <a:latin typeface="Courier New" pitchFamily="-112" charset="0"/>
              </a:rPr>
              <a:t>letras</a:t>
            </a:r>
            <a:r>
              <a:rPr lang="en-US" altLang="pt-BR" sz="1400" dirty="0" smtClean="0">
                <a:latin typeface="Courier New" pitchFamily="-112" charset="0"/>
              </a:rPr>
              <a:t> e </a:t>
            </a:r>
            <a:r>
              <a:rPr lang="en-US" altLang="pt-BR" sz="1400" dirty="0" err="1" smtClean="0">
                <a:latin typeface="Courier New" pitchFamily="-112" charset="0"/>
              </a:rPr>
              <a:t>sem</a:t>
            </a:r>
            <a:r>
              <a:rPr lang="en-US" altLang="pt-BR" sz="1400" dirty="0" smtClean="0">
                <a:latin typeface="Courier New" pitchFamily="-112" charset="0"/>
              </a:rPr>
              <a:t> </a:t>
            </a:r>
            <a:r>
              <a:rPr lang="en-US" altLang="pt-BR" sz="1400" dirty="0" err="1" smtClean="0">
                <a:latin typeface="Courier New" pitchFamily="-112" charset="0"/>
              </a:rPr>
              <a:t>espaços</a:t>
            </a:r>
            <a:endParaRPr lang="en-US" altLang="pt-BR" sz="1400" dirty="0" smtClean="0">
              <a:latin typeface="Courier New" pitchFamily="-112" charset="0"/>
            </a:endParaRPr>
          </a:p>
          <a:p>
            <a:r>
              <a:rPr lang="en-US" altLang="pt-BR" sz="1400" dirty="0" smtClean="0">
                <a:latin typeface="Courier New" pitchFamily="-112" charset="0"/>
              </a:rPr>
              <a:t>function </a:t>
            </a:r>
            <a:r>
              <a:rPr lang="en-US" altLang="pt-BR" sz="1400" dirty="0">
                <a:latin typeface="Courier New" pitchFamily="-112" charset="0"/>
              </a:rPr>
              <a:t>strip(</a:t>
            </a:r>
            <a:r>
              <a:rPr lang="en-US" altLang="pt-BR" sz="1400" dirty="0" err="1">
                <a:latin typeface="Courier New" pitchFamily="-112" charset="0"/>
              </a:rPr>
              <a:t>str</a:t>
            </a:r>
            <a:r>
              <a:rPr lang="en-US" altLang="pt-BR" sz="1400" dirty="0" smtClean="0">
                <a:latin typeface="Courier New" pitchFamily="-112" charset="0"/>
              </a:rPr>
              <a:t>)</a:t>
            </a:r>
            <a:r>
              <a:rPr lang="en-US" altLang="pt-BR" sz="1400" dirty="0">
                <a:latin typeface="Courier New" pitchFamily="-112" charset="0"/>
              </a:rPr>
              <a:t> </a:t>
            </a:r>
            <a:r>
              <a:rPr lang="en-US" altLang="pt-BR" sz="1400" dirty="0" smtClean="0">
                <a:latin typeface="Courier New" pitchFamily="-112" charset="0"/>
              </a:rPr>
              <a:t>{</a:t>
            </a:r>
            <a:endParaRPr lang="en-US" altLang="pt-BR" sz="1400" dirty="0">
              <a:latin typeface="Courier New" pitchFamily="-112" charset="0"/>
            </a:endParaRPr>
          </a:p>
          <a:p>
            <a:pPr>
              <a:lnSpc>
                <a:spcPct val="70000"/>
              </a:lnSpc>
              <a:spcBef>
                <a:spcPct val="20000"/>
              </a:spcBef>
              <a:buFont typeface="Wingdings" pitchFamily="-112" charset="2"/>
              <a:buNone/>
            </a:pPr>
            <a:r>
              <a:rPr lang="en-US" altLang="pt-BR" sz="1400" dirty="0" err="1" smtClean="0">
                <a:latin typeface="Courier New" pitchFamily="-112" charset="0"/>
              </a:rPr>
              <a:t>var</a:t>
            </a:r>
            <a:r>
              <a:rPr lang="en-US" altLang="pt-BR" sz="1400" dirty="0" smtClean="0">
                <a:latin typeface="Courier New" pitchFamily="-112" charset="0"/>
              </a:rPr>
              <a:t> </a:t>
            </a:r>
            <a:r>
              <a:rPr lang="en-US" altLang="pt-BR" sz="1400" dirty="0">
                <a:latin typeface="Courier New" pitchFamily="-112" charset="0"/>
              </a:rPr>
              <a:t>copy = "";</a:t>
            </a:r>
          </a:p>
          <a:p>
            <a:r>
              <a:rPr lang="en-US" altLang="pt-BR" sz="1400" dirty="0">
                <a:latin typeface="Courier New" pitchFamily="-112" charset="0"/>
              </a:rPr>
              <a:t>  for (</a:t>
            </a:r>
            <a:r>
              <a:rPr lang="en-US" altLang="pt-BR" sz="1400" dirty="0" err="1">
                <a:latin typeface="Courier New" pitchFamily="-112" charset="0"/>
              </a:rPr>
              <a:t>var</a:t>
            </a:r>
            <a:r>
              <a:rPr lang="en-US" altLang="pt-BR" sz="1400" dirty="0">
                <a:latin typeface="Courier New" pitchFamily="-112" charset="0"/>
              </a:rPr>
              <a:t> </a:t>
            </a:r>
            <a:r>
              <a:rPr lang="en-US" altLang="pt-BR" sz="1400" dirty="0" err="1">
                <a:latin typeface="Courier New" pitchFamily="-112" charset="0"/>
              </a:rPr>
              <a:t>i</a:t>
            </a:r>
            <a:r>
              <a:rPr lang="en-US" altLang="pt-BR" sz="1400" dirty="0">
                <a:latin typeface="Courier New" pitchFamily="-112" charset="0"/>
              </a:rPr>
              <a:t> = 0; </a:t>
            </a:r>
            <a:r>
              <a:rPr lang="en-US" altLang="pt-BR" sz="1400" dirty="0" err="1">
                <a:latin typeface="Courier New" pitchFamily="-112" charset="0"/>
              </a:rPr>
              <a:t>i</a:t>
            </a:r>
            <a:r>
              <a:rPr lang="en-US" altLang="pt-BR" sz="1400" dirty="0">
                <a:latin typeface="Courier New" pitchFamily="-112" charset="0"/>
              </a:rPr>
              <a:t> &lt; </a:t>
            </a:r>
            <a:r>
              <a:rPr lang="en-US" altLang="pt-BR" sz="1400" dirty="0" err="1">
                <a:solidFill>
                  <a:schemeClr val="tx2"/>
                </a:solidFill>
                <a:latin typeface="Courier New" pitchFamily="-112" charset="0"/>
              </a:rPr>
              <a:t>str.length</a:t>
            </a:r>
            <a:r>
              <a:rPr lang="en-US" altLang="pt-BR" sz="1400" dirty="0">
                <a:latin typeface="Courier New" pitchFamily="-112" charset="0"/>
              </a:rPr>
              <a:t>; </a:t>
            </a:r>
            <a:r>
              <a:rPr lang="en-US" altLang="pt-BR" sz="1400" dirty="0" err="1">
                <a:latin typeface="Courier New" pitchFamily="-112" charset="0"/>
              </a:rPr>
              <a:t>i</a:t>
            </a:r>
            <a:r>
              <a:rPr lang="en-US" altLang="pt-BR" sz="1400" dirty="0">
                <a:latin typeface="Courier New" pitchFamily="-112" charset="0"/>
              </a:rPr>
              <a:t>++) {</a:t>
            </a:r>
          </a:p>
          <a:p>
            <a:r>
              <a:rPr lang="en-US" altLang="pt-BR" sz="1400" dirty="0">
                <a:latin typeface="Courier New" pitchFamily="-112" charset="0"/>
              </a:rPr>
              <a:t>    if ((</a:t>
            </a:r>
            <a:r>
              <a:rPr lang="en-US" altLang="pt-BR" sz="1400" dirty="0" err="1">
                <a:solidFill>
                  <a:srgbClr val="FF0000"/>
                </a:solidFill>
                <a:latin typeface="Courier New" pitchFamily="-112" charset="0"/>
              </a:rPr>
              <a:t>str.charAt</a:t>
            </a:r>
            <a:r>
              <a:rPr lang="en-US" altLang="pt-BR" sz="1400" dirty="0">
                <a:solidFill>
                  <a:srgbClr val="FF0000"/>
                </a:solidFill>
                <a:latin typeface="Courier New" pitchFamily="-112" charset="0"/>
              </a:rPr>
              <a:t>(</a:t>
            </a:r>
            <a:r>
              <a:rPr lang="en-US" altLang="pt-BR" sz="1400" dirty="0" err="1">
                <a:solidFill>
                  <a:srgbClr val="FF0000"/>
                </a:solidFill>
                <a:latin typeface="Courier New" pitchFamily="-112" charset="0"/>
              </a:rPr>
              <a:t>i</a:t>
            </a:r>
            <a:r>
              <a:rPr lang="en-US" altLang="pt-BR" sz="1400" dirty="0">
                <a:solidFill>
                  <a:srgbClr val="FF0000"/>
                </a:solidFill>
                <a:latin typeface="Courier New" pitchFamily="-112" charset="0"/>
              </a:rPr>
              <a:t>)</a:t>
            </a:r>
            <a:r>
              <a:rPr lang="en-US" altLang="pt-BR" sz="1400" dirty="0">
                <a:latin typeface="Courier New" pitchFamily="-112" charset="0"/>
              </a:rPr>
              <a:t> &gt;= "A" &amp;&amp; </a:t>
            </a:r>
            <a:r>
              <a:rPr lang="en-US" altLang="pt-BR" sz="1400" dirty="0" err="1">
                <a:solidFill>
                  <a:srgbClr val="FF0000"/>
                </a:solidFill>
                <a:latin typeface="Courier New" pitchFamily="-112" charset="0"/>
              </a:rPr>
              <a:t>str.charAt</a:t>
            </a:r>
            <a:r>
              <a:rPr lang="en-US" altLang="pt-BR" sz="1400" dirty="0">
                <a:solidFill>
                  <a:srgbClr val="FF0000"/>
                </a:solidFill>
                <a:latin typeface="Courier New" pitchFamily="-112" charset="0"/>
              </a:rPr>
              <a:t>(</a:t>
            </a:r>
            <a:r>
              <a:rPr lang="en-US" altLang="pt-BR" sz="1400" dirty="0" err="1">
                <a:solidFill>
                  <a:srgbClr val="FF0000"/>
                </a:solidFill>
                <a:latin typeface="Courier New" pitchFamily="-112" charset="0"/>
              </a:rPr>
              <a:t>i</a:t>
            </a:r>
            <a:r>
              <a:rPr lang="en-US" altLang="pt-BR" sz="1400" dirty="0">
                <a:solidFill>
                  <a:srgbClr val="FF0000"/>
                </a:solidFill>
                <a:latin typeface="Courier New" pitchFamily="-112" charset="0"/>
              </a:rPr>
              <a:t>)</a:t>
            </a:r>
            <a:r>
              <a:rPr lang="en-US" altLang="pt-BR" sz="1400" dirty="0">
                <a:latin typeface="Courier New" pitchFamily="-112" charset="0"/>
              </a:rPr>
              <a:t> &lt;= "Z") ||</a:t>
            </a:r>
          </a:p>
          <a:p>
            <a:r>
              <a:rPr lang="en-US" altLang="pt-BR" sz="1400" dirty="0">
                <a:latin typeface="Courier New" pitchFamily="-112" charset="0"/>
              </a:rPr>
              <a:t>        (</a:t>
            </a:r>
            <a:r>
              <a:rPr lang="en-US" altLang="pt-BR" sz="1400" dirty="0" err="1">
                <a:solidFill>
                  <a:srgbClr val="FF0033"/>
                </a:solidFill>
                <a:latin typeface="Courier New" pitchFamily="-112" charset="0"/>
              </a:rPr>
              <a:t>str.charAt</a:t>
            </a:r>
            <a:r>
              <a:rPr lang="en-US" altLang="pt-BR" sz="1400" dirty="0">
                <a:solidFill>
                  <a:srgbClr val="FF0033"/>
                </a:solidFill>
                <a:latin typeface="Courier New" pitchFamily="-112" charset="0"/>
              </a:rPr>
              <a:t>(</a:t>
            </a:r>
            <a:r>
              <a:rPr lang="en-US" altLang="pt-BR" sz="1400" dirty="0" err="1">
                <a:solidFill>
                  <a:srgbClr val="FF0033"/>
                </a:solidFill>
                <a:latin typeface="Courier New" pitchFamily="-112" charset="0"/>
              </a:rPr>
              <a:t>i</a:t>
            </a:r>
            <a:r>
              <a:rPr lang="en-US" altLang="pt-BR" sz="1400" dirty="0">
                <a:solidFill>
                  <a:srgbClr val="FF0033"/>
                </a:solidFill>
                <a:latin typeface="Courier New" pitchFamily="-112" charset="0"/>
              </a:rPr>
              <a:t>)</a:t>
            </a:r>
            <a:r>
              <a:rPr lang="en-US" altLang="pt-BR" sz="1400" dirty="0">
                <a:latin typeface="Courier New" pitchFamily="-112" charset="0"/>
              </a:rPr>
              <a:t> &gt;= "a" &amp;&amp; </a:t>
            </a:r>
            <a:r>
              <a:rPr lang="en-US" altLang="pt-BR" sz="1400" dirty="0" err="1">
                <a:solidFill>
                  <a:srgbClr val="FF0033"/>
                </a:solidFill>
                <a:latin typeface="Courier New" pitchFamily="-112" charset="0"/>
              </a:rPr>
              <a:t>str.charAt</a:t>
            </a:r>
            <a:r>
              <a:rPr lang="en-US" altLang="pt-BR" sz="1400" dirty="0">
                <a:solidFill>
                  <a:srgbClr val="FF0033"/>
                </a:solidFill>
                <a:latin typeface="Courier New" pitchFamily="-112" charset="0"/>
              </a:rPr>
              <a:t>(</a:t>
            </a:r>
            <a:r>
              <a:rPr lang="en-US" altLang="pt-BR" sz="1400" dirty="0" err="1">
                <a:solidFill>
                  <a:srgbClr val="FF0033"/>
                </a:solidFill>
                <a:latin typeface="Courier New" pitchFamily="-112" charset="0"/>
              </a:rPr>
              <a:t>i</a:t>
            </a:r>
            <a:r>
              <a:rPr lang="en-US" altLang="pt-BR" sz="1400" dirty="0">
                <a:solidFill>
                  <a:srgbClr val="FF0033"/>
                </a:solidFill>
                <a:latin typeface="Courier New" pitchFamily="-112" charset="0"/>
              </a:rPr>
              <a:t>)</a:t>
            </a:r>
            <a:r>
              <a:rPr lang="en-US" altLang="pt-BR" sz="1400" dirty="0">
                <a:latin typeface="Courier New" pitchFamily="-112" charset="0"/>
              </a:rPr>
              <a:t> &lt;= "z")) {</a:t>
            </a:r>
          </a:p>
          <a:p>
            <a:r>
              <a:rPr lang="en-US" altLang="pt-BR" sz="1400" dirty="0">
                <a:latin typeface="Courier New" pitchFamily="-112" charset="0"/>
              </a:rPr>
              <a:t>      </a:t>
            </a:r>
            <a:r>
              <a:rPr lang="en-US" altLang="pt-BR" sz="1400" dirty="0">
                <a:solidFill>
                  <a:srgbClr val="FF0000"/>
                </a:solidFill>
                <a:latin typeface="Courier New" pitchFamily="-112" charset="0"/>
              </a:rPr>
              <a:t>copy += </a:t>
            </a:r>
            <a:r>
              <a:rPr lang="en-US" altLang="pt-BR" sz="1400" dirty="0" err="1">
                <a:solidFill>
                  <a:srgbClr val="FF0000"/>
                </a:solidFill>
                <a:latin typeface="Courier New" pitchFamily="-112" charset="0"/>
              </a:rPr>
              <a:t>str.charAt</a:t>
            </a:r>
            <a:r>
              <a:rPr lang="en-US" altLang="pt-BR" sz="1400" dirty="0">
                <a:solidFill>
                  <a:srgbClr val="FF0000"/>
                </a:solidFill>
                <a:latin typeface="Courier New" pitchFamily="-112" charset="0"/>
              </a:rPr>
              <a:t>(</a:t>
            </a:r>
            <a:r>
              <a:rPr lang="en-US" altLang="pt-BR" sz="1400" dirty="0" err="1">
                <a:solidFill>
                  <a:srgbClr val="FF0000"/>
                </a:solidFill>
                <a:latin typeface="Courier New" pitchFamily="-112" charset="0"/>
              </a:rPr>
              <a:t>i</a:t>
            </a:r>
            <a:r>
              <a:rPr lang="en-US" altLang="pt-BR" sz="1400" dirty="0">
                <a:solidFill>
                  <a:srgbClr val="FF0000"/>
                </a:solidFill>
                <a:latin typeface="Courier New" pitchFamily="-112" charset="0"/>
              </a:rPr>
              <a:t>);</a:t>
            </a:r>
          </a:p>
          <a:p>
            <a:r>
              <a:rPr lang="en-US" altLang="pt-BR" sz="1400" dirty="0">
                <a:latin typeface="Courier New" pitchFamily="-112" charset="0"/>
              </a:rPr>
              <a:t>    }</a:t>
            </a:r>
          </a:p>
          <a:p>
            <a:r>
              <a:rPr lang="en-US" altLang="pt-BR" sz="1400" dirty="0">
                <a:latin typeface="Courier New" pitchFamily="-112" charset="0"/>
              </a:rPr>
              <a:t>  }</a:t>
            </a:r>
          </a:p>
          <a:p>
            <a:r>
              <a:rPr lang="en-US" altLang="pt-BR" sz="1400" dirty="0">
                <a:latin typeface="Courier New" pitchFamily="-112" charset="0"/>
              </a:rPr>
              <a:t>  return copy;</a:t>
            </a:r>
          </a:p>
          <a:p>
            <a:r>
              <a:rPr lang="en-US" altLang="pt-BR" sz="1400" dirty="0">
                <a:latin typeface="Courier New" pitchFamily="-112" charset="0"/>
              </a:rPr>
              <a:t>}</a:t>
            </a:r>
          </a:p>
          <a:p>
            <a:pPr>
              <a:lnSpc>
                <a:spcPct val="70000"/>
              </a:lnSpc>
              <a:spcBef>
                <a:spcPct val="20000"/>
              </a:spcBef>
              <a:buFont typeface="Wingdings" pitchFamily="-112" charset="2"/>
              <a:buNone/>
            </a:pPr>
            <a:r>
              <a:rPr lang="en-US" altLang="pt-BR" sz="1400" dirty="0">
                <a:latin typeface="Courier New" pitchFamily="-112" charset="0"/>
              </a:rPr>
              <a:t>// </a:t>
            </a:r>
            <a:r>
              <a:rPr lang="en-US" altLang="pt-BR" sz="1400" dirty="0" smtClean="0">
                <a:latin typeface="Courier New" pitchFamily="-112" charset="0"/>
              </a:rPr>
              <a:t>Assume: </a:t>
            </a:r>
            <a:r>
              <a:rPr lang="en-US" altLang="pt-BR" sz="1400" dirty="0" err="1">
                <a:latin typeface="Courier New" pitchFamily="-112" charset="0"/>
              </a:rPr>
              <a:t>str</a:t>
            </a:r>
            <a:r>
              <a:rPr lang="en-US" altLang="pt-BR" sz="1400" dirty="0">
                <a:latin typeface="Courier New" pitchFamily="-112" charset="0"/>
              </a:rPr>
              <a:t> eh </a:t>
            </a:r>
            <a:r>
              <a:rPr lang="en-US" altLang="pt-BR" sz="1400" dirty="0" err="1">
                <a:latin typeface="Courier New" pitchFamily="-112" charset="0"/>
              </a:rPr>
              <a:t>uma</a:t>
            </a:r>
            <a:r>
              <a:rPr lang="en-US" altLang="pt-BR" sz="1400" dirty="0">
                <a:latin typeface="Courier New" pitchFamily="-112" charset="0"/>
              </a:rPr>
              <a:t> string</a:t>
            </a:r>
          </a:p>
          <a:p>
            <a:pPr>
              <a:lnSpc>
                <a:spcPct val="70000"/>
              </a:lnSpc>
              <a:spcBef>
                <a:spcPct val="20000"/>
              </a:spcBef>
              <a:buFont typeface="Wingdings" pitchFamily="-112" charset="2"/>
              <a:buNone/>
            </a:pPr>
            <a:r>
              <a:rPr lang="en-US" altLang="pt-BR" sz="1400" dirty="0">
                <a:latin typeface="Courier New" pitchFamily="-112" charset="0"/>
              </a:rPr>
              <a:t>// </a:t>
            </a:r>
            <a:r>
              <a:rPr lang="en-US" altLang="pt-BR" sz="1400" dirty="0" err="1" smtClean="0">
                <a:latin typeface="Courier New" pitchFamily="-112" charset="0"/>
              </a:rPr>
              <a:t>Retorna</a:t>
            </a:r>
            <a:r>
              <a:rPr lang="en-US" altLang="pt-BR" sz="1400" dirty="0" smtClean="0">
                <a:latin typeface="Courier New" pitchFamily="-112" charset="0"/>
              </a:rPr>
              <a:t>: </a:t>
            </a:r>
            <a:r>
              <a:rPr lang="en-US" altLang="pt-BR" sz="1400" dirty="0">
                <a:latin typeface="Courier New" pitchFamily="-112" charset="0"/>
              </a:rPr>
              <a:t>true </a:t>
            </a:r>
            <a:r>
              <a:rPr lang="en-US" altLang="pt-BR" sz="1400" dirty="0" smtClean="0">
                <a:latin typeface="Courier New" pitchFamily="-112" charset="0"/>
              </a:rPr>
              <a:t>se </a:t>
            </a:r>
            <a:r>
              <a:rPr lang="en-US" altLang="pt-BR" sz="1400" dirty="0" err="1" smtClean="0">
                <a:latin typeface="Courier New" pitchFamily="-112" charset="0"/>
              </a:rPr>
              <a:t>str</a:t>
            </a:r>
            <a:r>
              <a:rPr lang="en-US" altLang="pt-BR" sz="1400" dirty="0" smtClean="0">
                <a:latin typeface="Courier New" pitchFamily="-112" charset="0"/>
              </a:rPr>
              <a:t> for </a:t>
            </a:r>
            <a:r>
              <a:rPr lang="en-US" altLang="pt-BR" sz="1400" dirty="0" err="1" smtClean="0">
                <a:latin typeface="Courier New" pitchFamily="-112" charset="0"/>
              </a:rPr>
              <a:t>palíndrome</a:t>
            </a:r>
            <a:endParaRPr lang="en-US" altLang="pt-BR" sz="1400" dirty="0">
              <a:latin typeface="Courier New" pitchFamily="-112" charset="0"/>
            </a:endParaRPr>
          </a:p>
          <a:p>
            <a:r>
              <a:rPr lang="en-US" altLang="pt-BR" sz="1400" dirty="0">
                <a:latin typeface="Courier New" pitchFamily="-112" charset="0"/>
              </a:rPr>
              <a:t>function </a:t>
            </a:r>
            <a:r>
              <a:rPr lang="en-US" altLang="pt-BR" sz="1400" dirty="0" err="1">
                <a:latin typeface="Courier New" pitchFamily="-112" charset="0"/>
              </a:rPr>
              <a:t>isPalindrome</a:t>
            </a:r>
            <a:r>
              <a:rPr lang="en-US" altLang="pt-BR" sz="1400" dirty="0">
                <a:latin typeface="Courier New" pitchFamily="-112" charset="0"/>
              </a:rPr>
              <a:t>(</a:t>
            </a:r>
            <a:r>
              <a:rPr lang="en-US" altLang="pt-BR" sz="1400" dirty="0" err="1">
                <a:latin typeface="Courier New" pitchFamily="-112" charset="0"/>
              </a:rPr>
              <a:t>str</a:t>
            </a:r>
            <a:r>
              <a:rPr lang="en-US" altLang="pt-BR" sz="1400" dirty="0" smtClean="0">
                <a:latin typeface="Courier New" pitchFamily="-112" charset="0"/>
              </a:rPr>
              <a:t>) {</a:t>
            </a:r>
            <a:endParaRPr lang="en-US" altLang="pt-BR" sz="1400" dirty="0">
              <a:latin typeface="Courier New" pitchFamily="-112" charset="0"/>
            </a:endParaRPr>
          </a:p>
          <a:p>
            <a:pPr>
              <a:lnSpc>
                <a:spcPct val="70000"/>
              </a:lnSpc>
              <a:spcBef>
                <a:spcPct val="20000"/>
              </a:spcBef>
              <a:buFont typeface="Wingdings" pitchFamily="-112" charset="2"/>
              <a:buNone/>
            </a:pPr>
            <a:r>
              <a:rPr lang="en-US" altLang="pt-BR" sz="1400" dirty="0">
                <a:latin typeface="Courier New" pitchFamily="-112" charset="0"/>
              </a:rPr>
              <a:t>  </a:t>
            </a:r>
            <a:r>
              <a:rPr lang="en-US" altLang="pt-BR" sz="1400" dirty="0" err="1">
                <a:solidFill>
                  <a:srgbClr val="FF0000"/>
                </a:solidFill>
                <a:latin typeface="Courier New" pitchFamily="-112" charset="0"/>
              </a:rPr>
              <a:t>str</a:t>
            </a:r>
            <a:r>
              <a:rPr lang="en-US" altLang="pt-BR" sz="1400" dirty="0">
                <a:solidFill>
                  <a:srgbClr val="FF0000"/>
                </a:solidFill>
                <a:latin typeface="Courier New" pitchFamily="-112" charset="0"/>
              </a:rPr>
              <a:t> = strip(</a:t>
            </a:r>
            <a:r>
              <a:rPr lang="en-US" altLang="pt-BR" sz="1400" dirty="0" err="1">
                <a:solidFill>
                  <a:srgbClr val="FF0000"/>
                </a:solidFill>
                <a:latin typeface="Courier New" pitchFamily="-112" charset="0"/>
              </a:rPr>
              <a:t>str.toUpperCase</a:t>
            </a:r>
            <a:r>
              <a:rPr lang="en-US" altLang="pt-BR" sz="1400" dirty="0">
                <a:solidFill>
                  <a:srgbClr val="FF0000"/>
                </a:solidFill>
                <a:latin typeface="Courier New" pitchFamily="-112" charset="0"/>
              </a:rPr>
              <a:t>());</a:t>
            </a:r>
          </a:p>
          <a:p>
            <a:pPr>
              <a:lnSpc>
                <a:spcPct val="70000"/>
              </a:lnSpc>
              <a:spcBef>
                <a:spcPct val="20000"/>
              </a:spcBef>
              <a:buFont typeface="Wingdings" pitchFamily="-112" charset="2"/>
              <a:buNone/>
            </a:pPr>
            <a:r>
              <a:rPr lang="en-US" altLang="pt-BR" sz="1400" dirty="0">
                <a:latin typeface="Courier New" pitchFamily="-112" charset="0"/>
              </a:rPr>
              <a:t>  </a:t>
            </a:r>
          </a:p>
          <a:p>
            <a:pPr>
              <a:lnSpc>
                <a:spcPct val="70000"/>
              </a:lnSpc>
              <a:spcBef>
                <a:spcPct val="20000"/>
              </a:spcBef>
              <a:buFont typeface="Wingdings" pitchFamily="-112" charset="2"/>
              <a:buNone/>
            </a:pPr>
            <a:r>
              <a:rPr lang="en-US" altLang="pt-BR" sz="1400" dirty="0">
                <a:latin typeface="Courier New" pitchFamily="-112" charset="0"/>
              </a:rPr>
              <a:t>  for(</a:t>
            </a:r>
            <a:r>
              <a:rPr lang="en-US" altLang="pt-BR" sz="1400" dirty="0" err="1">
                <a:latin typeface="Courier New" pitchFamily="-112" charset="0"/>
              </a:rPr>
              <a:t>var</a:t>
            </a:r>
            <a:r>
              <a:rPr lang="en-US" altLang="pt-BR" sz="1400" dirty="0">
                <a:latin typeface="Courier New" pitchFamily="-112" charset="0"/>
              </a:rPr>
              <a:t> </a:t>
            </a:r>
            <a:r>
              <a:rPr lang="en-US" altLang="pt-BR" sz="1400" dirty="0" err="1">
                <a:latin typeface="Courier New" pitchFamily="-112" charset="0"/>
              </a:rPr>
              <a:t>i</a:t>
            </a:r>
            <a:r>
              <a:rPr lang="en-US" altLang="pt-BR" sz="1400" dirty="0">
                <a:latin typeface="Courier New" pitchFamily="-112" charset="0"/>
              </a:rPr>
              <a:t> = 0; </a:t>
            </a:r>
            <a:r>
              <a:rPr lang="en-US" altLang="pt-BR" sz="1400" dirty="0" err="1">
                <a:latin typeface="Courier New" pitchFamily="-112" charset="0"/>
              </a:rPr>
              <a:t>i</a:t>
            </a:r>
            <a:r>
              <a:rPr lang="en-US" altLang="pt-BR" sz="1400" dirty="0">
                <a:latin typeface="Courier New" pitchFamily="-112" charset="0"/>
              </a:rPr>
              <a:t> &lt; </a:t>
            </a:r>
            <a:r>
              <a:rPr lang="en-US" altLang="pt-BR" sz="1400" dirty="0" err="1">
                <a:latin typeface="Courier New" pitchFamily="-112" charset="0"/>
              </a:rPr>
              <a:t>Math.floor</a:t>
            </a:r>
            <a:r>
              <a:rPr lang="en-US" altLang="pt-BR" sz="1400" dirty="0">
                <a:latin typeface="Courier New" pitchFamily="-112" charset="0"/>
              </a:rPr>
              <a:t>(</a:t>
            </a:r>
            <a:r>
              <a:rPr lang="en-US" altLang="pt-BR" sz="1400" dirty="0" err="1">
                <a:solidFill>
                  <a:srgbClr val="FF0033"/>
                </a:solidFill>
                <a:latin typeface="Courier New" pitchFamily="-112" charset="0"/>
              </a:rPr>
              <a:t>str.length</a:t>
            </a:r>
            <a:r>
              <a:rPr lang="en-US" altLang="pt-BR" sz="1400" dirty="0">
                <a:latin typeface="Courier New" pitchFamily="-112" charset="0"/>
              </a:rPr>
              <a:t>/2); </a:t>
            </a:r>
            <a:r>
              <a:rPr lang="en-US" altLang="pt-BR" sz="1400" dirty="0" err="1">
                <a:latin typeface="Courier New" pitchFamily="-112" charset="0"/>
              </a:rPr>
              <a:t>i</a:t>
            </a:r>
            <a:r>
              <a:rPr lang="en-US" altLang="pt-BR" sz="1400" dirty="0">
                <a:latin typeface="Courier New" pitchFamily="-112" charset="0"/>
              </a:rPr>
              <a:t>++) {</a:t>
            </a:r>
          </a:p>
          <a:p>
            <a:pPr>
              <a:lnSpc>
                <a:spcPct val="70000"/>
              </a:lnSpc>
              <a:spcBef>
                <a:spcPct val="20000"/>
              </a:spcBef>
              <a:buFont typeface="Wingdings" pitchFamily="-112" charset="2"/>
              <a:buNone/>
            </a:pPr>
            <a:r>
              <a:rPr lang="en-US" altLang="pt-BR" sz="1400" dirty="0">
                <a:latin typeface="Courier New" pitchFamily="-112" charset="0"/>
              </a:rPr>
              <a:t>    if (</a:t>
            </a:r>
            <a:r>
              <a:rPr lang="en-US" altLang="pt-BR" sz="1400" dirty="0" err="1">
                <a:solidFill>
                  <a:srgbClr val="FF0033"/>
                </a:solidFill>
                <a:latin typeface="Courier New" pitchFamily="-112" charset="0"/>
              </a:rPr>
              <a:t>str.charAt</a:t>
            </a:r>
            <a:r>
              <a:rPr lang="en-US" altLang="pt-BR" sz="1400" dirty="0">
                <a:solidFill>
                  <a:srgbClr val="FF0033"/>
                </a:solidFill>
                <a:latin typeface="Courier New" pitchFamily="-112" charset="0"/>
              </a:rPr>
              <a:t>(</a:t>
            </a:r>
            <a:r>
              <a:rPr lang="en-US" altLang="pt-BR" sz="1400" dirty="0" err="1">
                <a:solidFill>
                  <a:srgbClr val="FF0033"/>
                </a:solidFill>
                <a:latin typeface="Courier New" pitchFamily="-112" charset="0"/>
              </a:rPr>
              <a:t>i</a:t>
            </a:r>
            <a:r>
              <a:rPr lang="en-US" altLang="pt-BR" sz="1400" dirty="0">
                <a:solidFill>
                  <a:srgbClr val="FF0033"/>
                </a:solidFill>
                <a:latin typeface="Courier New" pitchFamily="-112" charset="0"/>
              </a:rPr>
              <a:t>)</a:t>
            </a:r>
            <a:r>
              <a:rPr lang="en-US" altLang="pt-BR" sz="1400" dirty="0">
                <a:latin typeface="Courier New" pitchFamily="-112" charset="0"/>
              </a:rPr>
              <a:t> != </a:t>
            </a:r>
            <a:r>
              <a:rPr lang="en-US" altLang="pt-BR" sz="1400" dirty="0" err="1">
                <a:solidFill>
                  <a:srgbClr val="FF0033"/>
                </a:solidFill>
                <a:latin typeface="Courier New" pitchFamily="-112" charset="0"/>
              </a:rPr>
              <a:t>str.charAt</a:t>
            </a:r>
            <a:r>
              <a:rPr lang="en-US" altLang="pt-BR" sz="1400" dirty="0">
                <a:solidFill>
                  <a:srgbClr val="FF0033"/>
                </a:solidFill>
                <a:latin typeface="Courier New" pitchFamily="-112" charset="0"/>
              </a:rPr>
              <a:t>(str.length-i-1)</a:t>
            </a:r>
            <a:r>
              <a:rPr lang="en-US" altLang="pt-BR" sz="1400" dirty="0">
                <a:latin typeface="Courier New" pitchFamily="-112" charset="0"/>
              </a:rPr>
              <a:t>) {</a:t>
            </a:r>
          </a:p>
          <a:p>
            <a:pPr>
              <a:lnSpc>
                <a:spcPct val="70000"/>
              </a:lnSpc>
              <a:spcBef>
                <a:spcPct val="20000"/>
              </a:spcBef>
              <a:buFont typeface="Wingdings" pitchFamily="-112" charset="2"/>
              <a:buNone/>
            </a:pPr>
            <a:r>
              <a:rPr lang="en-US" altLang="pt-BR" sz="1400" dirty="0">
                <a:latin typeface="Courier New" pitchFamily="-112" charset="0"/>
              </a:rPr>
              <a:t>      return false;</a:t>
            </a:r>
          </a:p>
          <a:p>
            <a:pPr>
              <a:lnSpc>
                <a:spcPct val="70000"/>
              </a:lnSpc>
              <a:spcBef>
                <a:spcPct val="20000"/>
              </a:spcBef>
              <a:buFont typeface="Wingdings" pitchFamily="-112" charset="2"/>
              <a:buNone/>
            </a:pPr>
            <a:r>
              <a:rPr lang="en-US" altLang="pt-BR" sz="1400" dirty="0">
                <a:latin typeface="Courier New" pitchFamily="-112" charset="0"/>
              </a:rPr>
              <a:t>    }</a:t>
            </a:r>
          </a:p>
          <a:p>
            <a:pPr>
              <a:lnSpc>
                <a:spcPct val="70000"/>
              </a:lnSpc>
              <a:spcBef>
                <a:spcPct val="20000"/>
              </a:spcBef>
              <a:buFont typeface="Wingdings" pitchFamily="-112" charset="2"/>
              <a:buNone/>
            </a:pPr>
            <a:r>
              <a:rPr lang="en-US" altLang="pt-BR" sz="1400" dirty="0">
                <a:latin typeface="Courier New" pitchFamily="-112" charset="0"/>
              </a:rPr>
              <a:t>  }</a:t>
            </a:r>
          </a:p>
          <a:p>
            <a:pPr>
              <a:lnSpc>
                <a:spcPct val="70000"/>
              </a:lnSpc>
              <a:spcBef>
                <a:spcPct val="20000"/>
              </a:spcBef>
              <a:buFont typeface="Wingdings" pitchFamily="-112" charset="2"/>
              <a:buNone/>
            </a:pPr>
            <a:r>
              <a:rPr lang="en-US" altLang="pt-BR" sz="1400" dirty="0">
                <a:latin typeface="Courier New" pitchFamily="-112" charset="0"/>
              </a:rPr>
              <a:t>  return true;</a:t>
            </a:r>
          </a:p>
          <a:p>
            <a:pPr>
              <a:lnSpc>
                <a:spcPct val="70000"/>
              </a:lnSpc>
              <a:spcBef>
                <a:spcPct val="20000"/>
              </a:spcBef>
              <a:buFont typeface="Wingdings" pitchFamily="-112" charset="2"/>
              <a:buNone/>
            </a:pPr>
            <a:r>
              <a:rPr lang="en-US" altLang="pt-BR" sz="1400" dirty="0">
                <a:latin typeface="Courier New" pitchFamily="-112" charset="0"/>
              </a:rPr>
              <a:t>}</a:t>
            </a:r>
          </a:p>
        </p:txBody>
      </p:sp>
      <p:sp>
        <p:nvSpPr>
          <p:cNvPr id="6" name="Espaço Reservado para Conteúdo 3"/>
          <p:cNvSpPr>
            <a:spLocks noGrp="1"/>
          </p:cNvSpPr>
          <p:nvPr>
            <p:ph sz="quarter" idx="1"/>
          </p:nvPr>
        </p:nvSpPr>
        <p:spPr>
          <a:xfrm>
            <a:off x="6858000" y="1676400"/>
            <a:ext cx="2209800" cy="4876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000" smtClean="0"/>
              <a:t>isPalindrome</a:t>
            </a:r>
          </a:p>
          <a:p>
            <a:pPr marL="0" indent="0">
              <a:buNone/>
            </a:pPr>
            <a:r>
              <a:rPr lang="pt-BR" sz="2000"/>
              <a:t>d</a:t>
            </a:r>
            <a:r>
              <a:rPr lang="pt-BR" sz="2000" smtClean="0"/>
              <a:t>eve retornar true:</a:t>
            </a:r>
          </a:p>
          <a:p>
            <a:pPr marL="0" indent="0">
              <a:buNone/>
            </a:pPr>
            <a:r>
              <a:rPr lang="pt-BR" sz="2000" smtClean="0"/>
              <a:t>-radar</a:t>
            </a:r>
          </a:p>
          <a:p>
            <a:pPr marL="0" indent="0">
              <a:buNone/>
            </a:pPr>
            <a:r>
              <a:rPr lang="pt-BR" sz="2000" smtClean="0"/>
              <a:t>-arara</a:t>
            </a:r>
          </a:p>
          <a:p>
            <a:pPr marL="0" indent="0">
              <a:buNone/>
            </a:pPr>
            <a:r>
              <a:rPr lang="pt-BR" sz="2000" smtClean="0"/>
              <a:t>-Madam, I’m Adam</a:t>
            </a:r>
          </a:p>
          <a:p>
            <a:pPr marL="0" indent="0">
              <a:buNone/>
            </a:pPr>
            <a:endParaRPr lang="pt-BR" sz="2000" smtClean="0"/>
          </a:p>
        </p:txBody>
      </p:sp>
    </p:spTree>
    <p:extLst>
      <p:ext uri="{BB962C8B-B14F-4D97-AF65-F5344CB8AC3E}">
        <p14:creationId xmlns:p14="http://schemas.microsoft.com/office/powerpoint/2010/main" val="2470315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mtClean="0"/>
              <a:t>Exemplo com String</a:t>
            </a:r>
            <a:br>
              <a:rPr lang="pt-BR" smtClean="0"/>
            </a:br>
            <a:r>
              <a:rPr lang="pt-BR" sz="2700" smtClean="0"/>
              <a:t>Testar se String é palíndrome</a:t>
            </a:r>
            <a:endParaRPr lang="pt-BR" sz="270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4B0DD64-BA5F-44FB-B7F3-C25A5336B1A5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838200" y="1239425"/>
            <a:ext cx="7467600" cy="5607689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9pPr>
          </a:lstStyle>
          <a:p>
            <a:r>
              <a:rPr lang="en-US" altLang="pt-BR" sz="1400" dirty="0">
                <a:latin typeface="Courier New" pitchFamily="-112" charset="0"/>
              </a:rPr>
              <a:t>&lt;html&gt;</a:t>
            </a:r>
          </a:p>
          <a:p>
            <a:r>
              <a:rPr lang="en-US" altLang="pt-BR" sz="1400" dirty="0">
                <a:latin typeface="Courier New" pitchFamily="-112" charset="0"/>
              </a:rPr>
              <a:t>&lt;!–- </a:t>
            </a:r>
            <a:r>
              <a:rPr lang="en-US" altLang="pt-BR" sz="1400" dirty="0" smtClean="0">
                <a:latin typeface="Courier New" pitchFamily="-112" charset="0"/>
              </a:rPr>
              <a:t>js09.html --&gt;</a:t>
            </a:r>
            <a:endParaRPr lang="en-US" altLang="pt-BR" sz="1400" dirty="0">
              <a:latin typeface="Courier New" pitchFamily="-112" charset="0"/>
            </a:endParaRPr>
          </a:p>
          <a:p>
            <a:r>
              <a:rPr lang="en-US" altLang="pt-BR" sz="1400" dirty="0">
                <a:latin typeface="Courier New" pitchFamily="-112" charset="0"/>
              </a:rPr>
              <a:t>&lt;head&gt;</a:t>
            </a:r>
          </a:p>
          <a:p>
            <a:r>
              <a:rPr lang="en-US" altLang="pt-BR" sz="1400" dirty="0">
                <a:latin typeface="Courier New" pitchFamily="-112" charset="0"/>
              </a:rPr>
              <a:t> &lt;</a:t>
            </a:r>
            <a:r>
              <a:rPr lang="en-US" altLang="pt-BR" sz="1400" dirty="0" smtClean="0">
                <a:latin typeface="Courier New" pitchFamily="-112" charset="0"/>
              </a:rPr>
              <a:t>title&gt;</a:t>
            </a:r>
            <a:r>
              <a:rPr lang="en-US" altLang="pt-BR" sz="1400" dirty="0" err="1" smtClean="0">
                <a:latin typeface="Courier New" pitchFamily="-112" charset="0"/>
              </a:rPr>
              <a:t>Testa</a:t>
            </a:r>
            <a:r>
              <a:rPr lang="en-US" altLang="pt-BR" sz="1400" dirty="0" smtClean="0">
                <a:latin typeface="Courier New" pitchFamily="-112" charset="0"/>
              </a:rPr>
              <a:t> palindrome&lt;/</a:t>
            </a:r>
            <a:r>
              <a:rPr lang="en-US" altLang="pt-BR" sz="1400" dirty="0">
                <a:latin typeface="Courier New" pitchFamily="-112" charset="0"/>
              </a:rPr>
              <a:t>title</a:t>
            </a:r>
            <a:r>
              <a:rPr lang="en-US" altLang="pt-BR" sz="1400" dirty="0" smtClean="0">
                <a:latin typeface="Courier New" pitchFamily="-112" charset="0"/>
              </a:rPr>
              <a:t>&gt;  </a:t>
            </a:r>
            <a:endParaRPr lang="en-US" altLang="pt-BR" sz="1400" dirty="0">
              <a:latin typeface="Courier New" pitchFamily="-112" charset="0"/>
            </a:endParaRPr>
          </a:p>
          <a:p>
            <a:r>
              <a:rPr lang="en-US" altLang="pt-BR" sz="1400" dirty="0">
                <a:solidFill>
                  <a:srgbClr val="FF0000"/>
                </a:solidFill>
                <a:latin typeface="Courier New" pitchFamily="-112" charset="0"/>
              </a:rPr>
              <a:t>  &lt;script type="text/</a:t>
            </a:r>
            <a:r>
              <a:rPr lang="en-US" altLang="pt-BR" sz="1400" dirty="0" err="1">
                <a:solidFill>
                  <a:srgbClr val="FF0000"/>
                </a:solidFill>
                <a:latin typeface="Courier New" pitchFamily="-112" charset="0"/>
              </a:rPr>
              <a:t>javascript</a:t>
            </a:r>
            <a:r>
              <a:rPr lang="en-US" altLang="pt-BR" sz="1400" dirty="0">
                <a:solidFill>
                  <a:srgbClr val="FF0000"/>
                </a:solidFill>
                <a:latin typeface="Courier New" pitchFamily="-112" charset="0"/>
              </a:rPr>
              <a:t>"&gt;</a:t>
            </a:r>
          </a:p>
          <a:p>
            <a:pPr lvl="1"/>
            <a:r>
              <a:rPr lang="en-US" altLang="pt-BR" sz="1400" dirty="0">
                <a:solidFill>
                  <a:srgbClr val="FF0000"/>
                </a:solidFill>
                <a:latin typeface="Courier New" pitchFamily="-112" charset="0"/>
              </a:rPr>
              <a:t>function strip(</a:t>
            </a:r>
            <a:r>
              <a:rPr lang="en-US" altLang="pt-BR" sz="1400" dirty="0" err="1">
                <a:solidFill>
                  <a:srgbClr val="FF0000"/>
                </a:solidFill>
                <a:latin typeface="Courier New" pitchFamily="-112" charset="0"/>
              </a:rPr>
              <a:t>str</a:t>
            </a:r>
            <a:r>
              <a:rPr lang="en-US" altLang="pt-BR" sz="1400" dirty="0" smtClean="0">
                <a:solidFill>
                  <a:srgbClr val="FF0000"/>
                </a:solidFill>
                <a:latin typeface="Courier New" pitchFamily="-112" charset="0"/>
              </a:rPr>
              <a:t>){</a:t>
            </a:r>
            <a:endParaRPr lang="en-US" altLang="pt-BR" sz="1400" dirty="0">
              <a:solidFill>
                <a:srgbClr val="FF0000"/>
              </a:solidFill>
              <a:latin typeface="Courier New" pitchFamily="-112" charset="0"/>
            </a:endParaRPr>
          </a:p>
          <a:p>
            <a:r>
              <a:rPr lang="en-US" altLang="pt-BR" sz="1400" dirty="0">
                <a:solidFill>
                  <a:srgbClr val="FF0000"/>
                </a:solidFill>
                <a:latin typeface="Courier New" pitchFamily="-112" charset="0"/>
              </a:rPr>
              <a:t>       // </a:t>
            </a:r>
            <a:r>
              <a:rPr lang="en-US" altLang="pt-BR" sz="1400" dirty="0" err="1" smtClean="0">
                <a:solidFill>
                  <a:srgbClr val="FF0000"/>
                </a:solidFill>
                <a:latin typeface="Courier New" pitchFamily="-112" charset="0"/>
              </a:rPr>
              <a:t>Código</a:t>
            </a:r>
            <a:r>
              <a:rPr lang="en-US" altLang="pt-BR" sz="1400" dirty="0" smtClean="0">
                <a:solidFill>
                  <a:srgbClr val="FF0000"/>
                </a:solidFill>
                <a:latin typeface="Courier New" pitchFamily="-112" charset="0"/>
              </a:rPr>
              <a:t> </a:t>
            </a:r>
            <a:r>
              <a:rPr lang="en-US" altLang="pt-BR" sz="1400" dirty="0" err="1" smtClean="0">
                <a:solidFill>
                  <a:srgbClr val="FF0000"/>
                </a:solidFill>
                <a:latin typeface="Courier New" pitchFamily="-112" charset="0"/>
              </a:rPr>
              <a:t>mostrado</a:t>
            </a:r>
            <a:r>
              <a:rPr lang="en-US" altLang="pt-BR" sz="1400" dirty="0" smtClean="0">
                <a:solidFill>
                  <a:srgbClr val="FF0000"/>
                </a:solidFill>
                <a:latin typeface="Courier New" pitchFamily="-112" charset="0"/>
              </a:rPr>
              <a:t> no slide anterior</a:t>
            </a:r>
            <a:endParaRPr lang="en-US" altLang="pt-BR" sz="1400" dirty="0">
              <a:solidFill>
                <a:srgbClr val="FF0000"/>
              </a:solidFill>
              <a:latin typeface="Courier New" pitchFamily="-112" charset="0"/>
            </a:endParaRPr>
          </a:p>
          <a:p>
            <a:pPr lvl="1"/>
            <a:r>
              <a:rPr lang="en-US" altLang="pt-BR" sz="1400" dirty="0" smtClean="0">
                <a:solidFill>
                  <a:srgbClr val="FF0000"/>
                </a:solidFill>
                <a:latin typeface="Courier New" pitchFamily="-112" charset="0"/>
              </a:rPr>
              <a:t>}</a:t>
            </a:r>
            <a:endParaRPr lang="en-US" altLang="pt-BR" sz="1400" dirty="0">
              <a:solidFill>
                <a:srgbClr val="FF0000"/>
              </a:solidFill>
              <a:latin typeface="Courier New" pitchFamily="-112" charset="0"/>
            </a:endParaRPr>
          </a:p>
          <a:p>
            <a:pPr lvl="1">
              <a:lnSpc>
                <a:spcPct val="70000"/>
              </a:lnSpc>
              <a:spcBef>
                <a:spcPct val="20000"/>
              </a:spcBef>
              <a:buFont typeface="Wingdings" pitchFamily="-112" charset="2"/>
              <a:buNone/>
            </a:pPr>
            <a:r>
              <a:rPr lang="en-US" altLang="pt-BR" sz="1400" dirty="0">
                <a:solidFill>
                  <a:srgbClr val="FF0000"/>
                </a:solidFill>
                <a:latin typeface="Courier New" pitchFamily="-112" charset="0"/>
              </a:rPr>
              <a:t>function </a:t>
            </a:r>
            <a:r>
              <a:rPr lang="en-US" altLang="pt-BR" sz="1400" dirty="0" err="1">
                <a:solidFill>
                  <a:srgbClr val="FF0000"/>
                </a:solidFill>
                <a:latin typeface="Courier New" pitchFamily="-112" charset="0"/>
              </a:rPr>
              <a:t>isPalindrome</a:t>
            </a:r>
            <a:r>
              <a:rPr lang="en-US" altLang="pt-BR" sz="1400" dirty="0">
                <a:solidFill>
                  <a:srgbClr val="FF0000"/>
                </a:solidFill>
                <a:latin typeface="Courier New" pitchFamily="-112" charset="0"/>
              </a:rPr>
              <a:t>(</a:t>
            </a:r>
            <a:r>
              <a:rPr lang="en-US" altLang="pt-BR" sz="1400" dirty="0" err="1">
                <a:solidFill>
                  <a:srgbClr val="FF0000"/>
                </a:solidFill>
                <a:latin typeface="Courier New" pitchFamily="-112" charset="0"/>
              </a:rPr>
              <a:t>str</a:t>
            </a:r>
            <a:r>
              <a:rPr lang="en-US" altLang="pt-BR" sz="1400" dirty="0">
                <a:solidFill>
                  <a:srgbClr val="FF0000"/>
                </a:solidFill>
                <a:latin typeface="Courier New" pitchFamily="-112" charset="0"/>
              </a:rPr>
              <a:t>)</a:t>
            </a:r>
          </a:p>
          <a:p>
            <a:pPr lvl="1">
              <a:lnSpc>
                <a:spcPct val="70000"/>
              </a:lnSpc>
              <a:spcBef>
                <a:spcPct val="20000"/>
              </a:spcBef>
              <a:buFont typeface="Wingdings" pitchFamily="-112" charset="2"/>
              <a:buNone/>
            </a:pPr>
            <a:r>
              <a:rPr lang="en-US" altLang="pt-BR" sz="1400" dirty="0">
                <a:solidFill>
                  <a:srgbClr val="FF0000"/>
                </a:solidFill>
                <a:latin typeface="Courier New" pitchFamily="-112" charset="0"/>
              </a:rPr>
              <a:t>{</a:t>
            </a:r>
          </a:p>
          <a:p>
            <a:pPr lvl="1">
              <a:lnSpc>
                <a:spcPct val="70000"/>
              </a:lnSpc>
              <a:spcBef>
                <a:spcPct val="20000"/>
              </a:spcBef>
              <a:buFont typeface="Wingdings" pitchFamily="-112" charset="2"/>
              <a:buNone/>
            </a:pPr>
            <a:r>
              <a:rPr lang="en-US" altLang="pt-BR" sz="1400" dirty="0">
                <a:solidFill>
                  <a:srgbClr val="FF0000"/>
                </a:solidFill>
                <a:latin typeface="Courier New" pitchFamily="-112" charset="0"/>
              </a:rPr>
              <a:t>  // </a:t>
            </a:r>
            <a:r>
              <a:rPr lang="en-US" altLang="pt-BR" sz="1400" dirty="0" err="1" smtClean="0">
                <a:solidFill>
                  <a:srgbClr val="FF0000"/>
                </a:solidFill>
                <a:latin typeface="Courier New" pitchFamily="-112" charset="0"/>
              </a:rPr>
              <a:t>Código</a:t>
            </a:r>
            <a:r>
              <a:rPr lang="en-US" altLang="pt-BR" sz="1400" dirty="0" smtClean="0">
                <a:solidFill>
                  <a:srgbClr val="FF0000"/>
                </a:solidFill>
                <a:latin typeface="Courier New" pitchFamily="-112" charset="0"/>
              </a:rPr>
              <a:t> </a:t>
            </a:r>
            <a:r>
              <a:rPr lang="en-US" altLang="pt-BR" sz="1400" dirty="0" err="1" smtClean="0">
                <a:solidFill>
                  <a:srgbClr val="FF0000"/>
                </a:solidFill>
                <a:latin typeface="Courier New" pitchFamily="-112" charset="0"/>
              </a:rPr>
              <a:t>mostrado</a:t>
            </a:r>
            <a:r>
              <a:rPr lang="en-US" altLang="pt-BR" sz="1400" dirty="0" smtClean="0">
                <a:solidFill>
                  <a:srgbClr val="FF0000"/>
                </a:solidFill>
                <a:latin typeface="Courier New" pitchFamily="-112" charset="0"/>
              </a:rPr>
              <a:t> no slide anterior</a:t>
            </a:r>
            <a:endParaRPr lang="en-US" altLang="pt-BR" sz="1400" dirty="0">
              <a:solidFill>
                <a:srgbClr val="FF0000"/>
              </a:solidFill>
              <a:latin typeface="Courier New" pitchFamily="-112" charset="0"/>
            </a:endParaRPr>
          </a:p>
          <a:p>
            <a:pPr lvl="1">
              <a:lnSpc>
                <a:spcPct val="70000"/>
              </a:lnSpc>
              <a:spcBef>
                <a:spcPct val="20000"/>
              </a:spcBef>
              <a:buFont typeface="Wingdings" pitchFamily="-112" charset="2"/>
              <a:buNone/>
            </a:pPr>
            <a:r>
              <a:rPr lang="en-US" altLang="pt-BR" sz="1400" dirty="0">
                <a:solidFill>
                  <a:srgbClr val="FF0000"/>
                </a:solidFill>
                <a:latin typeface="Courier New" pitchFamily="-112" charset="0"/>
              </a:rPr>
              <a:t>}</a:t>
            </a:r>
          </a:p>
          <a:p>
            <a:r>
              <a:rPr lang="en-US" altLang="pt-BR" sz="1400" dirty="0">
                <a:solidFill>
                  <a:srgbClr val="FF0000"/>
                </a:solidFill>
                <a:latin typeface="Courier New" pitchFamily="-112" charset="0"/>
              </a:rPr>
              <a:t>  &lt;/script&gt;</a:t>
            </a:r>
          </a:p>
          <a:p>
            <a:r>
              <a:rPr lang="en-US" altLang="pt-BR" sz="1400" dirty="0">
                <a:latin typeface="Courier New" pitchFamily="-112" charset="0"/>
              </a:rPr>
              <a:t>&lt;/head</a:t>
            </a:r>
            <a:r>
              <a:rPr lang="en-US" altLang="pt-BR" sz="1400" dirty="0" smtClean="0">
                <a:latin typeface="Courier New" pitchFamily="-112" charset="0"/>
              </a:rPr>
              <a:t>&gt;</a:t>
            </a:r>
            <a:endParaRPr lang="en-US" altLang="pt-BR" sz="1400" dirty="0">
              <a:latin typeface="Courier New" pitchFamily="-112" charset="0"/>
            </a:endParaRPr>
          </a:p>
          <a:p>
            <a:r>
              <a:rPr lang="en-US" altLang="pt-BR" sz="1400" dirty="0">
                <a:latin typeface="Courier New" pitchFamily="-112" charset="0"/>
              </a:rPr>
              <a:t>&lt;body&gt;  &lt;p&gt;</a:t>
            </a:r>
          </a:p>
          <a:p>
            <a:r>
              <a:rPr lang="en-US" altLang="pt-BR" sz="1400" dirty="0">
                <a:latin typeface="Courier New" pitchFamily="-112" charset="0"/>
              </a:rPr>
              <a:t>  &lt;script type="text/</a:t>
            </a:r>
            <a:r>
              <a:rPr lang="en-US" altLang="pt-BR" sz="1400" dirty="0" err="1">
                <a:latin typeface="Courier New" pitchFamily="-112" charset="0"/>
              </a:rPr>
              <a:t>javascript</a:t>
            </a:r>
            <a:r>
              <a:rPr lang="en-US" altLang="pt-BR" sz="1400" dirty="0">
                <a:latin typeface="Courier New" pitchFamily="-112" charset="0"/>
              </a:rPr>
              <a:t>"&gt;</a:t>
            </a:r>
          </a:p>
          <a:p>
            <a:r>
              <a:rPr lang="en-US" altLang="pt-BR" sz="1400" dirty="0">
                <a:latin typeface="Courier New" pitchFamily="-112" charset="0"/>
              </a:rPr>
              <a:t>    text = prompt("</a:t>
            </a:r>
            <a:r>
              <a:rPr lang="en-US" altLang="pt-BR" sz="1400" dirty="0" err="1">
                <a:latin typeface="Courier New" pitchFamily="-112" charset="0"/>
              </a:rPr>
              <a:t>Digite</a:t>
            </a:r>
            <a:r>
              <a:rPr lang="en-US" altLang="pt-BR" sz="1400" dirty="0">
                <a:latin typeface="Courier New" pitchFamily="-112" charset="0"/>
              </a:rPr>
              <a:t> </a:t>
            </a:r>
            <a:r>
              <a:rPr lang="en-US" altLang="pt-BR" sz="1400" dirty="0" err="1" smtClean="0">
                <a:latin typeface="Courier New" pitchFamily="-112" charset="0"/>
              </a:rPr>
              <a:t>uma</a:t>
            </a:r>
            <a:r>
              <a:rPr lang="en-US" altLang="pt-BR" sz="1400" dirty="0" smtClean="0">
                <a:latin typeface="Courier New" pitchFamily="-112" charset="0"/>
              </a:rPr>
              <a:t> </a:t>
            </a:r>
            <a:r>
              <a:rPr lang="en-US" altLang="pt-BR" sz="1400" dirty="0" err="1" smtClean="0">
                <a:latin typeface="Courier New" pitchFamily="-112" charset="0"/>
              </a:rPr>
              <a:t>palavra</a:t>
            </a:r>
            <a:r>
              <a:rPr lang="en-US" altLang="pt-BR" sz="1400" dirty="0" smtClean="0">
                <a:latin typeface="Courier New" pitchFamily="-112" charset="0"/>
              </a:rPr>
              <a:t> </a:t>
            </a:r>
            <a:r>
              <a:rPr lang="en-US" altLang="pt-BR" sz="1400" dirty="0" err="1" smtClean="0">
                <a:latin typeface="Courier New" pitchFamily="-112" charset="0"/>
              </a:rPr>
              <a:t>ou</a:t>
            </a:r>
            <a:r>
              <a:rPr lang="en-US" altLang="pt-BR" sz="1400" dirty="0" smtClean="0">
                <a:latin typeface="Courier New" pitchFamily="-112" charset="0"/>
              </a:rPr>
              <a:t> </a:t>
            </a:r>
            <a:r>
              <a:rPr lang="en-US" altLang="pt-BR" sz="1400" dirty="0" err="1" smtClean="0">
                <a:latin typeface="Courier New" pitchFamily="-112" charset="0"/>
              </a:rPr>
              <a:t>frase</a:t>
            </a:r>
            <a:r>
              <a:rPr lang="en-US" altLang="pt-BR" sz="1400" dirty="0" smtClean="0">
                <a:latin typeface="Courier New" pitchFamily="-112" charset="0"/>
              </a:rPr>
              <a:t>", </a:t>
            </a:r>
            <a:r>
              <a:rPr lang="en-US" altLang="pt-BR" sz="1400" dirty="0">
                <a:latin typeface="Courier New" pitchFamily="-112" charset="0"/>
              </a:rPr>
              <a:t>"Madam, I'm Adam</a:t>
            </a:r>
            <a:r>
              <a:rPr lang="en-US" altLang="pt-BR" sz="1400" dirty="0" smtClean="0">
                <a:latin typeface="Courier New" pitchFamily="-112" charset="0"/>
              </a:rPr>
              <a:t>");</a:t>
            </a:r>
            <a:endParaRPr lang="en-US" altLang="pt-BR" sz="1400" dirty="0">
              <a:latin typeface="Courier New" pitchFamily="-112" charset="0"/>
            </a:endParaRPr>
          </a:p>
          <a:p>
            <a:r>
              <a:rPr lang="en-US" altLang="pt-BR" sz="1400" dirty="0">
                <a:latin typeface="Courier New" pitchFamily="-112" charset="0"/>
              </a:rPr>
              <a:t>    if (</a:t>
            </a:r>
            <a:r>
              <a:rPr lang="en-US" altLang="pt-BR" sz="1400" dirty="0" err="1">
                <a:solidFill>
                  <a:srgbClr val="FF0000"/>
                </a:solidFill>
                <a:latin typeface="Courier New" pitchFamily="-112" charset="0"/>
              </a:rPr>
              <a:t>isPalindrome</a:t>
            </a:r>
            <a:r>
              <a:rPr lang="en-US" altLang="pt-BR" sz="1400" dirty="0">
                <a:solidFill>
                  <a:srgbClr val="FF0000"/>
                </a:solidFill>
                <a:latin typeface="Courier New" pitchFamily="-112" charset="0"/>
              </a:rPr>
              <a:t>(text)</a:t>
            </a:r>
            <a:r>
              <a:rPr lang="en-US" altLang="pt-BR" sz="1400" dirty="0">
                <a:latin typeface="Courier New" pitchFamily="-112" charset="0"/>
              </a:rPr>
              <a:t>) {</a:t>
            </a:r>
          </a:p>
          <a:p>
            <a:r>
              <a:rPr lang="en-US" altLang="pt-BR" sz="1400" dirty="0">
                <a:latin typeface="Courier New" pitchFamily="-112" charset="0"/>
              </a:rPr>
              <a:t>      </a:t>
            </a:r>
            <a:r>
              <a:rPr lang="en-US" altLang="pt-BR" sz="1400" dirty="0" err="1">
                <a:latin typeface="Courier New" pitchFamily="-112" charset="0"/>
              </a:rPr>
              <a:t>document.write</a:t>
            </a:r>
            <a:r>
              <a:rPr lang="en-US" altLang="pt-BR" sz="1400" dirty="0">
                <a:latin typeface="Courier New" pitchFamily="-112" charset="0"/>
              </a:rPr>
              <a:t>("'" + text + "' &lt;</a:t>
            </a:r>
            <a:r>
              <a:rPr lang="en-US" altLang="pt-BR" sz="1400" dirty="0" smtClean="0">
                <a:latin typeface="Courier New" pitchFamily="-112" charset="0"/>
              </a:rPr>
              <a:t>b&gt;eh&lt;/</a:t>
            </a:r>
            <a:r>
              <a:rPr lang="en-US" altLang="pt-BR" sz="1400" dirty="0">
                <a:latin typeface="Courier New" pitchFamily="-112" charset="0"/>
              </a:rPr>
              <a:t>b&gt; </a:t>
            </a:r>
            <a:r>
              <a:rPr lang="en-US" altLang="pt-BR" sz="1400" dirty="0" smtClean="0">
                <a:latin typeface="Courier New" pitchFamily="-112" charset="0"/>
              </a:rPr>
              <a:t>um </a:t>
            </a:r>
            <a:r>
              <a:rPr lang="en-US" altLang="pt-BR" sz="1400" dirty="0">
                <a:latin typeface="Courier New" pitchFamily="-112" charset="0"/>
              </a:rPr>
              <a:t>palindrome.");</a:t>
            </a:r>
          </a:p>
          <a:p>
            <a:r>
              <a:rPr lang="en-US" altLang="pt-BR" sz="1400" dirty="0">
                <a:latin typeface="Courier New" pitchFamily="-112" charset="0"/>
              </a:rPr>
              <a:t>    }</a:t>
            </a:r>
          </a:p>
          <a:p>
            <a:r>
              <a:rPr lang="en-US" altLang="pt-BR" sz="1400" dirty="0">
                <a:latin typeface="Courier New" pitchFamily="-112" charset="0"/>
              </a:rPr>
              <a:t>    else {</a:t>
            </a:r>
          </a:p>
          <a:p>
            <a:r>
              <a:rPr lang="en-US" altLang="pt-BR" sz="1400" dirty="0">
                <a:latin typeface="Courier New" pitchFamily="-112" charset="0"/>
              </a:rPr>
              <a:t>      </a:t>
            </a:r>
            <a:r>
              <a:rPr lang="en-US" altLang="pt-BR" sz="1400" dirty="0" err="1">
                <a:latin typeface="Courier New" pitchFamily="-112" charset="0"/>
              </a:rPr>
              <a:t>document.write</a:t>
            </a:r>
            <a:r>
              <a:rPr lang="en-US" altLang="pt-BR" sz="1400" dirty="0">
                <a:latin typeface="Courier New" pitchFamily="-112" charset="0"/>
              </a:rPr>
              <a:t>("'" + text + "' &lt;</a:t>
            </a:r>
            <a:r>
              <a:rPr lang="en-US" altLang="pt-BR" sz="1400" dirty="0" smtClean="0">
                <a:latin typeface="Courier New" pitchFamily="-112" charset="0"/>
              </a:rPr>
              <a:t>b&gt;</a:t>
            </a:r>
            <a:r>
              <a:rPr lang="en-US" altLang="pt-BR" sz="1400" dirty="0" err="1" smtClean="0">
                <a:latin typeface="Courier New" pitchFamily="-112" charset="0"/>
              </a:rPr>
              <a:t>nao</a:t>
            </a:r>
            <a:r>
              <a:rPr lang="en-US" altLang="pt-BR" sz="1400" dirty="0" smtClean="0">
                <a:latin typeface="Courier New" pitchFamily="-112" charset="0"/>
              </a:rPr>
              <a:t> eh&lt;/</a:t>
            </a:r>
            <a:r>
              <a:rPr lang="en-US" altLang="pt-BR" sz="1400" dirty="0">
                <a:latin typeface="Courier New" pitchFamily="-112" charset="0"/>
              </a:rPr>
              <a:t>b&gt; </a:t>
            </a:r>
            <a:r>
              <a:rPr lang="en-US" altLang="pt-BR" sz="1400" dirty="0" smtClean="0">
                <a:latin typeface="Courier New" pitchFamily="-112" charset="0"/>
              </a:rPr>
              <a:t>um </a:t>
            </a:r>
            <a:r>
              <a:rPr lang="en-US" altLang="pt-BR" sz="1400" dirty="0">
                <a:latin typeface="Courier New" pitchFamily="-112" charset="0"/>
              </a:rPr>
              <a:t>palindrome.");</a:t>
            </a:r>
          </a:p>
          <a:p>
            <a:r>
              <a:rPr lang="en-US" altLang="pt-BR" sz="1400" dirty="0">
                <a:latin typeface="Courier New" pitchFamily="-112" charset="0"/>
              </a:rPr>
              <a:t>    }</a:t>
            </a:r>
          </a:p>
          <a:p>
            <a:r>
              <a:rPr lang="en-US" altLang="pt-BR" sz="1400" dirty="0">
                <a:latin typeface="Courier New" pitchFamily="-112" charset="0"/>
              </a:rPr>
              <a:t>  &lt;/script&gt;  &lt;/p&gt;</a:t>
            </a:r>
          </a:p>
          <a:p>
            <a:r>
              <a:rPr lang="en-US" altLang="pt-BR" sz="1400" dirty="0">
                <a:latin typeface="Courier New" pitchFamily="-112" charset="0"/>
              </a:rPr>
              <a:t>&lt;/body&gt;</a:t>
            </a:r>
          </a:p>
          <a:p>
            <a:r>
              <a:rPr lang="en-US" altLang="pt-BR" sz="1400" dirty="0">
                <a:latin typeface="Courier New" pitchFamily="-112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9469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Arrays</a:t>
            </a:r>
            <a:endParaRPr lang="pt-BR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4B0DD64-BA5F-44FB-B7F3-C25A5336B1A5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>
          <a:xfrm>
            <a:off x="381000" y="1600200"/>
            <a:ext cx="8610600" cy="4876800"/>
          </a:xfrm>
        </p:spPr>
        <p:txBody>
          <a:bodyPr>
            <a:normAutofit/>
          </a:bodyPr>
          <a:lstStyle/>
          <a:p>
            <a:r>
              <a:rPr lang="pt-BR" smtClean="0"/>
              <a:t>Arrays armazenam coleções de itens, que podem ser acessados por meio de índices</a:t>
            </a:r>
          </a:p>
          <a:p>
            <a:pPr lvl="1"/>
            <a:r>
              <a:rPr lang="pt-BR" smtClean="0"/>
              <a:t>Por ser </a:t>
            </a:r>
            <a:r>
              <a:rPr lang="pt-BR" smtClean="0">
                <a:solidFill>
                  <a:srgbClr val="0070C0"/>
                </a:solidFill>
              </a:rPr>
              <a:t>fracamente tipada</a:t>
            </a:r>
            <a:r>
              <a:rPr lang="pt-BR" smtClean="0"/>
              <a:t>, JavaScript permite armazenar em arrays itens de tipos diferentes</a:t>
            </a:r>
          </a:p>
          <a:p>
            <a:pPr lvl="1"/>
            <a:r>
              <a:rPr lang="pt-BR" smtClean="0"/>
              <a:t>Para criar um array, pode-se alocar espaço usando o operador new</a:t>
            </a:r>
          </a:p>
          <a:p>
            <a:pPr marL="685800" lvl="2" indent="0">
              <a:buNone/>
            </a:pPr>
            <a:endParaRPr lang="pt-BR" sz="18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85800" lvl="2" indent="0">
              <a:buNone/>
            </a:pPr>
            <a:r>
              <a:rPr lang="pt-BR" sz="18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itens = new Array(10);  // aloca espaço para 10, mas 						pode crescer</a:t>
            </a:r>
          </a:p>
          <a:p>
            <a:pPr marL="685800" lvl="2" indent="0">
              <a:buNone/>
            </a:pPr>
            <a:r>
              <a:rPr lang="pt-BR" sz="1800" b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pt-BR" sz="18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tens = new Array();  //  sem parâmetros, cresce 						dinamicamente</a:t>
            </a:r>
          </a:p>
          <a:p>
            <a:pPr marL="685800" lvl="2" indent="0">
              <a:buNone/>
            </a:pPr>
            <a:r>
              <a:rPr lang="pt-BR" sz="18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Itens = [0, 0, 0, 0, 0, 0, 0]  // criar e inicializar</a:t>
            </a:r>
          </a:p>
          <a:p>
            <a:pPr lvl="1"/>
            <a:endParaRPr lang="pt-BR" smtClean="0"/>
          </a:p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1602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Arrays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4B0DD64-BA5F-44FB-B7F3-C25A5336B1A5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/>
              <a:t>Para acessar, basta usar um índice (igual Java/C</a:t>
            </a:r>
            <a:r>
              <a:rPr lang="pt-BR" smtClean="0"/>
              <a:t>++)</a:t>
            </a:r>
          </a:p>
          <a:p>
            <a:pPr marL="685800" lvl="2" indent="0">
              <a:lnSpc>
                <a:spcPct val="70000"/>
              </a:lnSpc>
              <a:buNone/>
            </a:pPr>
            <a:endParaRPr lang="en-US" altLang="pt-BR" sz="2000" smtClean="0">
              <a:solidFill>
                <a:srgbClr val="000000"/>
              </a:solidFill>
              <a:latin typeface="Courier New" pitchFamily="-112" charset="0"/>
            </a:endParaRPr>
          </a:p>
          <a:p>
            <a:pPr marL="685800" lvl="2" indent="0">
              <a:lnSpc>
                <a:spcPct val="70000"/>
              </a:lnSpc>
              <a:buNone/>
            </a:pPr>
            <a:r>
              <a:rPr lang="en-US" altLang="pt-BR" sz="2000" b="1" smtClean="0">
                <a:solidFill>
                  <a:srgbClr val="000000"/>
                </a:solidFill>
                <a:latin typeface="Courier New" pitchFamily="-112" charset="0"/>
              </a:rPr>
              <a:t>for </a:t>
            </a:r>
            <a:r>
              <a:rPr lang="en-US" altLang="pt-BR" sz="2000" b="1">
                <a:solidFill>
                  <a:srgbClr val="000000"/>
                </a:solidFill>
                <a:latin typeface="Courier New" pitchFamily="-112" charset="0"/>
              </a:rPr>
              <a:t>(i = 0; i &lt; 10; i++) {</a:t>
            </a:r>
          </a:p>
          <a:p>
            <a:pPr marL="685800" lvl="2" indent="0">
              <a:lnSpc>
                <a:spcPct val="70000"/>
              </a:lnSpc>
              <a:buNone/>
            </a:pPr>
            <a:r>
              <a:rPr lang="en-US" altLang="pt-BR" sz="2000" b="1">
                <a:solidFill>
                  <a:srgbClr val="000000"/>
                </a:solidFill>
                <a:latin typeface="Courier New" pitchFamily="-112" charset="0"/>
              </a:rPr>
              <a:t>    items[i] = i</a:t>
            </a:r>
            <a:r>
              <a:rPr lang="en-US" altLang="pt-BR" sz="2000" b="1" smtClean="0">
                <a:solidFill>
                  <a:srgbClr val="000000"/>
                </a:solidFill>
                <a:latin typeface="Courier New" pitchFamily="-112" charset="0"/>
              </a:rPr>
              <a:t>;    // inicializa com valores 				     0</a:t>
            </a:r>
            <a:r>
              <a:rPr lang="en-US" altLang="pt-BR" sz="2000" b="1">
                <a:solidFill>
                  <a:srgbClr val="000000"/>
                </a:solidFill>
                <a:latin typeface="Courier New" pitchFamily="-112" charset="0"/>
              </a:rPr>
              <a:t>, .., 9</a:t>
            </a:r>
          </a:p>
          <a:p>
            <a:pPr marL="685800" lvl="2" indent="0">
              <a:lnSpc>
                <a:spcPct val="70000"/>
              </a:lnSpc>
              <a:buNone/>
            </a:pPr>
            <a:r>
              <a:rPr lang="en-US" altLang="pt-BR" sz="2000" b="1" smtClean="0">
                <a:solidFill>
                  <a:srgbClr val="000000"/>
                </a:solidFill>
                <a:latin typeface="Courier New" pitchFamily="-112" charset="0"/>
              </a:rPr>
              <a:t>}</a:t>
            </a:r>
          </a:p>
          <a:p>
            <a:pPr marL="685800" lvl="2" indent="0">
              <a:lnSpc>
                <a:spcPct val="70000"/>
              </a:lnSpc>
              <a:buNone/>
            </a:pPr>
            <a:endParaRPr lang="en-US" sz="2000">
              <a:solidFill>
                <a:srgbClr val="000000"/>
              </a:solidFill>
              <a:latin typeface="Courier New" pitchFamily="-112" charset="0"/>
            </a:endParaRPr>
          </a:p>
          <a:p>
            <a:pPr lvl="0">
              <a:buClr>
                <a:srgbClr val="CCB400"/>
              </a:buClr>
            </a:pPr>
            <a:r>
              <a:rPr lang="pt-BR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A propriedade length informa o nro de itens no array</a:t>
            </a:r>
          </a:p>
          <a:p>
            <a:pPr marL="685800" lvl="2" indent="0">
              <a:lnSpc>
                <a:spcPct val="70000"/>
              </a:lnSpc>
              <a:buNone/>
            </a:pPr>
            <a:endParaRPr lang="en-US" altLang="pt-BR" sz="2000" smtClean="0">
              <a:solidFill>
                <a:srgbClr val="000000"/>
              </a:solidFill>
              <a:latin typeface="Courier New" pitchFamily="-112" charset="0"/>
            </a:endParaRPr>
          </a:p>
          <a:p>
            <a:pPr marL="685800" lvl="2" indent="0">
              <a:lnSpc>
                <a:spcPct val="70000"/>
              </a:lnSpc>
              <a:buNone/>
            </a:pPr>
            <a:r>
              <a:rPr lang="en-US" altLang="pt-BR" sz="2000" b="1" smtClean="0">
                <a:solidFill>
                  <a:srgbClr val="000000"/>
                </a:solidFill>
                <a:latin typeface="Courier New" pitchFamily="-112" charset="0"/>
              </a:rPr>
              <a:t>for </a:t>
            </a:r>
            <a:r>
              <a:rPr lang="en-US" altLang="pt-BR" sz="2000" b="1">
                <a:solidFill>
                  <a:srgbClr val="000000"/>
                </a:solidFill>
                <a:latin typeface="Courier New" pitchFamily="-112" charset="0"/>
              </a:rPr>
              <a:t>(i = 0; i &lt; items.length; i++) {</a:t>
            </a:r>
          </a:p>
          <a:p>
            <a:pPr marL="685800" lvl="2" indent="0">
              <a:lnSpc>
                <a:spcPct val="70000"/>
              </a:lnSpc>
              <a:buNone/>
            </a:pPr>
            <a:r>
              <a:rPr lang="en-US" altLang="pt-BR" sz="2000" b="1">
                <a:solidFill>
                  <a:srgbClr val="000000"/>
                </a:solidFill>
                <a:latin typeface="Courier New" pitchFamily="-112" charset="0"/>
              </a:rPr>
              <a:t>    document.write(items[i] + "&lt;br/&gt;");   </a:t>
            </a:r>
            <a:endParaRPr lang="en-US" altLang="pt-BR" sz="2000" b="1" smtClean="0">
              <a:solidFill>
                <a:srgbClr val="000000"/>
              </a:solidFill>
              <a:latin typeface="Courier New" pitchFamily="-112" charset="0"/>
            </a:endParaRPr>
          </a:p>
          <a:p>
            <a:pPr marL="685800" lvl="2" indent="0">
              <a:lnSpc>
                <a:spcPct val="70000"/>
              </a:lnSpc>
              <a:buNone/>
            </a:pPr>
            <a:r>
              <a:rPr lang="en-US" altLang="pt-BR" sz="2000" b="1">
                <a:solidFill>
                  <a:srgbClr val="000000"/>
                </a:solidFill>
                <a:latin typeface="Courier New" pitchFamily="-112" charset="0"/>
              </a:rPr>
              <a:t>	</a:t>
            </a:r>
            <a:r>
              <a:rPr lang="en-US" altLang="pt-BR" sz="2000" b="1" smtClean="0">
                <a:solidFill>
                  <a:srgbClr val="000000"/>
                </a:solidFill>
                <a:latin typeface="Courier New" pitchFamily="-112" charset="0"/>
              </a:rPr>
              <a:t>	// mostra elementos do vetor</a:t>
            </a:r>
            <a:endParaRPr lang="en-US" altLang="pt-BR" sz="2000" b="1">
              <a:solidFill>
                <a:srgbClr val="000000"/>
              </a:solidFill>
              <a:latin typeface="Courier New" pitchFamily="-112" charset="0"/>
            </a:endParaRPr>
          </a:p>
          <a:p>
            <a:pPr marL="685800" lvl="2" indent="0">
              <a:lnSpc>
                <a:spcPct val="70000"/>
              </a:lnSpc>
              <a:buNone/>
            </a:pPr>
            <a:r>
              <a:rPr lang="en-US" altLang="pt-BR" sz="2000" b="1" smtClean="0">
                <a:solidFill>
                  <a:srgbClr val="000000"/>
                </a:solidFill>
                <a:latin typeface="Courier New" pitchFamily="-112" charset="0"/>
              </a:rPr>
              <a:t>}</a:t>
            </a:r>
            <a:endParaRPr lang="pt-BR" sz="2000" b="1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365760" lvl="1" indent="0">
              <a:buNone/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7695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Exemplo de Array</a:t>
            </a:r>
            <a:endParaRPr lang="pt-BR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4B0DD64-BA5F-44FB-B7F3-C25A5336B1A5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457200" y="1524000"/>
            <a:ext cx="8382000" cy="5262979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9pPr>
          </a:lstStyle>
          <a:p>
            <a:r>
              <a:rPr lang="en-US" altLang="pt-BR" sz="1400" dirty="0">
                <a:latin typeface="Courier New" pitchFamily="-112" charset="0"/>
              </a:rPr>
              <a:t>&lt;html</a:t>
            </a:r>
            <a:r>
              <a:rPr lang="en-US" altLang="pt-BR" sz="1400" dirty="0" smtClean="0">
                <a:latin typeface="Courier New" pitchFamily="-112" charset="0"/>
              </a:rPr>
              <a:t>&gt; &lt;!–- js10.html </a:t>
            </a:r>
            <a:r>
              <a:rPr lang="en-US" altLang="pt-BR" sz="1400" dirty="0">
                <a:latin typeface="Courier New" pitchFamily="-112" charset="0"/>
              </a:rPr>
              <a:t>--&gt;</a:t>
            </a:r>
            <a:endParaRPr lang="en-US" altLang="pt-BR" sz="1200" dirty="0">
              <a:latin typeface="Courier New" pitchFamily="-112" charset="0"/>
            </a:endParaRPr>
          </a:p>
          <a:p>
            <a:r>
              <a:rPr lang="en-US" altLang="pt-BR" sz="1400" dirty="0">
                <a:latin typeface="Courier New" pitchFamily="-112" charset="0"/>
              </a:rPr>
              <a:t>&lt;head</a:t>
            </a:r>
            <a:r>
              <a:rPr lang="en-US" altLang="pt-BR" sz="1400" dirty="0" smtClean="0">
                <a:latin typeface="Courier New" pitchFamily="-112" charset="0"/>
              </a:rPr>
              <a:t>&gt;</a:t>
            </a:r>
          </a:p>
          <a:p>
            <a:r>
              <a:rPr lang="en-US" altLang="pt-BR" sz="1400" dirty="0">
                <a:latin typeface="Courier New" pitchFamily="-112" charset="0"/>
              </a:rPr>
              <a:t> </a:t>
            </a:r>
            <a:r>
              <a:rPr lang="en-US" altLang="pt-BR" sz="1400" dirty="0" smtClean="0">
                <a:latin typeface="Courier New" pitchFamily="-112" charset="0"/>
              </a:rPr>
              <a:t>&lt;</a:t>
            </a:r>
            <a:r>
              <a:rPr lang="en-US" altLang="pt-BR" sz="1400" dirty="0">
                <a:latin typeface="Courier New" pitchFamily="-112" charset="0"/>
              </a:rPr>
              <a:t>meta charset="utf-8"&gt;</a:t>
            </a:r>
          </a:p>
          <a:p>
            <a:r>
              <a:rPr lang="en-US" altLang="pt-BR" sz="1400" dirty="0">
                <a:latin typeface="Courier New" pitchFamily="-112" charset="0"/>
              </a:rPr>
              <a:t> &lt;</a:t>
            </a:r>
            <a:r>
              <a:rPr lang="en-US" altLang="pt-BR" sz="1400" dirty="0" smtClean="0">
                <a:latin typeface="Courier New" pitchFamily="-112" charset="0"/>
              </a:rPr>
              <a:t>title&gt;</a:t>
            </a:r>
            <a:r>
              <a:rPr lang="en-US" altLang="pt-BR" sz="1400" dirty="0" err="1" smtClean="0">
                <a:latin typeface="Courier New" pitchFamily="-112" charset="0"/>
              </a:rPr>
              <a:t>Estatística</a:t>
            </a:r>
            <a:r>
              <a:rPr lang="en-US" altLang="pt-BR" sz="1400" dirty="0" smtClean="0">
                <a:latin typeface="Courier New" pitchFamily="-112" charset="0"/>
              </a:rPr>
              <a:t> do dado&lt;/</a:t>
            </a:r>
            <a:r>
              <a:rPr lang="en-US" altLang="pt-BR" sz="1400" dirty="0">
                <a:latin typeface="Courier New" pitchFamily="-112" charset="0"/>
              </a:rPr>
              <a:t>title&gt;</a:t>
            </a:r>
          </a:p>
          <a:p>
            <a:r>
              <a:rPr lang="en-US" altLang="pt-BR" sz="1400" dirty="0">
                <a:solidFill>
                  <a:srgbClr val="FF0000"/>
                </a:solidFill>
                <a:latin typeface="Courier New" pitchFamily="-112" charset="0"/>
              </a:rPr>
              <a:t> &lt;script type="text/</a:t>
            </a:r>
            <a:r>
              <a:rPr lang="en-US" altLang="pt-BR" sz="1400" dirty="0" err="1">
                <a:solidFill>
                  <a:srgbClr val="FF0000"/>
                </a:solidFill>
                <a:latin typeface="Courier New" pitchFamily="-112" charset="0"/>
              </a:rPr>
              <a:t>javascript</a:t>
            </a:r>
            <a:r>
              <a:rPr lang="en-US" altLang="pt-BR" sz="1400" dirty="0">
                <a:solidFill>
                  <a:srgbClr val="FF0000"/>
                </a:solidFill>
                <a:latin typeface="Courier New" pitchFamily="-112" charset="0"/>
              </a:rPr>
              <a:t>"</a:t>
            </a:r>
          </a:p>
          <a:p>
            <a:r>
              <a:rPr lang="en-US" altLang="pt-BR" sz="1400" dirty="0">
                <a:solidFill>
                  <a:srgbClr val="FF0000"/>
                </a:solidFill>
                <a:latin typeface="Courier New" pitchFamily="-112" charset="0"/>
              </a:rPr>
              <a:t>  </a:t>
            </a:r>
            <a:r>
              <a:rPr lang="en-US" altLang="pt-BR" sz="1400" dirty="0" smtClean="0">
                <a:solidFill>
                  <a:srgbClr val="FF0000"/>
                </a:solidFill>
                <a:latin typeface="Courier New" pitchFamily="-112" charset="0"/>
              </a:rPr>
              <a:t> </a:t>
            </a:r>
            <a:r>
              <a:rPr lang="en-US" altLang="pt-BR" sz="1400" dirty="0" err="1" smtClean="0">
                <a:solidFill>
                  <a:srgbClr val="FF0000"/>
                </a:solidFill>
                <a:latin typeface="Courier New" pitchFamily="-112" charset="0"/>
              </a:rPr>
              <a:t>src</a:t>
            </a:r>
            <a:r>
              <a:rPr lang="en-US" altLang="pt-BR" sz="1400" dirty="0">
                <a:solidFill>
                  <a:srgbClr val="FF0000"/>
                </a:solidFill>
                <a:latin typeface="Courier New" pitchFamily="-112" charset="0"/>
              </a:rPr>
              <a:t>="</a:t>
            </a:r>
            <a:r>
              <a:rPr lang="en-US" altLang="pt-BR" sz="1400" dirty="0" smtClean="0">
                <a:solidFill>
                  <a:srgbClr val="FF0000"/>
                </a:solidFill>
                <a:latin typeface="Courier New" pitchFamily="-112" charset="0"/>
              </a:rPr>
              <a:t>https://baldochi.unifei.edu.br/COM222/random.js</a:t>
            </a:r>
            <a:r>
              <a:rPr lang="en-US" altLang="pt-BR" sz="1400" dirty="0">
                <a:solidFill>
                  <a:srgbClr val="FF0000"/>
                </a:solidFill>
                <a:latin typeface="Courier New" pitchFamily="-112" charset="0"/>
              </a:rPr>
              <a:t>"&gt;</a:t>
            </a:r>
          </a:p>
          <a:p>
            <a:r>
              <a:rPr lang="en-US" altLang="pt-BR" sz="1400" dirty="0">
                <a:solidFill>
                  <a:srgbClr val="FF0000"/>
                </a:solidFill>
                <a:latin typeface="Courier New" pitchFamily="-112" charset="0"/>
              </a:rPr>
              <a:t> </a:t>
            </a:r>
            <a:r>
              <a:rPr lang="en-US" altLang="pt-BR" sz="1400" dirty="0" smtClean="0">
                <a:solidFill>
                  <a:srgbClr val="FF0000"/>
                </a:solidFill>
                <a:latin typeface="Courier New" pitchFamily="-112" charset="0"/>
              </a:rPr>
              <a:t>&lt;/</a:t>
            </a:r>
            <a:r>
              <a:rPr lang="en-US" altLang="pt-BR" sz="1400" dirty="0">
                <a:solidFill>
                  <a:srgbClr val="FF0000"/>
                </a:solidFill>
                <a:latin typeface="Courier New" pitchFamily="-112" charset="0"/>
              </a:rPr>
              <a:t>script</a:t>
            </a:r>
            <a:r>
              <a:rPr lang="en-US" altLang="pt-BR" sz="1400" dirty="0" smtClean="0">
                <a:solidFill>
                  <a:srgbClr val="FF0000"/>
                </a:solidFill>
                <a:latin typeface="Courier New" pitchFamily="-112" charset="0"/>
              </a:rPr>
              <a:t>&gt;</a:t>
            </a:r>
          </a:p>
          <a:p>
            <a:r>
              <a:rPr lang="en-US" altLang="pt-BR" sz="1400" dirty="0" smtClean="0">
                <a:latin typeface="Courier New" pitchFamily="-112" charset="0"/>
              </a:rPr>
              <a:t>&lt;/</a:t>
            </a:r>
            <a:r>
              <a:rPr lang="en-US" altLang="pt-BR" sz="1400" dirty="0">
                <a:latin typeface="Courier New" pitchFamily="-112" charset="0"/>
              </a:rPr>
              <a:t>head&gt;</a:t>
            </a:r>
            <a:endParaRPr lang="en-US" altLang="pt-BR" sz="1200" dirty="0">
              <a:latin typeface="Courier New" pitchFamily="-112" charset="0"/>
            </a:endParaRPr>
          </a:p>
          <a:p>
            <a:r>
              <a:rPr lang="en-US" altLang="pt-BR" sz="1400" dirty="0">
                <a:latin typeface="Courier New" pitchFamily="-112" charset="0"/>
              </a:rPr>
              <a:t>&lt;body&gt;  &lt;p&gt;</a:t>
            </a:r>
          </a:p>
          <a:p>
            <a:r>
              <a:rPr lang="en-US" altLang="pt-BR" sz="1400" dirty="0">
                <a:latin typeface="Courier New" pitchFamily="-112" charset="0"/>
              </a:rPr>
              <a:t> &lt;script type="text/</a:t>
            </a:r>
            <a:r>
              <a:rPr lang="en-US" altLang="pt-BR" sz="1400" dirty="0" err="1">
                <a:latin typeface="Courier New" pitchFamily="-112" charset="0"/>
              </a:rPr>
              <a:t>javascript</a:t>
            </a:r>
            <a:r>
              <a:rPr lang="en-US" altLang="pt-BR" sz="1400" dirty="0">
                <a:latin typeface="Courier New" pitchFamily="-112" charset="0"/>
              </a:rPr>
              <a:t>"&gt;</a:t>
            </a:r>
          </a:p>
          <a:p>
            <a:r>
              <a:rPr lang="en-US" altLang="pt-BR" sz="1400" dirty="0">
                <a:latin typeface="Courier New" pitchFamily="-112" charset="0"/>
              </a:rPr>
              <a:t>    </a:t>
            </a:r>
            <a:r>
              <a:rPr lang="en-US" altLang="pt-BR" sz="1400" dirty="0" err="1">
                <a:latin typeface="Courier New" pitchFamily="-112" charset="0"/>
              </a:rPr>
              <a:t>numRolls</a:t>
            </a:r>
            <a:r>
              <a:rPr lang="en-US" altLang="pt-BR" sz="1400" dirty="0">
                <a:latin typeface="Courier New" pitchFamily="-112" charset="0"/>
              </a:rPr>
              <a:t> = 60000;</a:t>
            </a:r>
          </a:p>
          <a:p>
            <a:r>
              <a:rPr lang="en-US" altLang="pt-BR" sz="1400" dirty="0">
                <a:latin typeface="Courier New" pitchFamily="-112" charset="0"/>
              </a:rPr>
              <a:t>    </a:t>
            </a:r>
            <a:r>
              <a:rPr lang="en-US" altLang="pt-BR" sz="1400" dirty="0" err="1">
                <a:latin typeface="Courier New" pitchFamily="-112" charset="0"/>
              </a:rPr>
              <a:t>dieSides</a:t>
            </a:r>
            <a:r>
              <a:rPr lang="en-US" altLang="pt-BR" sz="1400" dirty="0">
                <a:latin typeface="Courier New" pitchFamily="-112" charset="0"/>
              </a:rPr>
              <a:t> = 6</a:t>
            </a:r>
            <a:r>
              <a:rPr lang="en-US" altLang="pt-BR" sz="1400" dirty="0" smtClean="0">
                <a:latin typeface="Courier New" pitchFamily="-112" charset="0"/>
              </a:rPr>
              <a:t>;</a:t>
            </a:r>
            <a:endParaRPr lang="en-US" altLang="pt-BR" sz="1400" dirty="0">
              <a:latin typeface="Courier New" pitchFamily="-112" charset="0"/>
            </a:endParaRPr>
          </a:p>
          <a:p>
            <a:r>
              <a:rPr lang="en-US" altLang="pt-BR" sz="1400" dirty="0">
                <a:latin typeface="Courier New" pitchFamily="-112" charset="0"/>
              </a:rPr>
              <a:t>    </a:t>
            </a:r>
            <a:r>
              <a:rPr lang="en-US" altLang="pt-BR" sz="1400" dirty="0">
                <a:solidFill>
                  <a:srgbClr val="FF0000"/>
                </a:solidFill>
                <a:latin typeface="Courier New" pitchFamily="-112" charset="0"/>
              </a:rPr>
              <a:t>rolls = new Array(dieSides+1);</a:t>
            </a:r>
          </a:p>
          <a:p>
            <a:r>
              <a:rPr lang="en-US" altLang="pt-BR" sz="1400" dirty="0">
                <a:latin typeface="Courier New" pitchFamily="-112" charset="0"/>
              </a:rPr>
              <a:t>    for (</a:t>
            </a:r>
            <a:r>
              <a:rPr lang="en-US" altLang="pt-BR" sz="1400" dirty="0" err="1">
                <a:latin typeface="Courier New" pitchFamily="-112" charset="0"/>
              </a:rPr>
              <a:t>i</a:t>
            </a:r>
            <a:r>
              <a:rPr lang="en-US" altLang="pt-BR" sz="1400" dirty="0">
                <a:latin typeface="Courier New" pitchFamily="-112" charset="0"/>
              </a:rPr>
              <a:t> = 1; </a:t>
            </a:r>
            <a:r>
              <a:rPr lang="en-US" altLang="pt-BR" sz="1400" dirty="0" err="1">
                <a:latin typeface="Courier New" pitchFamily="-112" charset="0"/>
              </a:rPr>
              <a:t>i</a:t>
            </a:r>
            <a:r>
              <a:rPr lang="en-US" altLang="pt-BR" sz="1400" dirty="0">
                <a:latin typeface="Courier New" pitchFamily="-112" charset="0"/>
              </a:rPr>
              <a:t> &lt; </a:t>
            </a:r>
            <a:r>
              <a:rPr lang="en-US" altLang="pt-BR" sz="1400" dirty="0" err="1">
                <a:solidFill>
                  <a:srgbClr val="FF0000"/>
                </a:solidFill>
                <a:latin typeface="Courier New" pitchFamily="-112" charset="0"/>
              </a:rPr>
              <a:t>rolls.length</a:t>
            </a:r>
            <a:r>
              <a:rPr lang="en-US" altLang="pt-BR" sz="1400" dirty="0">
                <a:latin typeface="Courier New" pitchFamily="-112" charset="0"/>
              </a:rPr>
              <a:t>; </a:t>
            </a:r>
            <a:r>
              <a:rPr lang="en-US" altLang="pt-BR" sz="1400" dirty="0" err="1">
                <a:latin typeface="Courier New" pitchFamily="-112" charset="0"/>
              </a:rPr>
              <a:t>i</a:t>
            </a:r>
            <a:r>
              <a:rPr lang="en-US" altLang="pt-BR" sz="1400" dirty="0">
                <a:latin typeface="Courier New" pitchFamily="-112" charset="0"/>
              </a:rPr>
              <a:t>++) {</a:t>
            </a:r>
          </a:p>
          <a:p>
            <a:r>
              <a:rPr lang="en-US" altLang="pt-BR" sz="1400" dirty="0">
                <a:latin typeface="Courier New" pitchFamily="-112" charset="0"/>
              </a:rPr>
              <a:t>        </a:t>
            </a:r>
            <a:r>
              <a:rPr lang="en-US" altLang="pt-BR" sz="1400" dirty="0">
                <a:solidFill>
                  <a:srgbClr val="FF0000"/>
                </a:solidFill>
                <a:latin typeface="Courier New" pitchFamily="-112" charset="0"/>
              </a:rPr>
              <a:t>rolls[</a:t>
            </a:r>
            <a:r>
              <a:rPr lang="en-US" altLang="pt-BR" sz="1400" dirty="0" err="1">
                <a:solidFill>
                  <a:srgbClr val="FF0000"/>
                </a:solidFill>
                <a:latin typeface="Courier New" pitchFamily="-112" charset="0"/>
              </a:rPr>
              <a:t>i</a:t>
            </a:r>
            <a:r>
              <a:rPr lang="en-US" altLang="pt-BR" sz="1400" dirty="0">
                <a:solidFill>
                  <a:srgbClr val="FF0000"/>
                </a:solidFill>
                <a:latin typeface="Courier New" pitchFamily="-112" charset="0"/>
              </a:rPr>
              <a:t>] = 0</a:t>
            </a:r>
            <a:r>
              <a:rPr lang="en-US" altLang="pt-BR" sz="1400" dirty="0">
                <a:latin typeface="Courier New" pitchFamily="-112" charset="0"/>
              </a:rPr>
              <a:t>;</a:t>
            </a:r>
          </a:p>
          <a:p>
            <a:r>
              <a:rPr lang="en-US" altLang="pt-BR" sz="1400" dirty="0">
                <a:latin typeface="Courier New" pitchFamily="-112" charset="0"/>
              </a:rPr>
              <a:t>    </a:t>
            </a:r>
            <a:r>
              <a:rPr lang="en-US" altLang="pt-BR" sz="1400" dirty="0" smtClean="0">
                <a:latin typeface="Courier New" pitchFamily="-112" charset="0"/>
              </a:rPr>
              <a:t>}</a:t>
            </a:r>
            <a:endParaRPr lang="en-US" altLang="pt-BR" sz="1400" dirty="0">
              <a:latin typeface="Courier New" pitchFamily="-112" charset="0"/>
            </a:endParaRPr>
          </a:p>
          <a:p>
            <a:r>
              <a:rPr lang="en-US" altLang="pt-BR" sz="1400" dirty="0">
                <a:latin typeface="Courier New" pitchFamily="-112" charset="0"/>
              </a:rPr>
              <a:t>    for(</a:t>
            </a:r>
            <a:r>
              <a:rPr lang="en-US" altLang="pt-BR" sz="1400" dirty="0" err="1">
                <a:latin typeface="Courier New" pitchFamily="-112" charset="0"/>
              </a:rPr>
              <a:t>i</a:t>
            </a:r>
            <a:r>
              <a:rPr lang="en-US" altLang="pt-BR" sz="1400" dirty="0">
                <a:latin typeface="Courier New" pitchFamily="-112" charset="0"/>
              </a:rPr>
              <a:t> = 1; </a:t>
            </a:r>
            <a:r>
              <a:rPr lang="en-US" altLang="pt-BR" sz="1400" dirty="0" err="1">
                <a:latin typeface="Courier New" pitchFamily="-112" charset="0"/>
              </a:rPr>
              <a:t>i</a:t>
            </a:r>
            <a:r>
              <a:rPr lang="en-US" altLang="pt-BR" sz="1400" dirty="0">
                <a:latin typeface="Courier New" pitchFamily="-112" charset="0"/>
              </a:rPr>
              <a:t> &lt;= </a:t>
            </a:r>
            <a:r>
              <a:rPr lang="en-US" altLang="pt-BR" sz="1400" dirty="0" err="1">
                <a:latin typeface="Courier New" pitchFamily="-112" charset="0"/>
              </a:rPr>
              <a:t>numRolls</a:t>
            </a:r>
            <a:r>
              <a:rPr lang="en-US" altLang="pt-BR" sz="1400" dirty="0">
                <a:latin typeface="Courier New" pitchFamily="-112" charset="0"/>
              </a:rPr>
              <a:t>; </a:t>
            </a:r>
            <a:r>
              <a:rPr lang="en-US" altLang="pt-BR" sz="1400" dirty="0" err="1">
                <a:latin typeface="Courier New" pitchFamily="-112" charset="0"/>
              </a:rPr>
              <a:t>i</a:t>
            </a:r>
            <a:r>
              <a:rPr lang="en-US" altLang="pt-BR" sz="1400" dirty="0">
                <a:latin typeface="Courier New" pitchFamily="-112" charset="0"/>
              </a:rPr>
              <a:t>++) {</a:t>
            </a:r>
          </a:p>
          <a:p>
            <a:r>
              <a:rPr lang="en-US" altLang="pt-BR" sz="1400" dirty="0">
                <a:solidFill>
                  <a:schemeClr val="tx2"/>
                </a:solidFill>
                <a:latin typeface="Courier New" pitchFamily="-112" charset="0"/>
              </a:rPr>
              <a:t>        </a:t>
            </a:r>
            <a:r>
              <a:rPr lang="en-US" altLang="pt-BR" sz="1400" dirty="0">
                <a:solidFill>
                  <a:srgbClr val="FF0000"/>
                </a:solidFill>
                <a:latin typeface="Courier New" pitchFamily="-112" charset="0"/>
              </a:rPr>
              <a:t>rolls[</a:t>
            </a:r>
            <a:r>
              <a:rPr lang="en-US" altLang="pt-BR" sz="1400" dirty="0" err="1">
                <a:solidFill>
                  <a:srgbClr val="FF0000"/>
                </a:solidFill>
                <a:latin typeface="Courier New" pitchFamily="-112" charset="0"/>
              </a:rPr>
              <a:t>randomInt</a:t>
            </a:r>
            <a:r>
              <a:rPr lang="en-US" altLang="pt-BR" sz="1400" dirty="0">
                <a:solidFill>
                  <a:srgbClr val="FF0000"/>
                </a:solidFill>
                <a:latin typeface="Courier New" pitchFamily="-112" charset="0"/>
              </a:rPr>
              <a:t>(1, </a:t>
            </a:r>
            <a:r>
              <a:rPr lang="en-US" altLang="pt-BR" sz="1400" dirty="0" err="1">
                <a:solidFill>
                  <a:srgbClr val="FF0000"/>
                </a:solidFill>
                <a:latin typeface="Courier New" pitchFamily="-112" charset="0"/>
              </a:rPr>
              <a:t>dieSides</a:t>
            </a:r>
            <a:r>
              <a:rPr lang="en-US" altLang="pt-BR" sz="1400" dirty="0">
                <a:solidFill>
                  <a:srgbClr val="FF0000"/>
                </a:solidFill>
                <a:latin typeface="Courier New" pitchFamily="-112" charset="0"/>
              </a:rPr>
              <a:t>)]++;</a:t>
            </a:r>
          </a:p>
          <a:p>
            <a:r>
              <a:rPr lang="en-US" altLang="pt-BR" sz="1400" dirty="0">
                <a:latin typeface="Courier New" pitchFamily="-112" charset="0"/>
              </a:rPr>
              <a:t>    </a:t>
            </a:r>
            <a:r>
              <a:rPr lang="en-US" altLang="pt-BR" sz="1400" dirty="0" smtClean="0">
                <a:latin typeface="Courier New" pitchFamily="-112" charset="0"/>
              </a:rPr>
              <a:t>}</a:t>
            </a:r>
            <a:endParaRPr lang="en-US" altLang="pt-BR" sz="1400" dirty="0">
              <a:latin typeface="Courier New" pitchFamily="-112" charset="0"/>
            </a:endParaRPr>
          </a:p>
          <a:p>
            <a:r>
              <a:rPr lang="en-US" altLang="pt-BR" sz="1400" dirty="0">
                <a:latin typeface="Courier New" pitchFamily="-112" charset="0"/>
              </a:rPr>
              <a:t>    for (</a:t>
            </a:r>
            <a:r>
              <a:rPr lang="en-US" altLang="pt-BR" sz="1400" dirty="0" err="1">
                <a:latin typeface="Courier New" pitchFamily="-112" charset="0"/>
              </a:rPr>
              <a:t>i</a:t>
            </a:r>
            <a:r>
              <a:rPr lang="en-US" altLang="pt-BR" sz="1400" dirty="0">
                <a:latin typeface="Courier New" pitchFamily="-112" charset="0"/>
              </a:rPr>
              <a:t> = 1; </a:t>
            </a:r>
            <a:r>
              <a:rPr lang="en-US" altLang="pt-BR" sz="1400" dirty="0" err="1">
                <a:latin typeface="Courier New" pitchFamily="-112" charset="0"/>
              </a:rPr>
              <a:t>i</a:t>
            </a:r>
            <a:r>
              <a:rPr lang="en-US" altLang="pt-BR" sz="1400" dirty="0">
                <a:latin typeface="Courier New" pitchFamily="-112" charset="0"/>
              </a:rPr>
              <a:t> &lt; </a:t>
            </a:r>
            <a:r>
              <a:rPr lang="en-US" altLang="pt-BR" sz="1400" dirty="0" err="1">
                <a:solidFill>
                  <a:schemeClr val="tx2"/>
                </a:solidFill>
                <a:latin typeface="Courier New" pitchFamily="-112" charset="0"/>
              </a:rPr>
              <a:t>rolls.length</a:t>
            </a:r>
            <a:r>
              <a:rPr lang="en-US" altLang="pt-BR" sz="1400" dirty="0">
                <a:latin typeface="Courier New" pitchFamily="-112" charset="0"/>
              </a:rPr>
              <a:t>; </a:t>
            </a:r>
            <a:r>
              <a:rPr lang="en-US" altLang="pt-BR" sz="1400" dirty="0" err="1">
                <a:latin typeface="Courier New" pitchFamily="-112" charset="0"/>
              </a:rPr>
              <a:t>i</a:t>
            </a:r>
            <a:r>
              <a:rPr lang="en-US" altLang="pt-BR" sz="1400" dirty="0">
                <a:latin typeface="Courier New" pitchFamily="-112" charset="0"/>
              </a:rPr>
              <a:t>++) {</a:t>
            </a:r>
          </a:p>
          <a:p>
            <a:r>
              <a:rPr lang="en-US" altLang="pt-BR" sz="1400" dirty="0">
                <a:latin typeface="Courier New" pitchFamily="-112" charset="0"/>
              </a:rPr>
              <a:t>        </a:t>
            </a:r>
            <a:r>
              <a:rPr lang="en-US" altLang="pt-BR" sz="1400" dirty="0" err="1">
                <a:latin typeface="Courier New" pitchFamily="-112" charset="0"/>
              </a:rPr>
              <a:t>document.write</a:t>
            </a:r>
            <a:r>
              <a:rPr lang="en-US" altLang="pt-BR" sz="1400" dirty="0">
                <a:latin typeface="Courier New" pitchFamily="-112" charset="0"/>
              </a:rPr>
              <a:t>("Number of " + </a:t>
            </a:r>
            <a:r>
              <a:rPr lang="en-US" altLang="pt-BR" sz="1400" dirty="0" err="1">
                <a:latin typeface="Courier New" pitchFamily="-112" charset="0"/>
              </a:rPr>
              <a:t>i</a:t>
            </a:r>
            <a:r>
              <a:rPr lang="en-US" altLang="pt-BR" sz="1400" dirty="0">
                <a:latin typeface="Courier New" pitchFamily="-112" charset="0"/>
              </a:rPr>
              <a:t> + "'s = " </a:t>
            </a:r>
            <a:r>
              <a:rPr lang="en-US" altLang="pt-BR" sz="1400" dirty="0" smtClean="0">
                <a:latin typeface="Courier New" pitchFamily="-112" charset="0"/>
              </a:rPr>
              <a:t>+ </a:t>
            </a:r>
            <a:r>
              <a:rPr lang="en-US" altLang="pt-BR" sz="1400" dirty="0" smtClean="0">
                <a:solidFill>
                  <a:srgbClr val="FF0000"/>
                </a:solidFill>
                <a:latin typeface="Courier New" pitchFamily="-112" charset="0"/>
              </a:rPr>
              <a:t>rolls[</a:t>
            </a:r>
            <a:r>
              <a:rPr lang="en-US" altLang="pt-BR" sz="1400" dirty="0" err="1" smtClean="0">
                <a:solidFill>
                  <a:srgbClr val="FF0000"/>
                </a:solidFill>
                <a:latin typeface="Courier New" pitchFamily="-112" charset="0"/>
              </a:rPr>
              <a:t>i</a:t>
            </a:r>
            <a:r>
              <a:rPr lang="en-US" altLang="pt-BR" sz="1400" dirty="0">
                <a:solidFill>
                  <a:srgbClr val="FF0000"/>
                </a:solidFill>
                <a:latin typeface="Courier New" pitchFamily="-112" charset="0"/>
              </a:rPr>
              <a:t>]</a:t>
            </a:r>
            <a:r>
              <a:rPr lang="en-US" altLang="pt-BR" sz="1400" dirty="0">
                <a:latin typeface="Courier New" pitchFamily="-112" charset="0"/>
              </a:rPr>
              <a:t> + "&lt;</a:t>
            </a:r>
            <a:r>
              <a:rPr lang="en-US" altLang="pt-BR" sz="1400" dirty="0" err="1">
                <a:latin typeface="Courier New" pitchFamily="-112" charset="0"/>
              </a:rPr>
              <a:t>br</a:t>
            </a:r>
            <a:r>
              <a:rPr lang="en-US" altLang="pt-BR" sz="1400" dirty="0">
                <a:latin typeface="Courier New" pitchFamily="-112" charset="0"/>
              </a:rPr>
              <a:t> /&gt;");</a:t>
            </a:r>
          </a:p>
          <a:p>
            <a:r>
              <a:rPr lang="en-US" altLang="pt-BR" sz="1400" dirty="0">
                <a:latin typeface="Courier New" pitchFamily="-112" charset="0"/>
              </a:rPr>
              <a:t>    }</a:t>
            </a:r>
          </a:p>
          <a:p>
            <a:r>
              <a:rPr lang="en-US" altLang="pt-BR" sz="1400" dirty="0">
                <a:latin typeface="Courier New" pitchFamily="-112" charset="0"/>
              </a:rPr>
              <a:t>  &lt;/script&gt;  &lt;/p&gt;  </a:t>
            </a:r>
          </a:p>
          <a:p>
            <a:r>
              <a:rPr lang="en-US" altLang="pt-BR" sz="1400" dirty="0">
                <a:latin typeface="Courier New" pitchFamily="-112" charset="0"/>
              </a:rPr>
              <a:t>&lt;/body</a:t>
            </a:r>
            <a:r>
              <a:rPr lang="en-US" altLang="pt-BR" sz="1400" dirty="0" smtClean="0">
                <a:latin typeface="Courier New" pitchFamily="-112" charset="0"/>
              </a:rPr>
              <a:t>&gt; &lt;/</a:t>
            </a:r>
            <a:r>
              <a:rPr lang="en-US" altLang="pt-BR" sz="1400" dirty="0">
                <a:latin typeface="Courier New" pitchFamily="-112" charset="0"/>
              </a:rPr>
              <a:t>html&gt;</a:t>
            </a:r>
          </a:p>
        </p:txBody>
      </p:sp>
    </p:spTree>
    <p:extLst>
      <p:ext uri="{BB962C8B-B14F-4D97-AF65-F5344CB8AC3E}">
        <p14:creationId xmlns:p14="http://schemas.microsoft.com/office/powerpoint/2010/main" val="2900438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Arrays (cont.)</a:t>
            </a:r>
            <a:endParaRPr lang="pt-BR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4B0DD64-BA5F-44FB-B7F3-C25A5336B1A5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pt-BR" sz="2400" smtClean="0"/>
              <a:t>Arrays possuem métodos predefinidos que permitem que eles sejam usados como pilhas, filas e outras estuturas de dados</a:t>
            </a:r>
          </a:p>
          <a:p>
            <a:pPr marL="0" indent="0">
              <a:buNone/>
            </a:pPr>
            <a:endParaRPr lang="pt-BR" sz="1800"/>
          </a:p>
          <a:p>
            <a:pPr marL="0" indent="0">
              <a:buNone/>
            </a:pPr>
            <a:r>
              <a:rPr lang="en-GB" altLang="pt-BR" sz="1800">
                <a:latin typeface="Courier New" pitchFamily="-112" charset="0"/>
                <a:cs typeface="Courier New" pitchFamily="-112" charset="0"/>
              </a:rPr>
              <a:t>var stack = new Array();</a:t>
            </a:r>
          </a:p>
          <a:p>
            <a:pPr marL="0" indent="0">
              <a:buNone/>
            </a:pPr>
            <a:r>
              <a:rPr lang="en-GB" altLang="pt-BR" sz="1800">
                <a:latin typeface="Courier New" pitchFamily="-112" charset="0"/>
                <a:cs typeface="Courier New" pitchFamily="-112" charset="0"/>
              </a:rPr>
              <a:t>stack.push</a:t>
            </a:r>
            <a:r>
              <a:rPr lang="en-GB" altLang="pt-BR" sz="1800" smtClean="0">
                <a:latin typeface="Courier New" pitchFamily="-112" charset="0"/>
                <a:cs typeface="Courier New" pitchFamily="-112" charset="0"/>
              </a:rPr>
              <a:t>(</a:t>
            </a:r>
            <a:r>
              <a:rPr lang="en-GB" altLang="pt-BR" sz="1800">
                <a:latin typeface="Courier New" pitchFamily="-112" charset="0"/>
                <a:cs typeface="Courier New" pitchFamily="-112" charset="0"/>
              </a:rPr>
              <a:t>"</a:t>
            </a:r>
            <a:r>
              <a:rPr lang="en-GB" altLang="pt-BR" sz="1800" smtClean="0">
                <a:latin typeface="Courier New" pitchFamily="-112" charset="0"/>
                <a:cs typeface="Courier New" pitchFamily="-112" charset="0"/>
              </a:rPr>
              <a:t>azul");       </a:t>
            </a:r>
            <a:r>
              <a:rPr lang="en-GB" altLang="pt-BR" sz="1800">
                <a:latin typeface="Courier New" pitchFamily="-112" charset="0"/>
                <a:cs typeface="Courier New" pitchFamily="-112" charset="0"/>
              </a:rPr>
              <a:t>//  </a:t>
            </a:r>
            <a:r>
              <a:rPr lang="en-GB" altLang="pt-BR" sz="1800" smtClean="0">
                <a:latin typeface="Courier New" pitchFamily="-112" charset="0"/>
                <a:cs typeface="Courier New" pitchFamily="-112" charset="0"/>
              </a:rPr>
              <a:t>colocar o valor </a:t>
            </a:r>
            <a:r>
              <a:rPr lang="en-GB" altLang="pt-BR" sz="1800">
                <a:latin typeface="Courier New" pitchFamily="-112" charset="0"/>
                <a:cs typeface="Courier New" pitchFamily="-112" charset="0"/>
              </a:rPr>
              <a:t>"</a:t>
            </a:r>
            <a:r>
              <a:rPr lang="en-GB" altLang="pt-BR" sz="1800" smtClean="0">
                <a:latin typeface="Courier New" pitchFamily="-112" charset="0"/>
                <a:cs typeface="Courier New" pitchFamily="-112" charset="0"/>
              </a:rPr>
              <a:t>azul</a:t>
            </a:r>
            <a:r>
              <a:rPr lang="en-GB" altLang="pt-BR" sz="1800">
                <a:latin typeface="Courier New" pitchFamily="-112" charset="0"/>
                <a:cs typeface="Courier New" pitchFamily="-112" charset="0"/>
              </a:rPr>
              <a:t>"</a:t>
            </a:r>
            <a:r>
              <a:rPr lang="en-GB" altLang="pt-BR" sz="1800" smtClean="0">
                <a:latin typeface="Courier New" pitchFamily="-112" charset="0"/>
                <a:cs typeface="Courier New" pitchFamily="-112" charset="0"/>
              </a:rPr>
              <a:t> no vetor</a:t>
            </a:r>
            <a:endParaRPr lang="en-GB" altLang="pt-BR" sz="1800">
              <a:latin typeface="Courier New" pitchFamily="-112" charset="0"/>
              <a:cs typeface="Courier New" pitchFamily="-112" charset="0"/>
            </a:endParaRPr>
          </a:p>
          <a:p>
            <a:pPr marL="0" indent="0">
              <a:buNone/>
            </a:pPr>
            <a:r>
              <a:rPr lang="en-GB" altLang="pt-BR" sz="1800">
                <a:latin typeface="Courier New" pitchFamily="-112" charset="0"/>
                <a:cs typeface="Courier New" pitchFamily="-112" charset="0"/>
              </a:rPr>
              <a:t>stack.push(12);           //  </a:t>
            </a:r>
            <a:r>
              <a:rPr lang="en-GB" altLang="pt-BR" sz="1800" smtClean="0">
                <a:latin typeface="Courier New" pitchFamily="-112" charset="0"/>
                <a:cs typeface="Courier New" pitchFamily="-112" charset="0"/>
              </a:rPr>
              <a:t>pilha é agora o array [</a:t>
            </a:r>
            <a:r>
              <a:rPr lang="en-GB" altLang="pt-BR" sz="1800">
                <a:latin typeface="Courier New" pitchFamily="-112" charset="0"/>
                <a:cs typeface="Courier New" pitchFamily="-112" charset="0"/>
              </a:rPr>
              <a:t>"</a:t>
            </a:r>
            <a:r>
              <a:rPr lang="en-GB" altLang="pt-BR" sz="1800" smtClean="0">
                <a:latin typeface="Courier New" pitchFamily="-112" charset="0"/>
                <a:cs typeface="Courier New" pitchFamily="-112" charset="0"/>
              </a:rPr>
              <a:t>azul", </a:t>
            </a:r>
            <a:r>
              <a:rPr lang="en-GB" altLang="pt-BR" sz="1800">
                <a:latin typeface="Courier New" pitchFamily="-112" charset="0"/>
                <a:cs typeface="Courier New" pitchFamily="-112" charset="0"/>
              </a:rPr>
              <a:t>12]  </a:t>
            </a:r>
          </a:p>
          <a:p>
            <a:pPr marL="0" indent="0">
              <a:buNone/>
            </a:pPr>
            <a:r>
              <a:rPr lang="en-GB" altLang="pt-BR" sz="1800" smtClean="0">
                <a:latin typeface="Courier New" pitchFamily="-112" charset="0"/>
                <a:cs typeface="Courier New" pitchFamily="-112" charset="0"/>
              </a:rPr>
              <a:t>stack.push(</a:t>
            </a:r>
            <a:r>
              <a:rPr lang="en-GB" altLang="pt-BR" sz="1800">
                <a:latin typeface="Courier New" pitchFamily="-112" charset="0"/>
                <a:cs typeface="Courier New" pitchFamily="-112" charset="0"/>
              </a:rPr>
              <a:t>"</a:t>
            </a:r>
            <a:r>
              <a:rPr lang="en-GB" altLang="pt-BR" sz="1800" smtClean="0">
                <a:latin typeface="Courier New" pitchFamily="-112" charset="0"/>
                <a:cs typeface="Courier New" pitchFamily="-112" charset="0"/>
              </a:rPr>
              <a:t>verde");      </a:t>
            </a:r>
            <a:r>
              <a:rPr lang="en-GB" altLang="pt-BR" sz="1800">
                <a:latin typeface="Courier New" pitchFamily="-112" charset="0"/>
                <a:cs typeface="Courier New" pitchFamily="-112" charset="0"/>
              </a:rPr>
              <a:t>//  stack = </a:t>
            </a:r>
            <a:r>
              <a:rPr lang="en-GB" altLang="pt-BR" sz="1800" smtClean="0">
                <a:latin typeface="Courier New" pitchFamily="-112" charset="0"/>
                <a:cs typeface="Courier New" pitchFamily="-112" charset="0"/>
              </a:rPr>
              <a:t>[</a:t>
            </a:r>
            <a:r>
              <a:rPr lang="en-GB" altLang="pt-BR" sz="1800">
                <a:latin typeface="Courier New" pitchFamily="-112" charset="0"/>
                <a:cs typeface="Courier New" pitchFamily="-112" charset="0"/>
              </a:rPr>
              <a:t>"</a:t>
            </a:r>
            <a:r>
              <a:rPr lang="en-GB" altLang="pt-BR" sz="1800" smtClean="0">
                <a:latin typeface="Courier New" pitchFamily="-112" charset="0"/>
                <a:cs typeface="Courier New" pitchFamily="-112" charset="0"/>
              </a:rPr>
              <a:t>azul", </a:t>
            </a:r>
            <a:r>
              <a:rPr lang="en-GB" altLang="pt-BR" sz="1800">
                <a:latin typeface="Courier New" pitchFamily="-112" charset="0"/>
                <a:cs typeface="Courier New" pitchFamily="-112" charset="0"/>
              </a:rPr>
              <a:t>12, "</a:t>
            </a:r>
            <a:r>
              <a:rPr lang="en-GB" altLang="pt-BR" sz="1800" smtClean="0">
                <a:latin typeface="Courier New" pitchFamily="-112" charset="0"/>
                <a:cs typeface="Courier New" pitchFamily="-112" charset="0"/>
              </a:rPr>
              <a:t>verde"]  </a:t>
            </a:r>
            <a:endParaRPr lang="en-GB" altLang="pt-BR" sz="1800">
              <a:latin typeface="Courier New" pitchFamily="-112" charset="0"/>
              <a:cs typeface="Courier New" pitchFamily="-112" charset="0"/>
            </a:endParaRPr>
          </a:p>
          <a:p>
            <a:pPr marL="0" indent="0">
              <a:buNone/>
            </a:pPr>
            <a:r>
              <a:rPr lang="en-GB" altLang="pt-BR" sz="1800">
                <a:latin typeface="Courier New" pitchFamily="-112" charset="0"/>
                <a:cs typeface="Courier New" pitchFamily="-112" charset="0"/>
              </a:rPr>
              <a:t>var item = stack.pop();       //  item </a:t>
            </a:r>
            <a:r>
              <a:rPr lang="en-GB" altLang="pt-BR" sz="1800" smtClean="0">
                <a:latin typeface="Courier New" pitchFamily="-112" charset="0"/>
                <a:cs typeface="Courier New" pitchFamily="-112" charset="0"/>
              </a:rPr>
              <a:t>é igual a  </a:t>
            </a:r>
            <a:r>
              <a:rPr lang="en-GB" altLang="pt-BR" sz="1800">
                <a:latin typeface="Courier New" pitchFamily="-112" charset="0"/>
                <a:cs typeface="Courier New" pitchFamily="-112" charset="0"/>
              </a:rPr>
              <a:t>"</a:t>
            </a:r>
            <a:r>
              <a:rPr lang="en-GB" altLang="pt-BR" sz="1800" smtClean="0">
                <a:latin typeface="Courier New" pitchFamily="-112" charset="0"/>
                <a:cs typeface="Courier New" pitchFamily="-112" charset="0"/>
              </a:rPr>
              <a:t>verde"</a:t>
            </a:r>
            <a:endParaRPr lang="en-GB" altLang="pt-BR" sz="1800">
              <a:latin typeface="Courier New" pitchFamily="-112" charset="0"/>
              <a:cs typeface="Courier New" pitchFamily="-112" charset="0"/>
            </a:endParaRPr>
          </a:p>
          <a:p>
            <a:pPr marL="0" indent="0">
              <a:buNone/>
            </a:pPr>
            <a:r>
              <a:rPr lang="en-GB" altLang="pt-BR" sz="1800">
                <a:latin typeface="Courier New" pitchFamily="-112" charset="0"/>
                <a:cs typeface="Courier New" pitchFamily="-112" charset="0"/>
              </a:rPr>
              <a:t>                              //    </a:t>
            </a:r>
            <a:r>
              <a:rPr lang="en-GB" altLang="pt-BR" sz="1800" smtClean="0">
                <a:latin typeface="Courier New" pitchFamily="-112" charset="0"/>
                <a:cs typeface="Courier New" pitchFamily="-112" charset="0"/>
              </a:rPr>
              <a:t>e pilha = [</a:t>
            </a:r>
            <a:r>
              <a:rPr lang="en-GB" altLang="pt-BR" sz="1800">
                <a:latin typeface="Courier New" pitchFamily="-112" charset="0"/>
                <a:cs typeface="Courier New" pitchFamily="-112" charset="0"/>
              </a:rPr>
              <a:t>"</a:t>
            </a:r>
            <a:r>
              <a:rPr lang="en-GB" altLang="pt-BR" sz="1800" smtClean="0">
                <a:latin typeface="Courier New" pitchFamily="-112" charset="0"/>
                <a:cs typeface="Courier New" pitchFamily="-112" charset="0"/>
              </a:rPr>
              <a:t>azul", </a:t>
            </a:r>
            <a:r>
              <a:rPr lang="en-GB" altLang="pt-BR" sz="1800">
                <a:latin typeface="Courier New" pitchFamily="-112" charset="0"/>
                <a:cs typeface="Courier New" pitchFamily="-112" charset="0"/>
              </a:rPr>
              <a:t>12</a:t>
            </a:r>
            <a:r>
              <a:rPr lang="en-GB" altLang="pt-BR" sz="1800" smtClean="0">
                <a:latin typeface="Courier New" pitchFamily="-112" charset="0"/>
                <a:cs typeface="Courier New" pitchFamily="-112" charset="0"/>
              </a:rPr>
              <a:t>]</a:t>
            </a:r>
            <a:endParaRPr lang="en-GB" altLang="pt-BR" sz="1800">
              <a:latin typeface="Courier New" pitchFamily="-112" charset="0"/>
              <a:cs typeface="Courier New" pitchFamily="-112" charset="0"/>
            </a:endParaRPr>
          </a:p>
          <a:p>
            <a:pPr marL="0" indent="0">
              <a:buNone/>
            </a:pPr>
            <a:endParaRPr lang="en-GB" altLang="pt-BR" sz="1800">
              <a:latin typeface="Courier New" pitchFamily="-112" charset="0"/>
              <a:cs typeface="Courier New" pitchFamily="-112" charset="0"/>
            </a:endParaRPr>
          </a:p>
          <a:p>
            <a:pPr marL="0" indent="0">
              <a:buNone/>
            </a:pPr>
            <a:r>
              <a:rPr lang="en-GB" altLang="pt-BR" sz="1800">
                <a:latin typeface="Courier New" pitchFamily="-112" charset="0"/>
                <a:cs typeface="Courier New" pitchFamily="-112" charset="0"/>
              </a:rPr>
              <a:t>var q = [1,2,3,4,5,6,7,8,9,10];</a:t>
            </a:r>
          </a:p>
          <a:p>
            <a:pPr marL="0" indent="0">
              <a:buNone/>
            </a:pPr>
            <a:r>
              <a:rPr lang="en-GB" altLang="pt-BR" sz="1800">
                <a:latin typeface="Courier New" pitchFamily="-112" charset="0"/>
                <a:cs typeface="Courier New" pitchFamily="-112" charset="0"/>
              </a:rPr>
              <a:t>item = q.shift();     //  item </a:t>
            </a:r>
            <a:r>
              <a:rPr lang="en-GB" altLang="pt-BR" sz="1800" smtClean="0">
                <a:latin typeface="Courier New" pitchFamily="-112" charset="0"/>
                <a:cs typeface="Courier New" pitchFamily="-112" charset="0"/>
              </a:rPr>
              <a:t>é agora igual a 1</a:t>
            </a:r>
            <a:r>
              <a:rPr lang="en-GB" altLang="pt-BR" sz="1800">
                <a:latin typeface="Courier New" pitchFamily="-112" charset="0"/>
                <a:cs typeface="Courier New" pitchFamily="-112" charset="0"/>
              </a:rPr>
              <a:t>, </a:t>
            </a:r>
            <a:r>
              <a:rPr lang="en-GB" altLang="pt-BR" sz="1800" smtClean="0">
                <a:latin typeface="Courier New" pitchFamily="-112" charset="0"/>
                <a:cs typeface="Courier New" pitchFamily="-112" charset="0"/>
              </a:rPr>
              <a:t>o restante dos</a:t>
            </a:r>
            <a:endParaRPr lang="en-GB" altLang="pt-BR" sz="1800">
              <a:latin typeface="Courier New" pitchFamily="-112" charset="0"/>
              <a:cs typeface="Courier New" pitchFamily="-112" charset="0"/>
            </a:endParaRPr>
          </a:p>
          <a:p>
            <a:pPr marL="0" indent="0">
              <a:buNone/>
            </a:pPr>
            <a:r>
              <a:rPr lang="en-GB" altLang="pt-BR" sz="1800">
                <a:latin typeface="Courier New" pitchFamily="-112" charset="0"/>
                <a:cs typeface="Courier New" pitchFamily="-112" charset="0"/>
              </a:rPr>
              <a:t>                      //  </a:t>
            </a:r>
            <a:r>
              <a:rPr lang="en-GB" altLang="pt-BR" sz="1800" smtClean="0">
                <a:latin typeface="Courier New" pitchFamily="-112" charset="0"/>
                <a:cs typeface="Courier New" pitchFamily="-112" charset="0"/>
              </a:rPr>
              <a:t>elementos de q movem 1 posição para baixo</a:t>
            </a:r>
            <a:endParaRPr lang="en-GB" altLang="pt-BR" sz="1800">
              <a:latin typeface="Courier New" pitchFamily="-112" charset="0"/>
              <a:cs typeface="Courier New" pitchFamily="-112" charset="0"/>
            </a:endParaRPr>
          </a:p>
          <a:p>
            <a:pPr marL="0" indent="0">
              <a:buNone/>
            </a:pPr>
            <a:r>
              <a:rPr lang="en-GB" altLang="pt-BR" sz="1800">
                <a:latin typeface="Courier New" pitchFamily="-112" charset="0"/>
                <a:cs typeface="Courier New" pitchFamily="-112" charset="0"/>
              </a:rPr>
              <a:t>                      //  </a:t>
            </a:r>
            <a:r>
              <a:rPr lang="en-GB" altLang="pt-BR" sz="1800" smtClean="0">
                <a:latin typeface="Courier New" pitchFamily="-112" charset="0"/>
                <a:cs typeface="Courier New" pitchFamily="-112" charset="0"/>
              </a:rPr>
              <a:t>dentro do array, </a:t>
            </a:r>
            <a:r>
              <a:rPr lang="en-GB" altLang="pt-BR" sz="1800">
                <a:latin typeface="Courier New" pitchFamily="-112" charset="0"/>
                <a:cs typeface="Courier New" pitchFamily="-112" charset="0"/>
              </a:rPr>
              <a:t>e.g. q[0] </a:t>
            </a:r>
            <a:r>
              <a:rPr lang="en-GB" altLang="pt-BR" sz="1800" smtClean="0">
                <a:latin typeface="Courier New" pitchFamily="-112" charset="0"/>
                <a:cs typeface="Courier New" pitchFamily="-112" charset="0"/>
              </a:rPr>
              <a:t>igual a 2</a:t>
            </a:r>
            <a:endParaRPr lang="en-GB" altLang="pt-BR" sz="1800">
              <a:latin typeface="Courier New" pitchFamily="-112" charset="0"/>
              <a:cs typeface="Courier New" pitchFamily="-112" charset="0"/>
            </a:endParaRPr>
          </a:p>
          <a:p>
            <a:pPr marL="0" indent="0">
              <a:buNone/>
            </a:pPr>
            <a:r>
              <a:rPr lang="en-GB" altLang="pt-BR" sz="1800">
                <a:latin typeface="Courier New" pitchFamily="-112" charset="0"/>
                <a:cs typeface="Courier New" pitchFamily="-112" charset="0"/>
              </a:rPr>
              <a:t>q.unshift(125);  //  q </a:t>
            </a:r>
            <a:r>
              <a:rPr lang="en-GB" altLang="pt-BR" sz="1800" smtClean="0">
                <a:latin typeface="Courier New" pitchFamily="-112" charset="0"/>
                <a:cs typeface="Courier New" pitchFamily="-112" charset="0"/>
              </a:rPr>
              <a:t>é agora o array </a:t>
            </a:r>
            <a:r>
              <a:rPr lang="en-GB" altLang="pt-BR" sz="1800">
                <a:latin typeface="Courier New" pitchFamily="-112" charset="0"/>
                <a:cs typeface="Courier New" pitchFamily="-112" charset="0"/>
              </a:rPr>
              <a:t>[125,2,3,4,5,6,7,8,9,10] </a:t>
            </a:r>
          </a:p>
          <a:p>
            <a:pPr marL="0" indent="0">
              <a:buNone/>
            </a:pPr>
            <a:r>
              <a:rPr lang="en-GB" altLang="pt-BR" sz="1800">
                <a:latin typeface="Courier New" pitchFamily="-112" charset="0"/>
                <a:cs typeface="Courier New" pitchFamily="-112" charset="0"/>
              </a:rPr>
              <a:t>q.push(244);     //  q = [125,2,3,4,5,6,7,8,9,10,244]   </a:t>
            </a:r>
          </a:p>
          <a:p>
            <a:pPr marL="0" indent="0">
              <a:buNone/>
            </a:pPr>
            <a:endParaRPr lang="pt-BR" sz="1800" smtClean="0"/>
          </a:p>
          <a:p>
            <a:pPr lvl="1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5868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Objeto Date</a:t>
            </a:r>
            <a:endParaRPr lang="pt-BR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4B0DD64-BA5F-44FB-B7F3-C25A5336B1A5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Objeto Date pode ser usado para obter data/hora e para fazer aritmética de datas</a:t>
            </a:r>
          </a:p>
          <a:p>
            <a:r>
              <a:rPr lang="pt-BR" dirty="0" smtClean="0"/>
              <a:t>Construtor</a:t>
            </a:r>
          </a:p>
          <a:p>
            <a:pPr marL="365760" lvl="1" indent="0">
              <a:buNone/>
            </a:pPr>
            <a:r>
              <a:rPr lang="pt-BR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hoje = new Date()  //  Similar a Java</a:t>
            </a:r>
          </a:p>
          <a:p>
            <a:pPr marL="365760" lvl="1" indent="0">
              <a:buNone/>
            </a:pPr>
            <a:r>
              <a:rPr lang="pt-BR" sz="19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anoNovo</a:t>
            </a:r>
            <a:r>
              <a:rPr lang="pt-BR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sz="19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new Date(2020, </a:t>
            </a:r>
            <a:r>
              <a:rPr lang="pt-BR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0, 1);</a:t>
            </a:r>
          </a:p>
          <a:p>
            <a:pPr marL="365760" lvl="1" indent="0">
              <a:buNone/>
            </a:pPr>
            <a:endParaRPr lang="pt-BR" dirty="0" smtClean="0"/>
          </a:p>
          <a:p>
            <a:r>
              <a:rPr lang="pt-BR" dirty="0" smtClean="0"/>
              <a:t>Métodos relevantes</a:t>
            </a:r>
          </a:p>
          <a:p>
            <a:pPr marL="411480" lvl="1" indent="0">
              <a:buNone/>
              <a:tabLst>
                <a:tab pos="2279650" algn="l"/>
              </a:tabLst>
            </a:pPr>
            <a:r>
              <a:rPr lang="pt-BR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anoNovo</a:t>
            </a:r>
            <a:r>
              <a:rPr lang="en-US" altLang="pt-BR" sz="1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-112" charset="0"/>
              </a:rPr>
              <a:t>.</a:t>
            </a:r>
            <a:r>
              <a:rPr lang="en-US" altLang="pt-BR" sz="19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-112" charset="0"/>
              </a:rPr>
              <a:t>getYear</a:t>
            </a:r>
            <a:r>
              <a:rPr lang="en-US" altLang="pt-BR" sz="1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-112" charset="0"/>
              </a:rPr>
              <a:t>()</a:t>
            </a:r>
            <a:endParaRPr lang="en-US" altLang="pt-BR" sz="19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11480" lvl="1" indent="0">
              <a:buNone/>
              <a:tabLst>
                <a:tab pos="2279650" algn="l"/>
              </a:tabLst>
            </a:pPr>
            <a:r>
              <a:rPr lang="pt-BR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anoNovo</a:t>
            </a:r>
            <a:r>
              <a:rPr lang="en-US" altLang="pt-BR" sz="1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-112" charset="0"/>
              </a:rPr>
              <a:t>.</a:t>
            </a:r>
            <a:r>
              <a:rPr lang="en-US" altLang="pt-BR" sz="19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-112" charset="0"/>
              </a:rPr>
              <a:t>getMonth</a:t>
            </a:r>
            <a:r>
              <a:rPr lang="en-US" altLang="pt-BR" sz="1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-112" charset="0"/>
              </a:rPr>
              <a:t>()		</a:t>
            </a:r>
            <a:endParaRPr lang="en-US" altLang="pt-BR" sz="19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11480" lvl="1" indent="0">
              <a:buNone/>
              <a:tabLst>
                <a:tab pos="2279650" algn="l"/>
              </a:tabLst>
            </a:pPr>
            <a:r>
              <a:rPr lang="pt-BR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anoNovo</a:t>
            </a:r>
            <a:r>
              <a:rPr lang="en-US" altLang="pt-BR" sz="1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-112" charset="0"/>
              </a:rPr>
              <a:t>.</a:t>
            </a:r>
            <a:r>
              <a:rPr lang="en-US" altLang="pt-BR" sz="19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-112" charset="0"/>
              </a:rPr>
              <a:t>getDay</a:t>
            </a:r>
            <a:r>
              <a:rPr lang="en-US" altLang="pt-BR" sz="1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-112" charset="0"/>
              </a:rPr>
              <a:t>()		</a:t>
            </a:r>
            <a:endParaRPr lang="en-US" altLang="pt-BR" sz="19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11480" lvl="1" indent="0">
              <a:buNone/>
              <a:tabLst>
                <a:tab pos="2279650" algn="l"/>
              </a:tabLst>
            </a:pPr>
            <a:r>
              <a:rPr lang="pt-BR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anoNovo</a:t>
            </a:r>
            <a:r>
              <a:rPr lang="en-US" altLang="pt-BR" sz="1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-112" charset="0"/>
              </a:rPr>
              <a:t>.</a:t>
            </a:r>
            <a:r>
              <a:rPr lang="en-US" altLang="pt-BR" sz="19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-112" charset="0"/>
              </a:rPr>
              <a:t>getHours</a:t>
            </a:r>
            <a:r>
              <a:rPr lang="en-US" altLang="pt-BR" sz="1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-112" charset="0"/>
              </a:rPr>
              <a:t>()		</a:t>
            </a:r>
            <a:endParaRPr lang="en-US" altLang="pt-BR" sz="19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11480" lvl="1" indent="0">
              <a:buNone/>
              <a:tabLst>
                <a:tab pos="2279650" algn="l"/>
              </a:tabLst>
            </a:pPr>
            <a:r>
              <a:rPr lang="pt-BR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anoNovo</a:t>
            </a:r>
            <a:r>
              <a:rPr lang="en-US" altLang="pt-BR" sz="1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-112" charset="0"/>
              </a:rPr>
              <a:t>.</a:t>
            </a:r>
            <a:r>
              <a:rPr lang="en-US" altLang="pt-BR" sz="19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-112" charset="0"/>
              </a:rPr>
              <a:t>getMinutes</a:t>
            </a:r>
            <a:r>
              <a:rPr lang="en-US" altLang="pt-BR" sz="1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-112" charset="0"/>
              </a:rPr>
              <a:t>()		</a:t>
            </a:r>
          </a:p>
          <a:p>
            <a:pPr marL="411480" lvl="1" indent="0">
              <a:buNone/>
              <a:tabLst>
                <a:tab pos="2279650" algn="l"/>
              </a:tabLst>
            </a:pPr>
            <a:r>
              <a:rPr lang="pt-BR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anoNovo</a:t>
            </a:r>
            <a:r>
              <a:rPr lang="en-US" altLang="pt-BR" sz="1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-112" charset="0"/>
              </a:rPr>
              <a:t>.</a:t>
            </a:r>
            <a:r>
              <a:rPr lang="en-US" altLang="pt-BR" sz="19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-112" charset="0"/>
              </a:rPr>
              <a:t>getSeconds</a:t>
            </a:r>
            <a:r>
              <a:rPr lang="en-US" altLang="pt-BR" sz="1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-112" charset="0"/>
              </a:rPr>
              <a:t>()		</a:t>
            </a:r>
          </a:p>
          <a:p>
            <a:pPr marL="411480" lvl="1" indent="0">
              <a:buNone/>
              <a:tabLst>
                <a:tab pos="2279650" algn="l"/>
              </a:tabLst>
            </a:pPr>
            <a:r>
              <a:rPr lang="pt-BR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anoNovo</a:t>
            </a:r>
            <a:r>
              <a:rPr lang="en-US" altLang="pt-BR" sz="1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-112" charset="0"/>
              </a:rPr>
              <a:t>.</a:t>
            </a:r>
            <a:r>
              <a:rPr lang="en-US" altLang="pt-BR" sz="19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-112" charset="0"/>
              </a:rPr>
              <a:t>getMilliseconds</a:t>
            </a:r>
            <a:r>
              <a:rPr lang="en-US" altLang="pt-BR" sz="1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-112" charset="0"/>
              </a:rPr>
              <a:t>()</a:t>
            </a:r>
          </a:p>
          <a:p>
            <a:pPr marL="365760" lvl="1" indent="0">
              <a:buNone/>
            </a:pPr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83825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Exemplo de Date</a:t>
            </a:r>
            <a:endParaRPr lang="pt-BR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4B0DD64-BA5F-44FB-B7F3-C25A5336B1A5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228600" y="1524000"/>
            <a:ext cx="6629400" cy="5262979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9pPr>
          </a:lstStyle>
          <a:p>
            <a:r>
              <a:rPr lang="en-US" altLang="pt-BR" sz="1400" dirty="0">
                <a:latin typeface="Courier New" pitchFamily="-112" charset="0"/>
              </a:rPr>
              <a:t>&lt;html</a:t>
            </a:r>
            <a:r>
              <a:rPr lang="en-US" altLang="pt-BR" sz="1400" dirty="0" smtClean="0">
                <a:latin typeface="Courier New" pitchFamily="-112" charset="0"/>
              </a:rPr>
              <a:t>&gt; &lt;!–- js11.html --&gt;</a:t>
            </a:r>
            <a:endParaRPr lang="en-US" altLang="pt-BR" sz="1400" dirty="0">
              <a:latin typeface="Courier New" pitchFamily="-112" charset="0"/>
            </a:endParaRPr>
          </a:p>
          <a:p>
            <a:r>
              <a:rPr lang="en-US" altLang="pt-BR" sz="1400" dirty="0">
                <a:latin typeface="Courier New" pitchFamily="-112" charset="0"/>
              </a:rPr>
              <a:t>&lt;head</a:t>
            </a:r>
            <a:r>
              <a:rPr lang="en-US" altLang="pt-BR" sz="1400" dirty="0" smtClean="0">
                <a:latin typeface="Courier New" pitchFamily="-112" charset="0"/>
              </a:rPr>
              <a:t>&gt;</a:t>
            </a:r>
          </a:p>
          <a:p>
            <a:r>
              <a:rPr lang="en-US" altLang="pt-BR" sz="1400" dirty="0">
                <a:latin typeface="Courier New" pitchFamily="-112" charset="0"/>
              </a:rPr>
              <a:t> </a:t>
            </a:r>
            <a:r>
              <a:rPr lang="en-US" altLang="pt-BR" sz="1400" dirty="0" smtClean="0">
                <a:latin typeface="Courier New" pitchFamily="-112" charset="0"/>
              </a:rPr>
              <a:t> &lt;</a:t>
            </a:r>
            <a:r>
              <a:rPr lang="en-US" altLang="pt-BR" sz="1400" dirty="0">
                <a:latin typeface="Courier New" pitchFamily="-112" charset="0"/>
              </a:rPr>
              <a:t>meta charset="utf-8"&gt;</a:t>
            </a:r>
          </a:p>
          <a:p>
            <a:r>
              <a:rPr lang="en-US" altLang="pt-BR" sz="1400" dirty="0">
                <a:latin typeface="Courier New" pitchFamily="-112" charset="0"/>
              </a:rPr>
              <a:t>  &lt;title&gt;Time page&lt;/title&gt;</a:t>
            </a:r>
          </a:p>
          <a:p>
            <a:r>
              <a:rPr lang="en-US" altLang="pt-BR" sz="1400" dirty="0">
                <a:latin typeface="Courier New" pitchFamily="-112" charset="0"/>
              </a:rPr>
              <a:t>&lt;/head</a:t>
            </a:r>
            <a:r>
              <a:rPr lang="en-US" altLang="pt-BR" sz="1400" dirty="0" smtClean="0">
                <a:latin typeface="Courier New" pitchFamily="-112" charset="0"/>
              </a:rPr>
              <a:t>&gt;</a:t>
            </a:r>
          </a:p>
          <a:p>
            <a:r>
              <a:rPr lang="en-US" altLang="pt-BR" sz="1400" dirty="0" smtClean="0">
                <a:latin typeface="Courier New" pitchFamily="-112" charset="0"/>
              </a:rPr>
              <a:t>&lt;</a:t>
            </a:r>
            <a:r>
              <a:rPr lang="en-US" altLang="pt-BR" sz="1400" dirty="0">
                <a:latin typeface="Courier New" pitchFamily="-112" charset="0"/>
              </a:rPr>
              <a:t>body&gt;</a:t>
            </a:r>
          </a:p>
          <a:p>
            <a:r>
              <a:rPr lang="en-US" altLang="pt-BR" sz="1400" dirty="0">
                <a:latin typeface="Courier New" pitchFamily="-112" charset="0"/>
              </a:rPr>
              <a:t>  </a:t>
            </a:r>
            <a:r>
              <a:rPr lang="en-US" altLang="pt-BR" sz="1400" dirty="0" smtClean="0">
                <a:latin typeface="Courier New" pitchFamily="-112" charset="0"/>
              </a:rPr>
              <a:t>Hora </a:t>
            </a:r>
            <a:r>
              <a:rPr lang="en-US" altLang="pt-BR" sz="1400" dirty="0" err="1" smtClean="0">
                <a:latin typeface="Courier New" pitchFamily="-112" charset="0"/>
              </a:rPr>
              <a:t>quando</a:t>
            </a:r>
            <a:r>
              <a:rPr lang="en-US" altLang="pt-BR" sz="1400" dirty="0" smtClean="0">
                <a:latin typeface="Courier New" pitchFamily="-112" charset="0"/>
              </a:rPr>
              <a:t> a </a:t>
            </a:r>
            <a:r>
              <a:rPr lang="en-US" altLang="pt-BR" sz="1400" dirty="0" err="1" smtClean="0">
                <a:latin typeface="Courier New" pitchFamily="-112" charset="0"/>
              </a:rPr>
              <a:t>página</a:t>
            </a:r>
            <a:r>
              <a:rPr lang="en-US" altLang="pt-BR" sz="1400" dirty="0" smtClean="0">
                <a:latin typeface="Courier New" pitchFamily="-112" charset="0"/>
              </a:rPr>
              <a:t> </a:t>
            </a:r>
            <a:r>
              <a:rPr lang="en-US" altLang="pt-BR" sz="1400" dirty="0" err="1" smtClean="0">
                <a:latin typeface="Courier New" pitchFamily="-112" charset="0"/>
              </a:rPr>
              <a:t>foi</a:t>
            </a:r>
            <a:r>
              <a:rPr lang="en-US" altLang="pt-BR" sz="1400" dirty="0" smtClean="0">
                <a:latin typeface="Courier New" pitchFamily="-112" charset="0"/>
              </a:rPr>
              <a:t> </a:t>
            </a:r>
            <a:r>
              <a:rPr lang="en-US" altLang="pt-BR" sz="1400" dirty="0" err="1" smtClean="0">
                <a:latin typeface="Courier New" pitchFamily="-112" charset="0"/>
              </a:rPr>
              <a:t>carregada</a:t>
            </a:r>
            <a:r>
              <a:rPr lang="en-US" altLang="pt-BR" sz="1400" dirty="0" smtClean="0">
                <a:latin typeface="Courier New" pitchFamily="-112" charset="0"/>
              </a:rPr>
              <a:t>:</a:t>
            </a:r>
            <a:endParaRPr lang="en-US" altLang="pt-BR" sz="1400" dirty="0">
              <a:latin typeface="Courier New" pitchFamily="-112" charset="0"/>
            </a:endParaRPr>
          </a:p>
          <a:p>
            <a:r>
              <a:rPr lang="en-US" altLang="pt-BR" sz="1400" dirty="0">
                <a:latin typeface="Courier New" pitchFamily="-112" charset="0"/>
              </a:rPr>
              <a:t>  &lt;script type="text/</a:t>
            </a:r>
            <a:r>
              <a:rPr lang="en-US" altLang="pt-BR" sz="1400" dirty="0" err="1">
                <a:latin typeface="Courier New" pitchFamily="-112" charset="0"/>
              </a:rPr>
              <a:t>javascript</a:t>
            </a:r>
            <a:r>
              <a:rPr lang="en-US" altLang="pt-BR" sz="1400" dirty="0">
                <a:latin typeface="Courier New" pitchFamily="-112" charset="0"/>
              </a:rPr>
              <a:t>"&gt;</a:t>
            </a:r>
          </a:p>
          <a:p>
            <a:r>
              <a:rPr lang="en-US" altLang="pt-BR" sz="1400" dirty="0">
                <a:solidFill>
                  <a:srgbClr val="FF0000"/>
                </a:solidFill>
                <a:latin typeface="Courier New" pitchFamily="-112" charset="0"/>
              </a:rPr>
              <a:t>    </a:t>
            </a:r>
            <a:r>
              <a:rPr lang="en-US" altLang="pt-BR" sz="1400" dirty="0" smtClean="0">
                <a:solidFill>
                  <a:srgbClr val="FF0000"/>
                </a:solidFill>
                <a:latin typeface="Courier New" pitchFamily="-112" charset="0"/>
              </a:rPr>
              <a:t>now = </a:t>
            </a:r>
            <a:r>
              <a:rPr lang="en-US" altLang="pt-BR" sz="1400" dirty="0">
                <a:solidFill>
                  <a:srgbClr val="FF0000"/>
                </a:solidFill>
                <a:latin typeface="Courier New" pitchFamily="-112" charset="0"/>
              </a:rPr>
              <a:t>new Date</a:t>
            </a:r>
            <a:r>
              <a:rPr lang="en-US" altLang="pt-BR" sz="1400" dirty="0" smtClean="0">
                <a:solidFill>
                  <a:srgbClr val="FF0000"/>
                </a:solidFill>
                <a:latin typeface="Courier New" pitchFamily="-112" charset="0"/>
              </a:rPr>
              <a:t>();</a:t>
            </a:r>
            <a:endParaRPr lang="en-US" altLang="pt-BR" sz="1400" dirty="0">
              <a:solidFill>
                <a:srgbClr val="FF0000"/>
              </a:solidFill>
              <a:latin typeface="Courier New" pitchFamily="-112" charset="0"/>
            </a:endParaRPr>
          </a:p>
          <a:p>
            <a:r>
              <a:rPr lang="en-US" altLang="pt-BR" sz="1400" dirty="0">
                <a:solidFill>
                  <a:srgbClr val="FF0000"/>
                </a:solidFill>
                <a:latin typeface="Courier New" pitchFamily="-112" charset="0"/>
              </a:rPr>
              <a:t>    </a:t>
            </a:r>
            <a:r>
              <a:rPr lang="en-US" altLang="pt-BR" sz="1400" dirty="0" err="1">
                <a:solidFill>
                  <a:srgbClr val="FF0000"/>
                </a:solidFill>
                <a:latin typeface="Courier New" pitchFamily="-112" charset="0"/>
              </a:rPr>
              <a:t>document.write</a:t>
            </a:r>
            <a:r>
              <a:rPr lang="en-US" altLang="pt-BR" sz="1400" dirty="0">
                <a:solidFill>
                  <a:srgbClr val="FF0000"/>
                </a:solidFill>
                <a:latin typeface="Courier New" pitchFamily="-112" charset="0"/>
              </a:rPr>
              <a:t>("&lt;p&gt;" + </a:t>
            </a:r>
            <a:r>
              <a:rPr lang="en-US" altLang="pt-BR" sz="1400" dirty="0" smtClean="0">
                <a:solidFill>
                  <a:srgbClr val="FF0000"/>
                </a:solidFill>
                <a:latin typeface="Courier New" pitchFamily="-112" charset="0"/>
              </a:rPr>
              <a:t>now + </a:t>
            </a:r>
            <a:r>
              <a:rPr lang="en-US" altLang="pt-BR" sz="1400" dirty="0">
                <a:solidFill>
                  <a:srgbClr val="FF0000"/>
                </a:solidFill>
                <a:latin typeface="Courier New" pitchFamily="-112" charset="0"/>
              </a:rPr>
              <a:t>"&lt;/p</a:t>
            </a:r>
            <a:r>
              <a:rPr lang="en-US" altLang="pt-BR" sz="1400" dirty="0" smtClean="0">
                <a:solidFill>
                  <a:srgbClr val="FF0000"/>
                </a:solidFill>
                <a:latin typeface="Courier New" pitchFamily="-112" charset="0"/>
              </a:rPr>
              <a:t>&gt;");</a:t>
            </a:r>
            <a:endParaRPr lang="en-US" altLang="pt-BR" sz="1400" dirty="0">
              <a:solidFill>
                <a:srgbClr val="FF0000"/>
              </a:solidFill>
              <a:latin typeface="Courier New" pitchFamily="-112" charset="0"/>
            </a:endParaRPr>
          </a:p>
          <a:p>
            <a:r>
              <a:rPr lang="en-US" altLang="pt-BR" sz="1400" dirty="0">
                <a:solidFill>
                  <a:srgbClr val="FF0000"/>
                </a:solidFill>
                <a:latin typeface="Courier New" pitchFamily="-112" charset="0"/>
              </a:rPr>
              <a:t>    </a:t>
            </a:r>
            <a:r>
              <a:rPr lang="en-US" altLang="pt-BR" sz="1400" dirty="0" smtClean="0">
                <a:solidFill>
                  <a:srgbClr val="FF0000"/>
                </a:solidFill>
                <a:latin typeface="Courier New" pitchFamily="-112" charset="0"/>
              </a:rPr>
              <a:t>time = </a:t>
            </a:r>
            <a:r>
              <a:rPr lang="en-US" altLang="pt-BR" sz="1400" dirty="0">
                <a:solidFill>
                  <a:srgbClr val="FF0000"/>
                </a:solidFill>
                <a:latin typeface="Courier New" pitchFamily="-112" charset="0"/>
              </a:rPr>
              <a:t>"AM";</a:t>
            </a:r>
          </a:p>
          <a:p>
            <a:r>
              <a:rPr lang="en-US" altLang="pt-BR" sz="1400" dirty="0">
                <a:solidFill>
                  <a:srgbClr val="FF0000"/>
                </a:solidFill>
                <a:latin typeface="Courier New" pitchFamily="-112" charset="0"/>
              </a:rPr>
              <a:t>    </a:t>
            </a:r>
            <a:r>
              <a:rPr lang="en-US" altLang="pt-BR" sz="1400" dirty="0" smtClean="0">
                <a:solidFill>
                  <a:srgbClr val="FF0000"/>
                </a:solidFill>
                <a:latin typeface="Courier New" pitchFamily="-112" charset="0"/>
              </a:rPr>
              <a:t>hours = </a:t>
            </a:r>
            <a:r>
              <a:rPr lang="en-US" altLang="pt-BR" sz="1400" dirty="0" err="1">
                <a:solidFill>
                  <a:srgbClr val="FF0000"/>
                </a:solidFill>
                <a:latin typeface="Courier New" pitchFamily="-112" charset="0"/>
              </a:rPr>
              <a:t>now.getHours</a:t>
            </a:r>
            <a:r>
              <a:rPr lang="en-US" altLang="pt-BR" sz="1400" dirty="0">
                <a:solidFill>
                  <a:srgbClr val="FF0000"/>
                </a:solidFill>
                <a:latin typeface="Courier New" pitchFamily="-112" charset="0"/>
              </a:rPr>
              <a:t>();</a:t>
            </a:r>
          </a:p>
          <a:p>
            <a:r>
              <a:rPr lang="en-US" altLang="pt-BR" sz="1400" dirty="0">
                <a:solidFill>
                  <a:srgbClr val="FF0000"/>
                </a:solidFill>
                <a:latin typeface="Courier New" pitchFamily="-112" charset="0"/>
              </a:rPr>
              <a:t>    if (hours &gt; 12) {</a:t>
            </a:r>
          </a:p>
          <a:p>
            <a:r>
              <a:rPr lang="en-US" altLang="pt-BR" sz="1400" dirty="0">
                <a:solidFill>
                  <a:srgbClr val="FF0000"/>
                </a:solidFill>
                <a:latin typeface="Courier New" pitchFamily="-112" charset="0"/>
              </a:rPr>
              <a:t>        hours -= 12;</a:t>
            </a:r>
          </a:p>
          <a:p>
            <a:r>
              <a:rPr lang="en-US" altLang="pt-BR" sz="1400" dirty="0">
                <a:solidFill>
                  <a:srgbClr val="FF0000"/>
                </a:solidFill>
                <a:latin typeface="Courier New" pitchFamily="-112" charset="0"/>
              </a:rPr>
              <a:t>        time = "PM"</a:t>
            </a:r>
          </a:p>
          <a:p>
            <a:r>
              <a:rPr lang="en-US" altLang="pt-BR" sz="1400" dirty="0">
                <a:solidFill>
                  <a:srgbClr val="FF0000"/>
                </a:solidFill>
                <a:latin typeface="Courier New" pitchFamily="-112" charset="0"/>
              </a:rPr>
              <a:t>    }</a:t>
            </a:r>
          </a:p>
          <a:p>
            <a:r>
              <a:rPr lang="en-US" altLang="pt-BR" sz="1400" dirty="0">
                <a:solidFill>
                  <a:srgbClr val="FF0000"/>
                </a:solidFill>
                <a:latin typeface="Courier New" pitchFamily="-112" charset="0"/>
              </a:rPr>
              <a:t>    else if (hours == 0) {</a:t>
            </a:r>
          </a:p>
          <a:p>
            <a:r>
              <a:rPr lang="en-US" altLang="pt-BR" sz="1400" dirty="0">
                <a:solidFill>
                  <a:srgbClr val="FF0000"/>
                </a:solidFill>
                <a:latin typeface="Courier New" pitchFamily="-112" charset="0"/>
              </a:rPr>
              <a:t>        hours = 12;</a:t>
            </a:r>
          </a:p>
          <a:p>
            <a:r>
              <a:rPr lang="en-US" altLang="pt-BR" sz="1400" dirty="0">
                <a:solidFill>
                  <a:srgbClr val="FF0000"/>
                </a:solidFill>
                <a:latin typeface="Courier New" pitchFamily="-112" charset="0"/>
              </a:rPr>
              <a:t>    }</a:t>
            </a:r>
          </a:p>
          <a:p>
            <a:r>
              <a:rPr lang="en-US" altLang="pt-BR" sz="1400" dirty="0">
                <a:solidFill>
                  <a:srgbClr val="FF0000"/>
                </a:solidFill>
                <a:latin typeface="Courier New" pitchFamily="-112" charset="0"/>
              </a:rPr>
              <a:t>    </a:t>
            </a:r>
            <a:r>
              <a:rPr lang="en-US" altLang="pt-BR" sz="1400" dirty="0" err="1">
                <a:solidFill>
                  <a:srgbClr val="FF0000"/>
                </a:solidFill>
                <a:latin typeface="Courier New" pitchFamily="-112" charset="0"/>
              </a:rPr>
              <a:t>document.write</a:t>
            </a:r>
            <a:r>
              <a:rPr lang="en-US" altLang="pt-BR" sz="1400" dirty="0">
                <a:solidFill>
                  <a:srgbClr val="FF0000"/>
                </a:solidFill>
                <a:latin typeface="Courier New" pitchFamily="-112" charset="0"/>
              </a:rPr>
              <a:t>("&lt;p&gt;" + hours + ":" </a:t>
            </a:r>
            <a:r>
              <a:rPr lang="en-US" altLang="pt-BR" sz="1400" dirty="0" smtClean="0">
                <a:solidFill>
                  <a:srgbClr val="FF0000"/>
                </a:solidFill>
                <a:latin typeface="Courier New" pitchFamily="-112" charset="0"/>
              </a:rPr>
              <a:t>+ </a:t>
            </a:r>
            <a:r>
              <a:rPr lang="en-US" altLang="pt-BR" sz="1400" dirty="0" err="1" smtClean="0">
                <a:solidFill>
                  <a:srgbClr val="FF0000"/>
                </a:solidFill>
                <a:latin typeface="Courier New" pitchFamily="-112" charset="0"/>
              </a:rPr>
              <a:t>now.getMinutes</a:t>
            </a:r>
            <a:r>
              <a:rPr lang="en-US" altLang="pt-BR" sz="1400" dirty="0">
                <a:solidFill>
                  <a:srgbClr val="FF0000"/>
                </a:solidFill>
                <a:latin typeface="Courier New" pitchFamily="-112" charset="0"/>
              </a:rPr>
              <a:t>() + </a:t>
            </a:r>
            <a:endParaRPr lang="en-US" altLang="pt-BR" sz="1400" dirty="0" smtClean="0">
              <a:solidFill>
                <a:srgbClr val="FF0000"/>
              </a:solidFill>
              <a:latin typeface="Courier New" pitchFamily="-112" charset="0"/>
            </a:endParaRPr>
          </a:p>
          <a:p>
            <a:r>
              <a:rPr lang="en-US" altLang="pt-BR" sz="1400" dirty="0">
                <a:solidFill>
                  <a:srgbClr val="FF0000"/>
                </a:solidFill>
                <a:latin typeface="Courier New" pitchFamily="-112" charset="0"/>
              </a:rPr>
              <a:t>	 </a:t>
            </a:r>
            <a:r>
              <a:rPr lang="en-US" altLang="pt-BR" sz="1400" dirty="0" smtClean="0">
                <a:solidFill>
                  <a:srgbClr val="FF0000"/>
                </a:solidFill>
                <a:latin typeface="Courier New" pitchFamily="-112" charset="0"/>
              </a:rPr>
              <a:t>    ":" + </a:t>
            </a:r>
            <a:r>
              <a:rPr lang="en-US" altLang="pt-BR" sz="1400" dirty="0" err="1" smtClean="0">
                <a:solidFill>
                  <a:srgbClr val="FF0000"/>
                </a:solidFill>
                <a:latin typeface="Courier New" pitchFamily="-112" charset="0"/>
              </a:rPr>
              <a:t>now.getSeconds</a:t>
            </a:r>
            <a:r>
              <a:rPr lang="en-US" altLang="pt-BR" sz="1400" dirty="0">
                <a:solidFill>
                  <a:srgbClr val="FF0000"/>
                </a:solidFill>
                <a:latin typeface="Courier New" pitchFamily="-112" charset="0"/>
              </a:rPr>
              <a:t>() + " " </a:t>
            </a:r>
            <a:r>
              <a:rPr lang="en-US" altLang="pt-BR" sz="1400" dirty="0" smtClean="0">
                <a:solidFill>
                  <a:srgbClr val="FF0000"/>
                </a:solidFill>
                <a:latin typeface="Courier New" pitchFamily="-112" charset="0"/>
              </a:rPr>
              <a:t>+ time </a:t>
            </a:r>
            <a:r>
              <a:rPr lang="en-US" altLang="pt-BR" sz="1400" dirty="0">
                <a:solidFill>
                  <a:srgbClr val="FF0000"/>
                </a:solidFill>
                <a:latin typeface="Courier New" pitchFamily="-112" charset="0"/>
              </a:rPr>
              <a:t>+ "&lt;/p&gt;");</a:t>
            </a:r>
          </a:p>
          <a:p>
            <a:r>
              <a:rPr lang="en-US" altLang="pt-BR" sz="1400" dirty="0">
                <a:latin typeface="Courier New" pitchFamily="-112" charset="0"/>
              </a:rPr>
              <a:t>  &lt;/script&gt;</a:t>
            </a:r>
          </a:p>
          <a:p>
            <a:r>
              <a:rPr lang="en-US" altLang="pt-BR" sz="1400" dirty="0">
                <a:latin typeface="Courier New" pitchFamily="-112" charset="0"/>
              </a:rPr>
              <a:t>&lt;/body&gt;</a:t>
            </a:r>
          </a:p>
          <a:p>
            <a:r>
              <a:rPr lang="en-US" altLang="pt-BR" sz="1400" dirty="0">
                <a:latin typeface="Courier New" pitchFamily="-112" charset="0"/>
              </a:rPr>
              <a:t>&lt;/html&gt;</a:t>
            </a:r>
          </a:p>
        </p:txBody>
      </p:sp>
      <p:sp>
        <p:nvSpPr>
          <p:cNvPr id="6" name="Espaço Reservado para Conteúdo 3"/>
          <p:cNvSpPr>
            <a:spLocks noGrp="1"/>
          </p:cNvSpPr>
          <p:nvPr>
            <p:ph sz="quarter" idx="1"/>
          </p:nvPr>
        </p:nvSpPr>
        <p:spPr>
          <a:xfrm>
            <a:off x="6934200" y="1676400"/>
            <a:ext cx="2133600" cy="4876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000" smtClean="0"/>
              <a:t>Por default, a hora é impressa no formato longo.</a:t>
            </a:r>
          </a:p>
          <a:p>
            <a:pPr marL="0" indent="0">
              <a:buNone/>
            </a:pPr>
            <a:endParaRPr lang="pt-BR" sz="2000"/>
          </a:p>
          <a:p>
            <a:pPr marL="0" indent="0">
              <a:buNone/>
            </a:pPr>
            <a:r>
              <a:rPr lang="pt-BR" sz="2000" smtClean="0"/>
              <a:t>É possível pegar partes do objeto date para imprimir a hora no formato curto.</a:t>
            </a:r>
            <a:endParaRPr lang="pt-BR" sz="1700" smtClean="0"/>
          </a:p>
        </p:txBody>
      </p:sp>
    </p:spTree>
    <p:extLst>
      <p:ext uri="{BB962C8B-B14F-4D97-AF65-F5344CB8AC3E}">
        <p14:creationId xmlns:p14="http://schemas.microsoft.com/office/powerpoint/2010/main" val="1461531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Scripts vs Programas</a:t>
            </a:r>
            <a:endParaRPr lang="pt-BR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4B0DD64-BA5F-44FB-B7F3-C25A5336B1A5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smtClean="0"/>
              <a:t>Uma linguagem de script é uma linguagem interpretada, </a:t>
            </a:r>
            <a:r>
              <a:rPr lang="pt-BR"/>
              <a:t>e</a:t>
            </a:r>
            <a:r>
              <a:rPr lang="pt-BR" smtClean="0"/>
              <a:t>m geral, mais simples e menos robusta que linguagens compiladas</a:t>
            </a:r>
          </a:p>
          <a:p>
            <a:r>
              <a:rPr lang="pt-BR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Vantagens</a:t>
            </a:r>
            <a:r>
              <a:rPr lang="pt-BR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smtClean="0"/>
              <a:t>das linguagens de scripts</a:t>
            </a:r>
          </a:p>
          <a:p>
            <a:pPr lvl="1"/>
            <a:r>
              <a:rPr lang="pt-BR" smtClean="0"/>
              <a:t>Possuem um modelo de execução simples</a:t>
            </a:r>
          </a:p>
          <a:p>
            <a:pPr lvl="2"/>
            <a:r>
              <a:rPr lang="pt-BR" smtClean="0"/>
              <a:t>Não necessitam de compilador ou IDE</a:t>
            </a:r>
          </a:p>
          <a:p>
            <a:pPr lvl="1"/>
            <a:r>
              <a:rPr lang="pt-BR" smtClean="0"/>
              <a:t>Economizam banda, pois o código fonte é baixado e não um executável pré-compilado</a:t>
            </a:r>
          </a:p>
          <a:p>
            <a:pPr lvl="1"/>
            <a:r>
              <a:rPr lang="pt-BR" smtClean="0"/>
              <a:t>São independentes de plataforma</a:t>
            </a:r>
          </a:p>
          <a:p>
            <a:pPr lvl="2"/>
            <a:r>
              <a:rPr lang="pt-BR" smtClean="0"/>
              <a:t>Interpretados pelo browser</a:t>
            </a:r>
          </a:p>
          <a:p>
            <a:pPr lvl="1"/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2626227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Outro exemplo de Date</a:t>
            </a:r>
            <a:endParaRPr lang="pt-BR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4B0DD64-BA5F-44FB-B7F3-C25A5336B1A5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6" name="Espaço Reservado para Conteúdo 3"/>
          <p:cNvSpPr>
            <a:spLocks noGrp="1"/>
          </p:cNvSpPr>
          <p:nvPr>
            <p:ph sz="quarter" idx="1"/>
          </p:nvPr>
        </p:nvSpPr>
        <p:spPr>
          <a:xfrm>
            <a:off x="6781800" y="1676400"/>
            <a:ext cx="2286000" cy="4876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000" smtClean="0"/>
              <a:t>É possível adicionar e subtrair datas: o resultado é uma quantidade de milisegundos</a:t>
            </a:r>
          </a:p>
          <a:p>
            <a:pPr marL="0" indent="0">
              <a:buNone/>
            </a:pPr>
            <a:endParaRPr lang="pt-BR" sz="2000"/>
          </a:p>
          <a:p>
            <a:pPr marL="0" indent="0">
              <a:buNone/>
            </a:pPr>
            <a:r>
              <a:rPr lang="pt-BR" sz="2000" u="sng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Solução</a:t>
            </a:r>
            <a:r>
              <a:rPr lang="pt-BR" sz="2000" smtClean="0"/>
              <a:t>:</a:t>
            </a:r>
          </a:p>
          <a:p>
            <a:pPr marL="0" indent="0">
              <a:buNone/>
            </a:pPr>
            <a:r>
              <a:rPr lang="pt-BR" sz="2000" smtClean="0"/>
              <a:t>Obter o número de segundos desde 01 de janeiro e dividir esse número em dias, horas, minutos e segundos</a:t>
            </a:r>
            <a:endParaRPr lang="pt-BR" sz="1700" smtClean="0"/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228600" y="1524000"/>
            <a:ext cx="6400800" cy="5262979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9pPr>
          </a:lstStyle>
          <a:p>
            <a:r>
              <a:rPr lang="en-US" altLang="pt-BR" sz="1400" dirty="0">
                <a:latin typeface="Courier New" pitchFamily="-112" charset="0"/>
              </a:rPr>
              <a:t>&lt;html&gt;</a:t>
            </a:r>
          </a:p>
          <a:p>
            <a:r>
              <a:rPr lang="en-US" altLang="pt-BR" sz="1400" dirty="0">
                <a:latin typeface="Courier New" pitchFamily="-112" charset="0"/>
              </a:rPr>
              <a:t>&lt;!–- </a:t>
            </a:r>
            <a:r>
              <a:rPr lang="en-US" altLang="pt-BR" sz="1400" dirty="0" smtClean="0">
                <a:latin typeface="Courier New" pitchFamily="-112" charset="0"/>
              </a:rPr>
              <a:t>js12.html --&gt;</a:t>
            </a:r>
            <a:endParaRPr lang="en-US" altLang="pt-BR" sz="1400" dirty="0">
              <a:latin typeface="Courier New" pitchFamily="-112" charset="0"/>
            </a:endParaRPr>
          </a:p>
          <a:p>
            <a:r>
              <a:rPr lang="en-US" altLang="pt-BR" sz="1400" dirty="0">
                <a:latin typeface="Courier New" pitchFamily="-112" charset="0"/>
              </a:rPr>
              <a:t>&lt;head</a:t>
            </a:r>
            <a:r>
              <a:rPr lang="en-US" altLang="pt-BR" sz="1400" dirty="0" smtClean="0">
                <a:latin typeface="Courier New" pitchFamily="-112" charset="0"/>
              </a:rPr>
              <a:t>&gt;</a:t>
            </a:r>
          </a:p>
          <a:p>
            <a:r>
              <a:rPr lang="en-US" altLang="pt-BR" sz="1400" dirty="0">
                <a:latin typeface="Courier New" pitchFamily="-112" charset="0"/>
              </a:rPr>
              <a:t> </a:t>
            </a:r>
            <a:r>
              <a:rPr lang="en-US" altLang="pt-BR" sz="1400" dirty="0" smtClean="0">
                <a:latin typeface="Courier New" pitchFamily="-112" charset="0"/>
              </a:rPr>
              <a:t> &lt;</a:t>
            </a:r>
            <a:r>
              <a:rPr lang="en-US" altLang="pt-BR" sz="1400" dirty="0">
                <a:latin typeface="Courier New" pitchFamily="-112" charset="0"/>
              </a:rPr>
              <a:t>meta charset="utf-8"&gt;</a:t>
            </a:r>
          </a:p>
          <a:p>
            <a:r>
              <a:rPr lang="en-US" altLang="pt-BR" sz="1400" dirty="0">
                <a:latin typeface="Courier New" pitchFamily="-112" charset="0"/>
              </a:rPr>
              <a:t>  &lt;title&gt;Time page&lt;/title&gt;</a:t>
            </a:r>
          </a:p>
          <a:p>
            <a:r>
              <a:rPr lang="en-US" altLang="pt-BR" sz="1400" dirty="0">
                <a:latin typeface="Courier New" pitchFamily="-112" charset="0"/>
              </a:rPr>
              <a:t>&lt;/head</a:t>
            </a:r>
            <a:r>
              <a:rPr lang="en-US" altLang="pt-BR" sz="1400" dirty="0" smtClean="0">
                <a:latin typeface="Courier New" pitchFamily="-112" charset="0"/>
              </a:rPr>
              <a:t>&gt;</a:t>
            </a:r>
            <a:endParaRPr lang="en-US" altLang="pt-BR" sz="1400" dirty="0">
              <a:latin typeface="Courier New" pitchFamily="-112" charset="0"/>
            </a:endParaRPr>
          </a:p>
          <a:p>
            <a:r>
              <a:rPr lang="en-US" altLang="pt-BR" sz="1400" dirty="0">
                <a:latin typeface="Courier New" pitchFamily="-112" charset="0"/>
              </a:rPr>
              <a:t>&lt;body&gt;</a:t>
            </a:r>
          </a:p>
          <a:p>
            <a:r>
              <a:rPr lang="en-US" altLang="pt-BR" sz="1400" dirty="0">
                <a:latin typeface="Courier New" pitchFamily="-112" charset="0"/>
              </a:rPr>
              <a:t>  &lt;</a:t>
            </a:r>
            <a:r>
              <a:rPr lang="en-US" altLang="pt-BR" sz="1400" dirty="0" smtClean="0">
                <a:latin typeface="Courier New" pitchFamily="-112" charset="0"/>
              </a:rPr>
              <a:t>p&gt;Tempo </a:t>
            </a:r>
            <a:r>
              <a:rPr lang="en-US" altLang="pt-BR" sz="1400" dirty="0" err="1" smtClean="0">
                <a:latin typeface="Courier New" pitchFamily="-112" charset="0"/>
              </a:rPr>
              <a:t>decorrido</a:t>
            </a:r>
            <a:r>
              <a:rPr lang="en-US" altLang="pt-BR" sz="1400" dirty="0" smtClean="0">
                <a:latin typeface="Courier New" pitchFamily="-112" charset="0"/>
              </a:rPr>
              <a:t> </a:t>
            </a:r>
            <a:r>
              <a:rPr lang="en-US" altLang="pt-BR" sz="1400" dirty="0" err="1" smtClean="0">
                <a:latin typeface="Courier New" pitchFamily="-112" charset="0"/>
              </a:rPr>
              <a:t>este</a:t>
            </a:r>
            <a:r>
              <a:rPr lang="en-US" altLang="pt-BR" sz="1400" dirty="0" smtClean="0">
                <a:latin typeface="Courier New" pitchFamily="-112" charset="0"/>
              </a:rPr>
              <a:t> </a:t>
            </a:r>
            <a:r>
              <a:rPr lang="en-US" altLang="pt-BR" sz="1400" dirty="0" err="1" smtClean="0">
                <a:latin typeface="Courier New" pitchFamily="-112" charset="0"/>
              </a:rPr>
              <a:t>ano</a:t>
            </a:r>
            <a:r>
              <a:rPr lang="en-US" altLang="pt-BR" sz="1400" dirty="0" smtClean="0">
                <a:latin typeface="Courier New" pitchFamily="-112" charset="0"/>
              </a:rPr>
              <a:t>:</a:t>
            </a:r>
            <a:endParaRPr lang="en-US" altLang="pt-BR" sz="1400" dirty="0">
              <a:latin typeface="Courier New" pitchFamily="-112" charset="0"/>
            </a:endParaRPr>
          </a:p>
          <a:p>
            <a:r>
              <a:rPr lang="en-US" altLang="pt-BR" sz="1400" dirty="0">
                <a:latin typeface="Courier New" pitchFamily="-112" charset="0"/>
              </a:rPr>
              <a:t>  &lt;script type="text/</a:t>
            </a:r>
            <a:r>
              <a:rPr lang="en-US" altLang="pt-BR" sz="1400" dirty="0" err="1">
                <a:latin typeface="Courier New" pitchFamily="-112" charset="0"/>
              </a:rPr>
              <a:t>javascript</a:t>
            </a:r>
            <a:r>
              <a:rPr lang="en-US" altLang="pt-BR" sz="1400" dirty="0">
                <a:latin typeface="Courier New" pitchFamily="-112" charset="0"/>
              </a:rPr>
              <a:t>"&gt;</a:t>
            </a:r>
          </a:p>
          <a:p>
            <a:r>
              <a:rPr lang="en-US" altLang="pt-BR" sz="1400" dirty="0">
                <a:solidFill>
                  <a:srgbClr val="FF0000"/>
                </a:solidFill>
                <a:latin typeface="Courier New" pitchFamily="-112" charset="0"/>
              </a:rPr>
              <a:t>    now = new Date();</a:t>
            </a:r>
          </a:p>
          <a:p>
            <a:r>
              <a:rPr lang="en-US" altLang="pt-BR" sz="1400" dirty="0">
                <a:solidFill>
                  <a:srgbClr val="FF0000"/>
                </a:solidFill>
                <a:latin typeface="Courier New" pitchFamily="-112" charset="0"/>
              </a:rPr>
              <a:t>    </a:t>
            </a:r>
            <a:r>
              <a:rPr lang="en-US" altLang="pt-BR" sz="1400" dirty="0" err="1">
                <a:solidFill>
                  <a:srgbClr val="FF0000"/>
                </a:solidFill>
                <a:latin typeface="Courier New" pitchFamily="-112" charset="0"/>
              </a:rPr>
              <a:t>newYear</a:t>
            </a:r>
            <a:r>
              <a:rPr lang="en-US" altLang="pt-BR" sz="1400" dirty="0">
                <a:solidFill>
                  <a:srgbClr val="FF0000"/>
                </a:solidFill>
                <a:latin typeface="Courier New" pitchFamily="-112" charset="0"/>
              </a:rPr>
              <a:t> = </a:t>
            </a:r>
            <a:r>
              <a:rPr lang="en-US" altLang="pt-BR" sz="1400">
                <a:solidFill>
                  <a:srgbClr val="FF0000"/>
                </a:solidFill>
                <a:latin typeface="Courier New" pitchFamily="-112" charset="0"/>
              </a:rPr>
              <a:t>new </a:t>
            </a:r>
            <a:r>
              <a:rPr lang="en-US" altLang="pt-BR" sz="1400" u="sng" smtClean="0">
                <a:solidFill>
                  <a:srgbClr val="FF0000"/>
                </a:solidFill>
                <a:latin typeface="Courier New" pitchFamily="-112" charset="0"/>
              </a:rPr>
              <a:t>Date(2020,0,1</a:t>
            </a:r>
            <a:r>
              <a:rPr lang="en-US" altLang="pt-BR" sz="1400" dirty="0" smtClean="0">
                <a:solidFill>
                  <a:srgbClr val="FF0000"/>
                </a:solidFill>
                <a:latin typeface="Courier New" pitchFamily="-112" charset="0"/>
              </a:rPr>
              <a:t>);</a:t>
            </a:r>
            <a:endParaRPr lang="en-US" altLang="pt-BR" sz="1400" dirty="0">
              <a:solidFill>
                <a:srgbClr val="FF0000"/>
              </a:solidFill>
              <a:latin typeface="Courier New" pitchFamily="-112" charset="0"/>
            </a:endParaRPr>
          </a:p>
          <a:p>
            <a:r>
              <a:rPr lang="en-US" altLang="pt-BR" sz="1400" dirty="0">
                <a:solidFill>
                  <a:srgbClr val="FF0000"/>
                </a:solidFill>
                <a:latin typeface="Courier New" pitchFamily="-112" charset="0"/>
              </a:rPr>
              <a:t>    secs = </a:t>
            </a:r>
            <a:r>
              <a:rPr lang="en-US" altLang="pt-BR" sz="1400" dirty="0" err="1">
                <a:solidFill>
                  <a:srgbClr val="FF0000"/>
                </a:solidFill>
                <a:latin typeface="Courier New" pitchFamily="-112" charset="0"/>
              </a:rPr>
              <a:t>Math.round</a:t>
            </a:r>
            <a:r>
              <a:rPr lang="en-US" altLang="pt-BR" sz="1400" dirty="0">
                <a:solidFill>
                  <a:srgbClr val="FF0000"/>
                </a:solidFill>
                <a:latin typeface="Courier New" pitchFamily="-112" charset="0"/>
              </a:rPr>
              <a:t>((now-</a:t>
            </a:r>
            <a:r>
              <a:rPr lang="en-US" altLang="pt-BR" sz="1400" dirty="0" err="1">
                <a:solidFill>
                  <a:srgbClr val="FF0000"/>
                </a:solidFill>
                <a:latin typeface="Courier New" pitchFamily="-112" charset="0"/>
              </a:rPr>
              <a:t>newYear</a:t>
            </a:r>
            <a:r>
              <a:rPr lang="en-US" altLang="pt-BR" sz="1400" dirty="0">
                <a:solidFill>
                  <a:srgbClr val="FF0000"/>
                </a:solidFill>
                <a:latin typeface="Courier New" pitchFamily="-112" charset="0"/>
              </a:rPr>
              <a:t>)/1000</a:t>
            </a:r>
            <a:r>
              <a:rPr lang="en-US" altLang="pt-BR" sz="1400" dirty="0" smtClean="0">
                <a:solidFill>
                  <a:srgbClr val="FF0000"/>
                </a:solidFill>
                <a:latin typeface="Courier New" pitchFamily="-112" charset="0"/>
              </a:rPr>
              <a:t>);</a:t>
            </a:r>
            <a:endParaRPr lang="en-US" altLang="pt-BR" sz="1400" dirty="0">
              <a:solidFill>
                <a:srgbClr val="FF0000"/>
              </a:solidFill>
              <a:latin typeface="Courier New" pitchFamily="-112" charset="0"/>
            </a:endParaRPr>
          </a:p>
          <a:p>
            <a:r>
              <a:rPr lang="en-US" altLang="pt-BR" sz="1400" dirty="0">
                <a:solidFill>
                  <a:srgbClr val="FF0000"/>
                </a:solidFill>
                <a:latin typeface="Courier New" pitchFamily="-112" charset="0"/>
              </a:rPr>
              <a:t>    days = </a:t>
            </a:r>
            <a:r>
              <a:rPr lang="en-US" altLang="pt-BR" sz="1400" dirty="0" err="1">
                <a:solidFill>
                  <a:srgbClr val="FF0000"/>
                </a:solidFill>
                <a:latin typeface="Courier New" pitchFamily="-112" charset="0"/>
              </a:rPr>
              <a:t>Math.floor</a:t>
            </a:r>
            <a:r>
              <a:rPr lang="en-US" altLang="pt-BR" sz="1400" dirty="0">
                <a:solidFill>
                  <a:srgbClr val="FF0000"/>
                </a:solidFill>
                <a:latin typeface="Courier New" pitchFamily="-112" charset="0"/>
              </a:rPr>
              <a:t>(secs / 86400);</a:t>
            </a:r>
          </a:p>
          <a:p>
            <a:r>
              <a:rPr lang="en-US" altLang="pt-BR" sz="1400" dirty="0">
                <a:solidFill>
                  <a:srgbClr val="FF0000"/>
                </a:solidFill>
                <a:latin typeface="Courier New" pitchFamily="-112" charset="0"/>
              </a:rPr>
              <a:t>    secs -= days*86400;</a:t>
            </a:r>
          </a:p>
          <a:p>
            <a:r>
              <a:rPr lang="en-US" altLang="pt-BR" sz="1400" dirty="0">
                <a:solidFill>
                  <a:srgbClr val="FF0000"/>
                </a:solidFill>
                <a:latin typeface="Courier New" pitchFamily="-112" charset="0"/>
              </a:rPr>
              <a:t>    hours = </a:t>
            </a:r>
            <a:r>
              <a:rPr lang="en-US" altLang="pt-BR" sz="1400" dirty="0" err="1">
                <a:solidFill>
                  <a:srgbClr val="FF0000"/>
                </a:solidFill>
                <a:latin typeface="Courier New" pitchFamily="-112" charset="0"/>
              </a:rPr>
              <a:t>Math.floor</a:t>
            </a:r>
            <a:r>
              <a:rPr lang="en-US" altLang="pt-BR" sz="1400" dirty="0">
                <a:solidFill>
                  <a:srgbClr val="FF0000"/>
                </a:solidFill>
                <a:latin typeface="Courier New" pitchFamily="-112" charset="0"/>
              </a:rPr>
              <a:t>(secs / 3600);</a:t>
            </a:r>
          </a:p>
          <a:p>
            <a:r>
              <a:rPr lang="en-US" altLang="pt-BR" sz="1400" dirty="0">
                <a:solidFill>
                  <a:srgbClr val="FF0000"/>
                </a:solidFill>
                <a:latin typeface="Courier New" pitchFamily="-112" charset="0"/>
              </a:rPr>
              <a:t>    secs -= hours*3600;</a:t>
            </a:r>
          </a:p>
          <a:p>
            <a:r>
              <a:rPr lang="en-US" altLang="pt-BR" sz="1400" dirty="0">
                <a:solidFill>
                  <a:srgbClr val="FF0000"/>
                </a:solidFill>
                <a:latin typeface="Courier New" pitchFamily="-112" charset="0"/>
              </a:rPr>
              <a:t>    minutes = </a:t>
            </a:r>
            <a:r>
              <a:rPr lang="en-US" altLang="pt-BR" sz="1400" dirty="0" err="1">
                <a:solidFill>
                  <a:srgbClr val="FF0000"/>
                </a:solidFill>
                <a:latin typeface="Courier New" pitchFamily="-112" charset="0"/>
              </a:rPr>
              <a:t>Math.floor</a:t>
            </a:r>
            <a:r>
              <a:rPr lang="en-US" altLang="pt-BR" sz="1400" dirty="0">
                <a:solidFill>
                  <a:srgbClr val="FF0000"/>
                </a:solidFill>
                <a:latin typeface="Courier New" pitchFamily="-112" charset="0"/>
              </a:rPr>
              <a:t>(secs / 60);</a:t>
            </a:r>
          </a:p>
          <a:p>
            <a:r>
              <a:rPr lang="en-US" altLang="pt-BR" sz="1400" dirty="0">
                <a:solidFill>
                  <a:srgbClr val="FF0000"/>
                </a:solidFill>
                <a:latin typeface="Courier New" pitchFamily="-112" charset="0"/>
              </a:rPr>
              <a:t>    secs -= </a:t>
            </a:r>
            <a:r>
              <a:rPr lang="en-US" altLang="pt-BR" sz="1400" dirty="0" smtClean="0">
                <a:solidFill>
                  <a:srgbClr val="FF0000"/>
                </a:solidFill>
                <a:latin typeface="Courier New" pitchFamily="-112" charset="0"/>
              </a:rPr>
              <a:t>minutes*60;</a:t>
            </a:r>
            <a:endParaRPr lang="en-US" altLang="pt-BR" sz="1400" dirty="0">
              <a:solidFill>
                <a:srgbClr val="FF0000"/>
              </a:solidFill>
              <a:latin typeface="Courier New" pitchFamily="-112" charset="0"/>
            </a:endParaRPr>
          </a:p>
          <a:p>
            <a:r>
              <a:rPr lang="en-US" altLang="pt-BR" sz="1400" dirty="0">
                <a:solidFill>
                  <a:srgbClr val="FF0000"/>
                </a:solidFill>
                <a:latin typeface="Courier New" pitchFamily="-112" charset="0"/>
              </a:rPr>
              <a:t>    </a:t>
            </a:r>
            <a:r>
              <a:rPr lang="en-US" altLang="pt-BR" sz="1400" dirty="0" err="1">
                <a:solidFill>
                  <a:srgbClr val="FF0000"/>
                </a:solidFill>
                <a:latin typeface="Courier New" pitchFamily="-112" charset="0"/>
              </a:rPr>
              <a:t>document.write</a:t>
            </a:r>
            <a:r>
              <a:rPr lang="en-US" altLang="pt-BR" sz="1400" dirty="0">
                <a:solidFill>
                  <a:srgbClr val="FF0000"/>
                </a:solidFill>
                <a:latin typeface="Courier New" pitchFamily="-112" charset="0"/>
              </a:rPr>
              <a:t>(days + " </a:t>
            </a:r>
            <a:r>
              <a:rPr lang="en-US" altLang="pt-BR" sz="1400" dirty="0" err="1" smtClean="0">
                <a:solidFill>
                  <a:srgbClr val="FF0000"/>
                </a:solidFill>
                <a:latin typeface="Courier New" pitchFamily="-112" charset="0"/>
              </a:rPr>
              <a:t>dias</a:t>
            </a:r>
            <a:r>
              <a:rPr lang="en-US" altLang="pt-BR" sz="1400" dirty="0" smtClean="0">
                <a:solidFill>
                  <a:srgbClr val="FF0000"/>
                </a:solidFill>
                <a:latin typeface="Courier New" pitchFamily="-112" charset="0"/>
              </a:rPr>
              <a:t>, </a:t>
            </a:r>
            <a:r>
              <a:rPr lang="en-US" altLang="pt-BR" sz="1400" dirty="0">
                <a:solidFill>
                  <a:srgbClr val="FF0000"/>
                </a:solidFill>
                <a:latin typeface="Courier New" pitchFamily="-112" charset="0"/>
              </a:rPr>
              <a:t>" </a:t>
            </a:r>
            <a:r>
              <a:rPr lang="en-US" altLang="pt-BR" sz="1400" dirty="0" smtClean="0">
                <a:solidFill>
                  <a:srgbClr val="FF0000"/>
                </a:solidFill>
                <a:latin typeface="Courier New" pitchFamily="-112" charset="0"/>
              </a:rPr>
              <a:t>+ hours </a:t>
            </a:r>
            <a:r>
              <a:rPr lang="en-US" altLang="pt-BR" sz="1400" dirty="0">
                <a:solidFill>
                  <a:srgbClr val="FF0000"/>
                </a:solidFill>
                <a:latin typeface="Courier New" pitchFamily="-112" charset="0"/>
              </a:rPr>
              <a:t>+ " </a:t>
            </a:r>
            <a:r>
              <a:rPr lang="en-US" altLang="pt-BR" sz="1400" dirty="0" smtClean="0">
                <a:solidFill>
                  <a:srgbClr val="FF0000"/>
                </a:solidFill>
                <a:latin typeface="Courier New" pitchFamily="-112" charset="0"/>
              </a:rPr>
              <a:t>horas, </a:t>
            </a:r>
            <a:r>
              <a:rPr lang="en-US" altLang="pt-BR" sz="1400" dirty="0">
                <a:solidFill>
                  <a:srgbClr val="FF0000"/>
                </a:solidFill>
                <a:latin typeface="Courier New" pitchFamily="-112" charset="0"/>
              </a:rPr>
              <a:t>" +</a:t>
            </a:r>
          </a:p>
          <a:p>
            <a:r>
              <a:rPr lang="en-US" altLang="pt-BR" sz="1400" dirty="0">
                <a:solidFill>
                  <a:srgbClr val="FF0000"/>
                </a:solidFill>
                <a:latin typeface="Courier New" pitchFamily="-112" charset="0"/>
              </a:rPr>
              <a:t>         </a:t>
            </a:r>
            <a:r>
              <a:rPr lang="en-US" altLang="pt-BR" sz="1400" dirty="0" smtClean="0">
                <a:solidFill>
                  <a:srgbClr val="FF0000"/>
                </a:solidFill>
                <a:latin typeface="Courier New" pitchFamily="-112" charset="0"/>
              </a:rPr>
              <a:t>minutes </a:t>
            </a:r>
            <a:r>
              <a:rPr lang="en-US" altLang="pt-BR" sz="1400" dirty="0">
                <a:solidFill>
                  <a:srgbClr val="FF0000"/>
                </a:solidFill>
                <a:latin typeface="Courier New" pitchFamily="-112" charset="0"/>
              </a:rPr>
              <a:t>+ " </a:t>
            </a:r>
            <a:r>
              <a:rPr lang="en-US" altLang="pt-BR" sz="1400" dirty="0" err="1" smtClean="0">
                <a:solidFill>
                  <a:srgbClr val="FF0000"/>
                </a:solidFill>
                <a:latin typeface="Courier New" pitchFamily="-112" charset="0"/>
              </a:rPr>
              <a:t>minutos</a:t>
            </a:r>
            <a:r>
              <a:rPr lang="en-US" altLang="pt-BR" sz="1400" dirty="0" smtClean="0">
                <a:solidFill>
                  <a:srgbClr val="FF0000"/>
                </a:solidFill>
                <a:latin typeface="Courier New" pitchFamily="-112" charset="0"/>
              </a:rPr>
              <a:t>, e </a:t>
            </a:r>
            <a:r>
              <a:rPr lang="en-US" altLang="pt-BR" sz="1400" dirty="0">
                <a:solidFill>
                  <a:srgbClr val="FF0000"/>
                </a:solidFill>
                <a:latin typeface="Courier New" pitchFamily="-112" charset="0"/>
              </a:rPr>
              <a:t>" </a:t>
            </a:r>
            <a:r>
              <a:rPr lang="en-US" altLang="pt-BR" sz="1400" dirty="0" smtClean="0">
                <a:solidFill>
                  <a:srgbClr val="FF0000"/>
                </a:solidFill>
                <a:latin typeface="Courier New" pitchFamily="-112" charset="0"/>
              </a:rPr>
              <a:t>+ secs </a:t>
            </a:r>
            <a:r>
              <a:rPr lang="en-US" altLang="pt-BR" sz="1400" dirty="0">
                <a:solidFill>
                  <a:srgbClr val="FF0000"/>
                </a:solidFill>
                <a:latin typeface="Courier New" pitchFamily="-112" charset="0"/>
              </a:rPr>
              <a:t>+ " </a:t>
            </a:r>
            <a:r>
              <a:rPr lang="en-US" altLang="pt-BR" sz="1400" dirty="0" err="1" smtClean="0">
                <a:solidFill>
                  <a:srgbClr val="FF0000"/>
                </a:solidFill>
                <a:latin typeface="Courier New" pitchFamily="-112" charset="0"/>
              </a:rPr>
              <a:t>segundos</a:t>
            </a:r>
            <a:r>
              <a:rPr lang="en-US" altLang="pt-BR" sz="1400" dirty="0" smtClean="0">
                <a:solidFill>
                  <a:srgbClr val="FF0000"/>
                </a:solidFill>
                <a:latin typeface="Courier New" pitchFamily="-112" charset="0"/>
              </a:rPr>
              <a:t>.");</a:t>
            </a:r>
            <a:endParaRPr lang="en-US" altLang="pt-BR" sz="1400" dirty="0">
              <a:solidFill>
                <a:srgbClr val="FF0000"/>
              </a:solidFill>
              <a:latin typeface="Courier New" pitchFamily="-112" charset="0"/>
            </a:endParaRPr>
          </a:p>
          <a:p>
            <a:r>
              <a:rPr lang="en-US" altLang="pt-BR" sz="1400" dirty="0">
                <a:latin typeface="Courier New" pitchFamily="-112" charset="0"/>
              </a:rPr>
              <a:t>  &lt;/script&gt;</a:t>
            </a:r>
          </a:p>
          <a:p>
            <a:r>
              <a:rPr lang="en-GB" altLang="pt-BR" sz="1400" dirty="0">
                <a:latin typeface="Courier New" pitchFamily="-112" charset="0"/>
              </a:rPr>
              <a:t>  &lt;/p&gt;</a:t>
            </a:r>
            <a:endParaRPr lang="en-US" altLang="pt-BR" sz="1400" dirty="0">
              <a:latin typeface="Courier New" pitchFamily="-112" charset="0"/>
            </a:endParaRPr>
          </a:p>
          <a:p>
            <a:r>
              <a:rPr lang="en-US" altLang="pt-BR" sz="1400" dirty="0">
                <a:latin typeface="Courier New" pitchFamily="-112" charset="0"/>
              </a:rPr>
              <a:t>&lt;/body&gt;</a:t>
            </a:r>
          </a:p>
          <a:p>
            <a:r>
              <a:rPr lang="en-US" altLang="pt-BR" sz="1400" dirty="0">
                <a:latin typeface="Courier New" pitchFamily="-112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269973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Objeto document</a:t>
            </a:r>
            <a:endParaRPr lang="pt-BR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4B0DD64-BA5F-44FB-B7F3-C25A5336B1A5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pt-BR" smtClean="0"/>
              <a:t>Browsers tais como IE, Firefox, Chrome, Opera, etc. permitem o acesso a informações de um documento HTML através do objeto </a:t>
            </a:r>
            <a:r>
              <a:rPr lang="pt-BR" i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document</a:t>
            </a:r>
          </a:p>
          <a:p>
            <a:pPr marL="365760" lvl="1" indent="0">
              <a:buNone/>
            </a:pPr>
            <a:r>
              <a:rPr lang="pt-BR" i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document.write(...)</a:t>
            </a:r>
          </a:p>
          <a:p>
            <a:pPr marL="365760" lvl="1" indent="0">
              <a:buNone/>
            </a:pPr>
            <a:r>
              <a:rPr lang="pt-BR"/>
              <a:t>	</a:t>
            </a:r>
            <a:r>
              <a:rPr lang="pt-BR" smtClean="0"/>
              <a:t>método para exibir texto na página</a:t>
            </a:r>
          </a:p>
          <a:p>
            <a:pPr marL="365760" lvl="1" indent="0">
              <a:buNone/>
            </a:pPr>
            <a:r>
              <a:rPr lang="pt-BR" i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document.URL</a:t>
            </a:r>
          </a:p>
          <a:p>
            <a:pPr marL="365760" lvl="1" indent="0">
              <a:buNone/>
            </a:pPr>
            <a:r>
              <a:rPr lang="pt-BR"/>
              <a:t>	</a:t>
            </a:r>
            <a:r>
              <a:rPr lang="pt-BR" smtClean="0"/>
              <a:t>propriedade que informa a localização de um </a:t>
            </a:r>
          </a:p>
          <a:p>
            <a:pPr marL="365760" lvl="1" indent="0">
              <a:buNone/>
            </a:pPr>
            <a:r>
              <a:rPr lang="pt-BR"/>
              <a:t>	</a:t>
            </a:r>
            <a:r>
              <a:rPr lang="pt-BR" smtClean="0"/>
              <a:t>documento HTML</a:t>
            </a:r>
          </a:p>
          <a:p>
            <a:pPr marL="365760" lvl="1" indent="0">
              <a:buNone/>
            </a:pPr>
            <a:r>
              <a:rPr lang="pt-BR" i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document.lastModified</a:t>
            </a:r>
          </a:p>
          <a:p>
            <a:pPr marL="365760" lvl="1" indent="0">
              <a:buNone/>
            </a:pPr>
            <a:r>
              <a:rPr lang="pt-BR"/>
              <a:t>	</a:t>
            </a:r>
            <a:r>
              <a:rPr lang="pt-BR" smtClean="0"/>
              <a:t>propriedade que informa a última modificação de </a:t>
            </a:r>
          </a:p>
          <a:p>
            <a:pPr marL="365760" lvl="1" indent="0">
              <a:buNone/>
            </a:pPr>
            <a:r>
              <a:rPr lang="pt-BR"/>
              <a:t>	</a:t>
            </a:r>
            <a:r>
              <a:rPr lang="pt-BR" smtClean="0"/>
              <a:t>um documento HTML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9261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Objeto navigator</a:t>
            </a:r>
            <a:endParaRPr lang="pt-BR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4B0DD64-BA5F-44FB-B7F3-C25A5336B1A5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3581400" y="1600200"/>
            <a:ext cx="5410200" cy="501332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9pPr>
          </a:lstStyle>
          <a:p>
            <a:r>
              <a:rPr lang="en-US" altLang="pt-BR" sz="1400">
                <a:latin typeface="Courier New" pitchFamily="-112" charset="0"/>
              </a:rPr>
              <a:t>&lt;html&gt;</a:t>
            </a:r>
          </a:p>
          <a:p>
            <a:r>
              <a:rPr lang="en-US" altLang="pt-BR" sz="1400">
                <a:latin typeface="Courier New" pitchFamily="-112" charset="0"/>
              </a:rPr>
              <a:t>&lt;!–- </a:t>
            </a:r>
            <a:r>
              <a:rPr lang="en-US" altLang="pt-BR" sz="1400" smtClean="0">
                <a:latin typeface="Courier New" pitchFamily="-112" charset="0"/>
              </a:rPr>
              <a:t>js14.html </a:t>
            </a:r>
            <a:r>
              <a:rPr lang="en-US" altLang="pt-BR" sz="1400">
                <a:latin typeface="Courier New" pitchFamily="-112" charset="0"/>
              </a:rPr>
              <a:t>--&gt;</a:t>
            </a:r>
          </a:p>
          <a:p>
            <a:endParaRPr lang="en-US" altLang="pt-BR" sz="1400">
              <a:latin typeface="Courier New" pitchFamily="-112" charset="0"/>
            </a:endParaRPr>
          </a:p>
          <a:p>
            <a:r>
              <a:rPr lang="en-US" altLang="pt-BR" sz="1400">
                <a:latin typeface="Courier New" pitchFamily="-112" charset="0"/>
              </a:rPr>
              <a:t>&lt;head&gt;</a:t>
            </a:r>
          </a:p>
          <a:p>
            <a:r>
              <a:rPr lang="en-US" altLang="pt-BR" sz="1400">
                <a:latin typeface="Courier New" pitchFamily="-112" charset="0"/>
              </a:rPr>
              <a:t>  &lt;title&gt;Dynamic Style Page&lt;/title&gt;</a:t>
            </a:r>
          </a:p>
          <a:p>
            <a:endParaRPr lang="en-US" altLang="pt-BR" sz="1400">
              <a:latin typeface="Courier New" pitchFamily="-112" charset="0"/>
            </a:endParaRPr>
          </a:p>
          <a:p>
            <a:r>
              <a:rPr lang="en-US" altLang="pt-BR" sz="1400">
                <a:latin typeface="Courier New" pitchFamily="-112" charset="0"/>
              </a:rPr>
              <a:t>  &lt;script type="text/javascript"&gt;</a:t>
            </a:r>
          </a:p>
          <a:p>
            <a:r>
              <a:rPr lang="en-US" altLang="pt-BR" sz="1400">
                <a:solidFill>
                  <a:srgbClr val="FF0000"/>
                </a:solidFill>
                <a:latin typeface="Courier New" pitchFamily="-112" charset="0"/>
              </a:rPr>
              <a:t>    if (navigator.appName == "Netscape") {</a:t>
            </a:r>
          </a:p>
          <a:p>
            <a:r>
              <a:rPr lang="en-US" altLang="pt-BR" sz="1400">
                <a:solidFill>
                  <a:srgbClr val="FF0000"/>
                </a:solidFill>
                <a:latin typeface="Courier New" pitchFamily="-112" charset="0"/>
              </a:rPr>
              <a:t>      document.write('&lt;link rel=stylesheet '+ </a:t>
            </a:r>
          </a:p>
          <a:p>
            <a:r>
              <a:rPr lang="en-US" altLang="pt-BR" sz="1400">
                <a:solidFill>
                  <a:srgbClr val="FF0000"/>
                </a:solidFill>
                <a:latin typeface="Courier New" pitchFamily="-112" charset="0"/>
              </a:rPr>
              <a:t>        'type="text/css" href="Netscape.css"&gt;');</a:t>
            </a:r>
          </a:p>
          <a:p>
            <a:r>
              <a:rPr lang="en-US" altLang="pt-BR" sz="1400">
                <a:solidFill>
                  <a:srgbClr val="FF0000"/>
                </a:solidFill>
                <a:latin typeface="Courier New" pitchFamily="-112" charset="0"/>
              </a:rPr>
              <a:t>    }</a:t>
            </a:r>
          </a:p>
          <a:p>
            <a:r>
              <a:rPr lang="en-US" altLang="pt-BR" sz="1400">
                <a:solidFill>
                  <a:srgbClr val="FF0000"/>
                </a:solidFill>
                <a:latin typeface="Courier New" pitchFamily="-112" charset="0"/>
              </a:rPr>
              <a:t>    else {</a:t>
            </a:r>
          </a:p>
          <a:p>
            <a:r>
              <a:rPr lang="en-US" altLang="pt-BR" sz="1400">
                <a:solidFill>
                  <a:srgbClr val="FF0000"/>
                </a:solidFill>
                <a:latin typeface="Courier New" pitchFamily="-112" charset="0"/>
              </a:rPr>
              <a:t>      document.write('&lt;link rel=stylesheet ' +</a:t>
            </a:r>
          </a:p>
          <a:p>
            <a:r>
              <a:rPr lang="en-US" altLang="pt-BR" sz="1400">
                <a:solidFill>
                  <a:srgbClr val="FF0000"/>
                </a:solidFill>
                <a:latin typeface="Courier New" pitchFamily="-112" charset="0"/>
              </a:rPr>
              <a:t>        'type="text/css" href="MSIE.css"&gt;');</a:t>
            </a:r>
          </a:p>
          <a:p>
            <a:r>
              <a:rPr lang="en-US" altLang="pt-BR" sz="1400">
                <a:solidFill>
                  <a:srgbClr val="FF0000"/>
                </a:solidFill>
                <a:latin typeface="Courier New" pitchFamily="-112" charset="0"/>
              </a:rPr>
              <a:t>    }</a:t>
            </a:r>
          </a:p>
          <a:p>
            <a:r>
              <a:rPr lang="en-US" altLang="pt-BR" sz="1400">
                <a:latin typeface="Courier New" pitchFamily="-112" charset="0"/>
              </a:rPr>
              <a:t>  &lt;/script&gt;</a:t>
            </a:r>
          </a:p>
          <a:p>
            <a:r>
              <a:rPr lang="en-US" altLang="pt-BR" sz="1400">
                <a:latin typeface="Courier New" pitchFamily="-112" charset="0"/>
              </a:rPr>
              <a:t>&lt;/head&gt;</a:t>
            </a:r>
          </a:p>
          <a:p>
            <a:endParaRPr lang="en-US" altLang="pt-BR" sz="1400">
              <a:latin typeface="Courier New" pitchFamily="-112" charset="0"/>
            </a:endParaRPr>
          </a:p>
          <a:p>
            <a:r>
              <a:rPr lang="en-US" altLang="pt-BR" sz="1400">
                <a:latin typeface="Courier New" pitchFamily="-112" charset="0"/>
              </a:rPr>
              <a:t>&lt;body&gt;</a:t>
            </a:r>
          </a:p>
          <a:p>
            <a:r>
              <a:rPr lang="en-US" altLang="pt-BR" sz="1400">
                <a:latin typeface="Courier New" pitchFamily="-112" charset="0"/>
              </a:rPr>
              <a:t>Here is some text with a </a:t>
            </a:r>
          </a:p>
          <a:p>
            <a:r>
              <a:rPr lang="en-US" altLang="pt-BR" sz="1400">
                <a:latin typeface="Courier New" pitchFamily="-112" charset="0"/>
              </a:rPr>
              <a:t>&lt;a href="javascript:alert('GO AWAY')"&gt;link&lt;/a&gt;.</a:t>
            </a:r>
          </a:p>
          <a:p>
            <a:r>
              <a:rPr lang="en-US" altLang="pt-BR" sz="1400">
                <a:latin typeface="Courier New" pitchFamily="-112" charset="0"/>
              </a:rPr>
              <a:t>&lt;/body&gt;</a:t>
            </a:r>
          </a:p>
          <a:p>
            <a:r>
              <a:rPr lang="en-US" altLang="pt-BR" sz="1400">
                <a:latin typeface="Courier New" pitchFamily="-112" charset="0"/>
              </a:rPr>
              <a:t>&lt;/html&gt;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457200" y="3581400"/>
            <a:ext cx="2971800" cy="160972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9pPr>
          </a:lstStyle>
          <a:p>
            <a:r>
              <a:rPr lang="en-US" altLang="pt-BR" sz="1400">
                <a:latin typeface="Courier New" pitchFamily="-112" charset="0"/>
              </a:rPr>
              <a:t>&lt;!-- MSIE.css  --&gt;</a:t>
            </a:r>
          </a:p>
          <a:p>
            <a:endParaRPr lang="en-US" altLang="pt-BR" sz="1400">
              <a:latin typeface="Courier New" pitchFamily="-112" charset="0"/>
            </a:endParaRPr>
          </a:p>
          <a:p>
            <a:r>
              <a:rPr lang="en-US" altLang="pt-BR" sz="1400">
                <a:latin typeface="Courier New" pitchFamily="-112" charset="0"/>
              </a:rPr>
              <a:t>a {text-decoration:none;</a:t>
            </a:r>
          </a:p>
          <a:p>
            <a:r>
              <a:rPr lang="en-US" altLang="pt-BR" sz="1400">
                <a:latin typeface="Courier New" pitchFamily="-112" charset="0"/>
              </a:rPr>
              <a:t>   font-size:larger; </a:t>
            </a:r>
          </a:p>
          <a:p>
            <a:r>
              <a:rPr lang="en-US" altLang="pt-BR" sz="1400">
                <a:latin typeface="Courier New" pitchFamily="-112" charset="0"/>
              </a:rPr>
              <a:t>   color:red; </a:t>
            </a:r>
          </a:p>
          <a:p>
            <a:r>
              <a:rPr lang="en-US" altLang="pt-BR" sz="1400">
                <a:latin typeface="Courier New" pitchFamily="-112" charset="0"/>
              </a:rPr>
              <a:t>   font-family:Arial}</a:t>
            </a:r>
          </a:p>
          <a:p>
            <a:r>
              <a:rPr lang="en-US" altLang="pt-BR" sz="1400">
                <a:latin typeface="Courier New" pitchFamily="-112" charset="0"/>
              </a:rPr>
              <a:t>a:hover {color:blue}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457200" y="5410200"/>
            <a:ext cx="2971800" cy="118427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9pPr>
          </a:lstStyle>
          <a:p>
            <a:r>
              <a:rPr lang="en-US" altLang="pt-BR" sz="1400">
                <a:latin typeface="Courier New" pitchFamily="-112" charset="0"/>
              </a:rPr>
              <a:t>&lt;!-- Netscape.css  --&gt;</a:t>
            </a:r>
          </a:p>
          <a:p>
            <a:endParaRPr lang="en-US" altLang="pt-BR" sz="1400">
              <a:latin typeface="Courier New" pitchFamily="-112" charset="0"/>
            </a:endParaRPr>
          </a:p>
          <a:p>
            <a:r>
              <a:rPr lang="en-US" altLang="pt-BR" sz="1400">
                <a:latin typeface="Courier New" pitchFamily="-112" charset="0"/>
              </a:rPr>
              <a:t>a {font-family:Arial; </a:t>
            </a:r>
          </a:p>
          <a:p>
            <a:r>
              <a:rPr lang="en-US" altLang="pt-BR" sz="1400">
                <a:latin typeface="Courier New" pitchFamily="-112" charset="0"/>
              </a:rPr>
              <a:t>   color:white; </a:t>
            </a:r>
          </a:p>
          <a:p>
            <a:r>
              <a:rPr lang="en-US" altLang="pt-BR" sz="1400">
                <a:latin typeface="Courier New" pitchFamily="-112" charset="0"/>
              </a:rPr>
              <a:t>   background-color:red}</a:t>
            </a: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457200" y="1524000"/>
            <a:ext cx="3048000" cy="2015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pt-BR" sz="1800">
                <a:solidFill>
                  <a:srgbClr val="FF0000"/>
                </a:solidFill>
                <a:latin typeface="Courier New" pitchFamily="-112" charset="0"/>
              </a:rPr>
              <a:t>navigator.appName</a:t>
            </a:r>
            <a:r>
              <a:rPr lang="en-US" altLang="pt-BR" sz="1800">
                <a:latin typeface="Courier New" pitchFamily="-112" charset="0"/>
              </a:rPr>
              <a:t> </a:t>
            </a:r>
            <a:r>
              <a:rPr lang="en-US" altLang="pt-BR" sz="2000" smtClean="0">
                <a:latin typeface="Arial Narrow" pitchFamily="-112" charset="0"/>
              </a:rPr>
              <a:t>propriedade que informa o nome do browser</a:t>
            </a:r>
            <a:endParaRPr lang="en-US" altLang="pt-BR" sz="2000">
              <a:solidFill>
                <a:schemeClr val="accent2"/>
              </a:solidFill>
              <a:latin typeface="Arial Narrow" pitchFamily="-112" charset="0"/>
            </a:endParaRPr>
          </a:p>
          <a:p>
            <a:pPr>
              <a:spcBef>
                <a:spcPct val="50000"/>
              </a:spcBef>
            </a:pPr>
            <a:r>
              <a:rPr lang="en-US" altLang="pt-BR" sz="1800">
                <a:solidFill>
                  <a:srgbClr val="FF0000"/>
                </a:solidFill>
                <a:latin typeface="Courier New" pitchFamily="-112" charset="0"/>
              </a:rPr>
              <a:t>navigator.appVersion</a:t>
            </a:r>
            <a:r>
              <a:rPr lang="en-US" altLang="pt-BR" sz="1800">
                <a:latin typeface="Courier New" pitchFamily="-112" charset="0"/>
              </a:rPr>
              <a:t> </a:t>
            </a:r>
            <a:r>
              <a:rPr lang="en-US" altLang="pt-BR" sz="2000" smtClean="0">
                <a:latin typeface="Arial Narrow" pitchFamily="-112" charset="0"/>
              </a:rPr>
              <a:t>propriedade que informa a versão browser</a:t>
            </a:r>
            <a:endParaRPr lang="en-US" altLang="pt-BR" sz="2000">
              <a:solidFill>
                <a:schemeClr val="accent2"/>
              </a:solidFill>
              <a:latin typeface="Arial Narrow" pitchFamily="-11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1430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Exercícios</a:t>
            </a:r>
            <a:br>
              <a:rPr lang="pt-BR" dirty="0" smtClean="0"/>
            </a:br>
            <a:r>
              <a:rPr lang="pt-BR" sz="2700" dirty="0" smtClean="0"/>
              <a:t>Entrega</a:t>
            </a:r>
            <a:r>
              <a:rPr lang="pt-BR" sz="2700" smtClean="0"/>
              <a:t>: </a:t>
            </a:r>
            <a:r>
              <a:rPr lang="pt-BR" sz="2700" smtClean="0"/>
              <a:t>08/09</a:t>
            </a:r>
            <a:endParaRPr lang="pt-BR" sz="2700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4B0DD64-BA5F-44FB-B7F3-C25A5336B1A5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AutoNum type="arabicParenR"/>
            </a:pPr>
            <a:r>
              <a:rPr lang="pt-BR" smtClean="0"/>
              <a:t>Escreva um script que leia uma temperatura em Celsius, converta a mesma para Farenheit e exiba o resultado</a:t>
            </a:r>
          </a:p>
          <a:p>
            <a:pPr marL="514350" indent="-514350">
              <a:buAutoNum type="arabicParenR"/>
            </a:pPr>
            <a:r>
              <a:rPr lang="pt-BR" smtClean="0"/>
              <a:t>Escreva um script que conte as ocorrências de uma substring dentro de uma string. A string e a substring devem ser obtidas do usuário</a:t>
            </a:r>
          </a:p>
          <a:p>
            <a:pPr marL="514350" indent="-514350">
              <a:buAutoNum type="arabicParenR"/>
            </a:pPr>
            <a:r>
              <a:rPr lang="pt-BR"/>
              <a:t>Escreva um script que </a:t>
            </a:r>
            <a:r>
              <a:rPr lang="pt-BR" smtClean="0"/>
              <a:t>leia uma string e informe a maior palavra contida na string.</a:t>
            </a:r>
          </a:p>
          <a:p>
            <a:pPr marL="514350" indent="-514350">
              <a:buAutoNum type="arabicParenR"/>
            </a:pPr>
            <a:r>
              <a:rPr lang="pt-BR" smtClean="0"/>
              <a:t>Escreva um script que informe a soma e o produto de um array de inteiros informado pelo usuário.</a:t>
            </a:r>
          </a:p>
          <a:p>
            <a:pPr marL="514350" indent="-514350">
              <a:buAutoNum type="arabicParenR"/>
            </a:pPr>
            <a:r>
              <a:rPr lang="pt-BR" smtClean="0"/>
              <a:t>Escreva um script que leia a data e a hora de seu nascimento e informe a sua idade em anos, dias, horas, minutos e segundos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8002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Exercícios</a:t>
            </a:r>
            <a:br>
              <a:rPr lang="pt-BR" dirty="0" smtClean="0"/>
            </a:br>
            <a:r>
              <a:rPr lang="pt-BR" sz="2700" dirty="0" smtClean="0"/>
              <a:t>Entrega</a:t>
            </a:r>
            <a:r>
              <a:rPr lang="pt-BR" sz="2700" smtClean="0"/>
              <a:t>: </a:t>
            </a:r>
            <a:r>
              <a:rPr lang="pt-BR" sz="2700" smtClean="0"/>
              <a:t>08/09</a:t>
            </a:r>
            <a:endParaRPr lang="pt-BR" sz="2700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4B0DD64-BA5F-44FB-B7F3-C25A5336B1A5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arenR" startAt="6"/>
            </a:pPr>
            <a:r>
              <a:rPr lang="pt-BR" sz="2400" dirty="0"/>
              <a:t>Elabore um script que leia dois números e imprima em uma tabela (gerada dinamicamente) o resultado das operações aritméticas soma, produto, divisão e resto da divisão (%) entre esses </a:t>
            </a:r>
            <a:r>
              <a:rPr lang="pt-BR" sz="2400" dirty="0" smtClean="0"/>
              <a:t>números.</a:t>
            </a:r>
          </a:p>
          <a:p>
            <a:pPr marL="594360" lvl="2" indent="0">
              <a:buNone/>
            </a:pPr>
            <a:r>
              <a:rPr lang="pt-BR" sz="1900" dirty="0" smtClean="0"/>
              <a:t>Exemplo:</a:t>
            </a:r>
          </a:p>
          <a:p>
            <a:pPr marL="594360" lvl="2" indent="0">
              <a:buNone/>
            </a:pPr>
            <a:endParaRPr lang="pt-BR" sz="1900" dirty="0" smtClean="0"/>
          </a:p>
          <a:p>
            <a:pPr marL="594360" lvl="2" indent="0">
              <a:buNone/>
            </a:pPr>
            <a:endParaRPr lang="pt-BR" sz="1900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3461039"/>
            <a:ext cx="3013364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972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Exercícios</a:t>
            </a:r>
            <a:br>
              <a:rPr lang="pt-BR" dirty="0" smtClean="0"/>
            </a:br>
            <a:r>
              <a:rPr lang="pt-BR" sz="2700" dirty="0" smtClean="0"/>
              <a:t>Entrega</a:t>
            </a:r>
            <a:r>
              <a:rPr lang="pt-BR" sz="2700" smtClean="0"/>
              <a:t>: </a:t>
            </a:r>
            <a:r>
              <a:rPr lang="pt-BR" sz="2700" smtClean="0"/>
              <a:t>08/09</a:t>
            </a:r>
            <a:endParaRPr lang="pt-BR" sz="2700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4B0DD64-BA5F-44FB-B7F3-C25A5336B1A5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arenR" startAt="7"/>
            </a:pPr>
            <a:r>
              <a:rPr lang="pt-BR" sz="2000"/>
              <a:t>As Organizações Tabajara resolveram dar um aumento de salário aos seus colaboradores e lhe contrataram para desenvolver o programa que calculará os reajustes. Faça um programa que recebe o salário de um colaborador e calcule reajuste segundo o seguinte critério, baseado no salário atual: </a:t>
            </a:r>
          </a:p>
          <a:p>
            <a:pPr lvl="2"/>
            <a:r>
              <a:rPr lang="pt-BR" sz="1800" smtClean="0"/>
              <a:t>Salários </a:t>
            </a:r>
            <a:r>
              <a:rPr lang="pt-BR" sz="1800"/>
              <a:t>até R$ 280,00 (incluindo): aumento de 20% </a:t>
            </a:r>
          </a:p>
          <a:p>
            <a:pPr lvl="2"/>
            <a:r>
              <a:rPr lang="pt-BR" sz="1800" smtClean="0"/>
              <a:t>Salários </a:t>
            </a:r>
            <a:r>
              <a:rPr lang="pt-BR" sz="1800"/>
              <a:t>entre R$ 280,00 e R$ 700,00: aumento de 15% </a:t>
            </a:r>
          </a:p>
          <a:p>
            <a:pPr lvl="2"/>
            <a:r>
              <a:rPr lang="pt-BR" sz="1800" smtClean="0"/>
              <a:t>Salários </a:t>
            </a:r>
            <a:r>
              <a:rPr lang="pt-BR" sz="1800"/>
              <a:t>entre R$ 700,00 e R$ 1500,00: aumento de 10% </a:t>
            </a:r>
          </a:p>
          <a:p>
            <a:pPr lvl="2"/>
            <a:r>
              <a:rPr lang="pt-BR" sz="1800" smtClean="0"/>
              <a:t>Salários </a:t>
            </a:r>
            <a:r>
              <a:rPr lang="pt-BR" sz="1800"/>
              <a:t>de R$ 1500,00 em diante: aumento de 5% </a:t>
            </a:r>
            <a:endParaRPr lang="pt-BR" sz="1800" smtClean="0"/>
          </a:p>
          <a:p>
            <a:pPr marL="365760" lvl="1" indent="0">
              <a:buNone/>
            </a:pPr>
            <a:endParaRPr lang="pt-BR" sz="800"/>
          </a:p>
          <a:p>
            <a:pPr marL="365760" lvl="1" indent="0">
              <a:buNone/>
            </a:pPr>
            <a:r>
              <a:rPr lang="pt-BR" sz="1800" smtClean="0"/>
              <a:t>Após </a:t>
            </a:r>
            <a:r>
              <a:rPr lang="pt-BR" sz="1800"/>
              <a:t>o aumento ser calculado, deverá ser informado: o salário antes do reajuste; o percentual de aumento aplicado; o valor do aumento; o novo salário, após o aumento.</a:t>
            </a:r>
            <a:endParaRPr lang="pt-BR" sz="1800" smtClean="0"/>
          </a:p>
          <a:p>
            <a:pPr marL="594360" lvl="2" indent="0">
              <a:buNone/>
            </a:pPr>
            <a:endParaRPr lang="pt-BR" sz="1900"/>
          </a:p>
        </p:txBody>
      </p:sp>
    </p:spTree>
    <p:extLst>
      <p:ext uri="{BB962C8B-B14F-4D97-AF65-F5344CB8AC3E}">
        <p14:creationId xmlns:p14="http://schemas.microsoft.com/office/powerpoint/2010/main" val="1665168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Exercícios</a:t>
            </a:r>
            <a:br>
              <a:rPr lang="pt-BR" dirty="0" smtClean="0"/>
            </a:br>
            <a:r>
              <a:rPr lang="pt-BR" sz="2700" dirty="0" smtClean="0"/>
              <a:t>Entrega</a:t>
            </a:r>
            <a:r>
              <a:rPr lang="pt-BR" sz="2700" smtClean="0"/>
              <a:t>: </a:t>
            </a:r>
            <a:r>
              <a:rPr lang="pt-BR" sz="2700" smtClean="0"/>
              <a:t>08/09</a:t>
            </a:r>
            <a:endParaRPr lang="pt-BR" sz="2700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4B0DD64-BA5F-44FB-B7F3-C25A5336B1A5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8"/>
            </a:pPr>
            <a:r>
              <a:rPr lang="pt-BR" sz="2000" dirty="0" smtClean="0"/>
              <a:t>Leia uma data no formato curto. </a:t>
            </a:r>
            <a:r>
              <a:rPr lang="pt-BR" sz="2000" dirty="0" err="1" smtClean="0"/>
              <a:t>Ex</a:t>
            </a:r>
            <a:r>
              <a:rPr lang="pt-BR" sz="2000" dirty="0" smtClean="0"/>
              <a:t>: 18/03/2019. Em seguida, informe a data no formato longo: 18 de Março de 2019.</a:t>
            </a:r>
          </a:p>
          <a:p>
            <a:pPr marL="457200" indent="-457200">
              <a:buFont typeface="+mj-lt"/>
              <a:buAutoNum type="arabicPeriod" startAt="8"/>
            </a:pPr>
            <a:r>
              <a:rPr lang="pt-BR" sz="2000" dirty="0" smtClean="0"/>
              <a:t>Leia valores numéricos e os coloque num </a:t>
            </a:r>
            <a:r>
              <a:rPr lang="pt-BR" sz="2000" dirty="0" err="1" smtClean="0"/>
              <a:t>array</a:t>
            </a:r>
            <a:r>
              <a:rPr lang="pt-BR" sz="2000" dirty="0" smtClean="0"/>
              <a:t>. A leitura termina quando o valor 0 for digitado. Em seguida, calcule a média dos valores digitados e informe o usuário.</a:t>
            </a:r>
          </a:p>
          <a:p>
            <a:pPr marL="457200" indent="-457200">
              <a:buFont typeface="+mj-lt"/>
              <a:buAutoNum type="arabicPeriod" startAt="8"/>
            </a:pPr>
            <a:r>
              <a:rPr lang="pt-BR" sz="2000" dirty="0" smtClean="0"/>
              <a:t>Leia o nome e a altura de 5 pessoas. Ao final informe o nome da mais alta e sua altura.</a:t>
            </a:r>
          </a:p>
          <a:p>
            <a:pPr marL="457200" indent="-457200">
              <a:buFont typeface="+mj-lt"/>
              <a:buAutoNum type="arabicPeriod" startAt="8"/>
            </a:pPr>
            <a:endParaRPr lang="pt-BR" sz="1800" dirty="0" smtClean="0"/>
          </a:p>
          <a:p>
            <a:pPr marL="594360" lvl="2" indent="0">
              <a:buNone/>
            </a:pPr>
            <a:endParaRPr lang="pt-BR" sz="1900" dirty="0"/>
          </a:p>
        </p:txBody>
      </p:sp>
    </p:spTree>
    <p:extLst>
      <p:ext uri="{BB962C8B-B14F-4D97-AF65-F5344CB8AC3E}">
        <p14:creationId xmlns:p14="http://schemas.microsoft.com/office/powerpoint/2010/main" val="2794620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Scripts vs Programas</a:t>
            </a:r>
            <a:endParaRPr lang="pt-BR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4B0DD64-BA5F-44FB-B7F3-C25A5336B1A5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Desvantagens </a:t>
            </a:r>
            <a:r>
              <a:rPr lang="pt-BR" smtClean="0"/>
              <a:t>das linguagens de script</a:t>
            </a:r>
            <a:r>
              <a:rPr lang="pt-BR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 lvl="1"/>
            <a:r>
              <a:rPr lang="pt-BR" smtClean="0"/>
              <a:t>Scripts são mais lentos que código compilado</a:t>
            </a:r>
          </a:p>
          <a:p>
            <a:pPr lvl="1"/>
            <a:r>
              <a:rPr lang="pt-BR" smtClean="0"/>
              <a:t>Não possuem tantos recursos</a:t>
            </a:r>
          </a:p>
          <a:p>
            <a:pPr lvl="1"/>
            <a:endParaRPr lang="pt-BR"/>
          </a:p>
          <a:p>
            <a:r>
              <a:rPr lang="pt-BR" smtClean="0"/>
              <a:t>JavaScript</a:t>
            </a:r>
          </a:p>
          <a:p>
            <a:pPr lvl="1"/>
            <a:r>
              <a:rPr lang="pt-BR" smtClean="0"/>
              <a:t>Primeira linguagem de script da Web</a:t>
            </a:r>
          </a:p>
          <a:p>
            <a:pPr lvl="1"/>
            <a:r>
              <a:rPr lang="pt-BR" smtClean="0"/>
              <a:t>Desenvolvida pela Netscape em 1995</a:t>
            </a:r>
          </a:p>
          <a:p>
            <a:pPr lvl="1"/>
            <a:r>
              <a:rPr lang="pt-BR" smtClean="0"/>
              <a:t>Possui similaridades sintáticas com Java e C++</a:t>
            </a:r>
          </a:p>
          <a:p>
            <a:pPr lvl="2"/>
            <a:r>
              <a:rPr lang="pt-BR" smtClean="0"/>
              <a:t>Mais simples</a:t>
            </a:r>
          </a:p>
          <a:p>
            <a:pPr lvl="2"/>
            <a:r>
              <a:rPr lang="pt-BR" smtClean="0"/>
              <a:t>Mais limitada</a:t>
            </a:r>
          </a:p>
          <a:p>
            <a:pPr lvl="1"/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1397327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JavaScript é usado para:</a:t>
            </a:r>
            <a:endParaRPr lang="pt-BR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4B0DD64-BA5F-44FB-B7F3-C25A5336B1A5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smtClean="0"/>
              <a:t>Adicionar comportamento dinâmico a páginas Web</a:t>
            </a:r>
          </a:p>
          <a:p>
            <a:pPr lvl="1"/>
            <a:r>
              <a:rPr lang="pt-BR" smtClean="0"/>
              <a:t>Validar formulários</a:t>
            </a:r>
          </a:p>
          <a:p>
            <a:pPr lvl="1"/>
            <a:r>
              <a:rPr lang="pt-BR" smtClean="0"/>
              <a:t>Gerenciar cookies</a:t>
            </a:r>
          </a:p>
          <a:p>
            <a:pPr lvl="1"/>
            <a:r>
              <a:rPr lang="pt-BR" smtClean="0"/>
              <a:t>Atualizar elementos da página sem refresh (Ajax)</a:t>
            </a:r>
          </a:p>
          <a:p>
            <a:pPr lvl="1"/>
            <a:endParaRPr lang="pt-BR"/>
          </a:p>
          <a:p>
            <a:r>
              <a:rPr lang="pt-BR" smtClean="0"/>
              <a:t>Programar interfaces Web</a:t>
            </a:r>
          </a:p>
          <a:p>
            <a:pPr lvl="1"/>
            <a:r>
              <a:rPr lang="pt-BR" smtClean="0"/>
              <a:t>Botões, imagens clicáveis, janelas popup, etc.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321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Tag &lt;script&gt;</a:t>
            </a:r>
            <a:endParaRPr lang="pt-BR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4B0DD64-BA5F-44FB-B7F3-C25A5336B1A5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228600" y="1905000"/>
            <a:ext cx="4800600" cy="4616648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9pPr>
          </a:lstStyle>
          <a:p>
            <a:r>
              <a:rPr lang="en-US" altLang="pt-BR" sz="1400" dirty="0">
                <a:latin typeface="Courier New" pitchFamily="-112" charset="0"/>
              </a:rPr>
              <a:t>&lt;html&gt;</a:t>
            </a:r>
          </a:p>
          <a:p>
            <a:r>
              <a:rPr lang="en-US" altLang="pt-BR" sz="1400" dirty="0">
                <a:latin typeface="Courier New" pitchFamily="-112" charset="0"/>
              </a:rPr>
              <a:t>&lt;!–- </a:t>
            </a:r>
            <a:r>
              <a:rPr lang="en-US" altLang="pt-BR" sz="1400" dirty="0" smtClean="0">
                <a:latin typeface="Courier New" pitchFamily="-112" charset="0"/>
              </a:rPr>
              <a:t>js01.html </a:t>
            </a:r>
            <a:r>
              <a:rPr lang="en-US" altLang="pt-BR" sz="1400" dirty="0" smtClean="0">
                <a:latin typeface="Courier New" pitchFamily="-112" charset="0"/>
                <a:sym typeface="Wingdings" pitchFamily="-112" charset="2"/>
              </a:rPr>
              <a:t>--&gt;</a:t>
            </a:r>
            <a:endParaRPr lang="en-US" altLang="pt-BR" sz="1400" dirty="0">
              <a:latin typeface="Courier New" pitchFamily="-112" charset="0"/>
            </a:endParaRPr>
          </a:p>
          <a:p>
            <a:r>
              <a:rPr lang="en-US" altLang="pt-BR" sz="1400" dirty="0">
                <a:latin typeface="Courier New" pitchFamily="-112" charset="0"/>
              </a:rPr>
              <a:t>&lt;head</a:t>
            </a:r>
            <a:r>
              <a:rPr lang="en-US" altLang="pt-BR" sz="1400" dirty="0" smtClean="0">
                <a:latin typeface="Courier New" pitchFamily="-112" charset="0"/>
              </a:rPr>
              <a:t>&gt;</a:t>
            </a:r>
          </a:p>
          <a:p>
            <a:r>
              <a:rPr lang="en-US" altLang="pt-BR" sz="1400" dirty="0" smtClean="0">
                <a:latin typeface="Courier New" pitchFamily="-112" charset="0"/>
              </a:rPr>
              <a:t>  &lt;</a:t>
            </a:r>
            <a:r>
              <a:rPr lang="en-US" altLang="pt-BR" sz="1400" dirty="0">
                <a:latin typeface="Courier New" pitchFamily="-112" charset="0"/>
              </a:rPr>
              <a:t>meta </a:t>
            </a:r>
            <a:r>
              <a:rPr lang="en-US" altLang="pt-BR" sz="1400" dirty="0" smtClean="0">
                <a:latin typeface="Courier New" pitchFamily="-112" charset="0"/>
              </a:rPr>
              <a:t>charset=</a:t>
            </a:r>
            <a:r>
              <a:rPr lang="en-US" altLang="pt-BR" sz="1400" dirty="0">
                <a:latin typeface="Courier New" pitchFamily="-112" charset="0"/>
              </a:rPr>
              <a:t>"</a:t>
            </a:r>
            <a:r>
              <a:rPr lang="en-US" altLang="pt-BR" sz="1400" dirty="0" smtClean="0">
                <a:latin typeface="Courier New" pitchFamily="-112" charset="0"/>
              </a:rPr>
              <a:t>utf-8</a:t>
            </a:r>
            <a:r>
              <a:rPr lang="en-US" altLang="pt-BR" sz="1400" dirty="0">
                <a:latin typeface="Courier New" pitchFamily="-112" charset="0"/>
              </a:rPr>
              <a:t>"&gt;</a:t>
            </a:r>
          </a:p>
          <a:p>
            <a:r>
              <a:rPr lang="en-US" altLang="pt-BR" sz="1400" dirty="0">
                <a:latin typeface="Courier New" pitchFamily="-112" charset="0"/>
              </a:rPr>
              <a:t>  &lt;</a:t>
            </a:r>
            <a:r>
              <a:rPr lang="en-US" altLang="pt-BR" sz="1400" dirty="0" smtClean="0">
                <a:latin typeface="Courier New" pitchFamily="-112" charset="0"/>
              </a:rPr>
              <a:t>title&gt;</a:t>
            </a:r>
            <a:r>
              <a:rPr lang="en-US" altLang="pt-BR" sz="1400" dirty="0" err="1" smtClean="0">
                <a:latin typeface="Courier New" pitchFamily="-112" charset="0"/>
              </a:rPr>
              <a:t>Página</a:t>
            </a:r>
            <a:r>
              <a:rPr lang="en-US" altLang="pt-BR" sz="1400" dirty="0" smtClean="0">
                <a:latin typeface="Courier New" pitchFamily="-112" charset="0"/>
              </a:rPr>
              <a:t> JavaScript&lt;/</a:t>
            </a:r>
            <a:r>
              <a:rPr lang="en-US" altLang="pt-BR" sz="1400" dirty="0">
                <a:latin typeface="Courier New" pitchFamily="-112" charset="0"/>
              </a:rPr>
              <a:t>title&gt;</a:t>
            </a:r>
          </a:p>
          <a:p>
            <a:r>
              <a:rPr lang="en-US" altLang="pt-BR" sz="1400" dirty="0">
                <a:latin typeface="Courier New" pitchFamily="-112" charset="0"/>
              </a:rPr>
              <a:t>&lt;/head&gt;</a:t>
            </a:r>
          </a:p>
          <a:p>
            <a:endParaRPr lang="en-US" altLang="pt-BR" sz="1400" dirty="0">
              <a:latin typeface="Courier New" pitchFamily="-112" charset="0"/>
            </a:endParaRPr>
          </a:p>
          <a:p>
            <a:r>
              <a:rPr lang="en-US" altLang="pt-BR" sz="1400" dirty="0">
                <a:latin typeface="Courier New" pitchFamily="-112" charset="0"/>
              </a:rPr>
              <a:t>&lt;body&gt;</a:t>
            </a:r>
          </a:p>
          <a:p>
            <a:r>
              <a:rPr lang="en-US" altLang="pt-BR" sz="1400" dirty="0">
                <a:solidFill>
                  <a:srgbClr val="FF0033"/>
                </a:solidFill>
                <a:latin typeface="Courier New" pitchFamily="-112" charset="0"/>
              </a:rPr>
              <a:t>  &lt;script type="text/</a:t>
            </a:r>
            <a:r>
              <a:rPr lang="en-US" altLang="pt-BR" sz="1400" dirty="0" err="1">
                <a:solidFill>
                  <a:srgbClr val="FF0033"/>
                </a:solidFill>
                <a:latin typeface="Courier New" pitchFamily="-112" charset="0"/>
              </a:rPr>
              <a:t>javascript</a:t>
            </a:r>
            <a:r>
              <a:rPr lang="en-US" altLang="pt-BR" sz="1400" dirty="0">
                <a:solidFill>
                  <a:srgbClr val="FF0033"/>
                </a:solidFill>
                <a:latin typeface="Courier New" pitchFamily="-112" charset="0"/>
              </a:rPr>
              <a:t>"&gt;</a:t>
            </a:r>
          </a:p>
          <a:p>
            <a:r>
              <a:rPr lang="en-US" altLang="pt-BR" sz="1400" dirty="0">
                <a:solidFill>
                  <a:srgbClr val="FF0033"/>
                </a:solidFill>
                <a:latin typeface="Courier New" pitchFamily="-112" charset="0"/>
              </a:rPr>
              <a:t> </a:t>
            </a:r>
            <a:r>
              <a:rPr lang="en-US" altLang="pt-BR" sz="1400" dirty="0" smtClean="0">
                <a:solidFill>
                  <a:srgbClr val="FF0033"/>
                </a:solidFill>
                <a:latin typeface="Courier New" pitchFamily="-112" charset="0"/>
              </a:rPr>
              <a:t> </a:t>
            </a:r>
            <a:r>
              <a:rPr lang="en-US" altLang="pt-BR" sz="1400" dirty="0">
                <a:solidFill>
                  <a:srgbClr val="FF0033"/>
                </a:solidFill>
                <a:latin typeface="Courier New" pitchFamily="-112" charset="0"/>
              </a:rPr>
              <a:t>// </a:t>
            </a:r>
            <a:r>
              <a:rPr lang="en-US" altLang="pt-BR" sz="1400" dirty="0" err="1" smtClean="0">
                <a:solidFill>
                  <a:srgbClr val="FF0033"/>
                </a:solidFill>
                <a:latin typeface="Courier New" pitchFamily="-112" charset="0"/>
              </a:rPr>
              <a:t>código</a:t>
            </a:r>
            <a:r>
              <a:rPr lang="en-US" altLang="pt-BR" sz="1400" dirty="0" smtClean="0">
                <a:solidFill>
                  <a:srgbClr val="FF0033"/>
                </a:solidFill>
                <a:latin typeface="Courier New" pitchFamily="-112" charset="0"/>
              </a:rPr>
              <a:t> simples para </a:t>
            </a:r>
            <a:r>
              <a:rPr lang="en-US" altLang="pt-BR" sz="1400" dirty="0" err="1" smtClean="0">
                <a:solidFill>
                  <a:srgbClr val="FF0033"/>
                </a:solidFill>
                <a:latin typeface="Courier New" pitchFamily="-112" charset="0"/>
              </a:rPr>
              <a:t>demonstrar</a:t>
            </a:r>
            <a:r>
              <a:rPr lang="en-US" altLang="pt-BR" sz="1400" dirty="0" smtClean="0">
                <a:solidFill>
                  <a:srgbClr val="FF0033"/>
                </a:solidFill>
                <a:latin typeface="Courier New" pitchFamily="-112" charset="0"/>
              </a:rPr>
              <a:t> output</a:t>
            </a:r>
            <a:endParaRPr lang="en-US" altLang="pt-BR" sz="1400" dirty="0">
              <a:solidFill>
                <a:srgbClr val="FF0033"/>
              </a:solidFill>
              <a:latin typeface="Courier New" pitchFamily="-112" charset="0"/>
            </a:endParaRPr>
          </a:p>
          <a:p>
            <a:endParaRPr lang="en-US" altLang="pt-BR" sz="1400" dirty="0">
              <a:solidFill>
                <a:srgbClr val="FF0033"/>
              </a:solidFill>
              <a:latin typeface="Courier New" pitchFamily="-112" charset="0"/>
            </a:endParaRPr>
          </a:p>
          <a:p>
            <a:r>
              <a:rPr lang="en-US" altLang="pt-BR" sz="1400" dirty="0">
                <a:solidFill>
                  <a:srgbClr val="FF0033"/>
                </a:solidFill>
                <a:latin typeface="Courier New" pitchFamily="-112" charset="0"/>
              </a:rPr>
              <a:t>    </a:t>
            </a:r>
            <a:r>
              <a:rPr lang="en-US" altLang="pt-BR" sz="1400" dirty="0" err="1">
                <a:solidFill>
                  <a:srgbClr val="FF0033"/>
                </a:solidFill>
                <a:latin typeface="Courier New" pitchFamily="-112" charset="0"/>
              </a:rPr>
              <a:t>document.write</a:t>
            </a:r>
            <a:r>
              <a:rPr lang="en-US" altLang="pt-BR" sz="1400" dirty="0">
                <a:solidFill>
                  <a:srgbClr val="FF0033"/>
                </a:solidFill>
                <a:latin typeface="Courier New" pitchFamily="-112" charset="0"/>
              </a:rPr>
              <a:t>("</a:t>
            </a:r>
            <a:r>
              <a:rPr lang="en-US" altLang="pt-BR" sz="1400" dirty="0">
                <a:solidFill>
                  <a:srgbClr val="009900"/>
                </a:solidFill>
                <a:latin typeface="Courier New" pitchFamily="-112" charset="0"/>
              </a:rPr>
              <a:t>&lt;p&gt;Hello world!&lt;/p&gt;</a:t>
            </a:r>
            <a:r>
              <a:rPr lang="en-US" altLang="pt-BR" sz="1400" dirty="0">
                <a:solidFill>
                  <a:srgbClr val="FF0033"/>
                </a:solidFill>
                <a:latin typeface="Courier New" pitchFamily="-112" charset="0"/>
              </a:rPr>
              <a:t>");</a:t>
            </a:r>
          </a:p>
          <a:p>
            <a:endParaRPr lang="en-US" altLang="pt-BR" sz="1400" dirty="0">
              <a:solidFill>
                <a:srgbClr val="FF0033"/>
              </a:solidFill>
              <a:latin typeface="Courier New" pitchFamily="-112" charset="0"/>
            </a:endParaRPr>
          </a:p>
          <a:p>
            <a:r>
              <a:rPr lang="en-US" altLang="pt-BR" sz="1400" dirty="0">
                <a:solidFill>
                  <a:srgbClr val="FF0033"/>
                </a:solidFill>
                <a:latin typeface="Courier New" pitchFamily="-112" charset="0"/>
              </a:rPr>
              <a:t>    </a:t>
            </a:r>
            <a:r>
              <a:rPr lang="en-US" altLang="pt-BR" sz="1400" dirty="0" err="1">
                <a:solidFill>
                  <a:srgbClr val="FF0033"/>
                </a:solidFill>
                <a:latin typeface="Courier New" pitchFamily="-112" charset="0"/>
              </a:rPr>
              <a:t>document.write</a:t>
            </a:r>
            <a:r>
              <a:rPr lang="en-US" altLang="pt-BR" sz="1400" dirty="0">
                <a:solidFill>
                  <a:srgbClr val="FF0033"/>
                </a:solidFill>
                <a:latin typeface="Courier New" pitchFamily="-112" charset="0"/>
              </a:rPr>
              <a:t>(" </a:t>
            </a:r>
            <a:r>
              <a:rPr lang="en-US" altLang="pt-BR" sz="1400" dirty="0">
                <a:solidFill>
                  <a:srgbClr val="009900"/>
                </a:solidFill>
                <a:latin typeface="Courier New" pitchFamily="-112" charset="0"/>
              </a:rPr>
              <a:t>&lt;</a:t>
            </a:r>
            <a:r>
              <a:rPr lang="en-US" altLang="pt-BR" sz="1400" dirty="0" smtClean="0">
                <a:solidFill>
                  <a:srgbClr val="009900"/>
                </a:solidFill>
                <a:latin typeface="Courier New" pitchFamily="-112" charset="0"/>
              </a:rPr>
              <a:t>p&gt;</a:t>
            </a:r>
            <a:r>
              <a:rPr lang="en-US" altLang="pt-BR" sz="1400" dirty="0" err="1" smtClean="0">
                <a:solidFill>
                  <a:srgbClr val="009900"/>
                </a:solidFill>
                <a:latin typeface="Courier New" pitchFamily="-112" charset="0"/>
              </a:rPr>
              <a:t>Aprendendo</a:t>
            </a:r>
            <a:r>
              <a:rPr lang="en-US" altLang="pt-BR" sz="1400" dirty="0" smtClean="0">
                <a:solidFill>
                  <a:srgbClr val="009900"/>
                </a:solidFill>
                <a:latin typeface="Courier New" pitchFamily="-112" charset="0"/>
              </a:rPr>
              <a:t>&lt;</a:t>
            </a:r>
            <a:r>
              <a:rPr lang="en-US" altLang="pt-BR" sz="1400" dirty="0" err="1" smtClean="0">
                <a:solidFill>
                  <a:srgbClr val="009900"/>
                </a:solidFill>
                <a:latin typeface="Courier New" pitchFamily="-112" charset="0"/>
              </a:rPr>
              <a:t>br</a:t>
            </a:r>
            <a:r>
              <a:rPr lang="en-US" altLang="pt-BR" sz="1400" dirty="0">
                <a:solidFill>
                  <a:srgbClr val="009900"/>
                </a:solidFill>
                <a:latin typeface="Courier New" pitchFamily="-112" charset="0"/>
              </a:rPr>
              <a:t>/&gt; </a:t>
            </a:r>
            <a:r>
              <a:rPr lang="en-US" altLang="pt-BR" sz="1400" dirty="0">
                <a:solidFill>
                  <a:srgbClr val="FF0033"/>
                </a:solidFill>
                <a:latin typeface="Courier New" pitchFamily="-112" charset="0"/>
              </a:rPr>
              <a:t>" +</a:t>
            </a:r>
          </a:p>
          <a:p>
            <a:r>
              <a:rPr lang="en-US" altLang="pt-BR" sz="1400" dirty="0">
                <a:solidFill>
                  <a:srgbClr val="FF0033"/>
                </a:solidFill>
                <a:latin typeface="Courier New" pitchFamily="-112" charset="0"/>
              </a:rPr>
              <a:t>              </a:t>
            </a:r>
            <a:r>
              <a:rPr lang="en-US" altLang="pt-BR" sz="1400" dirty="0" smtClean="0">
                <a:solidFill>
                  <a:srgbClr val="FF0033"/>
                </a:solidFill>
                <a:latin typeface="Courier New" pitchFamily="-112" charset="0"/>
              </a:rPr>
              <a:t>  " </a:t>
            </a:r>
            <a:r>
              <a:rPr lang="en-US" altLang="pt-BR" sz="1400" dirty="0">
                <a:solidFill>
                  <a:srgbClr val="009900"/>
                </a:solidFill>
                <a:latin typeface="Courier New" pitchFamily="-112" charset="0"/>
              </a:rPr>
              <a:t>&lt;</a:t>
            </a:r>
            <a:r>
              <a:rPr lang="en-US" altLang="pt-BR" sz="1400" dirty="0" err="1" smtClean="0">
                <a:solidFill>
                  <a:srgbClr val="009900"/>
                </a:solidFill>
                <a:latin typeface="Courier New" pitchFamily="-112" charset="0"/>
              </a:rPr>
              <a:t>i</a:t>
            </a:r>
            <a:r>
              <a:rPr lang="en-US" altLang="pt-BR" sz="1400" dirty="0" smtClean="0">
                <a:solidFill>
                  <a:srgbClr val="009900"/>
                </a:solidFill>
                <a:latin typeface="Courier New" pitchFamily="-112" charset="0"/>
              </a:rPr>
              <a:t>&gt;JavaScript&lt;/</a:t>
            </a:r>
            <a:r>
              <a:rPr lang="en-US" altLang="pt-BR" sz="1400" dirty="0" err="1">
                <a:solidFill>
                  <a:srgbClr val="009900"/>
                </a:solidFill>
                <a:latin typeface="Courier New" pitchFamily="-112" charset="0"/>
              </a:rPr>
              <a:t>i</a:t>
            </a:r>
            <a:r>
              <a:rPr lang="en-US" altLang="pt-BR" sz="1400" dirty="0" smtClean="0">
                <a:solidFill>
                  <a:srgbClr val="009900"/>
                </a:solidFill>
                <a:latin typeface="Courier New" pitchFamily="-112" charset="0"/>
              </a:rPr>
              <a:t>&gt;&lt;/</a:t>
            </a:r>
            <a:r>
              <a:rPr lang="en-US" altLang="pt-BR" sz="1400" dirty="0">
                <a:solidFill>
                  <a:srgbClr val="009900"/>
                </a:solidFill>
                <a:latin typeface="Courier New" pitchFamily="-112" charset="0"/>
              </a:rPr>
              <a:t>p&gt; </a:t>
            </a:r>
            <a:r>
              <a:rPr lang="en-US" altLang="pt-BR" sz="1400" dirty="0">
                <a:solidFill>
                  <a:srgbClr val="FF0033"/>
                </a:solidFill>
                <a:latin typeface="Courier New" pitchFamily="-112" charset="0"/>
              </a:rPr>
              <a:t>");</a:t>
            </a:r>
          </a:p>
          <a:p>
            <a:r>
              <a:rPr lang="en-US" altLang="pt-BR" sz="1400" dirty="0">
                <a:solidFill>
                  <a:srgbClr val="FF0033"/>
                </a:solidFill>
                <a:latin typeface="Courier New" pitchFamily="-112" charset="0"/>
              </a:rPr>
              <a:t>  &lt;/script&gt;</a:t>
            </a:r>
          </a:p>
          <a:p>
            <a:endParaRPr lang="en-US" altLang="pt-BR" sz="1400" dirty="0">
              <a:solidFill>
                <a:srgbClr val="FF0033"/>
              </a:solidFill>
              <a:latin typeface="Courier New" pitchFamily="-112" charset="0"/>
            </a:endParaRPr>
          </a:p>
          <a:p>
            <a:r>
              <a:rPr lang="en-US" altLang="pt-BR" sz="1400" dirty="0">
                <a:solidFill>
                  <a:srgbClr val="FF0033"/>
                </a:solidFill>
                <a:latin typeface="Courier New" pitchFamily="-112" charset="0"/>
              </a:rPr>
              <a:t>  </a:t>
            </a:r>
            <a:r>
              <a:rPr lang="en-US" altLang="pt-BR" sz="1400" dirty="0">
                <a:latin typeface="Courier New" pitchFamily="-112" charset="0"/>
              </a:rPr>
              <a:t>&lt;</a:t>
            </a:r>
            <a:r>
              <a:rPr lang="en-US" altLang="pt-BR" sz="1400" dirty="0" smtClean="0">
                <a:latin typeface="Courier New" pitchFamily="-112" charset="0"/>
              </a:rPr>
              <a:t>p&gt;</a:t>
            </a:r>
            <a:r>
              <a:rPr lang="en-US" altLang="pt-BR" sz="1400" dirty="0" err="1" smtClean="0">
                <a:latin typeface="Courier New" pitchFamily="-112" charset="0"/>
              </a:rPr>
              <a:t>Aqui</a:t>
            </a:r>
            <a:r>
              <a:rPr lang="en-US" altLang="pt-BR" sz="1400" dirty="0" smtClean="0">
                <a:latin typeface="Courier New" pitchFamily="-112" charset="0"/>
              </a:rPr>
              <a:t> </a:t>
            </a:r>
            <a:r>
              <a:rPr lang="en-US" altLang="pt-BR" sz="1400" dirty="0" err="1" smtClean="0">
                <a:latin typeface="Courier New" pitchFamily="-112" charset="0"/>
              </a:rPr>
              <a:t>vai</a:t>
            </a:r>
            <a:r>
              <a:rPr lang="en-US" altLang="pt-BR" sz="1400" dirty="0" smtClean="0">
                <a:latin typeface="Courier New" pitchFamily="-112" charset="0"/>
              </a:rPr>
              <a:t> um </a:t>
            </a:r>
            <a:r>
              <a:rPr lang="en-US" altLang="pt-BR" sz="1400" dirty="0" err="1" smtClean="0">
                <a:latin typeface="Courier New" pitchFamily="-112" charset="0"/>
              </a:rPr>
              <a:t>texto</a:t>
            </a:r>
            <a:r>
              <a:rPr lang="en-US" altLang="pt-BR" sz="1400" dirty="0" smtClean="0">
                <a:latin typeface="Courier New" pitchFamily="-112" charset="0"/>
              </a:rPr>
              <a:t> </a:t>
            </a:r>
            <a:r>
              <a:rPr lang="en-US" altLang="pt-BR" sz="1400" dirty="0" err="1" smtClean="0">
                <a:latin typeface="Courier New" pitchFamily="-112" charset="0"/>
              </a:rPr>
              <a:t>estático</a:t>
            </a:r>
            <a:r>
              <a:rPr lang="en-US" altLang="pt-BR" sz="1400" dirty="0" smtClean="0">
                <a:latin typeface="Courier New" pitchFamily="-112" charset="0"/>
              </a:rPr>
              <a:t>.&lt;/</a:t>
            </a:r>
            <a:r>
              <a:rPr lang="en-US" altLang="pt-BR" sz="1400" dirty="0">
                <a:latin typeface="Courier New" pitchFamily="-112" charset="0"/>
              </a:rPr>
              <a:t>p&gt;</a:t>
            </a:r>
          </a:p>
          <a:p>
            <a:endParaRPr lang="en-US" altLang="pt-BR" sz="1400" dirty="0">
              <a:latin typeface="Courier New" pitchFamily="-112" charset="0"/>
            </a:endParaRPr>
          </a:p>
          <a:p>
            <a:r>
              <a:rPr lang="en-US" altLang="pt-BR" sz="1400" dirty="0">
                <a:latin typeface="Courier New" pitchFamily="-112" charset="0"/>
              </a:rPr>
              <a:t>&lt;/body&gt;</a:t>
            </a:r>
          </a:p>
          <a:p>
            <a:r>
              <a:rPr lang="en-US" altLang="pt-BR" sz="1400" dirty="0">
                <a:latin typeface="Courier New" pitchFamily="-112" charset="0"/>
              </a:rPr>
              <a:t>&lt;/html&gt;</a:t>
            </a:r>
          </a:p>
        </p:txBody>
      </p:sp>
      <p:sp>
        <p:nvSpPr>
          <p:cNvPr id="11" name="Espaço Reservado para Conteúdo 3"/>
          <p:cNvSpPr>
            <a:spLocks noGrp="1"/>
          </p:cNvSpPr>
          <p:nvPr>
            <p:ph sz="quarter" idx="1"/>
          </p:nvPr>
        </p:nvSpPr>
        <p:spPr>
          <a:xfrm>
            <a:off x="5102352" y="1676400"/>
            <a:ext cx="3736848" cy="4876800"/>
          </a:xfrm>
        </p:spPr>
        <p:txBody>
          <a:bodyPr>
            <a:normAutofit/>
          </a:bodyPr>
          <a:lstStyle/>
          <a:p>
            <a:r>
              <a:rPr lang="pt-BR" sz="2200" dirty="0" err="1" smtClean="0"/>
              <a:t>Javascript</a:t>
            </a:r>
            <a:r>
              <a:rPr lang="pt-BR" sz="2200" dirty="0" smtClean="0"/>
              <a:t> é inserido nas páginas usando a </a:t>
            </a:r>
            <a:r>
              <a:rPr lang="pt-BR" sz="2200" dirty="0" err="1" smtClean="0"/>
              <a:t>tag</a:t>
            </a:r>
            <a:r>
              <a:rPr lang="pt-BR" sz="2200" dirty="0" smtClean="0"/>
              <a:t> &lt;script&gt;</a:t>
            </a:r>
          </a:p>
          <a:p>
            <a:r>
              <a:rPr lang="pt-BR" sz="2200" dirty="0" err="1" smtClean="0"/>
              <a:t>document.write</a:t>
            </a:r>
            <a:r>
              <a:rPr lang="pt-BR" sz="2200" dirty="0" smtClean="0"/>
              <a:t> exibe texto na página</a:t>
            </a:r>
          </a:p>
          <a:p>
            <a:pPr lvl="1"/>
            <a:r>
              <a:rPr lang="pt-BR" sz="1900" dirty="0" smtClean="0"/>
              <a:t>Pode incluir </a:t>
            </a:r>
            <a:r>
              <a:rPr lang="pt-BR" sz="1900" dirty="0" err="1" smtClean="0"/>
              <a:t>tags</a:t>
            </a:r>
            <a:r>
              <a:rPr lang="pt-BR" sz="1900" dirty="0" smtClean="0"/>
              <a:t> HTML</a:t>
            </a:r>
          </a:p>
          <a:p>
            <a:pPr lvl="1"/>
            <a:endParaRPr lang="pt-BR" sz="1900" dirty="0"/>
          </a:p>
          <a:p>
            <a:r>
              <a:rPr lang="pt-BR" sz="2200" dirty="0" smtClean="0"/>
              <a:t>Como ocorre em C++/Java, comandos terminam com “;”</a:t>
            </a:r>
          </a:p>
          <a:p>
            <a:r>
              <a:rPr lang="pt-BR" sz="2200" dirty="0" smtClean="0"/>
              <a:t>Comentários </a:t>
            </a:r>
          </a:p>
          <a:p>
            <a:pPr lvl="1"/>
            <a:r>
              <a:rPr lang="pt-BR" sz="1900" dirty="0" smtClean="0"/>
              <a:t>//</a:t>
            </a:r>
          </a:p>
          <a:p>
            <a:pPr lvl="1"/>
            <a:r>
              <a:rPr lang="pt-BR" sz="1900" dirty="0" smtClean="0"/>
              <a:t>/* ... </a:t>
            </a:r>
            <a:r>
              <a:rPr lang="pt-BR" sz="1900" smtClean="0"/>
              <a:t>*/</a:t>
            </a:r>
          </a:p>
        </p:txBody>
      </p:sp>
    </p:spTree>
    <p:extLst>
      <p:ext uri="{BB962C8B-B14F-4D97-AF65-F5344CB8AC3E}">
        <p14:creationId xmlns:p14="http://schemas.microsoft.com/office/powerpoint/2010/main" val="4083015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Tipos de dados e variáveis</a:t>
            </a:r>
            <a:endParaRPr lang="pt-BR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4B0DD64-BA5F-44FB-B7F3-C25A5336B1A5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smtClean="0"/>
              <a:t>JavaScript possui apenas 3 tipos de dados primitivos</a:t>
            </a:r>
          </a:p>
          <a:p>
            <a:pPr lvl="1"/>
            <a:r>
              <a:rPr lang="pt-BR" smtClean="0"/>
              <a:t>String</a:t>
            </a:r>
          </a:p>
          <a:p>
            <a:pPr lvl="2"/>
            <a:r>
              <a:rPr lang="pt-BR" smtClean="0"/>
              <a:t>“Laercio”    ‘como vai?’    “Eu disse ‘Olá’”</a:t>
            </a:r>
          </a:p>
          <a:p>
            <a:pPr lvl="1"/>
            <a:r>
              <a:rPr lang="pt-BR" smtClean="0"/>
              <a:t>Numérico</a:t>
            </a:r>
          </a:p>
          <a:p>
            <a:pPr lvl="2"/>
            <a:r>
              <a:rPr lang="pt-BR" smtClean="0"/>
              <a:t>15    3.14159    1.5E6</a:t>
            </a:r>
          </a:p>
          <a:p>
            <a:pPr lvl="1"/>
            <a:r>
              <a:rPr lang="pt-BR" smtClean="0"/>
              <a:t>Booleano</a:t>
            </a:r>
          </a:p>
          <a:p>
            <a:pPr lvl="2"/>
            <a:r>
              <a:rPr lang="pt-BR" smtClean="0"/>
              <a:t>true    false    null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3927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Tipos de dados e variáveis</a:t>
            </a:r>
            <a:endParaRPr lang="pt-BR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4B0DD64-BA5F-44FB-B7F3-C25A5336B1A5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1" name="Espaço Reservado para Conteúdo 3"/>
          <p:cNvSpPr>
            <a:spLocks noGrp="1"/>
          </p:cNvSpPr>
          <p:nvPr>
            <p:ph sz="quarter" idx="1"/>
          </p:nvPr>
        </p:nvSpPr>
        <p:spPr>
          <a:xfrm>
            <a:off x="5102352" y="1676400"/>
            <a:ext cx="3736848" cy="4876800"/>
          </a:xfrm>
        </p:spPr>
        <p:txBody>
          <a:bodyPr>
            <a:normAutofit lnSpcReduction="10000"/>
          </a:bodyPr>
          <a:lstStyle/>
          <a:p>
            <a:r>
              <a:rPr lang="pt-BR" sz="2200" smtClean="0"/>
              <a:t>Nomeação de variáveis similar a Java/C++</a:t>
            </a:r>
          </a:p>
          <a:p>
            <a:r>
              <a:rPr lang="pt-BR" sz="2200" smtClean="0"/>
              <a:t>Não é necessário declarar variáveis, elas serão criadas na primeira vez que forem usadas</a:t>
            </a:r>
          </a:p>
          <a:p>
            <a:pPr lvl="1"/>
            <a:r>
              <a:rPr lang="pt-BR" sz="2000" smtClean="0"/>
              <a:t>Entretanto é bom declarar com var para fins de controle de escopo</a:t>
            </a:r>
          </a:p>
          <a:p>
            <a:r>
              <a:rPr lang="pt-BR" sz="2300" smtClean="0"/>
              <a:t>Variáveis são fracamente tipadas</a:t>
            </a:r>
          </a:p>
          <a:p>
            <a:pPr lvl="1"/>
            <a:r>
              <a:rPr lang="pt-BR" sz="2000" smtClean="0"/>
              <a:t>Uma mesma variável pode ser usada para conter um valor numérico e, posterior-mente, uma string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52400" y="2286000"/>
            <a:ext cx="4876800" cy="3908762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9pPr>
          </a:lstStyle>
          <a:p>
            <a:r>
              <a:rPr lang="en-US" altLang="pt-BR" sz="1400" dirty="0">
                <a:latin typeface="Courier New" pitchFamily="-112" charset="0"/>
              </a:rPr>
              <a:t>&lt;html&gt;</a:t>
            </a:r>
          </a:p>
          <a:p>
            <a:r>
              <a:rPr lang="en-US" altLang="pt-BR" sz="1400" dirty="0">
                <a:latin typeface="Courier New" pitchFamily="-112" charset="0"/>
              </a:rPr>
              <a:t>&lt;!–- </a:t>
            </a:r>
            <a:r>
              <a:rPr lang="en-US" altLang="pt-BR" sz="1400" dirty="0" smtClean="0">
                <a:latin typeface="Courier New" pitchFamily="-112" charset="0"/>
              </a:rPr>
              <a:t>js02.html </a:t>
            </a:r>
            <a:r>
              <a:rPr lang="en-US" altLang="pt-BR" sz="1400" dirty="0" smtClean="0">
                <a:latin typeface="Courier New" pitchFamily="-112" charset="0"/>
                <a:sym typeface="Wingdings" pitchFamily="-112" charset="2"/>
              </a:rPr>
              <a:t>--&gt;</a:t>
            </a:r>
            <a:endParaRPr lang="en-US" altLang="pt-BR" sz="1400" dirty="0">
              <a:latin typeface="Courier New" pitchFamily="-112" charset="0"/>
            </a:endParaRPr>
          </a:p>
          <a:p>
            <a:r>
              <a:rPr lang="en-US" altLang="pt-BR" sz="1400" dirty="0">
                <a:latin typeface="Courier New" pitchFamily="-112" charset="0"/>
              </a:rPr>
              <a:t>&lt;head</a:t>
            </a:r>
            <a:r>
              <a:rPr lang="en-US" altLang="pt-BR" sz="1400" dirty="0" smtClean="0">
                <a:latin typeface="Courier New" pitchFamily="-112" charset="0"/>
              </a:rPr>
              <a:t>&gt;</a:t>
            </a:r>
          </a:p>
          <a:p>
            <a:r>
              <a:rPr lang="en-US" altLang="pt-BR" sz="1400" dirty="0" smtClean="0">
                <a:latin typeface="Courier New" pitchFamily="-112" charset="0"/>
              </a:rPr>
              <a:t>  &lt;</a:t>
            </a:r>
            <a:r>
              <a:rPr lang="en-US" altLang="pt-BR" sz="1400" dirty="0">
                <a:latin typeface="Courier New" pitchFamily="-112" charset="0"/>
              </a:rPr>
              <a:t>meta charset="utf-8"&gt;</a:t>
            </a:r>
          </a:p>
          <a:p>
            <a:r>
              <a:rPr lang="en-US" altLang="pt-BR" sz="1400" dirty="0" smtClean="0">
                <a:latin typeface="Courier New" pitchFamily="-112" charset="0"/>
              </a:rPr>
              <a:t>  &lt;title&gt;</a:t>
            </a:r>
            <a:r>
              <a:rPr lang="en-US" altLang="pt-BR" sz="1400" dirty="0" err="1" smtClean="0">
                <a:latin typeface="Courier New" pitchFamily="-112" charset="0"/>
              </a:rPr>
              <a:t>Tipos</a:t>
            </a:r>
            <a:r>
              <a:rPr lang="en-US" altLang="pt-BR" sz="1400" dirty="0" smtClean="0">
                <a:latin typeface="Courier New" pitchFamily="-112" charset="0"/>
              </a:rPr>
              <a:t> de dados e </a:t>
            </a:r>
            <a:r>
              <a:rPr lang="en-US" altLang="pt-BR" sz="1400" dirty="0" err="1" smtClean="0">
                <a:latin typeface="Courier New" pitchFamily="-112" charset="0"/>
              </a:rPr>
              <a:t>variáveis</a:t>
            </a:r>
            <a:r>
              <a:rPr lang="en-US" altLang="pt-BR" sz="1400" dirty="0" smtClean="0">
                <a:latin typeface="Courier New" pitchFamily="-112" charset="0"/>
              </a:rPr>
              <a:t>&lt;/title&gt;</a:t>
            </a:r>
          </a:p>
          <a:p>
            <a:r>
              <a:rPr lang="en-US" altLang="pt-BR" sz="1400" dirty="0" smtClean="0">
                <a:latin typeface="Courier New" pitchFamily="-112" charset="0"/>
              </a:rPr>
              <a:t>&lt;/</a:t>
            </a:r>
            <a:r>
              <a:rPr lang="en-US" altLang="pt-BR" sz="1400" dirty="0">
                <a:latin typeface="Courier New" pitchFamily="-112" charset="0"/>
              </a:rPr>
              <a:t>head&gt;</a:t>
            </a:r>
          </a:p>
          <a:p>
            <a:endParaRPr lang="en-US" altLang="pt-BR" sz="1400" dirty="0">
              <a:latin typeface="Courier New" pitchFamily="-112" charset="0"/>
            </a:endParaRPr>
          </a:p>
          <a:p>
            <a:r>
              <a:rPr lang="en-US" altLang="pt-BR" sz="1400" dirty="0">
                <a:latin typeface="Courier New" pitchFamily="-112" charset="0"/>
              </a:rPr>
              <a:t>&lt;body&gt;</a:t>
            </a:r>
          </a:p>
          <a:p>
            <a:r>
              <a:rPr lang="en-US" altLang="pt-BR" sz="1400" dirty="0">
                <a:solidFill>
                  <a:srgbClr val="FF0033"/>
                </a:solidFill>
                <a:latin typeface="Courier New" pitchFamily="-112" charset="0"/>
              </a:rPr>
              <a:t>  &lt;script type="text/</a:t>
            </a:r>
            <a:r>
              <a:rPr lang="en-US" altLang="pt-BR" sz="1400" dirty="0" err="1">
                <a:solidFill>
                  <a:srgbClr val="FF0033"/>
                </a:solidFill>
                <a:latin typeface="Courier New" pitchFamily="-112" charset="0"/>
              </a:rPr>
              <a:t>javascript</a:t>
            </a:r>
            <a:r>
              <a:rPr lang="en-US" altLang="pt-BR" sz="1400" dirty="0">
                <a:solidFill>
                  <a:srgbClr val="FF0033"/>
                </a:solidFill>
                <a:latin typeface="Courier New" pitchFamily="-112" charset="0"/>
              </a:rPr>
              <a:t>"&gt;</a:t>
            </a:r>
          </a:p>
          <a:p>
            <a:r>
              <a:rPr lang="en-US" altLang="pt-BR" sz="1400" dirty="0">
                <a:solidFill>
                  <a:srgbClr val="FF0033"/>
                </a:solidFill>
                <a:latin typeface="Courier New" pitchFamily="-112" charset="0"/>
              </a:rPr>
              <a:t>    </a:t>
            </a:r>
            <a:r>
              <a:rPr lang="en-US" altLang="pt-BR" sz="1400" dirty="0" err="1">
                <a:solidFill>
                  <a:srgbClr val="FF0033"/>
                </a:solidFill>
                <a:latin typeface="Courier New" pitchFamily="-112" charset="0"/>
              </a:rPr>
              <a:t>var</a:t>
            </a:r>
            <a:r>
              <a:rPr lang="en-US" altLang="pt-BR" sz="1400" dirty="0">
                <a:solidFill>
                  <a:srgbClr val="FF0033"/>
                </a:solidFill>
                <a:latin typeface="Courier New" pitchFamily="-112" charset="0"/>
              </a:rPr>
              <a:t> x, y; </a:t>
            </a:r>
          </a:p>
          <a:p>
            <a:r>
              <a:rPr lang="en-US" altLang="pt-BR" sz="1400" dirty="0">
                <a:solidFill>
                  <a:srgbClr val="FF0033"/>
                </a:solidFill>
                <a:latin typeface="Courier New" pitchFamily="-112" charset="0"/>
              </a:rPr>
              <a:t>    x= 1024;</a:t>
            </a:r>
          </a:p>
          <a:p>
            <a:r>
              <a:rPr lang="en-US" altLang="pt-BR" sz="1400" dirty="0">
                <a:solidFill>
                  <a:srgbClr val="FF0033"/>
                </a:solidFill>
                <a:latin typeface="Courier New" pitchFamily="-112" charset="0"/>
              </a:rPr>
              <a:t>    y=x;</a:t>
            </a:r>
            <a:r>
              <a:rPr lang="en-US" altLang="pt-BR" dirty="0"/>
              <a:t>  </a:t>
            </a:r>
            <a:r>
              <a:rPr lang="en-US" altLang="pt-BR" sz="1400" dirty="0">
                <a:solidFill>
                  <a:srgbClr val="FF0033"/>
                </a:solidFill>
                <a:latin typeface="Courier New" pitchFamily="-112" charset="0"/>
              </a:rPr>
              <a:t>x = "</a:t>
            </a:r>
            <a:r>
              <a:rPr lang="en-US" altLang="pt-BR" sz="1400" dirty="0" err="1">
                <a:solidFill>
                  <a:srgbClr val="FF0033"/>
                </a:solidFill>
                <a:latin typeface="Courier New" pitchFamily="-112" charset="0"/>
              </a:rPr>
              <a:t>foobar</a:t>
            </a:r>
            <a:r>
              <a:rPr lang="en-US" altLang="pt-BR" sz="1400" dirty="0">
                <a:solidFill>
                  <a:srgbClr val="FF0033"/>
                </a:solidFill>
                <a:latin typeface="Courier New" pitchFamily="-112" charset="0"/>
              </a:rPr>
              <a:t>";</a:t>
            </a:r>
          </a:p>
          <a:p>
            <a:r>
              <a:rPr lang="en-GB" altLang="pt-BR" sz="1400" dirty="0">
                <a:solidFill>
                  <a:srgbClr val="FF0033"/>
                </a:solidFill>
                <a:latin typeface="Courier New" pitchFamily="-112" charset="0"/>
              </a:rPr>
              <a:t>    </a:t>
            </a:r>
            <a:r>
              <a:rPr lang="en-US" altLang="pt-BR" sz="1400" dirty="0" err="1">
                <a:solidFill>
                  <a:srgbClr val="FF0033"/>
                </a:solidFill>
                <a:latin typeface="Courier New" pitchFamily="-112" charset="0"/>
              </a:rPr>
              <a:t>document.write</a:t>
            </a:r>
            <a:r>
              <a:rPr lang="en-US" altLang="pt-BR" sz="1400" dirty="0">
                <a:solidFill>
                  <a:srgbClr val="FF0033"/>
                </a:solidFill>
                <a:latin typeface="Courier New" pitchFamily="-112" charset="0"/>
              </a:rPr>
              <a:t>("&lt;p&gt;x = " + y + "&lt;/p&gt;");</a:t>
            </a:r>
          </a:p>
          <a:p>
            <a:r>
              <a:rPr lang="en-US" altLang="pt-BR" sz="1400" dirty="0">
                <a:solidFill>
                  <a:srgbClr val="FF0033"/>
                </a:solidFill>
                <a:latin typeface="Courier New" pitchFamily="-112" charset="0"/>
              </a:rPr>
              <a:t>    </a:t>
            </a:r>
            <a:r>
              <a:rPr lang="en-US" altLang="pt-BR" sz="1400" dirty="0" err="1">
                <a:solidFill>
                  <a:srgbClr val="FF0033"/>
                </a:solidFill>
                <a:latin typeface="Courier New" pitchFamily="-112" charset="0"/>
              </a:rPr>
              <a:t>document.write</a:t>
            </a:r>
            <a:r>
              <a:rPr lang="en-US" altLang="pt-BR" sz="1400" dirty="0">
                <a:solidFill>
                  <a:srgbClr val="FF0033"/>
                </a:solidFill>
                <a:latin typeface="Courier New" pitchFamily="-112" charset="0"/>
              </a:rPr>
              <a:t>("&lt;p&gt;x = " + x + "&lt;/p&gt;");</a:t>
            </a:r>
          </a:p>
          <a:p>
            <a:r>
              <a:rPr lang="en-US" altLang="pt-BR" sz="1400" dirty="0">
                <a:solidFill>
                  <a:srgbClr val="FF0033"/>
                </a:solidFill>
                <a:latin typeface="Courier New" pitchFamily="-112" charset="0"/>
              </a:rPr>
              <a:t>  &lt;/script&gt;</a:t>
            </a:r>
          </a:p>
          <a:p>
            <a:r>
              <a:rPr lang="en-US" altLang="pt-BR" sz="1400" dirty="0">
                <a:latin typeface="Courier New" pitchFamily="-112" charset="0"/>
              </a:rPr>
              <a:t>&lt;/body&gt;</a:t>
            </a:r>
          </a:p>
          <a:p>
            <a:r>
              <a:rPr lang="en-US" altLang="pt-BR" sz="1400" dirty="0">
                <a:latin typeface="Courier New" pitchFamily="-112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926627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Operadores e comandos de controle</a:t>
            </a:r>
            <a:endParaRPr lang="pt-BR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4B0DD64-BA5F-44FB-B7F3-C25A5336B1A5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smtClean="0"/>
              <a:t>Comandos de controle (if-else, switch, for, while, etc.) são similares a Java/C++</a:t>
            </a:r>
          </a:p>
          <a:p>
            <a:r>
              <a:rPr lang="pt-BR" smtClean="0"/>
              <a:t>Operadores são também similares</a:t>
            </a:r>
          </a:p>
          <a:p>
            <a:pPr lvl="1">
              <a:spcBef>
                <a:spcPct val="20000"/>
              </a:spcBef>
              <a:buFontTx/>
              <a:buChar char="•"/>
            </a:pPr>
            <a:r>
              <a:rPr lang="en-US" altLang="pt-BR" sz="2800">
                <a:latin typeface="Courier New" pitchFamily="-112" charset="0"/>
              </a:rPr>
              <a:t>+, -, *, /, %, ++, --, …</a:t>
            </a:r>
          </a:p>
          <a:p>
            <a:pPr lvl="1">
              <a:spcBef>
                <a:spcPct val="20000"/>
              </a:spcBef>
              <a:buFontTx/>
              <a:buChar char="•"/>
            </a:pPr>
            <a:r>
              <a:rPr lang="en-US" altLang="pt-BR" sz="2800">
                <a:latin typeface="Courier New" pitchFamily="-112" charset="0"/>
              </a:rPr>
              <a:t>==, !=, &lt;, &gt;, &lt;=, &gt;=</a:t>
            </a:r>
          </a:p>
          <a:p>
            <a:pPr lvl="1">
              <a:spcBef>
                <a:spcPct val="20000"/>
              </a:spcBef>
              <a:buFontTx/>
              <a:buChar char="•"/>
            </a:pPr>
            <a:r>
              <a:rPr lang="en-US" altLang="pt-BR" sz="2800">
                <a:latin typeface="Courier New" pitchFamily="-112" charset="0"/>
              </a:rPr>
              <a:t>&amp;&amp;, ||, </a:t>
            </a:r>
            <a:r>
              <a:rPr lang="en-US" altLang="pt-BR" sz="2800" smtClean="0">
                <a:latin typeface="Courier New" pitchFamily="-112" charset="0"/>
              </a:rPr>
              <a:t>!,===,!==</a:t>
            </a:r>
            <a:endParaRPr lang="en-US" altLang="pt-BR" sz="2800">
              <a:latin typeface="Courier New" pitchFamily="-11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3366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4038</TotalTime>
  <Words>3461</Words>
  <Application>Microsoft Office PowerPoint</Application>
  <PresentationFormat>Apresentação na tela (4:3)</PresentationFormat>
  <Paragraphs>618</Paragraphs>
  <Slides>36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36</vt:i4>
      </vt:variant>
    </vt:vector>
  </HeadingPairs>
  <TitlesOfParts>
    <vt:vector size="37" baseType="lpstr">
      <vt:lpstr>Median</vt:lpstr>
      <vt:lpstr>COM222 desenvolvimento de sistemas web </vt:lpstr>
      <vt:lpstr>Conteúdo</vt:lpstr>
      <vt:lpstr>Scripts vs Programas</vt:lpstr>
      <vt:lpstr>Scripts vs Programas</vt:lpstr>
      <vt:lpstr>JavaScript é usado para:</vt:lpstr>
      <vt:lpstr>Tag &lt;script&gt;</vt:lpstr>
      <vt:lpstr>Tipos de dados e variáveis</vt:lpstr>
      <vt:lpstr>Tipos de dados e variáveis</vt:lpstr>
      <vt:lpstr>Operadores e comandos de controle</vt:lpstr>
      <vt:lpstr>Operadores e comandos de controle</vt:lpstr>
      <vt:lpstr>Funções Matemáticas</vt:lpstr>
      <vt:lpstr>Interatividade com o comando prompt</vt:lpstr>
      <vt:lpstr>Interatividade com o comando prompt</vt:lpstr>
      <vt:lpstr>Funções definidas pelo usuário</vt:lpstr>
      <vt:lpstr>Funções definidas pelo usuário Exemplo</vt:lpstr>
      <vt:lpstr>Funções definidas pelo usuário Exemplo</vt:lpstr>
      <vt:lpstr>Funções definidas pelo usuário Outro exemplo</vt:lpstr>
      <vt:lpstr>Bibliotecas JavaScript</vt:lpstr>
      <vt:lpstr>Usando bibliotecas JavaScript</vt:lpstr>
      <vt:lpstr>Objetos JavaScript</vt:lpstr>
      <vt:lpstr>Objetos JavaScript</vt:lpstr>
      <vt:lpstr>Exemplo com String Testar se String é palíndrome</vt:lpstr>
      <vt:lpstr>Exemplo com String Testar se String é palíndrome</vt:lpstr>
      <vt:lpstr>Arrays</vt:lpstr>
      <vt:lpstr>Arrays</vt:lpstr>
      <vt:lpstr>Exemplo de Array</vt:lpstr>
      <vt:lpstr>Arrays (cont.)</vt:lpstr>
      <vt:lpstr>Objeto Date</vt:lpstr>
      <vt:lpstr>Exemplo de Date</vt:lpstr>
      <vt:lpstr>Outro exemplo de Date</vt:lpstr>
      <vt:lpstr>Objeto document</vt:lpstr>
      <vt:lpstr>Objeto navigator</vt:lpstr>
      <vt:lpstr>Exercícios Entrega: 08/09</vt:lpstr>
      <vt:lpstr>Exercícios Entrega: 08/09</vt:lpstr>
      <vt:lpstr>Exercícios Entrega: 08/09</vt:lpstr>
      <vt:lpstr>Exercícios Entrega: 08/09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- Parte I</dc:title>
  <dc:creator>Admin</dc:creator>
  <cp:lastModifiedBy>Laercio Baldochi Baldochi</cp:lastModifiedBy>
  <cp:revision>239</cp:revision>
  <dcterms:created xsi:type="dcterms:W3CDTF">2011-01-27T13:02:15Z</dcterms:created>
  <dcterms:modified xsi:type="dcterms:W3CDTF">2020-08-31T21:58:07Z</dcterms:modified>
</cp:coreProperties>
</file>