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88" r:id="rId2"/>
  </p:sldMasterIdLst>
  <p:notesMasterIdLst>
    <p:notesMasterId r:id="rId30"/>
  </p:notesMasterIdLst>
  <p:handoutMasterIdLst>
    <p:handoutMasterId r:id="rId31"/>
  </p:handoutMasterIdLst>
  <p:sldIdLst>
    <p:sldId id="323" r:id="rId3"/>
    <p:sldId id="256" r:id="rId4"/>
    <p:sldId id="312" r:id="rId5"/>
    <p:sldId id="313" r:id="rId6"/>
    <p:sldId id="294" r:id="rId7"/>
    <p:sldId id="322" r:id="rId8"/>
    <p:sldId id="284" r:id="rId9"/>
    <p:sldId id="286" r:id="rId10"/>
    <p:sldId id="289" r:id="rId11"/>
    <p:sldId id="288" r:id="rId12"/>
    <p:sldId id="290" r:id="rId13"/>
    <p:sldId id="296" r:id="rId14"/>
    <p:sldId id="306" r:id="rId15"/>
    <p:sldId id="305" r:id="rId16"/>
    <p:sldId id="309" r:id="rId17"/>
    <p:sldId id="310" r:id="rId18"/>
    <p:sldId id="297" r:id="rId19"/>
    <p:sldId id="311" r:id="rId20"/>
    <p:sldId id="315" r:id="rId21"/>
    <p:sldId id="316" r:id="rId22"/>
    <p:sldId id="326" r:id="rId23"/>
    <p:sldId id="319" r:id="rId24"/>
    <p:sldId id="317" r:id="rId25"/>
    <p:sldId id="321" r:id="rId26"/>
    <p:sldId id="318" r:id="rId27"/>
    <p:sldId id="324" r:id="rId28"/>
    <p:sldId id="325" r:id="rId29"/>
  </p:sldIdLst>
  <p:sldSz cx="9601200" cy="73152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20" y="-108"/>
      </p:cViewPr>
      <p:guideLst>
        <p:guide orient="horz" pos="2304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3D110AA0-D586-47FD-B72F-D401BB78878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51302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1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31875" y="768350"/>
            <a:ext cx="5035550" cy="3836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endParaRPr lang="pt-BR" altLang="pt-BR" smtClean="0"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D87E6BF0-1EBF-4F85-889D-B72DDFAAE801}" type="slidenum">
              <a:rPr lang="en-US" altLang="pt-BR">
                <a:solidFill>
                  <a:srgbClr val="000000"/>
                </a:solidFill>
              </a:rPr>
              <a:pPr/>
              <a:t>1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31875" y="768350"/>
            <a:ext cx="503555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31875" y="768350"/>
            <a:ext cx="503555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31875" y="768350"/>
            <a:ext cx="503555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31875" y="768350"/>
            <a:ext cx="503555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31875" y="768350"/>
            <a:ext cx="503555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31875" y="768350"/>
            <a:ext cx="503555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31875" y="768350"/>
            <a:ext cx="503555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31875" y="768350"/>
            <a:ext cx="503555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31875" y="768350"/>
            <a:ext cx="503555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31875" y="768350"/>
            <a:ext cx="503555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31875" y="768350"/>
            <a:ext cx="503555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31875" y="768350"/>
            <a:ext cx="503555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31875" y="768350"/>
            <a:ext cx="503555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31875" y="768350"/>
            <a:ext cx="503555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31875" y="768350"/>
            <a:ext cx="503555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31875" y="768350"/>
            <a:ext cx="503555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200400"/>
            <a:ext cx="6705600" cy="28194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838200"/>
            <a:ext cx="822960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20725" y="6664325"/>
            <a:ext cx="2000250" cy="488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79775" y="6664325"/>
            <a:ext cx="3041650" cy="488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80225" y="6664325"/>
            <a:ext cx="2000250" cy="488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80E1C44E-4C2F-4E78-90A7-D3BE95D6C78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4762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3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0"/>
            <a:ext cx="24003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0485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5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6369050"/>
            <a:ext cx="9601200" cy="9461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-9525" y="6456363"/>
            <a:ext cx="2362200" cy="762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476500" y="6446838"/>
            <a:ext cx="7124700" cy="7604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480310" y="4307840"/>
            <a:ext cx="6800850" cy="195072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80310" y="6453373"/>
            <a:ext cx="7040880" cy="731520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83306" indent="0" algn="ctr">
              <a:buNone/>
            </a:lvl2pPr>
            <a:lvl3pPr marL="966612" indent="0" algn="ctr">
              <a:buNone/>
            </a:lvl3pPr>
            <a:lvl4pPr marL="1449918" indent="0" algn="ctr">
              <a:buNone/>
            </a:lvl4pPr>
            <a:lvl5pPr marL="1933224" indent="0" algn="ctr">
              <a:buNone/>
            </a:lvl5pPr>
            <a:lvl6pPr marL="2416531" indent="0" algn="ctr">
              <a:buNone/>
            </a:lvl6pPr>
            <a:lvl7pPr marL="2899837" indent="0" algn="ctr">
              <a:buNone/>
            </a:lvl7pPr>
            <a:lvl8pPr marL="3383143" indent="0" algn="ctr">
              <a:buNone/>
            </a:lvl8pPr>
            <a:lvl9pPr marL="3866449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9375" y="6473825"/>
            <a:ext cx="2160588" cy="730250"/>
          </a:xfrm>
          <a:prstGeom prst="rect">
            <a:avLst/>
          </a:prstGeom>
        </p:spPr>
        <p:txBody>
          <a:bodyPr lIns="96661" tIns="48331" rIns="96661" bIns="48331">
            <a:noAutofit/>
          </a:bodyPr>
          <a:lstStyle>
            <a:lvl1pPr algn="ctr" defTabSz="966612" eaLnBrk="1" fontAlgn="auto" hangingPunct="1">
              <a:spcBef>
                <a:spcPts val="0"/>
              </a:spcBef>
              <a:spcAft>
                <a:spcPts val="0"/>
              </a:spcAft>
              <a:defRPr sz="2100">
                <a:solidFill>
                  <a:srgbClr val="FFFFFF"/>
                </a:solidFill>
                <a:latin typeface="Tw Cen MT"/>
                <a:ea typeface="+mn-ea"/>
              </a:defRPr>
            </a:lvl1pPr>
          </a:lstStyle>
          <a:p>
            <a:pPr>
              <a:defRPr/>
            </a:pPr>
            <a:fld id="{50944FB0-0E7A-4EE2-BEB2-D2E5D4C35A30}" type="datetime1">
              <a:rPr lang="en-US"/>
              <a:pPr>
                <a:defRPr/>
              </a:pPr>
              <a:t>9/2/2020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189163" y="252413"/>
            <a:ext cx="6161087" cy="388937"/>
          </a:xfrm>
          <a:prstGeom prst="rect">
            <a:avLst/>
          </a:prstGeom>
        </p:spPr>
        <p:txBody>
          <a:bodyPr lIns="96661" tIns="48331" rIns="96661" bIns="48331"/>
          <a:lstStyle>
            <a:lvl1pPr algn="r" defTabSz="966612" eaLnBrk="1" fontAlgn="auto" hangingPunct="1">
              <a:spcBef>
                <a:spcPts val="0"/>
              </a:spcBef>
              <a:spcAft>
                <a:spcPts val="0"/>
              </a:spcAft>
              <a:defRPr sz="1900">
                <a:solidFill>
                  <a:srgbClr val="C5D1D7"/>
                </a:solidFill>
                <a:latin typeface="Tw Cen MT"/>
                <a:ea typeface="+mn-ea"/>
              </a:defRPr>
            </a:lvl1pPr>
          </a:lstStyle>
          <a:p>
            <a:pPr>
              <a:defRPr/>
            </a:pPr>
            <a:r>
              <a:rPr lang="en-US"/>
              <a:t>Tanja Petrova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401050" y="244475"/>
            <a:ext cx="879475" cy="406400"/>
          </a:xfrm>
        </p:spPr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5D1D7"/>
                </a:solidFill>
                <a:latin typeface="Times New Roman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AF61B388-8714-486B-AE1B-B79567C0E86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6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80" y="243840"/>
            <a:ext cx="8561070" cy="1056640"/>
          </a:xfrm>
        </p:spPr>
        <p:txBody>
          <a:bodyPr/>
          <a:lstStyle>
            <a:lvl1pPr>
              <a:defRPr sz="3800" baseline="0">
                <a:latin typeface="Palatino Linotype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3280" y="1706880"/>
            <a:ext cx="8561070" cy="5201920"/>
          </a:xfrm>
        </p:spPr>
        <p:txBody>
          <a:bodyPr/>
          <a:lstStyle>
            <a:lvl1pPr>
              <a:defRPr sz="3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A62BE793-0CEF-482B-A796-3E3F88A630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625600"/>
            <a:ext cx="9601200" cy="12192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1706563"/>
            <a:ext cx="1360488" cy="1057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439863" y="1706563"/>
            <a:ext cx="8161337" cy="10572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2926081"/>
            <a:ext cx="7479269" cy="1784773"/>
          </a:xfrm>
        </p:spPr>
        <p:txBody>
          <a:bodyPr/>
          <a:lstStyle>
            <a:lvl1pPr marL="0" indent="0">
              <a:buNone/>
              <a:defRPr sz="3000">
                <a:solidFill>
                  <a:schemeClr val="tx2"/>
                </a:solidFill>
              </a:defRPr>
            </a:lvl1pPr>
            <a:lvl2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1706880"/>
            <a:ext cx="8001000" cy="1056640"/>
          </a:xfrm>
        </p:spPr>
        <p:txBody>
          <a:bodyPr/>
          <a:lstStyle>
            <a:lvl1pPr algn="l">
              <a:buNone/>
              <a:defRPr sz="47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1870075"/>
            <a:ext cx="1360488" cy="747713"/>
          </a:xfrm>
        </p:spPr>
        <p:txBody>
          <a:bodyPr>
            <a:noAutofit/>
          </a:bodyPr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FFFFFF"/>
                </a:solidFill>
                <a:latin typeface="Times New Roman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8578017E-E8A1-463F-BD46-E95FC0FD4B8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9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40080" y="1695538"/>
            <a:ext cx="4080510" cy="5213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87146" y="1695538"/>
            <a:ext cx="4080510" cy="5213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F1BC9512-3ADC-40B1-B2A7-96894D7777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72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291253"/>
            <a:ext cx="8561070" cy="92794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0080" y="2600960"/>
            <a:ext cx="4080510" cy="4307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040630" y="2600960"/>
            <a:ext cx="4080510" cy="4307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40080" y="1869440"/>
            <a:ext cx="4080510" cy="682752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1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040630" y="1869440"/>
            <a:ext cx="4080510" cy="682752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1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3B875420-274A-4CAE-B8E1-57EEBF9A817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3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E8B1F1DF-57F0-49D4-9582-BB571692741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12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664325"/>
            <a:ext cx="560388" cy="406400"/>
          </a:xfrm>
        </p:spPr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646B86"/>
                </a:solidFill>
                <a:latin typeface="Times New Roman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3E59F0F3-4CE0-44CA-AB5D-B73C9F92780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02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91253"/>
            <a:ext cx="8481060" cy="927947"/>
          </a:xfrm>
        </p:spPr>
        <p:txBody>
          <a:bodyPr/>
          <a:lstStyle>
            <a:lvl1pPr algn="l">
              <a:buNone/>
              <a:defRPr sz="47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40080" y="1869440"/>
            <a:ext cx="1680210" cy="463296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44992" tIns="193322" rIns="144992" bIns="96661"/>
          <a:lstStyle>
            <a:lvl1pPr marL="0" indent="0">
              <a:spcAft>
                <a:spcPts val="1057"/>
              </a:spcAft>
              <a:buNone/>
              <a:defRPr sz="19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480310" y="1869440"/>
            <a:ext cx="6720840" cy="4714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F1ED1DDE-304A-4652-B495-03F8602BC51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65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876800"/>
            <a:ext cx="9601200" cy="9461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-9525" y="4973638"/>
            <a:ext cx="1536700" cy="762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1622425" y="4964113"/>
            <a:ext cx="7978775" cy="7620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8" name="Rectangle 10"/>
          <p:cNvSpPr/>
          <p:nvPr/>
        </p:nvSpPr>
        <p:spPr bwMode="white">
          <a:xfrm>
            <a:off x="1520825" y="0"/>
            <a:ext cx="104775" cy="73247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0210" y="5852160"/>
            <a:ext cx="7680960" cy="73152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10" y="4958080"/>
            <a:ext cx="7680960" cy="731520"/>
          </a:xfrm>
        </p:spPr>
        <p:txBody>
          <a:bodyPr/>
          <a:lstStyle>
            <a:lvl1pPr algn="l">
              <a:buNone/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38605" y="0"/>
            <a:ext cx="7962595" cy="4873549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4978400"/>
            <a:ext cx="1520825" cy="708025"/>
          </a:xfrm>
        </p:spPr>
        <p:txBody>
          <a:bodyPr rtlCol="0"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 sz="3000">
                <a:latin typeface="Times New Roman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D8732ADA-779F-4B03-91D6-4457E625CF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3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FE4D018E-E424-4498-AA9D-94288C0770A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400800" y="0"/>
            <a:ext cx="336550" cy="73152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448425" y="650875"/>
            <a:ext cx="241300" cy="666432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6448425" y="0"/>
            <a:ext cx="241300" cy="568325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860" y="650240"/>
            <a:ext cx="2160270" cy="58843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650240"/>
            <a:ext cx="5840730" cy="58843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 rot="5400000">
            <a:off x="6284913" y="155575"/>
            <a:ext cx="568325" cy="257175"/>
          </a:xfrm>
        </p:spPr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DFC3ED3F-8932-4121-A192-70F2776CBB1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1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3100388"/>
            <a:ext cx="8161338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014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7244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47244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8"/>
            <a:ext cx="864235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636713"/>
            <a:ext cx="42433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8"/>
            <a:ext cx="42433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636713"/>
            <a:ext cx="42449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319338"/>
            <a:ext cx="42449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8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96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0513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7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5" y="1530350"/>
            <a:ext cx="31591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80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78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601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2"/>
            <a:r>
              <a:rPr lang="en-US" altLang="pt-BR" smtClean="0"/>
              <a:t>Fourth level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60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33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33"/>
          </a:solidFill>
          <a:latin typeface="Arial Narrow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33"/>
          </a:solidFill>
          <a:latin typeface="Arial Narrow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33"/>
          </a:solidFill>
          <a:latin typeface="Arial Narrow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33"/>
          </a:solidFill>
          <a:latin typeface="Arial Narrow" pitchFamily="34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33"/>
          </a:solidFill>
          <a:latin typeface="Arial Narrow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33"/>
          </a:solidFill>
          <a:latin typeface="Arial Narrow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33"/>
          </a:solidFill>
          <a:latin typeface="Arial Narrow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33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639763" y="244475"/>
            <a:ext cx="8561387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42938" y="1706563"/>
            <a:ext cx="8561387" cy="520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316038"/>
            <a:ext cx="9601200" cy="3413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65250"/>
            <a:ext cx="560388" cy="2444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0713" y="1365250"/>
            <a:ext cx="8980487" cy="2444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357313"/>
            <a:ext cx="560388" cy="260350"/>
          </a:xfrm>
          <a:prstGeom prst="rect">
            <a:avLst/>
          </a:prstGeom>
        </p:spPr>
        <p:txBody>
          <a:bodyPr vert="horz" lIns="96661" tIns="48331" rIns="96661" bIns="48331" anchor="ctr" anchorCtr="0">
            <a:normAutofit/>
          </a:bodyPr>
          <a:lstStyle>
            <a:lvl1pPr algn="ctr" defTabSz="966612" eaLnBrk="1" fontAlgn="auto" latinLnBrk="0" hangingPunct="1">
              <a:spcBef>
                <a:spcPts val="0"/>
              </a:spcBef>
              <a:spcAft>
                <a:spcPts val="0"/>
              </a:spcAft>
              <a:defRPr kumimoji="0" sz="1500" b="1">
                <a:solidFill>
                  <a:srgbClr val="FFFFFF"/>
                </a:solidFill>
                <a:latin typeface="Tw Cen MT"/>
                <a:ea typeface="+mn-ea"/>
              </a:defRPr>
            </a:lvl1pPr>
          </a:lstStyle>
          <a:p>
            <a:pPr>
              <a:defRPr/>
            </a:pPr>
            <a:fld id="{2E8712AA-CC1B-44AB-B7B4-ED7570E9C7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7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w Cen MT" pitchFamily="34" charset="0"/>
        </a:defRPr>
      </a:lvl9pPr>
    </p:titleStyle>
    <p:bodyStyle>
      <a:lvl1pPr marL="338138" indent="-338138" algn="l" rtl="0" eaLnBrk="0" fontAlgn="base" hangingPunct="0">
        <a:spcBef>
          <a:spcPts val="738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3100" kern="1200">
          <a:solidFill>
            <a:srgbClr val="262626"/>
          </a:solidFill>
          <a:latin typeface="+mn-lt"/>
          <a:ea typeface="+mn-ea"/>
          <a:cs typeface="+mn-cs"/>
        </a:defRPr>
      </a:lvl1pPr>
      <a:lvl2pPr marL="676275" indent="-288925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700" kern="1200">
          <a:solidFill>
            <a:srgbClr val="262626"/>
          </a:solidFill>
          <a:latin typeface="+mn-lt"/>
          <a:ea typeface="+mn-ea"/>
          <a:cs typeface="+mn-cs"/>
        </a:defRPr>
      </a:lvl2pPr>
      <a:lvl3pPr marL="965200" indent="-241300" algn="l" rtl="0" eaLnBrk="0" fontAlgn="base" hangingPunct="0">
        <a:spcBef>
          <a:spcPts val="52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400" kern="1200">
          <a:solidFill>
            <a:srgbClr val="262626"/>
          </a:solidFill>
          <a:latin typeface="+mn-lt"/>
          <a:ea typeface="+mn-ea"/>
          <a:cs typeface="+mn-cs"/>
        </a:defRPr>
      </a:lvl3pPr>
      <a:lvl4pPr marL="1449388" indent="-241300" algn="l" rtl="0" eaLnBrk="0" fontAlgn="base" hangingPunct="0">
        <a:spcBef>
          <a:spcPts val="425"/>
        </a:spcBef>
        <a:spcAft>
          <a:spcPct val="0"/>
        </a:spcAft>
        <a:buClr>
          <a:srgbClr val="8CADAE"/>
        </a:buClr>
        <a:buSzPct val="75000"/>
        <a:buFont typeface="Wingdings" pitchFamily="2" charset="2"/>
        <a:buChar char=""/>
        <a:defRPr sz="2100" kern="1200">
          <a:solidFill>
            <a:srgbClr val="262626"/>
          </a:solidFill>
          <a:latin typeface="+mn-lt"/>
          <a:ea typeface="+mn-ea"/>
          <a:cs typeface="+mn-cs"/>
        </a:defRPr>
      </a:lvl4pPr>
      <a:lvl5pPr marL="1931988" indent="-241300" algn="l" rtl="0" eaLnBrk="0" fontAlgn="base" hangingPunct="0">
        <a:spcBef>
          <a:spcPts val="425"/>
        </a:spcBef>
        <a:spcAft>
          <a:spcPct val="0"/>
        </a:spcAft>
        <a:buClr>
          <a:srgbClr val="8C7B70"/>
        </a:buClr>
        <a:buSzPct val="65000"/>
        <a:buFont typeface="Wingdings" pitchFamily="2" charset="2"/>
        <a:buChar char=""/>
        <a:defRPr sz="2100" kern="1200">
          <a:solidFill>
            <a:srgbClr val="262626"/>
          </a:solidFill>
          <a:latin typeface="+mn-lt"/>
          <a:ea typeface="+mn-ea"/>
          <a:cs typeface="+mn-cs"/>
        </a:defRPr>
      </a:lvl5pPr>
      <a:lvl6pPr marL="2223208" indent="-241653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13192" indent="-241653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803175" indent="-241653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093159" indent="-241653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ldochi.unifei.edu.br/COM222/verify.j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aldochi.unifei.edu.br/COM222/exercicioAula05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438" y="4308475"/>
            <a:ext cx="7519987" cy="194945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5100" dirty="0" smtClean="0">
                <a:latin typeface="Crafty Girls" pitchFamily="2" charset="0"/>
                <a:ea typeface="Crafty Girls" pitchFamily="2" charset="0"/>
              </a:rPr>
              <a:t>COM222</a:t>
            </a:r>
            <a:br>
              <a:rPr lang="pt-BR" sz="5100" dirty="0" smtClean="0">
                <a:latin typeface="Crafty Girls" pitchFamily="2" charset="0"/>
                <a:ea typeface="Crafty Girls" pitchFamily="2" charset="0"/>
              </a:rPr>
            </a:br>
            <a:r>
              <a:rPr lang="pt-BR" sz="5100" dirty="0" smtClean="0">
                <a:latin typeface="Crafty Girls" pitchFamily="2" charset="0"/>
                <a:ea typeface="Crafty Girls" pitchFamily="2" charset="0"/>
              </a:rPr>
              <a:t>desenvolvimento de sistemas web</a:t>
            </a:r>
            <a:r>
              <a:rPr lang="en-US" sz="5100" dirty="0">
                <a:latin typeface="Crafty Girls" pitchFamily="2" charset="0"/>
                <a:ea typeface="Crafty Girls" pitchFamily="2" charset="0"/>
              </a:rPr>
              <a:t/>
            </a:r>
            <a:br>
              <a:rPr lang="en-US" sz="5100" dirty="0">
                <a:latin typeface="Crafty Girls" pitchFamily="2" charset="0"/>
                <a:ea typeface="Crafty Girls" pitchFamily="2" charset="0"/>
              </a:rPr>
            </a:br>
            <a:endParaRPr lang="en-US" sz="5100" dirty="0">
              <a:latin typeface="Crafty Girls" pitchFamily="2" charset="0"/>
              <a:ea typeface="Crafty Girls" pitchFamily="2" charset="0"/>
            </a:endParaRP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2479675" y="6453188"/>
            <a:ext cx="7042150" cy="731837"/>
          </a:xfrm>
        </p:spPr>
        <p:txBody>
          <a:bodyPr/>
          <a:lstStyle/>
          <a:p>
            <a:pPr eaLnBrk="1" hangingPunct="1"/>
            <a:r>
              <a:rPr lang="en-US" altLang="pt-BR" sz="3800" smtClean="0">
                <a:latin typeface="Reenie Beanie"/>
              </a:rPr>
              <a:t>Aula 05: JavaScript – Parte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601200" cy="685800"/>
          </a:xfrm>
        </p:spPr>
        <p:txBody>
          <a:bodyPr/>
          <a:lstStyle/>
          <a:p>
            <a:r>
              <a:rPr lang="en-US" altLang="pt-BR" smtClean="0">
                <a:ea typeface="ＭＳ Ｐゴシック" pitchFamily="34" charset="-128"/>
              </a:rPr>
              <a:t>Manipulação de Janela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38200" y="1011238"/>
            <a:ext cx="7924800" cy="56943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 Narrow" pitchFamily="34" charset="0"/>
                <a:ea typeface="ＭＳ Ｐゴシック" pitchFamily="34" charset="-128"/>
              </a:defRPr>
            </a:lvl1pPr>
            <a:lvl2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&lt;html&gt;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&lt;!-– form04.html --&gt;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&lt;head&gt;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&lt;title&gt;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Manipulando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janelas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&lt;/title&gt;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&lt;meta http-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equiv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="Content-Type" content="text/html; charset=utf-8"&gt;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&lt;script type="text/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javascript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function Help()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//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Resultado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Mostra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uma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mensagem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de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ajuda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numa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janela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separada</a:t>
            </a:r>
            <a:endParaRPr lang="en-US" altLang="pt-BR" sz="14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{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var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OutputWindow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=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window.open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();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 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OutputWindow.document.open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();</a:t>
            </a:r>
          </a:p>
          <a:p>
            <a:endParaRPr lang="en-US" altLang="pt-BR" sz="1400" dirty="0">
              <a:solidFill>
                <a:srgbClr val="FF0033"/>
              </a:solidFill>
              <a:latin typeface="Courier New" pitchFamily="49" charset="0"/>
            </a:endParaRP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 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OutputWindow.document.write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("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Esta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49" charset="0"/>
              </a:rPr>
              <a:t> é 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uma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janela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49" charset="0"/>
              </a:rPr>
              <a:t> de 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ajuda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");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}      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&lt;/script&gt;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&lt;/head&gt;</a:t>
            </a:r>
          </a:p>
          <a:p>
            <a:endParaRPr lang="en-US" altLang="pt-BR" sz="14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&lt;body&gt;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&lt;form id="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ButtonForm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&lt;p&gt;&lt;input type="button" value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</a:rPr>
              <a:t>="Click for Help"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onclick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="Help();"/&gt;       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&lt;/p&gt;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&lt;/form&gt;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&lt;/body&gt;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601200" cy="609600"/>
          </a:xfrm>
        </p:spPr>
        <p:txBody>
          <a:bodyPr/>
          <a:lstStyle/>
          <a:p>
            <a:r>
              <a:rPr lang="en-US" altLang="pt-BR" smtClean="0">
                <a:ea typeface="ＭＳ Ｐゴシック" pitchFamily="34" charset="-128"/>
              </a:rPr>
              <a:t>Manipulação de Janela 2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52400" y="914400"/>
            <a:ext cx="7239000" cy="5694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 Narrow" pitchFamily="34" charset="0"/>
                <a:ea typeface="ＭＳ Ｐゴシック" pitchFamily="34" charset="-128"/>
              </a:defRPr>
            </a:lvl1pPr>
            <a:lvl2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&lt;html&gt;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&lt;!-– form05.html --&gt;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&lt;head&gt;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&lt;title&gt;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Manipulando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janelas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&lt;/title&gt;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&lt;meta http-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equiv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="Content-Type" content="text/html;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charset=utf-8"&gt;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&lt;script type="text/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javascript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function Help()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//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Resultado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Mostra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uma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mensagem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de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ajuda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numa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2a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janela</a:t>
            </a:r>
            <a:endParaRPr lang="en-US" altLang="pt-BR" sz="14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{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 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var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OutputWindow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= 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     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window.open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("", "", 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                     "</a:t>
            </a:r>
            <a:r>
              <a:rPr lang="en-US" altLang="pt-BR" sz="1400" dirty="0">
                <a:latin typeface="Courier New" pitchFamily="49" charset="0"/>
              </a:rPr>
              <a:t>status=0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,</a:t>
            </a:r>
            <a:r>
              <a:rPr lang="en-US" altLang="pt-BR" sz="1400" dirty="0">
                <a:latin typeface="Courier New" pitchFamily="49" charset="0"/>
              </a:rPr>
              <a:t>menubar=0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,</a:t>
            </a:r>
            <a:r>
              <a:rPr lang="en-US" altLang="pt-BR" sz="1400" dirty="0">
                <a:latin typeface="Courier New" pitchFamily="49" charset="0"/>
              </a:rPr>
              <a:t>height=200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,</a:t>
            </a:r>
            <a:r>
              <a:rPr lang="en-US" altLang="pt-BR" sz="1400" dirty="0">
                <a:latin typeface="Courier New" pitchFamily="49" charset="0"/>
              </a:rPr>
              <a:t>width=200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");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OutputWindow.document.open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endParaRPr lang="en-US" altLang="pt-BR" sz="14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OutputWindow.document.write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"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Esta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49" charset="0"/>
              </a:rPr>
              <a:t> é 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uma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janela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49" charset="0"/>
              </a:rPr>
              <a:t> de 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ajuda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");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}      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&lt;/script&gt;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&lt;/head&gt;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&lt;body&gt;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&lt;form id="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ButtonForm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&lt;p&gt; &lt;input type="button" value="Click for Help"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onclick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="Help();" /&gt;  &lt;/p&gt;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&lt;/form&gt;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&lt;/body&gt;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&lt;/html&gt;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7543800" y="914400"/>
            <a:ext cx="17526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 Narrow" pitchFamily="34" charset="0"/>
                <a:ea typeface="ＭＳ Ｐゴシック" pitchFamily="34" charset="-128"/>
              </a:defRPr>
            </a:lvl1pPr>
            <a:lvl2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pt-BR" sz="1800">
                <a:solidFill>
                  <a:srgbClr val="FF0033"/>
                </a:solidFill>
                <a:latin typeface="Courier New" pitchFamily="49" charset="0"/>
              </a:rPr>
              <a:t>window.open </a:t>
            </a:r>
            <a:r>
              <a:rPr lang="en-US" altLang="pt-BR" sz="1800">
                <a:solidFill>
                  <a:schemeClr val="tx1"/>
                </a:solidFill>
                <a:latin typeface="Courier New" pitchFamily="49" charset="0"/>
              </a:rPr>
              <a:t>pode ter argumentos</a:t>
            </a:r>
          </a:p>
          <a:p>
            <a:pPr>
              <a:spcBef>
                <a:spcPct val="50000"/>
              </a:spcBef>
            </a:pPr>
            <a:endParaRPr lang="en-US" altLang="pt-BR" sz="8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pt-BR" sz="2000">
                <a:solidFill>
                  <a:schemeClr val="tx1"/>
                </a:solidFill>
              </a:rPr>
              <a:t>1° arg especifica HREF</a:t>
            </a:r>
          </a:p>
          <a:p>
            <a:pPr>
              <a:spcBef>
                <a:spcPct val="50000"/>
              </a:spcBef>
            </a:pPr>
            <a:r>
              <a:rPr lang="en-US" altLang="pt-BR" sz="2000">
                <a:solidFill>
                  <a:schemeClr val="tx1"/>
                </a:solidFill>
              </a:rPr>
              <a:t>2</a:t>
            </a:r>
            <a:r>
              <a:rPr lang="en-US" altLang="pt-BR" sz="2000" baseline="30000">
                <a:solidFill>
                  <a:schemeClr val="tx1"/>
                </a:solidFill>
              </a:rPr>
              <a:t>°</a:t>
            </a:r>
            <a:r>
              <a:rPr lang="en-US" altLang="pt-BR" sz="2000">
                <a:solidFill>
                  <a:schemeClr val="tx1"/>
                </a:solidFill>
              </a:rPr>
              <a:t> arg especifica nome interno</a:t>
            </a:r>
          </a:p>
          <a:p>
            <a:pPr>
              <a:spcBef>
                <a:spcPct val="50000"/>
              </a:spcBef>
            </a:pPr>
            <a:r>
              <a:rPr lang="en-US" altLang="pt-BR" sz="2000">
                <a:solidFill>
                  <a:schemeClr val="tx1"/>
                </a:solidFill>
              </a:rPr>
              <a:t>3</a:t>
            </a:r>
            <a:r>
              <a:rPr lang="en-US" altLang="pt-BR" sz="2000" baseline="30000">
                <a:solidFill>
                  <a:schemeClr val="tx1"/>
                </a:solidFill>
              </a:rPr>
              <a:t>°</a:t>
            </a:r>
            <a:r>
              <a:rPr lang="en-US" altLang="pt-BR" sz="2000">
                <a:solidFill>
                  <a:schemeClr val="tx1"/>
                </a:solidFill>
              </a:rPr>
              <a:t> arg especifica propriedades da janela (tamanho, por exemplo)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601200" cy="685800"/>
          </a:xfrm>
        </p:spPr>
        <p:txBody>
          <a:bodyPr/>
          <a:lstStyle/>
          <a:p>
            <a:r>
              <a:rPr lang="en-US" altLang="pt-BR" smtClean="0">
                <a:ea typeface="ＭＳ Ｐゴシック" pitchFamily="34" charset="-128"/>
              </a:rPr>
              <a:t>Caixas de Texto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601200" cy="2692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  <a:tabLst>
                <a:tab pos="2511425" algn="l"/>
              </a:tabLst>
            </a:pPr>
            <a:r>
              <a:rPr lang="en-US" altLang="pt-BR" smtClean="0">
                <a:solidFill>
                  <a:schemeClr val="tx1"/>
                </a:solidFill>
                <a:ea typeface="ＭＳ Ｐゴシック" pitchFamily="34" charset="-128"/>
              </a:rPr>
              <a:t>Permite entrada de dados (e também saída)</a:t>
            </a:r>
          </a:p>
          <a:p>
            <a:pPr lvl="1">
              <a:lnSpc>
                <a:spcPct val="70000"/>
              </a:lnSpc>
              <a:tabLst>
                <a:tab pos="2511425" algn="l"/>
              </a:tabLst>
            </a:pPr>
            <a:r>
              <a:rPr lang="en-US" altLang="pt-BR" smtClean="0">
                <a:ea typeface="ＭＳ Ｐゴシック" pitchFamily="34" charset="-128"/>
              </a:rPr>
              <a:t>Diferentemente de prompt,  caixas de texto tipo </a:t>
            </a:r>
            <a:r>
              <a:rPr lang="en-US" altLang="pt-BR" smtClean="0">
                <a:solidFill>
                  <a:srgbClr val="FF0000"/>
                </a:solidFill>
                <a:ea typeface="ＭＳ Ｐゴシック" pitchFamily="34" charset="-128"/>
              </a:rPr>
              <a:t>input</a:t>
            </a:r>
            <a:r>
              <a:rPr lang="en-US" altLang="pt-BR" smtClean="0">
                <a:ea typeface="ＭＳ Ｐゴシック" pitchFamily="34" charset="-128"/>
              </a:rPr>
              <a:t> persistem na tela e podem ser editadas</a:t>
            </a:r>
          </a:p>
          <a:p>
            <a:pPr lvl="1">
              <a:lnSpc>
                <a:spcPct val="70000"/>
              </a:lnSpc>
              <a:tabLst>
                <a:tab pos="2511425" algn="l"/>
              </a:tabLst>
            </a:pPr>
            <a:endParaRPr lang="en-US" altLang="pt-BR" sz="1600" smtClean="0">
              <a:ea typeface="ＭＳ Ｐゴシック" pitchFamily="34" charset="-128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2511425" algn="l"/>
              </a:tabLst>
            </a:pPr>
            <a:r>
              <a:rPr lang="en-US" altLang="pt-BR" sz="180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&lt;input type="text" id="BOX_NAME" name="BOX_NAME" … /&gt;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2511425" algn="l"/>
              </a:tabLst>
            </a:pPr>
            <a:endParaRPr lang="en-US" altLang="pt-BR" sz="1400" smtClean="0">
              <a:solidFill>
                <a:srgbClr val="FF0033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2511425" algn="l"/>
              </a:tabLst>
            </a:pPr>
            <a:r>
              <a:rPr lang="en-US" altLang="pt-BR" smtClean="0">
                <a:ea typeface="ＭＳ Ｐゴシック" pitchFamily="34" charset="-128"/>
              </a:rPr>
              <a:t>Atributos opcionais: 	</a:t>
            </a:r>
            <a:r>
              <a:rPr lang="en-US" altLang="pt-BR" smtClean="0">
                <a:solidFill>
                  <a:srgbClr val="0070C0"/>
                </a:solidFill>
                <a:ea typeface="ＭＳ Ｐゴシック" pitchFamily="34" charset="-128"/>
              </a:rPr>
              <a:t>size </a:t>
            </a:r>
            <a:r>
              <a:rPr lang="en-US" altLang="pt-BR" smtClean="0">
                <a:ea typeface="ＭＳ Ｐゴシック" pitchFamily="34" charset="-128"/>
              </a:rPr>
              <a:t>: tamanho da caixa (número de caracteres)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2511425" algn="l"/>
              </a:tabLst>
            </a:pPr>
            <a:r>
              <a:rPr lang="en-US" altLang="pt-BR" smtClean="0">
                <a:ea typeface="ＭＳ Ｐゴシック" pitchFamily="34" charset="-128"/>
              </a:rPr>
              <a:t>		</a:t>
            </a:r>
            <a:r>
              <a:rPr lang="en-US" altLang="pt-BR" smtClean="0">
                <a:solidFill>
                  <a:srgbClr val="0070C0"/>
                </a:solidFill>
                <a:ea typeface="ＭＳ Ｐゴシック" pitchFamily="34" charset="-128"/>
              </a:rPr>
              <a:t>value</a:t>
            </a:r>
            <a:r>
              <a:rPr lang="en-US" altLang="pt-BR" smtClean="0">
                <a:ea typeface="ＭＳ Ｐゴシック" pitchFamily="34" charset="-128"/>
              </a:rPr>
              <a:t>: conteúdo inicial da caixa	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2511425" algn="l"/>
              </a:tabLst>
            </a:pPr>
            <a:endParaRPr lang="en-US" altLang="pt-BR" smtClean="0">
              <a:ea typeface="ＭＳ Ｐゴシック" pitchFamily="34" charset="-128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2511425" algn="l"/>
              </a:tabLst>
            </a:pPr>
            <a:r>
              <a:rPr lang="en-US" altLang="pt-BR" smtClean="0">
                <a:ea typeface="ＭＳ Ｐゴシック" pitchFamily="34" charset="-128"/>
              </a:rPr>
              <a:t>Código JS pode acessar o conteúdo do exemplo abaixo com o comando 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2511425" algn="l"/>
              </a:tabLst>
            </a:pPr>
            <a:r>
              <a:rPr lang="en-US" altLang="pt-BR" sz="1600" smtClean="0">
                <a:latin typeface="Courier New" pitchFamily="49" charset="0"/>
                <a:ea typeface="ＭＳ Ｐゴシック" pitchFamily="34" charset="-128"/>
              </a:rPr>
              <a:t>              document.forms['BoxForm'].userName.value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486150"/>
            <a:ext cx="8686800" cy="37544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 Narrow" pitchFamily="34" charset="0"/>
                <a:ea typeface="ＭＳ Ｐゴシック" pitchFamily="34" charset="-128"/>
              </a:defRPr>
            </a:lvl1pPr>
            <a:lvl2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&lt;html&gt;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&lt;!-– form06.html --&gt;</a:t>
            </a:r>
          </a:p>
          <a:p>
            <a:r>
              <a:rPr lang="en-US" altLang="pt-BR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&lt;head&gt;  &lt;title&gt;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Manipulando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caixas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de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texto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&lt;/title&gt;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&lt;meta http-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equiv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="Content-Type" content="text/html; charset=utf-8"&gt;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&lt;/head&gt;</a:t>
            </a:r>
            <a:endParaRPr lang="en-US" altLang="pt-BR" sz="7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&lt;body&gt;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&lt;form id="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BoxForm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&lt;p&gt;  &lt;label for="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userName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"&gt;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Digite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seu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nome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:&lt;/label&gt;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&lt;input type="text"  id="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userName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" </a:t>
            </a:r>
            <a:r>
              <a:rPr lang="en-US" altLang="pt-BR" sz="1400" dirty="0">
                <a:latin typeface="Courier New" pitchFamily="49" charset="0"/>
              </a:rPr>
              <a:t>size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="12" </a:t>
            </a:r>
            <a:r>
              <a:rPr lang="en-US" altLang="pt-BR" sz="1400" dirty="0">
                <a:latin typeface="Courier New" pitchFamily="49" charset="0"/>
              </a:rPr>
              <a:t>value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="" /&gt;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&lt;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br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/&gt;&lt;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br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/&gt;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&lt;input type="button" value="Click Me"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onclick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="alert('Obrigado, ' +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document.forms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['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BoxForm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'].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userName.value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+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                          ',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eu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precisava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de um clique.');" /&gt;   &lt;/p&gt;  &lt;/form&gt;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&lt;/body&gt;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601200" cy="685800"/>
          </a:xfrm>
        </p:spPr>
        <p:txBody>
          <a:bodyPr/>
          <a:lstStyle/>
          <a:p>
            <a:r>
              <a:rPr lang="en-US" altLang="pt-BR" smtClean="0">
                <a:ea typeface="ＭＳ Ｐゴシック" pitchFamily="34" charset="-128"/>
              </a:rPr>
              <a:t>Caixas de texto de escrita / leitura</a:t>
            </a:r>
          </a:p>
        </p:txBody>
      </p:sp>
      <p:sp>
        <p:nvSpPr>
          <p:cNvPr id="2765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601200" cy="1549400"/>
          </a:xfrm>
        </p:spPr>
        <p:txBody>
          <a:bodyPr/>
          <a:lstStyle/>
          <a:p>
            <a:pPr>
              <a:buFontTx/>
              <a:buChar char="•"/>
              <a:tabLst>
                <a:tab pos="2511425" algn="l"/>
              </a:tabLst>
            </a:pP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Pode</a:t>
            </a:r>
            <a:r>
              <a:rPr lang="en-US" altLang="pt-BR" dirty="0" smtClean="0">
                <a:solidFill>
                  <a:schemeClr val="tx1"/>
                </a:solidFill>
                <a:ea typeface="ＭＳ Ｐゴシック" pitchFamily="34" charset="-128"/>
              </a:rPr>
              <a:t>-se </a:t>
            </a: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mudar</a:t>
            </a:r>
            <a:r>
              <a:rPr lang="en-US" altLang="pt-BR" dirty="0" smtClean="0">
                <a:solidFill>
                  <a:schemeClr val="tx1"/>
                </a:solidFill>
                <a:ea typeface="ＭＳ Ｐゴシック" pitchFamily="34" charset="-128"/>
              </a:rPr>
              <a:t> o </a:t>
            </a: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conteúdo</a:t>
            </a:r>
            <a:r>
              <a:rPr lang="en-US" altLang="pt-BR" dirty="0" smtClean="0">
                <a:solidFill>
                  <a:schemeClr val="tx1"/>
                </a:solidFill>
                <a:ea typeface="ＭＳ Ｐゴシック" pitchFamily="34" charset="-128"/>
              </a:rPr>
              <a:t> de </a:t>
            </a: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uma</a:t>
            </a:r>
            <a:r>
              <a:rPr lang="en-US" altLang="pt-BR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caixa</a:t>
            </a:r>
            <a:r>
              <a:rPr lang="en-US" altLang="pt-BR" dirty="0" smtClean="0">
                <a:solidFill>
                  <a:schemeClr val="tx1"/>
                </a:solidFill>
                <a:ea typeface="ＭＳ Ｐゴシック" pitchFamily="34" charset="-128"/>
              </a:rPr>
              <a:t> de </a:t>
            </a: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texto</a:t>
            </a:r>
            <a:r>
              <a:rPr lang="en-US" altLang="pt-BR" dirty="0" smtClean="0">
                <a:solidFill>
                  <a:schemeClr val="tx1"/>
                </a:solidFill>
                <a:ea typeface="ＭＳ Ｐゴシック" pitchFamily="34" charset="-128"/>
              </a:rPr>
              <a:t> com </a:t>
            </a: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uma</a:t>
            </a:r>
            <a:r>
              <a:rPr lang="en-US" altLang="pt-BR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atribuição</a:t>
            </a:r>
            <a:r>
              <a:rPr lang="en-US" altLang="pt-BR" dirty="0" smtClean="0">
                <a:solidFill>
                  <a:schemeClr val="tx1"/>
                </a:solidFill>
                <a:ea typeface="ＭＳ Ｐゴシック" pitchFamily="34" charset="-128"/>
              </a:rPr>
              <a:t> de valor</a:t>
            </a:r>
            <a:endParaRPr lang="en-US" altLang="pt-BR" dirty="0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  <a:tabLst>
                <a:tab pos="2511425" algn="l"/>
              </a:tabLst>
            </a:pPr>
            <a:r>
              <a:rPr lang="en-US" altLang="pt-BR" i="1" dirty="0" smtClean="0">
                <a:ea typeface="ＭＳ Ｐゴシック" pitchFamily="34" charset="-128"/>
              </a:rPr>
              <a:t>Nota: </a:t>
            </a:r>
            <a:r>
              <a:rPr lang="en-US" altLang="pt-BR" i="1" dirty="0" err="1" smtClean="0">
                <a:ea typeface="ＭＳ Ｐゴシック" pitchFamily="34" charset="-128"/>
              </a:rPr>
              <a:t>conteúdo</a:t>
            </a:r>
            <a:r>
              <a:rPr lang="en-US" altLang="pt-BR" i="1" dirty="0" smtClean="0">
                <a:ea typeface="ＭＳ Ｐゴシック" pitchFamily="34" charset="-128"/>
              </a:rPr>
              <a:t> </a:t>
            </a:r>
            <a:r>
              <a:rPr lang="en-US" altLang="pt-BR" i="1" dirty="0" err="1" smtClean="0">
                <a:ea typeface="ＭＳ Ｐゴシック" pitchFamily="34" charset="-128"/>
              </a:rPr>
              <a:t>deve</a:t>
            </a:r>
            <a:r>
              <a:rPr lang="en-US" altLang="pt-BR" i="1" dirty="0" smtClean="0">
                <a:ea typeface="ＭＳ Ｐゴシック" pitchFamily="34" charset="-128"/>
              </a:rPr>
              <a:t> </a:t>
            </a:r>
            <a:r>
              <a:rPr lang="en-US" altLang="pt-BR" i="1" dirty="0" err="1" smtClean="0">
                <a:ea typeface="ＭＳ Ｐゴシック" pitchFamily="34" charset="-128"/>
              </a:rPr>
              <a:t>ser</a:t>
            </a:r>
            <a:r>
              <a:rPr lang="en-US" altLang="pt-BR" i="1" dirty="0" smtClean="0">
                <a:ea typeface="ＭＳ Ｐゴシック" pitchFamily="34" charset="-128"/>
              </a:rPr>
              <a:t> </a:t>
            </a:r>
            <a:r>
              <a:rPr lang="en-US" altLang="pt-BR" i="1" dirty="0" err="1" smtClean="0">
                <a:ea typeface="ＭＳ Ｐゴシック" pitchFamily="34" charset="-128"/>
              </a:rPr>
              <a:t>texto</a:t>
            </a:r>
            <a:r>
              <a:rPr lang="en-US" altLang="pt-BR" i="1" dirty="0" smtClean="0">
                <a:ea typeface="ＭＳ Ｐゴシック" pitchFamily="34" charset="-128"/>
              </a:rPr>
              <a:t> </a:t>
            </a:r>
            <a:r>
              <a:rPr lang="en-US" altLang="pt-BR" i="1" dirty="0" err="1" smtClean="0">
                <a:ea typeface="ＭＳ Ｐゴシック" pitchFamily="34" charset="-128"/>
              </a:rPr>
              <a:t>puro</a:t>
            </a:r>
            <a:r>
              <a:rPr lang="en-US" altLang="pt-BR" i="1" dirty="0" smtClean="0">
                <a:ea typeface="ＭＳ Ｐゴシック" pitchFamily="34" charset="-128"/>
              </a:rPr>
              <a:t>, </a:t>
            </a:r>
            <a:r>
              <a:rPr lang="en-US" altLang="pt-BR" i="1" dirty="0" err="1" smtClean="0">
                <a:ea typeface="ＭＳ Ｐゴシック" pitchFamily="34" charset="-128"/>
              </a:rPr>
              <a:t>sem</a:t>
            </a:r>
            <a:r>
              <a:rPr lang="en-US" altLang="pt-BR" i="1" dirty="0" smtClean="0">
                <a:ea typeface="ＭＳ Ｐゴシック" pitchFamily="34" charset="-128"/>
              </a:rPr>
              <a:t> </a:t>
            </a:r>
            <a:r>
              <a:rPr lang="en-US" altLang="pt-BR" i="1" dirty="0" err="1" smtClean="0">
                <a:ea typeface="ＭＳ Ｐゴシック" pitchFamily="34" charset="-128"/>
              </a:rPr>
              <a:t>formatação</a:t>
            </a:r>
            <a:r>
              <a:rPr lang="en-US" altLang="pt-BR" i="1" dirty="0" smtClean="0">
                <a:ea typeface="ＭＳ Ｐゴシック" pitchFamily="34" charset="-128"/>
              </a:rPr>
              <a:t> HTML</a:t>
            </a:r>
          </a:p>
          <a:p>
            <a:pPr lvl="1">
              <a:buFont typeface="Wingdings" pitchFamily="2" charset="2"/>
              <a:buNone/>
              <a:tabLst>
                <a:tab pos="2511425" algn="l"/>
              </a:tabLst>
            </a:pPr>
            <a:r>
              <a:rPr lang="en-US" altLang="pt-BR" i="1" dirty="0" err="1">
                <a:ea typeface="ＭＳ Ｐゴシック" pitchFamily="34" charset="-128"/>
              </a:rPr>
              <a:t>C</a:t>
            </a:r>
            <a:r>
              <a:rPr lang="en-US" altLang="pt-BR" i="1" dirty="0" err="1" smtClean="0">
                <a:ea typeface="ＭＳ Ｐゴシック" pitchFamily="34" charset="-128"/>
              </a:rPr>
              <a:t>onteúdo</a:t>
            </a:r>
            <a:r>
              <a:rPr lang="en-US" altLang="pt-BR" i="1" dirty="0" smtClean="0">
                <a:ea typeface="ＭＳ Ｐゴシック" pitchFamily="34" charset="-128"/>
              </a:rPr>
              <a:t> é </a:t>
            </a:r>
            <a:r>
              <a:rPr lang="en-US" altLang="pt-BR" i="1" dirty="0" err="1" smtClean="0">
                <a:ea typeface="ＭＳ Ｐゴシック" pitchFamily="34" charset="-128"/>
              </a:rPr>
              <a:t>acessado</a:t>
            </a:r>
            <a:r>
              <a:rPr lang="en-US" altLang="pt-BR" i="1" dirty="0" smtClean="0">
                <a:ea typeface="ＭＳ Ｐゴシック" pitchFamily="34" charset="-128"/>
              </a:rPr>
              <a:t> </a:t>
            </a:r>
            <a:r>
              <a:rPr lang="en-US" altLang="pt-BR" i="1" dirty="0" err="1" smtClean="0">
                <a:ea typeface="ＭＳ Ｐゴシック" pitchFamily="34" charset="-128"/>
              </a:rPr>
              <a:t>como</a:t>
            </a:r>
            <a:r>
              <a:rPr lang="en-US" altLang="pt-BR" i="1" dirty="0" smtClean="0">
                <a:ea typeface="ＭＳ Ｐゴシック" pitchFamily="34" charset="-128"/>
              </a:rPr>
              <a:t> String, </a:t>
            </a:r>
            <a:r>
              <a:rPr lang="en-US" altLang="pt-BR" i="1" dirty="0" err="1" smtClean="0">
                <a:ea typeface="ＭＳ Ｐゴシック" pitchFamily="34" charset="-128"/>
              </a:rPr>
              <a:t>deve</a:t>
            </a:r>
            <a:r>
              <a:rPr lang="en-US" altLang="pt-BR" i="1" dirty="0" smtClean="0">
                <a:ea typeface="ＭＳ Ｐゴシック" pitchFamily="34" charset="-128"/>
              </a:rPr>
              <a:t>-se </a:t>
            </a:r>
            <a:r>
              <a:rPr lang="en-US" altLang="pt-BR" i="1" dirty="0" err="1" smtClean="0">
                <a:ea typeface="ＭＳ Ｐゴシック" pitchFamily="34" charset="-128"/>
              </a:rPr>
              <a:t>fazer</a:t>
            </a:r>
            <a:r>
              <a:rPr lang="en-US" altLang="pt-BR" i="1" dirty="0" smtClean="0">
                <a:ea typeface="ＭＳ Ｐゴシック" pitchFamily="34" charset="-128"/>
              </a:rPr>
              <a:t> </a:t>
            </a:r>
            <a:r>
              <a:rPr lang="en-US" altLang="pt-BR" i="1" dirty="0" err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parseFloat</a:t>
            </a:r>
            <a:r>
              <a:rPr lang="en-US" altLang="pt-BR" i="1" dirty="0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i="1" dirty="0" smtClean="0">
                <a:ea typeface="ＭＳ Ｐゴシック" pitchFamily="34" charset="-128"/>
              </a:rPr>
              <a:t>our</a:t>
            </a:r>
            <a:r>
              <a:rPr lang="en-US" altLang="pt-BR" i="1" dirty="0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i="1" dirty="0" err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parseInt</a:t>
            </a:r>
            <a:r>
              <a:rPr lang="en-US" altLang="pt-BR" i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i="1" dirty="0" err="1" smtClean="0">
                <a:ea typeface="ＭＳ Ｐゴシック" pitchFamily="34" charset="-128"/>
              </a:rPr>
              <a:t>para</a:t>
            </a:r>
            <a:r>
              <a:rPr lang="en-US" altLang="pt-BR" i="1" dirty="0" smtClean="0">
                <a:ea typeface="ＭＳ Ｐゴシック" pitchFamily="34" charset="-128"/>
              </a:rPr>
              <a:t> </a:t>
            </a:r>
            <a:r>
              <a:rPr lang="en-US" altLang="pt-BR" i="1" dirty="0" err="1" smtClean="0">
                <a:ea typeface="ＭＳ Ｐゴシック" pitchFamily="34" charset="-128"/>
              </a:rPr>
              <a:t>obter</a:t>
            </a:r>
            <a:r>
              <a:rPr lang="en-US" altLang="pt-BR" i="1" dirty="0" smtClean="0">
                <a:ea typeface="ＭＳ Ｐゴシック" pitchFamily="34" charset="-128"/>
              </a:rPr>
              <a:t> um valor </a:t>
            </a:r>
            <a:r>
              <a:rPr lang="en-US" altLang="pt-BR" i="1" dirty="0" err="1" smtClean="0">
                <a:ea typeface="ＭＳ Ｐゴシック" pitchFamily="34" charset="-128"/>
              </a:rPr>
              <a:t>numérico</a:t>
            </a:r>
            <a:endParaRPr lang="en-US" altLang="pt-BR" i="1" dirty="0" smtClean="0">
              <a:ea typeface="ＭＳ Ｐゴシック" pitchFamily="34" charset="-128"/>
            </a:endParaRPr>
          </a:p>
        </p:txBody>
      </p:sp>
      <p:sp>
        <p:nvSpPr>
          <p:cNvPr id="27652" name="Text Box 2052"/>
          <p:cNvSpPr txBox="1">
            <a:spLocks noChangeArrowheads="1"/>
          </p:cNvSpPr>
          <p:nvPr/>
        </p:nvSpPr>
        <p:spPr bwMode="auto">
          <a:xfrm>
            <a:off x="381000" y="2706688"/>
            <a:ext cx="8915400" cy="40624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 Narrow" pitchFamily="34" charset="0"/>
                <a:ea typeface="ＭＳ Ｐゴシック" pitchFamily="34" charset="-128"/>
              </a:defRPr>
            </a:lvl1pPr>
            <a:lvl2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&lt;html&gt;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&lt;!-– form07.html --&gt;</a:t>
            </a:r>
          </a:p>
          <a:p>
            <a:r>
              <a:rPr lang="en-US" altLang="pt-BR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</a:rPr>
              <a:t>&lt;head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&lt;title&gt;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Manipulando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caixas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de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texto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&lt;/title&gt;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&lt;meta http-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equiv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="Content-Type" content="text/html; charset=utf-8"&gt;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&lt;/head&gt;</a:t>
            </a:r>
          </a:p>
          <a:p>
            <a:endParaRPr lang="en-US" altLang="pt-BR" sz="10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&lt;body&gt;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&lt;form id="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BoxForm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&lt;p&gt;  &lt;label for="number"&gt;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Digite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um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número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:&lt;/label&gt; 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    &lt;input type="text" </a:t>
            </a:r>
            <a:r>
              <a:rPr lang="en-US" altLang="pt-BR" sz="1400" dirty="0">
                <a:latin typeface="Courier New" pitchFamily="49" charset="0"/>
              </a:rPr>
              <a:t>size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="12" id="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49" charset="0"/>
              </a:rPr>
              <a:t>number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" </a:t>
            </a:r>
            <a:r>
              <a:rPr lang="en-US" altLang="pt-BR" sz="1400" dirty="0">
                <a:latin typeface="Courier New" pitchFamily="49" charset="0"/>
              </a:rPr>
              <a:t>value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="2" /&gt;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&lt;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br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/&gt;&lt;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br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/&gt;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&lt;input type="button" value="Dobra"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onclick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="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document.forms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['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BoxForm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'].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number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.value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= 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          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parseFloat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(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document.forms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['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BoxForm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49" charset="0"/>
              </a:rPr>
              <a:t>'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49" charset="0"/>
              </a:rPr>
              <a:t>]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.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number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.</a:t>
            </a:r>
            <a:r>
              <a:rPr lang="en-US" altLang="pt-BR" sz="1400" dirty="0" err="1">
                <a:latin typeface="Courier New" pitchFamily="49" charset="0"/>
              </a:rPr>
              <a:t>value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) * 2;" /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&gt;  &lt;/p&gt;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&lt;/form&gt;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&lt;/body&gt;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601200" cy="762000"/>
          </a:xfrm>
        </p:spPr>
        <p:txBody>
          <a:bodyPr/>
          <a:lstStyle/>
          <a:p>
            <a:r>
              <a:rPr lang="en-US" altLang="pt-BR" smtClean="0">
                <a:ea typeface="ＭＳ Ｐゴシック" pitchFamily="34" charset="-128"/>
              </a:rPr>
              <a:t>Eventos de caixas de texto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4300" y="1600200"/>
            <a:ext cx="1866900" cy="5057775"/>
          </a:xfrm>
        </p:spPr>
        <p:txBody>
          <a:bodyPr/>
          <a:lstStyle/>
          <a:p>
            <a:pPr marL="112713" indent="-112713">
              <a:tabLst>
                <a:tab pos="2511425" algn="l"/>
              </a:tabLst>
            </a:pPr>
            <a:r>
              <a:rPr lang="en-US" altLang="pt-BR" sz="2000" smtClean="0">
                <a:ea typeface="ＭＳ Ｐゴシック" pitchFamily="34" charset="-128"/>
              </a:rPr>
              <a:t>onchange </a:t>
            </a:r>
            <a:r>
              <a:rPr lang="en-US" altLang="pt-BR" sz="2000" smtClean="0">
                <a:solidFill>
                  <a:schemeClr val="tx1"/>
                </a:solidFill>
                <a:ea typeface="ＭＳ Ｐゴシック" pitchFamily="34" charset="-128"/>
              </a:rPr>
              <a:t>diparado quando o conteúdo da caixa de texto muda</a:t>
            </a:r>
          </a:p>
          <a:p>
            <a:pPr marL="112713" indent="-112713">
              <a:tabLst>
                <a:tab pos="2511425" algn="l"/>
              </a:tabLst>
            </a:pPr>
            <a:endParaRPr lang="en-US" altLang="pt-BR" sz="2000" smtClean="0">
              <a:ea typeface="ＭＳ Ｐゴシック" pitchFamily="34" charset="-128"/>
            </a:endParaRPr>
          </a:p>
          <a:p>
            <a:pPr marL="112713" indent="-112713">
              <a:tabLst>
                <a:tab pos="2511425" algn="l"/>
              </a:tabLst>
            </a:pPr>
            <a:r>
              <a:rPr lang="en-US" altLang="pt-BR" sz="2000" smtClean="0">
                <a:ea typeface="ＭＳ Ｐゴシック" pitchFamily="34" charset="-128"/>
              </a:rPr>
              <a:t>onfocus </a:t>
            </a:r>
            <a:r>
              <a:rPr lang="en-US" altLang="pt-BR" sz="2000" smtClean="0">
                <a:solidFill>
                  <a:schemeClr val="tx1"/>
                </a:solidFill>
                <a:ea typeface="ＭＳ Ｐゴシック" pitchFamily="34" charset="-128"/>
              </a:rPr>
              <a:t>disparado quando ocorre o clique na caixa de texto</a:t>
            </a:r>
          </a:p>
          <a:p>
            <a:pPr marL="112713" indent="-112713">
              <a:tabLst>
                <a:tab pos="2511425" algn="l"/>
              </a:tabLst>
            </a:pPr>
            <a:endParaRPr lang="en-US" altLang="pt-BR" sz="200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marL="112713" indent="-112713">
              <a:tabLst>
                <a:tab pos="2511425" algn="l"/>
              </a:tabLst>
            </a:pPr>
            <a:r>
              <a:rPr lang="en-US" altLang="pt-BR" sz="2000" smtClean="0">
                <a:solidFill>
                  <a:schemeClr val="tx1"/>
                </a:solidFill>
                <a:ea typeface="ＭＳ Ｐゴシック" pitchFamily="34" charset="-128"/>
              </a:rPr>
              <a:t>	</a:t>
            </a:r>
            <a:r>
              <a:rPr lang="en-US" altLang="pt-BR" sz="180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blur()</a:t>
            </a:r>
            <a:r>
              <a:rPr lang="en-US" altLang="pt-BR" sz="200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pt-BR" sz="1800" smtClean="0">
                <a:solidFill>
                  <a:schemeClr val="tx1"/>
                </a:solidFill>
                <a:ea typeface="ＭＳ Ｐゴシック" pitchFamily="34" charset="-128"/>
              </a:rPr>
              <a:t>remove o foco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6200" y="885825"/>
            <a:ext cx="7620000" cy="612475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 Narrow" pitchFamily="34" charset="0"/>
                <a:ea typeface="ＭＳ Ｐゴシック" pitchFamily="34" charset="-128"/>
              </a:defRPr>
            </a:lvl1pPr>
            <a:lvl2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&lt;html&gt;&lt;!-- form08.html --&gt;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&lt;head&gt;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&lt;meta http-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equiv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="Content-Type" content="text/html; charset=UTF-8"&gt;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&lt;title&gt; Fun with Text Boxes &lt;/title&gt;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&lt;script type="text/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javascript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function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FahrToCelsius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tempInFahr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   // Assume: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tempInFahr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é um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números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graus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Fahrenheit)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   //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Returna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temperatura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correspondente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em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graus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Celsius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{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</a:rPr>
              <a:t>	   temp 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= (5 / 9) * (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tempInFahr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- 32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</a:rPr>
              <a:t>   return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parseFloat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(temp).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toFixed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(1);      </a:t>
            </a:r>
            <a:endParaRPr lang="en-US" altLang="pt-BR" sz="1400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</a:rPr>
              <a:t>     }</a:t>
            </a:r>
            <a:endParaRPr lang="en-US" altLang="pt-BR" sz="14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  &lt;/script&gt;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&lt;/head&gt;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&lt;body&gt;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&lt;form id="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BoxForm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 &lt;p&gt;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   &lt;label for="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Fahr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"&gt;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Temperatura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em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Fahrenheit:&lt;/label&gt;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   &lt;input type="text" id="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Fahr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 size="10" value="0"    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	  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49" charset="0"/>
              </a:rPr>
              <a:t>onchange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49" charset="0"/>
              </a:rPr>
              <a:t>="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49" charset="0"/>
              </a:rPr>
              <a:t>document.forms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49" charset="0"/>
              </a:rPr>
              <a:t>['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49" charset="0"/>
              </a:rPr>
              <a:t>BoxForm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49" charset="0"/>
              </a:rPr>
              <a:t>'].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49" charset="0"/>
              </a:rPr>
              <a:t>Celsius.value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49" charset="0"/>
              </a:rPr>
              <a:t> =                                  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49" charset="0"/>
              </a:rPr>
              <a:t>FahrToCelsius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49" charset="0"/>
              </a:rPr>
              <a:t>parseFloat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49" charset="0"/>
              </a:rPr>
              <a:t>document.forms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49" charset="0"/>
              </a:rPr>
              <a:t>['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49" charset="0"/>
              </a:rPr>
              <a:t>BoxForm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49" charset="0"/>
              </a:rPr>
              <a:t>'].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49" charset="0"/>
              </a:rPr>
              <a:t>Fahr.value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49" charset="0"/>
              </a:rPr>
              <a:t>));"&gt;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&amp;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nbsp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; &lt;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tt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&gt;----&amp;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gt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;&lt;/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tt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&gt; &amp;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nbsp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   &lt;input type="text" id="Celsius" size="10" value=""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pt-BR" sz="1400" dirty="0" err="1">
                <a:solidFill>
                  <a:srgbClr val="FF0000"/>
                </a:solidFill>
                <a:latin typeface="Courier New" pitchFamily="49" charset="0"/>
              </a:rPr>
              <a:t>onfocus</a:t>
            </a:r>
            <a:r>
              <a:rPr lang="en-US" altLang="pt-BR" sz="1400" dirty="0">
                <a:solidFill>
                  <a:srgbClr val="FF0000"/>
                </a:solidFill>
                <a:latin typeface="Courier New" pitchFamily="49" charset="0"/>
              </a:rPr>
              <a:t>="blur()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;"&gt;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em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Celsius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 &lt;/p&gt;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  &lt;/form&gt;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&lt;/body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</a:rPr>
              <a:t>&lt;/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mtClean="0">
                <a:ea typeface="ＭＳ Ｐゴシック" pitchFamily="34" charset="-128"/>
              </a:rPr>
              <a:t>Validação de caixa de texto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236075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  <a:tabLst>
                <a:tab pos="2511425" algn="l"/>
              </a:tabLst>
            </a:pPr>
            <a:r>
              <a:rPr lang="en-US" altLang="pt-BR" smtClean="0">
                <a:solidFill>
                  <a:schemeClr val="tx1"/>
                </a:solidFill>
                <a:ea typeface="ＭＳ Ｐゴシック" pitchFamily="34" charset="-128"/>
              </a:rPr>
              <a:t>O que acontece se o usuário digitar um valor não numérico para a temp.?</a:t>
            </a:r>
            <a:endParaRPr lang="en-US" altLang="pt-BR" sz="1800" smtClean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2511425" algn="l"/>
              </a:tabLst>
            </a:pPr>
            <a:endParaRPr lang="en-US" altLang="pt-BR" sz="1200" smtClean="0">
              <a:latin typeface="Courier New" pitchFamily="49" charset="0"/>
              <a:ea typeface="ＭＳ Ｐゴシック" pitchFamily="34" charset="-128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2511425" algn="l"/>
              </a:tabLst>
            </a:pPr>
            <a:endParaRPr lang="en-US" altLang="pt-BR" sz="1200" smtClean="0">
              <a:latin typeface="Courier New" pitchFamily="49" charset="0"/>
              <a:ea typeface="ＭＳ Ｐゴシック" pitchFamily="34" charset="-128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2511425" algn="l"/>
              </a:tabLst>
            </a:pPr>
            <a:endParaRPr lang="en-US" altLang="pt-BR" sz="120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Char char="•"/>
              <a:tabLst>
                <a:tab pos="2511425" algn="l"/>
              </a:tabLst>
            </a:pPr>
            <a:r>
              <a:rPr lang="en-US" altLang="pt-BR" smtClean="0">
                <a:solidFill>
                  <a:schemeClr val="tx1"/>
                </a:solidFill>
                <a:ea typeface="ＭＳ Ｐゴシック" pitchFamily="34" charset="-128"/>
              </a:rPr>
              <a:t>Solução:  caixa de texto deve validar seu conteúdo</a:t>
            </a:r>
          </a:p>
          <a:p>
            <a:pPr lvl="1">
              <a:lnSpc>
                <a:spcPct val="70000"/>
              </a:lnSpc>
              <a:tabLst>
                <a:tab pos="2511425" algn="l"/>
              </a:tabLst>
            </a:pPr>
            <a:r>
              <a:rPr lang="en-US" altLang="pt-BR" smtClean="0">
                <a:ea typeface="ＭＳ Ｐゴシック" pitchFamily="34" charset="-128"/>
              </a:rPr>
              <a:t>Comece com um valor permitido (ou uma caixa de texto vazia)</a:t>
            </a:r>
          </a:p>
          <a:p>
            <a:pPr lvl="1">
              <a:lnSpc>
                <a:spcPct val="70000"/>
              </a:lnSpc>
              <a:tabLst>
                <a:tab pos="2511425" algn="l"/>
              </a:tabLst>
            </a:pPr>
            <a:r>
              <a:rPr lang="en-US" altLang="pt-BR" smtClean="0">
                <a:ea typeface="ＭＳ Ｐゴシック" pitchFamily="34" charset="-128"/>
              </a:rPr>
              <a:t>No evento </a:t>
            </a:r>
            <a:r>
              <a:rPr lang="en-US" altLang="pt-BR" smtClean="0">
                <a:solidFill>
                  <a:schemeClr val="tx2"/>
                </a:solidFill>
                <a:ea typeface="ＭＳ Ｐゴシック" pitchFamily="34" charset="-128"/>
              </a:rPr>
              <a:t>onchange</a:t>
            </a:r>
            <a:r>
              <a:rPr lang="en-US" altLang="pt-BR" smtClean="0">
                <a:ea typeface="ＭＳ Ｐゴシック" pitchFamily="34" charset="-128"/>
              </a:rPr>
              <a:t>, verifique se novo valor é permitido (caso contrário, limpe a caixa)</a:t>
            </a:r>
          </a:p>
          <a:p>
            <a:pPr lvl="1">
              <a:lnSpc>
                <a:spcPct val="70000"/>
              </a:lnSpc>
              <a:tabLst>
                <a:tab pos="2511425" algn="l"/>
              </a:tabLst>
            </a:pPr>
            <a:endParaRPr lang="en-US" altLang="pt-BR" smtClean="0">
              <a:ea typeface="ＭＳ Ｐゴシック" pitchFamily="34" charset="-128"/>
            </a:endParaRPr>
          </a:p>
          <a:p>
            <a:pPr lvl="1">
              <a:lnSpc>
                <a:spcPct val="70000"/>
              </a:lnSpc>
              <a:tabLst>
                <a:tab pos="2511425" algn="l"/>
              </a:tabLst>
            </a:pPr>
            <a:r>
              <a:rPr lang="en-US" altLang="pt-BR" smtClean="0">
                <a:ea typeface="ＭＳ Ｐゴシック" pitchFamily="34" charset="-128"/>
              </a:rPr>
              <a:t>A biblioteca </a:t>
            </a:r>
            <a:r>
              <a:rPr lang="en-US" altLang="pt-BR" sz="1800" smtClean="0">
                <a:solidFill>
                  <a:srgbClr val="009900"/>
                </a:solidFill>
                <a:latin typeface="Courier New" pitchFamily="49" charset="0"/>
                <a:ea typeface="ＭＳ Ｐゴシック" pitchFamily="34" charset="-128"/>
              </a:rPr>
              <a:t>verify.js</a:t>
            </a:r>
            <a:r>
              <a:rPr lang="en-US" altLang="pt-BR" smtClean="0">
                <a:ea typeface="ＭＳ Ｐゴシック" pitchFamily="34" charset="-128"/>
              </a:rPr>
              <a:t> define várias funções de validação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2511425" algn="l"/>
              </a:tabLst>
            </a:pPr>
            <a:r>
              <a:rPr lang="en-US" altLang="pt-BR" smtClean="0">
                <a:ea typeface="ＭＳ Ｐゴシック" pitchFamily="34" charset="-128"/>
              </a:rPr>
              <a:t>                                      </a:t>
            </a:r>
            <a:r>
              <a:rPr lang="en-US" altLang="pt-BR" sz="1600" smtClean="0">
                <a:latin typeface="Courier New" pitchFamily="49" charset="0"/>
                <a:ea typeface="ＭＳ Ｐゴシック" pitchFamily="34" charset="-128"/>
                <a:hlinkClick r:id="rId3"/>
              </a:rPr>
              <a:t>https://baldochi.unifei.edu.br/COM222/verify.js</a:t>
            </a:r>
            <a:endParaRPr lang="en-US" altLang="pt-BR" sz="1600" smtClean="0">
              <a:ea typeface="ＭＳ Ｐゴシック" pitchFamily="34" charset="-128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2511425" algn="l"/>
              </a:tabLst>
            </a:pPr>
            <a:endParaRPr lang="en-US" altLang="pt-BR" smtClean="0">
              <a:ea typeface="ＭＳ Ｐゴシック" pitchFamily="34" charset="-128"/>
            </a:endParaRPr>
          </a:p>
          <a:p>
            <a:pPr lvl="1">
              <a:lnSpc>
                <a:spcPct val="100000"/>
              </a:lnSpc>
              <a:buFont typeface="Wingdings" pitchFamily="2" charset="2"/>
              <a:buNone/>
              <a:tabLst>
                <a:tab pos="2511425" algn="l"/>
              </a:tabLst>
            </a:pPr>
            <a:r>
              <a:rPr lang="en-US" altLang="pt-BR" sz="140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smtClean="0">
                <a:latin typeface="Courier New" pitchFamily="49" charset="0"/>
                <a:ea typeface="ＭＳ Ｐゴシック" pitchFamily="34" charset="-128"/>
              </a:rPr>
              <a:t>function VerifyNum(textBox)</a:t>
            </a:r>
            <a:r>
              <a:rPr lang="en-US" altLang="pt-BR" sz="1200" smtClean="0">
                <a:latin typeface="Courier New" pitchFamily="49" charset="0"/>
                <a:ea typeface="ＭＳ Ｐゴシック" pitchFamily="34" charset="-128"/>
              </a:rPr>
              <a:t>     </a:t>
            </a:r>
          </a:p>
          <a:p>
            <a:pPr>
              <a:spcBef>
                <a:spcPct val="0"/>
              </a:spcBef>
              <a:tabLst>
                <a:tab pos="2511425" algn="l"/>
              </a:tabLst>
            </a:pPr>
            <a:r>
              <a:rPr lang="en-US" altLang="pt-BR" sz="140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// Assume: textBox é uma caixa de texto</a:t>
            </a:r>
          </a:p>
          <a:p>
            <a:pPr>
              <a:spcBef>
                <a:spcPct val="0"/>
              </a:spcBef>
              <a:tabLst>
                <a:tab pos="2511425" algn="l"/>
              </a:tabLst>
            </a:pPr>
            <a:r>
              <a:rPr lang="en-US" altLang="pt-BR" sz="140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// Retorna: verdadeiro se a caixa de texto contém um nro</a:t>
            </a:r>
          </a:p>
          <a:p>
            <a:pPr>
              <a:spcBef>
                <a:spcPct val="0"/>
              </a:spcBef>
              <a:tabLst>
                <a:tab pos="2511425" algn="l"/>
              </a:tabLst>
            </a:pPr>
            <a:r>
              <a:rPr lang="en-US" altLang="pt-BR" sz="140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{ </a:t>
            </a:r>
          </a:p>
          <a:p>
            <a:pPr>
              <a:spcBef>
                <a:spcPct val="0"/>
              </a:spcBef>
              <a:tabLst>
                <a:tab pos="2511425" algn="l"/>
              </a:tabLst>
            </a:pPr>
            <a:r>
              <a:rPr lang="en-US" altLang="pt-BR" sz="140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var boxValue = parseFloat(textBox.value);    </a:t>
            </a:r>
          </a:p>
          <a:p>
            <a:pPr>
              <a:spcBef>
                <a:spcPct val="0"/>
              </a:spcBef>
              <a:tabLst>
                <a:tab pos="2511425" algn="l"/>
              </a:tabLst>
            </a:pPr>
            <a:r>
              <a:rPr lang="en-US" altLang="pt-BR" sz="140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if ( </a:t>
            </a:r>
            <a:r>
              <a:rPr lang="en-US" altLang="pt-BR" sz="140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</a:rPr>
              <a:t>isNaN</a:t>
            </a:r>
            <a:r>
              <a:rPr lang="en-US" altLang="pt-BR" sz="140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(boxValue) ) {                       //  **  </a:t>
            </a:r>
            <a:r>
              <a:rPr lang="en-US" altLang="pt-BR" sz="140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</a:rPr>
              <a:t>isNaN</a:t>
            </a:r>
            <a:r>
              <a:rPr lang="en-US" altLang="pt-BR" sz="140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function</a:t>
            </a:r>
          </a:p>
          <a:p>
            <a:pPr>
              <a:spcBef>
                <a:spcPct val="0"/>
              </a:spcBef>
              <a:tabLst>
                <a:tab pos="2511425" algn="l"/>
              </a:tabLst>
            </a:pPr>
            <a:r>
              <a:rPr lang="en-US" altLang="pt-BR" sz="140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alert("Você deve digitar um nro válido!"); </a:t>
            </a:r>
          </a:p>
          <a:p>
            <a:pPr>
              <a:spcBef>
                <a:spcPct val="0"/>
              </a:spcBef>
              <a:tabLst>
                <a:tab pos="2511425" algn="l"/>
              </a:tabLst>
            </a:pPr>
            <a:r>
              <a:rPr lang="en-US" altLang="pt-BR" sz="140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textBox.value = "";</a:t>
            </a:r>
          </a:p>
          <a:p>
            <a:pPr>
              <a:spcBef>
                <a:spcPct val="0"/>
              </a:spcBef>
              <a:tabLst>
                <a:tab pos="2511425" algn="l"/>
              </a:tabLst>
            </a:pPr>
            <a:r>
              <a:rPr lang="en-US" altLang="pt-BR" sz="140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return false;</a:t>
            </a:r>
          </a:p>
          <a:p>
            <a:pPr>
              <a:spcBef>
                <a:spcPct val="0"/>
              </a:spcBef>
              <a:tabLst>
                <a:tab pos="2511425" algn="l"/>
              </a:tabLst>
            </a:pPr>
            <a:r>
              <a:rPr lang="en-US" altLang="pt-BR" sz="140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}   </a:t>
            </a:r>
          </a:p>
          <a:p>
            <a:pPr>
              <a:spcBef>
                <a:spcPct val="0"/>
              </a:spcBef>
              <a:tabLst>
                <a:tab pos="2511425" algn="l"/>
              </a:tabLst>
            </a:pPr>
            <a:r>
              <a:rPr lang="en-US" altLang="pt-BR" sz="140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return true;  </a:t>
            </a:r>
          </a:p>
          <a:p>
            <a:pPr>
              <a:spcBef>
                <a:spcPct val="0"/>
              </a:spcBef>
              <a:tabLst>
                <a:tab pos="2511425" algn="l"/>
              </a:tabLst>
            </a:pPr>
            <a:r>
              <a:rPr lang="en-US" altLang="pt-BR" sz="140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}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601200" cy="533400"/>
          </a:xfrm>
          <a:noFill/>
        </p:spPr>
        <p:txBody>
          <a:bodyPr/>
          <a:lstStyle/>
          <a:p>
            <a:r>
              <a:rPr lang="en-US" altLang="pt-BR" smtClean="0">
                <a:ea typeface="ＭＳ Ｐゴシック" pitchFamily="34" charset="-128"/>
              </a:rPr>
              <a:t>Exemplo de validação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81000" y="606425"/>
            <a:ext cx="8839200" cy="64633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 Narrow" pitchFamily="34" charset="0"/>
                <a:ea typeface="ＭＳ Ｐゴシック" pitchFamily="34" charset="-128"/>
              </a:defRPr>
            </a:lvl1pPr>
            <a:lvl2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&lt;html&gt;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&lt;!-– form09.html --&gt;</a:t>
            </a:r>
            <a:endParaRPr lang="en-US" altLang="pt-BR" sz="8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&lt;head&gt;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&lt;meta http-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equiv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="Content-Type" content="text/html; charset=utf-8"&gt;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&lt;title&gt; Fun with Text Boxes &lt;/title&gt;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&lt;script type="text/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javascript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src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="https://baldochi.unifei.edu.br/COM222/verify.js"&gt;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&lt;/script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endParaRPr lang="en-US" altLang="pt-BR" sz="8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&lt;script type="text/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javascript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function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FahrToCelsius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tempInFahr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){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	   temp = (5 / 9) * (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tempInFahr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- 32);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	   return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parseFloat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(temp).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toFixed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(1);      </a:t>
            </a:r>
          </a:p>
          <a:p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&lt;/script&gt;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&lt;/head&gt;</a:t>
            </a:r>
          </a:p>
          <a:p>
            <a:endParaRPr lang="en-US" altLang="pt-BR" sz="8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&lt;body&gt;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&lt;form id="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BoxForm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&lt;p&gt;  &lt;label for="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Fahr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"&gt;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Temperatura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em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Fahrenheit:&lt;/label&gt; 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&lt;input type="text" id="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Fahr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 size="10" value="0"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onchange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="if (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VerifyNum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(this)) {  </a:t>
            </a:r>
            <a:endParaRPr lang="en-US" altLang="pt-BR" sz="1400" dirty="0">
              <a:latin typeface="Courier New" pitchFamily="49" charset="0"/>
            </a:endParaRP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            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document.forms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['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BoxForm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'].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Celsius.value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= 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                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FahrToCelsius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(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parseFloat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(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this.value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));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                }" 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/&gt;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&amp;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nbsp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; &lt;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tt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&gt;----&gt;&lt;/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tt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&gt; &amp;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nbsp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&lt;input type="text" id="Celsius" 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="10" value=""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onfocus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="blur();" /&gt;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em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Celsius   &lt;/p&gt;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&lt;/form&gt;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&lt;/body&gt;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mtClean="0">
                <a:ea typeface="ＭＳ Ｐゴシック" pitchFamily="34" charset="-128"/>
              </a:rPr>
              <a:t>Text Areas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pt-BR" altLang="pt-BR" dirty="0" smtClean="0">
                <a:solidFill>
                  <a:schemeClr val="tx1"/>
                </a:solidFill>
                <a:ea typeface="ＭＳ Ｐゴシック" pitchFamily="34" charset="-128"/>
              </a:rPr>
              <a:t>Uma caixa de texto limita-se a uma linha de input / output</a:t>
            </a:r>
          </a:p>
          <a:p>
            <a:endParaRPr lang="pt-BR" altLang="pt-BR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buFontTx/>
              <a:buChar char="•"/>
            </a:pPr>
            <a:r>
              <a:rPr lang="pt-BR" altLang="pt-BR" dirty="0" smtClean="0">
                <a:solidFill>
                  <a:schemeClr val="tx1"/>
                </a:solidFill>
                <a:ea typeface="ＭＳ Ｐゴシック" pitchFamily="34" charset="-128"/>
              </a:rPr>
              <a:t>Uma </a:t>
            </a:r>
            <a:r>
              <a:rPr lang="pt-BR" altLang="pt-BR" dirty="0" smtClean="0">
                <a:solidFill>
                  <a:srgbClr val="FF0033"/>
                </a:solidFill>
                <a:ea typeface="ＭＳ Ｐゴシック" pitchFamily="34" charset="-128"/>
              </a:rPr>
              <a:t>TEXTAREA</a:t>
            </a:r>
            <a:r>
              <a:rPr lang="pt-BR" altLang="pt-BR" dirty="0" smtClean="0">
                <a:solidFill>
                  <a:schemeClr val="tx1"/>
                </a:solidFill>
                <a:ea typeface="ＭＳ Ｐゴシック" pitchFamily="34" charset="-128"/>
              </a:rPr>
              <a:t> é similar a uma caixa de texto, mas permite especificar um número arbitrário de linhas e colunas</a:t>
            </a:r>
          </a:p>
          <a:p>
            <a:endParaRPr lang="pt-BR" altLang="pt-BR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pt-BR" altLang="pt-BR" sz="1800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&lt;</a:t>
            </a:r>
            <a:r>
              <a:rPr lang="pt-BR" altLang="pt-BR" sz="1800" dirty="0" err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textarea</a:t>
            </a:r>
            <a:r>
              <a:rPr lang="pt-BR" altLang="pt-BR" sz="1800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 id="</a:t>
            </a:r>
            <a:r>
              <a:rPr lang="pt-BR" altLang="pt-BR" sz="1800" dirty="0" err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TextAreaName</a:t>
            </a:r>
            <a:r>
              <a:rPr lang="pt-BR" altLang="pt-BR" sz="1800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" </a:t>
            </a:r>
            <a:r>
              <a:rPr lang="pt-BR" altLang="pt-BR" sz="1800" dirty="0" err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rows</a:t>
            </a:r>
            <a:r>
              <a:rPr lang="pt-BR" altLang="pt-BR" sz="1800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="</a:t>
            </a:r>
            <a:r>
              <a:rPr lang="pt-BR" altLang="pt-BR" sz="1800" dirty="0" err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NumRows</a:t>
            </a:r>
            <a:r>
              <a:rPr lang="pt-BR" altLang="pt-BR" sz="1800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" </a:t>
            </a:r>
            <a:r>
              <a:rPr lang="pt-BR" altLang="pt-BR" sz="1800" dirty="0" err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cols</a:t>
            </a:r>
            <a:r>
              <a:rPr lang="pt-BR" altLang="pt-BR" sz="1800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="</a:t>
            </a:r>
            <a:r>
              <a:rPr lang="pt-BR" altLang="pt-BR" sz="1800" dirty="0" err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NumCols</a:t>
            </a:r>
            <a:r>
              <a:rPr lang="pt-BR" altLang="pt-BR" sz="1800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"&gt;</a:t>
            </a:r>
          </a:p>
          <a:p>
            <a:pPr lvl="1">
              <a:buFont typeface="Wingdings" pitchFamily="2" charset="2"/>
              <a:buNone/>
            </a:pPr>
            <a:r>
              <a:rPr lang="pt-BR" altLang="pt-BR" sz="1800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Texto inicial</a:t>
            </a:r>
          </a:p>
          <a:p>
            <a:pPr lvl="1">
              <a:buFont typeface="Wingdings" pitchFamily="2" charset="2"/>
              <a:buNone/>
            </a:pPr>
            <a:r>
              <a:rPr lang="pt-BR" altLang="pt-BR" sz="1800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&lt;/</a:t>
            </a:r>
            <a:r>
              <a:rPr lang="pt-BR" altLang="pt-BR" sz="1800" dirty="0" err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textarea</a:t>
            </a:r>
            <a:r>
              <a:rPr lang="pt-BR" altLang="pt-BR" sz="1800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&gt;</a:t>
            </a:r>
          </a:p>
          <a:p>
            <a:pPr lvl="1">
              <a:buFont typeface="Wingdings" pitchFamily="2" charset="2"/>
              <a:buNone/>
            </a:pPr>
            <a:endParaRPr lang="pt-BR" altLang="pt-BR" sz="14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endParaRPr lang="pt-BR" altLang="pt-BR" sz="14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/>
            <a:r>
              <a:rPr lang="pt-BR" altLang="pt-BR" i="1" dirty="0" smtClean="0">
                <a:ea typeface="ＭＳ Ｐゴシック" pitchFamily="34" charset="-128"/>
              </a:rPr>
              <a:t>Nota:</a:t>
            </a:r>
            <a:r>
              <a:rPr lang="pt-BR" altLang="pt-BR" dirty="0" smtClean="0">
                <a:ea typeface="ＭＳ Ｐゴシック" pitchFamily="34" charset="-128"/>
              </a:rPr>
              <a:t> diferentemente de um </a:t>
            </a:r>
            <a:r>
              <a:rPr lang="pt-BR" altLang="pt-BR" dirty="0" err="1" smtClean="0">
                <a:ea typeface="ＭＳ Ｐゴシック" pitchFamily="34" charset="-128"/>
              </a:rPr>
              <a:t>text</a:t>
            </a:r>
            <a:r>
              <a:rPr lang="pt-BR" altLang="pt-BR" dirty="0" smtClean="0">
                <a:ea typeface="ＭＳ Ｐゴシック" pitchFamily="34" charset="-128"/>
              </a:rPr>
              <a:t> box, uma </a:t>
            </a:r>
            <a:r>
              <a:rPr lang="pt-BR" altLang="pt-BR" dirty="0" smtClean="0">
                <a:solidFill>
                  <a:srgbClr val="FF0033"/>
                </a:solidFill>
                <a:ea typeface="ＭＳ Ｐゴシック" pitchFamily="34" charset="-128"/>
              </a:rPr>
              <a:t>TEXTAREA </a:t>
            </a:r>
            <a:r>
              <a:rPr lang="pt-BR" altLang="pt-BR" dirty="0" smtClean="0">
                <a:ea typeface="ＭＳ Ｐゴシック" pitchFamily="34" charset="-128"/>
              </a:rPr>
              <a:t>deve ter uma </a:t>
            </a:r>
            <a:r>
              <a:rPr lang="pt-BR" altLang="pt-BR" dirty="0" err="1" smtClean="0">
                <a:ea typeface="ＭＳ Ｐゴシック" pitchFamily="34" charset="-128"/>
              </a:rPr>
              <a:t>tag</a:t>
            </a:r>
            <a:r>
              <a:rPr lang="pt-BR" altLang="pt-BR" dirty="0" smtClean="0">
                <a:ea typeface="ＭＳ Ｐゴシック" pitchFamily="34" charset="-128"/>
              </a:rPr>
              <a:t> de fechamento separada. O </a:t>
            </a:r>
            <a:r>
              <a:rPr lang="pt-BR" altLang="pt-BR" dirty="0">
                <a:ea typeface="ＭＳ Ｐゴシック" pitchFamily="34" charset="-128"/>
              </a:rPr>
              <a:t>conteúdo da </a:t>
            </a:r>
            <a:r>
              <a:rPr lang="pt-BR" altLang="pt-BR" dirty="0" smtClean="0">
                <a:solidFill>
                  <a:srgbClr val="FF0033"/>
                </a:solidFill>
                <a:ea typeface="ＭＳ Ｐゴシック" pitchFamily="34" charset="-128"/>
              </a:rPr>
              <a:t>TEXTAREA</a:t>
            </a:r>
            <a:r>
              <a:rPr lang="pt-BR" altLang="pt-BR" dirty="0" smtClean="0">
                <a:ea typeface="ＭＳ Ｐゴシック" pitchFamily="34" charset="-128"/>
              </a:rPr>
              <a:t> aparece entre as </a:t>
            </a:r>
            <a:r>
              <a:rPr lang="pt-BR" altLang="pt-BR" dirty="0" err="1" smtClean="0">
                <a:ea typeface="ＭＳ Ｐゴシック" pitchFamily="34" charset="-128"/>
              </a:rPr>
              <a:t>tags</a:t>
            </a:r>
            <a:r>
              <a:rPr lang="pt-BR" altLang="pt-BR" dirty="0" smtClean="0">
                <a:ea typeface="ＭＳ Ｐゴシック" pitchFamily="34" charset="-128"/>
              </a:rPr>
              <a:t> de abertura e fechamento</a:t>
            </a:r>
          </a:p>
          <a:p>
            <a:pPr lvl="1"/>
            <a:endParaRPr lang="pt-BR" altLang="pt-BR" dirty="0" smtClean="0">
              <a:ea typeface="ＭＳ Ｐゴシック" pitchFamily="34" charset="-128"/>
            </a:endParaRPr>
          </a:p>
          <a:p>
            <a:pPr lvl="1"/>
            <a:r>
              <a:rPr lang="pt-BR" altLang="pt-BR" dirty="0" smtClean="0">
                <a:ea typeface="ＭＳ Ｐゴシック" pitchFamily="34" charset="-128"/>
              </a:rPr>
              <a:t>Como acontece nas caixas de texto, não é permitido utilizar formatação HTML numa </a:t>
            </a:r>
            <a:r>
              <a:rPr lang="pt-BR" altLang="pt-BR" dirty="0" smtClean="0">
                <a:solidFill>
                  <a:srgbClr val="FF0033"/>
                </a:solidFill>
                <a:ea typeface="ＭＳ Ｐゴシック" pitchFamily="34" charset="-128"/>
              </a:rPr>
              <a:t>TEXTAREA </a:t>
            </a:r>
            <a:endParaRPr lang="pt-BR" altLang="pt-BR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601200" cy="609600"/>
          </a:xfrm>
          <a:noFill/>
        </p:spPr>
        <p:txBody>
          <a:bodyPr/>
          <a:lstStyle/>
          <a:p>
            <a:r>
              <a:rPr lang="en-US" altLang="pt-BR" smtClean="0">
                <a:ea typeface="ＭＳ Ｐゴシック" pitchFamily="34" charset="-128"/>
              </a:rPr>
              <a:t>Exemplo TEXTAREA</a:t>
            </a:r>
          </a:p>
        </p:txBody>
      </p:sp>
      <p:sp>
        <p:nvSpPr>
          <p:cNvPr id="32771" name="Text Box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610600" cy="6400800"/>
          </a:xfr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&lt;html&gt; &lt;!-- form10.html --&gt;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&lt;head&gt;  &lt;title&gt;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Manipulando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Text Areas &lt;/title&gt;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smtClean="0">
                <a:latin typeface="Courier New" pitchFamily="49" charset="0"/>
                <a:ea typeface="ＭＳ Ｐゴシック" pitchFamily="34" charset="-128"/>
              </a:rPr>
              <a:t>&lt;meta http-</a:t>
            </a:r>
            <a:r>
              <a:rPr lang="en-US" altLang="pt-BR" sz="1400" dirty="0" err="1" smtClean="0">
                <a:latin typeface="Courier New" pitchFamily="49" charset="0"/>
                <a:ea typeface="ＭＳ Ｐゴシック" pitchFamily="34" charset="-128"/>
              </a:rPr>
              <a:t>equiv</a:t>
            </a:r>
            <a:r>
              <a:rPr lang="en-US" altLang="pt-BR" sz="1400" dirty="0" smtClean="0">
                <a:latin typeface="Courier New" pitchFamily="49" charset="0"/>
                <a:ea typeface="ＭＳ Ｐゴシック" pitchFamily="34" charset="-128"/>
              </a:rPr>
              <a:t>="Content-Type" content="text/html; charset=utf-8"&gt;</a:t>
            </a:r>
            <a:endParaRPr lang="en-US" altLang="pt-BR" sz="1400" dirty="0" smtClean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altLang="pt-BR" sz="1400" dirty="0" smtClean="0">
                <a:latin typeface="Courier New" pitchFamily="49" charset="0"/>
                <a:ea typeface="ＭＳ Ｐゴシック" pitchFamily="34" charset="-128"/>
              </a:rPr>
              <a:t>&lt;script type="text/</a:t>
            </a:r>
            <a:r>
              <a:rPr lang="en-US" altLang="pt-BR" sz="1400" dirty="0" err="1" smtClean="0">
                <a:latin typeface="Courier New" pitchFamily="49" charset="0"/>
                <a:ea typeface="ＭＳ Ｐゴシック" pitchFamily="34" charset="-128"/>
              </a:rPr>
              <a:t>javascript</a:t>
            </a:r>
            <a:r>
              <a:rPr lang="en-US" altLang="pt-BR" sz="1400" dirty="0" smtClean="0">
                <a:latin typeface="Courier New" pitchFamily="49" charset="0"/>
                <a:ea typeface="ＭＳ Ｐゴシック" pitchFamily="34" charset="-128"/>
              </a:rPr>
              <a:t>" </a:t>
            </a:r>
            <a:r>
              <a:rPr lang="en-US" altLang="pt-BR" sz="1400" dirty="0" err="1" smtClean="0">
                <a:latin typeface="Courier New" pitchFamily="49" charset="0"/>
                <a:ea typeface="ＭＳ Ｐゴシック" pitchFamily="34" charset="-128"/>
              </a:rPr>
              <a:t>src</a:t>
            </a:r>
            <a:r>
              <a:rPr lang="en-US" altLang="pt-BR" sz="1400" smtClean="0">
                <a:latin typeface="Courier New" pitchFamily="49" charset="0"/>
                <a:ea typeface="ＭＳ Ｐゴシック" pitchFamily="34" charset="-128"/>
              </a:rPr>
              <a:t>="</a:t>
            </a:r>
            <a:r>
              <a:rPr lang="en-US" altLang="pt-BR" sz="1400" smtClean="0">
                <a:latin typeface="Courier New" pitchFamily="49" charset="0"/>
                <a:ea typeface="ＭＳ Ｐゴシック" pitchFamily="34" charset="-128"/>
              </a:rPr>
              <a:t>https://baldochi.unifei.edu.br/COM222/verify.js</a:t>
            </a:r>
            <a:r>
              <a:rPr lang="en-US" altLang="pt-BR" sz="1400" dirty="0" smtClean="0">
                <a:latin typeface="Courier New" pitchFamily="49" charset="0"/>
                <a:ea typeface="ＭＳ Ｐゴシック" pitchFamily="34" charset="-128"/>
              </a:rPr>
              <a:t>"&gt;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latin typeface="Courier New" pitchFamily="49" charset="0"/>
                <a:ea typeface="ＭＳ Ｐゴシック" pitchFamily="34" charset="-128"/>
              </a:rPr>
              <a:t>  &lt;/script&gt;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&lt;script type="text/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javascript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function Table(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menor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,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maior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, pot)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var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message = "i: i^" + pot + "\n-------\n";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for 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var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i =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menor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; i &lt;=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maior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; i++)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message = message + i + ": " +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Math.pow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(i, pot) + "\n";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</a:t>
            </a:r>
            <a:r>
              <a:rPr lang="en-US" altLang="pt-BR" sz="1400" dirty="0" err="1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document.forms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['</a:t>
            </a:r>
            <a:r>
              <a:rPr lang="en-US" altLang="pt-BR" sz="1400" dirty="0" err="1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AreaForm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'].</a:t>
            </a:r>
            <a:r>
              <a:rPr lang="en-US" altLang="pt-BR" sz="1400" dirty="0" err="1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Output.value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 = message;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}    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&lt;/script&gt;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&lt;/head&gt;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&lt;body&gt;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&lt;form  id="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</a:rPr>
              <a:t>AreaForm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&lt;div style="text-align: center;"&gt;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&lt;p&gt;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Mostra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nros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de &lt;input type="text" id="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lowRange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size="4"  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      value="1" </a:t>
            </a:r>
            <a:r>
              <a:rPr lang="en-US" altLang="pt-BR" sz="1400" dirty="0" err="1" smtClean="0">
                <a:latin typeface="Courier New" pitchFamily="49" charset="0"/>
                <a:ea typeface="ＭＳ Ｐゴシック" pitchFamily="34" charset="-128"/>
              </a:rPr>
              <a:t>onchange</a:t>
            </a:r>
            <a:r>
              <a:rPr lang="en-US" altLang="pt-BR" sz="1400" dirty="0" smtClean="0">
                <a:latin typeface="Courier New" pitchFamily="49" charset="0"/>
                <a:ea typeface="ＭＳ Ｐゴシック" pitchFamily="34" charset="-128"/>
              </a:rPr>
              <a:t>="</a:t>
            </a:r>
            <a:r>
              <a:rPr lang="en-US" altLang="pt-BR" sz="1400" dirty="0" err="1" smtClean="0">
                <a:latin typeface="Courier New" pitchFamily="49" charset="0"/>
                <a:ea typeface="ＭＳ Ｐゴシック" pitchFamily="34" charset="-128"/>
              </a:rPr>
              <a:t>VerifyInt</a:t>
            </a:r>
            <a:r>
              <a:rPr lang="en-US" altLang="pt-BR" sz="1400" dirty="0" smtClean="0">
                <a:latin typeface="Courier New" pitchFamily="49" charset="0"/>
                <a:ea typeface="ＭＳ Ｐゴシック" pitchFamily="34" charset="-128"/>
              </a:rPr>
              <a:t>(this);"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/&gt;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até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&lt;input type="text" id="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highRange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size="4" value="10"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      </a:t>
            </a:r>
            <a:r>
              <a:rPr lang="en-US" altLang="pt-BR" sz="1400" dirty="0" err="1" smtClean="0">
                <a:latin typeface="Courier New" pitchFamily="49" charset="0"/>
                <a:ea typeface="ＭＳ Ｐゴシック" pitchFamily="34" charset="-128"/>
              </a:rPr>
              <a:t>onchange</a:t>
            </a:r>
            <a:r>
              <a:rPr lang="en-US" altLang="pt-BR" sz="1400" dirty="0" smtClean="0">
                <a:latin typeface="Courier New" pitchFamily="49" charset="0"/>
                <a:ea typeface="ＭＳ Ｐゴシック" pitchFamily="34" charset="-128"/>
              </a:rPr>
              <a:t>="</a:t>
            </a:r>
            <a:r>
              <a:rPr lang="en-US" altLang="pt-BR" sz="1400" dirty="0" err="1" smtClean="0">
                <a:latin typeface="Courier New" pitchFamily="49" charset="0"/>
                <a:ea typeface="ＭＳ Ｐゴシック" pitchFamily="34" charset="-128"/>
              </a:rPr>
              <a:t>VerifyInt</a:t>
            </a:r>
            <a:r>
              <a:rPr lang="en-US" altLang="pt-BR" sz="1400" dirty="0" smtClean="0">
                <a:latin typeface="Courier New" pitchFamily="49" charset="0"/>
                <a:ea typeface="ＭＳ Ｐゴシック" pitchFamily="34" charset="-128"/>
              </a:rPr>
              <a:t>(this);" 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/&gt;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elevados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a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potência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de &lt;input type="text" id="power" size=3 value=2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                          </a:t>
            </a:r>
            <a:r>
              <a:rPr lang="en-US" altLang="pt-BR" sz="1400" dirty="0" err="1" smtClean="0">
                <a:latin typeface="Courier New" pitchFamily="49" charset="0"/>
                <a:ea typeface="ＭＳ Ｐゴシック" pitchFamily="34" charset="-128"/>
              </a:rPr>
              <a:t>onchange</a:t>
            </a:r>
            <a:r>
              <a:rPr lang="en-US" altLang="pt-BR" sz="1400" dirty="0" smtClean="0">
                <a:latin typeface="Courier New" pitchFamily="49" charset="0"/>
                <a:ea typeface="ＭＳ Ｐゴシック" pitchFamily="34" charset="-128"/>
              </a:rPr>
              <a:t>="</a:t>
            </a:r>
            <a:r>
              <a:rPr lang="en-US" altLang="pt-BR" sz="1400" dirty="0" err="1" smtClean="0">
                <a:latin typeface="Courier New" pitchFamily="49" charset="0"/>
                <a:ea typeface="ＭＳ Ｐゴシック" pitchFamily="34" charset="-128"/>
              </a:rPr>
              <a:t>VerifyInt</a:t>
            </a:r>
            <a:r>
              <a:rPr lang="en-US" altLang="pt-BR" sz="1400" dirty="0" smtClean="0">
                <a:latin typeface="Courier New" pitchFamily="49" charset="0"/>
                <a:ea typeface="ＭＳ Ｐゴシック" pitchFamily="34" charset="-128"/>
              </a:rPr>
              <a:t>(this);"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/&gt;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/&gt; 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/&gt;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&lt;input type="button" value="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Gerar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tabela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onclick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="Table(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parseFloat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document.forms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['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AreaForm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'].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lowRange.value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),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         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parseFloat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document.forms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['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AreaForm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'].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highRange.value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),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         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parseFloat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document.forms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['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AreaForm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'].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power.value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));" /&gt;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/&gt; 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/&gt;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&lt;</a:t>
            </a:r>
            <a:r>
              <a:rPr lang="en-US" altLang="pt-BR" sz="1400" dirty="0" err="1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textarea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 id="Output" rows="20" cols="15"&gt;&lt;/</a:t>
            </a:r>
            <a:r>
              <a:rPr lang="en-US" altLang="pt-BR" sz="1400" dirty="0" err="1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textarea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&gt;  &lt;/p&gt;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&lt;/div&gt;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&lt;/form&gt;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&lt;/body&gt;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ubtitle 1"/>
          <p:cNvSpPr>
            <a:spLocks noGrp="1"/>
          </p:cNvSpPr>
          <p:nvPr>
            <p:ph type="subTitle" sz="quarter" idx="1"/>
          </p:nvPr>
        </p:nvSpPr>
        <p:spPr>
          <a:xfrm>
            <a:off x="685800" y="1371600"/>
            <a:ext cx="8077200" cy="5257800"/>
          </a:xfrm>
        </p:spPr>
        <p:txBody>
          <a:bodyPr/>
          <a:lstStyle/>
          <a:p>
            <a:pPr lvl="1">
              <a:buFont typeface="Arial" charset="0"/>
              <a:buChar char="•"/>
              <a:defRPr/>
            </a:pPr>
            <a:r>
              <a:rPr lang="en-GB" altLang="pt-BR" sz="2400" smtClean="0">
                <a:ea typeface="ＭＳ Ｐゴシック" pitchFamily="-112" charset="-128"/>
              </a:rPr>
              <a:t>Até agora, estamos acessando campos de entradas de dados explorando a estrututa de árvore provida pelo Document Object Model (DOM)</a:t>
            </a:r>
          </a:p>
          <a:p>
            <a:pPr lvl="1">
              <a:buFont typeface="Arial" charset="0"/>
              <a:buChar char="•"/>
              <a:defRPr/>
            </a:pPr>
            <a:endParaRPr lang="en-GB" altLang="pt-BR" sz="2400" smtClean="0">
              <a:ea typeface="ＭＳ Ｐゴシック" pitchFamily="-112" charset="-128"/>
            </a:endParaRPr>
          </a:p>
          <a:p>
            <a:pPr lvl="1">
              <a:buFont typeface="Arial" charset="0"/>
              <a:buChar char="•"/>
              <a:defRPr/>
            </a:pPr>
            <a:r>
              <a:rPr lang="en-GB" altLang="pt-BR" sz="2400" smtClean="0">
                <a:ea typeface="ＭＳ Ｐゴシック" pitchFamily="-112" charset="-128"/>
              </a:rPr>
              <a:t>O que ocorre se alguém alterar a estrutura do docto HTML?</a:t>
            </a:r>
          </a:p>
          <a:p>
            <a:pPr lvl="1">
              <a:buFont typeface="Arial" charset="0"/>
              <a:buChar char="•"/>
              <a:defRPr/>
            </a:pPr>
            <a:r>
              <a:rPr lang="en-GB" altLang="pt-BR" sz="2400" smtClean="0">
                <a:ea typeface="ＭＳ Ｐゴシック" pitchFamily="-112" charset="-128"/>
              </a:rPr>
              <a:t>Se, por exemplo, o nome do form mudar, seus elementos não poderão ser acessados</a:t>
            </a:r>
          </a:p>
          <a:p>
            <a:pPr lvl="1">
              <a:buFont typeface="Arial" charset="0"/>
              <a:buChar char="•"/>
              <a:defRPr/>
            </a:pPr>
            <a:endParaRPr lang="en-GB" altLang="pt-BR" sz="2400" smtClean="0">
              <a:ea typeface="ＭＳ Ｐゴシック" pitchFamily="-112" charset="-128"/>
            </a:endParaRPr>
          </a:p>
          <a:p>
            <a:pPr lvl="1">
              <a:buFont typeface="Arial" charset="0"/>
              <a:buChar char="•"/>
              <a:defRPr/>
            </a:pPr>
            <a:r>
              <a:rPr lang="en-GB" altLang="pt-BR" sz="2400" smtClean="0">
                <a:ea typeface="ＭＳ Ｐゴシック" pitchFamily="-112" charset="-128"/>
              </a:rPr>
              <a:t>Uma forma mais robusta de acessar os elementos de uma página consiste em atribuir um ID para cada elemento da página e o usar o método </a:t>
            </a:r>
            <a:r>
              <a:rPr lang="en-GB" altLang="pt-BR" sz="2400" smtClean="0">
                <a:solidFill>
                  <a:srgbClr val="FF0000"/>
                </a:solidFill>
                <a:ea typeface="ＭＳ Ｐゴシック" pitchFamily="-112" charset="-128"/>
              </a:rPr>
              <a:t>getElementById   </a:t>
            </a:r>
          </a:p>
          <a:p>
            <a:pPr lvl="1">
              <a:buFont typeface="Arial" charset="0"/>
              <a:buChar char="•"/>
              <a:defRPr/>
            </a:pPr>
            <a:endParaRPr lang="en-GB" altLang="pt-BR" sz="2400" smtClean="0">
              <a:ea typeface="ＭＳ Ｐゴシック" pitchFamily="-112" charset="-128"/>
            </a:endParaRPr>
          </a:p>
          <a:p>
            <a:pPr lvl="1">
              <a:buFont typeface="Arial" charset="0"/>
              <a:buChar char="•"/>
              <a:defRPr/>
            </a:pPr>
            <a:r>
              <a:rPr lang="en-GB" altLang="pt-BR" sz="2400" smtClean="0">
                <a:ea typeface="ＭＳ Ｐゴシック" pitchFamily="-112" charset="-128"/>
              </a:rPr>
              <a:t>Cada item da página (campos de texto, text areas, etc.) devem receber um identificador único  </a:t>
            </a:r>
          </a:p>
          <a:p>
            <a:pPr marL="457200" lvl="1" indent="0">
              <a:buFont typeface="Wingdings" pitchFamily="-112" charset="2"/>
              <a:buNone/>
              <a:defRPr/>
            </a:pPr>
            <a:endParaRPr lang="en-GB" altLang="pt-BR" smtClean="0">
              <a:ea typeface="ＭＳ Ｐゴシック" pitchFamily="-112" charset="-128"/>
            </a:endParaRPr>
          </a:p>
        </p:txBody>
      </p:sp>
      <p:sp>
        <p:nvSpPr>
          <p:cNvPr id="33795" name="Title 2"/>
          <p:cNvSpPr>
            <a:spLocks noGrp="1"/>
          </p:cNvSpPr>
          <p:nvPr>
            <p:ph type="ctrTitle" sz="quarter"/>
          </p:nvPr>
        </p:nvSpPr>
        <p:spPr>
          <a:xfrm>
            <a:off x="533400" y="533400"/>
            <a:ext cx="8229600" cy="533400"/>
          </a:xfrm>
        </p:spPr>
        <p:txBody>
          <a:bodyPr/>
          <a:lstStyle/>
          <a:p>
            <a:r>
              <a:rPr lang="en-GB" altLang="pt-BR" smtClean="0">
                <a:ea typeface="ＭＳ Ｐゴシック" pitchFamily="34" charset="-128"/>
              </a:rPr>
              <a:t>Melhor abordagem para acessar dados</a:t>
            </a:r>
            <a:endParaRPr lang="en-US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2"/>
          <p:cNvSpPr>
            <a:spLocks noChangeArrowheads="1"/>
          </p:cNvSpPr>
          <p:nvPr/>
        </p:nvSpPr>
        <p:spPr bwMode="auto">
          <a:xfrm>
            <a:off x="720725" y="427038"/>
            <a:ext cx="8042275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pt-BR" sz="3200">
                <a:solidFill>
                  <a:srgbClr val="FF0033"/>
                </a:solidFill>
                <a:latin typeface="Arial Narrow" pitchFamily="34" charset="0"/>
              </a:rPr>
              <a:t/>
            </a:r>
            <a:br>
              <a:rPr lang="en-US" altLang="pt-BR" sz="3200">
                <a:solidFill>
                  <a:srgbClr val="FF0033"/>
                </a:solidFill>
                <a:latin typeface="Arial Narrow" pitchFamily="34" charset="0"/>
              </a:rPr>
            </a:br>
            <a:r>
              <a:rPr lang="en-US" altLang="pt-BR">
                <a:solidFill>
                  <a:srgbClr val="FF0033"/>
                </a:solidFill>
                <a:latin typeface="Arial Narrow" pitchFamily="34" charset="0"/>
              </a:rPr>
              <a:t/>
            </a:r>
            <a:br>
              <a:rPr lang="en-US" altLang="pt-BR">
                <a:solidFill>
                  <a:srgbClr val="FF0033"/>
                </a:solidFill>
                <a:latin typeface="Arial Narrow" pitchFamily="34" charset="0"/>
              </a:rPr>
            </a:br>
            <a:r>
              <a:rPr lang="en-US" altLang="pt-BR" sz="3600">
                <a:solidFill>
                  <a:srgbClr val="FF0033"/>
                </a:solidFill>
                <a:latin typeface="Arial Narrow" pitchFamily="34" charset="0"/>
              </a:rPr>
              <a:t>Conteúdo da aula</a:t>
            </a:r>
          </a:p>
        </p:txBody>
      </p:sp>
      <p:sp>
        <p:nvSpPr>
          <p:cNvPr id="16387" name="Rectangle 13"/>
          <p:cNvSpPr>
            <a:spLocks noChangeArrowheads="1"/>
          </p:cNvSpPr>
          <p:nvPr/>
        </p:nvSpPr>
        <p:spPr bwMode="auto">
          <a:xfrm>
            <a:off x="609600" y="23622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pt-BR">
                <a:latin typeface="Arial Narrow" pitchFamily="34" charset="0"/>
              </a:rPr>
              <a:t>Programação controlada por eventos e processamento de formulários</a:t>
            </a:r>
          </a:p>
          <a:p>
            <a:pPr marL="342900" indent="-342900">
              <a:spcBef>
                <a:spcPct val="20000"/>
              </a:spcBef>
            </a:pPr>
            <a:endParaRPr lang="en-US" altLang="pt-BR" sz="1000">
              <a:latin typeface="Arial Narrow" pitchFamily="34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pt-BR" sz="2000">
                <a:latin typeface="Arial Narrow" pitchFamily="34" charset="0"/>
              </a:rPr>
              <a:t>Programação controlada por eventos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pt-BR" sz="1800">
                <a:latin typeface="Arial Narrow" pitchFamily="34" charset="0"/>
              </a:rPr>
              <a:t>onload, onunload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pt-BR" sz="2000">
                <a:latin typeface="Arial Narrow" pitchFamily="34" charset="0"/>
              </a:rPr>
              <a:t>Formulários HTML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pt-BR" sz="1800">
                <a:latin typeface="Arial Narrow" pitchFamily="34" charset="0"/>
              </a:rPr>
              <a:t>button, text box, text area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pt-BR" sz="1800">
                <a:latin typeface="Arial Narrow" pitchFamily="34" charset="0"/>
              </a:rPr>
              <a:t>selection list, radio button, check box, password, hidden, …</a:t>
            </a:r>
            <a:endParaRPr lang="en-US" altLang="pt-BR" sz="1400">
              <a:latin typeface="Arial Narrow" pitchFamily="34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pt-BR" sz="2000">
                <a:latin typeface="Arial Narrow" pitchFamily="34" charset="0"/>
              </a:rPr>
              <a:t>Eventos de formulário JavaScript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pt-BR" sz="1800">
                <a:latin typeface="Arial Narrow" pitchFamily="34" charset="0"/>
              </a:rPr>
              <a:t>propriedades: name, type, value, …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pt-BR" sz="1800">
                <a:latin typeface="Arial Narrow" pitchFamily="34" charset="0"/>
              </a:rPr>
              <a:t>métodos: blur(), focus(), click(), …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pt-BR" sz="1800">
                <a:latin typeface="Arial Narrow" pitchFamily="34" charset="0"/>
              </a:rPr>
              <a:t>event handlers: onblur(), onfocus(), onchange(), onclick(), …</a:t>
            </a:r>
            <a:endParaRPr lang="en-US" altLang="pt-BR" sz="1400">
              <a:latin typeface="Arial Narrow" pitchFamily="34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pt-BR" sz="2000">
                <a:latin typeface="Arial Narrow" pitchFamily="34" charset="0"/>
              </a:rPr>
              <a:t>Técnicas e funcionalidade avançadas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pt-BR" sz="1800">
                <a:latin typeface="Arial Narrow" pitchFamily="34" charset="0"/>
              </a:rPr>
              <a:t>windows, timeouts, cookies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pt-BR" smtClean="0">
                <a:ea typeface="ＭＳ Ｐゴシック" pitchFamily="34" charset="-128"/>
              </a:rPr>
              <a:t>Usando getElementById</a:t>
            </a:r>
          </a:p>
        </p:txBody>
      </p:sp>
      <p:sp>
        <p:nvSpPr>
          <p:cNvPr id="34819" name="Text Box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601200" cy="6705600"/>
          </a:xfr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&lt;html&gt;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&lt;!– form11.html --&gt;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&lt;head&gt;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&lt;meta http-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equiv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="Content-Type" content="text/html; charset=utf-8"&gt;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&lt;title&gt; Fun with Text Boxes &lt;/title&gt;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&lt;script type="text/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javascript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src</a:t>
            </a:r>
            <a:r>
              <a:rPr lang="en-US" altLang="pt-BR" sz="140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="</a:t>
            </a:r>
            <a:r>
              <a:rPr lang="en-US" altLang="pt-BR" sz="140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https://baldochi.unifei.edu.br/COM222/verify.js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&lt;/script&gt;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&lt;script type="text/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javascript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function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FahrToCelsius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tempInFahr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return (5/9)*(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tempInFahr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- 32);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&lt;/script&gt;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&lt;/head&gt;</a:t>
            </a:r>
          </a:p>
          <a:p>
            <a:pPr>
              <a:lnSpc>
                <a:spcPct val="80000"/>
              </a:lnSpc>
            </a:pPr>
            <a:endParaRPr lang="en-US" altLang="pt-BR" sz="1400" dirty="0" smtClean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&lt;body&gt;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&lt;form id="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BoxForm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&lt;p&gt;&lt;label for="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Fahr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"&gt;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Temperatura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em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Fahrenheit:&lt;/label&gt; 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&lt;input type="text" 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id="</a:t>
            </a:r>
            <a:r>
              <a:rPr lang="en-US" altLang="pt-BR" sz="1400" dirty="0" err="1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Fahr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" 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size="10" value="0"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onchange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="if 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VerifyNum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(this)) {  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var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F=</a:t>
            </a:r>
            <a:r>
              <a:rPr lang="en-US" altLang="pt-BR" sz="1400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</a:rPr>
              <a:t>document.</a:t>
            </a:r>
            <a:r>
              <a:rPr lang="en-US" altLang="pt-BR" sz="1400" dirty="0" err="1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getElementById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('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Fahr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');  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var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C=</a:t>
            </a:r>
            <a:r>
              <a:rPr lang="en-US" altLang="pt-BR" sz="1400" dirty="0" err="1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document.getElementById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('Celsius'); 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C.value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FahrToCelsius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parseFloat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F.value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));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       }" /&gt;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&amp;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nbsp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; 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tt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&gt;----&gt;&lt;/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tt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&gt; &amp;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nbsp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&lt;input type="text" 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id="Celsius" 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size="10" value=""   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  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onfocus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getElementById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('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Fahr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').focus();" /&gt;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em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Celsius  &lt;/p&gt;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&lt;/form&gt; &lt;/body&gt;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0" y="76200"/>
            <a:ext cx="9601200" cy="685800"/>
          </a:xfrm>
        </p:spPr>
        <p:txBody>
          <a:bodyPr/>
          <a:lstStyle/>
          <a:p>
            <a:r>
              <a:rPr lang="pt-BR" altLang="pt-BR" dirty="0" smtClean="0">
                <a:ea typeface="ＭＳ Ｐゴシック" pitchFamily="34" charset="-128"/>
              </a:rPr>
              <a:t>Exercício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943600"/>
          </a:xfrm>
        </p:spPr>
        <p:txBody>
          <a:bodyPr/>
          <a:lstStyle/>
          <a:p>
            <a:pPr>
              <a:defRPr/>
            </a:pPr>
            <a:r>
              <a:rPr lang="pt-BR" dirty="0" smtClean="0">
                <a:solidFill>
                  <a:schemeClr val="tx1"/>
                </a:solidFill>
              </a:rPr>
              <a:t>Modifique o exemplo do slide 18 (Exemplo </a:t>
            </a:r>
            <a:r>
              <a:rPr lang="pt-BR" dirty="0" err="1" smtClean="0">
                <a:solidFill>
                  <a:schemeClr val="tx1"/>
                </a:solidFill>
              </a:rPr>
              <a:t>TextArea</a:t>
            </a:r>
            <a:r>
              <a:rPr lang="pt-BR" dirty="0" smtClean="0">
                <a:solidFill>
                  <a:schemeClr val="tx1"/>
                </a:solidFill>
              </a:rPr>
              <a:t>) de forma que seja usado </a:t>
            </a:r>
            <a:r>
              <a:rPr lang="pt-BR" dirty="0" err="1" smtClean="0">
                <a:solidFill>
                  <a:schemeClr val="tx1"/>
                </a:solidFill>
              </a:rPr>
              <a:t>getElementById</a:t>
            </a:r>
            <a:endParaRPr lang="pt-BR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9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ubtitle 1"/>
          <p:cNvSpPr>
            <a:spLocks noGrp="1"/>
          </p:cNvSpPr>
          <p:nvPr>
            <p:ph type="subTitle" sz="quarter" idx="1"/>
          </p:nvPr>
        </p:nvSpPr>
        <p:spPr>
          <a:xfrm>
            <a:off x="381000" y="1295400"/>
            <a:ext cx="8305800" cy="50292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Um check box é uma lista de itens na qual um ou mais itens podem ser selecionados.</a:t>
            </a:r>
          </a:p>
          <a:p>
            <a:pPr algn="l">
              <a:buFontTx/>
              <a:buChar char="•"/>
            </a:pPr>
            <a:endParaRPr lang="en-GB" altLang="pt-BR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l">
              <a:buFontTx/>
              <a:buChar char="•"/>
            </a:pPr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É fácil criar check boxes em HTML, basta usar o elemento de entrada de dados "checkbox"</a:t>
            </a:r>
          </a:p>
          <a:p>
            <a:pPr algn="l">
              <a:buFontTx/>
              <a:buChar char="•"/>
            </a:pPr>
            <a:endParaRPr lang="en-GB" altLang="pt-BR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l">
              <a:buFontTx/>
              <a:buChar char="•"/>
            </a:pPr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Dê um </a:t>
            </a:r>
            <a:r>
              <a:rPr lang="en-GB" altLang="pt-BR" smtClean="0">
                <a:solidFill>
                  <a:srgbClr val="FF0000"/>
                </a:solidFill>
                <a:ea typeface="ＭＳ Ｐゴシック" pitchFamily="34" charset="-128"/>
              </a:rPr>
              <a:t>nome</a:t>
            </a:r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 ao checkbox e use esse nome para inserir elementos no checkbox</a:t>
            </a:r>
          </a:p>
          <a:p>
            <a:pPr algn="l">
              <a:buFontTx/>
              <a:buChar char="•"/>
            </a:pPr>
            <a:endParaRPr lang="en-GB" altLang="pt-BR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l">
              <a:buFontTx/>
              <a:buChar char="•"/>
            </a:pPr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O conjunto de checkboxes são armazenados internamente como um array</a:t>
            </a:r>
            <a:r>
              <a:rPr lang="en-GB" altLang="pt-BR" sz="2000" smtClean="0">
                <a:solidFill>
                  <a:schemeClr val="tx1"/>
                </a:solidFill>
                <a:ea typeface="ＭＳ Ｐゴシック" pitchFamily="34" charset="-128"/>
              </a:rPr>
              <a:t>.  </a:t>
            </a:r>
            <a:endParaRPr lang="en-US" altLang="pt-BR" sz="200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5843" name="Title 2"/>
          <p:cNvSpPr>
            <a:spLocks noGrp="1"/>
          </p:cNvSpPr>
          <p:nvPr>
            <p:ph type="ctrTitle" sz="quarter"/>
          </p:nvPr>
        </p:nvSpPr>
        <p:spPr>
          <a:xfrm>
            <a:off x="685800" y="152400"/>
            <a:ext cx="8229600" cy="685800"/>
          </a:xfrm>
        </p:spPr>
        <p:txBody>
          <a:bodyPr/>
          <a:lstStyle/>
          <a:p>
            <a:r>
              <a:rPr lang="en-GB" altLang="pt-BR" smtClean="0">
                <a:ea typeface="ＭＳ Ｐゴシック" pitchFamily="34" charset="-128"/>
              </a:rPr>
              <a:t>Check boxes</a:t>
            </a:r>
            <a:endParaRPr lang="en-US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pt-BR" smtClean="0">
                <a:ea typeface="ＭＳ Ｐゴシック" pitchFamily="34" charset="-128"/>
              </a:rPr>
              <a:t>Checkbox - exemplo</a:t>
            </a:r>
          </a:p>
        </p:txBody>
      </p:sp>
      <p:sp>
        <p:nvSpPr>
          <p:cNvPr id="36867" name="Text Box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85800"/>
            <a:ext cx="9601200" cy="6629400"/>
          </a:xfr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&lt;html&gt;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&lt;!-– form12.html 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sym typeface="Wingdings" pitchFamily="2" charset="2"/>
              </a:rPr>
              <a:t>--&gt;</a:t>
            </a:r>
            <a:endParaRPr lang="en-US" altLang="pt-BR" sz="1400" dirty="0" smtClean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&lt;head&gt;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&lt;meta http-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equiv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="Content-Type" content="text/html; charset=utf-8"&gt;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&lt;title&gt; Check Boxes &lt;/title&gt;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altLang="pt-BR" sz="1200" dirty="0" smtClean="0">
                <a:ea typeface="ＭＳ Ｐゴシック" pitchFamily="34" charset="-128"/>
              </a:rPr>
              <a:t> 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&lt;script type="text/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javascript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function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processCB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{ 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var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boxes =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document.forms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['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BoxForm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'].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cb.length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var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s="";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for 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var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i = 0; i &lt; boxes; i++)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    {  if 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document.forms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['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BoxForm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'].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cb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[i].checked)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          { s = s +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document.forms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['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BoxForm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'].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cb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[i].value + " "; }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    }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if (s == "")  {  s = "nada";  }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alert("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Você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selecionou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" + s);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}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&lt;/script&gt;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&lt;/head&gt;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&lt;body&gt;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&lt;form id="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BoxForm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&lt;p&gt;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Quais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dessas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coisas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são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insuportávies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selecione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uma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ou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mais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)?&lt;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/&gt;&lt;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/&gt;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&amp;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nbsp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; &lt;input </a:t>
            </a:r>
            <a:r>
              <a:rPr lang="en-US" altLang="pt-BR" sz="1400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type="checkbox"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name="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cb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id="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Corrupcao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value="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Corrupcao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/&gt;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                          &lt;label for="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Corrupcao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"&gt;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Corrupção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&lt;/label&gt;&lt;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/&gt;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&amp;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nbsp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; &lt;input </a:t>
            </a:r>
            <a:r>
              <a:rPr lang="en-US" altLang="pt-BR" sz="1400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type="checkbox"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name="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cb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id="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Impostos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value="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Impostos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/&gt;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                          &lt;label for="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Impostos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"&gt;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Impostos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&lt;/label&gt;&lt;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/&gt;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&amp;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nbsp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; &lt;input </a:t>
            </a:r>
            <a:r>
              <a:rPr lang="en-US" altLang="pt-BR" sz="1400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type="checkbox"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name="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cb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id="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Sertanejo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value="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Sertanejo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"/&gt;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               &lt;label for="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Sertanejo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"&gt;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Sertanejo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Sofrência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&lt;/label&gt;&lt;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/&gt;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/&gt; &lt;input type="button" value="Done"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onclick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processCB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()"  /&gt;   &lt;/p&gt;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&lt;/form&gt;</a:t>
            </a:r>
          </a:p>
          <a:p>
            <a:pPr>
              <a:lnSpc>
                <a:spcPct val="80000"/>
              </a:lnSpc>
            </a:pPr>
            <a:endParaRPr lang="en-US" altLang="pt-BR" sz="1400" dirty="0" smtClean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&lt;/body&gt;    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ubtitle 1"/>
          <p:cNvSpPr>
            <a:spLocks noGrp="1"/>
          </p:cNvSpPr>
          <p:nvPr>
            <p:ph type="subTitle" sz="quarter" idx="1"/>
          </p:nvPr>
        </p:nvSpPr>
        <p:spPr>
          <a:xfrm>
            <a:off x="228600" y="685800"/>
            <a:ext cx="9372600" cy="6629400"/>
          </a:xfrm>
        </p:spPr>
        <p:txBody>
          <a:bodyPr/>
          <a:lstStyle/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&lt;html&gt; &lt;!-- form12.html --&gt; </a:t>
            </a:r>
          </a:p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&lt;head&gt; &lt;title&gt; Check Boxes &lt;/title&gt; </a:t>
            </a:r>
          </a:p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&lt;meta http-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equiv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="Content-Type" content="text/html; charset=utf-8"&gt;</a:t>
            </a:r>
            <a:endParaRPr lang="en-US" altLang="pt-BR" sz="1400" dirty="0" smtClean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&lt;script type="text/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javascript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"&gt; </a:t>
            </a:r>
          </a:p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function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processCB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() </a:t>
            </a:r>
          </a:p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{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var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s="";     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var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altLang="pt-BR" sz="1400" dirty="0" err="1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cb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</a:t>
            </a:r>
            <a:r>
              <a:rPr lang="en-US" altLang="pt-BR" sz="1400" dirty="0" err="1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document.forms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['</a:t>
            </a:r>
            <a:r>
              <a:rPr lang="en-US" altLang="pt-BR" sz="1400" dirty="0" err="1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BoxForm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'].elements['</a:t>
            </a:r>
            <a:r>
              <a:rPr lang="en-US" altLang="pt-BR" sz="1400" dirty="0" err="1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cb</a:t>
            </a:r>
            <a:r>
              <a:rPr lang="en-US" altLang="pt-BR" sz="1400" dirty="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']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 </a:t>
            </a:r>
          </a:p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for 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var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i = 0; i &lt;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cb.length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 i++) </a:t>
            </a:r>
          </a:p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{ if 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cb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[i].checked) </a:t>
            </a:r>
          </a:p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     { s = s +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cb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[i].value + " "; } </a:t>
            </a:r>
          </a:p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} </a:t>
            </a:r>
          </a:p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if (s == "") </a:t>
            </a:r>
          </a:p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{ s = "nada"; } </a:t>
            </a:r>
          </a:p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alert(“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Você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selecionou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" + s); } </a:t>
            </a:r>
          </a:p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&lt;/script&gt; </a:t>
            </a:r>
          </a:p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&lt;/head&gt; </a:t>
            </a:r>
          </a:p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&lt;body&gt; </a:t>
            </a:r>
          </a:p>
          <a:p>
            <a:pPr algn="l"/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&lt;form id="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BoxForm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&lt;p&gt;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Quais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dessas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coisas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são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insuportávies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(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selecione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uma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ou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mais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)?&lt;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/&gt;&lt;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/&gt;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&amp;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nbsp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; &lt;input </a:t>
            </a:r>
            <a:r>
              <a:rPr lang="en-US" altLang="pt-BR" sz="1400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type="checkbox"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name="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cb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id="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Corrupcao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value="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Corrupcao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/&gt;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                          &lt;label for="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Corrupcao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"&gt;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Corrupção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&lt;/label&gt;&lt;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/&gt;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&amp;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nbsp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; &lt;input </a:t>
            </a:r>
            <a:r>
              <a:rPr lang="en-US" altLang="pt-BR" sz="1400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type="checkbox"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name="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cb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id="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Impostos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value="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Impostos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/&gt;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                          &lt;label for="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Impostos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"&gt;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Impostos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&lt;/label&gt;&lt;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/&gt;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&amp;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nbsp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; &lt;input </a:t>
            </a:r>
            <a:r>
              <a:rPr lang="en-US" altLang="pt-BR" sz="1400" dirty="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type="checkbox"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name="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cb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id="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Sertanejo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 value="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Sertanejo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"/&gt;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                   &lt;label for="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Sertanejo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"&gt;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Sertanejo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Sofrência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&lt;/label&gt;&lt;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/&gt;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    &lt;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br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/&gt; &lt;input type="button" value="Done" 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onclick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="</a:t>
            </a:r>
            <a:r>
              <a:rPr lang="en-US" altLang="pt-BR" sz="14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processCB</a:t>
            </a: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()"  /&gt;   &lt;/p&gt;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&lt;/form&gt;</a:t>
            </a:r>
          </a:p>
          <a:p>
            <a:pPr>
              <a:lnSpc>
                <a:spcPct val="80000"/>
              </a:lnSpc>
            </a:pPr>
            <a:r>
              <a:rPr lang="en-US" altLang="pt-BR" sz="1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&lt;/body&gt;    &lt;/html&gt; </a:t>
            </a:r>
          </a:p>
        </p:txBody>
      </p:sp>
      <p:sp>
        <p:nvSpPr>
          <p:cNvPr id="37891" name="Title 2"/>
          <p:cNvSpPr>
            <a:spLocks noGrp="1"/>
          </p:cNvSpPr>
          <p:nvPr>
            <p:ph type="ctrTitle" sz="quarter"/>
          </p:nvPr>
        </p:nvSpPr>
        <p:spPr>
          <a:xfrm>
            <a:off x="609600" y="0"/>
            <a:ext cx="8229600" cy="685800"/>
          </a:xfrm>
        </p:spPr>
        <p:txBody>
          <a:bodyPr/>
          <a:lstStyle/>
          <a:p>
            <a:r>
              <a:rPr lang="en-GB" altLang="pt-BR" smtClean="0">
                <a:ea typeface="ＭＳ Ｐゴシック" pitchFamily="34" charset="-128"/>
              </a:rPr>
              <a:t>Checkboxes – Exemplo 2</a:t>
            </a:r>
            <a:endParaRPr lang="en-US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601200" cy="685800"/>
          </a:xfrm>
        </p:spPr>
        <p:txBody>
          <a:bodyPr/>
          <a:lstStyle/>
          <a:p>
            <a:r>
              <a:rPr lang="en-GB" altLang="pt-BR" smtClean="0">
                <a:ea typeface="ＭＳ Ｐゴシック" pitchFamily="34" charset="-128"/>
              </a:rPr>
              <a:t>Radio buttons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9601200" cy="5791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Radio buttons são similares aos check boxes, mas apenas um pode ser selecionado por vez.</a:t>
            </a:r>
          </a:p>
          <a:p>
            <a:pPr>
              <a:buFontTx/>
              <a:buChar char="•"/>
            </a:pPr>
            <a:endParaRPr lang="en-GB" altLang="pt-BR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buFontTx/>
              <a:buChar char="•"/>
            </a:pPr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São definidos pela tag &lt;input type="radio"&gt; e acessados da mesma maneira.</a:t>
            </a:r>
          </a:p>
          <a:p>
            <a:pPr>
              <a:buFontTx/>
              <a:buChar char="•"/>
            </a:pPr>
            <a:endParaRPr lang="en-GB" altLang="pt-BR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buFontTx/>
              <a:buChar char="•"/>
            </a:pPr>
            <a:endParaRPr lang="en-GB" altLang="pt-BR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>
          <a:xfrm>
            <a:off x="0" y="76200"/>
            <a:ext cx="9601200" cy="685800"/>
          </a:xfrm>
        </p:spPr>
        <p:txBody>
          <a:bodyPr/>
          <a:lstStyle/>
          <a:p>
            <a:r>
              <a:rPr lang="pt-BR" altLang="pt-BR" smtClean="0">
                <a:ea typeface="ＭＳ Ｐゴシック" pitchFamily="34" charset="-128"/>
              </a:rPr>
              <a:t>Exercício 2 – Entrega: </a:t>
            </a:r>
            <a:r>
              <a:rPr lang="pt-BR" altLang="pt-BR" smtClean="0">
                <a:ea typeface="ＭＳ Ｐゴシック" pitchFamily="34" charset="-128"/>
              </a:rPr>
              <a:t>09/09</a:t>
            </a:r>
            <a:endParaRPr lang="pt-BR" altLang="pt-BR" smtClean="0">
              <a:ea typeface="ＭＳ Ｐゴシック" pitchFamily="34" charset="-128"/>
            </a:endParaRPr>
          </a:p>
        </p:txBody>
      </p:sp>
      <p:sp>
        <p:nvSpPr>
          <p:cNvPr id="39939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685800"/>
          </a:xfrm>
        </p:spPr>
        <p:txBody>
          <a:bodyPr/>
          <a:lstStyle/>
          <a:p>
            <a:r>
              <a:rPr lang="pt-BR" altLang="pt-BR" smtClean="0">
                <a:ea typeface="ＭＳ Ｐゴシック" pitchFamily="34" charset="-128"/>
              </a:rPr>
              <a:t>Considere o formulário a seguir:</a:t>
            </a:r>
          </a:p>
          <a:p>
            <a:endParaRPr lang="pt-BR" altLang="pt-BR" smtClean="0">
              <a:ea typeface="ＭＳ Ｐゴシック" pitchFamily="34" charset="-128"/>
            </a:endParaRPr>
          </a:p>
          <a:p>
            <a:endParaRPr lang="pt-BR" altLang="pt-BR" smtClean="0">
              <a:ea typeface="ＭＳ Ｐゴシック" pitchFamily="34" charset="-128"/>
            </a:endParaRPr>
          </a:p>
        </p:txBody>
      </p:sp>
      <p:pic>
        <p:nvPicPr>
          <p:cNvPr id="39940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828800"/>
            <a:ext cx="58388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0" y="76200"/>
            <a:ext cx="9601200" cy="685800"/>
          </a:xfrm>
        </p:spPr>
        <p:txBody>
          <a:bodyPr/>
          <a:lstStyle/>
          <a:p>
            <a:r>
              <a:rPr lang="pt-BR" altLang="pt-BR" dirty="0" smtClean="0">
                <a:ea typeface="ＭＳ Ｐゴシック" pitchFamily="34" charset="-128"/>
              </a:rPr>
              <a:t>Exercício 2 – Entrega</a:t>
            </a:r>
            <a:r>
              <a:rPr lang="pt-BR" altLang="pt-BR" smtClean="0">
                <a:ea typeface="ＭＳ Ｐゴシック" pitchFamily="34" charset="-128"/>
              </a:rPr>
              <a:t>: </a:t>
            </a:r>
            <a:r>
              <a:rPr lang="pt-BR" altLang="pt-BR" smtClean="0">
                <a:ea typeface="ＭＳ Ｐゴシック" pitchFamily="34" charset="-128"/>
              </a:rPr>
              <a:t>09/09</a:t>
            </a:r>
            <a:endParaRPr lang="pt-BR" altLang="pt-BR" dirty="0" smtClean="0">
              <a:ea typeface="ＭＳ Ｐゴシック" pitchFamily="34" charset="-12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943600"/>
          </a:xfrm>
        </p:spPr>
        <p:txBody>
          <a:bodyPr/>
          <a:lstStyle/>
          <a:p>
            <a:pPr>
              <a:defRPr/>
            </a:pPr>
            <a:r>
              <a:rPr lang="pt-BR" smtClean="0">
                <a:solidFill>
                  <a:schemeClr val="tx1"/>
                </a:solidFill>
              </a:rPr>
              <a:t>Escreva </a:t>
            </a:r>
            <a:r>
              <a:rPr lang="pt-BR" dirty="0" smtClean="0">
                <a:solidFill>
                  <a:schemeClr val="tx1"/>
                </a:solidFill>
              </a:rPr>
              <a:t>funções </a:t>
            </a:r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r>
              <a:rPr lang="pt-BR" dirty="0" smtClean="0">
                <a:solidFill>
                  <a:schemeClr val="tx1"/>
                </a:solidFill>
              </a:rPr>
              <a:t> para validar a entrada de dados: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pt-BR" dirty="0" smtClean="0">
                <a:solidFill>
                  <a:schemeClr val="tx1"/>
                </a:solidFill>
              </a:rPr>
              <a:t>Valide o campo idade: só pode conter números entre 10 e 90 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pt-BR" dirty="0" smtClean="0">
                <a:solidFill>
                  <a:schemeClr val="tx1"/>
                </a:solidFill>
              </a:rPr>
              <a:t>Valide o </a:t>
            </a:r>
            <a:r>
              <a:rPr lang="pt-BR" dirty="0" err="1" smtClean="0">
                <a:solidFill>
                  <a:schemeClr val="tx1"/>
                </a:solidFill>
              </a:rPr>
              <a:t>email</a:t>
            </a:r>
            <a:r>
              <a:rPr lang="pt-BR" dirty="0" smtClean="0">
                <a:solidFill>
                  <a:schemeClr val="tx1"/>
                </a:solidFill>
              </a:rPr>
              <a:t>, obrigando que a </a:t>
            </a:r>
            <a:r>
              <a:rPr lang="pt-BR" dirty="0" err="1" smtClean="0">
                <a:solidFill>
                  <a:schemeClr val="tx1"/>
                </a:solidFill>
              </a:rPr>
              <a:t>string</a:t>
            </a:r>
            <a:r>
              <a:rPr lang="pt-BR" dirty="0" smtClean="0">
                <a:solidFill>
                  <a:schemeClr val="tx1"/>
                </a:solidFill>
              </a:rPr>
              <a:t> contenha o símbolo de “@”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pt-BR" dirty="0" smtClean="0">
                <a:solidFill>
                  <a:schemeClr val="tx1"/>
                </a:solidFill>
              </a:rPr>
              <a:t>Valide os </a:t>
            </a:r>
            <a:r>
              <a:rPr lang="pt-BR" dirty="0" err="1" smtClean="0">
                <a:solidFill>
                  <a:schemeClr val="tx1"/>
                </a:solidFill>
              </a:rPr>
              <a:t>check</a:t>
            </a:r>
            <a:r>
              <a:rPr lang="pt-BR" dirty="0" smtClean="0">
                <a:solidFill>
                  <a:schemeClr val="tx1"/>
                </a:solidFill>
              </a:rPr>
              <a:t> boxes, permitindo que no máximo 3 opções possam ser selecionadas</a:t>
            </a:r>
          </a:p>
          <a:p>
            <a:pPr>
              <a:defRPr/>
            </a:pPr>
            <a:endParaRPr lang="pt-BR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tx1"/>
                </a:solidFill>
              </a:rPr>
              <a:t>) Exiba mensagem de sucesso quando os dados forem válidos.</a:t>
            </a:r>
          </a:p>
          <a:p>
            <a:pPr>
              <a:defRPr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dirty="0" smtClean="0">
                <a:solidFill>
                  <a:schemeClr val="tx1"/>
                </a:solidFill>
              </a:rPr>
              <a:t>Código do formulário está disponível em:</a:t>
            </a:r>
          </a:p>
          <a:p>
            <a:pPr>
              <a:defRPr/>
            </a:pPr>
            <a:r>
              <a:rPr lang="pt-BR" dirty="0" smtClean="0">
                <a:solidFill>
                  <a:schemeClr val="tx1"/>
                </a:solidFill>
                <a:hlinkClick r:id="rId2"/>
              </a:rPr>
              <a:t>https://baldochi.unifei.edu.br/COM222/exercicioAula05.txt</a:t>
            </a:r>
            <a:endParaRPr lang="pt-BR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601200" cy="685800"/>
          </a:xfrm>
        </p:spPr>
        <p:txBody>
          <a:bodyPr/>
          <a:lstStyle/>
          <a:p>
            <a:r>
              <a:rPr lang="pt-BR" altLang="pt-BR" smtClean="0">
                <a:ea typeface="ＭＳ Ｐゴシック" pitchFamily="34" charset="-128"/>
              </a:rPr>
              <a:t>Programação Controlada por Eventos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601200" cy="25288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pt-BR" altLang="pt-BR" dirty="0" smtClean="0">
                <a:solidFill>
                  <a:schemeClr val="tx1"/>
                </a:solidFill>
                <a:ea typeface="ＭＳ Ｐゴシック" pitchFamily="-112" charset="-128"/>
              </a:rPr>
              <a:t>Em Java e C++ programas são executados </a:t>
            </a:r>
            <a:r>
              <a:rPr lang="pt-BR" altLang="pt-BR" dirty="0" smtClean="0">
                <a:solidFill>
                  <a:srgbClr val="FF0000"/>
                </a:solidFill>
                <a:ea typeface="ＭＳ Ｐゴシック" pitchFamily="-112" charset="-128"/>
              </a:rPr>
              <a:t>sequencialmente</a:t>
            </a:r>
          </a:p>
          <a:p>
            <a:pPr lvl="1">
              <a:lnSpc>
                <a:spcPct val="70000"/>
              </a:lnSpc>
              <a:buFont typeface="Wingdings" pitchFamily="-112" charset="2"/>
              <a:buChar char="§"/>
              <a:defRPr/>
            </a:pPr>
            <a:r>
              <a:rPr lang="pt-BR" altLang="pt-BR" dirty="0" smtClean="0">
                <a:ea typeface="ＭＳ Ｐゴシック" pitchFamily="-112" charset="-128"/>
              </a:rPr>
              <a:t>Começam na função </a:t>
            </a:r>
            <a:r>
              <a:rPr lang="pt-BR" altLang="pt-BR" dirty="0" err="1" smtClean="0">
                <a:ea typeface="ＭＳ Ｐゴシック" pitchFamily="-112" charset="-128"/>
              </a:rPr>
              <a:t>main</a:t>
            </a:r>
            <a:r>
              <a:rPr lang="pt-BR" altLang="pt-BR" dirty="0" smtClean="0">
                <a:ea typeface="ＭＳ Ｐゴシック" pitchFamily="-112" charset="-128"/>
              </a:rPr>
              <a:t> e executam sequencialmente a partir do primeiro comando</a:t>
            </a:r>
          </a:p>
          <a:p>
            <a:pPr lvl="1">
              <a:lnSpc>
                <a:spcPct val="70000"/>
              </a:lnSpc>
              <a:buFont typeface="Wingdings" pitchFamily="-112" charset="2"/>
              <a:buChar char="§"/>
              <a:defRPr/>
            </a:pPr>
            <a:r>
              <a:rPr lang="pt-BR" altLang="pt-BR" dirty="0" smtClean="0">
                <a:ea typeface="ＭＳ Ｐゴシック" pitchFamily="-112" charset="-128"/>
              </a:rPr>
              <a:t>Podem executar laços e pular sequências de código, mas o programa executa passo a passo</a:t>
            </a:r>
          </a:p>
          <a:p>
            <a:pPr lvl="2">
              <a:lnSpc>
                <a:spcPct val="70000"/>
              </a:lnSpc>
              <a:defRPr/>
            </a:pPr>
            <a:endParaRPr lang="pt-BR" altLang="pt-BR" i="1" dirty="0" smtClean="0">
              <a:ea typeface="ＭＳ Ｐゴシック" pitchFamily="-112" charset="-128"/>
            </a:endParaRPr>
          </a:p>
          <a:p>
            <a:pPr lvl="2">
              <a:lnSpc>
                <a:spcPct val="70000"/>
              </a:lnSpc>
              <a:defRPr/>
            </a:pPr>
            <a:r>
              <a:rPr lang="pt-BR" altLang="pt-BR" i="1" dirty="0" smtClean="0">
                <a:ea typeface="ＭＳ Ｐゴシック" pitchFamily="-112" charset="-128"/>
              </a:rPr>
              <a:t>O programador </a:t>
            </a:r>
            <a:r>
              <a:rPr lang="pt-BR" altLang="pt-BR" i="1" dirty="0" smtClean="0">
                <a:solidFill>
                  <a:srgbClr val="FF0000"/>
                </a:solidFill>
                <a:ea typeface="ＭＳ Ｐゴシック" pitchFamily="-112" charset="-128"/>
              </a:rPr>
              <a:t>especifica a sequência</a:t>
            </a:r>
            <a:r>
              <a:rPr lang="pt-BR" altLang="pt-BR" i="1" dirty="0" smtClean="0">
                <a:ea typeface="ＭＳ Ｐゴシック" pitchFamily="-112" charset="-128"/>
              </a:rPr>
              <a:t> na qual a execução ocorre (com alguma variação decorrente da entrada de dados)</a:t>
            </a:r>
          </a:p>
          <a:p>
            <a:pPr lvl="2">
              <a:lnSpc>
                <a:spcPct val="70000"/>
              </a:lnSpc>
              <a:defRPr/>
            </a:pPr>
            <a:endParaRPr lang="pt-BR" altLang="pt-BR" i="1" dirty="0" smtClean="0">
              <a:ea typeface="ＭＳ Ｐゴシック" pitchFamily="-112" charset="-128"/>
            </a:endParaRPr>
          </a:p>
          <a:p>
            <a:pPr lvl="2">
              <a:lnSpc>
                <a:spcPct val="70000"/>
              </a:lnSpc>
              <a:defRPr/>
            </a:pPr>
            <a:r>
              <a:rPr lang="pt-BR" altLang="pt-BR" i="1" dirty="0" smtClean="0">
                <a:ea typeface="ＭＳ Ｐゴシック" pitchFamily="-112" charset="-128"/>
              </a:rPr>
              <a:t>Há claramente </a:t>
            </a:r>
            <a:r>
              <a:rPr lang="pt-BR" altLang="pt-BR" i="1" dirty="0" smtClean="0">
                <a:solidFill>
                  <a:srgbClr val="FF0000"/>
                </a:solidFill>
                <a:ea typeface="ＭＳ Ｐゴシック" pitchFamily="-112" charset="-128"/>
              </a:rPr>
              <a:t>início</a:t>
            </a:r>
            <a:r>
              <a:rPr lang="pt-BR" altLang="pt-BR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-112" charset="-128"/>
              </a:rPr>
              <a:t> </a:t>
            </a:r>
            <a:r>
              <a:rPr lang="pt-BR" altLang="pt-BR" i="1" dirty="0" smtClean="0">
                <a:ea typeface="ＭＳ Ｐゴシック" pitchFamily="-112" charset="-128"/>
              </a:rPr>
              <a:t>e </a:t>
            </a:r>
            <a:r>
              <a:rPr lang="pt-BR" altLang="pt-BR" i="1" dirty="0" smtClean="0">
                <a:solidFill>
                  <a:srgbClr val="FF0000"/>
                </a:solidFill>
                <a:ea typeface="ＭＳ Ｐゴシック" pitchFamily="-112" charset="-128"/>
              </a:rPr>
              <a:t>fim</a:t>
            </a:r>
            <a:r>
              <a:rPr lang="pt-BR" altLang="pt-BR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-112" charset="-128"/>
              </a:rPr>
              <a:t> </a:t>
            </a:r>
            <a:r>
              <a:rPr lang="pt-BR" altLang="pt-BR" i="1" dirty="0" smtClean="0">
                <a:ea typeface="ＭＳ Ｐゴシック" pitchFamily="-112" charset="-128"/>
              </a:rPr>
              <a:t>da execução do programa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4114800"/>
            <a:ext cx="93884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altLang="pt-BR" smtClean="0">
                <a:latin typeface="Arial Narrow" pitchFamily="-112" charset="0"/>
              </a:rPr>
              <a:t>A computação em páginas Web é raramente sequencial. Ao contrário, a página </a:t>
            </a:r>
            <a:r>
              <a:rPr lang="pt-BR" altLang="pt-BR" smtClean="0">
                <a:solidFill>
                  <a:srgbClr val="FF0000"/>
                </a:solidFill>
                <a:latin typeface="Arial Narrow" pitchFamily="-112" charset="0"/>
              </a:rPr>
              <a:t>reage a eventos</a:t>
            </a:r>
            <a:r>
              <a:rPr lang="pt-BR" altLang="pt-BR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12" charset="0"/>
              </a:rPr>
              <a:t> </a:t>
            </a:r>
            <a:r>
              <a:rPr lang="pt-BR" altLang="pt-BR" smtClean="0">
                <a:latin typeface="Arial Narrow" pitchFamily="-112" charset="0"/>
              </a:rPr>
              <a:t>tais como cliques de mouse, etc.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Font typeface="Wingdings" pitchFamily="-112" charset="2"/>
              <a:buChar char="§"/>
              <a:defRPr/>
            </a:pPr>
            <a:r>
              <a:rPr lang="pt-BR" altLang="pt-BR" sz="2000" smtClean="0">
                <a:latin typeface="Arial Narrow" pitchFamily="-112" charset="0"/>
              </a:rPr>
              <a:t>Boa parte da utilidade do Javascript está em especificar ações que ocorrem na página como resultado de algum evento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Font typeface="Wingdings" pitchFamily="-112" charset="2"/>
              <a:buChar char="§"/>
              <a:defRPr/>
            </a:pPr>
            <a:endParaRPr lang="pt-BR" altLang="pt-BR" sz="2000" smtClean="0">
              <a:latin typeface="Arial Narrow" pitchFamily="-112" charset="0"/>
            </a:endParaRPr>
          </a:p>
          <a:p>
            <a:pPr lvl="2">
              <a:lnSpc>
                <a:spcPct val="70000"/>
              </a:lnSpc>
              <a:spcBef>
                <a:spcPct val="20000"/>
              </a:spcBef>
              <a:defRPr/>
            </a:pPr>
            <a:r>
              <a:rPr lang="pt-BR" altLang="pt-BR" sz="2000" i="1" smtClean="0">
                <a:latin typeface="Arial Narrow" pitchFamily="-112" charset="0"/>
              </a:rPr>
              <a:t>O programador tem </a:t>
            </a:r>
            <a:r>
              <a:rPr lang="pt-BR" altLang="pt-BR" sz="2000" i="1" smtClean="0">
                <a:solidFill>
                  <a:srgbClr val="FF0000"/>
                </a:solidFill>
                <a:latin typeface="Arial Narrow" pitchFamily="-112" charset="0"/>
              </a:rPr>
              <a:t>pouco ou nenhum controle</a:t>
            </a:r>
            <a:r>
              <a:rPr lang="pt-BR" altLang="pt-BR" sz="2000" i="1" smtClean="0">
                <a:solidFill>
                  <a:srgbClr val="0070C0"/>
                </a:solidFill>
                <a:latin typeface="Arial Narrow" pitchFamily="-112" charset="0"/>
              </a:rPr>
              <a:t> </a:t>
            </a:r>
            <a:r>
              <a:rPr lang="pt-BR" altLang="pt-BR" sz="2000" i="1" smtClean="0">
                <a:latin typeface="Arial Narrow" pitchFamily="-112" charset="0"/>
              </a:rPr>
              <a:t>sobre quando um código será executado, por exemplo, código que reage a um clique sobre um botão</a:t>
            </a:r>
          </a:p>
          <a:p>
            <a:pPr lvl="2">
              <a:lnSpc>
                <a:spcPct val="70000"/>
              </a:lnSpc>
              <a:spcBef>
                <a:spcPct val="20000"/>
              </a:spcBef>
              <a:defRPr/>
            </a:pPr>
            <a:endParaRPr lang="pt-BR" altLang="pt-BR" sz="2000" i="1" smtClean="0">
              <a:latin typeface="Arial Narrow" pitchFamily="-112" charset="0"/>
            </a:endParaRPr>
          </a:p>
          <a:p>
            <a:pPr lvl="2">
              <a:lnSpc>
                <a:spcPct val="70000"/>
              </a:lnSpc>
              <a:spcBef>
                <a:spcPct val="20000"/>
              </a:spcBef>
              <a:defRPr/>
            </a:pPr>
            <a:r>
              <a:rPr lang="pt-BR" altLang="pt-BR" sz="2000" i="1" smtClean="0">
                <a:solidFill>
                  <a:srgbClr val="FF0000"/>
                </a:solidFill>
                <a:latin typeface="Arial Narrow" pitchFamily="-112" charset="0"/>
              </a:rPr>
              <a:t>Não há sequência</a:t>
            </a:r>
            <a:r>
              <a:rPr lang="pt-BR" altLang="pt-BR" sz="2000" i="1" smtClean="0">
                <a:latin typeface="Arial Narrow" pitchFamily="-112" charset="0"/>
              </a:rPr>
              <a:t>, a página espera por eventos e reage</a:t>
            </a:r>
            <a:endParaRPr lang="pt-BR" altLang="pt-BR" sz="2000" smtClean="0">
              <a:latin typeface="Arial Narrow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601200" cy="685800"/>
          </a:xfrm>
        </p:spPr>
        <p:txBody>
          <a:bodyPr/>
          <a:lstStyle/>
          <a:p>
            <a:r>
              <a:rPr lang="en-US" altLang="pt-BR" smtClean="0">
                <a:ea typeface="ＭＳ Ｐゴシック" pitchFamily="34" charset="-128"/>
              </a:rPr>
              <a:t>OnLoad e OnUnload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200" y="990600"/>
            <a:ext cx="3657600" cy="4752975"/>
          </a:xfrm>
        </p:spPr>
        <p:txBody>
          <a:bodyPr/>
          <a:lstStyle/>
          <a:p>
            <a:pPr marL="0" indent="3175">
              <a:spcBef>
                <a:spcPct val="0"/>
              </a:spcBef>
            </a:pP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Os</a:t>
            </a:r>
            <a:r>
              <a:rPr lang="en-US" altLang="pt-BR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eventos</a:t>
            </a:r>
            <a:r>
              <a:rPr lang="en-US" altLang="pt-BR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mais</a:t>
            </a:r>
            <a:r>
              <a:rPr lang="en-US" altLang="pt-BR" dirty="0" smtClean="0">
                <a:solidFill>
                  <a:schemeClr val="tx1"/>
                </a:solidFill>
                <a:ea typeface="ＭＳ Ｐゴシック" pitchFamily="34" charset="-128"/>
              </a:rPr>
              <a:t> simples </a:t>
            </a: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ocorrem</a:t>
            </a:r>
            <a:r>
              <a:rPr lang="en-US" altLang="pt-BR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quando</a:t>
            </a:r>
            <a:r>
              <a:rPr lang="en-US" altLang="pt-BR" dirty="0" smtClean="0">
                <a:solidFill>
                  <a:schemeClr val="tx1"/>
                </a:solidFill>
                <a:ea typeface="ＭＳ Ｐゴシック" pitchFamily="34" charset="-128"/>
              </a:rPr>
              <a:t> as </a:t>
            </a: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páginas</a:t>
            </a:r>
            <a:r>
              <a:rPr lang="en-US" altLang="pt-BR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são</a:t>
            </a:r>
            <a:r>
              <a:rPr lang="en-US" altLang="pt-BR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carregadas</a:t>
            </a:r>
            <a:r>
              <a:rPr lang="en-US" altLang="pt-BR" dirty="0" smtClean="0">
                <a:solidFill>
                  <a:schemeClr val="tx1"/>
                </a:solidFill>
                <a:ea typeface="ＭＳ Ｐゴシック" pitchFamily="34" charset="-128"/>
              </a:rPr>
              <a:t> e </a:t>
            </a:r>
            <a:r>
              <a:rPr lang="en-US" altLang="pt-BR" dirty="0" err="1" smtClean="0">
                <a:solidFill>
                  <a:schemeClr val="tx1"/>
                </a:solidFill>
                <a:ea typeface="ＭＳ Ｐゴシック" pitchFamily="34" charset="-128"/>
              </a:rPr>
              <a:t>descarre-gadas</a:t>
            </a:r>
            <a:endParaRPr lang="en-US" altLang="pt-BR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marL="0" indent="3175">
              <a:spcBef>
                <a:spcPct val="0"/>
              </a:spcBef>
            </a:pPr>
            <a:endParaRPr lang="en-US" altLang="pt-BR" dirty="0" smtClean="0">
              <a:ea typeface="ＭＳ Ｐゴシック" pitchFamily="34" charset="-128"/>
            </a:endParaRPr>
          </a:p>
          <a:p>
            <a:pPr marL="400050" lvl="1" indent="-168275">
              <a:spcBef>
                <a:spcPct val="0"/>
              </a:spcBef>
            </a:pPr>
            <a:r>
              <a:rPr lang="en-US" altLang="pt-BR" dirty="0" smtClean="0">
                <a:ea typeface="ＭＳ Ｐゴシック" pitchFamily="34" charset="-128"/>
              </a:rPr>
              <a:t>O </a:t>
            </a:r>
            <a:r>
              <a:rPr lang="en-US" altLang="pt-BR" dirty="0" err="1" smtClean="0">
                <a:ea typeface="ＭＳ Ｐゴシック" pitchFamily="34" charset="-128"/>
              </a:rPr>
              <a:t>atributo</a:t>
            </a:r>
            <a:r>
              <a:rPr lang="en-US" altLang="pt-BR" dirty="0" smtClean="0">
                <a:ea typeface="ＭＳ Ｐゴシック" pitchFamily="34" charset="-128"/>
              </a:rPr>
              <a:t> </a:t>
            </a:r>
            <a:r>
              <a:rPr lang="en-US" altLang="pt-BR" dirty="0" err="1" smtClean="0">
                <a:solidFill>
                  <a:srgbClr val="FF0000"/>
                </a:solidFill>
                <a:ea typeface="ＭＳ Ｐゴシック" pitchFamily="34" charset="-128"/>
              </a:rPr>
              <a:t>onload</a:t>
            </a:r>
            <a:r>
              <a:rPr lang="en-US" altLang="pt-BR" dirty="0" smtClean="0">
                <a:ea typeface="ＭＳ Ｐゴシック" pitchFamily="34" charset="-128"/>
              </a:rPr>
              <a:t> da tag &lt;body&gt; </a:t>
            </a:r>
            <a:r>
              <a:rPr lang="en-US" altLang="pt-BR" dirty="0" err="1" smtClean="0">
                <a:ea typeface="ＭＳ Ｐゴシック" pitchFamily="34" charset="-128"/>
              </a:rPr>
              <a:t>especifica</a:t>
            </a:r>
            <a:r>
              <a:rPr lang="en-US" altLang="pt-BR" dirty="0" smtClean="0">
                <a:ea typeface="ＭＳ Ｐゴシック" pitchFamily="34" charset="-128"/>
              </a:rPr>
              <a:t> o </a:t>
            </a:r>
            <a:r>
              <a:rPr lang="en-US" altLang="pt-BR" dirty="0" err="1" smtClean="0">
                <a:ea typeface="ＭＳ Ｐゴシック" pitchFamily="34" charset="-128"/>
              </a:rPr>
              <a:t>código</a:t>
            </a:r>
            <a:r>
              <a:rPr lang="en-US" altLang="pt-BR" dirty="0" smtClean="0">
                <a:ea typeface="ＭＳ Ｐゴシック" pitchFamily="34" charset="-128"/>
              </a:rPr>
              <a:t> JavaScript </a:t>
            </a:r>
            <a:r>
              <a:rPr lang="en-US" altLang="pt-BR" dirty="0" err="1" smtClean="0">
                <a:ea typeface="ＭＳ Ｐゴシック" pitchFamily="34" charset="-128"/>
              </a:rPr>
              <a:t>que</a:t>
            </a:r>
            <a:r>
              <a:rPr lang="en-US" altLang="pt-BR" dirty="0" smtClean="0">
                <a:ea typeface="ＭＳ Ｐゴシック" pitchFamily="34" charset="-128"/>
              </a:rPr>
              <a:t> é </a:t>
            </a:r>
            <a:r>
              <a:rPr lang="en-US" altLang="pt-BR" dirty="0" err="1" smtClean="0">
                <a:ea typeface="ＭＳ Ｐゴシック" pitchFamily="34" charset="-128"/>
              </a:rPr>
              <a:t>automaticamente</a:t>
            </a:r>
            <a:r>
              <a:rPr lang="en-US" altLang="pt-BR" dirty="0" smtClean="0">
                <a:ea typeface="ＭＳ Ｐゴシック" pitchFamily="34" charset="-128"/>
              </a:rPr>
              <a:t> </a:t>
            </a:r>
            <a:r>
              <a:rPr lang="en-US" altLang="pt-BR" dirty="0" err="1" smtClean="0">
                <a:ea typeface="ＭＳ Ｐゴシック" pitchFamily="34" charset="-128"/>
              </a:rPr>
              <a:t>executa</a:t>
            </a:r>
            <a:r>
              <a:rPr lang="en-US" altLang="pt-BR" dirty="0" smtClean="0">
                <a:ea typeface="ＭＳ Ｐゴシック" pitchFamily="34" charset="-128"/>
              </a:rPr>
              <a:t>-do </a:t>
            </a:r>
            <a:r>
              <a:rPr lang="en-US" altLang="pt-BR" dirty="0" err="1" smtClean="0">
                <a:ea typeface="ＭＳ Ｐゴシック" pitchFamily="34" charset="-128"/>
              </a:rPr>
              <a:t>quando</a:t>
            </a:r>
            <a:r>
              <a:rPr lang="en-US" altLang="pt-BR" dirty="0" smtClean="0">
                <a:ea typeface="ＭＳ Ｐゴシック" pitchFamily="34" charset="-128"/>
              </a:rPr>
              <a:t> a </a:t>
            </a:r>
            <a:r>
              <a:rPr lang="en-US" altLang="pt-BR" dirty="0" err="1" smtClean="0">
                <a:ea typeface="ＭＳ Ｐゴシック" pitchFamily="34" charset="-128"/>
              </a:rPr>
              <a:t>página</a:t>
            </a:r>
            <a:r>
              <a:rPr lang="en-US" altLang="pt-BR" dirty="0" smtClean="0">
                <a:ea typeface="ＭＳ Ｐゴシック" pitchFamily="34" charset="-128"/>
              </a:rPr>
              <a:t> é </a:t>
            </a:r>
            <a:r>
              <a:rPr lang="en-US" altLang="pt-BR" dirty="0" err="1" smtClean="0">
                <a:ea typeface="ＭＳ Ｐゴシック" pitchFamily="34" charset="-128"/>
              </a:rPr>
              <a:t>carregada</a:t>
            </a:r>
            <a:endParaRPr lang="en-US" altLang="pt-BR" dirty="0" smtClean="0">
              <a:ea typeface="ＭＳ Ｐゴシック" pitchFamily="34" charset="-128"/>
            </a:endParaRPr>
          </a:p>
          <a:p>
            <a:pPr marL="400050" lvl="1" indent="-168275">
              <a:spcBef>
                <a:spcPct val="0"/>
              </a:spcBef>
            </a:pPr>
            <a:endParaRPr lang="en-US" altLang="pt-BR" dirty="0" smtClean="0">
              <a:ea typeface="ＭＳ Ｐゴシック" pitchFamily="34" charset="-128"/>
            </a:endParaRPr>
          </a:p>
          <a:p>
            <a:pPr marL="400050" lvl="1" indent="-168275">
              <a:spcBef>
                <a:spcPct val="0"/>
              </a:spcBef>
            </a:pPr>
            <a:r>
              <a:rPr lang="en-US" altLang="pt-BR" dirty="0" smtClean="0">
                <a:ea typeface="ＭＳ Ｐゴシック" pitchFamily="34" charset="-128"/>
              </a:rPr>
              <a:t>O </a:t>
            </a:r>
            <a:r>
              <a:rPr lang="en-US" altLang="pt-BR" dirty="0" err="1" smtClean="0">
                <a:ea typeface="ＭＳ Ｐゴシック" pitchFamily="34" charset="-128"/>
              </a:rPr>
              <a:t>atributo</a:t>
            </a:r>
            <a:r>
              <a:rPr lang="en-US" altLang="pt-BR" dirty="0" smtClean="0">
                <a:ea typeface="ＭＳ Ｐゴシック" pitchFamily="34" charset="-128"/>
              </a:rPr>
              <a:t> </a:t>
            </a:r>
            <a:r>
              <a:rPr lang="en-US" altLang="pt-BR" dirty="0" err="1" smtClean="0">
                <a:solidFill>
                  <a:srgbClr val="FF0000"/>
                </a:solidFill>
                <a:ea typeface="ＭＳ Ｐゴシック" pitchFamily="34" charset="-128"/>
              </a:rPr>
              <a:t>onlunload</a:t>
            </a:r>
            <a:r>
              <a:rPr lang="en-US" altLang="pt-BR" dirty="0" smtClean="0">
                <a:ea typeface="ＭＳ Ｐゴシック" pitchFamily="34" charset="-128"/>
              </a:rPr>
              <a:t>, </a:t>
            </a:r>
            <a:r>
              <a:rPr lang="en-US" altLang="pt-BR" dirty="0" err="1" smtClean="0">
                <a:ea typeface="ＭＳ Ｐゴシック" pitchFamily="34" charset="-128"/>
              </a:rPr>
              <a:t>similarmen-te</a:t>
            </a:r>
            <a:r>
              <a:rPr lang="en-US" altLang="pt-BR" dirty="0" smtClean="0">
                <a:ea typeface="ＭＳ Ｐゴシック" pitchFamily="34" charset="-128"/>
              </a:rPr>
              <a:t>, </a:t>
            </a:r>
            <a:r>
              <a:rPr lang="en-US" altLang="pt-BR" dirty="0" err="1" smtClean="0">
                <a:ea typeface="ＭＳ Ｐゴシック" pitchFamily="34" charset="-128"/>
              </a:rPr>
              <a:t>especifica</a:t>
            </a:r>
            <a:r>
              <a:rPr lang="en-US" altLang="pt-BR" dirty="0" smtClean="0">
                <a:ea typeface="ＭＳ Ｐゴシック" pitchFamily="34" charset="-128"/>
              </a:rPr>
              <a:t> o </a:t>
            </a:r>
            <a:r>
              <a:rPr lang="en-US" altLang="pt-BR" dirty="0" err="1" smtClean="0">
                <a:ea typeface="ＭＳ Ｐゴシック" pitchFamily="34" charset="-128"/>
              </a:rPr>
              <a:t>código</a:t>
            </a:r>
            <a:r>
              <a:rPr lang="en-US" altLang="pt-BR" dirty="0" smtClean="0">
                <a:ea typeface="ＭＳ Ｐゴシック" pitchFamily="34" charset="-128"/>
              </a:rPr>
              <a:t> </a:t>
            </a:r>
            <a:r>
              <a:rPr lang="en-US" altLang="pt-BR" dirty="0" err="1" smtClean="0">
                <a:ea typeface="ＭＳ Ｐゴシック" pitchFamily="34" charset="-128"/>
              </a:rPr>
              <a:t>que</a:t>
            </a:r>
            <a:r>
              <a:rPr lang="en-US" altLang="pt-BR" dirty="0" smtClean="0">
                <a:ea typeface="ＭＳ Ｐゴシック" pitchFamily="34" charset="-128"/>
              </a:rPr>
              <a:t> é </a:t>
            </a:r>
            <a:r>
              <a:rPr lang="en-US" altLang="pt-BR" dirty="0" err="1" smtClean="0">
                <a:ea typeface="ＭＳ Ｐゴシック" pitchFamily="34" charset="-128"/>
              </a:rPr>
              <a:t>automaticamente</a:t>
            </a:r>
            <a:r>
              <a:rPr lang="en-US" altLang="pt-BR" dirty="0" smtClean="0">
                <a:ea typeface="ＭＳ Ｐゴシック" pitchFamily="34" charset="-128"/>
              </a:rPr>
              <a:t> </a:t>
            </a:r>
            <a:r>
              <a:rPr lang="en-US" altLang="pt-BR" dirty="0" err="1" smtClean="0">
                <a:ea typeface="ＭＳ Ｐゴシック" pitchFamily="34" charset="-128"/>
              </a:rPr>
              <a:t>executado</a:t>
            </a:r>
            <a:r>
              <a:rPr lang="en-US" altLang="pt-BR" dirty="0" smtClean="0">
                <a:ea typeface="ＭＳ Ｐゴシック" pitchFamily="34" charset="-128"/>
              </a:rPr>
              <a:t> </a:t>
            </a:r>
            <a:r>
              <a:rPr lang="en-US" altLang="pt-BR" dirty="0" err="1" smtClean="0">
                <a:ea typeface="ＭＳ Ｐゴシック" pitchFamily="34" charset="-128"/>
              </a:rPr>
              <a:t>quando</a:t>
            </a:r>
            <a:r>
              <a:rPr lang="en-US" altLang="pt-BR" dirty="0" smtClean="0">
                <a:ea typeface="ＭＳ Ｐゴシック" pitchFamily="34" charset="-128"/>
              </a:rPr>
              <a:t> o </a:t>
            </a:r>
            <a:r>
              <a:rPr lang="en-US" altLang="pt-BR" dirty="0" err="1" smtClean="0">
                <a:ea typeface="ＭＳ Ｐゴシック" pitchFamily="34" charset="-128"/>
              </a:rPr>
              <a:t>nagegador</a:t>
            </a:r>
            <a:r>
              <a:rPr lang="en-US" altLang="pt-BR" dirty="0" smtClean="0">
                <a:ea typeface="ＭＳ Ｐゴシック" pitchFamily="34" charset="-128"/>
              </a:rPr>
              <a:t> </a:t>
            </a:r>
            <a:r>
              <a:rPr lang="en-US" altLang="pt-BR" dirty="0" err="1" smtClean="0">
                <a:ea typeface="ＭＳ Ｐゴシック" pitchFamily="34" charset="-128"/>
              </a:rPr>
              <a:t>deixa</a:t>
            </a:r>
            <a:r>
              <a:rPr lang="en-US" altLang="pt-BR" dirty="0" smtClean="0">
                <a:ea typeface="ＭＳ Ｐゴシック" pitchFamily="34" charset="-128"/>
              </a:rPr>
              <a:t> a </a:t>
            </a:r>
            <a:r>
              <a:rPr lang="en-US" altLang="pt-BR" dirty="0" err="1" smtClean="0">
                <a:ea typeface="ＭＳ Ｐゴシック" pitchFamily="34" charset="-128"/>
              </a:rPr>
              <a:t>página</a:t>
            </a:r>
            <a:endParaRPr lang="en-US" altLang="pt-BR" dirty="0" smtClean="0">
              <a:ea typeface="ＭＳ Ｐゴシック" pitchFamily="34" charset="-128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5562600" cy="5694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 Narrow" pitchFamily="34" charset="0"/>
                <a:ea typeface="ＭＳ Ｐゴシック" pitchFamily="34" charset="-128"/>
              </a:defRPr>
            </a:lvl1pPr>
            <a:lvl2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&lt;html&gt;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&lt;!–- form01.html --&gt;</a:t>
            </a:r>
          </a:p>
          <a:p>
            <a:endParaRPr lang="en-US" altLang="pt-BR" sz="14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&lt;head&gt;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&lt;title&gt;Página Olá / Até logo&lt;/title&gt;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&lt;meta http-equiv="Content-Type"  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content="text/html; charset=utf-8"&gt;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&lt;script type="text/javascript"&gt;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pt-BR" sz="1400">
                <a:solidFill>
                  <a:schemeClr val="tx2"/>
                </a:solidFill>
                <a:latin typeface="Courier New" pitchFamily="49" charset="0"/>
              </a:rPr>
              <a:t>function Hello()</a:t>
            </a:r>
          </a:p>
          <a:p>
            <a:r>
              <a:rPr lang="en-US" altLang="pt-BR" sz="1400">
                <a:solidFill>
                  <a:schemeClr val="tx2"/>
                </a:solidFill>
                <a:latin typeface="Courier New" pitchFamily="49" charset="0"/>
              </a:rPr>
              <a:t>     {</a:t>
            </a:r>
          </a:p>
          <a:p>
            <a:r>
              <a:rPr lang="en-US" altLang="pt-BR" sz="1400">
                <a:solidFill>
                  <a:schemeClr val="tx2"/>
                </a:solidFill>
                <a:latin typeface="Courier New" pitchFamily="49" charset="0"/>
              </a:rPr>
              <a:t>       globalName=prompt("Bem vindo a minha 	página. Qual é o seu nome?","");</a:t>
            </a:r>
          </a:p>
          <a:p>
            <a:r>
              <a:rPr lang="en-US" altLang="pt-BR" sz="1400">
                <a:solidFill>
                  <a:schemeClr val="tx2"/>
                </a:solidFill>
                <a:latin typeface="Courier New" pitchFamily="49" charset="0"/>
              </a:rPr>
              <a:t>     }</a:t>
            </a:r>
          </a:p>
          <a:p>
            <a:endParaRPr lang="en-US" altLang="pt-BR" sz="1400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pt-BR" sz="1400">
                <a:latin typeface="Courier New" pitchFamily="49" charset="0"/>
              </a:rPr>
              <a:t>function Goodbye()</a:t>
            </a:r>
          </a:p>
          <a:p>
            <a:r>
              <a:rPr lang="en-US" altLang="pt-BR" sz="1400">
                <a:latin typeface="Courier New" pitchFamily="49" charset="0"/>
              </a:rPr>
              <a:t>     {</a:t>
            </a:r>
          </a:p>
          <a:p>
            <a:r>
              <a:rPr lang="en-US" altLang="pt-BR" sz="1400">
                <a:latin typeface="Courier New" pitchFamily="49" charset="0"/>
              </a:rPr>
              <a:t>       alert("Até logo, " + globalName +</a:t>
            </a:r>
          </a:p>
          <a:p>
            <a:r>
              <a:rPr lang="en-US" altLang="pt-BR" sz="1400">
                <a:latin typeface="Courier New" pitchFamily="49" charset="0"/>
              </a:rPr>
              <a:t>             " volte em breve.");</a:t>
            </a:r>
          </a:p>
          <a:p>
            <a:r>
              <a:rPr lang="en-US" altLang="pt-BR" sz="1400">
                <a:latin typeface="Courier New" pitchFamily="49" charset="0"/>
              </a:rPr>
              <a:t>     }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&lt;/script&gt;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&lt;/head&gt;</a:t>
            </a:r>
          </a:p>
          <a:p>
            <a:endParaRPr lang="en-US" altLang="pt-BR" sz="14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&lt;body </a:t>
            </a:r>
            <a:r>
              <a:rPr lang="en-US" altLang="pt-BR" sz="1400">
                <a:solidFill>
                  <a:schemeClr val="tx2"/>
                </a:solidFill>
                <a:latin typeface="Courier New" pitchFamily="49" charset="0"/>
              </a:rPr>
              <a:t>onload="Hello();"</a:t>
            </a:r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>
                <a:latin typeface="Courier New" pitchFamily="49" charset="0"/>
              </a:rPr>
              <a:t>onunload="Goodbye();"</a:t>
            </a:r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 &lt;p&gt;Um texto qualquer aparece na página.&lt;/p&gt;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&lt;/body&gt;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601200" cy="685800"/>
          </a:xfrm>
        </p:spPr>
        <p:txBody>
          <a:bodyPr/>
          <a:lstStyle/>
          <a:p>
            <a:r>
              <a:rPr lang="en-US" altLang="pt-BR" smtClean="0">
                <a:ea typeface="ＭＳ Ｐゴシック" pitchFamily="34" charset="-128"/>
              </a:rPr>
              <a:t>Formulários HTML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  <a:tabLst>
                <a:tab pos="2006600" algn="l"/>
              </a:tabLst>
            </a:pPr>
            <a:r>
              <a:rPr lang="en-US" altLang="pt-BR" smtClean="0">
                <a:solidFill>
                  <a:schemeClr val="tx1"/>
                </a:solidFill>
                <a:ea typeface="ＭＳ Ｐゴシック" pitchFamily="34" charset="-128"/>
              </a:rPr>
              <a:t>Boa parte do gerenciamento de eventos em JS está associado a formulários</a:t>
            </a:r>
          </a:p>
          <a:p>
            <a:pPr>
              <a:buFontTx/>
              <a:buChar char="•"/>
              <a:tabLst>
                <a:tab pos="2006600" algn="l"/>
              </a:tabLst>
            </a:pPr>
            <a:r>
              <a:rPr lang="en-US" altLang="pt-BR" smtClean="0">
                <a:solidFill>
                  <a:schemeClr val="tx1"/>
                </a:solidFill>
                <a:ea typeface="ＭＳ Ｐゴシック" pitchFamily="34" charset="-128"/>
              </a:rPr>
              <a:t>Um formulário HTML é uma coleção de elementos para gerenciar entrada e saída de dados, além de outros tipos de interação nos elementos da página</a:t>
            </a:r>
          </a:p>
          <a:p>
            <a:pPr lvl="1">
              <a:tabLst>
                <a:tab pos="2006600" algn="l"/>
              </a:tabLst>
            </a:pPr>
            <a:endParaRPr lang="en-US" altLang="pt-BR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  <a:tabLst>
                <a:tab pos="2006600" algn="l"/>
              </a:tabLst>
            </a:pPr>
            <a:r>
              <a:rPr lang="en-US" altLang="pt-BR" sz="160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&lt;form id="</a:t>
            </a:r>
            <a:r>
              <a:rPr lang="en-US" altLang="pt-BR" sz="1600" smtClean="0">
                <a:solidFill>
                  <a:srgbClr val="009900"/>
                </a:solidFill>
                <a:latin typeface="Courier New" pitchFamily="49" charset="0"/>
                <a:ea typeface="ＭＳ Ｐゴシック" pitchFamily="34" charset="-128"/>
              </a:rPr>
              <a:t>FormName</a:t>
            </a:r>
            <a:r>
              <a:rPr lang="en-US" altLang="pt-BR" sz="160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"&gt;              </a:t>
            </a:r>
            <a:endParaRPr lang="en-US" altLang="pt-BR" sz="1600" u="sng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  <a:tabLst>
                <a:tab pos="2006600" algn="l"/>
              </a:tabLst>
            </a:pPr>
            <a:r>
              <a:rPr lang="en-US" altLang="pt-BR" sz="1600" smtClean="0">
                <a:latin typeface="Courier New" pitchFamily="49" charset="0"/>
                <a:ea typeface="ＭＳ Ｐゴシック" pitchFamily="34" charset="-128"/>
              </a:rPr>
              <a:t>…                                                 </a:t>
            </a:r>
            <a:r>
              <a:rPr lang="en-US" altLang="pt-BR" sz="1600" smtClean="0">
                <a:ea typeface="ＭＳ Ｐゴシック" pitchFamily="34" charset="-128"/>
              </a:rPr>
              <a:t>  </a:t>
            </a:r>
          </a:p>
          <a:p>
            <a:pPr lvl="1">
              <a:buFont typeface="Wingdings" pitchFamily="2" charset="2"/>
              <a:buNone/>
              <a:tabLst>
                <a:tab pos="2006600" algn="l"/>
              </a:tabLst>
            </a:pPr>
            <a:r>
              <a:rPr lang="en-US" altLang="pt-BR" sz="1600" smtClean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&lt;/form&gt;                                           </a:t>
            </a:r>
            <a:endParaRPr lang="en-US" altLang="pt-BR" sz="1600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  <a:tabLst>
                <a:tab pos="2006600" algn="l"/>
              </a:tabLst>
            </a:pPr>
            <a:endParaRPr lang="en-US" altLang="pt-BR" sz="1600" smtClean="0">
              <a:solidFill>
                <a:schemeClr val="tx2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  <a:tabLst>
                <a:tab pos="2006600" algn="l"/>
              </a:tabLst>
            </a:pPr>
            <a:endParaRPr lang="en-US" altLang="pt-BR" sz="180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buFontTx/>
              <a:buChar char="•"/>
              <a:tabLst>
                <a:tab pos="2006600" algn="l"/>
              </a:tabLst>
            </a:pPr>
            <a:r>
              <a:rPr lang="en-US" altLang="pt-BR" smtClean="0">
                <a:solidFill>
                  <a:schemeClr val="tx1"/>
                </a:solidFill>
                <a:ea typeface="ＭＳ Ｐゴシック" pitchFamily="34" charset="-128"/>
              </a:rPr>
              <a:t>Elementos de formulário são:</a:t>
            </a:r>
          </a:p>
          <a:p>
            <a:pPr lvl="1">
              <a:buFont typeface="Wingdings" pitchFamily="2" charset="2"/>
              <a:buNone/>
              <a:tabLst>
                <a:tab pos="2006600" algn="l"/>
              </a:tabLst>
            </a:pPr>
            <a:r>
              <a:rPr lang="en-US" altLang="pt-BR" smtClean="0">
                <a:ea typeface="ＭＳ Ｐゴシック" pitchFamily="34" charset="-128"/>
              </a:rPr>
              <a:t>Para input……………..: 	</a:t>
            </a:r>
            <a:r>
              <a:rPr lang="en-US" altLang="pt-BR" u="sng" smtClean="0">
                <a:ea typeface="ＭＳ Ｐゴシック" pitchFamily="34" charset="-128"/>
              </a:rPr>
              <a:t>botão</a:t>
            </a:r>
            <a:r>
              <a:rPr lang="en-US" altLang="pt-BR" smtClean="0">
                <a:ea typeface="ＭＳ Ｐゴシック" pitchFamily="34" charset="-128"/>
              </a:rPr>
              <a:t>, lista de seleção, radio button, check box, password, …</a:t>
            </a:r>
          </a:p>
          <a:p>
            <a:pPr lvl="1">
              <a:buFont typeface="Wingdings" pitchFamily="2" charset="2"/>
              <a:buNone/>
              <a:tabLst>
                <a:tab pos="2006600" algn="l"/>
              </a:tabLst>
            </a:pPr>
            <a:r>
              <a:rPr lang="en-US" altLang="pt-BR" smtClean="0">
                <a:ea typeface="ＭＳ Ｐゴシック" pitchFamily="34" charset="-128"/>
              </a:rPr>
              <a:t>Para input/output……...: </a:t>
            </a:r>
            <a:r>
              <a:rPr lang="en-US" altLang="pt-BR" u="sng" smtClean="0">
                <a:ea typeface="ＭＳ Ｐゴシック" pitchFamily="34" charset="-128"/>
              </a:rPr>
              <a:t>text box</a:t>
            </a:r>
            <a:r>
              <a:rPr lang="en-US" altLang="pt-BR" smtClean="0">
                <a:ea typeface="ＭＳ Ｐゴシック" pitchFamily="34" charset="-128"/>
              </a:rPr>
              <a:t>, </a:t>
            </a:r>
            <a:r>
              <a:rPr lang="en-US" altLang="pt-BR" u="sng" smtClean="0">
                <a:ea typeface="ＭＳ Ｐゴシック" pitchFamily="34" charset="-128"/>
              </a:rPr>
              <a:t>text area</a:t>
            </a:r>
            <a:r>
              <a:rPr lang="en-US" altLang="pt-BR" smtClean="0">
                <a:ea typeface="ＭＳ Ｐゴシック" pitchFamily="34" charset="-128"/>
              </a:rPr>
              <a:t>, …</a:t>
            </a:r>
          </a:p>
          <a:p>
            <a:pPr lvl="1">
              <a:buFont typeface="Wingdings" pitchFamily="2" charset="2"/>
              <a:buNone/>
              <a:tabLst>
                <a:tab pos="2006600" algn="l"/>
              </a:tabLst>
            </a:pPr>
            <a:endParaRPr lang="en-US" altLang="pt-BR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ubtitle 1"/>
          <p:cNvSpPr>
            <a:spLocks noGrp="1"/>
          </p:cNvSpPr>
          <p:nvPr>
            <p:ph type="subTitle" sz="quarter" idx="1"/>
          </p:nvPr>
        </p:nvSpPr>
        <p:spPr>
          <a:xfrm>
            <a:off x="228600" y="838200"/>
            <a:ext cx="9372600" cy="51816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GB" altLang="pt-BR" smtClean="0">
                <a:solidFill>
                  <a:srgbClr val="FF0000"/>
                </a:solidFill>
                <a:ea typeface="ＭＳ Ｐゴシック" pitchFamily="34" charset="-128"/>
              </a:rPr>
              <a:t>document.forms[ ] </a:t>
            </a:r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é um array que contém elementos para cada formulário de uma página. Deve-se usar o </a:t>
            </a:r>
            <a:r>
              <a:rPr lang="en-GB" altLang="pt-BR" smtClean="0">
                <a:solidFill>
                  <a:srgbClr val="FF0000"/>
                </a:solidFill>
                <a:ea typeface="ＭＳ Ｐゴシック" pitchFamily="34" charset="-128"/>
              </a:rPr>
              <a:t>"id"</a:t>
            </a:r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 associado ao formulário como </a:t>
            </a:r>
            <a:r>
              <a:rPr lang="en-GB" altLang="pt-BR" smtClean="0">
                <a:solidFill>
                  <a:srgbClr val="FF0000"/>
                </a:solidFill>
                <a:ea typeface="ＭＳ Ｐゴシック" pitchFamily="34" charset="-128"/>
              </a:rPr>
              <a:t>índice</a:t>
            </a:r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 neste array</a:t>
            </a:r>
          </a:p>
          <a:p>
            <a:pPr algn="l">
              <a:buFontTx/>
              <a:buChar char="•"/>
            </a:pPr>
            <a:endParaRPr lang="en-GB" altLang="pt-BR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l">
              <a:buFontTx/>
              <a:buChar char="•"/>
            </a:pPr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Pode-se também usar a seguinte sintaxe </a:t>
            </a:r>
          </a:p>
          <a:p>
            <a:pPr algn="l"/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                document.forms[0]</a:t>
            </a:r>
          </a:p>
          <a:p>
            <a:pPr algn="l"/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para acessar o primeiro formulário da página (e indíces maiores para acessar outros formulários, se existir mais de um).  </a:t>
            </a:r>
          </a:p>
          <a:p>
            <a:pPr algn="l">
              <a:buFontTx/>
              <a:buChar char="•"/>
            </a:pPr>
            <a:endParaRPr lang="en-GB" altLang="pt-BR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l">
              <a:buFontTx/>
              <a:buChar char="•"/>
            </a:pPr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 Usando esse mecanismo, é possível acessar outros elementos HTML do form (usando os ids desses elementos).  </a:t>
            </a:r>
          </a:p>
          <a:p>
            <a:pPr algn="l">
              <a:buFontTx/>
              <a:buChar char="•"/>
            </a:pPr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Páginas HTML são armazenadas como uma </a:t>
            </a:r>
            <a:r>
              <a:rPr lang="en-GB" altLang="pt-BR" smtClean="0">
                <a:solidFill>
                  <a:srgbClr val="FF0000"/>
                </a:solidFill>
                <a:ea typeface="ＭＳ Ｐゴシック" pitchFamily="34" charset="-128"/>
              </a:rPr>
              <a:t>hierarquia de relacionamentos pai/filho</a:t>
            </a:r>
            <a:r>
              <a:rPr lang="en-GB" altLang="pt-BR" smtClean="0">
                <a:solidFill>
                  <a:schemeClr val="tx1"/>
                </a:solidFill>
                <a:ea typeface="ＭＳ Ｐゴシック" pitchFamily="34" charset="-128"/>
              </a:rPr>
              <a:t>. É possível explorar essa hierarquia para acessar os elementos da página</a:t>
            </a:r>
          </a:p>
        </p:txBody>
      </p:sp>
      <p:sp>
        <p:nvSpPr>
          <p:cNvPr id="20483" name="Title 2"/>
          <p:cNvSpPr>
            <a:spLocks noGrp="1"/>
          </p:cNvSpPr>
          <p:nvPr>
            <p:ph type="ctrTitle" sz="quarter"/>
          </p:nvPr>
        </p:nvSpPr>
        <p:spPr>
          <a:xfrm>
            <a:off x="609600" y="76200"/>
            <a:ext cx="8229600" cy="609600"/>
          </a:xfrm>
        </p:spPr>
        <p:txBody>
          <a:bodyPr/>
          <a:lstStyle/>
          <a:p>
            <a:r>
              <a:rPr lang="en-GB" altLang="pt-BR" smtClean="0">
                <a:ea typeface="ＭＳ Ｐゴシック" pitchFamily="34" charset="-128"/>
              </a:rPr>
              <a:t>HTML forms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601200" cy="685800"/>
          </a:xfrm>
        </p:spPr>
        <p:txBody>
          <a:bodyPr/>
          <a:lstStyle/>
          <a:p>
            <a:r>
              <a:rPr lang="en-US" altLang="pt-BR" smtClean="0">
                <a:ea typeface="ＭＳ Ｐゴシック" pitchFamily="34" charset="-128"/>
              </a:rPr>
              <a:t>Botão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33400" y="2362200"/>
            <a:ext cx="8382000" cy="39703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 Narrow" pitchFamily="34" charset="0"/>
                <a:ea typeface="ＭＳ Ｐゴシック" pitchFamily="34" charset="-128"/>
              </a:defRPr>
            </a:lvl1pPr>
            <a:lvl2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&lt;html&gt;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&lt;!–- form02.html --&gt;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&lt;head&gt;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&lt;title&gt;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Manipulando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botões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&lt;/title&gt;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&lt;meta http-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equiv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="Content-Type" content="text/html; charset=utf-8"&gt;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&lt;script type="text/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javascript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"</a:t>
            </a:r>
          </a:p>
          <a:p>
            <a:r>
              <a:rPr lang="en-US" altLang="pt-BR" sz="1400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src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="https://baldochi.unifei.edu.br/COM222/random.js"&gt;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&lt;/script&gt;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&lt;/head&gt;</a:t>
            </a:r>
          </a:p>
          <a:p>
            <a:endParaRPr lang="en-US" altLang="pt-BR" sz="14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&lt;body&gt;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&lt;form id="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ButtonForm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"&gt;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   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&lt;p&gt; 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&lt;input type="</a:t>
            </a:r>
            <a:r>
              <a:rPr lang="en-US" altLang="pt-BR" sz="1400" dirty="0">
                <a:latin typeface="Courier New" pitchFamily="49" charset="0"/>
              </a:rPr>
              <a:t>button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" value= "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Cique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para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obter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nro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49" charset="0"/>
              </a:rPr>
              <a:t> da </a:t>
            </a:r>
            <a:r>
              <a:rPr lang="en-US" altLang="pt-BR" sz="1400" dirty="0" err="1">
                <a:solidFill>
                  <a:srgbClr val="009900"/>
                </a:solidFill>
                <a:latin typeface="Courier New" pitchFamily="49" charset="0"/>
              </a:rPr>
              <a:t>sorte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"</a:t>
            </a:r>
          </a:p>
          <a:p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          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onclick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="</a:t>
            </a:r>
            <a:r>
              <a:rPr lang="en-US" altLang="pt-BR" sz="1400" dirty="0" err="1">
                <a:solidFill>
                  <a:srgbClr val="FF0033"/>
                </a:solidFill>
                <a:latin typeface="Courier New" pitchFamily="49" charset="0"/>
              </a:rPr>
              <a:t>var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randomInt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(1, 100);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                  alert('O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nro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da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sorte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para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hoje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é ' + </a:t>
            </a:r>
            <a:r>
              <a:rPr lang="en-US" altLang="pt-BR" sz="14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" /&gt; </a:t>
            </a:r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&lt;/p&gt;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 &lt;/form&gt;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 &lt;/body&gt;</a:t>
            </a:r>
          </a:p>
          <a:p>
            <a:r>
              <a:rPr lang="en-US" altLang="pt-BR" sz="1400" dirty="0">
                <a:solidFill>
                  <a:schemeClr val="tx1"/>
                </a:solidFill>
                <a:latin typeface="Courier New" pitchFamily="49" charset="0"/>
              </a:rPr>
              <a:t>&lt;/html&gt;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463" y="838200"/>
            <a:ext cx="9583737" cy="1712913"/>
          </a:xfrm>
          <a:noFill/>
        </p:spPr>
        <p:txBody>
          <a:bodyPr/>
          <a:lstStyle/>
          <a:p>
            <a:pPr>
              <a:buFontTx/>
              <a:buChar char="•"/>
              <a:tabLst>
                <a:tab pos="2511425" algn="l"/>
              </a:tabLst>
            </a:pPr>
            <a:r>
              <a:rPr lang="en-US" altLang="pt-BR" smtClean="0">
                <a:solidFill>
                  <a:schemeClr val="tx1"/>
                </a:solidFill>
                <a:ea typeface="ＭＳ Ｐゴシック" pitchFamily="34" charset="-128"/>
              </a:rPr>
              <a:t>O elemento mais simples de um form é um botão</a:t>
            </a:r>
          </a:p>
          <a:p>
            <a:pPr lvl="1">
              <a:tabLst>
                <a:tab pos="2511425" algn="l"/>
              </a:tabLst>
            </a:pPr>
            <a:r>
              <a:rPr lang="en-US" altLang="pt-BR" smtClean="0">
                <a:ea typeface="ＭＳ Ｐゴシック" pitchFamily="34" charset="-128"/>
              </a:rPr>
              <a:t>Análogo a um botão do mundo real. Clique é usado para disparar eventos.</a:t>
            </a:r>
          </a:p>
          <a:p>
            <a:pPr>
              <a:tabLst>
                <a:tab pos="2511425" algn="l"/>
              </a:tabLst>
            </a:pPr>
            <a:endParaRPr lang="en-US" altLang="pt-BR" sz="1800" smtClean="0">
              <a:latin typeface="Courier New" pitchFamily="49" charset="0"/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  <a:tabLst>
                <a:tab pos="2511425" algn="l"/>
              </a:tabLst>
            </a:pPr>
            <a:r>
              <a:rPr lang="en-US" altLang="pt-BR" sz="1600" smtClean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pt-BR" sz="160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&lt;input type="</a:t>
            </a:r>
            <a:r>
              <a:rPr lang="en-US" altLang="pt-BR" sz="1600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button</a:t>
            </a:r>
            <a:r>
              <a:rPr lang="en-US" altLang="pt-BR" sz="160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" value="</a:t>
            </a:r>
            <a:r>
              <a:rPr lang="en-US" altLang="pt-BR" sz="1600" smtClean="0">
                <a:solidFill>
                  <a:srgbClr val="009900"/>
                </a:solidFill>
                <a:latin typeface="Courier New" pitchFamily="49" charset="0"/>
                <a:ea typeface="ＭＳ Ｐゴシック" pitchFamily="34" charset="-128"/>
              </a:rPr>
              <a:t>LABEL</a:t>
            </a:r>
            <a:r>
              <a:rPr lang="en-US" altLang="pt-BR" sz="160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" onclick="</a:t>
            </a:r>
            <a:r>
              <a:rPr lang="en-US" altLang="pt-BR" sz="1600" smtClean="0">
                <a:latin typeface="Courier New" pitchFamily="49" charset="0"/>
                <a:ea typeface="ＭＳ Ｐゴシック" pitchFamily="34" charset="-128"/>
              </a:rPr>
              <a:t>JAVASCRIPT_CODE</a:t>
            </a:r>
            <a:r>
              <a:rPr lang="en-US" altLang="pt-BR" sz="1600" smtClean="0">
                <a:solidFill>
                  <a:srgbClr val="FF0033"/>
                </a:solidFill>
                <a:latin typeface="Courier New" pitchFamily="49" charset="0"/>
                <a:ea typeface="ＭＳ Ｐゴシック" pitchFamily="34" charset="-128"/>
              </a:rPr>
              <a:t>" /&gt;</a:t>
            </a:r>
          </a:p>
          <a:p>
            <a:pPr lvl="1">
              <a:buFont typeface="Wingdings" pitchFamily="2" charset="2"/>
              <a:buNone/>
              <a:tabLst>
                <a:tab pos="2511425" algn="l"/>
              </a:tabLst>
            </a:pPr>
            <a:endParaRPr lang="en-US" altLang="pt-BR" sz="1600" smtClean="0">
              <a:solidFill>
                <a:srgbClr val="FF0033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601200" cy="533400"/>
          </a:xfrm>
        </p:spPr>
        <p:txBody>
          <a:bodyPr/>
          <a:lstStyle/>
          <a:p>
            <a:r>
              <a:rPr lang="en-US" altLang="pt-BR" smtClean="0">
                <a:ea typeface="ＭＳ Ｐゴシック" pitchFamily="34" charset="-128"/>
              </a:rPr>
              <a:t>Botões e Funções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800" y="746125"/>
            <a:ext cx="5943600" cy="63404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 Narrow" pitchFamily="34" charset="0"/>
                <a:ea typeface="ＭＳ Ｐゴシック" pitchFamily="34" charset="-128"/>
              </a:defRPr>
            </a:lvl1pPr>
            <a:lvl2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&lt;html&gt;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&lt;!–- form03.html --&gt;</a:t>
            </a:r>
            <a:endParaRPr lang="en-US" altLang="pt-BR" sz="6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&lt;head&gt;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&lt;title&gt;Manipulando botões&lt;/title&gt;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&lt;meta http-equiv="Content-Type" content="text/html; 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charset=utf-8"&gt;</a:t>
            </a:r>
            <a:endParaRPr lang="en-US" altLang="pt-BR" sz="9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&lt;script type="text/javascript"&gt;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   function Greeting()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   {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     var now = new Date();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     if (now.getHours() &lt; 12) {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       alert("Bom dia");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     } 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     else if (now.getHours() &lt; 18) {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       alert("Boa tarde");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     }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     else {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       alert("Boa noite");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     }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    }       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&lt;/script&gt;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&lt;/head&gt;</a:t>
            </a:r>
            <a:endParaRPr lang="en-US" altLang="pt-BR" sz="9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&lt;body&gt;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&lt;form id="ButtonForm"&gt;</a:t>
            </a:r>
          </a:p>
          <a:p>
            <a:r>
              <a:rPr lang="en-US" altLang="pt-BR" sz="1400">
                <a:solidFill>
                  <a:srgbClr val="FF0033"/>
                </a:solidFill>
                <a:latin typeface="Courier New" pitchFamily="49" charset="0"/>
              </a:rPr>
              <a:t>   </a:t>
            </a:r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&lt;p&gt;</a:t>
            </a:r>
            <a:r>
              <a:rPr lang="en-US" altLang="pt-BR" sz="1400">
                <a:solidFill>
                  <a:srgbClr val="FF0033"/>
                </a:solidFill>
                <a:latin typeface="Courier New" pitchFamily="49" charset="0"/>
              </a:rPr>
              <a:t> &lt;input type="</a:t>
            </a:r>
            <a:r>
              <a:rPr lang="en-US" altLang="pt-BR" sz="1400">
                <a:latin typeface="Courier New" pitchFamily="49" charset="0"/>
              </a:rPr>
              <a:t>button</a:t>
            </a:r>
            <a:r>
              <a:rPr lang="en-US" altLang="pt-BR" sz="1400">
                <a:solidFill>
                  <a:srgbClr val="FF0033"/>
                </a:solidFill>
                <a:latin typeface="Courier New" pitchFamily="49" charset="0"/>
              </a:rPr>
              <a:t>" value="</a:t>
            </a:r>
            <a:r>
              <a:rPr lang="en-US" altLang="pt-BR" sz="1400">
                <a:solidFill>
                  <a:srgbClr val="009900"/>
                </a:solidFill>
                <a:latin typeface="Courier New" pitchFamily="49" charset="0"/>
              </a:rPr>
              <a:t>Clique aqui</a:t>
            </a:r>
            <a:r>
              <a:rPr lang="en-US" altLang="pt-BR" sz="1400">
                <a:solidFill>
                  <a:srgbClr val="FF0033"/>
                </a:solidFill>
                <a:latin typeface="Courier New" pitchFamily="49" charset="0"/>
              </a:rPr>
              <a:t>"</a:t>
            </a:r>
          </a:p>
          <a:p>
            <a:r>
              <a:rPr lang="en-US" altLang="pt-BR" sz="1400">
                <a:solidFill>
                  <a:srgbClr val="FF0033"/>
                </a:solidFill>
                <a:latin typeface="Courier New" pitchFamily="49" charset="0"/>
              </a:rPr>
              <a:t>           onclick="</a:t>
            </a:r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Greeting();</a:t>
            </a:r>
            <a:r>
              <a:rPr lang="en-US" altLang="pt-BR" sz="1400">
                <a:solidFill>
                  <a:srgbClr val="FF0033"/>
                </a:solidFill>
                <a:latin typeface="Courier New" pitchFamily="49" charset="0"/>
              </a:rPr>
              <a:t>" /&gt;   </a:t>
            </a:r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&lt;/p&gt;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 &lt;/form&gt;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 &lt;/body&gt;</a:t>
            </a:r>
          </a:p>
          <a:p>
            <a:r>
              <a:rPr lang="en-US" altLang="pt-BR" sz="1400">
                <a:solidFill>
                  <a:schemeClr val="tx1"/>
                </a:solidFill>
                <a:latin typeface="Courier New" pitchFamily="49" charset="0"/>
              </a:rPr>
              <a:t>&lt;/html&gt;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6324600" y="762000"/>
            <a:ext cx="3048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defRPr sz="2400">
                <a:solidFill>
                  <a:schemeClr val="accent2"/>
                </a:solidFill>
                <a:latin typeface="Arial Narrow" pitchFamily="34" charset="0"/>
                <a:ea typeface="ＭＳ Ｐゴシック" pitchFamily="34" charset="-128"/>
              </a:defRPr>
            </a:lvl1pPr>
            <a:lvl2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pt-BR">
                <a:solidFill>
                  <a:schemeClr val="tx1"/>
                </a:solidFill>
              </a:rPr>
              <a:t>Para tarefas complexas, podemos definir funções e fazer com que o evento </a:t>
            </a:r>
            <a:r>
              <a:rPr lang="en-US" altLang="pt-BR">
                <a:solidFill>
                  <a:srgbClr val="FF0000"/>
                </a:solidFill>
              </a:rPr>
              <a:t>onclick</a:t>
            </a:r>
            <a:r>
              <a:rPr lang="en-US" altLang="pt-BR">
                <a:solidFill>
                  <a:schemeClr val="tx1"/>
                </a:solidFill>
              </a:rPr>
              <a:t> dispare a execução da função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601200" cy="685800"/>
          </a:xfrm>
        </p:spPr>
        <p:txBody>
          <a:bodyPr/>
          <a:lstStyle/>
          <a:p>
            <a:r>
              <a:rPr lang="en-US" altLang="pt-BR" smtClean="0">
                <a:ea typeface="ＭＳ Ｐゴシック" pitchFamily="34" charset="-128"/>
              </a:rPr>
              <a:t>Botões e Janelas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601200" cy="228441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pt-BR" smtClean="0">
                <a:solidFill>
                  <a:schemeClr val="tx1"/>
                </a:solidFill>
                <a:ea typeface="ＭＳ Ｐゴシック" pitchFamily="34" charset="-128"/>
              </a:rPr>
              <a:t>Caixas de alerta são úteis para mostrar mensagens curtas e pouco frequentes</a:t>
            </a:r>
          </a:p>
          <a:p>
            <a:pPr lvl="1"/>
            <a:r>
              <a:rPr lang="en-US" altLang="pt-BR" smtClean="0">
                <a:ea typeface="ＭＳ Ｐゴシック" pitchFamily="34" charset="-128"/>
              </a:rPr>
              <a:t>Não são adequadas para mostrar texto longo e formatado</a:t>
            </a:r>
          </a:p>
          <a:p>
            <a:pPr lvl="1"/>
            <a:r>
              <a:rPr lang="en-US" altLang="pt-BR" smtClean="0">
                <a:ea typeface="ＭＳ Ｐゴシック" pitchFamily="34" charset="-128"/>
              </a:rPr>
              <a:t>Caixa não é integrada à página, requer que o usuário explicitamente feche a caixa</a:t>
            </a:r>
          </a:p>
          <a:p>
            <a:pPr lvl="1"/>
            <a:endParaRPr lang="en-US" altLang="pt-BR" smtClean="0">
              <a:ea typeface="ＭＳ Ｐゴシック" pitchFamily="34" charset="-128"/>
            </a:endParaRPr>
          </a:p>
          <a:p>
            <a:r>
              <a:rPr lang="en-US" altLang="pt-BR" smtClean="0">
                <a:solidFill>
                  <a:schemeClr val="tx1"/>
                </a:solidFill>
                <a:ea typeface="ＭＳ Ｐゴシック" pitchFamily="34" charset="-128"/>
              </a:rPr>
              <a:t> PERGUNTA: seria possível usar o comando document.write nos exemplos anteriores?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0" y="3429000"/>
            <a:ext cx="960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</a:pPr>
            <a:r>
              <a:rPr lang="en-US" altLang="pt-BR">
                <a:solidFill>
                  <a:srgbClr val="FF0033"/>
                </a:solidFill>
                <a:latin typeface="Arial Narrow" pitchFamily="34" charset="0"/>
              </a:rPr>
              <a:t>NÃO --  isso iria sobrepor a página corrente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4343400"/>
            <a:ext cx="9601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pt-BR" dirty="0" err="1" smtClean="0">
                <a:latin typeface="Arial Narrow" pitchFamily="34" charset="0"/>
              </a:rPr>
              <a:t>Solução</a:t>
            </a:r>
            <a:r>
              <a:rPr lang="en-US" altLang="pt-BR" dirty="0" smtClean="0">
                <a:latin typeface="Arial Narrow" pitchFamily="34" charset="0"/>
              </a:rPr>
              <a:t>: </a:t>
            </a:r>
            <a:r>
              <a:rPr lang="en-US" altLang="pt-BR" dirty="0" err="1" smtClean="0">
                <a:latin typeface="Arial Narrow" pitchFamily="34" charset="0"/>
              </a:rPr>
              <a:t>abrir</a:t>
            </a:r>
            <a:r>
              <a:rPr lang="en-US" altLang="pt-BR" dirty="0" smtClean="0">
                <a:latin typeface="Arial Narrow" pitchFamily="34" charset="0"/>
              </a:rPr>
              <a:t> </a:t>
            </a:r>
            <a:r>
              <a:rPr lang="en-US" altLang="pt-BR" dirty="0" err="1">
                <a:latin typeface="Arial Narrow" pitchFamily="34" charset="0"/>
              </a:rPr>
              <a:t>uma</a:t>
            </a:r>
            <a:r>
              <a:rPr lang="en-US" altLang="pt-BR" dirty="0">
                <a:latin typeface="Arial Narrow" pitchFamily="34" charset="0"/>
              </a:rPr>
              <a:t> nova </a:t>
            </a:r>
            <a:r>
              <a:rPr lang="en-US" altLang="pt-BR" dirty="0" err="1">
                <a:latin typeface="Arial Narrow" pitchFamily="34" charset="0"/>
              </a:rPr>
              <a:t>janela</a:t>
            </a:r>
            <a:r>
              <a:rPr lang="en-US" altLang="pt-BR" dirty="0">
                <a:latin typeface="Arial Narrow" pitchFamily="34" charset="0"/>
              </a:rPr>
              <a:t> do browser e </a:t>
            </a:r>
            <a:r>
              <a:rPr lang="en-US" altLang="pt-BR" dirty="0" err="1">
                <a:latin typeface="Arial Narrow" pitchFamily="34" charset="0"/>
              </a:rPr>
              <a:t>e</a:t>
            </a:r>
            <a:r>
              <a:rPr lang="en-US" altLang="pt-BR" dirty="0">
                <a:latin typeface="Arial Narrow" pitchFamily="34" charset="0"/>
              </a:rPr>
              <a:t> </a:t>
            </a:r>
            <a:r>
              <a:rPr lang="en-US" altLang="pt-BR" dirty="0" err="1">
                <a:latin typeface="Arial Narrow" pitchFamily="34" charset="0"/>
              </a:rPr>
              <a:t>colocar</a:t>
            </a:r>
            <a:r>
              <a:rPr lang="en-US" altLang="pt-BR" dirty="0">
                <a:latin typeface="Arial Narrow" pitchFamily="34" charset="0"/>
              </a:rPr>
              <a:t> </a:t>
            </a:r>
            <a:r>
              <a:rPr lang="en-US" altLang="pt-BR" dirty="0" err="1">
                <a:latin typeface="Arial Narrow" pitchFamily="34" charset="0"/>
              </a:rPr>
              <a:t>mensagens</a:t>
            </a:r>
            <a:r>
              <a:rPr lang="en-US" altLang="pt-BR" dirty="0">
                <a:latin typeface="Arial Narrow" pitchFamily="34" charset="0"/>
              </a:rPr>
              <a:t> </a:t>
            </a:r>
            <a:r>
              <a:rPr lang="en-US" altLang="pt-BR" dirty="0" err="1">
                <a:latin typeface="Arial Narrow" pitchFamily="34" charset="0"/>
              </a:rPr>
              <a:t>nela</a:t>
            </a:r>
            <a:endParaRPr lang="en-US" altLang="pt-BR" dirty="0">
              <a:latin typeface="Arial Narrow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pt-BR" dirty="0">
              <a:solidFill>
                <a:schemeClr val="accent2"/>
              </a:solidFill>
              <a:latin typeface="Arial Narrow" pitchFamily="34" charset="0"/>
            </a:endParaRPr>
          </a:p>
          <a:p>
            <a:pPr marL="342900" indent="-342900"/>
            <a:r>
              <a:rPr lang="en-US" altLang="pt-BR" sz="1400" dirty="0">
                <a:solidFill>
                  <a:srgbClr val="FF0033"/>
                </a:solidFill>
                <a:latin typeface="Courier New" pitchFamily="49" charset="0"/>
              </a:rPr>
              <a:t>    </a:t>
            </a:r>
            <a:r>
              <a:rPr lang="en-US" altLang="pt-BR" sz="1400" dirty="0" err="1">
                <a:solidFill>
                  <a:schemeClr val="tx2"/>
                </a:solidFill>
                <a:latin typeface="Courier New" pitchFamily="49" charset="0"/>
              </a:rPr>
              <a:t>var</a:t>
            </a:r>
            <a:r>
              <a:rPr lang="en-US" altLang="pt-BR" sz="14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Courier New" pitchFamily="49" charset="0"/>
              </a:rPr>
              <a:t>OutputWindow</a:t>
            </a:r>
            <a:r>
              <a:rPr lang="en-US" altLang="pt-BR" sz="1400" dirty="0">
                <a:solidFill>
                  <a:schemeClr val="tx2"/>
                </a:solidFill>
                <a:latin typeface="Courier New" pitchFamily="49" charset="0"/>
              </a:rPr>
              <a:t> = </a:t>
            </a:r>
            <a:r>
              <a:rPr lang="en-US" altLang="pt-BR" sz="1400" dirty="0" err="1">
                <a:solidFill>
                  <a:schemeClr val="tx2"/>
                </a:solidFill>
                <a:latin typeface="Courier New" pitchFamily="49" charset="0"/>
              </a:rPr>
              <a:t>window.open</a:t>
            </a:r>
            <a:r>
              <a:rPr lang="en-US" altLang="pt-BR" sz="1400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r>
              <a:rPr lang="en-US" altLang="pt-BR" sz="1400" dirty="0">
                <a:latin typeface="Courier New" pitchFamily="49" charset="0"/>
              </a:rPr>
              <a:t>	     	// </a:t>
            </a:r>
            <a:r>
              <a:rPr lang="en-US" altLang="pt-BR" sz="1400" dirty="0" err="1">
                <a:latin typeface="Courier New" pitchFamily="49" charset="0"/>
              </a:rPr>
              <a:t>abre</a:t>
            </a:r>
            <a:r>
              <a:rPr lang="en-US" altLang="pt-BR" sz="1400" dirty="0">
                <a:latin typeface="Courier New" pitchFamily="49" charset="0"/>
              </a:rPr>
              <a:t> </a:t>
            </a:r>
            <a:r>
              <a:rPr lang="en-US" altLang="pt-BR" sz="1400" dirty="0" err="1">
                <a:latin typeface="Courier New" pitchFamily="49" charset="0"/>
              </a:rPr>
              <a:t>uma</a:t>
            </a:r>
            <a:r>
              <a:rPr lang="en-US" altLang="pt-BR" sz="1400" dirty="0">
                <a:latin typeface="Courier New" pitchFamily="49" charset="0"/>
              </a:rPr>
              <a:t> </a:t>
            </a:r>
            <a:r>
              <a:rPr lang="en-US" altLang="pt-BR" sz="1400" dirty="0" err="1">
                <a:latin typeface="Courier New" pitchFamily="49" charset="0"/>
              </a:rPr>
              <a:t>janela</a:t>
            </a:r>
            <a:r>
              <a:rPr lang="en-US" altLang="pt-BR" sz="1400" dirty="0">
                <a:latin typeface="Courier New" pitchFamily="49" charset="0"/>
              </a:rPr>
              <a:t> e </a:t>
            </a:r>
            <a:r>
              <a:rPr lang="en-US" altLang="pt-BR" sz="1400" dirty="0" err="1">
                <a:latin typeface="Courier New" pitchFamily="49" charset="0"/>
              </a:rPr>
              <a:t>atribui</a:t>
            </a:r>
            <a:endParaRPr lang="en-US" altLang="pt-BR" sz="1400" dirty="0">
              <a:latin typeface="Courier New" pitchFamily="49" charset="0"/>
            </a:endParaRPr>
          </a:p>
          <a:p>
            <a:pPr marL="342900" indent="-342900"/>
            <a:r>
              <a:rPr lang="en-US" altLang="pt-BR" sz="1400" dirty="0">
                <a:latin typeface="Courier New" pitchFamily="49" charset="0"/>
              </a:rPr>
              <a:t>							//   um </a:t>
            </a:r>
            <a:r>
              <a:rPr lang="en-US" altLang="pt-BR" sz="1400" dirty="0" err="1">
                <a:latin typeface="Courier New" pitchFamily="49" charset="0"/>
              </a:rPr>
              <a:t>nome</a:t>
            </a:r>
            <a:r>
              <a:rPr lang="en-US" altLang="pt-BR" sz="1400" dirty="0">
                <a:latin typeface="Courier New" pitchFamily="49" charset="0"/>
              </a:rPr>
              <a:t> a </a:t>
            </a:r>
            <a:r>
              <a:rPr lang="en-US" altLang="pt-BR" sz="1400" dirty="0" err="1">
                <a:latin typeface="Courier New" pitchFamily="49" charset="0"/>
              </a:rPr>
              <a:t>janela</a:t>
            </a:r>
            <a:endParaRPr lang="en-US" altLang="pt-BR" sz="1400" dirty="0">
              <a:latin typeface="Courier New" pitchFamily="49" charset="0"/>
            </a:endParaRPr>
          </a:p>
          <a:p>
            <a:pPr marL="342900" indent="-342900"/>
            <a:r>
              <a:rPr lang="en-US" altLang="pt-BR" sz="1400" dirty="0">
                <a:latin typeface="Courier New" pitchFamily="49" charset="0"/>
              </a:rPr>
              <a:t>							</a:t>
            </a:r>
          </a:p>
          <a:p>
            <a:pPr marL="342900" indent="-342900"/>
            <a:r>
              <a:rPr lang="en-US" altLang="pt-BR" sz="1400" dirty="0">
                <a:latin typeface="Courier New" pitchFamily="49" charset="0"/>
              </a:rPr>
              <a:t>    </a:t>
            </a:r>
            <a:r>
              <a:rPr lang="en-US" altLang="pt-BR" sz="1400" dirty="0" err="1">
                <a:solidFill>
                  <a:schemeClr val="tx2"/>
                </a:solidFill>
                <a:latin typeface="Courier New" pitchFamily="49" charset="0"/>
              </a:rPr>
              <a:t>OutputWindow.document.open</a:t>
            </a:r>
            <a:r>
              <a:rPr lang="en-US" altLang="pt-BR" sz="1400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r>
              <a:rPr lang="en-US" altLang="pt-BR" sz="1400" dirty="0">
                <a:latin typeface="Courier New" pitchFamily="49" charset="0"/>
              </a:rPr>
              <a:t>			// </a:t>
            </a:r>
            <a:r>
              <a:rPr lang="en-US" altLang="pt-BR" sz="1400" dirty="0" err="1">
                <a:latin typeface="Courier New" pitchFamily="49" charset="0"/>
              </a:rPr>
              <a:t>abre</a:t>
            </a:r>
            <a:r>
              <a:rPr lang="en-US" altLang="pt-BR" sz="1400" dirty="0">
                <a:latin typeface="Courier New" pitchFamily="49" charset="0"/>
              </a:rPr>
              <a:t> a </a:t>
            </a:r>
            <a:r>
              <a:rPr lang="en-US" altLang="pt-BR" sz="1400" dirty="0" err="1">
                <a:latin typeface="Courier New" pitchFamily="49" charset="0"/>
              </a:rPr>
              <a:t>janela</a:t>
            </a:r>
            <a:r>
              <a:rPr lang="en-US" altLang="pt-BR" sz="1400" dirty="0">
                <a:latin typeface="Courier New" pitchFamily="49" charset="0"/>
              </a:rPr>
              <a:t> </a:t>
            </a:r>
            <a:r>
              <a:rPr lang="en-US" altLang="pt-BR" sz="1400" dirty="0" err="1">
                <a:latin typeface="Courier New" pitchFamily="49" charset="0"/>
              </a:rPr>
              <a:t>para</a:t>
            </a:r>
            <a:endParaRPr lang="en-US" altLang="pt-BR" sz="1400" dirty="0">
              <a:latin typeface="Courier New" pitchFamily="49" charset="0"/>
            </a:endParaRPr>
          </a:p>
          <a:p>
            <a:pPr marL="342900" indent="-342900"/>
            <a:r>
              <a:rPr lang="en-US" altLang="pt-BR" sz="1400" dirty="0">
                <a:latin typeface="Courier New" pitchFamily="49" charset="0"/>
              </a:rPr>
              <a:t>							//   </a:t>
            </a:r>
            <a:r>
              <a:rPr lang="en-US" altLang="pt-BR" sz="1400" dirty="0" err="1">
                <a:latin typeface="Courier New" pitchFamily="49" charset="0"/>
              </a:rPr>
              <a:t>escrita</a:t>
            </a:r>
            <a:endParaRPr lang="en-US" altLang="pt-BR" sz="1400" dirty="0">
              <a:latin typeface="Courier New" pitchFamily="49" charset="0"/>
            </a:endParaRPr>
          </a:p>
          <a:p>
            <a:pPr marL="342900" indent="-342900"/>
            <a:r>
              <a:rPr lang="en-US" altLang="pt-BR" sz="1400" dirty="0">
                <a:latin typeface="Courier New" pitchFamily="49" charset="0"/>
              </a:rPr>
              <a:t>    </a:t>
            </a:r>
            <a:r>
              <a:rPr lang="en-US" altLang="pt-BR" sz="1400" dirty="0" err="1">
                <a:solidFill>
                  <a:schemeClr val="tx2"/>
                </a:solidFill>
                <a:latin typeface="Courier New" pitchFamily="49" charset="0"/>
              </a:rPr>
              <a:t>OutputWindow.document.write</a:t>
            </a:r>
            <a:r>
              <a:rPr lang="en-US" altLang="pt-BR" sz="1400" dirty="0">
                <a:solidFill>
                  <a:schemeClr val="tx2"/>
                </a:solidFill>
                <a:latin typeface="Courier New" pitchFamily="49" charset="0"/>
              </a:rPr>
              <a:t>("</a:t>
            </a:r>
            <a:r>
              <a:rPr lang="en-US" altLang="pt-BR" sz="1400" dirty="0">
                <a:solidFill>
                  <a:srgbClr val="009900"/>
                </a:solidFill>
                <a:latin typeface="Courier New" pitchFamily="49" charset="0"/>
              </a:rPr>
              <a:t>ALGUMA COISA</a:t>
            </a:r>
            <a:r>
              <a:rPr lang="en-US" altLang="pt-BR" sz="1400" dirty="0">
                <a:solidFill>
                  <a:schemeClr val="tx2"/>
                </a:solidFill>
                <a:latin typeface="Courier New" pitchFamily="49" charset="0"/>
              </a:rPr>
              <a:t>");</a:t>
            </a:r>
            <a:r>
              <a:rPr lang="en-US" altLang="pt-BR" sz="1400" dirty="0">
                <a:latin typeface="Courier New" pitchFamily="49" charset="0"/>
              </a:rPr>
              <a:t>	// </a:t>
            </a:r>
            <a:r>
              <a:rPr lang="en-US" altLang="pt-BR" sz="1400" dirty="0" err="1">
                <a:latin typeface="Courier New" pitchFamily="49" charset="0"/>
              </a:rPr>
              <a:t>escreve</a:t>
            </a:r>
            <a:r>
              <a:rPr lang="en-US" altLang="pt-BR" sz="1400" dirty="0">
                <a:latin typeface="Courier New" pitchFamily="49" charset="0"/>
              </a:rPr>
              <a:t> </a:t>
            </a:r>
            <a:r>
              <a:rPr lang="en-US" altLang="pt-BR" sz="1400" dirty="0" err="1">
                <a:latin typeface="Courier New" pitchFamily="49" charset="0"/>
              </a:rPr>
              <a:t>texto</a:t>
            </a:r>
            <a:r>
              <a:rPr lang="en-US" altLang="pt-BR" sz="1400" dirty="0">
                <a:latin typeface="Courier New" pitchFamily="49" charset="0"/>
              </a:rPr>
              <a:t> </a:t>
            </a:r>
            <a:r>
              <a:rPr lang="en-US" altLang="pt-BR" sz="1400" dirty="0" err="1">
                <a:latin typeface="Courier New" pitchFamily="49" charset="0"/>
              </a:rPr>
              <a:t>na</a:t>
            </a:r>
            <a:endParaRPr lang="en-US" altLang="pt-BR" sz="1400" dirty="0">
              <a:latin typeface="Courier New" pitchFamily="49" charset="0"/>
            </a:endParaRPr>
          </a:p>
          <a:p>
            <a:pPr marL="342900" indent="-342900"/>
            <a:r>
              <a:rPr lang="en-US" altLang="pt-BR" sz="1400" dirty="0">
                <a:latin typeface="Courier New" pitchFamily="49" charset="0"/>
              </a:rPr>
              <a:t>							//   </a:t>
            </a:r>
            <a:r>
              <a:rPr lang="en-US" altLang="pt-BR" sz="1400" dirty="0" err="1">
                <a:latin typeface="Courier New" pitchFamily="49" charset="0"/>
              </a:rPr>
              <a:t>janela</a:t>
            </a:r>
            <a:endParaRPr lang="en-US" altLang="pt-BR" sz="1400" dirty="0">
              <a:latin typeface="Courier New" pitchFamily="49" charset="0"/>
            </a:endParaRPr>
          </a:p>
          <a:p>
            <a:pPr marL="342900" indent="-342900"/>
            <a:r>
              <a:rPr lang="en-US" altLang="pt-BR" sz="1400" dirty="0">
                <a:latin typeface="Courier New" pitchFamily="49" charset="0"/>
              </a:rPr>
              <a:t>    </a:t>
            </a:r>
            <a:r>
              <a:rPr lang="en-US" altLang="pt-BR" sz="1400" dirty="0" err="1">
                <a:solidFill>
                  <a:schemeClr val="tx2"/>
                </a:solidFill>
                <a:latin typeface="Courier New" pitchFamily="49" charset="0"/>
              </a:rPr>
              <a:t>OutputWindow.document.close</a:t>
            </a:r>
            <a:r>
              <a:rPr lang="en-US" altLang="pt-BR" sz="1400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r>
              <a:rPr lang="en-US" altLang="pt-BR" sz="1400" dirty="0">
                <a:latin typeface="Courier New" pitchFamily="49" charset="0"/>
              </a:rPr>
              <a:t>			// </a:t>
            </a:r>
            <a:r>
              <a:rPr lang="en-US" altLang="pt-BR" sz="1400" dirty="0" err="1">
                <a:latin typeface="Courier New" pitchFamily="49" charset="0"/>
              </a:rPr>
              <a:t>fecha</a:t>
            </a:r>
            <a:r>
              <a:rPr lang="en-US" altLang="pt-BR" sz="1400" dirty="0">
                <a:latin typeface="Courier New" pitchFamily="49" charset="0"/>
              </a:rPr>
              <a:t> a </a:t>
            </a:r>
            <a:r>
              <a:rPr lang="en-US" altLang="pt-BR" sz="1400" dirty="0" err="1">
                <a:latin typeface="Courier New" pitchFamily="49" charset="0"/>
              </a:rPr>
              <a:t>janela</a:t>
            </a:r>
            <a:endParaRPr lang="en-US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  <p:bldP spid="154629" grpId="0" autoUpdateAnimBg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FF0033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99FF"/>
      </a:hlink>
      <a:folHlink>
        <a:srgbClr val="B2B2B2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11548</TotalTime>
  <Words>3456</Words>
  <Application>Microsoft Office PowerPoint</Application>
  <PresentationFormat>Personalizar</PresentationFormat>
  <Paragraphs>528</Paragraphs>
  <Slides>27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29" baseType="lpstr">
      <vt:lpstr>Blank Presentation</vt:lpstr>
      <vt:lpstr>Median</vt:lpstr>
      <vt:lpstr>COM222 desenvolvimento de sistemas web </vt:lpstr>
      <vt:lpstr>Apresentação do PowerPoint</vt:lpstr>
      <vt:lpstr>Programação Controlada por Eventos</vt:lpstr>
      <vt:lpstr>OnLoad e OnUnload</vt:lpstr>
      <vt:lpstr>Formulários HTML</vt:lpstr>
      <vt:lpstr>HTML forms (cont.)</vt:lpstr>
      <vt:lpstr>Botão</vt:lpstr>
      <vt:lpstr>Botões e Funções</vt:lpstr>
      <vt:lpstr>Botões e Janelas</vt:lpstr>
      <vt:lpstr>Manipulação de Janela</vt:lpstr>
      <vt:lpstr>Manipulação de Janela 2</vt:lpstr>
      <vt:lpstr>Caixas de Texto</vt:lpstr>
      <vt:lpstr>Caixas de texto de escrita / leitura</vt:lpstr>
      <vt:lpstr>Eventos de caixas de texto</vt:lpstr>
      <vt:lpstr>Validação de caixa de texto</vt:lpstr>
      <vt:lpstr>Exemplo de validação</vt:lpstr>
      <vt:lpstr>Text Areas</vt:lpstr>
      <vt:lpstr>Exemplo TEXTAREA</vt:lpstr>
      <vt:lpstr>Melhor abordagem para acessar dados</vt:lpstr>
      <vt:lpstr>Usando getElementById</vt:lpstr>
      <vt:lpstr>Exercício 1</vt:lpstr>
      <vt:lpstr>Check boxes</vt:lpstr>
      <vt:lpstr>Checkbox - exemplo</vt:lpstr>
      <vt:lpstr>Checkboxes – Exemplo 2</vt:lpstr>
      <vt:lpstr>Radio buttons</vt:lpstr>
      <vt:lpstr>Exercício 2 – Entrega: 09/09</vt:lpstr>
      <vt:lpstr>Exercício 2 – Entrega: 09/09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Parte II</dc:title>
  <dc:creator>Laercio</dc:creator>
  <cp:lastModifiedBy>Laercio Baldochi Baldochi</cp:lastModifiedBy>
  <cp:revision>366</cp:revision>
  <dcterms:created xsi:type="dcterms:W3CDTF">2014-10-12T13:17:00Z</dcterms:created>
  <dcterms:modified xsi:type="dcterms:W3CDTF">2020-09-02T21:53:31Z</dcterms:modified>
</cp:coreProperties>
</file>