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5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7" r:id="rId22"/>
    <p:sldId id="298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7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AE189-477F-4D25-8520-C09B00A217FA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C30A7-9840-4E41-8206-5C2C43CBA8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19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C30A7-9840-4E41-8206-5C2C43CBA8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AC22828-4375-49B0-A89B-5D0CEF8802FF}" type="datetime1">
              <a:rPr lang="en-US" smtClean="0"/>
              <a:pPr/>
              <a:t>9/9/2020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Tanja Petrova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 sz="3600" baseline="0">
                <a:latin typeface="Palatino Linotype" pitchFamily="18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/>
          <a:lstStyle>
            <a:lvl1pPr>
              <a:defRPr sz="2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3886200" cy="488743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6"/>
            <a:ext cx="3886200" cy="488743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4B0DD64-BA5F-44FB-B7F3-C25A5336B1A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600" kern="1200" baseline="0">
          <a:solidFill>
            <a:schemeClr val="tx1">
              <a:lumMod val="85000"/>
              <a:lumOff val="15000"/>
            </a:schemeClr>
          </a:solidFill>
          <a:latin typeface="Trebuchet MS" panose="020B060302020202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400" kern="1200" baseline="0">
          <a:solidFill>
            <a:schemeClr val="tx1">
              <a:lumMod val="85000"/>
              <a:lumOff val="15000"/>
            </a:schemeClr>
          </a:solidFill>
          <a:latin typeface="Trebuchet MS" panose="020B0603020202020204" pitchFamily="34" charset="0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200" kern="1200" baseline="0">
          <a:solidFill>
            <a:schemeClr val="tx1">
              <a:lumMod val="85000"/>
              <a:lumOff val="15000"/>
            </a:schemeClr>
          </a:solidFill>
          <a:latin typeface="Trebuchet MS" panose="020B0603020202020204" pitchFamily="34" charset="0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 baseline="0">
          <a:solidFill>
            <a:schemeClr val="tx1">
              <a:lumMod val="85000"/>
              <a:lumOff val="15000"/>
            </a:schemeClr>
          </a:solidFill>
          <a:latin typeface="Trebuchet MS" panose="020B0603020202020204" pitchFamily="34" charset="0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 baseline="0">
          <a:solidFill>
            <a:schemeClr val="tx1">
              <a:lumMod val="85000"/>
              <a:lumOff val="15000"/>
            </a:schemeClr>
          </a:solidFill>
          <a:latin typeface="Trebuchet MS" panose="020B0603020202020204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htmldom_document.a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038600"/>
            <a:ext cx="71628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smtClean="0">
                <a:latin typeface="Crafty Girls" pitchFamily="2" charset="0"/>
                <a:ea typeface="Crafty Girls" pitchFamily="2" charset="0"/>
              </a:rPr>
              <a:t>COM222</a:t>
            </a:r>
            <a:br>
              <a:rPr lang="en-US" sz="4800" smtClean="0">
                <a:latin typeface="Crafty Girls" pitchFamily="2" charset="0"/>
                <a:ea typeface="Crafty Girls" pitchFamily="2" charset="0"/>
              </a:rPr>
            </a:br>
            <a:r>
              <a:rPr lang="en-US" sz="4800" err="1" smtClean="0">
                <a:latin typeface="Crafty Girls" pitchFamily="2" charset="0"/>
                <a:ea typeface="Crafty Girls" pitchFamily="2" charset="0"/>
              </a:rPr>
              <a:t>desenvolvimento</a:t>
            </a:r>
            <a:r>
              <a:rPr lang="en-US" sz="4800" smtClean="0">
                <a:latin typeface="Crafty Girls" pitchFamily="2" charset="0"/>
                <a:ea typeface="Crafty Girls" pitchFamily="2" charset="0"/>
              </a:rPr>
              <a:t> de </a:t>
            </a:r>
            <a:r>
              <a:rPr lang="en-US" sz="4800" err="1" smtClean="0">
                <a:latin typeface="Crafty Girls" pitchFamily="2" charset="0"/>
                <a:ea typeface="Crafty Girls" pitchFamily="2" charset="0"/>
              </a:rPr>
              <a:t>sistemas</a:t>
            </a:r>
            <a:r>
              <a:rPr lang="en-US" sz="4800" smtClean="0">
                <a:latin typeface="Crafty Girls" pitchFamily="2" charset="0"/>
                <a:ea typeface="Crafty Girls" pitchFamily="2" charset="0"/>
              </a:rPr>
              <a:t> web</a:t>
            </a:r>
            <a:br>
              <a:rPr lang="en-US" sz="4800" smtClean="0">
                <a:latin typeface="Crafty Girls" pitchFamily="2" charset="0"/>
                <a:ea typeface="Crafty Girls" pitchFamily="2" charset="0"/>
              </a:rPr>
            </a:br>
            <a:endParaRPr lang="en-US" sz="4800">
              <a:latin typeface="Crafty Girls" pitchFamily="2" charset="0"/>
              <a:ea typeface="Crafty Girls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Reenie Beanie" pitchFamily="2" charset="0"/>
              </a:rPr>
              <a:t>Aula 06</a:t>
            </a:r>
            <a:r>
              <a:rPr lang="en-US" sz="3600" smtClean="0">
                <a:latin typeface="Reenie Beanie" pitchFamily="2" charset="0"/>
              </a:rPr>
              <a:t>: Javascript DOM</a:t>
            </a:r>
            <a:endParaRPr lang="en-US" sz="3600" dirty="0">
              <a:latin typeface="Reenie Beani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elementos através da </a:t>
            </a:r>
            <a:r>
              <a:rPr lang="pt-BR" dirty="0" err="1"/>
              <a:t>tag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534400" cy="381000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885"/>
              </a:spcBef>
              <a:buNone/>
            </a:pPr>
            <a:r>
              <a:rPr lang="pt-BR" sz="2100" dirty="0" smtClean="0">
                <a:solidFill>
                  <a:srgbClr val="404040"/>
                </a:solidFill>
                <a:latin typeface="Trebuchet MS"/>
                <a:cs typeface="Trebuchet MS"/>
              </a:rPr>
              <a:t>Exemplo </a:t>
            </a:r>
            <a:r>
              <a:rPr lang="pt-BR" sz="2100" spc="-5" dirty="0">
                <a:solidFill>
                  <a:srgbClr val="404040"/>
                </a:solidFill>
                <a:latin typeface="Trebuchet MS"/>
                <a:cs typeface="Trebuchet MS"/>
              </a:rPr>
              <a:t>1: </a:t>
            </a:r>
            <a:r>
              <a:rPr lang="pt-BR" sz="2100" i="1" spc="-5" dirty="0">
                <a:solidFill>
                  <a:srgbClr val="404040"/>
                </a:solidFill>
                <a:latin typeface="Trebuchet MS"/>
                <a:cs typeface="Trebuchet MS"/>
              </a:rPr>
              <a:t>recuperar </a:t>
            </a:r>
            <a:r>
              <a:rPr lang="pt-BR" sz="21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lang="pt-BR" sz="2100" i="1" dirty="0">
                <a:solidFill>
                  <a:srgbClr val="404040"/>
                </a:solidFill>
                <a:latin typeface="Trebuchet MS"/>
                <a:cs typeface="Trebuchet MS"/>
              </a:rPr>
              <a:t>exibir o </a:t>
            </a:r>
            <a:r>
              <a:rPr lang="pt-BR" sz="2100" i="1" spc="-5" dirty="0">
                <a:solidFill>
                  <a:srgbClr val="404040"/>
                </a:solidFill>
                <a:latin typeface="Trebuchet MS"/>
                <a:cs typeface="Trebuchet MS"/>
              </a:rPr>
              <a:t>conteúdo </a:t>
            </a:r>
            <a:r>
              <a:rPr lang="pt-BR" sz="2100" i="1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lang="pt-BR" sz="2100" i="1" spc="-5" dirty="0">
                <a:solidFill>
                  <a:srgbClr val="404040"/>
                </a:solidFill>
                <a:latin typeface="Trebuchet MS"/>
                <a:cs typeface="Trebuchet MS"/>
              </a:rPr>
              <a:t>todos os </a:t>
            </a:r>
            <a:r>
              <a:rPr lang="pt-BR" sz="2100" i="1" spc="-10" dirty="0">
                <a:solidFill>
                  <a:srgbClr val="404040"/>
                </a:solidFill>
                <a:latin typeface="Trebuchet MS"/>
                <a:cs typeface="Trebuchet MS"/>
              </a:rPr>
              <a:t>parágrafos </a:t>
            </a:r>
            <a:r>
              <a:rPr lang="pt-BR" sz="2100" i="1" dirty="0">
                <a:solidFill>
                  <a:srgbClr val="404040"/>
                </a:solidFill>
                <a:latin typeface="Trebuchet MS"/>
                <a:cs typeface="Trebuchet MS"/>
              </a:rPr>
              <a:t>da </a:t>
            </a:r>
            <a:r>
              <a:rPr lang="pt-BR" sz="2100" i="1" spc="-20" dirty="0" smtClean="0">
                <a:solidFill>
                  <a:srgbClr val="404040"/>
                </a:solidFill>
                <a:latin typeface="Trebuchet MS"/>
                <a:cs typeface="Trebuchet MS"/>
              </a:rPr>
              <a:t>página</a:t>
            </a:r>
            <a:endParaRPr lang="pt-BR" sz="2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endParaRPr lang="pt-BR" sz="2800" spc="-5" dirty="0" smtClean="0">
              <a:solidFill>
                <a:srgbClr val="404040"/>
              </a:solidFill>
              <a:latin typeface="Trebuchet MS"/>
              <a:cs typeface="Trebuchet M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2033517"/>
            <a:ext cx="8382000" cy="322652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pPr marL="96520">
              <a:lnSpc>
                <a:spcPct val="100000"/>
              </a:lnSpc>
              <a:spcBef>
                <a:spcPts val="170"/>
              </a:spcBef>
            </a:pPr>
            <a:r>
              <a:rPr lang="pt-BR" sz="1200" spc="-10" dirty="0">
                <a:latin typeface="Courier New"/>
                <a:cs typeface="Courier New"/>
              </a:rPr>
              <a:t>&lt;!DOCTYPE</a:t>
            </a:r>
            <a:r>
              <a:rPr lang="pt-BR" sz="1200" spc="-5" dirty="0">
                <a:latin typeface="Courier New"/>
                <a:cs typeface="Courier New"/>
              </a:rPr>
              <a:t> </a:t>
            </a:r>
            <a:r>
              <a:rPr lang="pt-BR" sz="1200" spc="-10" dirty="0" err="1">
                <a:latin typeface="Courier New"/>
                <a:cs typeface="Courier New"/>
              </a:rPr>
              <a:t>html</a:t>
            </a:r>
            <a:r>
              <a:rPr lang="pt-BR" sz="1200" spc="-10" dirty="0"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html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  <a:spcBef>
                <a:spcPts val="8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head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&lt;meta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charset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"UTF-8"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5"/>
              </a:spcBef>
            </a:pP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10" dirty="0" err="1">
                <a:solidFill>
                  <a:srgbClr val="0000FF"/>
                </a:solidFill>
                <a:latin typeface="Courier New"/>
                <a:cs typeface="Courier New"/>
              </a:rPr>
              <a:t>title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>
                <a:latin typeface="Courier New"/>
                <a:cs typeface="Courier New"/>
              </a:rPr>
              <a:t>DOM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10" dirty="0" err="1">
                <a:solidFill>
                  <a:srgbClr val="0000FF"/>
                </a:solidFill>
                <a:latin typeface="Courier New"/>
                <a:cs typeface="Courier New"/>
              </a:rPr>
              <a:t>title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&lt;script</a:t>
            </a:r>
            <a:r>
              <a:rPr lang="pt-BR" sz="12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"meuscript.js"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&gt;&lt;/script&gt;</a:t>
            </a:r>
            <a:endParaRPr lang="pt-BR" sz="1200" dirty="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head</a:t>
            </a:r>
            <a:r>
              <a:rPr lang="pt-BR"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Times New Roman"/>
              <a:cs typeface="Times New Roman"/>
            </a:endParaRPr>
          </a:p>
          <a:p>
            <a:pPr marL="447040">
              <a:lnSpc>
                <a:spcPct val="100000"/>
              </a:lnSpc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body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&lt;h1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"id_h1"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"classe_h1"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>
                <a:latin typeface="Courier New"/>
                <a:cs typeface="Courier New"/>
              </a:rPr>
              <a:t>Linguagens de Programação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&lt;/h1&gt;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&lt;p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javascript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classe_p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 err="1">
                <a:latin typeface="Courier New"/>
                <a:cs typeface="Courier New"/>
              </a:rPr>
              <a:t>JavaScript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&lt;p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php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classe_p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 err="1">
                <a:latin typeface="Courier New"/>
                <a:cs typeface="Courier New"/>
              </a:rPr>
              <a:t>Php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&lt;p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python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classe_p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>
                <a:latin typeface="Courier New"/>
                <a:cs typeface="Courier New"/>
              </a:rPr>
              <a:t>Python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&lt;p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ruby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classe_p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 err="1">
                <a:latin typeface="Courier New"/>
                <a:cs typeface="Courier New"/>
              </a:rPr>
              <a:t>Ruby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button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button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bdefinir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onclick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recuperarPs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()"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>
                <a:latin typeface="Courier New"/>
                <a:cs typeface="Courier New"/>
              </a:rPr>
              <a:t>Recuperar 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10" dirty="0" err="1">
                <a:solidFill>
                  <a:srgbClr val="0000FF"/>
                </a:solidFill>
                <a:latin typeface="Courier New"/>
                <a:cs typeface="Courier New"/>
              </a:rPr>
              <a:t>button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body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html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8600" y="5386317"/>
            <a:ext cx="8382000" cy="109068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pPr marL="80010">
              <a:lnSpc>
                <a:spcPts val="1070"/>
              </a:lnSpc>
            </a:pP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function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recuperarPs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(){</a:t>
            </a:r>
          </a:p>
          <a:p>
            <a:pPr marL="80010">
              <a:lnSpc>
                <a:spcPts val="1070"/>
              </a:lnSpc>
            </a:pP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var 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paragrafos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 = 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document.getElementsByTagName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("p");  </a:t>
            </a:r>
          </a:p>
          <a:p>
            <a:pPr marL="80010">
              <a:lnSpc>
                <a:spcPts val="1070"/>
              </a:lnSpc>
            </a:pP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 var 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i;</a:t>
            </a:r>
          </a:p>
          <a:p>
            <a:pPr marL="80010">
              <a:lnSpc>
                <a:spcPts val="1070"/>
              </a:lnSpc>
            </a:pP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 for 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(i=0; i&lt;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paragrafos.length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; i++){  </a:t>
            </a:r>
          </a:p>
          <a:p>
            <a:pPr marL="80010">
              <a:lnSpc>
                <a:spcPts val="1070"/>
              </a:lnSpc>
            </a:pP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    </a:t>
            </a:r>
            <a:r>
              <a:rPr lang="pt-BR" sz="1200" b="1" spc="-5" dirty="0" err="1" smtClean="0">
                <a:solidFill>
                  <a:srgbClr val="000080"/>
                </a:solidFill>
                <a:latin typeface="Courier New"/>
                <a:cs typeface="Courier New"/>
              </a:rPr>
              <a:t>alert</a:t>
            </a: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pt-BR" sz="1200" b="1" spc="-5" dirty="0" err="1" smtClean="0">
                <a:solidFill>
                  <a:srgbClr val="000080"/>
                </a:solidFill>
                <a:latin typeface="Courier New"/>
                <a:cs typeface="Courier New"/>
              </a:rPr>
              <a:t>paragrafos</a:t>
            </a: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[i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].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innerHTML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</a:p>
          <a:p>
            <a:pPr marL="80010">
              <a:lnSpc>
                <a:spcPts val="1070"/>
              </a:lnSpc>
            </a:pP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 }</a:t>
            </a:r>
            <a:endParaRPr lang="pt-BR" sz="1200" b="1" spc="-5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pPr marL="80010">
              <a:lnSpc>
                <a:spcPts val="1070"/>
              </a:lnSpc>
            </a:pP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lang="pt-BR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1020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elementos através da </a:t>
            </a:r>
            <a:r>
              <a:rPr lang="pt-BR" dirty="0" err="1"/>
              <a:t>tag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3810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885"/>
              </a:spcBef>
              <a:buNone/>
            </a:pPr>
            <a:r>
              <a:rPr lang="pt-BR" sz="2400" dirty="0">
                <a:solidFill>
                  <a:srgbClr val="404040"/>
                </a:solidFill>
                <a:latin typeface="Trebuchet MS"/>
                <a:cs typeface="Trebuchet MS"/>
              </a:rPr>
              <a:t>Exemplo </a:t>
            </a:r>
            <a:r>
              <a:rPr lang="pt-BR" sz="2400" spc="-5" dirty="0">
                <a:solidFill>
                  <a:srgbClr val="404040"/>
                </a:solidFill>
                <a:latin typeface="Trebuchet MS"/>
                <a:cs typeface="Trebuchet MS"/>
              </a:rPr>
              <a:t>2: </a:t>
            </a:r>
            <a:r>
              <a:rPr lang="pt-BR"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alterar propriedade dos</a:t>
            </a:r>
            <a:r>
              <a:rPr lang="pt-BR" sz="2400" i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2400" i="1" spc="-35" dirty="0">
                <a:solidFill>
                  <a:srgbClr val="404040"/>
                </a:solidFill>
                <a:latin typeface="Trebuchet MS"/>
                <a:cs typeface="Trebuchet MS"/>
              </a:rPr>
              <a:t>parágrafos</a:t>
            </a:r>
            <a:endParaRPr lang="pt-BR" sz="2400" dirty="0">
              <a:latin typeface="Trebuchet MS"/>
              <a:cs typeface="Trebuchet MS"/>
            </a:endParaRPr>
          </a:p>
          <a:p>
            <a:pPr marL="0" indent="0">
              <a:spcBef>
                <a:spcPts val="885"/>
              </a:spcBef>
              <a:buNone/>
            </a:pPr>
            <a:endParaRPr lang="pt-BR" sz="2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endParaRPr lang="pt-BR" sz="2800" spc="-5" dirty="0" smtClean="0">
              <a:solidFill>
                <a:srgbClr val="404040"/>
              </a:solidFill>
              <a:latin typeface="Trebuchet MS"/>
              <a:cs typeface="Trebuchet M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2033517"/>
            <a:ext cx="8382000" cy="322652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pPr marL="96520">
              <a:lnSpc>
                <a:spcPct val="100000"/>
              </a:lnSpc>
              <a:spcBef>
                <a:spcPts val="170"/>
              </a:spcBef>
            </a:pPr>
            <a:r>
              <a:rPr lang="pt-BR" sz="1200" spc="-10" dirty="0">
                <a:latin typeface="Courier New"/>
                <a:cs typeface="Courier New"/>
              </a:rPr>
              <a:t>&lt;!DOCTYPE</a:t>
            </a:r>
            <a:r>
              <a:rPr lang="pt-BR" sz="1200" spc="-5" dirty="0">
                <a:latin typeface="Courier New"/>
                <a:cs typeface="Courier New"/>
              </a:rPr>
              <a:t> </a:t>
            </a:r>
            <a:r>
              <a:rPr lang="pt-BR" sz="1200" spc="-10" dirty="0" err="1">
                <a:latin typeface="Courier New"/>
                <a:cs typeface="Courier New"/>
              </a:rPr>
              <a:t>html</a:t>
            </a:r>
            <a:r>
              <a:rPr lang="pt-BR" sz="1200" spc="-10" dirty="0"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html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  <a:spcBef>
                <a:spcPts val="8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head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&lt;meta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charset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"UTF-8"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5"/>
              </a:spcBef>
            </a:pP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10" dirty="0" err="1">
                <a:solidFill>
                  <a:srgbClr val="0000FF"/>
                </a:solidFill>
                <a:latin typeface="Courier New"/>
                <a:cs typeface="Courier New"/>
              </a:rPr>
              <a:t>title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>
                <a:latin typeface="Courier New"/>
                <a:cs typeface="Courier New"/>
              </a:rPr>
              <a:t>DOM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10" dirty="0" err="1">
                <a:solidFill>
                  <a:srgbClr val="0000FF"/>
                </a:solidFill>
                <a:latin typeface="Courier New"/>
                <a:cs typeface="Courier New"/>
              </a:rPr>
              <a:t>title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&lt;script</a:t>
            </a:r>
            <a:r>
              <a:rPr lang="pt-BR" sz="12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"meuscript.js"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&gt;&lt;/script&gt;</a:t>
            </a:r>
            <a:endParaRPr lang="pt-BR" sz="1200" dirty="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head</a:t>
            </a:r>
            <a:r>
              <a:rPr lang="pt-BR"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600" dirty="0">
              <a:latin typeface="Times New Roman"/>
              <a:cs typeface="Times New Roman"/>
            </a:endParaRPr>
          </a:p>
          <a:p>
            <a:pPr marL="447040">
              <a:lnSpc>
                <a:spcPct val="100000"/>
              </a:lnSpc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body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&lt;h1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"id_h1"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"classe_h1"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>
                <a:latin typeface="Courier New"/>
                <a:cs typeface="Courier New"/>
              </a:rPr>
              <a:t>Linguagens de Programação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&lt;/h1&gt;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&lt;p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javascript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classe_p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 err="1">
                <a:latin typeface="Courier New"/>
                <a:cs typeface="Courier New"/>
              </a:rPr>
              <a:t>JavaScript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&lt;p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php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classe_p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 err="1">
                <a:latin typeface="Courier New"/>
                <a:cs typeface="Courier New"/>
              </a:rPr>
              <a:t>Php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&lt;p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python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classe_p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>
                <a:latin typeface="Courier New"/>
                <a:cs typeface="Courier New"/>
              </a:rPr>
              <a:t>Python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&lt;p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ruby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classe_p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 err="1">
                <a:latin typeface="Courier New"/>
                <a:cs typeface="Courier New"/>
              </a:rPr>
              <a:t>Ruby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button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button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bdefinir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onclick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definirCores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()"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>
                <a:latin typeface="Courier New"/>
                <a:cs typeface="Courier New"/>
              </a:rPr>
              <a:t>Colorir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10" dirty="0" err="1">
                <a:solidFill>
                  <a:srgbClr val="0000FF"/>
                </a:solidFill>
                <a:latin typeface="Courier New"/>
                <a:cs typeface="Courier New"/>
              </a:rPr>
              <a:t>button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body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html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8600" y="5386317"/>
            <a:ext cx="8382000" cy="12317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pPr marL="80010">
              <a:lnSpc>
                <a:spcPts val="1070"/>
              </a:lnSpc>
            </a:pP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function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definirCores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(){</a:t>
            </a:r>
          </a:p>
          <a:p>
            <a:pPr marL="80010">
              <a:lnSpc>
                <a:spcPts val="1070"/>
              </a:lnSpc>
            </a:pP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 var 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paragrafos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 = 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document.getElementsByTagName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("p");  </a:t>
            </a:r>
          </a:p>
          <a:p>
            <a:pPr marL="80010">
              <a:lnSpc>
                <a:spcPts val="1070"/>
              </a:lnSpc>
            </a:pP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 var 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cores = ["blue", "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red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", "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green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", "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yellow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"];</a:t>
            </a:r>
          </a:p>
          <a:p>
            <a:pPr marL="80010">
              <a:lnSpc>
                <a:spcPts val="1070"/>
              </a:lnSpc>
            </a:pP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 var 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i;</a:t>
            </a:r>
          </a:p>
          <a:p>
            <a:pPr marL="80010">
              <a:lnSpc>
                <a:spcPts val="1070"/>
              </a:lnSpc>
            </a:pP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 for 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(i=0; i&lt;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paragrafos.length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; i++){  </a:t>
            </a:r>
          </a:p>
          <a:p>
            <a:pPr marL="80010">
              <a:lnSpc>
                <a:spcPts val="1070"/>
              </a:lnSpc>
            </a:pP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    </a:t>
            </a:r>
            <a:r>
              <a:rPr lang="pt-BR" sz="1200" b="1" spc="-5" dirty="0" err="1" smtClean="0">
                <a:solidFill>
                  <a:srgbClr val="000080"/>
                </a:solidFill>
                <a:latin typeface="Courier New"/>
                <a:cs typeface="Courier New"/>
              </a:rPr>
              <a:t>paragrafos</a:t>
            </a: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[i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].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style.backgroundColor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 = cores[i];</a:t>
            </a:r>
          </a:p>
          <a:p>
            <a:pPr marL="80010">
              <a:lnSpc>
                <a:spcPts val="1070"/>
              </a:lnSpc>
            </a:pP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 }</a:t>
            </a:r>
            <a:endParaRPr lang="pt-BR" sz="1200" b="1" spc="-5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pPr marL="80010">
              <a:lnSpc>
                <a:spcPts val="1070"/>
              </a:lnSpc>
            </a:pP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lang="pt-BR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188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02752" cy="990600"/>
          </a:xfrm>
        </p:spPr>
        <p:txBody>
          <a:bodyPr>
            <a:normAutofit fontScale="90000"/>
          </a:bodyPr>
          <a:lstStyle/>
          <a:p>
            <a:r>
              <a:rPr lang="pt-BR" dirty="0"/>
              <a:t>Encontrando elementos através da classe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469265" marR="5080" indent="-457200">
              <a:spcBef>
                <a:spcPts val="100"/>
              </a:spcBef>
            </a:pPr>
            <a:r>
              <a:rPr lang="pt-BR" sz="2800" spc="-20" dirty="0" smtClean="0">
                <a:solidFill>
                  <a:srgbClr val="404040"/>
                </a:solidFill>
                <a:latin typeface="Trebuchet MS"/>
                <a:cs typeface="Trebuchet MS"/>
              </a:rPr>
              <a:t>Para </a:t>
            </a:r>
            <a:r>
              <a:rPr lang="pt-BR" sz="2800" dirty="0">
                <a:solidFill>
                  <a:srgbClr val="404040"/>
                </a:solidFill>
                <a:latin typeface="Trebuchet MS"/>
                <a:cs typeface="Trebuchet MS"/>
              </a:rPr>
              <a:t>localizar </a:t>
            </a:r>
            <a:r>
              <a:rPr lang="pt-BR" sz="2800" spc="-5" dirty="0">
                <a:solidFill>
                  <a:srgbClr val="404040"/>
                </a:solidFill>
                <a:latin typeface="Trebuchet MS"/>
                <a:cs typeface="Trebuchet MS"/>
              </a:rPr>
              <a:t>um </a:t>
            </a:r>
            <a:r>
              <a:rPr lang="pt-BR" sz="2800" spc="-5">
                <a:solidFill>
                  <a:srgbClr val="404040"/>
                </a:solidFill>
                <a:latin typeface="Trebuchet MS"/>
                <a:cs typeface="Trebuchet MS"/>
              </a:rPr>
              <a:t>elemento </a:t>
            </a:r>
            <a:r>
              <a:rPr lang="pt-BR" sz="2800" spc="-5" smtClean="0">
                <a:solidFill>
                  <a:srgbClr val="404040"/>
                </a:solidFill>
                <a:latin typeface="Trebuchet MS"/>
                <a:cs typeface="Trebuchet MS"/>
              </a:rPr>
              <a:t>usando </a:t>
            </a:r>
            <a:r>
              <a:rPr lang="pt-BR" sz="2800" smtClean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lang="pt-BR" sz="2800" spc="-5" dirty="0">
                <a:solidFill>
                  <a:srgbClr val="404040"/>
                </a:solidFill>
                <a:latin typeface="Trebuchet MS"/>
                <a:cs typeface="Trebuchet MS"/>
              </a:rPr>
              <a:t>nome </a:t>
            </a:r>
            <a:r>
              <a:rPr lang="pt-BR" sz="2800" dirty="0">
                <a:solidFill>
                  <a:srgbClr val="404040"/>
                </a:solidFill>
                <a:latin typeface="Trebuchet MS"/>
                <a:cs typeface="Trebuchet MS"/>
              </a:rPr>
              <a:t>da </a:t>
            </a:r>
            <a:r>
              <a:rPr lang="pt-BR" sz="28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classe</a:t>
            </a:r>
            <a:r>
              <a:rPr lang="pt-BR" sz="2800" dirty="0" smtClean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lang="pt-BR" sz="2800" spc="-60" dirty="0" smtClean="0">
                <a:solidFill>
                  <a:srgbClr val="404040"/>
                </a:solidFill>
                <a:latin typeface="Trebuchet MS"/>
                <a:cs typeface="Trebuchet MS"/>
              </a:rPr>
              <a:t>utiliza-</a:t>
            </a:r>
            <a:r>
              <a:rPr lang="pt-BR" sz="2800" dirty="0" smtClean="0">
                <a:solidFill>
                  <a:srgbClr val="404040"/>
                </a:solidFill>
                <a:latin typeface="Trebuchet MS"/>
                <a:cs typeface="Trebuchet MS"/>
              </a:rPr>
              <a:t>se </a:t>
            </a:r>
            <a:r>
              <a:rPr lang="pt-BR" sz="28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lang="pt-BR" sz="28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método</a:t>
            </a:r>
            <a:r>
              <a:rPr lang="pt-BR" sz="2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2800" spc="-25" dirty="0" smtClean="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lang="pt-BR" sz="2800" b="1" spc="-5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getElement</a:t>
            </a:r>
            <a:r>
              <a:rPr lang="pt-BR" sz="2800" b="1" spc="-5" dirty="0" err="1" smtClean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lang="pt-BR" sz="2800" b="1" spc="-5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ByClassName</a:t>
            </a:r>
            <a:endParaRPr lang="pt-BR" sz="2800" dirty="0">
              <a:latin typeface="Trebuchet MS"/>
              <a:cs typeface="Trebuchet MS"/>
            </a:endParaRPr>
          </a:p>
          <a:p>
            <a:pPr marL="727075" lvl="1" indent="-257175">
              <a:spcBef>
                <a:spcPts val="790"/>
              </a:spcBef>
            </a:pPr>
            <a:r>
              <a:rPr lang="pt-BR" dirty="0" smtClean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lang="pt-BR" dirty="0">
                <a:solidFill>
                  <a:srgbClr val="404040"/>
                </a:solidFill>
                <a:latin typeface="Trebuchet MS"/>
                <a:cs typeface="Trebuchet MS"/>
              </a:rPr>
              <a:t>parâmetro a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ser </a:t>
            </a:r>
            <a:r>
              <a:rPr lang="pt-BR" dirty="0">
                <a:solidFill>
                  <a:srgbClr val="404040"/>
                </a:solidFill>
                <a:latin typeface="Trebuchet MS"/>
                <a:cs typeface="Trebuchet MS"/>
              </a:rPr>
              <a:t>passado é o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nome </a:t>
            </a:r>
            <a:r>
              <a:rPr lang="pt-BR" dirty="0">
                <a:solidFill>
                  <a:srgbClr val="404040"/>
                </a:solidFill>
                <a:latin typeface="Trebuchet MS"/>
                <a:cs typeface="Trebuchet MS"/>
              </a:rPr>
              <a:t>da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classe </a:t>
            </a:r>
            <a:r>
              <a:rPr lang="pt-BR" dirty="0">
                <a:solidFill>
                  <a:srgbClr val="404040"/>
                </a:solidFill>
                <a:latin typeface="Trebuchet MS"/>
                <a:cs typeface="Trebuchet MS"/>
              </a:rPr>
              <a:t>que se deseja</a:t>
            </a:r>
            <a:r>
              <a:rPr lang="pt-BR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buscar</a:t>
            </a:r>
            <a:endParaRPr lang="pt-BR" dirty="0">
              <a:latin typeface="Trebuchet MS"/>
              <a:cs typeface="Trebuchet MS"/>
            </a:endParaRPr>
          </a:p>
          <a:p>
            <a:pPr marL="727075" marR="664845" lvl="1" indent="-257175">
              <a:spcBef>
                <a:spcPts val="805"/>
              </a:spcBef>
            </a:pPr>
            <a:r>
              <a:rPr lang="pt-BR" dirty="0" smtClean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método </a:t>
            </a:r>
            <a:r>
              <a:rPr lang="pt-BR" dirty="0">
                <a:solidFill>
                  <a:srgbClr val="404040"/>
                </a:solidFill>
                <a:latin typeface="Trebuchet MS"/>
                <a:cs typeface="Trebuchet MS"/>
              </a:rPr>
              <a:t>sempre irá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retornar um </a:t>
            </a:r>
            <a:r>
              <a:rPr lang="pt-BR" spc="-5" dirty="0" err="1">
                <a:solidFill>
                  <a:srgbClr val="FF0000"/>
                </a:solidFill>
                <a:latin typeface="Trebuchet MS"/>
                <a:cs typeface="Trebuchet MS"/>
              </a:rPr>
              <a:t>array</a:t>
            </a:r>
            <a:r>
              <a:rPr lang="pt-BR" spc="-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contendo </a:t>
            </a:r>
            <a:r>
              <a:rPr lang="pt-BR" spc="-10" dirty="0">
                <a:solidFill>
                  <a:srgbClr val="FF0000"/>
                </a:solidFill>
                <a:latin typeface="Trebuchet MS"/>
                <a:cs typeface="Trebuchet MS"/>
              </a:rPr>
              <a:t>todos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os </a:t>
            </a:r>
            <a:r>
              <a:rPr lang="pt-BR" spc="-40" dirty="0">
                <a:solidFill>
                  <a:srgbClr val="404040"/>
                </a:solidFill>
                <a:latin typeface="Trebuchet MS"/>
                <a:cs typeface="Trebuchet MS"/>
              </a:rPr>
              <a:t>elementos  </a:t>
            </a:r>
            <a:r>
              <a:rPr lang="pt-BR" dirty="0">
                <a:solidFill>
                  <a:srgbClr val="404040"/>
                </a:solidFill>
                <a:latin typeface="Trebuchet MS"/>
                <a:cs typeface="Trebuchet MS"/>
              </a:rPr>
              <a:t>daquela determinada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classe</a:t>
            </a:r>
            <a:endParaRPr lang="pt-BR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lang="pt-BR" sz="28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Exemplo</a:t>
            </a:r>
            <a:endParaRPr lang="pt-BR" sz="2800" dirty="0">
              <a:latin typeface="Trebuchet MS"/>
              <a:cs typeface="Trebuchet MS"/>
            </a:endParaRPr>
          </a:p>
          <a:p>
            <a:pPr marL="723900" marR="142240" lvl="1" indent="-342900">
              <a:spcBef>
                <a:spcPts val="800"/>
              </a:spcBef>
            </a:pPr>
            <a:r>
              <a:rPr lang="pt-BR" spc="-30" dirty="0" smtClean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lang="pt-BR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eja </a:t>
            </a:r>
            <a:r>
              <a:rPr lang="pt-BR" spc="-10" dirty="0">
                <a:solidFill>
                  <a:srgbClr val="404040"/>
                </a:solidFill>
                <a:latin typeface="Trebuchet MS"/>
                <a:cs typeface="Trebuchet MS"/>
              </a:rPr>
              <a:t>uma classe chamada </a:t>
            </a:r>
            <a:r>
              <a:rPr lang="pt-BR" b="1" spc="-5" dirty="0">
                <a:solidFill>
                  <a:srgbClr val="404040"/>
                </a:solidFill>
                <a:latin typeface="Trebuchet MS"/>
                <a:cs typeface="Trebuchet MS"/>
              </a:rPr>
              <a:t>oculto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, definida no CSS </a:t>
            </a:r>
            <a:r>
              <a:rPr lang="pt-BR" spc="-10" dirty="0">
                <a:solidFill>
                  <a:srgbClr val="404040"/>
                </a:solidFill>
                <a:latin typeface="Trebuchet MS"/>
                <a:cs typeface="Trebuchet MS"/>
              </a:rPr>
              <a:t>que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faz </a:t>
            </a:r>
            <a:r>
              <a:rPr lang="pt-BR" spc="-10" dirty="0">
                <a:solidFill>
                  <a:srgbClr val="404040"/>
                </a:solidFill>
                <a:latin typeface="Trebuchet MS"/>
                <a:cs typeface="Trebuchet MS"/>
              </a:rPr>
              <a:t>com </a:t>
            </a:r>
            <a:r>
              <a:rPr lang="pt-BR" dirty="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lang="pt-BR" spc="-250" dirty="0">
                <a:solidFill>
                  <a:srgbClr val="404040"/>
                </a:solidFill>
                <a:latin typeface="Trebuchet MS"/>
                <a:cs typeface="Trebuchet MS"/>
              </a:rPr>
              <a:t> 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os objetos fiquem ocultos (display:</a:t>
            </a:r>
            <a:r>
              <a:rPr lang="pt-BR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pc="-5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none</a:t>
            </a:r>
            <a:r>
              <a:rPr lang="pt-BR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endParaRPr lang="pt-BR" dirty="0" smtClean="0">
              <a:latin typeface="Trebuchet MS"/>
              <a:cs typeface="Trebuchet MS"/>
            </a:endParaRPr>
          </a:p>
          <a:p>
            <a:pPr marL="723900" marR="142240" lvl="1" indent="-342900">
              <a:spcBef>
                <a:spcPts val="800"/>
              </a:spcBef>
            </a:pPr>
            <a:r>
              <a:rPr lang="pt-BR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Deseja-se </a:t>
            </a:r>
            <a:r>
              <a:rPr lang="pt-BR" spc="-10" dirty="0">
                <a:solidFill>
                  <a:srgbClr val="404040"/>
                </a:solidFill>
                <a:latin typeface="Trebuchet MS"/>
                <a:cs typeface="Trebuchet MS"/>
              </a:rPr>
              <a:t>buscar todos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esses elementos e transformá-los em</a:t>
            </a:r>
            <a:r>
              <a:rPr lang="pt-BR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visíveis.</a:t>
            </a:r>
            <a:endParaRPr lang="pt-BR" dirty="0">
              <a:latin typeface="Trebuchet MS"/>
              <a:cs typeface="Trebuchet MS"/>
            </a:endParaRPr>
          </a:p>
          <a:p>
            <a:pPr marL="1064260" lvl="2" indent="0">
              <a:spcBef>
                <a:spcPts val="795"/>
              </a:spcBef>
              <a:buNone/>
            </a:pPr>
            <a:r>
              <a:rPr lang="pt-BR" sz="2000" b="1" spc="-5" dirty="0" err="1">
                <a:solidFill>
                  <a:srgbClr val="404040"/>
                </a:solidFill>
                <a:latin typeface="Trebuchet MS"/>
                <a:cs typeface="Trebuchet MS"/>
              </a:rPr>
              <a:t>getElement</a:t>
            </a:r>
            <a:r>
              <a:rPr lang="pt-BR" sz="2000" b="1" spc="-5" dirty="0" err="1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lang="pt-BR" sz="2000" b="1" spc="-5" dirty="0" err="1">
                <a:solidFill>
                  <a:srgbClr val="404040"/>
                </a:solidFill>
                <a:latin typeface="Trebuchet MS"/>
                <a:cs typeface="Trebuchet MS"/>
              </a:rPr>
              <a:t>ByClassName</a:t>
            </a:r>
            <a:r>
              <a:rPr lang="pt-BR"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(‘oculto’)</a:t>
            </a:r>
            <a:endParaRPr lang="pt-BR" sz="2000" dirty="0">
              <a:latin typeface="Trebuchet MS"/>
              <a:cs typeface="Trebuchet M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17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Encontrando elementos através da </a:t>
            </a:r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534400" cy="3810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885"/>
              </a:spcBef>
              <a:buNone/>
            </a:pPr>
            <a:r>
              <a:rPr lang="pt-BR" sz="2100" dirty="0" smtClean="0">
                <a:solidFill>
                  <a:srgbClr val="404040"/>
                </a:solidFill>
                <a:latin typeface="Trebuchet MS"/>
                <a:cs typeface="Trebuchet MS"/>
              </a:rPr>
              <a:t>Exemplo </a:t>
            </a:r>
            <a:r>
              <a:rPr lang="pt-BR" sz="2100" spc="-5" dirty="0">
                <a:solidFill>
                  <a:srgbClr val="404040"/>
                </a:solidFill>
                <a:latin typeface="Trebuchet MS"/>
                <a:cs typeface="Trebuchet MS"/>
              </a:rPr>
              <a:t>1: </a:t>
            </a:r>
            <a:r>
              <a:rPr lang="pt-BR" sz="2100" i="1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alterando o estilo do elemento</a:t>
            </a:r>
            <a:endParaRPr lang="pt-BR" sz="2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endParaRPr lang="pt-BR" sz="2800" spc="-5" dirty="0" smtClean="0">
              <a:solidFill>
                <a:srgbClr val="404040"/>
              </a:solidFill>
              <a:latin typeface="Trebuchet MS"/>
              <a:cs typeface="Trebuchet M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2033517"/>
            <a:ext cx="8382000" cy="34240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pPr marL="96520">
              <a:lnSpc>
                <a:spcPct val="100000"/>
              </a:lnSpc>
              <a:spcBef>
                <a:spcPts val="170"/>
              </a:spcBef>
            </a:pPr>
            <a:r>
              <a:rPr lang="pt-BR" sz="1200" spc="-10" dirty="0">
                <a:latin typeface="Courier New"/>
                <a:cs typeface="Courier New"/>
              </a:rPr>
              <a:t>&lt;!DOCTYPE</a:t>
            </a:r>
            <a:r>
              <a:rPr lang="pt-BR" sz="1200" spc="-5" dirty="0">
                <a:latin typeface="Courier New"/>
                <a:cs typeface="Courier New"/>
              </a:rPr>
              <a:t> </a:t>
            </a:r>
            <a:r>
              <a:rPr lang="pt-BR" sz="1200" spc="-10" dirty="0" err="1">
                <a:latin typeface="Courier New"/>
                <a:cs typeface="Courier New"/>
              </a:rPr>
              <a:t>html</a:t>
            </a:r>
            <a:r>
              <a:rPr lang="pt-BR" sz="1200" spc="-10" dirty="0"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html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  <a:spcBef>
                <a:spcPts val="8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head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&lt;meta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charset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"UTF-8"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5"/>
              </a:spcBef>
            </a:pP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10" dirty="0" err="1">
                <a:solidFill>
                  <a:srgbClr val="0000FF"/>
                </a:solidFill>
                <a:latin typeface="Courier New"/>
                <a:cs typeface="Courier New"/>
              </a:rPr>
              <a:t>title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>
                <a:latin typeface="Courier New"/>
                <a:cs typeface="Courier New"/>
              </a:rPr>
              <a:t>DOM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10" dirty="0" err="1">
                <a:solidFill>
                  <a:srgbClr val="0000FF"/>
                </a:solidFill>
                <a:latin typeface="Courier New"/>
                <a:cs typeface="Courier New"/>
              </a:rPr>
              <a:t>title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</a:p>
          <a:p>
            <a:pPr marL="798195"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&lt;link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rel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stylesheet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4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href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"estilo.css"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/&gt;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&lt;script</a:t>
            </a:r>
            <a:r>
              <a:rPr lang="pt-BR" sz="12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"meuscript.js"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&gt;&lt;/script&gt;</a:t>
            </a:r>
            <a:endParaRPr lang="pt-BR" sz="1200" dirty="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head</a:t>
            </a:r>
            <a:r>
              <a:rPr lang="pt-BR"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600" dirty="0">
              <a:latin typeface="Times New Roman"/>
              <a:cs typeface="Times New Roman"/>
            </a:endParaRPr>
          </a:p>
          <a:p>
            <a:pPr marL="447040">
              <a:lnSpc>
                <a:spcPct val="100000"/>
              </a:lnSpc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body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&lt;h1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"id_h1"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"classe_h1"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>
                <a:latin typeface="Courier New"/>
                <a:cs typeface="Courier New"/>
              </a:rPr>
              <a:t>Linguagens de Programação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&lt;/h1&gt;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&lt;p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javascript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"oculto"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 err="1">
                <a:latin typeface="Courier New"/>
                <a:cs typeface="Courier New"/>
              </a:rPr>
              <a:t>JavaScript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&lt;p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php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"oculto"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 err="1">
                <a:latin typeface="Courier New"/>
                <a:cs typeface="Courier New"/>
              </a:rPr>
              <a:t>Php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&lt;p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python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"oculto"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>
                <a:latin typeface="Courier New"/>
                <a:cs typeface="Courier New"/>
              </a:rPr>
              <a:t>Python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&lt;p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ruby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"oculto"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 err="1">
                <a:latin typeface="Courier New"/>
                <a:cs typeface="Courier New"/>
              </a:rPr>
              <a:t>Ruby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button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button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bdefinir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onclick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"aparecer()"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>
                <a:latin typeface="Courier New"/>
                <a:cs typeface="Courier New"/>
              </a:rPr>
              <a:t>Aparecer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10" dirty="0" err="1">
                <a:solidFill>
                  <a:srgbClr val="0000FF"/>
                </a:solidFill>
                <a:latin typeface="Courier New"/>
                <a:cs typeface="Courier New"/>
              </a:rPr>
              <a:t>button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body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html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8600" y="5538717"/>
            <a:ext cx="8382000" cy="109068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pPr marL="80010">
              <a:lnSpc>
                <a:spcPts val="1070"/>
              </a:lnSpc>
            </a:pP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function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 aparecer(){</a:t>
            </a:r>
          </a:p>
          <a:p>
            <a:pPr marL="80010">
              <a:lnSpc>
                <a:spcPts val="1070"/>
              </a:lnSpc>
            </a:pP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 var 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paragrafos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 = 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document.getElementsByClassName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("oculto");  </a:t>
            </a:r>
          </a:p>
          <a:p>
            <a:pPr marL="80010">
              <a:lnSpc>
                <a:spcPts val="1070"/>
              </a:lnSpc>
            </a:pP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 var 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i;</a:t>
            </a:r>
          </a:p>
          <a:p>
            <a:pPr marL="80010">
              <a:lnSpc>
                <a:spcPts val="1070"/>
              </a:lnSpc>
            </a:pP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 for 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(i=0; i&lt;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paragrafos.length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; i++){  </a:t>
            </a:r>
          </a:p>
          <a:p>
            <a:pPr marL="80010">
              <a:lnSpc>
                <a:spcPts val="1070"/>
              </a:lnSpc>
            </a:pP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    </a:t>
            </a:r>
            <a:r>
              <a:rPr lang="pt-BR" sz="1200" b="1" spc="-5" dirty="0" err="1" smtClean="0">
                <a:solidFill>
                  <a:srgbClr val="000080"/>
                </a:solidFill>
                <a:latin typeface="Courier New"/>
                <a:cs typeface="Courier New"/>
              </a:rPr>
              <a:t>paragrafos</a:t>
            </a: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[i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].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style.display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 = "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block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";</a:t>
            </a:r>
          </a:p>
          <a:p>
            <a:pPr marL="80010">
              <a:lnSpc>
                <a:spcPts val="1070"/>
              </a:lnSpc>
            </a:pP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 }</a:t>
            </a:r>
            <a:endParaRPr lang="pt-BR" sz="1200" b="1" spc="-5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pPr marL="80010">
              <a:lnSpc>
                <a:spcPts val="1070"/>
              </a:lnSpc>
            </a:pP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lang="pt-BR" sz="1200" dirty="0">
              <a:latin typeface="Courier New"/>
              <a:cs typeface="Courier New"/>
            </a:endParaRPr>
          </a:p>
        </p:txBody>
      </p:sp>
      <p:sp>
        <p:nvSpPr>
          <p:cNvPr id="9" name="object 20"/>
          <p:cNvSpPr/>
          <p:nvPr/>
        </p:nvSpPr>
        <p:spPr>
          <a:xfrm>
            <a:off x="6705600" y="1698498"/>
            <a:ext cx="1800225" cy="594360"/>
          </a:xfrm>
          <a:custGeom>
            <a:avLst/>
            <a:gdLst/>
            <a:ahLst/>
            <a:cxnLst/>
            <a:rect l="l" t="t" r="r" b="b"/>
            <a:pathLst>
              <a:path w="1800225" h="594360">
                <a:moveTo>
                  <a:pt x="0" y="594360"/>
                </a:moveTo>
                <a:lnTo>
                  <a:pt x="1799844" y="594360"/>
                </a:lnTo>
                <a:lnTo>
                  <a:pt x="1799844" y="0"/>
                </a:lnTo>
                <a:lnTo>
                  <a:pt x="0" y="0"/>
                </a:lnTo>
                <a:lnTo>
                  <a:pt x="0" y="594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1"/>
          <p:cNvSpPr/>
          <p:nvPr/>
        </p:nvSpPr>
        <p:spPr>
          <a:xfrm>
            <a:off x="6782561" y="1698498"/>
            <a:ext cx="1800225" cy="594360"/>
          </a:xfrm>
          <a:custGeom>
            <a:avLst/>
            <a:gdLst/>
            <a:ahLst/>
            <a:cxnLst/>
            <a:rect l="l" t="t" r="r" b="b"/>
            <a:pathLst>
              <a:path w="1800225" h="594360">
                <a:moveTo>
                  <a:pt x="0" y="594360"/>
                </a:moveTo>
                <a:lnTo>
                  <a:pt x="1799844" y="594360"/>
                </a:lnTo>
                <a:lnTo>
                  <a:pt x="1799844" y="0"/>
                </a:lnTo>
                <a:lnTo>
                  <a:pt x="0" y="0"/>
                </a:lnTo>
                <a:lnTo>
                  <a:pt x="0" y="594360"/>
                </a:lnTo>
                <a:close/>
              </a:path>
            </a:pathLst>
          </a:custGeom>
          <a:ln w="19811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2"/>
          <p:cNvSpPr/>
          <p:nvPr/>
        </p:nvSpPr>
        <p:spPr>
          <a:xfrm>
            <a:off x="6910705" y="1743836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4">
                <a:moveTo>
                  <a:pt x="0" y="0"/>
                </a:moveTo>
                <a:lnTo>
                  <a:pt x="0" y="163067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3"/>
          <p:cNvSpPr/>
          <p:nvPr/>
        </p:nvSpPr>
        <p:spPr>
          <a:xfrm>
            <a:off x="6948805" y="1743836"/>
            <a:ext cx="457200" cy="163195"/>
          </a:xfrm>
          <a:custGeom>
            <a:avLst/>
            <a:gdLst/>
            <a:ahLst/>
            <a:cxnLst/>
            <a:rect l="l" t="t" r="r" b="b"/>
            <a:pathLst>
              <a:path w="457200" h="163194">
                <a:moveTo>
                  <a:pt x="0" y="163067"/>
                </a:moveTo>
                <a:lnTo>
                  <a:pt x="457200" y="163067"/>
                </a:lnTo>
                <a:lnTo>
                  <a:pt x="457200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4"/>
          <p:cNvSpPr/>
          <p:nvPr/>
        </p:nvSpPr>
        <p:spPr>
          <a:xfrm>
            <a:off x="7444105" y="1743836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4">
                <a:moveTo>
                  <a:pt x="0" y="0"/>
                </a:moveTo>
                <a:lnTo>
                  <a:pt x="0" y="163067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5"/>
          <p:cNvSpPr/>
          <p:nvPr/>
        </p:nvSpPr>
        <p:spPr>
          <a:xfrm>
            <a:off x="6872605" y="1906904"/>
            <a:ext cx="350520" cy="163195"/>
          </a:xfrm>
          <a:custGeom>
            <a:avLst/>
            <a:gdLst/>
            <a:ahLst/>
            <a:cxnLst/>
            <a:rect l="l" t="t" r="r" b="b"/>
            <a:pathLst>
              <a:path w="350520" h="163194">
                <a:moveTo>
                  <a:pt x="0" y="163067"/>
                </a:moveTo>
                <a:lnTo>
                  <a:pt x="350520" y="163067"/>
                </a:lnTo>
                <a:lnTo>
                  <a:pt x="350520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6"/>
          <p:cNvSpPr/>
          <p:nvPr/>
        </p:nvSpPr>
        <p:spPr>
          <a:xfrm>
            <a:off x="7223125" y="1906904"/>
            <a:ext cx="533400" cy="163195"/>
          </a:xfrm>
          <a:custGeom>
            <a:avLst/>
            <a:gdLst/>
            <a:ahLst/>
            <a:cxnLst/>
            <a:rect l="l" t="t" r="r" b="b"/>
            <a:pathLst>
              <a:path w="533400" h="163194">
                <a:moveTo>
                  <a:pt x="0" y="163067"/>
                </a:moveTo>
                <a:lnTo>
                  <a:pt x="533400" y="163067"/>
                </a:lnTo>
                <a:lnTo>
                  <a:pt x="533400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7"/>
          <p:cNvSpPr/>
          <p:nvPr/>
        </p:nvSpPr>
        <p:spPr>
          <a:xfrm>
            <a:off x="7756525" y="1906904"/>
            <a:ext cx="152400" cy="163195"/>
          </a:xfrm>
          <a:custGeom>
            <a:avLst/>
            <a:gdLst/>
            <a:ahLst/>
            <a:cxnLst/>
            <a:rect l="l" t="t" r="r" b="b"/>
            <a:pathLst>
              <a:path w="152400" h="163194">
                <a:moveTo>
                  <a:pt x="0" y="163067"/>
                </a:moveTo>
                <a:lnTo>
                  <a:pt x="152400" y="163067"/>
                </a:lnTo>
                <a:lnTo>
                  <a:pt x="152400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8"/>
          <p:cNvSpPr/>
          <p:nvPr/>
        </p:nvSpPr>
        <p:spPr>
          <a:xfrm>
            <a:off x="7908925" y="1906904"/>
            <a:ext cx="381000" cy="163195"/>
          </a:xfrm>
          <a:custGeom>
            <a:avLst/>
            <a:gdLst/>
            <a:ahLst/>
            <a:cxnLst/>
            <a:rect l="l" t="t" r="r" b="b"/>
            <a:pathLst>
              <a:path w="381000" h="163194">
                <a:moveTo>
                  <a:pt x="0" y="163067"/>
                </a:moveTo>
                <a:lnTo>
                  <a:pt x="381000" y="163067"/>
                </a:lnTo>
                <a:lnTo>
                  <a:pt x="381000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9"/>
          <p:cNvSpPr/>
          <p:nvPr/>
        </p:nvSpPr>
        <p:spPr>
          <a:xfrm>
            <a:off x="8328025" y="1906904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4">
                <a:moveTo>
                  <a:pt x="0" y="0"/>
                </a:moveTo>
                <a:lnTo>
                  <a:pt x="0" y="163067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30"/>
          <p:cNvSpPr/>
          <p:nvPr/>
        </p:nvSpPr>
        <p:spPr>
          <a:xfrm>
            <a:off x="6910705" y="2069973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4">
                <a:moveTo>
                  <a:pt x="0" y="0"/>
                </a:moveTo>
                <a:lnTo>
                  <a:pt x="0" y="163067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31"/>
          <p:cNvSpPr txBox="1"/>
          <p:nvPr/>
        </p:nvSpPr>
        <p:spPr>
          <a:xfrm>
            <a:off x="6873875" y="1715794"/>
            <a:ext cx="1965325" cy="60337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5"/>
              </a:spcBef>
            </a:pPr>
            <a:r>
              <a:rPr sz="1200" b="1" spc="-5" dirty="0">
                <a:latin typeface="Courier New"/>
                <a:cs typeface="Courier New"/>
              </a:rPr>
              <a:t>.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oculto</a:t>
            </a:r>
            <a:r>
              <a:rPr sz="1200" b="1" spc="-5" dirty="0"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350520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8080C0"/>
                </a:solidFill>
                <a:latin typeface="Courier New"/>
                <a:cs typeface="Courier New"/>
              </a:rPr>
              <a:t>display</a:t>
            </a:r>
            <a:r>
              <a:rPr sz="1200" b="1" spc="-5" dirty="0">
                <a:latin typeface="Courier New"/>
                <a:cs typeface="Courier New"/>
              </a:rPr>
              <a:t>: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lang="pt-BR" sz="1200" b="1" spc="-5" dirty="0" err="1" smtClean="0">
                <a:latin typeface="Courier New"/>
                <a:cs typeface="Courier New"/>
              </a:rPr>
              <a:t>none</a:t>
            </a:r>
            <a:r>
              <a:rPr sz="1200" b="1" spc="-5" dirty="0" smtClean="0">
                <a:latin typeface="Courier New"/>
                <a:cs typeface="Courier New"/>
              </a:rPr>
              <a:t>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200" b="1" spc="-5" dirty="0"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21" name="object 32"/>
          <p:cNvSpPr/>
          <p:nvPr/>
        </p:nvSpPr>
        <p:spPr>
          <a:xfrm>
            <a:off x="7664957" y="1616202"/>
            <a:ext cx="890269" cy="161925"/>
          </a:xfrm>
          <a:custGeom>
            <a:avLst/>
            <a:gdLst/>
            <a:ahLst/>
            <a:cxnLst/>
            <a:rect l="l" t="t" r="r" b="b"/>
            <a:pathLst>
              <a:path w="890270" h="161925">
                <a:moveTo>
                  <a:pt x="0" y="161544"/>
                </a:moveTo>
                <a:lnTo>
                  <a:pt x="890016" y="161544"/>
                </a:lnTo>
                <a:lnTo>
                  <a:pt x="890016" y="0"/>
                </a:lnTo>
                <a:lnTo>
                  <a:pt x="0" y="0"/>
                </a:lnTo>
                <a:lnTo>
                  <a:pt x="0" y="161544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33"/>
          <p:cNvSpPr/>
          <p:nvPr/>
        </p:nvSpPr>
        <p:spPr>
          <a:xfrm>
            <a:off x="7664957" y="1616202"/>
            <a:ext cx="890269" cy="161925"/>
          </a:xfrm>
          <a:custGeom>
            <a:avLst/>
            <a:gdLst/>
            <a:ahLst/>
            <a:cxnLst/>
            <a:rect l="l" t="t" r="r" b="b"/>
            <a:pathLst>
              <a:path w="890270" h="161925">
                <a:moveTo>
                  <a:pt x="0" y="161544"/>
                </a:moveTo>
                <a:lnTo>
                  <a:pt x="890016" y="161544"/>
                </a:lnTo>
                <a:lnTo>
                  <a:pt x="890016" y="0"/>
                </a:lnTo>
                <a:lnTo>
                  <a:pt x="0" y="0"/>
                </a:lnTo>
                <a:lnTo>
                  <a:pt x="0" y="161544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4"/>
          <p:cNvSpPr txBox="1"/>
          <p:nvPr/>
        </p:nvSpPr>
        <p:spPr>
          <a:xfrm>
            <a:off x="7862061" y="1612138"/>
            <a:ext cx="4972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estilo.css</a:t>
            </a:r>
            <a:endParaRPr sz="9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9274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Encontrando elementos através da </a:t>
            </a:r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534400" cy="3810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885"/>
              </a:spcBef>
              <a:buNone/>
            </a:pPr>
            <a:r>
              <a:rPr lang="pt-BR" sz="2100" dirty="0" smtClean="0">
                <a:solidFill>
                  <a:srgbClr val="404040"/>
                </a:solidFill>
                <a:latin typeface="Trebuchet MS"/>
                <a:cs typeface="Trebuchet MS"/>
              </a:rPr>
              <a:t>Exemplo </a:t>
            </a:r>
            <a:r>
              <a:rPr lang="pt-BR" sz="21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2: </a:t>
            </a:r>
            <a:r>
              <a:rPr lang="pt-BR" sz="2100" i="1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removendo a classe do elemento (forma1)</a:t>
            </a:r>
            <a:endParaRPr lang="pt-BR" sz="2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endParaRPr lang="pt-BR" sz="2800" spc="-5" dirty="0" smtClean="0">
              <a:solidFill>
                <a:srgbClr val="404040"/>
              </a:solidFill>
              <a:latin typeface="Trebuchet MS"/>
              <a:cs typeface="Trebuchet M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2033517"/>
            <a:ext cx="8686800" cy="34240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pPr marL="96520">
              <a:lnSpc>
                <a:spcPct val="100000"/>
              </a:lnSpc>
              <a:spcBef>
                <a:spcPts val="170"/>
              </a:spcBef>
            </a:pPr>
            <a:r>
              <a:rPr lang="pt-BR" sz="1200" spc="-10" dirty="0">
                <a:latin typeface="Courier New"/>
                <a:cs typeface="Courier New"/>
              </a:rPr>
              <a:t>&lt;!DOCTYPE</a:t>
            </a:r>
            <a:r>
              <a:rPr lang="pt-BR" sz="1200" spc="-5" dirty="0">
                <a:latin typeface="Courier New"/>
                <a:cs typeface="Courier New"/>
              </a:rPr>
              <a:t> </a:t>
            </a:r>
            <a:r>
              <a:rPr lang="pt-BR" sz="1200" spc="-10" dirty="0" err="1">
                <a:latin typeface="Courier New"/>
                <a:cs typeface="Courier New"/>
              </a:rPr>
              <a:t>html</a:t>
            </a:r>
            <a:r>
              <a:rPr lang="pt-BR" sz="1200" spc="-10" dirty="0"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html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  <a:spcBef>
                <a:spcPts val="8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head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&lt;meta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charset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"UTF-8"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5"/>
              </a:spcBef>
            </a:pP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10" dirty="0" err="1">
                <a:solidFill>
                  <a:srgbClr val="0000FF"/>
                </a:solidFill>
                <a:latin typeface="Courier New"/>
                <a:cs typeface="Courier New"/>
              </a:rPr>
              <a:t>title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>
                <a:latin typeface="Courier New"/>
                <a:cs typeface="Courier New"/>
              </a:rPr>
              <a:t>DOM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10" dirty="0" err="1">
                <a:solidFill>
                  <a:srgbClr val="0000FF"/>
                </a:solidFill>
                <a:latin typeface="Courier New"/>
                <a:cs typeface="Courier New"/>
              </a:rPr>
              <a:t>title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</a:p>
          <a:p>
            <a:pPr marL="798195"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&lt;link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rel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stylesheet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4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href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"estilo.css"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/&gt;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&lt;script</a:t>
            </a:r>
            <a:r>
              <a:rPr lang="pt-BR" sz="12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"meuscript.js"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&gt;&lt;/script&gt;</a:t>
            </a:r>
            <a:endParaRPr lang="pt-BR" sz="1200" dirty="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head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600" dirty="0">
              <a:latin typeface="Times New Roman"/>
              <a:cs typeface="Times New Roman"/>
            </a:endParaRPr>
          </a:p>
          <a:p>
            <a:pPr marL="447040">
              <a:lnSpc>
                <a:spcPct val="100000"/>
              </a:lnSpc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body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&lt;h1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"id_h1"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"classe_h1"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>
                <a:latin typeface="Courier New"/>
                <a:cs typeface="Courier New"/>
              </a:rPr>
              <a:t>Linguagens de Programação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&lt;/h1&gt;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&lt;p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javascript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"oculto"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 err="1">
                <a:latin typeface="Courier New"/>
                <a:cs typeface="Courier New"/>
              </a:rPr>
              <a:t>JavaScript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&lt;p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php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"oculto"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 err="1">
                <a:latin typeface="Courier New"/>
                <a:cs typeface="Courier New"/>
              </a:rPr>
              <a:t>Php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&lt;p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python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"oculto"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>
                <a:latin typeface="Courier New"/>
                <a:cs typeface="Courier New"/>
              </a:rPr>
              <a:t>Python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&lt;p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ruby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"oculto"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 err="1">
                <a:latin typeface="Courier New"/>
                <a:cs typeface="Courier New"/>
              </a:rPr>
              <a:t>Ruby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button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button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bdefinir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onclick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"aparecer()"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>
                <a:latin typeface="Courier New"/>
                <a:cs typeface="Courier New"/>
              </a:rPr>
              <a:t>Aparecer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10" dirty="0" err="1">
                <a:solidFill>
                  <a:srgbClr val="0000FF"/>
                </a:solidFill>
                <a:latin typeface="Courier New"/>
                <a:cs typeface="Courier New"/>
              </a:rPr>
              <a:t>button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body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html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8600" y="5549617"/>
            <a:ext cx="8686800" cy="107978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pPr marL="80010">
              <a:lnSpc>
                <a:spcPts val="1070"/>
              </a:lnSpc>
            </a:pP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function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 aparecer(){</a:t>
            </a:r>
          </a:p>
          <a:p>
            <a:pPr marL="80010">
              <a:lnSpc>
                <a:spcPts val="1070"/>
              </a:lnSpc>
            </a:pP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 var 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paragrafos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 = 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Array.prototype.slice.call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document.getElementsByClassName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("oculto"));  </a:t>
            </a:r>
          </a:p>
          <a:p>
            <a:pPr marL="80010">
              <a:lnSpc>
                <a:spcPts val="1070"/>
              </a:lnSpc>
            </a:pP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 var 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i;</a:t>
            </a:r>
          </a:p>
          <a:p>
            <a:pPr marL="80010">
              <a:lnSpc>
                <a:spcPts val="1070"/>
              </a:lnSpc>
            </a:pP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 for 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(i=0; i&lt;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paragrafos.length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; i++){</a:t>
            </a:r>
          </a:p>
          <a:p>
            <a:pPr marL="80010">
              <a:lnSpc>
                <a:spcPts val="1070"/>
              </a:lnSpc>
            </a:pP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    </a:t>
            </a:r>
            <a:r>
              <a:rPr lang="pt-BR" sz="1200" b="1" spc="-5" dirty="0" err="1" smtClean="0">
                <a:solidFill>
                  <a:srgbClr val="000080"/>
                </a:solidFill>
                <a:latin typeface="Courier New"/>
                <a:cs typeface="Courier New"/>
              </a:rPr>
              <a:t>paragrafos</a:t>
            </a: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[i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].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className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 = </a:t>
            </a: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"";</a:t>
            </a:r>
          </a:p>
          <a:p>
            <a:pPr marL="80010">
              <a:lnSpc>
                <a:spcPts val="1070"/>
              </a:lnSpc>
            </a:pP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}</a:t>
            </a:r>
            <a:endParaRPr lang="pt-BR" sz="1200" b="1" spc="-5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pPr marL="80010">
              <a:lnSpc>
                <a:spcPts val="1070"/>
              </a:lnSpc>
            </a:pP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lang="pt-BR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719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Encontrando elementos através da </a:t>
            </a:r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534400" cy="3810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885"/>
              </a:spcBef>
              <a:buNone/>
            </a:pPr>
            <a:r>
              <a:rPr lang="pt-BR" sz="2100" dirty="0" smtClean="0">
                <a:solidFill>
                  <a:srgbClr val="404040"/>
                </a:solidFill>
                <a:latin typeface="Trebuchet MS"/>
                <a:cs typeface="Trebuchet MS"/>
              </a:rPr>
              <a:t>Exemplo </a:t>
            </a:r>
            <a:r>
              <a:rPr lang="pt-BR" sz="21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2: </a:t>
            </a:r>
            <a:r>
              <a:rPr lang="pt-BR" sz="2100" i="1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removendo a classe do elemento (forma2)</a:t>
            </a:r>
            <a:endParaRPr lang="pt-BR" sz="2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endParaRPr lang="pt-BR" sz="2800" spc="-5" dirty="0" smtClean="0">
              <a:solidFill>
                <a:srgbClr val="404040"/>
              </a:solidFill>
              <a:latin typeface="Trebuchet MS"/>
              <a:cs typeface="Trebuchet M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2033517"/>
            <a:ext cx="8610600" cy="34240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pPr marL="96520">
              <a:lnSpc>
                <a:spcPct val="100000"/>
              </a:lnSpc>
              <a:spcBef>
                <a:spcPts val="170"/>
              </a:spcBef>
            </a:pPr>
            <a:r>
              <a:rPr lang="pt-BR" sz="1200" spc="-10" dirty="0">
                <a:latin typeface="Courier New"/>
                <a:cs typeface="Courier New"/>
              </a:rPr>
              <a:t>&lt;!DOCTYPE</a:t>
            </a:r>
            <a:r>
              <a:rPr lang="pt-BR" sz="1200" spc="-5" dirty="0">
                <a:latin typeface="Courier New"/>
                <a:cs typeface="Courier New"/>
              </a:rPr>
              <a:t> </a:t>
            </a:r>
            <a:r>
              <a:rPr lang="pt-BR" sz="1200" spc="-10" dirty="0" err="1">
                <a:latin typeface="Courier New"/>
                <a:cs typeface="Courier New"/>
              </a:rPr>
              <a:t>html</a:t>
            </a:r>
            <a:r>
              <a:rPr lang="pt-BR" sz="1200" spc="-10" dirty="0"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html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  <a:spcBef>
                <a:spcPts val="8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head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&lt;meta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charset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"UTF-8"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5"/>
              </a:spcBef>
            </a:pP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10" dirty="0" err="1">
                <a:solidFill>
                  <a:srgbClr val="0000FF"/>
                </a:solidFill>
                <a:latin typeface="Courier New"/>
                <a:cs typeface="Courier New"/>
              </a:rPr>
              <a:t>title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>
                <a:latin typeface="Courier New"/>
                <a:cs typeface="Courier New"/>
              </a:rPr>
              <a:t>DOM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10" dirty="0" err="1">
                <a:solidFill>
                  <a:srgbClr val="0000FF"/>
                </a:solidFill>
                <a:latin typeface="Courier New"/>
                <a:cs typeface="Courier New"/>
              </a:rPr>
              <a:t>title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</a:p>
          <a:p>
            <a:pPr marL="798195"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&lt;link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rel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stylesheet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4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href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"estilo.css"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/&gt;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&lt;script</a:t>
            </a:r>
            <a:r>
              <a:rPr lang="pt-BR" sz="12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"meuscript.js"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&gt;&lt;/script&gt;</a:t>
            </a:r>
            <a:endParaRPr lang="pt-BR" sz="1200" dirty="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head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600" dirty="0">
              <a:latin typeface="Times New Roman"/>
              <a:cs typeface="Times New Roman"/>
            </a:endParaRPr>
          </a:p>
          <a:p>
            <a:pPr marL="447040">
              <a:lnSpc>
                <a:spcPct val="100000"/>
              </a:lnSpc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body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&lt;h1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"id_h1"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"classe_h1"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>
                <a:latin typeface="Courier New"/>
                <a:cs typeface="Courier New"/>
              </a:rPr>
              <a:t>Linguagens de Programação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&lt;/h1&gt;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&lt;p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javascript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"oculto"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 err="1">
                <a:latin typeface="Courier New"/>
                <a:cs typeface="Courier New"/>
              </a:rPr>
              <a:t>JavaScript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&lt;p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php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"oculto"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 err="1">
                <a:latin typeface="Courier New"/>
                <a:cs typeface="Courier New"/>
              </a:rPr>
              <a:t>Php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&lt;p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python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"oculto"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>
                <a:latin typeface="Courier New"/>
                <a:cs typeface="Courier New"/>
              </a:rPr>
              <a:t>Python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&lt;p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ruby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"oculto"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 err="1">
                <a:latin typeface="Courier New"/>
                <a:cs typeface="Courier New"/>
              </a:rPr>
              <a:t>Ruby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button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button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bdefinir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onclick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"aparecer()"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>
                <a:latin typeface="Courier New"/>
                <a:cs typeface="Courier New"/>
              </a:rPr>
              <a:t>Aparecer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10" dirty="0" err="1">
                <a:solidFill>
                  <a:srgbClr val="0000FF"/>
                </a:solidFill>
                <a:latin typeface="Courier New"/>
                <a:cs typeface="Courier New"/>
              </a:rPr>
              <a:t>button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body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html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8600" y="5538717"/>
            <a:ext cx="8610600" cy="107978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pPr marL="80010">
              <a:lnSpc>
                <a:spcPts val="1070"/>
              </a:lnSpc>
            </a:pP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function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 aparecer</a:t>
            </a: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(){</a:t>
            </a:r>
          </a:p>
          <a:p>
            <a:pPr marL="80010">
              <a:lnSpc>
                <a:spcPts val="1070"/>
              </a:lnSpc>
            </a:pP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var 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paragrafos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 = 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Array.prototype.slice.call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document.getElementsByClassName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("oculto")); </a:t>
            </a: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endParaRPr lang="pt-BR" sz="1200" b="1" spc="-5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pPr marL="80010">
              <a:lnSpc>
                <a:spcPts val="1070"/>
              </a:lnSpc>
            </a:pP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 var 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i;</a:t>
            </a:r>
          </a:p>
          <a:p>
            <a:pPr marL="80010">
              <a:lnSpc>
                <a:spcPts val="1070"/>
              </a:lnSpc>
            </a:pP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 for 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(i=0; i&lt;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paragrafos.length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; i++){ </a:t>
            </a:r>
          </a:p>
          <a:p>
            <a:pPr marL="80010">
              <a:lnSpc>
                <a:spcPts val="1070"/>
              </a:lnSpc>
            </a:pP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    </a:t>
            </a:r>
            <a:r>
              <a:rPr lang="pt-BR" sz="1200" b="1" spc="-5" dirty="0" err="1" smtClean="0">
                <a:solidFill>
                  <a:srgbClr val="000080"/>
                </a:solidFill>
                <a:latin typeface="Courier New"/>
                <a:cs typeface="Courier New"/>
              </a:rPr>
              <a:t>paragrafos</a:t>
            </a: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[i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].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classList.remove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("oculto");</a:t>
            </a:r>
          </a:p>
          <a:p>
            <a:pPr marL="80010">
              <a:lnSpc>
                <a:spcPts val="1070"/>
              </a:lnSpc>
            </a:pP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 }</a:t>
            </a:r>
            <a:endParaRPr lang="pt-BR" sz="1200" b="1" spc="-5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pPr marL="80010">
              <a:lnSpc>
                <a:spcPts val="1070"/>
              </a:lnSpc>
            </a:pP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lang="pt-BR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679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Encontrando elementos através da </a:t>
            </a:r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534400" cy="3810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885"/>
              </a:spcBef>
              <a:buNone/>
            </a:pPr>
            <a:r>
              <a:rPr lang="pt-BR" sz="2100" dirty="0" smtClean="0">
                <a:solidFill>
                  <a:srgbClr val="404040"/>
                </a:solidFill>
                <a:latin typeface="Trebuchet MS"/>
                <a:cs typeface="Trebuchet MS"/>
              </a:rPr>
              <a:t>Exemplo </a:t>
            </a:r>
            <a:r>
              <a:rPr lang="pt-BR" sz="2100" spc="-5" dirty="0">
                <a:solidFill>
                  <a:srgbClr val="404040"/>
                </a:solidFill>
                <a:latin typeface="Trebuchet MS"/>
                <a:cs typeface="Trebuchet MS"/>
              </a:rPr>
              <a:t>3</a:t>
            </a:r>
            <a:r>
              <a:rPr lang="pt-BR" sz="21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lang="pt-BR" sz="2100" i="1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adicionando uma classe a um elemento</a:t>
            </a:r>
            <a:endParaRPr lang="pt-BR" sz="2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endParaRPr lang="pt-BR" sz="2800" spc="-5" dirty="0" smtClean="0">
              <a:solidFill>
                <a:srgbClr val="404040"/>
              </a:solidFill>
              <a:latin typeface="Trebuchet MS"/>
              <a:cs typeface="Trebuchet M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2033517"/>
            <a:ext cx="8382000" cy="34240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pPr marL="96520">
              <a:lnSpc>
                <a:spcPct val="100000"/>
              </a:lnSpc>
              <a:spcBef>
                <a:spcPts val="170"/>
              </a:spcBef>
            </a:pPr>
            <a:r>
              <a:rPr lang="pt-BR" sz="1200" spc="-10" dirty="0">
                <a:latin typeface="Courier New"/>
                <a:cs typeface="Courier New"/>
              </a:rPr>
              <a:t>&lt;!DOCTYPE</a:t>
            </a:r>
            <a:r>
              <a:rPr lang="pt-BR" sz="1200" spc="-5" dirty="0">
                <a:latin typeface="Courier New"/>
                <a:cs typeface="Courier New"/>
              </a:rPr>
              <a:t> </a:t>
            </a:r>
            <a:r>
              <a:rPr lang="pt-BR" sz="1200" spc="-10" dirty="0" err="1">
                <a:latin typeface="Courier New"/>
                <a:cs typeface="Courier New"/>
              </a:rPr>
              <a:t>html</a:t>
            </a:r>
            <a:r>
              <a:rPr lang="pt-BR" sz="1200" spc="-10" dirty="0"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html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  <a:spcBef>
                <a:spcPts val="8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head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&lt;meta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charset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"UTF-8"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5"/>
              </a:spcBef>
            </a:pP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10" dirty="0" err="1">
                <a:solidFill>
                  <a:srgbClr val="0000FF"/>
                </a:solidFill>
                <a:latin typeface="Courier New"/>
                <a:cs typeface="Courier New"/>
              </a:rPr>
              <a:t>title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>
                <a:latin typeface="Courier New"/>
                <a:cs typeface="Courier New"/>
              </a:rPr>
              <a:t>DOM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10" dirty="0" err="1">
                <a:solidFill>
                  <a:srgbClr val="0000FF"/>
                </a:solidFill>
                <a:latin typeface="Courier New"/>
                <a:cs typeface="Courier New"/>
              </a:rPr>
              <a:t>title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</a:p>
          <a:p>
            <a:pPr marL="798195">
              <a:lnSpc>
                <a:spcPct val="100000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&lt;link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rel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stylesheet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4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href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"estilo.css"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/&gt;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&lt;script</a:t>
            </a:r>
            <a:r>
              <a:rPr lang="pt-BR" sz="12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"meuscript.js"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&gt;&lt;/script&gt;</a:t>
            </a:r>
            <a:endParaRPr lang="pt-BR" sz="1200" dirty="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head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600" dirty="0">
              <a:latin typeface="Times New Roman"/>
              <a:cs typeface="Times New Roman"/>
            </a:endParaRPr>
          </a:p>
          <a:p>
            <a:pPr marL="447040">
              <a:lnSpc>
                <a:spcPct val="100000"/>
              </a:lnSpc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body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&lt;h1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"id_h1"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"classe_h1"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>
                <a:latin typeface="Courier New"/>
                <a:cs typeface="Courier New"/>
              </a:rPr>
              <a:t>Linguagens de Programação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&lt;/h1&gt;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&lt;p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javascript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spc="-1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smtClean="0">
                <a:latin typeface="Courier New"/>
                <a:cs typeface="Courier New"/>
              </a:rPr>
              <a:t>=</a:t>
            </a:r>
            <a:r>
              <a:rPr lang="pt-BR" sz="1200" b="1" spc="-10">
                <a:solidFill>
                  <a:srgbClr val="8000FF"/>
                </a:solidFill>
                <a:latin typeface="Courier New"/>
                <a:cs typeface="Courier New"/>
              </a:rPr>
              <a:t>"c"</a:t>
            </a:r>
            <a:r>
              <a:rPr lang="pt-BR" sz="1200" spc="-1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 err="1">
                <a:latin typeface="Courier New"/>
                <a:cs typeface="Courier New"/>
              </a:rPr>
              <a:t>JavaScript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&lt;p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php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spc="-1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smtClean="0">
                <a:latin typeface="Courier New"/>
                <a:cs typeface="Courier New"/>
              </a:rPr>
              <a:t>=</a:t>
            </a:r>
            <a:r>
              <a:rPr lang="pt-BR" sz="1200" b="1" spc="-10">
                <a:solidFill>
                  <a:srgbClr val="8000FF"/>
                </a:solidFill>
                <a:latin typeface="Courier New"/>
                <a:cs typeface="Courier New"/>
              </a:rPr>
              <a:t>"c"</a:t>
            </a:r>
            <a:r>
              <a:rPr lang="pt-BR" sz="1200" spc="-1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 err="1">
                <a:latin typeface="Courier New"/>
                <a:cs typeface="Courier New"/>
              </a:rPr>
              <a:t>Php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&lt;p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python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spc="-1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smtClean="0">
                <a:latin typeface="Courier New"/>
                <a:cs typeface="Courier New"/>
              </a:rPr>
              <a:t>=</a:t>
            </a:r>
            <a:r>
              <a:rPr lang="pt-BR" sz="1200" b="1" spc="-10">
                <a:solidFill>
                  <a:srgbClr val="8000FF"/>
                </a:solidFill>
                <a:latin typeface="Courier New"/>
                <a:cs typeface="Courier New"/>
              </a:rPr>
              <a:t>"c"</a:t>
            </a:r>
            <a:r>
              <a:rPr lang="pt-BR" sz="1200" spc="-1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>
                <a:latin typeface="Courier New"/>
                <a:cs typeface="Courier New"/>
              </a:rPr>
              <a:t>Python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&lt;p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ruby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spc="-1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smtClean="0">
                <a:latin typeface="Courier New"/>
                <a:cs typeface="Courier New"/>
              </a:rPr>
              <a:t>=</a:t>
            </a:r>
            <a:r>
              <a:rPr lang="pt-BR" sz="1200" b="1" spc="-10">
                <a:solidFill>
                  <a:srgbClr val="8000FF"/>
                </a:solidFill>
                <a:latin typeface="Courier New"/>
                <a:cs typeface="Courier New"/>
              </a:rPr>
              <a:t>"c"</a:t>
            </a:r>
            <a:r>
              <a:rPr lang="pt-BR" sz="1200" spc="-1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 err="1">
                <a:latin typeface="Courier New"/>
                <a:cs typeface="Courier New"/>
              </a:rPr>
              <a:t>Ruby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button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button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bdefinir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onclick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"aparecer()"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>
                <a:latin typeface="Courier New"/>
                <a:cs typeface="Courier New"/>
              </a:rPr>
              <a:t>Colorir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10" dirty="0" err="1">
                <a:solidFill>
                  <a:srgbClr val="0000FF"/>
                </a:solidFill>
                <a:latin typeface="Courier New"/>
                <a:cs typeface="Courier New"/>
              </a:rPr>
              <a:t>button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body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html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8600" y="5386317"/>
            <a:ext cx="8382000" cy="136191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pPr marL="80010">
              <a:lnSpc>
                <a:spcPts val="1070"/>
              </a:lnSpc>
            </a:pPr>
            <a:endParaRPr lang="pt-BR" sz="1200" b="1" spc="-5" dirty="0" smtClean="0">
              <a:solidFill>
                <a:srgbClr val="000080"/>
              </a:solidFill>
              <a:latin typeface="Courier New"/>
              <a:cs typeface="Courier New"/>
            </a:endParaRPr>
          </a:p>
          <a:p>
            <a:pPr marL="80010">
              <a:lnSpc>
                <a:spcPts val="1070"/>
              </a:lnSpc>
            </a:pPr>
            <a:r>
              <a:rPr lang="pt-BR" sz="1200" b="1" spc="-5" dirty="0" err="1" smtClean="0">
                <a:solidFill>
                  <a:srgbClr val="000080"/>
                </a:solidFill>
                <a:latin typeface="Courier New"/>
                <a:cs typeface="Courier New"/>
              </a:rPr>
              <a:t>function</a:t>
            </a: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aparecer(){</a:t>
            </a:r>
          </a:p>
          <a:p>
            <a:pPr marL="80010">
              <a:lnSpc>
                <a:spcPts val="1070"/>
              </a:lnSpc>
            </a:pP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 var 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paragrafos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 = 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document.getElementsByTagName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("p");  </a:t>
            </a:r>
          </a:p>
          <a:p>
            <a:pPr marL="80010">
              <a:lnSpc>
                <a:spcPts val="1070"/>
              </a:lnSpc>
            </a:pP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 var 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i;</a:t>
            </a:r>
          </a:p>
          <a:p>
            <a:pPr marL="80010">
              <a:lnSpc>
                <a:spcPts val="1070"/>
              </a:lnSpc>
            </a:pPr>
            <a:r>
              <a:rPr lang="pt-BR" sz="1200" b="1" spc="-5" smtClean="0">
                <a:solidFill>
                  <a:srgbClr val="000080"/>
                </a:solidFill>
                <a:latin typeface="Courier New"/>
                <a:cs typeface="Courier New"/>
              </a:rPr>
              <a:t>   for 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(i=0; i&lt;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paragrafos.length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; i++){  </a:t>
            </a:r>
          </a:p>
          <a:p>
            <a:pPr marL="80010">
              <a:lnSpc>
                <a:spcPts val="1070"/>
              </a:lnSpc>
            </a:pP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    </a:t>
            </a:r>
            <a:r>
              <a:rPr lang="pt-BR" sz="1200" b="1" spc="-5" dirty="0" err="1" smtClean="0">
                <a:solidFill>
                  <a:srgbClr val="000080"/>
                </a:solidFill>
                <a:latin typeface="Courier New"/>
                <a:cs typeface="Courier New"/>
              </a:rPr>
              <a:t>paragrafos</a:t>
            </a: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[i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].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classList.add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paragrafos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[i].id);  </a:t>
            </a:r>
          </a:p>
          <a:p>
            <a:pPr marL="80010">
              <a:lnSpc>
                <a:spcPts val="1070"/>
              </a:lnSpc>
            </a:pP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    </a:t>
            </a:r>
            <a:r>
              <a:rPr lang="pt-BR" sz="1200" b="1" spc="-5" dirty="0" err="1" smtClean="0">
                <a:solidFill>
                  <a:srgbClr val="000080"/>
                </a:solidFill>
                <a:latin typeface="Courier New"/>
                <a:cs typeface="Courier New"/>
              </a:rPr>
              <a:t>paragrafos</a:t>
            </a: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[i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].</a:t>
            </a:r>
            <a:r>
              <a:rPr lang="pt-BR" sz="1200" b="1" spc="-5" err="1">
                <a:solidFill>
                  <a:srgbClr val="000080"/>
                </a:solidFill>
                <a:latin typeface="Courier New"/>
                <a:cs typeface="Courier New"/>
              </a:rPr>
              <a:t>classList.remove</a:t>
            </a:r>
            <a:r>
              <a:rPr lang="pt-BR" sz="1200" b="1" spc="-5">
                <a:solidFill>
                  <a:srgbClr val="000080"/>
                </a:solidFill>
                <a:latin typeface="Courier New"/>
                <a:cs typeface="Courier New"/>
              </a:rPr>
              <a:t>("c");</a:t>
            </a:r>
            <a:endParaRPr lang="pt-BR" sz="1200" b="1" spc="-5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pPr marL="80010">
              <a:lnSpc>
                <a:spcPts val="1070"/>
              </a:lnSpc>
            </a:pP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 }</a:t>
            </a:r>
            <a:endParaRPr lang="pt-BR" sz="1200" b="1" spc="-5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pPr marL="80010">
              <a:lnSpc>
                <a:spcPts val="1070"/>
              </a:lnSpc>
            </a:pP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lang="pt-BR" sz="1200" dirty="0">
              <a:latin typeface="Courier New"/>
              <a:cs typeface="Courier New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010400" y="1741714"/>
            <a:ext cx="1970314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pt-BR" sz="1200" smtClean="0"/>
              <a:t>.</a:t>
            </a:r>
            <a:r>
              <a:rPr lang="pt-BR" sz="1200"/>
              <a:t>c</a:t>
            </a:r>
            <a:r>
              <a:rPr lang="pt-BR" sz="1200" smtClean="0"/>
              <a:t>{</a:t>
            </a:r>
            <a:endParaRPr lang="pt-BR" sz="1200" dirty="0"/>
          </a:p>
          <a:p>
            <a:r>
              <a:rPr lang="pt-BR" sz="1200" dirty="0"/>
              <a:t>display: </a:t>
            </a:r>
            <a:r>
              <a:rPr lang="pt-BR" sz="1200" dirty="0" err="1"/>
              <a:t>block</a:t>
            </a:r>
            <a:r>
              <a:rPr lang="pt-BR" sz="1200" dirty="0"/>
              <a:t>;</a:t>
            </a:r>
          </a:p>
          <a:p>
            <a:r>
              <a:rPr lang="pt-BR" sz="1200" dirty="0" smtClean="0"/>
              <a:t>}</a:t>
            </a:r>
            <a:endParaRPr lang="pt-BR" sz="1200" dirty="0"/>
          </a:p>
          <a:p>
            <a:r>
              <a:rPr lang="pt-BR" sz="1200" dirty="0"/>
              <a:t>.</a:t>
            </a:r>
            <a:r>
              <a:rPr lang="pt-BR" sz="1200" dirty="0" err="1"/>
              <a:t>javascript</a:t>
            </a:r>
            <a:r>
              <a:rPr lang="pt-BR" sz="1200" dirty="0"/>
              <a:t>{</a:t>
            </a:r>
          </a:p>
          <a:p>
            <a:r>
              <a:rPr lang="pt-BR" sz="1200" dirty="0"/>
              <a:t>background-color: blue;</a:t>
            </a:r>
          </a:p>
          <a:p>
            <a:r>
              <a:rPr lang="pt-BR" sz="1200" dirty="0" smtClean="0"/>
              <a:t>}</a:t>
            </a:r>
            <a:endParaRPr lang="pt-BR" sz="1200" dirty="0"/>
          </a:p>
          <a:p>
            <a:r>
              <a:rPr lang="pt-BR" sz="1200" dirty="0"/>
              <a:t>.</a:t>
            </a:r>
            <a:r>
              <a:rPr lang="pt-BR" sz="1200" dirty="0" err="1"/>
              <a:t>php</a:t>
            </a:r>
            <a:r>
              <a:rPr lang="pt-BR" sz="1200" dirty="0"/>
              <a:t>{</a:t>
            </a:r>
          </a:p>
          <a:p>
            <a:r>
              <a:rPr lang="pt-BR" sz="1200" dirty="0"/>
              <a:t>background-color: </a:t>
            </a:r>
            <a:r>
              <a:rPr lang="pt-BR" sz="1200" dirty="0" err="1"/>
              <a:t>red</a:t>
            </a:r>
            <a:r>
              <a:rPr lang="pt-BR" sz="1200" dirty="0"/>
              <a:t>;</a:t>
            </a:r>
          </a:p>
          <a:p>
            <a:r>
              <a:rPr lang="pt-BR" sz="1200" dirty="0" smtClean="0"/>
              <a:t>}</a:t>
            </a:r>
            <a:endParaRPr lang="pt-BR" sz="1200" dirty="0"/>
          </a:p>
          <a:p>
            <a:r>
              <a:rPr lang="pt-BR" sz="1200" dirty="0"/>
              <a:t>.</a:t>
            </a:r>
            <a:r>
              <a:rPr lang="pt-BR" sz="1200" dirty="0" err="1"/>
              <a:t>python</a:t>
            </a:r>
            <a:r>
              <a:rPr lang="pt-BR" sz="1200" dirty="0"/>
              <a:t>{</a:t>
            </a:r>
          </a:p>
          <a:p>
            <a:r>
              <a:rPr lang="pt-BR" sz="1200" dirty="0"/>
              <a:t>background-color: </a:t>
            </a:r>
            <a:r>
              <a:rPr lang="pt-BR" sz="1200" dirty="0" err="1"/>
              <a:t>yellow</a:t>
            </a:r>
            <a:r>
              <a:rPr lang="pt-BR" sz="1200" dirty="0"/>
              <a:t>;</a:t>
            </a:r>
          </a:p>
          <a:p>
            <a:r>
              <a:rPr lang="pt-BR" sz="1200" dirty="0" smtClean="0"/>
              <a:t>}</a:t>
            </a:r>
            <a:endParaRPr lang="pt-BR" sz="1200" dirty="0"/>
          </a:p>
          <a:p>
            <a:r>
              <a:rPr lang="pt-BR" sz="1200" dirty="0"/>
              <a:t>.</a:t>
            </a:r>
            <a:r>
              <a:rPr lang="pt-BR" sz="1200" dirty="0" err="1"/>
              <a:t>ruby</a:t>
            </a:r>
            <a:r>
              <a:rPr lang="pt-BR" sz="1200" dirty="0"/>
              <a:t>{</a:t>
            </a:r>
          </a:p>
          <a:p>
            <a:r>
              <a:rPr lang="pt-BR" sz="1200" dirty="0"/>
              <a:t>background-color: </a:t>
            </a:r>
            <a:r>
              <a:rPr lang="pt-BR" sz="1200" dirty="0" err="1"/>
              <a:t>green</a:t>
            </a:r>
            <a:r>
              <a:rPr lang="pt-BR" sz="1200" dirty="0" smtClean="0"/>
              <a:t>;</a:t>
            </a:r>
          </a:p>
          <a:p>
            <a:r>
              <a:rPr lang="pt-BR" sz="1200" dirty="0"/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300257" y="1464715"/>
            <a:ext cx="691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e</a:t>
            </a:r>
            <a:r>
              <a:rPr lang="pt-BR" sz="1200" dirty="0" smtClean="0">
                <a:solidFill>
                  <a:srgbClr val="FF0000"/>
                </a:solidFill>
              </a:rPr>
              <a:t>stilo.css</a:t>
            </a:r>
            <a:endParaRPr lang="pt-B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7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pc="-5" dirty="0"/>
              <a:t>Encontrando elementos através de </a:t>
            </a:r>
            <a:r>
              <a:rPr lang="pt-BR" dirty="0"/>
              <a:t>seletores</a:t>
            </a:r>
            <a:r>
              <a:rPr lang="pt-BR" spc="-20" dirty="0"/>
              <a:t> </a:t>
            </a:r>
            <a:r>
              <a:rPr lang="pt-BR" spc="-5" dirty="0"/>
              <a:t>CSS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00"/>
              </a:spcBef>
            </a:pPr>
            <a:r>
              <a:rPr lang="pt-BR" sz="2800" spc="-20" dirty="0">
                <a:solidFill>
                  <a:srgbClr val="404040"/>
                </a:solidFill>
                <a:latin typeface="Trebuchet MS"/>
                <a:cs typeface="Trebuchet MS"/>
              </a:rPr>
              <a:t>Para </a:t>
            </a:r>
            <a:r>
              <a:rPr lang="pt-BR" sz="2800" dirty="0">
                <a:solidFill>
                  <a:srgbClr val="404040"/>
                </a:solidFill>
                <a:latin typeface="Trebuchet MS"/>
                <a:cs typeface="Trebuchet MS"/>
              </a:rPr>
              <a:t>localizar </a:t>
            </a:r>
            <a:r>
              <a:rPr lang="pt-BR" sz="2800" spc="-5" dirty="0">
                <a:solidFill>
                  <a:srgbClr val="404040"/>
                </a:solidFill>
                <a:latin typeface="Trebuchet MS"/>
                <a:cs typeface="Trebuchet MS"/>
              </a:rPr>
              <a:t>um elemento utilizando um </a:t>
            </a:r>
            <a:r>
              <a:rPr lang="pt-BR" sz="28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seletor </a:t>
            </a:r>
            <a:r>
              <a:rPr lang="pt-BR" sz="2800" dirty="0" smtClean="0">
                <a:solidFill>
                  <a:srgbClr val="404040"/>
                </a:solidFill>
                <a:latin typeface="Trebuchet MS"/>
                <a:cs typeface="Trebuchet MS"/>
              </a:rPr>
              <a:t>CSS </a:t>
            </a:r>
            <a:r>
              <a:rPr lang="pt-BR" sz="2800" spc="-15" dirty="0">
                <a:solidFill>
                  <a:srgbClr val="404040"/>
                </a:solidFill>
                <a:latin typeface="Trebuchet MS"/>
                <a:cs typeface="Trebuchet MS"/>
              </a:rPr>
              <a:t>utiliza-se </a:t>
            </a:r>
            <a:r>
              <a:rPr lang="pt-BR" sz="28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lang="pt-BR" sz="2800" spc="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2800" spc="-35" dirty="0" smtClean="0">
                <a:solidFill>
                  <a:srgbClr val="404040"/>
                </a:solidFill>
                <a:latin typeface="Trebuchet MS"/>
                <a:cs typeface="Trebuchet MS"/>
              </a:rPr>
              <a:t>método</a:t>
            </a:r>
            <a:r>
              <a:rPr lang="pt-BR" sz="2800" dirty="0" smtClean="0">
                <a:latin typeface="Trebuchet MS"/>
                <a:cs typeface="Trebuchet MS"/>
              </a:rPr>
              <a:t> </a:t>
            </a:r>
            <a:r>
              <a:rPr lang="pt-BR" sz="2800" b="1" spc="-5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querySelector</a:t>
            </a:r>
            <a:r>
              <a:rPr lang="pt-BR" sz="28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lang="pt-BR" sz="2800" dirty="0">
              <a:latin typeface="Trebuchet MS"/>
              <a:cs typeface="Trebuchet MS"/>
            </a:endParaRPr>
          </a:p>
          <a:p>
            <a:pPr marL="538163" lvl="1" indent="-273050">
              <a:spcBef>
                <a:spcPts val="790"/>
              </a:spcBef>
            </a:pPr>
            <a:r>
              <a:rPr lang="pt-BR" dirty="0" smtClean="0">
                <a:solidFill>
                  <a:srgbClr val="404040"/>
                </a:solidFill>
                <a:latin typeface="Trebuchet MS"/>
                <a:cs typeface="Trebuchet MS"/>
              </a:rPr>
              <a:t>Este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método retorna </a:t>
            </a:r>
            <a:r>
              <a:rPr lang="pt-BR" b="1" dirty="0">
                <a:solidFill>
                  <a:srgbClr val="C42E1A"/>
                </a:solidFill>
                <a:latin typeface="Trebuchet MS"/>
                <a:cs typeface="Trebuchet MS"/>
              </a:rPr>
              <a:t>o </a:t>
            </a:r>
            <a:r>
              <a:rPr lang="pt-BR" b="1" spc="-5" dirty="0">
                <a:solidFill>
                  <a:srgbClr val="C42E1A"/>
                </a:solidFill>
                <a:latin typeface="Trebuchet MS"/>
                <a:cs typeface="Trebuchet MS"/>
              </a:rPr>
              <a:t>primeiro </a:t>
            </a:r>
            <a:r>
              <a:rPr lang="pt-BR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elemento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que combine com </a:t>
            </a:r>
            <a:r>
              <a:rPr lang="pt-BR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lang="pt-BR" spc="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padrão.</a:t>
            </a:r>
            <a:endParaRPr lang="pt-BR" dirty="0">
              <a:latin typeface="Trebuchet MS"/>
              <a:cs typeface="Trebuchet MS"/>
            </a:endParaRPr>
          </a:p>
          <a:p>
            <a:pPr marL="538163" lvl="1" indent="-273050">
              <a:spcBef>
                <a:spcPts val="805"/>
              </a:spcBef>
            </a:pPr>
            <a:r>
              <a:rPr lang="pt-BR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Deve-se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especificar um ou mais seletores</a:t>
            </a:r>
            <a:r>
              <a:rPr lang="pt-BR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CSS</a:t>
            </a:r>
            <a:endParaRPr lang="pt-BR" dirty="0">
              <a:latin typeface="Trebuchet MS"/>
              <a:cs typeface="Trebuchet MS"/>
            </a:endParaRPr>
          </a:p>
          <a:p>
            <a:pPr marL="538163" lvl="1" indent="-273050">
              <a:spcBef>
                <a:spcPts val="805"/>
              </a:spcBef>
            </a:pPr>
            <a:r>
              <a:rPr lang="pt-BR" spc="-20" dirty="0" smtClean="0">
                <a:solidFill>
                  <a:srgbClr val="404040"/>
                </a:solidFill>
                <a:latin typeface="Trebuchet MS"/>
                <a:cs typeface="Trebuchet MS"/>
              </a:rPr>
              <a:t>Para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múltiplos seletores, separe através </a:t>
            </a:r>
            <a:r>
              <a:rPr lang="pt-BR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lang="pt-BR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vírgulas.</a:t>
            </a:r>
            <a:endParaRPr lang="pt-BR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lang="pt-BR" sz="28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Exemplos</a:t>
            </a:r>
            <a:r>
              <a:rPr lang="pt-BR" sz="2800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lang="pt-BR" sz="2800" dirty="0">
              <a:latin typeface="Trebuchet MS"/>
              <a:cs typeface="Trebuchet MS"/>
            </a:endParaRPr>
          </a:p>
          <a:p>
            <a:pPr marL="675640" lvl="1">
              <a:spcBef>
                <a:spcPts val="815"/>
              </a:spcBef>
            </a:pPr>
            <a:r>
              <a:rPr lang="pt-BR" sz="2200" spc="-5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document.querySelector</a:t>
            </a:r>
            <a:r>
              <a:rPr lang="pt-BR" sz="2200" spc="-5" dirty="0">
                <a:solidFill>
                  <a:srgbClr val="404040"/>
                </a:solidFill>
                <a:latin typeface="Trebuchet MS"/>
                <a:cs typeface="Trebuchet MS"/>
              </a:rPr>
              <a:t>(“p”)</a:t>
            </a:r>
            <a:endParaRPr lang="pt-BR" sz="2200" dirty="0">
              <a:latin typeface="Trebuchet MS"/>
              <a:cs typeface="Trebuchet MS"/>
            </a:endParaRPr>
          </a:p>
          <a:p>
            <a:pPr marL="675640" lvl="1">
              <a:spcBef>
                <a:spcPts val="795"/>
              </a:spcBef>
            </a:pPr>
            <a:r>
              <a:rPr lang="pt-BR" sz="2200" spc="-5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document.querySelector</a:t>
            </a:r>
            <a:r>
              <a:rPr lang="pt-BR" sz="2200" spc="-5" dirty="0">
                <a:solidFill>
                  <a:srgbClr val="404040"/>
                </a:solidFill>
                <a:latin typeface="Trebuchet MS"/>
                <a:cs typeface="Trebuchet MS"/>
              </a:rPr>
              <a:t>(“</a:t>
            </a:r>
            <a:r>
              <a:rPr lang="pt-BR" sz="2200" spc="-5" dirty="0" err="1">
                <a:solidFill>
                  <a:srgbClr val="404040"/>
                </a:solidFill>
                <a:latin typeface="Trebuchet MS"/>
                <a:cs typeface="Trebuchet MS"/>
              </a:rPr>
              <a:t>p.oculto</a:t>
            </a:r>
            <a:r>
              <a:rPr lang="pt-BR" sz="2200" spc="-5" dirty="0">
                <a:solidFill>
                  <a:srgbClr val="404040"/>
                </a:solidFill>
                <a:latin typeface="Trebuchet MS"/>
                <a:cs typeface="Trebuchet MS"/>
              </a:rPr>
              <a:t>”)</a:t>
            </a:r>
            <a:endParaRPr lang="pt-BR" sz="2200" dirty="0">
              <a:latin typeface="Trebuchet MS"/>
              <a:cs typeface="Trebuchet MS"/>
            </a:endParaRPr>
          </a:p>
          <a:p>
            <a:pPr marL="675640" lvl="1">
              <a:spcBef>
                <a:spcPts val="800"/>
              </a:spcBef>
            </a:pPr>
            <a:r>
              <a:rPr lang="pt-BR" sz="2200" spc="-5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document.querySelector</a:t>
            </a:r>
            <a:r>
              <a:rPr lang="pt-BR" sz="2200" spc="-5" dirty="0">
                <a:solidFill>
                  <a:srgbClr val="404040"/>
                </a:solidFill>
                <a:latin typeface="Trebuchet MS"/>
                <a:cs typeface="Trebuchet MS"/>
              </a:rPr>
              <a:t>(“[</a:t>
            </a:r>
            <a:r>
              <a:rPr lang="pt-BR" sz="2200" spc="-5" dirty="0" err="1">
                <a:solidFill>
                  <a:srgbClr val="404040"/>
                </a:solidFill>
                <a:latin typeface="Trebuchet MS"/>
                <a:cs typeface="Trebuchet MS"/>
              </a:rPr>
              <a:t>type</a:t>
            </a:r>
            <a:r>
              <a:rPr lang="pt-BR" sz="2200" spc="-5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lang="pt-BR" sz="2200" spc="-5" dirty="0" err="1">
                <a:solidFill>
                  <a:srgbClr val="404040"/>
                </a:solidFill>
                <a:latin typeface="Trebuchet MS"/>
                <a:cs typeface="Trebuchet MS"/>
              </a:rPr>
              <a:t>text</a:t>
            </a:r>
            <a:r>
              <a:rPr lang="pt-BR" sz="22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]”)</a:t>
            </a:r>
          </a:p>
          <a:p>
            <a:pPr marL="675640" lvl="1">
              <a:spcBef>
                <a:spcPts val="800"/>
              </a:spcBef>
            </a:pPr>
            <a:endParaRPr lang="pt-BR" sz="2200" spc="-5" dirty="0" smtClean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355600">
              <a:spcBef>
                <a:spcPts val="800"/>
              </a:spcBef>
            </a:pP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Veja lista de seletores CSS:</a:t>
            </a:r>
          </a:p>
          <a:p>
            <a:pPr marL="355600">
              <a:spcBef>
                <a:spcPts val="800"/>
              </a:spcBef>
            </a:pP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http://www.w3schools.com/cssref/css_selectors.asp</a:t>
            </a:r>
            <a:endParaRPr lang="pt-BR" spc="-5" dirty="0" smtClean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401320" lvl="1" indent="0">
              <a:spcBef>
                <a:spcPts val="800"/>
              </a:spcBef>
              <a:buNone/>
            </a:pPr>
            <a:endParaRPr lang="pt-BR" sz="2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179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Encontrando elementos através </a:t>
            </a:r>
            <a:r>
              <a:rPr lang="pt-BR" dirty="0" smtClean="0"/>
              <a:t>de seletores CSS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3810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pt-BR" sz="2400" dirty="0" smtClean="0">
                <a:solidFill>
                  <a:srgbClr val="404040"/>
                </a:solidFill>
                <a:latin typeface="Trebuchet MS"/>
                <a:cs typeface="Trebuchet MS"/>
              </a:rPr>
              <a:t>Exemplo </a:t>
            </a:r>
            <a:r>
              <a:rPr lang="pt-BR" sz="2400" spc="-5" dirty="0">
                <a:solidFill>
                  <a:srgbClr val="404040"/>
                </a:solidFill>
                <a:latin typeface="Trebuchet MS"/>
                <a:cs typeface="Trebuchet MS"/>
              </a:rPr>
              <a:t>1: </a:t>
            </a:r>
            <a:r>
              <a:rPr lang="pt-BR"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encontrando elemento que possua atributo </a:t>
            </a:r>
            <a:r>
              <a:rPr lang="pt-BR" sz="2400" i="1" dirty="0" err="1">
                <a:solidFill>
                  <a:srgbClr val="404040"/>
                </a:solidFill>
                <a:latin typeface="Trebuchet MS"/>
                <a:cs typeface="Trebuchet MS"/>
              </a:rPr>
              <a:t>type</a:t>
            </a:r>
            <a:r>
              <a:rPr lang="pt-BR" sz="2400" i="1" dirty="0">
                <a:solidFill>
                  <a:srgbClr val="404040"/>
                </a:solidFill>
                <a:latin typeface="Trebuchet MS"/>
                <a:cs typeface="Trebuchet MS"/>
              </a:rPr>
              <a:t> =</a:t>
            </a:r>
            <a:r>
              <a:rPr lang="pt-BR" sz="2400" i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2400" i="1" spc="-45" dirty="0" err="1">
                <a:solidFill>
                  <a:srgbClr val="404040"/>
                </a:solidFill>
                <a:latin typeface="Trebuchet MS"/>
                <a:cs typeface="Trebuchet MS"/>
              </a:rPr>
              <a:t>button</a:t>
            </a:r>
            <a:endParaRPr lang="pt-BR"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endParaRPr lang="pt-BR" sz="2800" spc="-5" dirty="0" smtClean="0">
              <a:solidFill>
                <a:srgbClr val="404040"/>
              </a:solidFill>
              <a:latin typeface="Trebuchet MS"/>
              <a:cs typeface="Trebuchet M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2033517"/>
            <a:ext cx="8382000" cy="347274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pPr marL="96520">
              <a:lnSpc>
                <a:spcPct val="100000"/>
              </a:lnSpc>
              <a:spcBef>
                <a:spcPts val="170"/>
              </a:spcBef>
            </a:pPr>
            <a:r>
              <a:rPr lang="pt-BR" sz="1200" spc="-10" dirty="0">
                <a:latin typeface="Courier New"/>
                <a:cs typeface="Courier New"/>
              </a:rPr>
              <a:t>&lt;!DOCTYPE</a:t>
            </a:r>
            <a:r>
              <a:rPr lang="pt-BR" sz="1200" spc="-5" dirty="0">
                <a:latin typeface="Courier New"/>
                <a:cs typeface="Courier New"/>
              </a:rPr>
              <a:t> </a:t>
            </a:r>
            <a:r>
              <a:rPr lang="pt-BR" sz="1200" spc="-10" dirty="0" err="1">
                <a:latin typeface="Courier New"/>
                <a:cs typeface="Courier New"/>
              </a:rPr>
              <a:t>html</a:t>
            </a:r>
            <a:r>
              <a:rPr lang="pt-BR" sz="1200" spc="-10" dirty="0"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html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  <a:spcBef>
                <a:spcPts val="8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head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&lt;meta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charset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"UTF-8"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5"/>
              </a:spcBef>
            </a:pP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10" dirty="0" err="1">
                <a:solidFill>
                  <a:srgbClr val="0000FF"/>
                </a:solidFill>
                <a:latin typeface="Courier New"/>
                <a:cs typeface="Courier New"/>
              </a:rPr>
              <a:t>title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>
                <a:latin typeface="Courier New"/>
                <a:cs typeface="Courier New"/>
              </a:rPr>
              <a:t>DOM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10" dirty="0" err="1">
                <a:solidFill>
                  <a:srgbClr val="0000FF"/>
                </a:solidFill>
                <a:latin typeface="Courier New"/>
                <a:cs typeface="Courier New"/>
              </a:rPr>
              <a:t>title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&lt;script</a:t>
            </a:r>
            <a:r>
              <a:rPr lang="pt-BR" sz="12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"meuscript.js"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&gt;&lt;/script&gt;</a:t>
            </a:r>
            <a:endParaRPr lang="pt-BR" sz="1200" dirty="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head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pt-BR" sz="1600" dirty="0">
              <a:latin typeface="Times New Roman"/>
              <a:cs typeface="Times New Roman"/>
            </a:endParaRPr>
          </a:p>
          <a:p>
            <a:pPr marL="447040">
              <a:lnSpc>
                <a:spcPct val="100000"/>
              </a:lnSpc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body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&lt;h1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"id_h1"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"classe_h1"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>
                <a:latin typeface="Courier New"/>
                <a:cs typeface="Courier New"/>
              </a:rPr>
              <a:t>Linguagens de Programação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&lt;/h1&gt;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&lt;p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javascript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classe_p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 err="1">
                <a:latin typeface="Courier New"/>
                <a:cs typeface="Courier New"/>
              </a:rPr>
              <a:t>JavaScript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&lt;p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php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classe_p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 err="1">
                <a:latin typeface="Courier New"/>
                <a:cs typeface="Courier New"/>
              </a:rPr>
              <a:t>Php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&lt;p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python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classe_p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>
                <a:latin typeface="Courier New"/>
                <a:cs typeface="Courier New"/>
              </a:rPr>
              <a:t>Python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&lt;p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ruby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classe_p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 err="1">
                <a:latin typeface="Courier New"/>
                <a:cs typeface="Courier New"/>
              </a:rPr>
              <a:t>Ruby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button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button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bdefinir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onclick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"encontrar()"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>
                <a:latin typeface="Courier New"/>
                <a:cs typeface="Courier New"/>
              </a:rPr>
              <a:t>Processa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10" dirty="0" err="1">
                <a:solidFill>
                  <a:srgbClr val="0000FF"/>
                </a:solidFill>
                <a:latin typeface="Courier New"/>
                <a:cs typeface="Courier New"/>
              </a:rPr>
              <a:t>button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body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html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8600" y="5638800"/>
            <a:ext cx="8382000" cy="66749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pPr marL="80010">
              <a:lnSpc>
                <a:spcPts val="1070"/>
              </a:lnSpc>
            </a:pP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function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 encontrar(){</a:t>
            </a:r>
          </a:p>
          <a:p>
            <a:pPr marL="80010">
              <a:lnSpc>
                <a:spcPts val="1070"/>
              </a:lnSpc>
            </a:pP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 var 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botao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 = 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document.querySelector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("[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type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button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]");  </a:t>
            </a:r>
          </a:p>
          <a:p>
            <a:pPr marL="80010">
              <a:lnSpc>
                <a:spcPts val="1070"/>
              </a:lnSpc>
            </a:pP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  </a:t>
            </a:r>
            <a:r>
              <a:rPr lang="pt-BR" sz="1200" b="1" spc="-5" dirty="0" err="1" smtClean="0">
                <a:solidFill>
                  <a:srgbClr val="000080"/>
                </a:solidFill>
                <a:latin typeface="Courier New"/>
                <a:cs typeface="Courier New"/>
              </a:rPr>
              <a:t>botao.style.color</a:t>
            </a: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= "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red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";</a:t>
            </a:r>
          </a:p>
          <a:p>
            <a:pPr marL="80010">
              <a:lnSpc>
                <a:spcPts val="1070"/>
              </a:lnSpc>
            </a:pP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lang="pt-BR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7671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pc="-5" dirty="0"/>
              <a:t>Encontrando elementos através de </a:t>
            </a:r>
            <a:r>
              <a:rPr lang="pt-BR" dirty="0"/>
              <a:t>seletores</a:t>
            </a:r>
            <a:r>
              <a:rPr lang="pt-BR" spc="-20" dirty="0"/>
              <a:t> </a:t>
            </a:r>
            <a:r>
              <a:rPr lang="pt-BR" spc="-5" dirty="0"/>
              <a:t>CSS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pt-BR" sz="2800" b="1" spc="-5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querySelectorAll</a:t>
            </a:r>
            <a:endParaRPr lang="pt-BR" sz="2800" dirty="0">
              <a:latin typeface="Trebuchet MS"/>
              <a:cs typeface="Trebuchet MS"/>
            </a:endParaRPr>
          </a:p>
          <a:p>
            <a:pPr marL="538163" lvl="1" indent="-273050">
              <a:spcBef>
                <a:spcPts val="790"/>
              </a:spcBef>
            </a:pPr>
            <a:r>
              <a:rPr lang="pt-BR" dirty="0">
                <a:solidFill>
                  <a:srgbClr val="404040"/>
                </a:solidFill>
                <a:latin typeface="Trebuchet MS"/>
                <a:cs typeface="Trebuchet MS"/>
              </a:rPr>
              <a:t>Retorna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um </a:t>
            </a:r>
            <a:r>
              <a:rPr lang="pt-BR" spc="-5" dirty="0" err="1">
                <a:solidFill>
                  <a:srgbClr val="404040"/>
                </a:solidFill>
                <a:latin typeface="Trebuchet MS"/>
                <a:cs typeface="Trebuchet MS"/>
              </a:rPr>
              <a:t>array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 com </a:t>
            </a:r>
            <a:r>
              <a:rPr lang="pt-BR" b="1" spc="-5" dirty="0">
                <a:solidFill>
                  <a:srgbClr val="C42E1A"/>
                </a:solidFill>
                <a:latin typeface="Trebuchet MS"/>
                <a:cs typeface="Trebuchet MS"/>
              </a:rPr>
              <a:t>todos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os </a:t>
            </a:r>
            <a:r>
              <a:rPr lang="pt-BR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elementos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que combinam com </a:t>
            </a:r>
            <a:r>
              <a:rPr lang="pt-BR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lang="pt-BR" spc="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pc="-35" dirty="0">
                <a:solidFill>
                  <a:srgbClr val="404040"/>
                </a:solidFill>
                <a:latin typeface="Trebuchet MS"/>
                <a:cs typeface="Trebuchet MS"/>
              </a:rPr>
              <a:t>padrão.</a:t>
            </a:r>
            <a:endParaRPr lang="pt-BR" dirty="0">
              <a:latin typeface="Trebuchet MS"/>
              <a:cs typeface="Trebuchet MS"/>
            </a:endParaRPr>
          </a:p>
          <a:p>
            <a:pPr marL="538163" lvl="1" indent="-273050">
              <a:spcBef>
                <a:spcPts val="805"/>
              </a:spcBef>
            </a:pPr>
            <a:r>
              <a:rPr lang="pt-BR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Deve-se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especificar um ou mais seletores</a:t>
            </a:r>
            <a:r>
              <a:rPr lang="pt-BR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CSS</a:t>
            </a:r>
            <a:endParaRPr lang="pt-BR" dirty="0">
              <a:latin typeface="Trebuchet MS"/>
              <a:cs typeface="Trebuchet MS"/>
            </a:endParaRPr>
          </a:p>
          <a:p>
            <a:pPr marL="538163" lvl="1" indent="-273050">
              <a:spcBef>
                <a:spcPts val="805"/>
              </a:spcBef>
            </a:pPr>
            <a:r>
              <a:rPr lang="pt-BR" spc="-20" dirty="0" smtClean="0">
                <a:solidFill>
                  <a:srgbClr val="404040"/>
                </a:solidFill>
                <a:latin typeface="Trebuchet MS"/>
                <a:cs typeface="Trebuchet MS"/>
              </a:rPr>
              <a:t>Para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múltiplos seletores, separe através </a:t>
            </a:r>
            <a:r>
              <a:rPr lang="pt-BR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lang="pt-BR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vírgulas.</a:t>
            </a:r>
            <a:endParaRPr lang="pt-BR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lang="pt-BR" sz="28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Exemplos</a:t>
            </a:r>
            <a:r>
              <a:rPr lang="pt-BR" sz="2800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lang="pt-BR" sz="2800" dirty="0">
              <a:latin typeface="Trebuchet MS"/>
              <a:cs typeface="Trebuchet MS"/>
            </a:endParaRPr>
          </a:p>
          <a:p>
            <a:pPr marL="675640" lvl="1">
              <a:spcBef>
                <a:spcPts val="815"/>
              </a:spcBef>
            </a:pPr>
            <a:r>
              <a:rPr lang="pt-BR" sz="2200" spc="-5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document.querySelectorAll</a:t>
            </a:r>
            <a:r>
              <a:rPr lang="pt-BR" sz="22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(“</a:t>
            </a:r>
            <a:r>
              <a:rPr lang="pt-BR" sz="2200" spc="-5" dirty="0">
                <a:solidFill>
                  <a:srgbClr val="404040"/>
                </a:solidFill>
                <a:latin typeface="Trebuchet MS"/>
                <a:cs typeface="Trebuchet MS"/>
              </a:rPr>
              <a:t>p”)</a:t>
            </a:r>
            <a:endParaRPr lang="pt-BR" sz="2200" dirty="0">
              <a:latin typeface="Trebuchet MS"/>
              <a:cs typeface="Trebuchet MS"/>
            </a:endParaRPr>
          </a:p>
          <a:p>
            <a:pPr marL="675640" lvl="1">
              <a:spcBef>
                <a:spcPts val="795"/>
              </a:spcBef>
            </a:pPr>
            <a:r>
              <a:rPr lang="pt-BR" sz="2200" spc="-5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document.querySelectorAll</a:t>
            </a:r>
            <a:r>
              <a:rPr lang="pt-BR" sz="22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(“</a:t>
            </a:r>
            <a:r>
              <a:rPr lang="pt-BR" sz="2200" spc="-5" dirty="0" err="1">
                <a:solidFill>
                  <a:srgbClr val="404040"/>
                </a:solidFill>
                <a:latin typeface="Trebuchet MS"/>
                <a:cs typeface="Trebuchet MS"/>
              </a:rPr>
              <a:t>p.oculto</a:t>
            </a:r>
            <a:r>
              <a:rPr lang="pt-BR" sz="2200" spc="-5" dirty="0">
                <a:solidFill>
                  <a:srgbClr val="404040"/>
                </a:solidFill>
                <a:latin typeface="Trebuchet MS"/>
                <a:cs typeface="Trebuchet MS"/>
              </a:rPr>
              <a:t>”)</a:t>
            </a:r>
            <a:endParaRPr lang="pt-BR" sz="2200" dirty="0">
              <a:latin typeface="Trebuchet MS"/>
              <a:cs typeface="Trebuchet MS"/>
            </a:endParaRPr>
          </a:p>
          <a:p>
            <a:pPr marL="675640" lvl="1">
              <a:spcBef>
                <a:spcPts val="800"/>
              </a:spcBef>
            </a:pPr>
            <a:r>
              <a:rPr lang="pt-BR" sz="2200" spc="-5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document.querySelectorAll</a:t>
            </a:r>
            <a:r>
              <a:rPr lang="pt-BR" sz="22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(“[</a:t>
            </a:r>
            <a:r>
              <a:rPr lang="pt-BR" sz="2200" spc="-5" dirty="0" err="1">
                <a:solidFill>
                  <a:srgbClr val="404040"/>
                </a:solidFill>
                <a:latin typeface="Trebuchet MS"/>
                <a:cs typeface="Trebuchet MS"/>
              </a:rPr>
              <a:t>type</a:t>
            </a:r>
            <a:r>
              <a:rPr lang="pt-BR" sz="2200" spc="-5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lang="pt-BR" sz="2200" spc="-5" dirty="0" err="1">
                <a:solidFill>
                  <a:srgbClr val="404040"/>
                </a:solidFill>
                <a:latin typeface="Trebuchet MS"/>
                <a:cs typeface="Trebuchet MS"/>
              </a:rPr>
              <a:t>text</a:t>
            </a:r>
            <a:r>
              <a:rPr lang="pt-BR" sz="22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]”)</a:t>
            </a:r>
          </a:p>
        </p:txBody>
      </p:sp>
    </p:spTree>
    <p:extLst>
      <p:ext uri="{BB962C8B-B14F-4D97-AF65-F5344CB8AC3E}">
        <p14:creationId xmlns:p14="http://schemas.microsoft.com/office/powerpoint/2010/main" val="17794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505200"/>
          </a:xfrm>
        </p:spPr>
        <p:txBody>
          <a:bodyPr>
            <a:normAutofit/>
          </a:bodyPr>
          <a:lstStyle/>
          <a:p>
            <a:pPr marL="554400" indent="-457200">
              <a:buFont typeface="Wingdings" panose="05000000000000000000" pitchFamily="2" charset="2"/>
              <a:buChar char="q"/>
            </a:pPr>
            <a:r>
              <a:rPr lang="pt-BR" sz="3300" spc="-5" dirty="0" err="1">
                <a:solidFill>
                  <a:srgbClr val="404040"/>
                </a:solidFill>
                <a:latin typeface="Trebuchet MS"/>
                <a:cs typeface="Trebuchet MS"/>
              </a:rPr>
              <a:t>Document</a:t>
            </a:r>
            <a:r>
              <a:rPr lang="pt-BR" sz="33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3300" dirty="0" err="1">
                <a:solidFill>
                  <a:srgbClr val="404040"/>
                </a:solidFill>
                <a:latin typeface="Trebuchet MS"/>
                <a:cs typeface="Trebuchet MS"/>
              </a:rPr>
              <a:t>Object</a:t>
            </a:r>
            <a:r>
              <a:rPr lang="pt-BR" sz="330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3300" spc="-10" dirty="0" err="1">
                <a:solidFill>
                  <a:srgbClr val="404040"/>
                </a:solidFill>
                <a:latin typeface="Trebuchet MS"/>
                <a:cs typeface="Trebuchet MS"/>
              </a:rPr>
              <a:t>Model</a:t>
            </a:r>
            <a:endParaRPr lang="en-US" sz="3300" dirty="0" smtClean="0"/>
          </a:p>
          <a:p>
            <a:pPr marL="812800" indent="-457200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pt-BR" sz="2400" spc="-10" dirty="0" smtClean="0">
                <a:solidFill>
                  <a:srgbClr val="404040"/>
                </a:solidFill>
                <a:latin typeface="Trebuchet MS"/>
                <a:cs typeface="Trebuchet MS"/>
              </a:rPr>
              <a:t>Introdução</a:t>
            </a:r>
            <a:endParaRPr lang="pt-BR" sz="2400" dirty="0">
              <a:latin typeface="Trebuchet MS"/>
              <a:cs typeface="Trebuchet MS"/>
            </a:endParaRPr>
          </a:p>
          <a:p>
            <a:pPr marL="812800" indent="-457200">
              <a:lnSpc>
                <a:spcPct val="100000"/>
              </a:lnSpc>
              <a:spcBef>
                <a:spcPts val="805"/>
              </a:spcBef>
              <a:buFont typeface="Wingdings" panose="05000000000000000000" pitchFamily="2" charset="2"/>
              <a:buChar char="§"/>
            </a:pPr>
            <a:r>
              <a:rPr lang="pt-BR" sz="24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Encontrando </a:t>
            </a:r>
            <a:r>
              <a:rPr lang="pt-BR" sz="2400" spc="-5" dirty="0">
                <a:solidFill>
                  <a:srgbClr val="404040"/>
                </a:solidFill>
                <a:latin typeface="Trebuchet MS"/>
                <a:cs typeface="Trebuchet MS"/>
              </a:rPr>
              <a:t>elementos </a:t>
            </a:r>
            <a:r>
              <a:rPr lang="pt-BR" sz="2400" spc="-10" dirty="0">
                <a:solidFill>
                  <a:srgbClr val="404040"/>
                </a:solidFill>
                <a:latin typeface="Trebuchet MS"/>
                <a:cs typeface="Trebuchet MS"/>
              </a:rPr>
              <a:t>por</a:t>
            </a:r>
            <a:r>
              <a:rPr lang="pt-BR" sz="24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2400" spc="-5" dirty="0" err="1">
                <a:solidFill>
                  <a:srgbClr val="404040"/>
                </a:solidFill>
                <a:latin typeface="Trebuchet MS"/>
                <a:cs typeface="Trebuchet MS"/>
              </a:rPr>
              <a:t>tag</a:t>
            </a:r>
            <a:endParaRPr lang="pt-BR" sz="2400" dirty="0">
              <a:latin typeface="Trebuchet MS"/>
              <a:cs typeface="Trebuchet MS"/>
            </a:endParaRPr>
          </a:p>
          <a:p>
            <a:pPr marL="812800" indent="-457200">
              <a:lnSpc>
                <a:spcPct val="100000"/>
              </a:lnSpc>
              <a:spcBef>
                <a:spcPts val="790"/>
              </a:spcBef>
              <a:buFont typeface="Wingdings" panose="05000000000000000000" pitchFamily="2" charset="2"/>
              <a:buChar char="§"/>
            </a:pPr>
            <a:r>
              <a:rPr lang="pt-BR" sz="24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Encontrando </a:t>
            </a:r>
            <a:r>
              <a:rPr lang="pt-BR" sz="2400" spc="-5" dirty="0">
                <a:solidFill>
                  <a:srgbClr val="404040"/>
                </a:solidFill>
                <a:latin typeface="Trebuchet MS"/>
                <a:cs typeface="Trebuchet MS"/>
              </a:rPr>
              <a:t>elementos </a:t>
            </a:r>
            <a:r>
              <a:rPr lang="pt-BR" sz="2400" spc="-10" dirty="0">
                <a:solidFill>
                  <a:srgbClr val="404040"/>
                </a:solidFill>
                <a:latin typeface="Trebuchet MS"/>
                <a:cs typeface="Trebuchet MS"/>
              </a:rPr>
              <a:t>por</a:t>
            </a:r>
            <a:r>
              <a:rPr lang="pt-BR"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2400" spc="-10" dirty="0">
                <a:solidFill>
                  <a:srgbClr val="404040"/>
                </a:solidFill>
                <a:latin typeface="Trebuchet MS"/>
                <a:cs typeface="Trebuchet MS"/>
              </a:rPr>
              <a:t>classe</a:t>
            </a:r>
            <a:endParaRPr lang="pt-BR" sz="2400" dirty="0">
              <a:latin typeface="Trebuchet MS"/>
              <a:cs typeface="Trebuchet MS"/>
            </a:endParaRPr>
          </a:p>
          <a:p>
            <a:pPr marL="812800" indent="-457200">
              <a:lnSpc>
                <a:spcPct val="100000"/>
              </a:lnSpc>
              <a:spcBef>
                <a:spcPts val="810"/>
              </a:spcBef>
              <a:buFont typeface="Wingdings" panose="05000000000000000000" pitchFamily="2" charset="2"/>
              <a:buChar char="§"/>
            </a:pPr>
            <a:r>
              <a:rPr lang="pt-BR" sz="24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Encontrando </a:t>
            </a:r>
            <a:r>
              <a:rPr lang="pt-BR" sz="2400" spc="-5" dirty="0">
                <a:solidFill>
                  <a:srgbClr val="404040"/>
                </a:solidFill>
                <a:latin typeface="Trebuchet MS"/>
                <a:cs typeface="Trebuchet MS"/>
              </a:rPr>
              <a:t>elementos </a:t>
            </a:r>
            <a:r>
              <a:rPr lang="pt-BR" sz="2400" spc="-10" dirty="0">
                <a:solidFill>
                  <a:srgbClr val="404040"/>
                </a:solidFill>
                <a:latin typeface="Trebuchet MS"/>
                <a:cs typeface="Trebuchet MS"/>
              </a:rPr>
              <a:t>por </a:t>
            </a:r>
            <a:r>
              <a:rPr lang="pt-BR" sz="2400" spc="-5" dirty="0">
                <a:solidFill>
                  <a:srgbClr val="404040"/>
                </a:solidFill>
                <a:latin typeface="Trebuchet MS"/>
                <a:cs typeface="Trebuchet MS"/>
              </a:rPr>
              <a:t>seletor</a:t>
            </a:r>
            <a:r>
              <a:rPr lang="pt-BR" sz="24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2400" spc="-265" dirty="0">
                <a:solidFill>
                  <a:srgbClr val="404040"/>
                </a:solidFill>
                <a:latin typeface="Trebuchet MS"/>
                <a:cs typeface="Trebuchet MS"/>
              </a:rPr>
              <a:t>CSS</a:t>
            </a:r>
            <a:endParaRPr lang="pt-BR" sz="2400" dirty="0">
              <a:latin typeface="Trebuchet MS"/>
              <a:cs typeface="Trebuchet MS"/>
            </a:endParaRPr>
          </a:p>
          <a:p>
            <a:pPr marL="812800" indent="-457200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pt-BR" sz="24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Criando </a:t>
            </a:r>
            <a:r>
              <a:rPr lang="pt-BR" sz="2400" spc="-5" dirty="0">
                <a:solidFill>
                  <a:srgbClr val="404040"/>
                </a:solidFill>
                <a:latin typeface="Trebuchet MS"/>
                <a:cs typeface="Trebuchet MS"/>
              </a:rPr>
              <a:t>elementos no</a:t>
            </a:r>
            <a:r>
              <a:rPr lang="pt-BR"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2400" spc="-10" dirty="0">
                <a:solidFill>
                  <a:srgbClr val="404040"/>
                </a:solidFill>
                <a:latin typeface="Trebuchet MS"/>
                <a:cs typeface="Trebuchet MS"/>
              </a:rPr>
              <a:t>documento</a:t>
            </a:r>
            <a:endParaRPr lang="pt-BR" sz="2400" dirty="0">
              <a:latin typeface="Trebuchet MS"/>
              <a:cs typeface="Trebuchet MS"/>
            </a:endParaRPr>
          </a:p>
          <a:p>
            <a:pPr marL="812800" indent="-457200">
              <a:lnSpc>
                <a:spcPct val="100000"/>
              </a:lnSpc>
              <a:spcBef>
                <a:spcPts val="795"/>
              </a:spcBef>
              <a:buFont typeface="Wingdings" panose="05000000000000000000" pitchFamily="2" charset="2"/>
              <a:buChar char="§"/>
            </a:pPr>
            <a:r>
              <a:rPr lang="pt-BR" sz="24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Exercícios</a:t>
            </a:r>
            <a:endParaRPr lang="pt-BR" sz="2400" dirty="0">
              <a:latin typeface="Trebuchet MS"/>
              <a:cs typeface="Trebuchet MS"/>
            </a:endParaRPr>
          </a:p>
          <a:p>
            <a:pPr marL="457200" indent="-360000">
              <a:buFont typeface="Arial" panose="020B0604020202020204" pitchFamily="34" charset="0"/>
              <a:buChar char="•"/>
            </a:pPr>
            <a:endParaRPr lang="en-US" sz="3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Conteúdo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B0DD64-BA5F-44FB-B7F3-C25A5336B1A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pc="-5" dirty="0" smtClean="0"/>
              <a:t>Criando elementos no documento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269875" marR="5080" indent="-257810">
              <a:lnSpc>
                <a:spcPct val="100000"/>
              </a:lnSpc>
              <a:spcBef>
                <a:spcPts val="100"/>
              </a:spcBef>
            </a:pPr>
            <a:r>
              <a:rPr lang="pt-BR" sz="2800" spc="-5" dirty="0">
                <a:solidFill>
                  <a:srgbClr val="404040"/>
                </a:solidFill>
                <a:latin typeface="Trebuchet MS"/>
                <a:cs typeface="Trebuchet MS"/>
              </a:rPr>
              <a:t>Há </a:t>
            </a:r>
            <a:r>
              <a:rPr lang="pt-BR" sz="2800" dirty="0">
                <a:solidFill>
                  <a:srgbClr val="404040"/>
                </a:solidFill>
                <a:latin typeface="Trebuchet MS"/>
                <a:cs typeface="Trebuchet MS"/>
              </a:rPr>
              <a:t>ainda funções para </a:t>
            </a:r>
            <a:r>
              <a:rPr lang="pt-BR" sz="2800" spc="-5" dirty="0">
                <a:solidFill>
                  <a:srgbClr val="404040"/>
                </a:solidFill>
                <a:latin typeface="Trebuchet MS"/>
                <a:cs typeface="Trebuchet MS"/>
              </a:rPr>
              <a:t>criar </a:t>
            </a:r>
            <a:r>
              <a:rPr lang="pt-BR" sz="28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lang="pt-BR" sz="2800" spc="-5" dirty="0">
                <a:solidFill>
                  <a:srgbClr val="404040"/>
                </a:solidFill>
                <a:latin typeface="Trebuchet MS"/>
                <a:cs typeface="Trebuchet MS"/>
              </a:rPr>
              <a:t>remover elementos </a:t>
            </a:r>
            <a:r>
              <a:rPr lang="pt-BR" sz="2800" dirty="0">
                <a:solidFill>
                  <a:srgbClr val="404040"/>
                </a:solidFill>
                <a:latin typeface="Trebuchet MS"/>
                <a:cs typeface="Trebuchet MS"/>
              </a:rPr>
              <a:t>da página, </a:t>
            </a:r>
            <a:r>
              <a:rPr lang="pt-BR" sz="28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através </a:t>
            </a:r>
            <a:r>
              <a:rPr lang="pt-BR" sz="2800" spc="-75" dirty="0">
                <a:solidFill>
                  <a:srgbClr val="404040"/>
                </a:solidFill>
                <a:latin typeface="Trebuchet MS"/>
                <a:cs typeface="Trebuchet MS"/>
              </a:rPr>
              <a:t>dos </a:t>
            </a:r>
            <a:r>
              <a:rPr lang="pt-BR" sz="2800" spc="-5" dirty="0">
                <a:solidFill>
                  <a:srgbClr val="404040"/>
                </a:solidFill>
                <a:latin typeface="Trebuchet MS"/>
                <a:cs typeface="Trebuchet MS"/>
              </a:rPr>
              <a:t>métodos </a:t>
            </a:r>
            <a:r>
              <a:rPr lang="pt-BR" sz="2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lang="pt-BR" sz="28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2800" spc="-40" dirty="0">
                <a:solidFill>
                  <a:srgbClr val="404040"/>
                </a:solidFill>
                <a:latin typeface="Trebuchet MS"/>
                <a:cs typeface="Trebuchet MS"/>
              </a:rPr>
              <a:t>seguir.</a:t>
            </a:r>
            <a:endParaRPr lang="pt-BR" sz="2800" dirty="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800"/>
              </a:spcBef>
            </a:pPr>
            <a:r>
              <a:rPr lang="pt-BR" sz="2400" b="1" spc="-5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document.createElement</a:t>
            </a:r>
            <a:r>
              <a:rPr lang="pt-BR" sz="24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lang="pt-BR" sz="2400" spc="-5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element</a:t>
            </a:r>
            <a:r>
              <a:rPr lang="pt-BR" sz="2400" spc="-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endParaRPr lang="pt-BR" sz="2400" dirty="0">
              <a:latin typeface="Trebuchet MS"/>
              <a:cs typeface="Trebuchet MS"/>
            </a:endParaRPr>
          </a:p>
          <a:p>
            <a:pPr marL="714375" lvl="1" indent="-285750">
              <a:spcBef>
                <a:spcPts val="810"/>
              </a:spcBef>
            </a:pPr>
            <a:r>
              <a:rPr lang="pt-BR" sz="1600" dirty="0" smtClean="0">
                <a:solidFill>
                  <a:srgbClr val="404040"/>
                </a:solidFill>
                <a:latin typeface="Trebuchet MS"/>
                <a:cs typeface="Trebuchet MS"/>
              </a:rPr>
              <a:t>cria </a:t>
            </a:r>
            <a:r>
              <a:rPr lang="pt-BR" sz="1600" dirty="0">
                <a:solidFill>
                  <a:srgbClr val="404040"/>
                </a:solidFill>
                <a:latin typeface="Trebuchet MS"/>
                <a:cs typeface="Trebuchet MS"/>
              </a:rPr>
              <a:t>um </a:t>
            </a:r>
            <a:r>
              <a:rPr lang="pt-BR" sz="1600" spc="-5" dirty="0">
                <a:solidFill>
                  <a:srgbClr val="404040"/>
                </a:solidFill>
                <a:latin typeface="Trebuchet MS"/>
                <a:cs typeface="Trebuchet MS"/>
              </a:rPr>
              <a:t>elemento HTML. </a:t>
            </a:r>
            <a:r>
              <a:rPr lang="pt-BR" sz="1600" dirty="0">
                <a:solidFill>
                  <a:srgbClr val="404040"/>
                </a:solidFill>
                <a:latin typeface="Trebuchet MS"/>
                <a:cs typeface="Trebuchet MS"/>
              </a:rPr>
              <a:t>Deve-se </a:t>
            </a:r>
            <a:r>
              <a:rPr lang="pt-BR" sz="1600" spc="-5" dirty="0">
                <a:solidFill>
                  <a:srgbClr val="404040"/>
                </a:solidFill>
                <a:latin typeface="Trebuchet MS"/>
                <a:cs typeface="Trebuchet MS"/>
              </a:rPr>
              <a:t>passar </a:t>
            </a:r>
            <a:r>
              <a:rPr lang="pt-BR" sz="1600" dirty="0">
                <a:solidFill>
                  <a:srgbClr val="404040"/>
                </a:solidFill>
                <a:latin typeface="Trebuchet MS"/>
                <a:cs typeface="Trebuchet MS"/>
              </a:rPr>
              <a:t>por </a:t>
            </a:r>
            <a:r>
              <a:rPr lang="pt-BR" sz="1600" spc="-5" dirty="0">
                <a:solidFill>
                  <a:srgbClr val="404040"/>
                </a:solidFill>
                <a:latin typeface="Trebuchet MS"/>
                <a:cs typeface="Trebuchet MS"/>
              </a:rPr>
              <a:t>parâmetro </a:t>
            </a:r>
            <a:r>
              <a:rPr lang="pt-BR" sz="16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lang="pt-BR" sz="1600" dirty="0" err="1">
                <a:solidFill>
                  <a:srgbClr val="404040"/>
                </a:solidFill>
                <a:latin typeface="Trebuchet MS"/>
                <a:cs typeface="Trebuchet MS"/>
              </a:rPr>
              <a:t>tag</a:t>
            </a:r>
            <a:r>
              <a:rPr lang="pt-BR" sz="1600" dirty="0">
                <a:solidFill>
                  <a:srgbClr val="404040"/>
                </a:solidFill>
                <a:latin typeface="Trebuchet MS"/>
                <a:cs typeface="Trebuchet MS"/>
              </a:rPr>
              <a:t> que </a:t>
            </a:r>
            <a:r>
              <a:rPr lang="pt-BR" sz="1600" spc="-5" dirty="0">
                <a:solidFill>
                  <a:srgbClr val="404040"/>
                </a:solidFill>
                <a:latin typeface="Trebuchet MS"/>
                <a:cs typeface="Trebuchet MS"/>
              </a:rPr>
              <a:t>se deseja</a:t>
            </a:r>
            <a:r>
              <a:rPr lang="pt-BR" sz="16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1600" dirty="0">
                <a:solidFill>
                  <a:srgbClr val="404040"/>
                </a:solidFill>
                <a:latin typeface="Trebuchet MS"/>
                <a:cs typeface="Trebuchet MS"/>
              </a:rPr>
              <a:t>criar</a:t>
            </a:r>
            <a:endParaRPr lang="pt-BR" sz="1600" dirty="0">
              <a:latin typeface="Trebuchet MS"/>
              <a:cs typeface="Trebuchet MS"/>
            </a:endParaRPr>
          </a:p>
          <a:p>
            <a:pPr marL="714375" lvl="1" indent="-285750">
              <a:spcBef>
                <a:spcPts val="800"/>
              </a:spcBef>
            </a:pPr>
            <a:r>
              <a:rPr lang="pt-BR" sz="1600" dirty="0" smtClean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lang="pt-BR" sz="1600" spc="-5" dirty="0">
                <a:solidFill>
                  <a:srgbClr val="404040"/>
                </a:solidFill>
                <a:latin typeface="Trebuchet MS"/>
                <a:cs typeface="Trebuchet MS"/>
              </a:rPr>
              <a:t>método </a:t>
            </a:r>
            <a:r>
              <a:rPr lang="pt-BR" sz="1600" dirty="0">
                <a:solidFill>
                  <a:srgbClr val="404040"/>
                </a:solidFill>
                <a:latin typeface="Trebuchet MS"/>
                <a:cs typeface="Trebuchet MS"/>
              </a:rPr>
              <a:t>retorna o </a:t>
            </a:r>
            <a:r>
              <a:rPr lang="pt-BR" sz="1600" spc="-5" dirty="0">
                <a:solidFill>
                  <a:srgbClr val="404040"/>
                </a:solidFill>
                <a:latin typeface="Trebuchet MS"/>
                <a:cs typeface="Trebuchet MS"/>
              </a:rPr>
              <a:t>elemento</a:t>
            </a:r>
            <a:r>
              <a:rPr lang="pt-BR" sz="1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1600" dirty="0">
                <a:solidFill>
                  <a:srgbClr val="404040"/>
                </a:solidFill>
                <a:latin typeface="Trebuchet MS"/>
                <a:cs typeface="Trebuchet MS"/>
              </a:rPr>
              <a:t>criado</a:t>
            </a:r>
            <a:endParaRPr lang="pt-BR" sz="1600" dirty="0">
              <a:latin typeface="Trebuchet MS"/>
              <a:cs typeface="Trebuchet MS"/>
            </a:endParaRPr>
          </a:p>
          <a:p>
            <a:pPr marL="714375" lvl="1" indent="-285750">
              <a:spcBef>
                <a:spcPts val="805"/>
              </a:spcBef>
            </a:pPr>
            <a:r>
              <a:rPr lang="pt-BR" sz="16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Exemplo</a:t>
            </a:r>
            <a:r>
              <a:rPr lang="pt-BR" sz="1600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lang="pt-BR" sz="1600" b="1" spc="-5" dirty="0" err="1">
                <a:solidFill>
                  <a:srgbClr val="404040"/>
                </a:solidFill>
                <a:latin typeface="Trebuchet MS"/>
                <a:cs typeface="Trebuchet MS"/>
              </a:rPr>
              <a:t>document.createElement</a:t>
            </a:r>
            <a:r>
              <a:rPr lang="pt-BR"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(“p”) </a:t>
            </a:r>
            <a:r>
              <a:rPr lang="pt-BR" sz="1600" b="1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lang="pt-BR" sz="1600" dirty="0">
                <a:solidFill>
                  <a:srgbClr val="404040"/>
                </a:solidFill>
                <a:latin typeface="Trebuchet MS"/>
                <a:cs typeface="Trebuchet MS"/>
              </a:rPr>
              <a:t>cria um elemento do tipo</a:t>
            </a:r>
            <a:r>
              <a:rPr lang="pt-BR"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1600" spc="-5" dirty="0">
                <a:solidFill>
                  <a:srgbClr val="404040"/>
                </a:solidFill>
                <a:latin typeface="Trebuchet MS"/>
                <a:cs typeface="Trebuchet MS"/>
              </a:rPr>
              <a:t>parágrafo</a:t>
            </a:r>
            <a:endParaRPr lang="pt-BR" sz="1600" dirty="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790"/>
              </a:spcBef>
            </a:pPr>
            <a:r>
              <a:rPr lang="pt-BR" sz="2400" b="1" spc="-10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element.removeChild</a:t>
            </a:r>
            <a:r>
              <a:rPr lang="pt-BR" sz="2400" spc="-10" dirty="0" smtClean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lang="pt-BR" sz="2400" spc="-10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elementToRemove</a:t>
            </a:r>
            <a:r>
              <a:rPr lang="pt-BR" sz="2400" spc="-10" dirty="0" smtClean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endParaRPr lang="pt-BR" sz="2400" dirty="0" smtClean="0">
              <a:latin typeface="Trebuchet MS"/>
              <a:cs typeface="Trebuchet MS"/>
            </a:endParaRPr>
          </a:p>
          <a:p>
            <a:pPr marL="714375" lvl="1" indent="-285750">
              <a:spcBef>
                <a:spcPts val="810"/>
              </a:spcBef>
            </a:pPr>
            <a:r>
              <a:rPr lang="pt-BR" sz="1600" spc="-10" dirty="0" smtClean="0">
                <a:solidFill>
                  <a:srgbClr val="404040"/>
                </a:solidFill>
                <a:latin typeface="Trebuchet MS"/>
                <a:cs typeface="Trebuchet MS"/>
              </a:rPr>
              <a:t>Remove </a:t>
            </a:r>
            <a:r>
              <a:rPr lang="pt-BR" sz="16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lang="pt-BR" sz="1600" spc="-5" dirty="0">
                <a:solidFill>
                  <a:srgbClr val="404040"/>
                </a:solidFill>
                <a:latin typeface="Trebuchet MS"/>
                <a:cs typeface="Trebuchet MS"/>
              </a:rPr>
              <a:t>filho </a:t>
            </a:r>
            <a:r>
              <a:rPr lang="pt-BR" sz="1600" dirty="0">
                <a:solidFill>
                  <a:srgbClr val="404040"/>
                </a:solidFill>
                <a:latin typeface="Trebuchet MS"/>
                <a:cs typeface="Trebuchet MS"/>
              </a:rPr>
              <a:t>de um</a:t>
            </a:r>
            <a:r>
              <a:rPr lang="pt-BR"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1600" spc="-5" dirty="0">
                <a:solidFill>
                  <a:srgbClr val="404040"/>
                </a:solidFill>
                <a:latin typeface="Trebuchet MS"/>
                <a:cs typeface="Trebuchet MS"/>
              </a:rPr>
              <a:t>elemento</a:t>
            </a:r>
            <a:endParaRPr lang="pt-BR" sz="1600" dirty="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785"/>
              </a:spcBef>
            </a:pPr>
            <a:r>
              <a:rPr lang="pt-BR" sz="2400" b="1" spc="-5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element.appendChild</a:t>
            </a:r>
            <a:r>
              <a:rPr lang="pt-BR" sz="24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lang="pt-BR" sz="2400" spc="-5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newElement</a:t>
            </a:r>
            <a:r>
              <a:rPr lang="pt-BR" sz="2400" spc="-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endParaRPr lang="pt-BR" sz="2400" dirty="0">
              <a:latin typeface="Trebuchet MS"/>
              <a:cs typeface="Trebuchet MS"/>
            </a:endParaRPr>
          </a:p>
          <a:p>
            <a:pPr marL="714375" lvl="1" indent="-273050">
              <a:spcBef>
                <a:spcPts val="810"/>
              </a:spcBef>
            </a:pPr>
            <a:r>
              <a:rPr lang="pt-BR" sz="1600" dirty="0" smtClean="0">
                <a:solidFill>
                  <a:srgbClr val="404040"/>
                </a:solidFill>
                <a:latin typeface="Trebuchet MS"/>
                <a:cs typeface="Trebuchet MS"/>
              </a:rPr>
              <a:t>Adiciona </a:t>
            </a:r>
            <a:r>
              <a:rPr lang="pt-BR" sz="1600" dirty="0">
                <a:solidFill>
                  <a:srgbClr val="404040"/>
                </a:solidFill>
                <a:latin typeface="Trebuchet MS"/>
                <a:cs typeface="Trebuchet MS"/>
              </a:rPr>
              <a:t>um novo </a:t>
            </a:r>
            <a:r>
              <a:rPr lang="pt-BR" sz="1600" spc="-5" dirty="0">
                <a:solidFill>
                  <a:srgbClr val="404040"/>
                </a:solidFill>
                <a:latin typeface="Trebuchet MS"/>
                <a:cs typeface="Trebuchet MS"/>
              </a:rPr>
              <a:t>elemento como último filho </a:t>
            </a:r>
            <a:r>
              <a:rPr lang="pt-BR" sz="1600" dirty="0">
                <a:solidFill>
                  <a:srgbClr val="404040"/>
                </a:solidFill>
                <a:latin typeface="Trebuchet MS"/>
                <a:cs typeface="Trebuchet MS"/>
              </a:rPr>
              <a:t>do </a:t>
            </a:r>
            <a:r>
              <a:rPr lang="pt-BR" sz="1600" spc="-5" dirty="0">
                <a:solidFill>
                  <a:srgbClr val="404040"/>
                </a:solidFill>
                <a:latin typeface="Trebuchet MS"/>
                <a:cs typeface="Trebuchet MS"/>
              </a:rPr>
              <a:t>elemento </a:t>
            </a:r>
            <a:r>
              <a:rPr lang="pt-BR" sz="1600" dirty="0">
                <a:solidFill>
                  <a:srgbClr val="404040"/>
                </a:solidFill>
                <a:latin typeface="Trebuchet MS"/>
                <a:cs typeface="Trebuchet MS"/>
              </a:rPr>
              <a:t>da </a:t>
            </a:r>
            <a:r>
              <a:rPr lang="pt-BR" sz="1600" spc="-5" dirty="0">
                <a:solidFill>
                  <a:srgbClr val="404040"/>
                </a:solidFill>
                <a:latin typeface="Trebuchet MS"/>
                <a:cs typeface="Trebuchet MS"/>
              </a:rPr>
              <a:t>chamada </a:t>
            </a:r>
            <a:r>
              <a:rPr lang="pt-BR" sz="1600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lang="pt-BR" sz="16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1600" spc="-5" dirty="0">
                <a:solidFill>
                  <a:srgbClr val="404040"/>
                </a:solidFill>
                <a:latin typeface="Trebuchet MS"/>
                <a:cs typeface="Trebuchet MS"/>
              </a:rPr>
              <a:t>método</a:t>
            </a:r>
            <a:endParaRPr lang="pt-BR" sz="1600" dirty="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790"/>
              </a:spcBef>
            </a:pPr>
            <a:r>
              <a:rPr lang="pt-BR" sz="2400" b="1" spc="-5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document.replaceChild</a:t>
            </a:r>
            <a:r>
              <a:rPr lang="pt-BR" sz="24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lang="pt-BR" sz="2400" spc="-5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newElement</a:t>
            </a:r>
            <a:r>
              <a:rPr lang="pt-BR" sz="2400" spc="-5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lang="pt-BR"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2400" spc="-5" dirty="0" err="1">
                <a:solidFill>
                  <a:srgbClr val="404040"/>
                </a:solidFill>
                <a:latin typeface="Trebuchet MS"/>
                <a:cs typeface="Trebuchet MS"/>
              </a:rPr>
              <a:t>oldElement</a:t>
            </a:r>
            <a:r>
              <a:rPr lang="pt-BR" sz="2400" spc="-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endParaRPr lang="pt-BR" sz="2400" dirty="0">
              <a:latin typeface="Trebuchet MS"/>
              <a:cs typeface="Trebuchet MS"/>
            </a:endParaRPr>
          </a:p>
          <a:p>
            <a:pPr marL="723900" lvl="1" indent="-273050">
              <a:spcBef>
                <a:spcPts val="819"/>
              </a:spcBef>
            </a:pPr>
            <a:r>
              <a:rPr lang="pt-BR" sz="16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Substitui </a:t>
            </a:r>
            <a:r>
              <a:rPr lang="pt-BR" sz="1600" dirty="0">
                <a:solidFill>
                  <a:srgbClr val="404040"/>
                </a:solidFill>
                <a:latin typeface="Trebuchet MS"/>
                <a:cs typeface="Trebuchet MS"/>
              </a:rPr>
              <a:t>um </a:t>
            </a:r>
            <a:r>
              <a:rPr lang="pt-BR" sz="1600" spc="-5" dirty="0">
                <a:solidFill>
                  <a:srgbClr val="404040"/>
                </a:solidFill>
                <a:latin typeface="Trebuchet MS"/>
                <a:cs typeface="Trebuchet MS"/>
              </a:rPr>
              <a:t>elemento </a:t>
            </a:r>
            <a:r>
              <a:rPr lang="pt-BR" sz="1600" dirty="0">
                <a:solidFill>
                  <a:srgbClr val="404040"/>
                </a:solidFill>
                <a:latin typeface="Trebuchet MS"/>
                <a:cs typeface="Trebuchet MS"/>
              </a:rPr>
              <a:t>por</a:t>
            </a:r>
            <a:r>
              <a:rPr lang="pt-BR" sz="1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1600" dirty="0" smtClean="0">
                <a:solidFill>
                  <a:srgbClr val="404040"/>
                </a:solidFill>
                <a:latin typeface="Trebuchet MS"/>
                <a:cs typeface="Trebuchet MS"/>
              </a:rPr>
              <a:t>outro</a:t>
            </a:r>
          </a:p>
          <a:p>
            <a:pPr marL="723900" lvl="1" indent="-273050">
              <a:spcBef>
                <a:spcPts val="819"/>
              </a:spcBef>
            </a:pPr>
            <a:endParaRPr lang="pt-BR"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lang="pt-BR" sz="2400" spc="-25" dirty="0" smtClean="0">
                <a:solidFill>
                  <a:srgbClr val="404040"/>
                </a:solidFill>
                <a:latin typeface="Trebuchet MS"/>
                <a:cs typeface="Trebuchet MS"/>
              </a:rPr>
              <a:t>Para </a:t>
            </a:r>
            <a:r>
              <a:rPr lang="pt-BR" sz="2400" spc="-5" dirty="0">
                <a:solidFill>
                  <a:srgbClr val="404040"/>
                </a:solidFill>
                <a:latin typeface="Trebuchet MS"/>
                <a:cs typeface="Trebuchet MS"/>
              </a:rPr>
              <a:t>outras funções:</a:t>
            </a:r>
            <a:r>
              <a:rPr lang="pt-BR" sz="2400" spc="-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2400" u="sng" spc="-10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2"/>
              </a:rPr>
              <a:t>http://www.w3schools.com/js/js_htmldom_document.asp</a:t>
            </a:r>
            <a:endParaRPr lang="pt-BR" sz="2400" dirty="0">
              <a:latin typeface="Trebuchet MS"/>
              <a:cs typeface="Trebuchet MS"/>
            </a:endParaRPr>
          </a:p>
          <a:p>
            <a:pPr marL="401320" lvl="1" indent="0">
              <a:spcBef>
                <a:spcPts val="800"/>
              </a:spcBef>
              <a:buNone/>
            </a:pPr>
            <a:endParaRPr lang="pt-BR" sz="2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349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0370"/>
            <a:ext cx="8153400" cy="43543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Criando elementos no documento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1000" y="791572"/>
            <a:ext cx="8382000" cy="586827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pPr marL="96520">
              <a:lnSpc>
                <a:spcPct val="100000"/>
              </a:lnSpc>
              <a:spcBef>
                <a:spcPts val="170"/>
              </a:spcBef>
            </a:pPr>
            <a:r>
              <a:rPr lang="pt-BR" sz="1200" spc="-10" dirty="0">
                <a:latin typeface="Courier New"/>
                <a:cs typeface="Courier New"/>
              </a:rPr>
              <a:t>&lt;!DOCTYPE</a:t>
            </a:r>
            <a:r>
              <a:rPr lang="pt-BR" sz="1200" spc="-5" dirty="0">
                <a:latin typeface="Courier New"/>
                <a:cs typeface="Courier New"/>
              </a:rPr>
              <a:t> </a:t>
            </a:r>
            <a:r>
              <a:rPr lang="pt-BR" sz="1200" spc="-10" dirty="0" err="1">
                <a:latin typeface="Courier New"/>
                <a:cs typeface="Courier New"/>
              </a:rPr>
              <a:t>html</a:t>
            </a:r>
            <a:r>
              <a:rPr lang="pt-BR" sz="1200" spc="-10" dirty="0"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html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  <a:spcBef>
                <a:spcPts val="8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head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&lt;meta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charset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"UTF-8"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5"/>
              </a:spcBef>
            </a:pP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10" dirty="0" err="1">
                <a:solidFill>
                  <a:srgbClr val="0000FF"/>
                </a:solidFill>
                <a:latin typeface="Courier New"/>
                <a:cs typeface="Courier New"/>
              </a:rPr>
              <a:t>title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>
                <a:latin typeface="Courier New"/>
                <a:cs typeface="Courier New"/>
              </a:rPr>
              <a:t>DOM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10" dirty="0" err="1">
                <a:solidFill>
                  <a:srgbClr val="0000FF"/>
                </a:solidFill>
                <a:latin typeface="Courier New"/>
                <a:cs typeface="Courier New"/>
              </a:rPr>
              <a:t>title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798195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&lt;script</a:t>
            </a:r>
            <a:r>
              <a:rPr lang="pt-BR" sz="12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"meuscript.js"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&gt;&lt;/script&gt;</a:t>
            </a:r>
            <a:endParaRPr lang="pt-BR" sz="1200" dirty="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head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pt-BR"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 smtClean="0">
                <a:solidFill>
                  <a:srgbClr val="0000FF"/>
                </a:solidFill>
                <a:latin typeface="Courier New"/>
                <a:cs typeface="Courier New"/>
              </a:rPr>
              <a:t>body</a:t>
            </a:r>
            <a:r>
              <a:rPr lang="pt-BR"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pt-BR"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div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formulario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panel</a:t>
            </a:r>
            <a:r>
              <a:rPr lang="pt-BR" sz="1200" b="1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panel-primary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363220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div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panel-heading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>
                <a:latin typeface="Courier New"/>
                <a:cs typeface="Courier New"/>
              </a:rPr>
              <a:t>Meus</a:t>
            </a:r>
            <a:r>
              <a:rPr lang="pt-BR" sz="1200" b="1" spc="5" dirty="0">
                <a:latin typeface="Courier New"/>
                <a:cs typeface="Courier New"/>
              </a:rPr>
              <a:t> </a:t>
            </a:r>
            <a:r>
              <a:rPr lang="pt-BR" sz="1200" b="1" spc="-10" dirty="0">
                <a:latin typeface="Courier New"/>
                <a:cs typeface="Courier New"/>
              </a:rPr>
              <a:t>feitiços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10" dirty="0" err="1">
                <a:solidFill>
                  <a:srgbClr val="0000FF"/>
                </a:solidFill>
                <a:latin typeface="Courier New"/>
                <a:cs typeface="Courier New"/>
              </a:rPr>
              <a:t>div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713740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div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panel-body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1064260">
              <a:lnSpc>
                <a:spcPct val="100000"/>
              </a:lnSpc>
              <a:spcBef>
                <a:spcPts val="75"/>
              </a:spcBef>
            </a:pPr>
            <a:r>
              <a:rPr lang="pt-BR" sz="1200" b="1" spc="-5" dirty="0">
                <a:latin typeface="Courier New"/>
                <a:cs typeface="Courier New"/>
              </a:rPr>
              <a:t>Feitiço: 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&lt;input</a:t>
            </a:r>
            <a:r>
              <a:rPr lang="pt-BR" sz="12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text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/&gt;</a:t>
            </a:r>
            <a:endParaRPr lang="pt-BR" sz="1200" dirty="0">
              <a:latin typeface="Courier New"/>
              <a:cs typeface="Courier New"/>
            </a:endParaRPr>
          </a:p>
          <a:p>
            <a:pPr marL="1064260">
              <a:lnSpc>
                <a:spcPct val="100000"/>
              </a:lnSpc>
              <a:spcBef>
                <a:spcPts val="70"/>
              </a:spcBef>
            </a:pPr>
            <a:r>
              <a:rPr lang="pt-BR" sz="1200" b="1" spc="-5" dirty="0">
                <a:latin typeface="Courier New"/>
                <a:cs typeface="Courier New"/>
              </a:rPr>
              <a:t>Nível: 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&lt;input</a:t>
            </a:r>
            <a:r>
              <a:rPr lang="pt-BR" sz="12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text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/&gt;</a:t>
            </a:r>
            <a:endParaRPr lang="pt-BR" sz="1200" dirty="0">
              <a:latin typeface="Courier New"/>
              <a:cs typeface="Courier New"/>
            </a:endParaRPr>
          </a:p>
          <a:p>
            <a:pPr marL="1064260">
              <a:lnSpc>
                <a:spcPct val="100000"/>
              </a:lnSpc>
              <a:spcBef>
                <a:spcPts val="6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button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button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 smtClean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b="1" spc="-10" dirty="0" smtClean="0">
                <a:solidFill>
                  <a:srgbClr val="8000FF"/>
                </a:solidFill>
                <a:latin typeface="Courier New"/>
                <a:cs typeface="Courier New"/>
              </a:rPr>
              <a:t>"novo"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onclick</a:t>
            </a:r>
            <a:r>
              <a:rPr lang="pt-BR" sz="1200" spc="-10" dirty="0" smtClean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b="1" spc="-10" dirty="0" smtClean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 smtClean="0">
                <a:solidFill>
                  <a:srgbClr val="8000FF"/>
                </a:solidFill>
                <a:latin typeface="Courier New"/>
                <a:cs typeface="Courier New"/>
              </a:rPr>
              <a:t>novoItem</a:t>
            </a:r>
            <a:r>
              <a:rPr lang="pt-BR" sz="1200" b="1" spc="-10" dirty="0" smtClean="0">
                <a:solidFill>
                  <a:srgbClr val="8000FF"/>
                </a:solidFill>
                <a:latin typeface="Courier New"/>
                <a:cs typeface="Courier New"/>
              </a:rPr>
              <a:t>()"</a:t>
            </a:r>
            <a:r>
              <a:rPr lang="pt-BR" sz="1200" spc="-10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 smtClean="0">
                <a:latin typeface="Courier New"/>
                <a:cs typeface="Courier New"/>
              </a:rPr>
              <a:t>Adicionar</a:t>
            </a:r>
            <a:r>
              <a:rPr lang="pt-BR" sz="1200" spc="-10" dirty="0" smtClean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10" dirty="0" err="1">
                <a:solidFill>
                  <a:srgbClr val="0000FF"/>
                </a:solidFill>
                <a:latin typeface="Courier New"/>
                <a:cs typeface="Courier New"/>
              </a:rPr>
              <a:t>button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 </a:t>
            </a:r>
            <a:r>
              <a:rPr lang="pt-BR"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div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363220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div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5" err="1">
                <a:solidFill>
                  <a:srgbClr val="0000FF"/>
                </a:solidFill>
                <a:latin typeface="Courier New"/>
                <a:cs typeface="Courier New"/>
              </a:rPr>
              <a:t>div</a:t>
            </a:r>
            <a:r>
              <a:rPr lang="pt-BR" sz="1200" spc="-5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pt-BR" sz="1200" spc="-5" smtClean="0">
                <a:solidFill>
                  <a:srgbClr val="0000FF"/>
                </a:solidFill>
                <a:latin typeface="Courier New"/>
                <a:cs typeface="Courier New"/>
              </a:rPr>
              <a:t>&lt;br&gt;</a:t>
            </a:r>
            <a:endParaRPr lang="pt-BR"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div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"container</a:t>
            </a:r>
            <a:r>
              <a:rPr lang="pt-BR" sz="1200" b="1" spc="-2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col-md-3"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363220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div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panel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b="1" spc="-10" dirty="0" err="1" smtClean="0">
                <a:solidFill>
                  <a:srgbClr val="8000FF"/>
                </a:solidFill>
                <a:latin typeface="Courier New"/>
                <a:cs typeface="Courier New"/>
              </a:rPr>
              <a:t>panel</a:t>
            </a:r>
            <a:r>
              <a:rPr lang="pt-BR" sz="1200" b="1" spc="-10" dirty="0" smtClean="0">
                <a:solidFill>
                  <a:srgbClr val="8000FF"/>
                </a:solidFill>
                <a:latin typeface="Courier New"/>
                <a:cs typeface="Courier New"/>
              </a:rPr>
              <a:t>-default"</a:t>
            </a:r>
            <a:r>
              <a:rPr lang="pt-BR" sz="1200" spc="-10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713740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div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panel-body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1064260">
              <a:lnSpc>
                <a:spcPct val="100000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5" dirty="0" err="1" smtClean="0">
                <a:solidFill>
                  <a:srgbClr val="0000FF"/>
                </a:solidFill>
                <a:latin typeface="Courier New"/>
                <a:cs typeface="Courier New"/>
              </a:rPr>
              <a:t>table</a:t>
            </a:r>
            <a:r>
              <a:rPr lang="pt-BR"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5" dirty="0" err="1" smtClean="0">
                <a:solidFill>
                  <a:srgbClr val="0000FF"/>
                </a:solidFill>
                <a:latin typeface="Courier New"/>
                <a:cs typeface="Courier New"/>
              </a:rPr>
              <a:t>border</a:t>
            </a:r>
            <a:r>
              <a:rPr lang="pt-BR"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pt-BR" sz="1200" spc="-10" dirty="0" err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table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lang="pt-BR" sz="1200" b="1" spc="-10" dirty="0" err="1">
                <a:solidFill>
                  <a:srgbClr val="8000FF"/>
                </a:solidFill>
                <a:latin typeface="Courier New"/>
                <a:cs typeface="Courier New"/>
              </a:rPr>
              <a:t>table-striped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 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pt-BR" sz="1200" spc="-10" dirty="0">
                <a:latin typeface="Courier New"/>
                <a:cs typeface="Courier New"/>
              </a:rPr>
              <a:t>=</a:t>
            </a:r>
            <a:r>
              <a:rPr lang="pt-BR" sz="1200" b="1" spc="-10" dirty="0">
                <a:solidFill>
                  <a:srgbClr val="8000FF"/>
                </a:solidFill>
                <a:latin typeface="Courier New"/>
                <a:cs typeface="Courier New"/>
              </a:rPr>
              <a:t>"tabela"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1414780">
              <a:lnSpc>
                <a:spcPct val="100000"/>
              </a:lnSpc>
              <a:spcBef>
                <a:spcPts val="70"/>
              </a:spcBef>
            </a:pP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pt-BR" sz="1200" spc="-10" dirty="0" err="1">
                <a:solidFill>
                  <a:srgbClr val="0000FF"/>
                </a:solidFill>
                <a:latin typeface="Courier New"/>
                <a:cs typeface="Courier New"/>
              </a:rPr>
              <a:t>tr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&gt;&lt;</a:t>
            </a:r>
            <a:r>
              <a:rPr lang="pt-BR" sz="1200" spc="-10" dirty="0" err="1">
                <a:solidFill>
                  <a:srgbClr val="0000FF"/>
                </a:solidFill>
                <a:latin typeface="Courier New"/>
                <a:cs typeface="Courier New"/>
              </a:rPr>
              <a:t>th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>
                <a:latin typeface="Courier New"/>
                <a:cs typeface="Courier New"/>
              </a:rPr>
              <a:t>Feitiço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10" dirty="0" err="1">
                <a:solidFill>
                  <a:srgbClr val="0000FF"/>
                </a:solidFill>
                <a:latin typeface="Courier New"/>
                <a:cs typeface="Courier New"/>
              </a:rPr>
              <a:t>th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&gt;&lt;</a:t>
            </a:r>
            <a:r>
              <a:rPr lang="pt-BR" sz="1200" spc="-10" dirty="0" err="1">
                <a:solidFill>
                  <a:srgbClr val="0000FF"/>
                </a:solidFill>
                <a:latin typeface="Courier New"/>
                <a:cs typeface="Courier New"/>
              </a:rPr>
              <a:t>th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pt-BR" sz="1200" b="1" spc="-10" dirty="0">
                <a:latin typeface="Courier New"/>
                <a:cs typeface="Courier New"/>
              </a:rPr>
              <a:t>Nível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10" dirty="0" err="1">
                <a:solidFill>
                  <a:srgbClr val="0000FF"/>
                </a:solidFill>
                <a:latin typeface="Courier New"/>
                <a:cs typeface="Courier New"/>
              </a:rPr>
              <a:t>th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&gt;&lt;/</a:t>
            </a:r>
            <a:r>
              <a:rPr lang="pt-BR" sz="1200" spc="-10" dirty="0" err="1">
                <a:solidFill>
                  <a:srgbClr val="0000FF"/>
                </a:solidFill>
                <a:latin typeface="Courier New"/>
                <a:cs typeface="Courier New"/>
              </a:rPr>
              <a:t>tr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1064260">
              <a:lnSpc>
                <a:spcPct val="100000"/>
              </a:lnSpc>
              <a:spcBef>
                <a:spcPts val="85"/>
              </a:spcBef>
            </a:pP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10" dirty="0" err="1">
                <a:solidFill>
                  <a:srgbClr val="0000FF"/>
                </a:solidFill>
                <a:latin typeface="Courier New"/>
                <a:cs typeface="Courier New"/>
              </a:rPr>
              <a:t>table</a:t>
            </a:r>
            <a:r>
              <a:rPr lang="pt-BR" sz="12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</a:p>
          <a:p>
            <a:pPr marL="713740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div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363220">
              <a:lnSpc>
                <a:spcPct val="100000"/>
              </a:lnSpc>
              <a:spcBef>
                <a:spcPts val="70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div</a:t>
            </a: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5" dirty="0" err="1">
                <a:solidFill>
                  <a:srgbClr val="0000FF"/>
                </a:solidFill>
                <a:latin typeface="Courier New"/>
                <a:cs typeface="Courier New"/>
              </a:rPr>
              <a:t>div</a:t>
            </a:r>
            <a:r>
              <a:rPr lang="pt-BR"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5" dirty="0" err="1" smtClean="0">
                <a:solidFill>
                  <a:srgbClr val="0000FF"/>
                </a:solidFill>
                <a:latin typeface="Courier New"/>
                <a:cs typeface="Courier New"/>
              </a:rPr>
              <a:t>bocy</a:t>
            </a:r>
            <a:r>
              <a:rPr lang="pt-BR"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pt-BR"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5" dirty="0" err="1" smtClean="0">
                <a:solidFill>
                  <a:srgbClr val="0000FF"/>
                </a:solidFill>
                <a:latin typeface="Courier New"/>
                <a:cs typeface="Courier New"/>
              </a:rPr>
              <a:t>html</a:t>
            </a:r>
            <a:r>
              <a:rPr lang="pt-BR"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lang="pt-BR" sz="1200" dirty="0">
              <a:latin typeface="Courier New"/>
              <a:cs typeface="Courier New"/>
            </a:endParaRPr>
          </a:p>
        </p:txBody>
      </p:sp>
      <p:sp>
        <p:nvSpPr>
          <p:cNvPr id="10" name="object 16"/>
          <p:cNvSpPr/>
          <p:nvPr/>
        </p:nvSpPr>
        <p:spPr>
          <a:xfrm>
            <a:off x="5638800" y="914400"/>
            <a:ext cx="297180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195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9871" y="250370"/>
            <a:ext cx="8153400" cy="43543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Criando elementos no documento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1000" y="3733800"/>
            <a:ext cx="8382000" cy="251479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pPr marL="12700" marR="425450">
              <a:lnSpc>
                <a:spcPct val="106700"/>
              </a:lnSpc>
              <a:spcBef>
                <a:spcPts val="100"/>
              </a:spcBef>
            </a:pP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lang="pt-BR" sz="1200" b="1" spc="-5" dirty="0" err="1" smtClean="0">
                <a:solidFill>
                  <a:srgbClr val="000080"/>
                </a:solidFill>
                <a:latin typeface="Courier New"/>
                <a:cs typeface="Courier New"/>
              </a:rPr>
              <a:t>unction</a:t>
            </a: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pt-BR" sz="1200" b="1" spc="-5" dirty="0" err="1">
                <a:solidFill>
                  <a:srgbClr val="000080"/>
                </a:solidFill>
                <a:latin typeface="Courier New"/>
                <a:cs typeface="Courier New"/>
              </a:rPr>
              <a:t>novoItem</a:t>
            </a: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(){</a:t>
            </a:r>
          </a:p>
          <a:p>
            <a:pPr marL="12700" marR="425450">
              <a:lnSpc>
                <a:spcPct val="106700"/>
              </a:lnSpc>
              <a:spcBef>
                <a:spcPts val="100"/>
              </a:spcBef>
            </a:pP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  var campos = </a:t>
            </a:r>
            <a:r>
              <a:rPr lang="pt-BR" sz="1200" b="1" spc="-5" dirty="0" err="1" smtClean="0">
                <a:solidFill>
                  <a:srgbClr val="000080"/>
                </a:solidFill>
                <a:latin typeface="Courier New"/>
                <a:cs typeface="Courier New"/>
              </a:rPr>
              <a:t>document.getElementsByTagName</a:t>
            </a: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pt-BR" sz="1200" spc="-10" dirty="0">
                <a:solidFill>
                  <a:srgbClr val="808080"/>
                </a:solidFill>
                <a:latin typeface="Courier New"/>
                <a:cs typeface="Courier New"/>
              </a:rPr>
              <a:t>"</a:t>
            </a: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input</a:t>
            </a:r>
            <a:r>
              <a:rPr lang="pt-BR" sz="1200" spc="-10" dirty="0">
                <a:solidFill>
                  <a:srgbClr val="808080"/>
                </a:solidFill>
                <a:latin typeface="Courier New"/>
                <a:cs typeface="Courier New"/>
              </a:rPr>
              <a:t>"</a:t>
            </a: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lang="pt-BR" sz="1200" b="1" spc="-5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pPr marL="12700" marR="425450">
              <a:lnSpc>
                <a:spcPct val="106700"/>
              </a:lnSpc>
              <a:spcBef>
                <a:spcPts val="100"/>
              </a:spcBef>
            </a:pP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  var i;</a:t>
            </a:r>
          </a:p>
          <a:p>
            <a:pPr marL="12700" marR="425450">
              <a:lnSpc>
                <a:spcPct val="106700"/>
              </a:lnSpc>
              <a:spcBef>
                <a:spcPts val="100"/>
              </a:spcBef>
            </a:pP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  var </a:t>
            </a:r>
            <a:r>
              <a:rPr lang="pt-BR" sz="1200" spc="-10" dirty="0" err="1">
                <a:latin typeface="Courier New"/>
                <a:cs typeface="Courier New"/>
              </a:rPr>
              <a:t>novaLinha</a:t>
            </a:r>
            <a:r>
              <a:rPr lang="pt-BR" sz="1200" spc="-10" dirty="0">
                <a:latin typeface="Courier New"/>
                <a:cs typeface="Courier New"/>
              </a:rPr>
              <a:t> </a:t>
            </a:r>
            <a:r>
              <a:rPr lang="pt-BR" sz="1200" b="1" dirty="0">
                <a:latin typeface="Courier New"/>
                <a:cs typeface="Courier New"/>
              </a:rPr>
              <a:t>= </a:t>
            </a:r>
            <a:r>
              <a:rPr lang="pt-BR" sz="1200" spc="-10" dirty="0" err="1">
                <a:latin typeface="Courier New"/>
                <a:cs typeface="Courier New"/>
              </a:rPr>
              <a:t>document</a:t>
            </a:r>
            <a:r>
              <a:rPr lang="pt-BR" sz="1200" b="1" spc="-10" dirty="0" err="1">
                <a:latin typeface="Courier New"/>
                <a:cs typeface="Courier New"/>
              </a:rPr>
              <a:t>.</a:t>
            </a:r>
            <a:r>
              <a:rPr lang="pt-BR" sz="1200" spc="-10" dirty="0" err="1">
                <a:latin typeface="Courier New"/>
                <a:cs typeface="Courier New"/>
              </a:rPr>
              <a:t>createElement</a:t>
            </a:r>
            <a:r>
              <a:rPr lang="pt-BR" sz="1200" b="1" spc="-10" dirty="0">
                <a:latin typeface="Courier New"/>
                <a:cs typeface="Courier New"/>
              </a:rPr>
              <a:t>(</a:t>
            </a:r>
            <a:r>
              <a:rPr lang="pt-BR" sz="1200" spc="-10" dirty="0">
                <a:solidFill>
                  <a:srgbClr val="808080"/>
                </a:solidFill>
                <a:latin typeface="Courier New"/>
                <a:cs typeface="Courier New"/>
              </a:rPr>
              <a:t>"</a:t>
            </a:r>
            <a:r>
              <a:rPr lang="pt-BR" sz="1200" spc="-10" dirty="0" err="1">
                <a:solidFill>
                  <a:srgbClr val="808080"/>
                </a:solidFill>
                <a:latin typeface="Courier New"/>
                <a:cs typeface="Courier New"/>
              </a:rPr>
              <a:t>tr</a:t>
            </a:r>
            <a:r>
              <a:rPr lang="pt-BR" sz="1200" spc="-10" dirty="0">
                <a:solidFill>
                  <a:srgbClr val="808080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>
                <a:latin typeface="Courier New"/>
                <a:cs typeface="Courier New"/>
              </a:rPr>
              <a:t>);  </a:t>
            </a:r>
          </a:p>
          <a:p>
            <a:pPr marL="12700" marR="425450">
              <a:lnSpc>
                <a:spcPct val="106700"/>
              </a:lnSpc>
              <a:spcBef>
                <a:spcPts val="100"/>
              </a:spcBef>
            </a:pP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  for </a:t>
            </a:r>
            <a:r>
              <a:rPr lang="pt-BR" sz="1200" b="1" spc="-10" dirty="0">
                <a:latin typeface="Courier New"/>
                <a:cs typeface="Courier New"/>
              </a:rPr>
              <a:t>(</a:t>
            </a:r>
            <a:r>
              <a:rPr lang="pt-BR" sz="1200" spc="-10" dirty="0">
                <a:latin typeface="Courier New"/>
                <a:cs typeface="Courier New"/>
              </a:rPr>
              <a:t>i</a:t>
            </a:r>
            <a:r>
              <a:rPr lang="pt-BR" sz="1200" b="1" spc="-10" dirty="0">
                <a:latin typeface="Courier New"/>
                <a:cs typeface="Courier New"/>
              </a:rPr>
              <a:t>=</a:t>
            </a:r>
            <a:r>
              <a:rPr lang="pt-BR" sz="1200" spc="-1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lang="pt-BR" sz="1200" b="1" spc="-10" dirty="0">
                <a:latin typeface="Courier New"/>
                <a:cs typeface="Courier New"/>
              </a:rPr>
              <a:t>; </a:t>
            </a:r>
            <a:r>
              <a:rPr lang="pt-BR" sz="1200" spc="-10" dirty="0">
                <a:latin typeface="Courier New"/>
                <a:cs typeface="Courier New"/>
              </a:rPr>
              <a:t>i</a:t>
            </a:r>
            <a:r>
              <a:rPr lang="pt-BR" sz="1200" b="1" spc="-10" dirty="0">
                <a:latin typeface="Courier New"/>
                <a:cs typeface="Courier New"/>
              </a:rPr>
              <a:t>&lt;</a:t>
            </a:r>
            <a:r>
              <a:rPr lang="pt-BR" sz="1200" spc="-10" dirty="0" err="1">
                <a:latin typeface="Courier New"/>
                <a:cs typeface="Courier New"/>
              </a:rPr>
              <a:t>campos</a:t>
            </a:r>
            <a:r>
              <a:rPr lang="pt-BR" sz="1200" b="1" spc="-10" dirty="0" err="1">
                <a:latin typeface="Courier New"/>
                <a:cs typeface="Courier New"/>
              </a:rPr>
              <a:t>.</a:t>
            </a:r>
            <a:r>
              <a:rPr lang="pt-BR" sz="1200" spc="-10" dirty="0" err="1">
                <a:latin typeface="Courier New"/>
                <a:cs typeface="Courier New"/>
              </a:rPr>
              <a:t>length</a:t>
            </a:r>
            <a:r>
              <a:rPr lang="pt-BR" sz="1200" b="1" spc="-10" dirty="0">
                <a:latin typeface="Courier New"/>
                <a:cs typeface="Courier New"/>
              </a:rPr>
              <a:t>;</a:t>
            </a:r>
            <a:r>
              <a:rPr lang="pt-BR" sz="1200" b="1" dirty="0">
                <a:latin typeface="Courier New"/>
                <a:cs typeface="Courier New"/>
              </a:rPr>
              <a:t> </a:t>
            </a:r>
            <a:r>
              <a:rPr lang="pt-BR" sz="1200" spc="-5" dirty="0">
                <a:latin typeface="Courier New"/>
                <a:cs typeface="Courier New"/>
              </a:rPr>
              <a:t>i</a:t>
            </a:r>
            <a:r>
              <a:rPr lang="pt-BR" sz="1200" b="1" spc="-5" dirty="0">
                <a:latin typeface="Courier New"/>
                <a:cs typeface="Courier New"/>
              </a:rPr>
              <a:t>++){</a:t>
            </a:r>
            <a:endParaRPr lang="pt-BR" sz="1200" dirty="0">
              <a:latin typeface="Courier New"/>
              <a:cs typeface="Courier New"/>
            </a:endParaRPr>
          </a:p>
          <a:p>
            <a:pPr marL="363220">
              <a:lnSpc>
                <a:spcPct val="100000"/>
              </a:lnSpc>
              <a:spcBef>
                <a:spcPts val="70"/>
              </a:spcBef>
            </a:pPr>
            <a:r>
              <a:rPr lang="pt-BR" sz="1200" b="1" spc="-5">
                <a:solidFill>
                  <a:srgbClr val="000080"/>
                </a:solidFill>
                <a:latin typeface="Courier New"/>
                <a:cs typeface="Courier New"/>
              </a:rPr>
              <a:t>var </a:t>
            </a:r>
            <a:r>
              <a:rPr lang="pt-BR" sz="1200" spc="-10" smtClean="0">
                <a:latin typeface="Courier New"/>
                <a:cs typeface="Courier New"/>
              </a:rPr>
              <a:t>novoDado </a:t>
            </a:r>
            <a:r>
              <a:rPr lang="pt-BR" sz="1200" b="1" dirty="0">
                <a:latin typeface="Courier New"/>
                <a:cs typeface="Courier New"/>
              </a:rPr>
              <a:t>=</a:t>
            </a:r>
            <a:r>
              <a:rPr lang="pt-BR" sz="1200" b="1" spc="5" dirty="0">
                <a:latin typeface="Courier New"/>
                <a:cs typeface="Courier New"/>
              </a:rPr>
              <a:t> </a:t>
            </a:r>
            <a:r>
              <a:rPr lang="pt-BR" sz="1200" spc="-10" dirty="0" err="1">
                <a:latin typeface="Courier New"/>
                <a:cs typeface="Courier New"/>
              </a:rPr>
              <a:t>document</a:t>
            </a:r>
            <a:r>
              <a:rPr lang="pt-BR" sz="1200" b="1" spc="-10" dirty="0" err="1">
                <a:latin typeface="Courier New"/>
                <a:cs typeface="Courier New"/>
              </a:rPr>
              <a:t>.</a:t>
            </a:r>
            <a:r>
              <a:rPr lang="pt-BR" sz="1200" spc="-10" dirty="0" err="1">
                <a:latin typeface="Courier New"/>
                <a:cs typeface="Courier New"/>
              </a:rPr>
              <a:t>createElement</a:t>
            </a:r>
            <a:r>
              <a:rPr lang="pt-BR" sz="1200" b="1" spc="-10" dirty="0">
                <a:latin typeface="Courier New"/>
                <a:cs typeface="Courier New"/>
              </a:rPr>
              <a:t>(</a:t>
            </a:r>
            <a:r>
              <a:rPr lang="pt-BR" sz="1200" spc="-10" dirty="0">
                <a:solidFill>
                  <a:srgbClr val="808080"/>
                </a:solidFill>
                <a:latin typeface="Courier New"/>
                <a:cs typeface="Courier New"/>
              </a:rPr>
              <a:t>"</a:t>
            </a:r>
            <a:r>
              <a:rPr lang="pt-BR" sz="1200" spc="-10" dirty="0" err="1">
                <a:solidFill>
                  <a:srgbClr val="808080"/>
                </a:solidFill>
                <a:latin typeface="Courier New"/>
                <a:cs typeface="Courier New"/>
              </a:rPr>
              <a:t>td</a:t>
            </a:r>
            <a:r>
              <a:rPr lang="pt-BR" sz="1200" spc="-10" dirty="0">
                <a:solidFill>
                  <a:srgbClr val="808080"/>
                </a:solidFill>
                <a:latin typeface="Courier New"/>
                <a:cs typeface="Courier New"/>
              </a:rPr>
              <a:t>"</a:t>
            </a:r>
            <a:r>
              <a:rPr lang="pt-BR" sz="1200" b="1" spc="-10" dirty="0">
                <a:latin typeface="Courier New"/>
                <a:cs typeface="Courier New"/>
              </a:rPr>
              <a:t>);</a:t>
            </a:r>
            <a:endParaRPr lang="pt-BR" sz="1200" dirty="0">
              <a:latin typeface="Courier New"/>
              <a:cs typeface="Courier New"/>
            </a:endParaRPr>
          </a:p>
          <a:p>
            <a:pPr marL="363220" marR="481965">
              <a:lnSpc>
                <a:spcPct val="106700"/>
              </a:lnSpc>
              <a:spcBef>
                <a:spcPts val="10"/>
              </a:spcBef>
            </a:pPr>
            <a:r>
              <a:rPr lang="pt-BR" sz="1200" spc="-10" smtClean="0">
                <a:latin typeface="Courier New"/>
                <a:cs typeface="Courier New"/>
              </a:rPr>
              <a:t>novoDado</a:t>
            </a:r>
            <a:r>
              <a:rPr lang="pt-BR" sz="1200" b="1" spc="-10" smtClean="0">
                <a:latin typeface="Courier New"/>
                <a:cs typeface="Courier New"/>
              </a:rPr>
              <a:t>.</a:t>
            </a:r>
            <a:r>
              <a:rPr lang="pt-BR" sz="1200" spc="-10" smtClean="0">
                <a:latin typeface="Courier New"/>
                <a:cs typeface="Courier New"/>
              </a:rPr>
              <a:t>innerHTML </a:t>
            </a:r>
            <a:r>
              <a:rPr lang="pt-BR" sz="1200" b="1" dirty="0">
                <a:latin typeface="Courier New"/>
                <a:cs typeface="Courier New"/>
              </a:rPr>
              <a:t>= </a:t>
            </a:r>
            <a:r>
              <a:rPr lang="pt-BR" sz="1200" spc="-10" dirty="0">
                <a:latin typeface="Courier New"/>
                <a:cs typeface="Courier New"/>
              </a:rPr>
              <a:t>campos</a:t>
            </a:r>
            <a:r>
              <a:rPr lang="pt-BR" sz="1200" b="1" spc="-10" dirty="0">
                <a:latin typeface="Courier New"/>
                <a:cs typeface="Courier New"/>
              </a:rPr>
              <a:t>[</a:t>
            </a:r>
            <a:r>
              <a:rPr lang="pt-BR" sz="1200" spc="-10" dirty="0">
                <a:latin typeface="Courier New"/>
                <a:cs typeface="Courier New"/>
              </a:rPr>
              <a:t>i</a:t>
            </a:r>
            <a:r>
              <a:rPr lang="pt-BR" sz="1200" b="1" spc="-10" dirty="0">
                <a:latin typeface="Courier New"/>
                <a:cs typeface="Courier New"/>
              </a:rPr>
              <a:t>].</a:t>
            </a:r>
            <a:r>
              <a:rPr lang="pt-BR" sz="1200" spc="-10" dirty="0" err="1">
                <a:latin typeface="Courier New"/>
                <a:cs typeface="Courier New"/>
              </a:rPr>
              <a:t>value</a:t>
            </a:r>
            <a:r>
              <a:rPr lang="pt-BR" sz="1200" b="1" spc="-10" dirty="0">
                <a:latin typeface="Courier New"/>
                <a:cs typeface="Courier New"/>
              </a:rPr>
              <a:t>;  </a:t>
            </a:r>
            <a:endParaRPr lang="pt-BR" sz="1200" b="1" spc="-10" dirty="0" smtClean="0">
              <a:latin typeface="Courier New"/>
              <a:cs typeface="Courier New"/>
            </a:endParaRPr>
          </a:p>
          <a:p>
            <a:pPr marL="363220" marR="481965">
              <a:lnSpc>
                <a:spcPct val="106700"/>
              </a:lnSpc>
              <a:spcBef>
                <a:spcPts val="10"/>
              </a:spcBef>
            </a:pPr>
            <a:r>
              <a:rPr lang="pt-BR" sz="1200" spc="-10" smtClean="0">
                <a:latin typeface="Courier New"/>
                <a:cs typeface="Courier New"/>
              </a:rPr>
              <a:t>novaLinha</a:t>
            </a:r>
            <a:r>
              <a:rPr lang="pt-BR" sz="1200" b="1" spc="-10" smtClean="0">
                <a:latin typeface="Courier New"/>
                <a:cs typeface="Courier New"/>
              </a:rPr>
              <a:t>.</a:t>
            </a:r>
            <a:r>
              <a:rPr lang="pt-BR" sz="1200" spc="-10" smtClean="0">
                <a:latin typeface="Courier New"/>
                <a:cs typeface="Courier New"/>
              </a:rPr>
              <a:t>appendChild</a:t>
            </a:r>
            <a:r>
              <a:rPr lang="pt-BR" sz="1200" b="1" spc="-10" smtClean="0">
                <a:latin typeface="Courier New"/>
                <a:cs typeface="Courier New"/>
              </a:rPr>
              <a:t>(</a:t>
            </a:r>
            <a:r>
              <a:rPr lang="pt-BR" sz="1200" spc="-10" smtClean="0">
                <a:latin typeface="Courier New"/>
                <a:cs typeface="Courier New"/>
              </a:rPr>
              <a:t>novoDado</a:t>
            </a:r>
            <a:r>
              <a:rPr lang="pt-BR" sz="1200" b="1" spc="-10" smtClean="0">
                <a:latin typeface="Courier New"/>
                <a:cs typeface="Courier New"/>
              </a:rPr>
              <a:t>);</a:t>
            </a:r>
            <a:endParaRPr lang="pt-BR"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pt-BR" sz="1200" b="1" dirty="0">
                <a:latin typeface="Courier New"/>
                <a:cs typeface="Courier New"/>
              </a:rPr>
              <a:t>  }</a:t>
            </a:r>
            <a:endParaRPr lang="pt-BR" sz="1200" dirty="0">
              <a:latin typeface="Courier New"/>
              <a:cs typeface="Courier New"/>
            </a:endParaRPr>
          </a:p>
          <a:p>
            <a:pPr marL="12700" marR="287020">
              <a:lnSpc>
                <a:spcPct val="106700"/>
              </a:lnSpc>
              <a:spcBef>
                <a:spcPts val="15"/>
              </a:spcBef>
            </a:pPr>
            <a:r>
              <a:rPr lang="pt-BR" sz="1200" b="1" spc="-5" dirty="0">
                <a:solidFill>
                  <a:srgbClr val="000080"/>
                </a:solidFill>
                <a:latin typeface="Courier New"/>
                <a:cs typeface="Courier New"/>
              </a:rPr>
              <a:t>  </a:t>
            </a:r>
            <a:r>
              <a:rPr lang="pt-BR" sz="1200" b="1" spc="-5" dirty="0" smtClean="0">
                <a:solidFill>
                  <a:srgbClr val="000080"/>
                </a:solidFill>
                <a:latin typeface="Courier New"/>
                <a:cs typeface="Courier New"/>
              </a:rPr>
              <a:t>var </a:t>
            </a:r>
            <a:r>
              <a:rPr lang="pt-BR" sz="1200" spc="-10" dirty="0">
                <a:latin typeface="Courier New"/>
                <a:cs typeface="Courier New"/>
              </a:rPr>
              <a:t>tabela </a:t>
            </a:r>
            <a:r>
              <a:rPr lang="pt-BR" sz="1200" b="1" dirty="0">
                <a:latin typeface="Courier New"/>
                <a:cs typeface="Courier New"/>
              </a:rPr>
              <a:t>= </a:t>
            </a:r>
            <a:r>
              <a:rPr lang="pt-BR" sz="1200" spc="-10" dirty="0" err="1">
                <a:latin typeface="Courier New"/>
                <a:cs typeface="Courier New"/>
              </a:rPr>
              <a:t>document</a:t>
            </a:r>
            <a:r>
              <a:rPr lang="pt-BR" sz="1200" b="1" spc="-10" dirty="0" err="1">
                <a:latin typeface="Courier New"/>
                <a:cs typeface="Courier New"/>
              </a:rPr>
              <a:t>.</a:t>
            </a:r>
            <a:r>
              <a:rPr lang="pt-BR" sz="1200" spc="-10" dirty="0" err="1">
                <a:latin typeface="Courier New"/>
                <a:cs typeface="Courier New"/>
              </a:rPr>
              <a:t>getElementById</a:t>
            </a:r>
            <a:r>
              <a:rPr lang="pt-BR" sz="1200" b="1" spc="-10" dirty="0">
                <a:latin typeface="Courier New"/>
                <a:cs typeface="Courier New"/>
              </a:rPr>
              <a:t>(</a:t>
            </a:r>
            <a:r>
              <a:rPr lang="pt-BR" sz="1200" spc="-10" dirty="0">
                <a:solidFill>
                  <a:srgbClr val="808080"/>
                </a:solidFill>
                <a:latin typeface="Courier New"/>
                <a:cs typeface="Courier New"/>
              </a:rPr>
              <a:t>"tabela"</a:t>
            </a:r>
            <a:r>
              <a:rPr lang="pt-BR" sz="1200" b="1" spc="-10" dirty="0">
                <a:latin typeface="Courier New"/>
                <a:cs typeface="Courier New"/>
              </a:rPr>
              <a:t>);      </a:t>
            </a:r>
          </a:p>
          <a:p>
            <a:pPr marL="12700" marR="287020">
              <a:lnSpc>
                <a:spcPct val="106700"/>
              </a:lnSpc>
              <a:spcBef>
                <a:spcPts val="15"/>
              </a:spcBef>
            </a:pPr>
            <a:r>
              <a:rPr lang="pt-BR" sz="1200" b="1" spc="-10" dirty="0">
                <a:latin typeface="Courier New"/>
                <a:cs typeface="Courier New"/>
              </a:rPr>
              <a:t>  </a:t>
            </a:r>
            <a:r>
              <a:rPr lang="pt-BR" sz="1200" spc="-10" dirty="0" err="1" smtClean="0">
                <a:latin typeface="Courier New"/>
                <a:cs typeface="Courier New"/>
              </a:rPr>
              <a:t>tabela</a:t>
            </a:r>
            <a:r>
              <a:rPr lang="pt-BR" sz="1200" b="1" spc="-10" dirty="0" err="1" smtClean="0">
                <a:latin typeface="Courier New"/>
                <a:cs typeface="Courier New"/>
              </a:rPr>
              <a:t>.</a:t>
            </a:r>
            <a:r>
              <a:rPr lang="pt-BR" sz="1200" spc="-10" dirty="0" err="1" smtClean="0">
                <a:latin typeface="Courier New"/>
                <a:cs typeface="Courier New"/>
              </a:rPr>
              <a:t>appendChild</a:t>
            </a:r>
            <a:r>
              <a:rPr lang="pt-BR" sz="1200" b="1" spc="-10" dirty="0" smtClean="0">
                <a:latin typeface="Courier New"/>
                <a:cs typeface="Courier New"/>
              </a:rPr>
              <a:t>(</a:t>
            </a:r>
            <a:r>
              <a:rPr lang="pt-BR" sz="1200" spc="-10" dirty="0" err="1" smtClean="0">
                <a:latin typeface="Courier New"/>
                <a:cs typeface="Courier New"/>
              </a:rPr>
              <a:t>novaLinha</a:t>
            </a:r>
            <a:r>
              <a:rPr lang="pt-BR" sz="1200" b="1" spc="-10" dirty="0">
                <a:latin typeface="Courier New"/>
                <a:cs typeface="Courier New"/>
              </a:rPr>
              <a:t>);</a:t>
            </a:r>
          </a:p>
          <a:p>
            <a:pPr marL="12700" marR="287020">
              <a:lnSpc>
                <a:spcPct val="106700"/>
              </a:lnSpc>
              <a:spcBef>
                <a:spcPts val="15"/>
              </a:spcBef>
            </a:pPr>
            <a:r>
              <a:rPr lang="pt-BR" sz="1200" b="1" spc="-1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0" name="object 16"/>
          <p:cNvSpPr/>
          <p:nvPr/>
        </p:nvSpPr>
        <p:spPr>
          <a:xfrm>
            <a:off x="2971800" y="1066800"/>
            <a:ext cx="297180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480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Créditos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800" spc="235" dirty="0">
                <a:latin typeface="+mj-lt"/>
                <a:cs typeface="Arial"/>
              </a:rPr>
              <a:t>Slides produzidos por Alba Lopes</a:t>
            </a:r>
            <a:r>
              <a:rPr lang="pt-BR" dirty="0">
                <a:latin typeface="+mj-lt"/>
                <a:cs typeface="Arial"/>
              </a:rPr>
              <a:t> - </a:t>
            </a:r>
            <a:r>
              <a:rPr lang="pt-BR" dirty="0" smtClean="0">
                <a:latin typeface="+mj-lt"/>
                <a:cs typeface="Arial"/>
              </a:rPr>
              <a:t>IFRN</a:t>
            </a:r>
            <a:endParaRPr lang="pt-BR" sz="2800" spc="235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Document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62200"/>
          </a:xfrm>
        </p:spPr>
        <p:txBody>
          <a:bodyPr>
            <a:normAutofit/>
          </a:bodyPr>
          <a:lstStyle/>
          <a:p>
            <a:r>
              <a:rPr lang="pt-BR" sz="2600" dirty="0" smtClean="0">
                <a:solidFill>
                  <a:srgbClr val="404040"/>
                </a:solidFill>
                <a:latin typeface="Trebuchet MS"/>
                <a:cs typeface="Trebuchet MS"/>
              </a:rPr>
              <a:t>Quando </a:t>
            </a:r>
            <a:r>
              <a:rPr lang="pt-BR" sz="2600" dirty="0">
                <a:solidFill>
                  <a:srgbClr val="404040"/>
                </a:solidFill>
                <a:latin typeface="Trebuchet MS"/>
                <a:cs typeface="Trebuchet MS"/>
              </a:rPr>
              <a:t>uma página é carregada, o </a:t>
            </a:r>
            <a:r>
              <a:rPr lang="pt-BR" sz="2600" spc="-5" dirty="0">
                <a:solidFill>
                  <a:srgbClr val="404040"/>
                </a:solidFill>
                <a:latin typeface="Trebuchet MS"/>
                <a:cs typeface="Trebuchet MS"/>
              </a:rPr>
              <a:t>navegador </a:t>
            </a:r>
            <a:r>
              <a:rPr lang="pt-BR" sz="2600" dirty="0">
                <a:solidFill>
                  <a:srgbClr val="404040"/>
                </a:solidFill>
                <a:latin typeface="Trebuchet MS"/>
                <a:cs typeface="Trebuchet MS"/>
              </a:rPr>
              <a:t>cria</a:t>
            </a:r>
            <a:r>
              <a:rPr lang="pt-BR" sz="2600" spc="-375" dirty="0">
                <a:solidFill>
                  <a:srgbClr val="404040"/>
                </a:solidFill>
                <a:latin typeface="Trebuchet MS"/>
                <a:cs typeface="Trebuchet MS"/>
              </a:rPr>
              <a:t>  </a:t>
            </a:r>
            <a:r>
              <a:rPr lang="pt-BR" sz="2600" dirty="0" smtClean="0">
                <a:solidFill>
                  <a:srgbClr val="404040"/>
                </a:solidFill>
                <a:latin typeface="Trebuchet MS"/>
                <a:cs typeface="Trebuchet MS"/>
              </a:rPr>
              <a:t>um modelo da página </a:t>
            </a:r>
          </a:p>
          <a:p>
            <a:pPr lvl="1"/>
            <a:r>
              <a:rPr lang="pt-BR" sz="2400" b="1" spc="-5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lang="pt-BR" sz="2400" spc="-5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ocument</a:t>
            </a:r>
            <a:r>
              <a:rPr lang="pt-BR" sz="24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2400" b="1" spc="-5" dirty="0" err="1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lang="pt-BR" sz="2400" spc="-5" dirty="0" err="1">
                <a:solidFill>
                  <a:srgbClr val="404040"/>
                </a:solidFill>
                <a:latin typeface="Trebuchet MS"/>
                <a:cs typeface="Trebuchet MS"/>
              </a:rPr>
              <a:t>bject</a:t>
            </a:r>
            <a:r>
              <a:rPr lang="pt-BR"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2400" b="1" spc="-5" dirty="0" err="1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lang="pt-BR" sz="2400" spc="-5" dirty="0" err="1">
                <a:solidFill>
                  <a:srgbClr val="404040"/>
                </a:solidFill>
                <a:latin typeface="Trebuchet MS"/>
                <a:cs typeface="Trebuchet MS"/>
              </a:rPr>
              <a:t>odel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endParaRPr lang="pt-BR" dirty="0" smtClean="0">
              <a:latin typeface="Trebuchet MS"/>
              <a:cs typeface="Trebuchet MS"/>
            </a:endParaRPr>
          </a:p>
          <a:p>
            <a:r>
              <a:rPr lang="pt-BR" sz="2600" dirty="0" smtClean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lang="pt-BR" sz="2600" spc="-5" dirty="0">
                <a:solidFill>
                  <a:srgbClr val="404040"/>
                </a:solidFill>
                <a:latin typeface="Trebuchet MS"/>
                <a:cs typeface="Trebuchet MS"/>
              </a:rPr>
              <a:t>modelo </a:t>
            </a:r>
            <a:r>
              <a:rPr lang="pt-BR" sz="2600" b="1" dirty="0">
                <a:solidFill>
                  <a:srgbClr val="404040"/>
                </a:solidFill>
                <a:latin typeface="Trebuchet MS"/>
                <a:cs typeface="Trebuchet MS"/>
              </a:rPr>
              <a:t>HTML </a:t>
            </a:r>
            <a:r>
              <a:rPr lang="pt-BR" sz="2600" b="1" spc="-5" dirty="0">
                <a:solidFill>
                  <a:srgbClr val="404040"/>
                </a:solidFill>
                <a:latin typeface="Trebuchet MS"/>
                <a:cs typeface="Trebuchet MS"/>
              </a:rPr>
              <a:t>DOM </a:t>
            </a:r>
            <a:r>
              <a:rPr lang="pt-BR" sz="2600" dirty="0">
                <a:solidFill>
                  <a:srgbClr val="404040"/>
                </a:solidFill>
                <a:latin typeface="Trebuchet MS"/>
                <a:cs typeface="Trebuchet MS"/>
              </a:rPr>
              <a:t>é </a:t>
            </a:r>
            <a:r>
              <a:rPr lang="pt-BR" sz="2600" spc="-5" dirty="0">
                <a:solidFill>
                  <a:srgbClr val="404040"/>
                </a:solidFill>
                <a:latin typeface="Trebuchet MS"/>
                <a:cs typeface="Trebuchet MS"/>
              </a:rPr>
              <a:t>construído como uma árvore </a:t>
            </a:r>
            <a:r>
              <a:rPr lang="pt-BR" sz="2600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lang="pt-BR" sz="26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objetos</a:t>
            </a:r>
            <a:endParaRPr lang="pt-BR" sz="2600" dirty="0" smtClean="0"/>
          </a:p>
          <a:p>
            <a:pPr lvl="1"/>
            <a:endParaRPr lang="pt-BR" dirty="0" smtClean="0"/>
          </a:p>
        </p:txBody>
      </p:sp>
      <p:sp>
        <p:nvSpPr>
          <p:cNvPr id="5" name="object 4"/>
          <p:cNvSpPr/>
          <p:nvPr/>
        </p:nvSpPr>
        <p:spPr>
          <a:xfrm>
            <a:off x="3352800" y="3886200"/>
            <a:ext cx="502920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622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Document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pt-BR" sz="2600" dirty="0" smtClean="0">
                <a:solidFill>
                  <a:srgbClr val="404040"/>
                </a:solidFill>
                <a:latin typeface="Trebuchet MS"/>
                <a:cs typeface="Trebuchet MS"/>
              </a:rPr>
              <a:t>Utilizando o DOM</a:t>
            </a:r>
            <a:r>
              <a:rPr lang="pt-BR" sz="2600" spc="-5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lang="pt-BR" sz="26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2600" spc="-5" dirty="0" err="1">
                <a:solidFill>
                  <a:srgbClr val="404040"/>
                </a:solidFill>
                <a:latin typeface="Trebuchet MS"/>
                <a:cs typeface="Trebuchet MS"/>
              </a:rPr>
              <a:t>JavaScript</a:t>
            </a:r>
            <a:r>
              <a:rPr lang="pt-BR" sz="2600" spc="-5" dirty="0">
                <a:solidFill>
                  <a:srgbClr val="404040"/>
                </a:solidFill>
                <a:latin typeface="Trebuchet MS"/>
                <a:cs typeface="Trebuchet MS"/>
              </a:rPr>
              <a:t> tem </a:t>
            </a:r>
            <a:r>
              <a:rPr lang="pt-BR" sz="2600" dirty="0" smtClean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lang="pt-BR" sz="2600" spc="-5" dirty="0">
                <a:solidFill>
                  <a:srgbClr val="404040"/>
                </a:solidFill>
                <a:latin typeface="Trebuchet MS"/>
                <a:cs typeface="Trebuchet MS"/>
              </a:rPr>
              <a:t>poder necessário  </a:t>
            </a:r>
            <a:r>
              <a:rPr lang="pt-BR" sz="2600" spc="-60" dirty="0">
                <a:solidFill>
                  <a:srgbClr val="404040"/>
                </a:solidFill>
                <a:latin typeface="Trebuchet MS"/>
                <a:cs typeface="Trebuchet MS"/>
              </a:rPr>
              <a:t>para </a:t>
            </a:r>
            <a:r>
              <a:rPr lang="pt-BR" sz="2600" spc="-5" dirty="0">
                <a:solidFill>
                  <a:srgbClr val="404040"/>
                </a:solidFill>
                <a:latin typeface="Trebuchet MS"/>
                <a:cs typeface="Trebuchet MS"/>
              </a:rPr>
              <a:t>criar HTML dinamicamente. É possível:</a:t>
            </a:r>
            <a:endParaRPr lang="pt-BR" sz="2600" dirty="0">
              <a:latin typeface="Trebuchet MS"/>
              <a:cs typeface="Trebuchet MS"/>
            </a:endParaRPr>
          </a:p>
          <a:p>
            <a:pPr marL="675640" lvl="1">
              <a:spcBef>
                <a:spcPts val="800"/>
              </a:spcBef>
            </a:pPr>
            <a:r>
              <a:rPr lang="pt-BR" sz="24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alterar </a:t>
            </a:r>
            <a:r>
              <a:rPr lang="pt-BR" sz="2400" spc="-5" dirty="0">
                <a:solidFill>
                  <a:srgbClr val="404040"/>
                </a:solidFill>
                <a:latin typeface="Trebuchet MS"/>
                <a:cs typeface="Trebuchet MS"/>
              </a:rPr>
              <a:t>os elementos </a:t>
            </a:r>
            <a:r>
              <a:rPr lang="pt-BR" sz="2400" spc="-10" dirty="0">
                <a:solidFill>
                  <a:srgbClr val="404040"/>
                </a:solidFill>
                <a:latin typeface="Trebuchet MS"/>
                <a:cs typeface="Trebuchet MS"/>
              </a:rPr>
              <a:t>HTML </a:t>
            </a:r>
            <a:r>
              <a:rPr lang="pt-BR" sz="2400" spc="-5" dirty="0">
                <a:solidFill>
                  <a:srgbClr val="404040"/>
                </a:solidFill>
                <a:latin typeface="Trebuchet MS"/>
                <a:cs typeface="Trebuchet MS"/>
              </a:rPr>
              <a:t>na</a:t>
            </a:r>
            <a:r>
              <a:rPr lang="pt-BR" sz="24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2400" spc="-5" dirty="0">
                <a:solidFill>
                  <a:srgbClr val="404040"/>
                </a:solidFill>
                <a:latin typeface="Trebuchet MS"/>
                <a:cs typeface="Trebuchet MS"/>
              </a:rPr>
              <a:t>página</a:t>
            </a:r>
            <a:endParaRPr lang="pt-BR" sz="2400" dirty="0">
              <a:latin typeface="Trebuchet MS"/>
              <a:cs typeface="Trebuchet MS"/>
            </a:endParaRPr>
          </a:p>
          <a:p>
            <a:pPr marL="675640" lvl="1">
              <a:spcBef>
                <a:spcPts val="805"/>
              </a:spcBef>
            </a:pPr>
            <a:r>
              <a:rPr lang="pt-BR" sz="24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alterar </a:t>
            </a:r>
            <a:r>
              <a:rPr lang="pt-BR" sz="2400" spc="-5" dirty="0">
                <a:solidFill>
                  <a:srgbClr val="404040"/>
                </a:solidFill>
                <a:latin typeface="Trebuchet MS"/>
                <a:cs typeface="Trebuchet MS"/>
              </a:rPr>
              <a:t>os atributos </a:t>
            </a:r>
            <a:r>
              <a:rPr lang="pt-BR" sz="2400" spc="-10" dirty="0">
                <a:solidFill>
                  <a:srgbClr val="404040"/>
                </a:solidFill>
                <a:latin typeface="Trebuchet MS"/>
                <a:cs typeface="Trebuchet MS"/>
              </a:rPr>
              <a:t>dos </a:t>
            </a:r>
            <a:r>
              <a:rPr lang="pt-BR" sz="2400" spc="-5" dirty="0">
                <a:solidFill>
                  <a:srgbClr val="404040"/>
                </a:solidFill>
                <a:latin typeface="Trebuchet MS"/>
                <a:cs typeface="Trebuchet MS"/>
              </a:rPr>
              <a:t>elementos </a:t>
            </a:r>
            <a:r>
              <a:rPr lang="pt-BR" sz="2400" spc="-10" dirty="0" smtClean="0">
                <a:solidFill>
                  <a:srgbClr val="404040"/>
                </a:solidFill>
                <a:latin typeface="Trebuchet MS"/>
                <a:cs typeface="Trebuchet MS"/>
              </a:rPr>
              <a:t>HTML</a:t>
            </a:r>
            <a:endParaRPr lang="pt-BR" sz="2400" dirty="0">
              <a:latin typeface="Trebuchet MS"/>
              <a:cs typeface="Trebuchet MS"/>
            </a:endParaRPr>
          </a:p>
          <a:p>
            <a:pPr marL="675640" lvl="1">
              <a:spcBef>
                <a:spcPts val="790"/>
              </a:spcBef>
            </a:pPr>
            <a:r>
              <a:rPr lang="pt-BR" sz="24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alterar </a:t>
            </a:r>
            <a:r>
              <a:rPr lang="pt-BR" sz="2400" spc="-5" dirty="0">
                <a:solidFill>
                  <a:srgbClr val="404040"/>
                </a:solidFill>
                <a:latin typeface="Trebuchet MS"/>
                <a:cs typeface="Trebuchet MS"/>
              </a:rPr>
              <a:t>os estilos</a:t>
            </a:r>
            <a:r>
              <a:rPr lang="pt-BR" sz="2400" spc="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2400" spc="-5" dirty="0">
                <a:solidFill>
                  <a:srgbClr val="404040"/>
                </a:solidFill>
                <a:latin typeface="Trebuchet MS"/>
                <a:cs typeface="Trebuchet MS"/>
              </a:rPr>
              <a:t>CSS</a:t>
            </a:r>
            <a:endParaRPr lang="pt-BR" sz="2400" dirty="0">
              <a:latin typeface="Trebuchet MS"/>
              <a:cs typeface="Trebuchet MS"/>
            </a:endParaRPr>
          </a:p>
          <a:p>
            <a:pPr marL="675640" lvl="1">
              <a:spcBef>
                <a:spcPts val="805"/>
              </a:spcBef>
            </a:pPr>
            <a:r>
              <a:rPr lang="pt-BR" sz="24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remover </a:t>
            </a:r>
            <a:r>
              <a:rPr lang="pt-BR" sz="2400" spc="-5" dirty="0">
                <a:solidFill>
                  <a:srgbClr val="404040"/>
                </a:solidFill>
                <a:latin typeface="Trebuchet MS"/>
                <a:cs typeface="Trebuchet MS"/>
              </a:rPr>
              <a:t>um elemento HMTL e seus</a:t>
            </a:r>
            <a:r>
              <a:rPr lang="pt-BR" sz="24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2400" spc="-10" dirty="0">
                <a:solidFill>
                  <a:srgbClr val="404040"/>
                </a:solidFill>
                <a:latin typeface="Trebuchet MS"/>
                <a:cs typeface="Trebuchet MS"/>
              </a:rPr>
              <a:t>atributos</a:t>
            </a:r>
            <a:endParaRPr lang="pt-BR" sz="2400" dirty="0">
              <a:latin typeface="Trebuchet MS"/>
              <a:cs typeface="Trebuchet MS"/>
            </a:endParaRPr>
          </a:p>
          <a:p>
            <a:pPr marL="675640" lvl="1">
              <a:spcBef>
                <a:spcPts val="805"/>
              </a:spcBef>
            </a:pPr>
            <a:r>
              <a:rPr lang="pt-BR" sz="2400" spc="-10" dirty="0" smtClean="0">
                <a:solidFill>
                  <a:srgbClr val="404040"/>
                </a:solidFill>
                <a:latin typeface="Trebuchet MS"/>
                <a:cs typeface="Trebuchet MS"/>
              </a:rPr>
              <a:t>adicionar </a:t>
            </a:r>
            <a:r>
              <a:rPr lang="pt-BR" sz="2400" spc="-10" dirty="0">
                <a:solidFill>
                  <a:srgbClr val="404040"/>
                </a:solidFill>
                <a:latin typeface="Trebuchet MS"/>
                <a:cs typeface="Trebuchet MS"/>
              </a:rPr>
              <a:t>um </a:t>
            </a:r>
            <a:r>
              <a:rPr lang="pt-BR" sz="2400" spc="-5" dirty="0">
                <a:solidFill>
                  <a:srgbClr val="404040"/>
                </a:solidFill>
                <a:latin typeface="Trebuchet MS"/>
                <a:cs typeface="Trebuchet MS"/>
              </a:rPr>
              <a:t>elemento </a:t>
            </a:r>
            <a:r>
              <a:rPr lang="pt-BR" sz="2400" spc="-10" dirty="0">
                <a:solidFill>
                  <a:srgbClr val="404040"/>
                </a:solidFill>
                <a:latin typeface="Trebuchet MS"/>
                <a:cs typeface="Trebuchet MS"/>
              </a:rPr>
              <a:t>HMTL </a:t>
            </a:r>
            <a:r>
              <a:rPr lang="pt-BR" sz="2400" spc="-5" dirty="0">
                <a:solidFill>
                  <a:srgbClr val="404040"/>
                </a:solidFill>
                <a:latin typeface="Trebuchet MS"/>
                <a:cs typeface="Trebuchet MS"/>
              </a:rPr>
              <a:t>e seus</a:t>
            </a:r>
            <a:r>
              <a:rPr lang="pt-BR" sz="2400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2400" spc="-5" dirty="0">
                <a:solidFill>
                  <a:srgbClr val="404040"/>
                </a:solidFill>
                <a:latin typeface="Trebuchet MS"/>
                <a:cs typeface="Trebuchet MS"/>
              </a:rPr>
              <a:t>atributos</a:t>
            </a:r>
            <a:endParaRPr lang="pt-BR" sz="2400" dirty="0">
              <a:latin typeface="Trebuchet MS"/>
              <a:cs typeface="Trebuchet MS"/>
            </a:endParaRPr>
          </a:p>
          <a:p>
            <a:pPr marL="675640" lvl="1">
              <a:spcBef>
                <a:spcPts val="795"/>
              </a:spcBef>
            </a:pPr>
            <a:r>
              <a:rPr lang="pt-BR" sz="24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reagir </a:t>
            </a:r>
            <a:r>
              <a:rPr lang="pt-BR" sz="2400" spc="-5" dirty="0">
                <a:solidFill>
                  <a:srgbClr val="404040"/>
                </a:solidFill>
                <a:latin typeface="Trebuchet MS"/>
                <a:cs typeface="Trebuchet MS"/>
              </a:rPr>
              <a:t>a eventos </a:t>
            </a:r>
            <a:r>
              <a:rPr lang="pt-BR" sz="2400" spc="-10" dirty="0">
                <a:solidFill>
                  <a:srgbClr val="404040"/>
                </a:solidFill>
                <a:latin typeface="Trebuchet MS"/>
                <a:cs typeface="Trebuchet MS"/>
              </a:rPr>
              <a:t>que </a:t>
            </a:r>
            <a:r>
              <a:rPr lang="pt-BR" sz="2400" spc="-5" dirty="0">
                <a:solidFill>
                  <a:srgbClr val="404040"/>
                </a:solidFill>
                <a:latin typeface="Trebuchet MS"/>
                <a:cs typeface="Trebuchet MS"/>
              </a:rPr>
              <a:t>ocorrerem em </a:t>
            </a:r>
            <a:r>
              <a:rPr lang="pt-BR" sz="2400" spc="-10" dirty="0">
                <a:solidFill>
                  <a:srgbClr val="404040"/>
                </a:solidFill>
                <a:latin typeface="Trebuchet MS"/>
                <a:cs typeface="Trebuchet MS"/>
              </a:rPr>
              <a:t>uma</a:t>
            </a:r>
            <a:r>
              <a:rPr lang="pt-BR" sz="24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2400" spc="-10" dirty="0">
                <a:solidFill>
                  <a:srgbClr val="404040"/>
                </a:solidFill>
                <a:latin typeface="Trebuchet MS"/>
                <a:cs typeface="Trebuchet MS"/>
              </a:rPr>
              <a:t>página</a:t>
            </a:r>
            <a:endParaRPr lang="pt-BR" sz="2400" dirty="0">
              <a:latin typeface="Trebuchet MS"/>
              <a:cs typeface="Trebuchet MS"/>
            </a:endParaRPr>
          </a:p>
          <a:p>
            <a:pPr marL="675640" lvl="1">
              <a:spcBef>
                <a:spcPts val="800"/>
              </a:spcBef>
            </a:pPr>
            <a:r>
              <a:rPr lang="pt-BR" sz="24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criar </a:t>
            </a:r>
            <a:r>
              <a:rPr lang="pt-BR" sz="2400" spc="-10" dirty="0">
                <a:solidFill>
                  <a:srgbClr val="404040"/>
                </a:solidFill>
                <a:latin typeface="Trebuchet MS"/>
                <a:cs typeface="Trebuchet MS"/>
              </a:rPr>
              <a:t>novos </a:t>
            </a:r>
            <a:r>
              <a:rPr lang="pt-BR" sz="2400" spc="-5" dirty="0">
                <a:solidFill>
                  <a:srgbClr val="404040"/>
                </a:solidFill>
                <a:latin typeface="Trebuchet MS"/>
                <a:cs typeface="Trebuchet MS"/>
              </a:rPr>
              <a:t>eventos na</a:t>
            </a:r>
            <a:r>
              <a:rPr lang="pt-BR" sz="240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2400" spc="-10" dirty="0">
                <a:solidFill>
                  <a:srgbClr val="404040"/>
                </a:solidFill>
                <a:latin typeface="Trebuchet MS"/>
                <a:cs typeface="Trebuchet MS"/>
              </a:rPr>
              <a:t>página</a:t>
            </a:r>
            <a:endParaRPr lang="pt-BR" sz="2400" dirty="0">
              <a:latin typeface="Trebuchet MS"/>
              <a:cs typeface="Trebuchet MS"/>
            </a:endParaRP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9675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Document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9600"/>
          </a:xfrm>
        </p:spPr>
        <p:txBody>
          <a:bodyPr>
            <a:normAutofit/>
          </a:bodyPr>
          <a:lstStyle/>
          <a:p>
            <a:r>
              <a:rPr lang="pt-BR" sz="2600" dirty="0" smtClean="0">
                <a:solidFill>
                  <a:srgbClr val="404040"/>
                </a:solidFill>
                <a:latin typeface="Trebuchet MS"/>
                <a:cs typeface="Trebuchet MS"/>
              </a:rPr>
              <a:t>Considere o documento HTML a seguir</a:t>
            </a:r>
            <a:endParaRPr lang="pt-BR" sz="2600" dirty="0">
              <a:latin typeface="Trebuchet MS"/>
              <a:cs typeface="Trebuchet MS"/>
            </a:endParaRPr>
          </a:p>
          <a:p>
            <a:endParaRPr lang="pt-BR" dirty="0" smtClean="0"/>
          </a:p>
        </p:txBody>
      </p:sp>
      <p:sp>
        <p:nvSpPr>
          <p:cNvPr id="6" name="object 4"/>
          <p:cNvSpPr txBox="1"/>
          <p:nvPr/>
        </p:nvSpPr>
        <p:spPr>
          <a:xfrm>
            <a:off x="990600" y="2362200"/>
            <a:ext cx="6536690" cy="4325478"/>
          </a:xfrm>
          <a:prstGeom prst="rect">
            <a:avLst/>
          </a:prstGeom>
          <a:ln w="19811">
            <a:solidFill>
              <a:srgbClr val="90C225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R="5085715" algn="ctr">
              <a:lnSpc>
                <a:spcPct val="100000"/>
              </a:lnSpc>
              <a:spcBef>
                <a:spcPts val="309"/>
              </a:spcBef>
            </a:pPr>
            <a:r>
              <a:rPr sz="1200" spc="-5" dirty="0">
                <a:latin typeface="Courier New"/>
                <a:cs typeface="Courier New"/>
              </a:rPr>
              <a:t>&lt;!DOCTYPE</a:t>
            </a:r>
            <a:r>
              <a:rPr sz="1200" spc="-4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html&gt;</a:t>
            </a:r>
          </a:p>
          <a:p>
            <a:pPr marL="90805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&lt;html&gt;</a:t>
            </a:r>
            <a:endParaRPr sz="1200" dirty="0">
              <a:latin typeface="Courier New"/>
              <a:cs typeface="Courier New"/>
            </a:endParaRPr>
          </a:p>
          <a:p>
            <a:pPr marR="5142230" algn="ctr">
              <a:lnSpc>
                <a:spcPct val="100000"/>
              </a:lnSpc>
              <a:spcBef>
                <a:spcPts val="85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&lt;head&gt;</a:t>
            </a:r>
            <a:endParaRPr sz="1200" dirty="0">
              <a:latin typeface="Courier New"/>
              <a:cs typeface="Courier New"/>
            </a:endParaRPr>
          </a:p>
          <a:p>
            <a:pPr marL="791845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&lt;meta</a:t>
            </a:r>
            <a:r>
              <a:rPr sz="12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charset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b="1" dirty="0">
                <a:solidFill>
                  <a:srgbClr val="8000FF"/>
                </a:solidFill>
                <a:latin typeface="Courier New"/>
                <a:cs typeface="Courier New"/>
              </a:rPr>
              <a:t>"UTF-8"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 dirty="0">
              <a:latin typeface="Courier New"/>
              <a:cs typeface="Courier New"/>
            </a:endParaRPr>
          </a:p>
          <a:p>
            <a:pPr marL="791845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&lt;title&gt;</a:t>
            </a:r>
            <a:r>
              <a:rPr sz="1200" b="1" spc="-5" dirty="0">
                <a:latin typeface="Courier New"/>
                <a:cs typeface="Courier New"/>
              </a:rPr>
              <a:t>DOM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&lt;/title&gt;</a:t>
            </a:r>
            <a:endParaRPr sz="1200" dirty="0">
              <a:latin typeface="Courier New"/>
              <a:cs typeface="Courier New"/>
            </a:endParaRPr>
          </a:p>
          <a:p>
            <a:pPr marL="791845">
              <a:lnSpc>
                <a:spcPct val="100000"/>
              </a:lnSpc>
              <a:spcBef>
                <a:spcPts val="85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&lt;script</a:t>
            </a:r>
            <a:r>
              <a:rPr sz="12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sz="1200" spc="-5" dirty="0">
                <a:latin typeface="Courier New"/>
                <a:cs typeface="Courier New"/>
              </a:rPr>
              <a:t>=</a:t>
            </a:r>
            <a:r>
              <a:rPr sz="1200" b="1" spc="-5" dirty="0">
                <a:solidFill>
                  <a:srgbClr val="8000FF"/>
                </a:solidFill>
                <a:latin typeface="Courier New"/>
                <a:cs typeface="Courier New"/>
              </a:rPr>
              <a:t>"meuscript.js"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&gt;&lt;/script&gt;</a:t>
            </a:r>
            <a:endParaRPr sz="1200" dirty="0">
              <a:latin typeface="Courier New"/>
              <a:cs typeface="Courier New"/>
            </a:endParaRPr>
          </a:p>
          <a:p>
            <a:pPr marR="5058410" algn="ctr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&lt;/head&gt;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R="5142230" algn="ctr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&lt;body&gt;</a:t>
            </a:r>
            <a:endParaRPr sz="1200" dirty="0">
              <a:latin typeface="Courier New"/>
              <a:cs typeface="Courier New"/>
            </a:endParaRPr>
          </a:p>
          <a:p>
            <a:pPr marL="791845">
              <a:lnSpc>
                <a:spcPct val="100000"/>
              </a:lnSpc>
              <a:spcBef>
                <a:spcPts val="85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&lt;h1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1200" spc="-5" dirty="0">
                <a:latin typeface="Courier New"/>
                <a:cs typeface="Courier New"/>
              </a:rPr>
              <a:t>=</a:t>
            </a:r>
            <a:r>
              <a:rPr sz="1200" b="1" spc="-5" dirty="0">
                <a:solidFill>
                  <a:srgbClr val="8000FF"/>
                </a:solidFill>
                <a:latin typeface="Courier New"/>
                <a:cs typeface="Courier New"/>
              </a:rPr>
              <a:t>"id_h1"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b="1" dirty="0">
                <a:solidFill>
                  <a:srgbClr val="8000FF"/>
                </a:solidFill>
                <a:latin typeface="Courier New"/>
                <a:cs typeface="Courier New"/>
              </a:rPr>
              <a:t>"classe_h1"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200" b="1" dirty="0">
                <a:latin typeface="Courier New"/>
                <a:cs typeface="Courier New"/>
              </a:rPr>
              <a:t>Sou </a:t>
            </a:r>
            <a:r>
              <a:rPr sz="1200" b="1" spc="-5" dirty="0">
                <a:latin typeface="Courier New"/>
                <a:cs typeface="Courier New"/>
              </a:rPr>
              <a:t>um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cabeçalho!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&lt;/h1&gt;</a:t>
            </a:r>
            <a:endParaRPr sz="1200" dirty="0">
              <a:latin typeface="Courier New"/>
              <a:cs typeface="Courier New"/>
            </a:endParaRPr>
          </a:p>
          <a:p>
            <a:pPr marL="79184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&lt;p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1200" spc="-5" dirty="0">
                <a:latin typeface="Courier New"/>
                <a:cs typeface="Courier New"/>
              </a:rPr>
              <a:t>=</a:t>
            </a:r>
            <a:r>
              <a:rPr sz="1200" b="1" spc="-5" dirty="0">
                <a:solidFill>
                  <a:srgbClr val="8000FF"/>
                </a:solidFill>
                <a:latin typeface="Courier New"/>
                <a:cs typeface="Courier New"/>
              </a:rPr>
              <a:t>"id_p1"</a:t>
            </a:r>
            <a:r>
              <a:rPr sz="1200" b="1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200" spc="-5" dirty="0">
                <a:latin typeface="Courier New"/>
                <a:cs typeface="Courier New"/>
              </a:rPr>
              <a:t>=</a:t>
            </a:r>
            <a:r>
              <a:rPr sz="1200" b="1" spc="-5" dirty="0">
                <a:solidFill>
                  <a:srgbClr val="8000FF"/>
                </a:solidFill>
                <a:latin typeface="Courier New"/>
                <a:cs typeface="Courier New"/>
              </a:rPr>
              <a:t>"classe_p"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 dirty="0">
              <a:latin typeface="Courier New"/>
              <a:cs typeface="Courier New"/>
            </a:endParaRPr>
          </a:p>
          <a:p>
            <a:pPr marL="1142365" marR="253365">
              <a:lnSpc>
                <a:spcPct val="106400"/>
              </a:lnSpc>
              <a:spcBef>
                <a:spcPts val="10"/>
              </a:spcBef>
            </a:pPr>
            <a:r>
              <a:rPr sz="1200" b="1" spc="-5" dirty="0">
                <a:latin typeface="Courier New"/>
                <a:cs typeface="Courier New"/>
              </a:rPr>
              <a:t>Um </a:t>
            </a:r>
            <a:r>
              <a:rPr sz="1200" b="1" dirty="0">
                <a:latin typeface="Courier New"/>
                <a:cs typeface="Courier New"/>
              </a:rPr>
              <a:t>texto qualquer </a:t>
            </a:r>
            <a:r>
              <a:rPr sz="1200" b="1" spc="-5" dirty="0">
                <a:latin typeface="Courier New"/>
                <a:cs typeface="Courier New"/>
              </a:rPr>
              <a:t>dentro de </a:t>
            </a:r>
            <a:r>
              <a:rPr sz="1200" b="1" dirty="0">
                <a:latin typeface="Courier New"/>
                <a:cs typeface="Courier New"/>
              </a:rPr>
              <a:t>uma tag </a:t>
            </a:r>
            <a:r>
              <a:rPr sz="1200" b="1" spc="-5" dirty="0">
                <a:latin typeface="Courier New"/>
                <a:cs typeface="Courier New"/>
              </a:rPr>
              <a:t>de parágrafo. </a:t>
            </a:r>
            <a:r>
              <a:rPr sz="1200" b="1" dirty="0">
                <a:latin typeface="Courier New"/>
                <a:cs typeface="Courier New"/>
              </a:rPr>
              <a:t>Aqui </a:t>
            </a:r>
            <a:r>
              <a:rPr sz="1200" b="1" spc="-5" dirty="0">
                <a:latin typeface="Courier New"/>
                <a:cs typeface="Courier New"/>
              </a:rPr>
              <a:t>também  temos outras </a:t>
            </a:r>
            <a:r>
              <a:rPr sz="1200" b="1" dirty="0">
                <a:latin typeface="Courier New"/>
                <a:cs typeface="Courier New"/>
              </a:rPr>
              <a:t>tags, </a:t>
            </a:r>
            <a:r>
              <a:rPr sz="1200" b="1" spc="-5" dirty="0">
                <a:latin typeface="Courier New"/>
                <a:cs typeface="Courier New"/>
              </a:rPr>
              <a:t>como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&lt;a </a:t>
            </a:r>
            <a:r>
              <a:rPr sz="1200" dirty="0">
                <a:solidFill>
                  <a:srgbClr val="FF0000"/>
                </a:solidFill>
                <a:latin typeface="Courier New"/>
                <a:cs typeface="Courier New"/>
              </a:rPr>
              <a:t>href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b="1" dirty="0">
                <a:solidFill>
                  <a:srgbClr val="8000FF"/>
                </a:solidFill>
                <a:latin typeface="Courier New"/>
                <a:cs typeface="Courier New"/>
              </a:rPr>
              <a:t>"#"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200" b="1" dirty="0">
                <a:latin typeface="Courier New"/>
                <a:cs typeface="Courier New"/>
              </a:rPr>
              <a:t>um </a:t>
            </a:r>
            <a:r>
              <a:rPr sz="1200" b="1" spc="-5" dirty="0">
                <a:latin typeface="Courier New"/>
                <a:cs typeface="Courier New"/>
              </a:rPr>
              <a:t>link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&lt;a&gt;</a:t>
            </a:r>
            <a:r>
              <a:rPr sz="1200" b="1" spc="-5" dirty="0">
                <a:latin typeface="Courier New"/>
                <a:cs typeface="Courier New"/>
              </a:rPr>
              <a:t>, ou </a:t>
            </a:r>
            <a:r>
              <a:rPr sz="1200" b="1" dirty="0">
                <a:latin typeface="Courier New"/>
                <a:cs typeface="Courier New"/>
              </a:rPr>
              <a:t>um</a:t>
            </a:r>
            <a:r>
              <a:rPr sz="1200" b="1" spc="7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texto</a:t>
            </a:r>
            <a:endParaRPr sz="1200" dirty="0">
              <a:latin typeface="Courier New"/>
              <a:cs typeface="Courier New"/>
            </a:endParaRPr>
          </a:p>
          <a:p>
            <a:pPr marL="1142365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&lt;b&gt;</a:t>
            </a:r>
            <a:r>
              <a:rPr sz="1200" b="1" spc="-5" dirty="0">
                <a:latin typeface="Courier New"/>
                <a:cs typeface="Courier New"/>
              </a:rPr>
              <a:t>em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negrito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&lt;/b&gt;</a:t>
            </a:r>
            <a:r>
              <a:rPr sz="1200" b="1" dirty="0">
                <a:latin typeface="Courier New"/>
                <a:cs typeface="Courier New"/>
              </a:rPr>
              <a:t>.</a:t>
            </a:r>
            <a:endParaRPr sz="1200" dirty="0">
              <a:latin typeface="Courier New"/>
              <a:cs typeface="Courier New"/>
            </a:endParaRPr>
          </a:p>
          <a:p>
            <a:pPr marL="791845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200" spc="-5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200" spc="-5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 dirty="0">
              <a:latin typeface="Courier New"/>
              <a:cs typeface="Courier New"/>
            </a:endParaRPr>
          </a:p>
          <a:p>
            <a:pPr marL="791845">
              <a:lnSpc>
                <a:spcPct val="100000"/>
              </a:lnSpc>
              <a:spcBef>
                <a:spcPts val="90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&lt;p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1200" spc="-5" dirty="0">
                <a:latin typeface="Courier New"/>
                <a:cs typeface="Courier New"/>
              </a:rPr>
              <a:t>=</a:t>
            </a:r>
            <a:r>
              <a:rPr sz="1200" b="1" spc="-5" dirty="0">
                <a:solidFill>
                  <a:srgbClr val="8000FF"/>
                </a:solidFill>
                <a:latin typeface="Courier New"/>
                <a:cs typeface="Courier New"/>
              </a:rPr>
              <a:t>"id_p2"</a:t>
            </a:r>
            <a:r>
              <a:rPr sz="1200" b="1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200" spc="-5" dirty="0">
                <a:latin typeface="Courier New"/>
                <a:cs typeface="Courier New"/>
              </a:rPr>
              <a:t>=</a:t>
            </a:r>
            <a:r>
              <a:rPr sz="1200" b="1" spc="-5" dirty="0">
                <a:solidFill>
                  <a:srgbClr val="8000FF"/>
                </a:solidFill>
                <a:latin typeface="Courier New"/>
                <a:cs typeface="Courier New"/>
              </a:rPr>
              <a:t>"classe_p"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 dirty="0">
              <a:latin typeface="Courier New"/>
              <a:cs typeface="Courier New"/>
            </a:endParaRPr>
          </a:p>
          <a:p>
            <a:pPr marL="1142365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Courier New"/>
                <a:cs typeface="Courier New"/>
              </a:rPr>
              <a:t>Este </a:t>
            </a:r>
            <a:r>
              <a:rPr sz="1200" b="1" dirty="0">
                <a:latin typeface="Courier New"/>
                <a:cs typeface="Courier New"/>
              </a:rPr>
              <a:t>é </a:t>
            </a:r>
            <a:r>
              <a:rPr sz="1200" b="1" spc="-5" dirty="0">
                <a:latin typeface="Courier New"/>
                <a:cs typeface="Courier New"/>
              </a:rPr>
              <a:t>outro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parágrafo.</a:t>
            </a:r>
            <a:endParaRPr sz="1200" dirty="0">
              <a:latin typeface="Courier New"/>
              <a:cs typeface="Courier New"/>
            </a:endParaRPr>
          </a:p>
          <a:p>
            <a:pPr marL="791845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&lt;/p&gt;</a:t>
            </a:r>
            <a:endParaRPr sz="1200" dirty="0">
              <a:latin typeface="Courier New"/>
              <a:cs typeface="Courier New"/>
            </a:endParaRPr>
          </a:p>
          <a:p>
            <a:pPr marR="5058410" algn="ctr">
              <a:lnSpc>
                <a:spcPct val="100000"/>
              </a:lnSpc>
              <a:spcBef>
                <a:spcPts val="85"/>
              </a:spcBef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200" spc="-5" smtClean="0">
                <a:solidFill>
                  <a:srgbClr val="0000FF"/>
                </a:solidFill>
                <a:latin typeface="Courier New"/>
                <a:cs typeface="Courier New"/>
              </a:rPr>
              <a:t>body</a:t>
            </a:r>
            <a:r>
              <a:rPr lang="pt-BR" sz="1200" spc="-5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</a:p>
          <a:p>
            <a:pPr marR="5058410" algn="ctr">
              <a:lnSpc>
                <a:spcPct val="100000"/>
              </a:lnSpc>
              <a:spcBef>
                <a:spcPts val="85"/>
              </a:spcBef>
            </a:pPr>
            <a:r>
              <a:rPr lang="pt-BR" sz="1200" spc="-5" smtClean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lang="pt-BR" sz="1200" spc="-5" dirty="0" err="1" smtClean="0">
                <a:solidFill>
                  <a:srgbClr val="0000FF"/>
                </a:solidFill>
                <a:latin typeface="Courier New"/>
                <a:cs typeface="Courier New"/>
              </a:rPr>
              <a:t>html</a:t>
            </a:r>
            <a:r>
              <a:rPr lang="pt-BR" sz="1200" spc="-5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</a:p>
          <a:p>
            <a:pPr marR="5058410" algn="ctr">
              <a:lnSpc>
                <a:spcPct val="100000"/>
              </a:lnSpc>
              <a:spcBef>
                <a:spcPts val="85"/>
              </a:spcBef>
            </a:pPr>
            <a:endParaRPr lang="pt-BR" sz="1100" spc="-5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8732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Document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76400"/>
          </a:xfrm>
        </p:spPr>
        <p:txBody>
          <a:bodyPr>
            <a:normAutofit lnSpcReduction="10000"/>
          </a:bodyPr>
          <a:lstStyle/>
          <a:p>
            <a:r>
              <a:rPr lang="pt-BR" sz="2600" spc="-5" dirty="0">
                <a:solidFill>
                  <a:srgbClr val="404040"/>
                </a:solidFill>
                <a:latin typeface="Trebuchet MS"/>
                <a:cs typeface="Trebuchet MS"/>
              </a:rPr>
              <a:t>Existem elementos </a:t>
            </a:r>
            <a:r>
              <a:rPr lang="pt-BR" sz="2600" dirty="0">
                <a:solidFill>
                  <a:srgbClr val="404040"/>
                </a:solidFill>
                <a:latin typeface="Trebuchet MS"/>
                <a:cs typeface="Trebuchet MS"/>
              </a:rPr>
              <a:t>pai </a:t>
            </a:r>
            <a:r>
              <a:rPr lang="pt-BR" sz="2600" spc="-10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lang="pt-BR" sz="2600" b="1" spc="-10" dirty="0" err="1">
                <a:solidFill>
                  <a:srgbClr val="404040"/>
                </a:solidFill>
                <a:latin typeface="Trebuchet MS"/>
                <a:cs typeface="Trebuchet MS"/>
              </a:rPr>
              <a:t>parent</a:t>
            </a:r>
            <a:r>
              <a:rPr lang="pt-BR" sz="2600" spc="-10" dirty="0">
                <a:solidFill>
                  <a:srgbClr val="404040"/>
                </a:solidFill>
                <a:latin typeface="Trebuchet MS"/>
                <a:cs typeface="Trebuchet MS"/>
              </a:rPr>
              <a:t>), </a:t>
            </a:r>
            <a:r>
              <a:rPr lang="pt-BR" sz="26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filho </a:t>
            </a:r>
            <a:r>
              <a:rPr lang="pt-BR" sz="2600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lang="pt-BR" sz="2600" b="1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child</a:t>
            </a:r>
            <a:r>
              <a:rPr lang="pt-BR" sz="2600" dirty="0" smtClean="0">
                <a:solidFill>
                  <a:srgbClr val="404040"/>
                </a:solidFill>
                <a:latin typeface="Trebuchet MS"/>
                <a:cs typeface="Trebuchet MS"/>
              </a:rPr>
              <a:t>) </a:t>
            </a:r>
            <a:r>
              <a:rPr lang="pt-BR" sz="26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lang="pt-BR" sz="26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irmão </a:t>
            </a:r>
            <a:r>
              <a:rPr lang="pt-BR" sz="2600" spc="-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lang="pt-BR" sz="2600" b="1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sibling</a:t>
            </a:r>
            <a:r>
              <a:rPr lang="pt-BR" sz="26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).  </a:t>
            </a:r>
          </a:p>
          <a:p>
            <a:pPr lvl="1"/>
            <a:r>
              <a:rPr lang="pt-BR" sz="2400" spc="-60" dirty="0" smtClean="0">
                <a:solidFill>
                  <a:srgbClr val="404040"/>
                </a:solidFill>
                <a:latin typeface="Trebuchet MS"/>
                <a:cs typeface="Trebuchet MS"/>
              </a:rPr>
              <a:t>Estes </a:t>
            </a:r>
            <a:r>
              <a:rPr lang="pt-BR" sz="2400" spc="-5" dirty="0">
                <a:solidFill>
                  <a:srgbClr val="404040"/>
                </a:solidFill>
                <a:latin typeface="Trebuchet MS"/>
                <a:cs typeface="Trebuchet MS"/>
              </a:rPr>
              <a:t>elementos </a:t>
            </a:r>
            <a:r>
              <a:rPr lang="pt-BR" sz="2400" dirty="0">
                <a:solidFill>
                  <a:srgbClr val="404040"/>
                </a:solidFill>
                <a:latin typeface="Trebuchet MS"/>
                <a:cs typeface="Trebuchet MS"/>
              </a:rPr>
              <a:t>são </a:t>
            </a:r>
            <a:r>
              <a:rPr lang="pt-BR" sz="2400" spc="-5" dirty="0">
                <a:solidFill>
                  <a:srgbClr val="404040"/>
                </a:solidFill>
                <a:latin typeface="Trebuchet MS"/>
                <a:cs typeface="Trebuchet MS"/>
              </a:rPr>
              <a:t>caracterizados na forma como </a:t>
            </a:r>
            <a:r>
              <a:rPr lang="pt-BR" sz="2400" dirty="0">
                <a:solidFill>
                  <a:srgbClr val="404040"/>
                </a:solidFill>
                <a:latin typeface="Trebuchet MS"/>
                <a:cs typeface="Trebuchet MS"/>
              </a:rPr>
              <a:t>estão </a:t>
            </a:r>
            <a:r>
              <a:rPr lang="pt-BR" sz="2400" spc="-5" dirty="0">
                <a:solidFill>
                  <a:srgbClr val="404040"/>
                </a:solidFill>
                <a:latin typeface="Trebuchet MS"/>
                <a:cs typeface="Trebuchet MS"/>
              </a:rPr>
              <a:t>na </a:t>
            </a:r>
            <a:r>
              <a:rPr lang="pt-BR" sz="24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árvore.</a:t>
            </a:r>
            <a:endParaRPr lang="pt-BR" sz="2400" dirty="0" smtClean="0"/>
          </a:p>
        </p:txBody>
      </p:sp>
      <p:sp>
        <p:nvSpPr>
          <p:cNvPr id="6" name="object 4"/>
          <p:cNvSpPr/>
          <p:nvPr/>
        </p:nvSpPr>
        <p:spPr>
          <a:xfrm>
            <a:off x="3874008" y="3037334"/>
            <a:ext cx="4736592" cy="3668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018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Document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lang="pt-BR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Um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objeto DOM </a:t>
            </a:r>
            <a:r>
              <a:rPr lang="pt-BR" dirty="0">
                <a:solidFill>
                  <a:srgbClr val="404040"/>
                </a:solidFill>
                <a:latin typeface="Trebuchet MS"/>
                <a:cs typeface="Trebuchet MS"/>
              </a:rPr>
              <a:t>possui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métodos (funções) </a:t>
            </a:r>
            <a:r>
              <a:rPr lang="pt-BR" dirty="0">
                <a:solidFill>
                  <a:srgbClr val="404040"/>
                </a:solidFill>
                <a:latin typeface="Trebuchet MS"/>
                <a:cs typeface="Trebuchet MS"/>
              </a:rPr>
              <a:t>e propriedades </a:t>
            </a:r>
            <a:r>
              <a:rPr lang="pt-BR" spc="-20" dirty="0" smtClean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lang="pt-BR" spc="-20" dirty="0">
                <a:solidFill>
                  <a:srgbClr val="404040"/>
                </a:solidFill>
                <a:latin typeface="Trebuchet MS"/>
                <a:cs typeface="Trebuchet MS"/>
              </a:rPr>
              <a:t>atributos)</a:t>
            </a:r>
            <a:endParaRPr lang="pt-BR" dirty="0">
              <a:latin typeface="Trebuchet MS"/>
              <a:cs typeface="Trebuchet MS"/>
            </a:endParaRPr>
          </a:p>
          <a:p>
            <a:pPr marL="698500" lvl="1" indent="-342900">
              <a:spcBef>
                <a:spcPts val="800"/>
              </a:spcBef>
            </a:pPr>
            <a:r>
              <a:rPr lang="pt-BR" sz="22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Funções do </a:t>
            </a:r>
            <a:r>
              <a:rPr lang="pt-BR" sz="2200" spc="-5" dirty="0">
                <a:solidFill>
                  <a:srgbClr val="404040"/>
                </a:solidFill>
                <a:latin typeface="Trebuchet MS"/>
                <a:cs typeface="Trebuchet MS"/>
              </a:rPr>
              <a:t>objeto</a:t>
            </a:r>
            <a:r>
              <a:rPr lang="pt-BR" sz="22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2200" b="1" spc="-5" dirty="0" err="1">
                <a:solidFill>
                  <a:srgbClr val="404040"/>
                </a:solidFill>
                <a:latin typeface="Trebuchet MS"/>
                <a:cs typeface="Trebuchet MS"/>
              </a:rPr>
              <a:t>document</a:t>
            </a:r>
            <a:r>
              <a:rPr lang="pt-BR" sz="2200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lang="pt-BR" sz="2200" dirty="0">
              <a:latin typeface="Trebuchet MS"/>
              <a:cs typeface="Trebuchet MS"/>
            </a:endParaRPr>
          </a:p>
          <a:p>
            <a:pPr marL="1018540" lvl="1">
              <a:spcBef>
                <a:spcPts val="810"/>
              </a:spcBef>
            </a:pPr>
            <a:r>
              <a:rPr lang="pt-BR" sz="1600" b="1" spc="-5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getElementById</a:t>
            </a:r>
            <a:endParaRPr lang="pt-BR" sz="1600" dirty="0">
              <a:latin typeface="Trebuchet MS"/>
              <a:cs typeface="Trebuchet MS"/>
            </a:endParaRPr>
          </a:p>
          <a:p>
            <a:pPr marL="1018540" lvl="1">
              <a:spcBef>
                <a:spcPts val="805"/>
              </a:spcBef>
            </a:pPr>
            <a:r>
              <a:rPr lang="pt-BR" sz="1600" b="1" spc="-5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write</a:t>
            </a:r>
            <a:endParaRPr lang="pt-BR" sz="1600" dirty="0">
              <a:latin typeface="Trebuchet MS"/>
              <a:cs typeface="Trebuchet MS"/>
            </a:endParaRPr>
          </a:p>
          <a:p>
            <a:pPr marL="1018540" lvl="1">
              <a:spcBef>
                <a:spcPts val="805"/>
              </a:spcBef>
            </a:pPr>
            <a:r>
              <a:rPr lang="pt-BR" sz="1600" b="1" spc="-5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addEventListener</a:t>
            </a:r>
            <a:endParaRPr lang="pt-BR" sz="1600" b="1" spc="-5" dirty="0" smtClean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1018540" lvl="1">
              <a:spcBef>
                <a:spcPts val="805"/>
              </a:spcBef>
            </a:pPr>
            <a:r>
              <a:rPr lang="pt-BR" sz="1600" b="1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...</a:t>
            </a:r>
            <a:endParaRPr lang="pt-BR" sz="1600" dirty="0">
              <a:latin typeface="Trebuchet MS"/>
              <a:cs typeface="Trebuchet MS"/>
            </a:endParaRPr>
          </a:p>
          <a:p>
            <a:pPr marL="675640" lvl="1">
              <a:spcBef>
                <a:spcPts val="785"/>
              </a:spcBef>
            </a:pPr>
            <a:r>
              <a:rPr lang="pt-BR" sz="2200" spc="-10" dirty="0" smtClean="0">
                <a:solidFill>
                  <a:srgbClr val="404040"/>
                </a:solidFill>
                <a:latin typeface="Trebuchet MS"/>
                <a:cs typeface="Trebuchet MS"/>
              </a:rPr>
              <a:t>Propriedades </a:t>
            </a:r>
            <a:r>
              <a:rPr lang="pt-BR" sz="22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do </a:t>
            </a:r>
            <a:r>
              <a:rPr lang="pt-BR" sz="2200" spc="-5" dirty="0">
                <a:solidFill>
                  <a:srgbClr val="404040"/>
                </a:solidFill>
                <a:latin typeface="Trebuchet MS"/>
                <a:cs typeface="Trebuchet MS"/>
              </a:rPr>
              <a:t>objeto</a:t>
            </a:r>
            <a:r>
              <a:rPr lang="pt-BR" sz="2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2200" b="1" spc="-5" dirty="0" err="1">
                <a:solidFill>
                  <a:srgbClr val="404040"/>
                </a:solidFill>
                <a:latin typeface="Trebuchet MS"/>
                <a:cs typeface="Trebuchet MS"/>
              </a:rPr>
              <a:t>document</a:t>
            </a:r>
            <a:r>
              <a:rPr lang="pt-BR"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lang="pt-BR" sz="2200" dirty="0">
              <a:latin typeface="Trebuchet MS"/>
              <a:cs typeface="Trebuchet MS"/>
            </a:endParaRPr>
          </a:p>
          <a:p>
            <a:pPr marL="1018540" lvl="1">
              <a:spcBef>
                <a:spcPts val="810"/>
              </a:spcBef>
            </a:pPr>
            <a:r>
              <a:rPr lang="pt-BR" sz="1600" b="1" spc="-5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innerHTML</a:t>
            </a:r>
            <a:endParaRPr lang="pt-BR" sz="1600" dirty="0">
              <a:latin typeface="Trebuchet MS"/>
              <a:cs typeface="Trebuchet MS"/>
            </a:endParaRPr>
          </a:p>
          <a:p>
            <a:pPr marL="1018540" lvl="1">
              <a:spcBef>
                <a:spcPts val="805"/>
              </a:spcBef>
            </a:pPr>
            <a:r>
              <a:rPr lang="pt-BR" sz="1600" b="1" spc="-5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value</a:t>
            </a:r>
            <a:endParaRPr lang="pt-BR" sz="1600" dirty="0">
              <a:latin typeface="Trebuchet MS"/>
              <a:cs typeface="Trebuchet MS"/>
            </a:endParaRPr>
          </a:p>
          <a:p>
            <a:pPr marL="1018540" lvl="1">
              <a:spcBef>
                <a:spcPts val="795"/>
              </a:spcBef>
            </a:pPr>
            <a:r>
              <a:rPr lang="pt-BR" sz="1600" b="1" spc="-5" dirty="0" err="1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lang="pt-BR" sz="1600" b="1" spc="-5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tyle</a:t>
            </a:r>
            <a:endParaRPr lang="pt-BR" sz="1600" b="1" spc="-5" dirty="0" smtClean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1018540" lvl="1">
              <a:spcBef>
                <a:spcPts val="795"/>
              </a:spcBef>
            </a:pPr>
            <a:r>
              <a:rPr lang="pt-BR" sz="1600" b="1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...</a:t>
            </a:r>
            <a:endParaRPr lang="pt-BR" sz="1600" dirty="0">
              <a:latin typeface="Trebuchet MS"/>
              <a:cs typeface="Trebuchet M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490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Encontrando elementos na página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lang="pt-BR" sz="28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É possível selecionar elementos</a:t>
            </a:r>
          </a:p>
          <a:p>
            <a:pPr marL="721360" lvl="2" indent="-342900">
              <a:spcBef>
                <a:spcPts val="885"/>
              </a:spcBef>
            </a:pPr>
            <a:r>
              <a:rPr lang="pt-BR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Através </a:t>
            </a:r>
            <a:r>
              <a:rPr lang="pt-BR" dirty="0">
                <a:solidFill>
                  <a:srgbClr val="404040"/>
                </a:solidFill>
                <a:latin typeface="Trebuchet MS"/>
                <a:cs typeface="Trebuchet MS"/>
              </a:rPr>
              <a:t>do ID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(como </a:t>
            </a:r>
            <a:r>
              <a:rPr lang="pt-BR" dirty="0">
                <a:solidFill>
                  <a:srgbClr val="404040"/>
                </a:solidFill>
                <a:latin typeface="Trebuchet MS"/>
                <a:cs typeface="Trebuchet MS"/>
              </a:rPr>
              <a:t>já  </a:t>
            </a:r>
            <a:r>
              <a:rPr lang="pt-BR" spc="-40" dirty="0">
                <a:solidFill>
                  <a:srgbClr val="404040"/>
                </a:solidFill>
                <a:latin typeface="Trebuchet MS"/>
                <a:cs typeface="Trebuchet MS"/>
              </a:rPr>
              <a:t>vimos)</a:t>
            </a:r>
            <a:endParaRPr lang="pt-BR" dirty="0">
              <a:latin typeface="Trebuchet MS"/>
              <a:cs typeface="Trebuchet MS"/>
            </a:endParaRPr>
          </a:p>
          <a:p>
            <a:pPr marL="721360" lvl="2" indent="-342900">
              <a:spcBef>
                <a:spcPts val="795"/>
              </a:spcBef>
            </a:pPr>
            <a:r>
              <a:rPr lang="pt-BR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Através </a:t>
            </a:r>
            <a:r>
              <a:rPr lang="pt-BR" dirty="0">
                <a:solidFill>
                  <a:srgbClr val="404040"/>
                </a:solidFill>
                <a:latin typeface="Trebuchet MS"/>
                <a:cs typeface="Trebuchet MS"/>
              </a:rPr>
              <a:t>da</a:t>
            </a:r>
            <a:r>
              <a:rPr lang="pt-BR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pc="-10" dirty="0" err="1">
                <a:solidFill>
                  <a:srgbClr val="404040"/>
                </a:solidFill>
                <a:latin typeface="Trebuchet MS"/>
                <a:cs typeface="Trebuchet MS"/>
              </a:rPr>
              <a:t>tag</a:t>
            </a:r>
            <a:endParaRPr lang="pt-BR" dirty="0">
              <a:latin typeface="Trebuchet MS"/>
              <a:cs typeface="Trebuchet MS"/>
            </a:endParaRPr>
          </a:p>
          <a:p>
            <a:pPr marL="721360" lvl="2" indent="-342900">
              <a:spcBef>
                <a:spcPts val="805"/>
              </a:spcBef>
            </a:pPr>
            <a:r>
              <a:rPr lang="pt-BR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Através </a:t>
            </a:r>
            <a:r>
              <a:rPr lang="pt-BR" dirty="0">
                <a:solidFill>
                  <a:srgbClr val="404040"/>
                </a:solidFill>
                <a:latin typeface="Trebuchet MS"/>
                <a:cs typeface="Trebuchet MS"/>
              </a:rPr>
              <a:t>da</a:t>
            </a:r>
            <a:r>
              <a:rPr lang="pt-BR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classe</a:t>
            </a:r>
            <a:endParaRPr lang="pt-BR" dirty="0">
              <a:latin typeface="Trebuchet MS"/>
              <a:cs typeface="Trebuchet MS"/>
            </a:endParaRPr>
          </a:p>
          <a:p>
            <a:pPr marL="721360" lvl="2" indent="-342900">
              <a:spcBef>
                <a:spcPts val="805"/>
              </a:spcBef>
            </a:pPr>
            <a:r>
              <a:rPr lang="pt-BR" spc="-30" dirty="0" smtClean="0">
                <a:solidFill>
                  <a:srgbClr val="404040"/>
                </a:solidFill>
                <a:latin typeface="Trebuchet MS"/>
                <a:cs typeface="Trebuchet MS"/>
              </a:rPr>
              <a:t>Por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seletores</a:t>
            </a:r>
            <a:r>
              <a:rPr lang="pt-BR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dirty="0">
                <a:solidFill>
                  <a:srgbClr val="404040"/>
                </a:solidFill>
                <a:latin typeface="Trebuchet MS"/>
                <a:cs typeface="Trebuchet MS"/>
              </a:rPr>
              <a:t>CSS</a:t>
            </a:r>
            <a:endParaRPr lang="pt-BR" dirty="0">
              <a:latin typeface="Trebuchet MS"/>
              <a:cs typeface="Trebuchet MS"/>
            </a:endParaRPr>
          </a:p>
          <a:p>
            <a:pPr marL="721360" lvl="2" indent="-342900">
              <a:spcBef>
                <a:spcPts val="790"/>
              </a:spcBef>
            </a:pPr>
            <a:r>
              <a:rPr lang="pt-BR" spc="-30" dirty="0" smtClean="0">
                <a:solidFill>
                  <a:srgbClr val="404040"/>
                </a:solidFill>
                <a:latin typeface="Trebuchet MS"/>
                <a:cs typeface="Trebuchet MS"/>
              </a:rPr>
              <a:t>Por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coleções </a:t>
            </a:r>
            <a:r>
              <a:rPr lang="pt-BR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lang="pt-BR" spc="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pc="-5" dirty="0">
                <a:solidFill>
                  <a:srgbClr val="404040"/>
                </a:solidFill>
                <a:latin typeface="Trebuchet MS"/>
                <a:cs typeface="Trebuchet MS"/>
              </a:rPr>
              <a:t>objetos</a:t>
            </a:r>
            <a:endParaRPr lang="pt-BR" dirty="0">
              <a:latin typeface="Trebuchet MS"/>
              <a:cs typeface="Trebuchet M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44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Encontrando elementos através da </a:t>
            </a:r>
            <a:r>
              <a:rPr lang="pt-BR" dirty="0" err="1" smtClean="0"/>
              <a:t>tag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B0DD64-BA5F-44FB-B7F3-C25A5336B1A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ts val="100"/>
              </a:spcBef>
            </a:pPr>
            <a:r>
              <a:rPr lang="pt-BR" sz="3500" spc="-20" dirty="0" smtClean="0">
                <a:solidFill>
                  <a:srgbClr val="404040"/>
                </a:solidFill>
                <a:latin typeface="Trebuchet MS"/>
                <a:cs typeface="Trebuchet MS"/>
              </a:rPr>
              <a:t>Para </a:t>
            </a:r>
            <a:r>
              <a:rPr lang="pt-BR" sz="3500" dirty="0">
                <a:solidFill>
                  <a:srgbClr val="404040"/>
                </a:solidFill>
                <a:latin typeface="Trebuchet MS"/>
                <a:cs typeface="Trebuchet MS"/>
              </a:rPr>
              <a:t>localizar </a:t>
            </a:r>
            <a:r>
              <a:rPr lang="pt-BR" sz="3500" spc="-5" dirty="0">
                <a:solidFill>
                  <a:srgbClr val="404040"/>
                </a:solidFill>
                <a:latin typeface="Trebuchet MS"/>
                <a:cs typeface="Trebuchet MS"/>
              </a:rPr>
              <a:t>um elemento pelo nome </a:t>
            </a:r>
            <a:r>
              <a:rPr lang="pt-BR" sz="3500" dirty="0">
                <a:solidFill>
                  <a:srgbClr val="404040"/>
                </a:solidFill>
                <a:latin typeface="Trebuchet MS"/>
                <a:cs typeface="Trebuchet MS"/>
              </a:rPr>
              <a:t>da </a:t>
            </a:r>
            <a:r>
              <a:rPr lang="pt-BR" sz="3500" spc="-5" dirty="0" err="1">
                <a:solidFill>
                  <a:srgbClr val="404040"/>
                </a:solidFill>
                <a:latin typeface="Trebuchet MS"/>
                <a:cs typeface="Trebuchet MS"/>
              </a:rPr>
              <a:t>tag</a:t>
            </a:r>
            <a:r>
              <a:rPr lang="pt-BR" sz="35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, utiliza-se </a:t>
            </a:r>
            <a:r>
              <a:rPr lang="pt-BR" sz="35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lang="pt-BR" sz="3500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3500" spc="-5" dirty="0">
                <a:solidFill>
                  <a:srgbClr val="404040"/>
                </a:solidFill>
                <a:latin typeface="Trebuchet MS"/>
                <a:cs typeface="Trebuchet MS"/>
              </a:rPr>
              <a:t>método</a:t>
            </a:r>
            <a:endParaRPr lang="pt-BR" sz="3500" dirty="0">
              <a:latin typeface="Trebuchet MS"/>
              <a:cs typeface="Trebuchet MS"/>
            </a:endParaRPr>
          </a:p>
          <a:p>
            <a:pPr lvl="1"/>
            <a:r>
              <a:rPr lang="pt-BR" sz="2800" b="1" spc="-15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getElement</a:t>
            </a:r>
            <a:r>
              <a:rPr lang="pt-BR" sz="2800" b="1" spc="-15" dirty="0" err="1" smtClean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lang="pt-BR" sz="2800" b="1" spc="-15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ByTagName</a:t>
            </a:r>
            <a:endParaRPr lang="pt-BR" sz="2800" spc="-15" dirty="0" smtClean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lvl="1"/>
            <a:endParaRPr lang="pt-BR" dirty="0">
              <a:latin typeface="Trebuchet MS"/>
              <a:cs typeface="Trebuchet MS"/>
            </a:endParaRPr>
          </a:p>
          <a:p>
            <a:pPr>
              <a:spcBef>
                <a:spcPts val="790"/>
              </a:spcBef>
            </a:pPr>
            <a:r>
              <a:rPr lang="pt-BR" sz="3500" dirty="0" smtClean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lang="pt-BR" sz="3500" dirty="0">
                <a:solidFill>
                  <a:srgbClr val="404040"/>
                </a:solidFill>
                <a:latin typeface="Trebuchet MS"/>
                <a:cs typeface="Trebuchet MS"/>
              </a:rPr>
              <a:t>parâmetro a </a:t>
            </a:r>
            <a:r>
              <a:rPr lang="pt-BR" sz="3500" spc="-5" dirty="0">
                <a:solidFill>
                  <a:srgbClr val="404040"/>
                </a:solidFill>
                <a:latin typeface="Trebuchet MS"/>
                <a:cs typeface="Trebuchet MS"/>
              </a:rPr>
              <a:t>ser </a:t>
            </a:r>
            <a:r>
              <a:rPr lang="pt-BR" sz="3500" dirty="0">
                <a:solidFill>
                  <a:srgbClr val="404040"/>
                </a:solidFill>
                <a:latin typeface="Trebuchet MS"/>
                <a:cs typeface="Trebuchet MS"/>
              </a:rPr>
              <a:t>passado é o </a:t>
            </a:r>
            <a:r>
              <a:rPr lang="pt-BR" sz="3500" spc="-5" dirty="0">
                <a:solidFill>
                  <a:srgbClr val="404040"/>
                </a:solidFill>
                <a:latin typeface="Trebuchet MS"/>
                <a:cs typeface="Trebuchet MS"/>
              </a:rPr>
              <a:t>nome </a:t>
            </a:r>
            <a:r>
              <a:rPr lang="pt-BR" sz="3500" dirty="0">
                <a:solidFill>
                  <a:srgbClr val="404040"/>
                </a:solidFill>
                <a:latin typeface="Trebuchet MS"/>
                <a:cs typeface="Trebuchet MS"/>
              </a:rPr>
              <a:t>da </a:t>
            </a:r>
            <a:r>
              <a:rPr lang="pt-BR" sz="3500" spc="-5" dirty="0" err="1">
                <a:solidFill>
                  <a:srgbClr val="404040"/>
                </a:solidFill>
                <a:latin typeface="Trebuchet MS"/>
                <a:cs typeface="Trebuchet MS"/>
              </a:rPr>
              <a:t>tag</a:t>
            </a:r>
            <a:r>
              <a:rPr lang="pt-BR" sz="3500" spc="-5" dirty="0">
                <a:solidFill>
                  <a:srgbClr val="404040"/>
                </a:solidFill>
                <a:latin typeface="Trebuchet MS"/>
                <a:cs typeface="Trebuchet MS"/>
              </a:rPr>
              <a:t> que </a:t>
            </a:r>
            <a:r>
              <a:rPr lang="pt-BR" sz="3500" dirty="0">
                <a:solidFill>
                  <a:srgbClr val="404040"/>
                </a:solidFill>
                <a:latin typeface="Trebuchet MS"/>
                <a:cs typeface="Trebuchet MS"/>
              </a:rPr>
              <a:t>se deseja</a:t>
            </a:r>
            <a:r>
              <a:rPr lang="pt-BR" sz="3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3500" spc="-5" dirty="0">
                <a:solidFill>
                  <a:srgbClr val="404040"/>
                </a:solidFill>
                <a:latin typeface="Trebuchet MS"/>
                <a:cs typeface="Trebuchet MS"/>
              </a:rPr>
              <a:t>buscar</a:t>
            </a:r>
            <a:endParaRPr lang="pt-BR" sz="3500" dirty="0">
              <a:latin typeface="Trebuchet MS"/>
              <a:cs typeface="Trebuchet MS"/>
            </a:endParaRPr>
          </a:p>
          <a:p>
            <a:pPr marL="675005" marR="5080" lvl="1" indent="-342900">
              <a:spcBef>
                <a:spcPts val="805"/>
              </a:spcBef>
            </a:pPr>
            <a:r>
              <a:rPr lang="pt-BR" sz="3100" dirty="0" smtClean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lang="pt-BR" sz="3100" spc="-5" dirty="0">
                <a:solidFill>
                  <a:srgbClr val="404040"/>
                </a:solidFill>
                <a:latin typeface="Trebuchet MS"/>
                <a:cs typeface="Trebuchet MS"/>
              </a:rPr>
              <a:t>método </a:t>
            </a:r>
            <a:r>
              <a:rPr lang="pt-BR" sz="3100" dirty="0">
                <a:solidFill>
                  <a:srgbClr val="404040"/>
                </a:solidFill>
                <a:latin typeface="Trebuchet MS"/>
                <a:cs typeface="Trebuchet MS"/>
              </a:rPr>
              <a:t>sempre irá </a:t>
            </a:r>
            <a:r>
              <a:rPr lang="pt-BR" sz="3100" spc="-5" dirty="0">
                <a:solidFill>
                  <a:srgbClr val="404040"/>
                </a:solidFill>
                <a:latin typeface="Trebuchet MS"/>
                <a:cs typeface="Trebuchet MS"/>
              </a:rPr>
              <a:t>retornar um </a:t>
            </a:r>
            <a:r>
              <a:rPr lang="pt-BR" sz="3100" b="1" spc="-15" dirty="0" err="1">
                <a:solidFill>
                  <a:srgbClr val="404040"/>
                </a:solidFill>
                <a:latin typeface="Trebuchet MS"/>
                <a:cs typeface="Trebuchet MS"/>
              </a:rPr>
              <a:t>array</a:t>
            </a:r>
            <a:r>
              <a:rPr lang="pt-BR" sz="31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3100" spc="-5" dirty="0">
                <a:solidFill>
                  <a:srgbClr val="404040"/>
                </a:solidFill>
                <a:latin typeface="Trebuchet MS"/>
                <a:cs typeface="Trebuchet MS"/>
              </a:rPr>
              <a:t>contendo os elementos  </a:t>
            </a:r>
            <a:r>
              <a:rPr lang="pt-BR" sz="3100" spc="-30" dirty="0">
                <a:solidFill>
                  <a:srgbClr val="404040"/>
                </a:solidFill>
                <a:latin typeface="Trebuchet MS"/>
                <a:cs typeface="Trebuchet MS"/>
              </a:rPr>
              <a:t>daquela </a:t>
            </a:r>
            <a:r>
              <a:rPr lang="pt-BR" sz="3100" dirty="0">
                <a:solidFill>
                  <a:srgbClr val="404040"/>
                </a:solidFill>
                <a:latin typeface="Trebuchet MS"/>
                <a:cs typeface="Trebuchet MS"/>
              </a:rPr>
              <a:t>determinada </a:t>
            </a:r>
            <a:r>
              <a:rPr lang="pt-BR" sz="3100" spc="-5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tag</a:t>
            </a:r>
            <a:endParaRPr lang="pt-BR" sz="3100" dirty="0" smtClean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3075305" marR="5080" lvl="8" indent="-457200">
              <a:spcBef>
                <a:spcPts val="805"/>
              </a:spcBef>
            </a:pPr>
            <a:endParaRPr lang="pt-BR" sz="28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1345"/>
              </a:spcBef>
              <a:buNone/>
            </a:pPr>
            <a:r>
              <a:rPr lang="pt-BR" sz="3100" b="1" spc="-15" dirty="0" smtClean="0">
                <a:solidFill>
                  <a:srgbClr val="404040"/>
                </a:solidFill>
                <a:latin typeface="Trebuchet MS"/>
                <a:cs typeface="Trebuchet MS"/>
              </a:rPr>
              <a:t>Exemplos:</a:t>
            </a:r>
            <a:endParaRPr lang="pt-BR" sz="3100" dirty="0">
              <a:latin typeface="Trebuchet MS"/>
              <a:cs typeface="Trebuchet MS"/>
            </a:endParaRPr>
          </a:p>
          <a:p>
            <a:pPr marL="378460" indent="-342900">
              <a:spcBef>
                <a:spcPts val="810"/>
              </a:spcBef>
            </a:pPr>
            <a:r>
              <a:rPr lang="pt-BR" sz="3100" spc="-25" dirty="0" smtClean="0">
                <a:solidFill>
                  <a:srgbClr val="404040"/>
                </a:solidFill>
                <a:latin typeface="Trebuchet MS"/>
                <a:cs typeface="Trebuchet MS"/>
              </a:rPr>
              <a:t>Para </a:t>
            </a:r>
            <a:r>
              <a:rPr lang="pt-BR" sz="3100" spc="-5" dirty="0">
                <a:solidFill>
                  <a:srgbClr val="404040"/>
                </a:solidFill>
                <a:latin typeface="Trebuchet MS"/>
                <a:cs typeface="Trebuchet MS"/>
              </a:rPr>
              <a:t>parágrafos, passa-se o parâmetro</a:t>
            </a:r>
            <a:r>
              <a:rPr lang="pt-BR" sz="31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3100" b="1" spc="-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endParaRPr lang="pt-BR" sz="3100" dirty="0">
              <a:latin typeface="Trebuchet MS"/>
              <a:cs typeface="Trebuchet MS"/>
            </a:endParaRPr>
          </a:p>
          <a:p>
            <a:pPr marL="984250" lvl="1" indent="-285750">
              <a:spcBef>
                <a:spcPts val="810"/>
              </a:spcBef>
            </a:pPr>
            <a:r>
              <a:rPr lang="pt-BR" sz="3100" b="1" spc="-10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document.getElementsByTagName</a:t>
            </a:r>
            <a:r>
              <a:rPr lang="pt-BR" sz="3100" b="1" spc="-10" dirty="0">
                <a:solidFill>
                  <a:srgbClr val="404040"/>
                </a:solidFill>
                <a:latin typeface="Trebuchet MS"/>
                <a:cs typeface="Trebuchet MS"/>
              </a:rPr>
              <a:t>(“p”)</a:t>
            </a:r>
            <a:endParaRPr lang="pt-BR" sz="3100" dirty="0">
              <a:latin typeface="Trebuchet MS"/>
              <a:cs typeface="Trebuchet MS"/>
            </a:endParaRPr>
          </a:p>
          <a:p>
            <a:pPr marL="378460" indent="-342900">
              <a:spcBef>
                <a:spcPts val="790"/>
              </a:spcBef>
            </a:pPr>
            <a:r>
              <a:rPr lang="pt-BR" sz="3100" spc="-25" dirty="0" smtClean="0">
                <a:solidFill>
                  <a:srgbClr val="404040"/>
                </a:solidFill>
                <a:latin typeface="Trebuchet MS"/>
                <a:cs typeface="Trebuchet MS"/>
              </a:rPr>
              <a:t>Para </a:t>
            </a:r>
            <a:r>
              <a:rPr lang="pt-BR" sz="3100" spc="-5" dirty="0" err="1">
                <a:solidFill>
                  <a:srgbClr val="404040"/>
                </a:solidFill>
                <a:latin typeface="Trebuchet MS"/>
                <a:cs typeface="Trebuchet MS"/>
              </a:rPr>
              <a:t>divs</a:t>
            </a:r>
            <a:r>
              <a:rPr lang="pt-BR" sz="3100" spc="-5" dirty="0">
                <a:solidFill>
                  <a:srgbClr val="404040"/>
                </a:solidFill>
                <a:latin typeface="Trebuchet MS"/>
                <a:cs typeface="Trebuchet MS"/>
              </a:rPr>
              <a:t>, passa-se o parâmetro</a:t>
            </a:r>
            <a:r>
              <a:rPr lang="pt-BR" sz="31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3100" b="1" spc="-5" dirty="0" err="1">
                <a:solidFill>
                  <a:srgbClr val="404040"/>
                </a:solidFill>
                <a:latin typeface="Trebuchet MS"/>
                <a:cs typeface="Trebuchet MS"/>
              </a:rPr>
              <a:t>div</a:t>
            </a:r>
            <a:endParaRPr lang="pt-BR" sz="3100" dirty="0">
              <a:latin typeface="Trebuchet MS"/>
              <a:cs typeface="Trebuchet MS"/>
            </a:endParaRPr>
          </a:p>
          <a:p>
            <a:pPr marL="984250" lvl="1" indent="-285750">
              <a:spcBef>
                <a:spcPts val="810"/>
              </a:spcBef>
            </a:pPr>
            <a:r>
              <a:rPr lang="pt-BR" sz="3100" b="1" spc="-10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document.geteElementsByTagName</a:t>
            </a:r>
            <a:r>
              <a:rPr lang="pt-BR" sz="3100" b="1" spc="-10" dirty="0">
                <a:solidFill>
                  <a:srgbClr val="404040"/>
                </a:solidFill>
                <a:latin typeface="Trebuchet MS"/>
                <a:cs typeface="Trebuchet MS"/>
              </a:rPr>
              <a:t>(“</a:t>
            </a:r>
            <a:r>
              <a:rPr lang="pt-BR" sz="3100" b="1" spc="-10" dirty="0" err="1">
                <a:solidFill>
                  <a:srgbClr val="404040"/>
                </a:solidFill>
                <a:latin typeface="Trebuchet MS"/>
                <a:cs typeface="Trebuchet MS"/>
              </a:rPr>
              <a:t>div</a:t>
            </a:r>
            <a:r>
              <a:rPr lang="pt-BR" sz="3100" b="1" spc="-10" dirty="0">
                <a:solidFill>
                  <a:srgbClr val="404040"/>
                </a:solidFill>
                <a:latin typeface="Trebuchet MS"/>
                <a:cs typeface="Trebuchet MS"/>
              </a:rPr>
              <a:t>”)</a:t>
            </a:r>
            <a:endParaRPr lang="pt-BR" sz="3100" dirty="0">
              <a:latin typeface="Trebuchet MS"/>
              <a:cs typeface="Trebuchet MS"/>
            </a:endParaRPr>
          </a:p>
          <a:p>
            <a:pPr marL="378460" indent="-342900">
              <a:spcBef>
                <a:spcPts val="785"/>
              </a:spcBef>
            </a:pPr>
            <a:r>
              <a:rPr lang="pt-BR" sz="3100" spc="-5" dirty="0" smtClean="0">
                <a:solidFill>
                  <a:srgbClr val="404040"/>
                </a:solidFill>
                <a:latin typeface="Trebuchet MS"/>
                <a:cs typeface="Trebuchet MS"/>
              </a:rPr>
              <a:t>e assim </a:t>
            </a:r>
            <a:r>
              <a:rPr lang="pt-BR" sz="3100" spc="-10" dirty="0">
                <a:solidFill>
                  <a:srgbClr val="404040"/>
                </a:solidFill>
                <a:latin typeface="Trebuchet MS"/>
                <a:cs typeface="Trebuchet MS"/>
              </a:rPr>
              <a:t>por</a:t>
            </a:r>
            <a:r>
              <a:rPr lang="pt-BR" sz="3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pt-BR" sz="3100" spc="-10" dirty="0" smtClean="0">
                <a:solidFill>
                  <a:srgbClr val="404040"/>
                </a:solidFill>
                <a:latin typeface="Trebuchet MS"/>
                <a:cs typeface="Trebuchet MS"/>
              </a:rPr>
              <a:t>diante.</a:t>
            </a:r>
            <a:endParaRPr lang="pt-BR" sz="3100" dirty="0">
              <a:latin typeface="Trebuchet MS"/>
              <a:cs typeface="Trebuchet M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957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4320</TotalTime>
  <Words>2286</Words>
  <Application>Microsoft Office PowerPoint</Application>
  <PresentationFormat>Apresentação na tela (4:3)</PresentationFormat>
  <Paragraphs>389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Median</vt:lpstr>
      <vt:lpstr>COM222 desenvolvimento de sistemas web </vt:lpstr>
      <vt:lpstr>Conteúdo</vt:lpstr>
      <vt:lpstr>Document Object Model</vt:lpstr>
      <vt:lpstr>Document Object Model</vt:lpstr>
      <vt:lpstr>Document Object Model</vt:lpstr>
      <vt:lpstr>Document Object Model</vt:lpstr>
      <vt:lpstr>Document Object Model</vt:lpstr>
      <vt:lpstr>Encontrando elementos na página</vt:lpstr>
      <vt:lpstr>Encontrando elementos através da tag</vt:lpstr>
      <vt:lpstr>Encontrando elementos através da tag</vt:lpstr>
      <vt:lpstr>Encontrando elementos através da tag</vt:lpstr>
      <vt:lpstr>Encontrando elementos através da classe</vt:lpstr>
      <vt:lpstr>Encontrando elementos através da classe</vt:lpstr>
      <vt:lpstr>Encontrando elementos através da classe</vt:lpstr>
      <vt:lpstr>Encontrando elementos através da classe</vt:lpstr>
      <vt:lpstr>Encontrando elementos através da classe</vt:lpstr>
      <vt:lpstr>Encontrando elementos através de seletores CSS</vt:lpstr>
      <vt:lpstr>Encontrando elementos através de seletores CSS</vt:lpstr>
      <vt:lpstr>Encontrando elementos através de seletores CSS</vt:lpstr>
      <vt:lpstr>Criando elementos no documento</vt:lpstr>
      <vt:lpstr>Criando elementos no documento</vt:lpstr>
      <vt:lpstr>Criando elementos no documento</vt:lpstr>
      <vt:lpstr>Créditos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- Parte I</dc:title>
  <dc:creator>Admin</dc:creator>
  <cp:lastModifiedBy>Usuário do Windows</cp:lastModifiedBy>
  <cp:revision>285</cp:revision>
  <dcterms:created xsi:type="dcterms:W3CDTF">2011-01-27T13:02:15Z</dcterms:created>
  <dcterms:modified xsi:type="dcterms:W3CDTF">2020-09-09T21:53:44Z</dcterms:modified>
</cp:coreProperties>
</file>