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01" r:id="rId2"/>
    <p:sldId id="256" r:id="rId3"/>
    <p:sldId id="259" r:id="rId4"/>
    <p:sldId id="300" r:id="rId5"/>
    <p:sldId id="295" r:id="rId6"/>
    <p:sldId id="294" r:id="rId7"/>
    <p:sldId id="261" r:id="rId8"/>
    <p:sldId id="258" r:id="rId9"/>
    <p:sldId id="266" r:id="rId10"/>
    <p:sldId id="260" r:id="rId11"/>
    <p:sldId id="262" r:id="rId12"/>
    <p:sldId id="264" r:id="rId13"/>
    <p:sldId id="265" r:id="rId14"/>
    <p:sldId id="268" r:id="rId15"/>
    <p:sldId id="293" r:id="rId16"/>
    <p:sldId id="288" r:id="rId17"/>
    <p:sldId id="286" r:id="rId18"/>
    <p:sldId id="292" r:id="rId19"/>
    <p:sldId id="267" r:id="rId20"/>
    <p:sldId id="284" r:id="rId21"/>
    <p:sldId id="289" r:id="rId22"/>
    <p:sldId id="296" r:id="rId23"/>
    <p:sldId id="298" r:id="rId24"/>
    <p:sldId id="299" r:id="rId25"/>
    <p:sldId id="291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71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pic>
        <p:nvPicPr>
          <p:cNvPr id="6" name="Imagem 5" descr="logo-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70" y="0"/>
            <a:ext cx="1628768" cy="501613"/>
          </a:xfrm>
          <a:prstGeom prst="rect">
            <a:avLst/>
          </a:prstGeom>
        </p:spPr>
      </p:pic>
      <p:pic>
        <p:nvPicPr>
          <p:cNvPr id="7" name="Imagem 6" descr="logo-foo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647" y="0"/>
            <a:ext cx="1497806" cy="809625"/>
          </a:xfrm>
          <a:prstGeom prst="rect">
            <a:avLst/>
          </a:prstGeom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C1BF5-18A4-4EC5-8EF2-B6BF8FDEFAF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SADADASDSADASADADSADSA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E789E-AEDE-4EC4-BCC0-5649E2A3020D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CB95-2268-4432-8B96-C9FB9A3780F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E20B-56A3-4C37-A248-62D728082963}" type="datetime1">
              <a:rPr lang="pt-BR" smtClean="0"/>
              <a:t>28/05/2018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BD34-B051-4C41-BCE8-38B7BB1DA2A5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6072198" y="0"/>
            <a:ext cx="2732847" cy="1477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2307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858B-92F2-4559-8DC8-20A8FFD8DCA8}" type="datetime1">
              <a:rPr lang="pt-BR" smtClean="0"/>
              <a:t>28/05/2018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BD34-B051-4C41-BCE8-38B7BB1DA2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6465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D879-1A97-4A9B-BC07-1BC61CE62415}" type="datetime1">
              <a:rPr lang="pt-BR" smtClean="0"/>
              <a:t>28/05/2018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BD34-B051-4C41-BCE8-38B7BB1DA2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9976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0426-8D36-43AE-BDF3-D86296A883B5}" type="datetime1">
              <a:rPr lang="pt-BR" smtClean="0"/>
              <a:t>28/05/2018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BD34-B051-4C41-BCE8-38B7BB1DA2A5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Imagem 6" descr="logo-foot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6512" y="142852"/>
            <a:ext cx="2378885" cy="12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621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7C8-5C61-41D3-BC5B-5D554CB22D7B}" type="datetime1">
              <a:rPr lang="pt-BR" smtClean="0"/>
              <a:t>28/05/2018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BD34-B051-4C41-BCE8-38B7BB1DA2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4035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7DDC-4478-4B94-9A45-6EF7A856D792}" type="datetime1">
              <a:rPr lang="pt-BR" smtClean="0"/>
              <a:t>28/05/2018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BD34-B051-4C41-BCE8-38B7BB1DA2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85684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7B33-F164-4531-8D24-C35FAED5FE83}" type="datetime1">
              <a:rPr lang="pt-BR" smtClean="0"/>
              <a:t>28/05/2018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BD34-B051-4C41-BCE8-38B7BB1DA2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7226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D554-5E73-4F75-B3FF-CB8CBB00F1C3}" type="datetime1">
              <a:rPr lang="pt-BR" smtClean="0"/>
              <a:t>28/05/2018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BD34-B051-4C41-BCE8-38B7BB1DA2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1140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F3F7-4F14-432B-9937-F9BEE5A6FAC0}" type="datetime1">
              <a:rPr lang="pt-BR" smtClean="0"/>
              <a:t>28/05/2018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BD34-B051-4C41-BCE8-38B7BB1DA2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4629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E3C8-9D15-487F-AA2E-671B0A2B429C}" type="datetime1">
              <a:rPr lang="pt-BR" smtClean="0"/>
              <a:t>28/05/2018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BD34-B051-4C41-BCE8-38B7BB1DA2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0710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EE5-9EBB-4840-9E84-5D07457778A5}" type="datetime1">
              <a:rPr lang="pt-BR" smtClean="0"/>
              <a:t>28/05/2018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BD34-B051-4C41-BCE8-38B7BB1DA2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503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28596" y="18573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14686"/>
            <a:ext cx="8229600" cy="291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D2D0-F5C3-4867-AC75-03BBF9794B83}" type="datetime1">
              <a:rPr lang="pt-BR" smtClean="0"/>
              <a:t>28/05/2018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EBD34-B051-4C41-BCE8-38B7BB1DA2A5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Imagem 6" descr="logo-footer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57158" y="285728"/>
            <a:ext cx="26289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620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Tutorial – PPT - </a:t>
            </a:r>
            <a:r>
              <a:rPr lang="pt-BR" dirty="0" err="1" smtClean="0"/>
              <a:t>Lotopro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1800" dirty="0" smtClean="0"/>
              <a:t>Primeiro procure pelo menu “Exibição” -&gt; Clique em “Slide mestre”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800" dirty="0" smtClean="0"/>
              <a:t> Agora já na edição clique na lateral esquerda sobre o “Slide 1” e altere / remova o logo do </a:t>
            </a:r>
            <a:r>
              <a:rPr lang="pt-BR" sz="1800" dirty="0" err="1" smtClean="0"/>
              <a:t>Lotopro</a:t>
            </a:r>
            <a:r>
              <a:rPr lang="pt-BR" sz="1800" dirty="0" smtClean="0"/>
              <a:t> caso desejar.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800" dirty="0" smtClean="0"/>
              <a:t>Agora para alterar o logo de sua empresa no mesmo local clique no slide abaixo e altere o logo.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800" dirty="0" smtClean="0"/>
              <a:t>Agora basta clicar em “Fechar modo de exibição mestre” e pronto todos os slides serão alterados automaticamente</a:t>
            </a:r>
          </a:p>
          <a:p>
            <a:pPr marL="514350" indent="-514350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23528" y="1196752"/>
            <a:ext cx="82809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Aplicação </a:t>
            </a:r>
            <a:r>
              <a:rPr lang="pt-BR" sz="2000" b="1" dirty="0" smtClean="0"/>
              <a:t>do cadeado e da etiqueta: </a:t>
            </a:r>
            <a:endParaRPr lang="pt-BR" sz="2000" dirty="0"/>
          </a:p>
          <a:p>
            <a:r>
              <a:rPr lang="pt-BR" sz="2000" dirty="0" smtClean="0"/>
              <a:t>Em </a:t>
            </a:r>
            <a:r>
              <a:rPr lang="pt-BR" sz="2000" dirty="0"/>
              <a:t>todos os trabalhos de </a:t>
            </a:r>
            <a:r>
              <a:rPr lang="pt-BR" sz="2000" dirty="0" smtClean="0"/>
              <a:t>manutenção</a:t>
            </a:r>
            <a:r>
              <a:rPr lang="pt-BR" sz="2000" dirty="0"/>
              <a:t>, reparos, limpeza, </a:t>
            </a:r>
            <a:r>
              <a:rPr lang="pt-BR" sz="2000" dirty="0" smtClean="0"/>
              <a:t>preparo</a:t>
            </a:r>
            <a:r>
              <a:rPr lang="pt-BR" sz="2000" dirty="0"/>
              <a:t>, etc., de máquinas</a:t>
            </a:r>
            <a:r>
              <a:rPr lang="pt-BR" sz="2000" dirty="0" smtClean="0"/>
              <a:t>, instalações </a:t>
            </a:r>
            <a:r>
              <a:rPr lang="pt-BR" sz="2000" dirty="0"/>
              <a:t>e outros </a:t>
            </a:r>
            <a:r>
              <a:rPr lang="pt-BR" sz="2000" dirty="0" smtClean="0"/>
              <a:t>equipamentos</a:t>
            </a:r>
            <a:r>
              <a:rPr lang="pt-BR" sz="2000" dirty="0"/>
              <a:t>, nos quais os </a:t>
            </a:r>
            <a:r>
              <a:rPr lang="pt-BR" sz="2000" dirty="0" smtClean="0"/>
              <a:t>colaboradores correm </a:t>
            </a:r>
            <a:r>
              <a:rPr lang="pt-BR" sz="2000" dirty="0"/>
              <a:t>o risco de </a:t>
            </a:r>
            <a:r>
              <a:rPr lang="pt-BR" sz="2000" dirty="0" smtClean="0"/>
              <a:t>sofrer </a:t>
            </a:r>
            <a:r>
              <a:rPr lang="pt-BR" sz="2000" dirty="0"/>
              <a:t>alguma lesão, em caso de acionamento indevido, é obrigatório o uso de cadeados de segurança para travar as fontes de energia, que devem ser previamente interrompidas. </a:t>
            </a:r>
          </a:p>
          <a:p>
            <a:endParaRPr lang="pt-BR" sz="2000" dirty="0"/>
          </a:p>
          <a:p>
            <a:r>
              <a:rPr lang="pt-BR" sz="2000" dirty="0" smtClean="0"/>
              <a:t>Quando </a:t>
            </a:r>
            <a:r>
              <a:rPr lang="pt-BR" sz="2000" dirty="0"/>
              <a:t>se tratar de chave elétrica, o botão de partida deve ser desligado, a alavanca da chave puxada </a:t>
            </a:r>
            <a:r>
              <a:rPr lang="pt-BR" sz="2000" b="1" dirty="0"/>
              <a:t>NA </a:t>
            </a:r>
            <a:r>
              <a:rPr lang="pt-BR" sz="2000" b="1" dirty="0" smtClean="0"/>
              <a:t>POSIÇÃO </a:t>
            </a:r>
            <a:r>
              <a:rPr lang="pt-BR" sz="2000" b="1" dirty="0"/>
              <a:t>DESLIGADA E TRAVADA COM CADEADO. 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 smtClean="0"/>
              <a:t>O vapor </a:t>
            </a:r>
            <a:r>
              <a:rPr lang="pt-BR" sz="2000" dirty="0"/>
              <a:t>deve ser fechado, travado e sangrado para evitar </a:t>
            </a:r>
            <a:r>
              <a:rPr lang="pt-BR" sz="2000" dirty="0" smtClean="0"/>
              <a:t>que a energia remanescente vaze e atinja o colaborador. </a:t>
            </a:r>
            <a:r>
              <a:rPr lang="pt-BR" sz="2000" dirty="0"/>
              <a:t>Procedimento idêntico deve ser observado com máquinas acionadas pôr sistema hidráulico ou a </a:t>
            </a:r>
            <a:r>
              <a:rPr lang="pt-BR" sz="2000" dirty="0" smtClean="0"/>
              <a:t>ar comprimido.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40869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9552" y="1772816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Estatísticas:</a:t>
            </a:r>
          </a:p>
          <a:p>
            <a:r>
              <a:rPr lang="pt-BR" sz="2000" dirty="0" smtClean="0"/>
              <a:t>No Brasil, 10% dos acidentes graves são causados por falta de procedimentos de Bloqueio e Etiquetagem.</a:t>
            </a:r>
          </a:p>
          <a:p>
            <a:r>
              <a:rPr lang="pt-BR" sz="2000" dirty="0" smtClean="0"/>
              <a:t>Por isso é muito importante que todos colaboradores saibam que quando encontrarem nas máquinas ou equipamentos um cadeado colorido com uma etiqueta vermelha e branca com os dizeres </a:t>
            </a:r>
            <a:r>
              <a:rPr lang="pt-BR" sz="2000" b="1" dirty="0" smtClean="0"/>
              <a:t>“NÃO OPERE” </a:t>
            </a:r>
            <a:r>
              <a:rPr lang="pt-BR" sz="2000" dirty="0" smtClean="0"/>
              <a:t>é porque tem um colega que está executando algum serviço neste equipamento.</a:t>
            </a:r>
          </a:p>
          <a:p>
            <a:r>
              <a:rPr lang="pt-BR" sz="2000" dirty="0" smtClean="0"/>
              <a:t>Por isso </a:t>
            </a:r>
            <a:r>
              <a:rPr lang="pt-BR" sz="2000" b="1" dirty="0" smtClean="0">
                <a:solidFill>
                  <a:srgbClr val="FF0000"/>
                </a:solidFill>
              </a:rPr>
              <a:t>NÃO VIOLE O CADEADO OU RETIRE A ETIQUETA, POIS A VIDA DE UM COLEGA PODE ESTAR EM RISCO. QUALQUER DÚVIDA, PERGUNTE AO SEU LÍDER.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00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DCIM\101MSDCF\DSC0086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323" y="1700808"/>
            <a:ext cx="7414420" cy="501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831323" y="1196752"/>
            <a:ext cx="530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Exemplo de Bloqueio e Etiquetagem na Perfetti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348469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E:\DCIM\101MSDCF\DSC0086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704856" cy="497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831323" y="1196752"/>
            <a:ext cx="530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Exemplo de Bloqueio e Etiquetagem na Perfetti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186239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899592" y="2132856"/>
            <a:ext cx="69847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Colaboradores Autorizados</a:t>
            </a:r>
          </a:p>
          <a:p>
            <a:r>
              <a:rPr lang="pt-BR" dirty="0" smtClean="0"/>
              <a:t>São os profissionais que possuem o treinamento de Bloqueio e Etiquetagem para Autorizados, ou seja, profissionais aptos a realizarem estas atividades de forma segura.</a:t>
            </a:r>
          </a:p>
          <a:p>
            <a:endParaRPr lang="pt-BR" dirty="0"/>
          </a:p>
          <a:p>
            <a:r>
              <a:rPr lang="pt-BR" b="1" dirty="0" smtClean="0"/>
              <a:t>Colaboradores Afetados</a:t>
            </a:r>
          </a:p>
          <a:p>
            <a:r>
              <a:rPr lang="pt-BR" dirty="0" smtClean="0"/>
              <a:t>São os profissionais trabalham próximos  aos pontos de bloqueio e que por este motivo, podem ser afetados.</a:t>
            </a:r>
          </a:p>
          <a:p>
            <a:r>
              <a:rPr lang="pt-BR" dirty="0" smtClean="0"/>
              <a:t>Estes recebem uma palestra na qual são informados sobre os bloqueios e perigos envolvidos.</a:t>
            </a:r>
          </a:p>
          <a:p>
            <a:r>
              <a:rPr lang="pt-BR" dirty="0" smtClean="0"/>
              <a:t>Estes profissionais não podem realizar o procedimento de Bloqueio e Etiquetagem.</a:t>
            </a:r>
          </a:p>
        </p:txBody>
      </p:sp>
      <p:sp>
        <p:nvSpPr>
          <p:cNvPr id="9" name="Retângulo 8"/>
          <p:cNvSpPr/>
          <p:nvPr/>
        </p:nvSpPr>
        <p:spPr>
          <a:xfrm>
            <a:off x="755576" y="1268760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Conceito de pessoal Autorizado e Afetado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189650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899592" y="2132856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1. Comunicação inicial</a:t>
            </a:r>
          </a:p>
          <a:p>
            <a:r>
              <a:rPr lang="pt-BR" dirty="0" smtClean="0"/>
              <a:t>Comunique ao </a:t>
            </a:r>
            <a:r>
              <a:rPr lang="pt-BR" dirty="0"/>
              <a:t>pessoal afetado que o serviço ou manutenção </a:t>
            </a:r>
            <a:r>
              <a:rPr lang="pt-BR" dirty="0" smtClean="0"/>
              <a:t>será realizado</a:t>
            </a:r>
            <a:r>
              <a:rPr lang="pt-BR" dirty="0"/>
              <a:t> </a:t>
            </a:r>
            <a:r>
              <a:rPr lang="pt-BR" dirty="0" smtClean="0"/>
              <a:t>e que </a:t>
            </a:r>
            <a:r>
              <a:rPr lang="pt-BR" dirty="0"/>
              <a:t>a máquina ou equipamento </a:t>
            </a:r>
            <a:r>
              <a:rPr lang="pt-BR" dirty="0" smtClean="0"/>
              <a:t>será desligado </a:t>
            </a:r>
            <a:r>
              <a:rPr lang="pt-BR" dirty="0"/>
              <a:t>e bloqueado.</a:t>
            </a:r>
          </a:p>
        </p:txBody>
      </p:sp>
      <p:sp>
        <p:nvSpPr>
          <p:cNvPr id="9" name="Retângulo 8"/>
          <p:cNvSpPr/>
          <p:nvPr/>
        </p:nvSpPr>
        <p:spPr>
          <a:xfrm>
            <a:off x="899592" y="126876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1" dirty="0" smtClean="0"/>
              <a:t>Procedimento de Bloqueio</a:t>
            </a:r>
            <a:endParaRPr lang="pt-BR" sz="2800" dirty="0"/>
          </a:p>
        </p:txBody>
      </p:sp>
      <p:sp>
        <p:nvSpPr>
          <p:cNvPr id="7" name="Retângulo 6"/>
          <p:cNvSpPr/>
          <p:nvPr/>
        </p:nvSpPr>
        <p:spPr>
          <a:xfrm>
            <a:off x="899592" y="3501008"/>
            <a:ext cx="457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2. Desligamento</a:t>
            </a:r>
          </a:p>
          <a:p>
            <a:r>
              <a:rPr lang="pt-BR" dirty="0" smtClean="0"/>
              <a:t>Desligue </a:t>
            </a:r>
            <a:r>
              <a:rPr lang="pt-BR" dirty="0"/>
              <a:t>a máquina ou equipamento através de todos os dispositivos existentes, tais como: botoeira de parada, chave liga-desliga, válvula, etc.</a:t>
            </a:r>
          </a:p>
        </p:txBody>
      </p:sp>
      <p:sp>
        <p:nvSpPr>
          <p:cNvPr id="8" name="Retângulo 7"/>
          <p:cNvSpPr/>
          <p:nvPr/>
        </p:nvSpPr>
        <p:spPr>
          <a:xfrm>
            <a:off x="899592" y="5182369"/>
            <a:ext cx="6313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3. Isolamento</a:t>
            </a:r>
          </a:p>
          <a:p>
            <a:r>
              <a:rPr lang="pt-BR" dirty="0" smtClean="0"/>
              <a:t>Isole </a:t>
            </a:r>
            <a:r>
              <a:rPr lang="pt-BR" dirty="0"/>
              <a:t>todas as fontes de energia da </a:t>
            </a:r>
            <a:r>
              <a:rPr lang="pt-BR" dirty="0" smtClean="0"/>
              <a:t>máquina </a:t>
            </a:r>
            <a:r>
              <a:rPr lang="pt-BR" dirty="0"/>
              <a:t>ou equipamento desativando os dispositivos normalmente utilizados: chaves gerais, </a:t>
            </a:r>
            <a:r>
              <a:rPr lang="pt-BR" dirty="0" smtClean="0"/>
              <a:t>disjuntores, válvulas, etc</a:t>
            </a:r>
            <a:r>
              <a:rPr lang="pt-BR" dirty="0"/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212976"/>
            <a:ext cx="2287323" cy="205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098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59557" y="177281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/>
              <a:t>4. Bloqueio e Identificação</a:t>
            </a:r>
            <a:endParaRPr lang="pt-BR" b="1" dirty="0"/>
          </a:p>
          <a:p>
            <a:r>
              <a:rPr lang="pt-BR" dirty="0" smtClean="0"/>
              <a:t>Bloqueie </a:t>
            </a:r>
            <a:r>
              <a:rPr lang="pt-BR" dirty="0"/>
              <a:t>as fontes de energia com dispositivos adequados e </a:t>
            </a:r>
            <a:r>
              <a:rPr lang="pt-BR" dirty="0" smtClean="0"/>
              <a:t>fixe </a:t>
            </a:r>
            <a:r>
              <a:rPr lang="pt-BR" dirty="0"/>
              <a:t>a etiqueta devidamente </a:t>
            </a:r>
            <a:r>
              <a:rPr lang="pt-BR" dirty="0" smtClean="0"/>
              <a:t>preenchida.</a:t>
            </a:r>
            <a:endParaRPr lang="pt-BR" dirty="0"/>
          </a:p>
        </p:txBody>
      </p:sp>
      <p:pic>
        <p:nvPicPr>
          <p:cNvPr id="7" name="Picture 2" descr="E:\DCIM\101MSDCF\DSC0086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9326" y="1484784"/>
            <a:ext cx="3149160" cy="213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59557" y="3757655"/>
            <a:ext cx="4896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5</a:t>
            </a:r>
            <a:r>
              <a:rPr lang="pt-BR" b="1" dirty="0" smtClean="0"/>
              <a:t>. Descarga da energia residual</a:t>
            </a:r>
            <a:endParaRPr lang="pt-BR" dirty="0"/>
          </a:p>
          <a:p>
            <a:r>
              <a:rPr lang="pt-BR" dirty="0" smtClean="0"/>
              <a:t>Carga </a:t>
            </a:r>
            <a:r>
              <a:rPr lang="pt-BR" dirty="0"/>
              <a:t>estática de capacitores;</a:t>
            </a:r>
          </a:p>
          <a:p>
            <a:r>
              <a:rPr lang="pt-BR" dirty="0" smtClean="0"/>
              <a:t>Trechos </a:t>
            </a:r>
            <a:r>
              <a:rPr lang="pt-BR" dirty="0"/>
              <a:t>de tubulações ainda pressurizados;</a:t>
            </a:r>
          </a:p>
          <a:p>
            <a:r>
              <a:rPr lang="pt-BR" dirty="0" smtClean="0"/>
              <a:t>Tubulações com vapor;</a:t>
            </a:r>
            <a:endParaRPr lang="pt-BR" dirty="0"/>
          </a:p>
          <a:p>
            <a:r>
              <a:rPr lang="pt-BR" dirty="0" smtClean="0"/>
              <a:t>Partes </a:t>
            </a:r>
            <a:r>
              <a:rPr lang="pt-BR" dirty="0"/>
              <a:t>mecânicas móveis;</a:t>
            </a:r>
          </a:p>
          <a:p>
            <a:r>
              <a:rPr lang="pt-BR" dirty="0" smtClean="0"/>
              <a:t>Calor </a:t>
            </a:r>
            <a:r>
              <a:rPr lang="pt-BR" dirty="0"/>
              <a:t>em partes aquecidas</a:t>
            </a:r>
            <a:r>
              <a:rPr lang="pt-BR" dirty="0" smtClean="0"/>
              <a:t>.</a:t>
            </a:r>
          </a:p>
          <a:p>
            <a:r>
              <a:rPr lang="pt-BR" i="1" dirty="0" smtClean="0"/>
              <a:t>Utilize bloqueio </a:t>
            </a:r>
            <a:r>
              <a:rPr lang="pt-BR" i="1" dirty="0"/>
              <a:t>de partes </a:t>
            </a:r>
            <a:r>
              <a:rPr lang="pt-BR" i="1" dirty="0" smtClean="0"/>
              <a:t>móveis, calço </a:t>
            </a:r>
            <a:r>
              <a:rPr lang="pt-BR" i="1" dirty="0"/>
              <a:t>de </a:t>
            </a:r>
            <a:r>
              <a:rPr lang="pt-BR" i="1" dirty="0" smtClean="0"/>
              <a:t>peças suspensas</a:t>
            </a:r>
            <a:r>
              <a:rPr lang="pt-BR" i="1" dirty="0"/>
              <a:t>, drenagem e purga de </a:t>
            </a:r>
            <a:r>
              <a:rPr lang="pt-BR" i="1" dirty="0" smtClean="0"/>
              <a:t>tubulações, </a:t>
            </a:r>
            <a:r>
              <a:rPr lang="pt-BR" i="1" dirty="0"/>
              <a:t>resfriamento de partes aquecidas. </a:t>
            </a:r>
            <a:endParaRPr lang="pt-BR" dirty="0"/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5736" y="4005065"/>
            <a:ext cx="3422430" cy="209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4965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46055" y="126876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6</a:t>
            </a:r>
            <a:r>
              <a:rPr lang="pt-BR" b="1" dirty="0" smtClean="0"/>
              <a:t>. Verificar o isolamento</a:t>
            </a:r>
            <a:endParaRPr lang="pt-BR" dirty="0"/>
          </a:p>
          <a:p>
            <a:r>
              <a:rPr lang="pt-BR" dirty="0" smtClean="0"/>
              <a:t>Assegure-se </a:t>
            </a:r>
            <a:r>
              <a:rPr lang="pt-BR" dirty="0"/>
              <a:t>que ninguém esteja exposto ou em contato com o </a:t>
            </a:r>
            <a:r>
              <a:rPr lang="pt-BR" dirty="0" smtClean="0"/>
              <a:t>equipamento</a:t>
            </a:r>
            <a:r>
              <a:rPr lang="pt-BR" dirty="0"/>
              <a:t>.</a:t>
            </a:r>
          </a:p>
          <a:p>
            <a:r>
              <a:rPr lang="pt-BR" dirty="0" smtClean="0"/>
              <a:t>Verifique </a:t>
            </a:r>
            <a:r>
              <a:rPr lang="pt-BR" dirty="0"/>
              <a:t>a isolação do equipamento, operando a botoeira (na posição LIGA) ou outro dispositivo de controle. Utilize instrumentos de medição se necessário. </a:t>
            </a:r>
            <a:endParaRPr lang="pt-BR" dirty="0" smtClean="0"/>
          </a:p>
          <a:p>
            <a:r>
              <a:rPr lang="pt-BR" i="1" dirty="0"/>
              <a:t>IMPORTANTE </a:t>
            </a:r>
            <a:r>
              <a:rPr lang="pt-BR" i="1" dirty="0" smtClean="0"/>
              <a:t>!</a:t>
            </a:r>
            <a:endParaRPr lang="pt-BR" dirty="0"/>
          </a:p>
          <a:p>
            <a:r>
              <a:rPr lang="pt-BR" i="1" dirty="0"/>
              <a:t>RETORNE A BOTOEIRA OU O DISPOSITIVO DE CONTROLE PARA A POSIÇAO DESLIGA APÓS VERIFICAR A ISOLAÇÃO DO EQUIPAMENTO</a:t>
            </a:r>
            <a:r>
              <a:rPr lang="pt-BR" i="1" dirty="0" smtClean="0"/>
              <a:t>.</a:t>
            </a:r>
            <a:endParaRPr lang="pt-BR" dirty="0"/>
          </a:p>
        </p:txBody>
      </p:sp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3095" y="1268760"/>
            <a:ext cx="2664296" cy="254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514990" y="441305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7</a:t>
            </a:r>
            <a:r>
              <a:rPr lang="pt-BR" b="1" dirty="0" smtClean="0"/>
              <a:t>. Execução do trabalho</a:t>
            </a:r>
            <a:endParaRPr lang="pt-BR" dirty="0"/>
          </a:p>
          <a:p>
            <a:r>
              <a:rPr lang="pt-BR" dirty="0" smtClean="0"/>
              <a:t>Certificar se é garantido </a:t>
            </a:r>
            <a:r>
              <a:rPr lang="pt-BR" dirty="0"/>
              <a:t>que </a:t>
            </a:r>
            <a:r>
              <a:rPr lang="pt-BR" dirty="0" smtClean="0"/>
              <a:t>há um </a:t>
            </a:r>
            <a:r>
              <a:rPr lang="pt-BR" dirty="0"/>
              <a:t>estado de “energia </a:t>
            </a:r>
            <a:r>
              <a:rPr lang="pt-BR" dirty="0" smtClean="0"/>
              <a:t>nula ”ou “energia </a:t>
            </a:r>
            <a:r>
              <a:rPr lang="pt-BR" dirty="0"/>
              <a:t>zero</a:t>
            </a:r>
            <a:r>
              <a:rPr lang="pt-BR" dirty="0" smtClean="0"/>
              <a:t>”.</a:t>
            </a:r>
          </a:p>
          <a:p>
            <a:r>
              <a:rPr lang="pt-BR" dirty="0" smtClean="0"/>
              <a:t>Os Autorizados </a:t>
            </a:r>
            <a:r>
              <a:rPr lang="pt-BR" dirty="0"/>
              <a:t>podem executar os serviços, com total segurança, no equipamento.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9610" y="4070191"/>
            <a:ext cx="2014897" cy="2163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2440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9592" y="2060848"/>
            <a:ext cx="64087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Verifique </a:t>
            </a:r>
            <a:r>
              <a:rPr lang="pt-BR" dirty="0"/>
              <a:t>se todas as ferramentas e todos os itens foram retirados. </a:t>
            </a:r>
            <a:endParaRPr lang="pt-BR" dirty="0" smtClean="0"/>
          </a:p>
          <a:p>
            <a:pPr marL="342900" indent="-342900">
              <a:buAutoNum type="arabicPeriod"/>
            </a:pP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Confirme </a:t>
            </a:r>
            <a:r>
              <a:rPr lang="pt-BR" dirty="0"/>
              <a:t>se todos os funcionários estão em local seguro</a:t>
            </a:r>
            <a:r>
              <a:rPr lang="pt-BR" dirty="0" smtClean="0"/>
              <a:t>.</a:t>
            </a:r>
          </a:p>
          <a:p>
            <a:pPr marL="342900" indent="-342900">
              <a:buAutoNum type="arabicPeriod"/>
            </a:pP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Verifique </a:t>
            </a:r>
            <a:r>
              <a:rPr lang="pt-BR" dirty="0"/>
              <a:t>se os controles estão na posição neutra</a:t>
            </a:r>
            <a:r>
              <a:rPr lang="pt-BR" dirty="0" smtClean="0"/>
              <a:t>.</a:t>
            </a:r>
          </a:p>
          <a:p>
            <a:pPr marL="342900" indent="-342900">
              <a:buAutoNum type="arabicPeriod"/>
            </a:pP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Retire </a:t>
            </a:r>
            <a:r>
              <a:rPr lang="pt-BR" dirty="0"/>
              <a:t>os dispositivos de bloqueio e torne a energizar a máquina</a:t>
            </a:r>
            <a:r>
              <a:rPr lang="pt-BR" dirty="0" smtClean="0"/>
              <a:t>.</a:t>
            </a:r>
          </a:p>
          <a:p>
            <a:pPr marL="342900" indent="-342900">
              <a:buAutoNum type="arabicPeriod"/>
            </a:pP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 </a:t>
            </a:r>
            <a:r>
              <a:rPr lang="pt-BR" dirty="0"/>
              <a:t>Avise os operadores de que o trabalho foi concluído.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92" y="1268760"/>
            <a:ext cx="5040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Procedimento de Desbloqueio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23068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39552" y="1268760"/>
            <a:ext cx="828092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Bloqueio em Grupo</a:t>
            </a:r>
          </a:p>
          <a:p>
            <a:r>
              <a:rPr lang="pt-BR" dirty="0" smtClean="0"/>
              <a:t>É usado em caso de intervenção em equipamentos onde muitos colaboradores farão a manutenção ou qualquer outra atividade operacional no qual seja necessário que o mesmo esteja parado (sem funcionamento).</a:t>
            </a:r>
          </a:p>
          <a:p>
            <a:endParaRPr lang="pt-BR" dirty="0"/>
          </a:p>
          <a:p>
            <a:r>
              <a:rPr lang="pt-BR" b="1" dirty="0" smtClean="0"/>
              <a:t>Como deve ser usado</a:t>
            </a:r>
          </a:p>
          <a:p>
            <a:r>
              <a:rPr lang="pt-BR" dirty="0" smtClean="0"/>
              <a:t>A caixa de bloqueio possui 13 locais para bloqueio (local de cadeado).</a:t>
            </a:r>
          </a:p>
          <a:p>
            <a:r>
              <a:rPr lang="pt-BR" dirty="0" smtClean="0"/>
              <a:t>O líder responsável pela atividade deve bloquear com seu cadeado a lingueta principal da caixa e guardar a chave em seu poder até o fim das atividades. Ele só deve abrir seu cadeado quando não existirem mais cadeados na caixa.</a:t>
            </a:r>
          </a:p>
          <a:p>
            <a:r>
              <a:rPr lang="pt-BR" dirty="0" smtClean="0"/>
              <a:t>O líder deve ser um </a:t>
            </a:r>
            <a:r>
              <a:rPr lang="pt-BR" b="1" dirty="0" smtClean="0"/>
              <a:t>“autorizado” </a:t>
            </a:r>
            <a:r>
              <a:rPr lang="pt-BR" dirty="0" smtClean="0"/>
              <a:t>com treinamento. Pode ser um eletricista, líder de turno, gerente ou qualquer outro colaborador.</a:t>
            </a:r>
          </a:p>
          <a:p>
            <a:r>
              <a:rPr lang="pt-BR" dirty="0" smtClean="0"/>
              <a:t>Sua responsabilidade é de extrema importância e somente ele pode abrir seu próprio cadeado. O líder não deve transferir a responsabilidade para ninguém.</a:t>
            </a:r>
          </a:p>
          <a:p>
            <a:r>
              <a:rPr lang="pt-BR" dirty="0" smtClean="0"/>
              <a:t>1. O líder bloqueia com o seu cadeado a lingueta principal da caixa e coloca a etiqueta com o seu nome. Para escrever na etiqueta usa-se caneta de </a:t>
            </a:r>
            <a:r>
              <a:rPr lang="pt-BR" dirty="0" err="1" smtClean="0"/>
              <a:t>cd</a:t>
            </a:r>
            <a:r>
              <a:rPr lang="pt-BR" dirty="0" smtClean="0"/>
              <a:t>.</a:t>
            </a:r>
          </a:p>
          <a:p>
            <a:r>
              <a:rPr lang="pt-BR" dirty="0" smtClean="0"/>
              <a:t>2. A energia E1 ou E2 deve ser bloqueada. Caso o líder seja eletricista, ele mesmo pode fazer esta operação. Ele pega outro cadeado, dispositivo de bloqueio e etiqueta e faz o bloqueio.</a:t>
            </a:r>
          </a:p>
        </p:txBody>
      </p:sp>
    </p:spTree>
    <p:extLst>
      <p:ext uri="{BB962C8B-B14F-4D97-AF65-F5344CB8AC3E}">
        <p14:creationId xmlns:p14="http://schemas.microsoft.com/office/powerpoint/2010/main" xmlns="" val="12563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78855" y="2204864"/>
            <a:ext cx="87615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 smtClean="0"/>
              <a:t>Treinamento Bloqueio e Etiquetagem ou</a:t>
            </a:r>
          </a:p>
          <a:p>
            <a:pPr algn="ctr"/>
            <a:r>
              <a:rPr lang="pt-BR" sz="4000" b="1" dirty="0"/>
              <a:t>e</a:t>
            </a:r>
            <a:r>
              <a:rPr lang="pt-BR" sz="4000" b="1" dirty="0" smtClean="0"/>
              <a:t>m inglês Lockout / Tagout (LOTO)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251469" y="6390480"/>
            <a:ext cx="243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/>
              <a:t>Fevereiro de 2012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39552" y="4545275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Colaboradores Autorizados</a:t>
            </a:r>
          </a:p>
        </p:txBody>
      </p:sp>
    </p:spTree>
    <p:extLst>
      <p:ext uri="{BB962C8B-B14F-4D97-AF65-F5344CB8AC3E}">
        <p14:creationId xmlns:p14="http://schemas.microsoft.com/office/powerpoint/2010/main" xmlns="" val="16437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39552" y="1268760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3. Cada membro da equipe deve prosseguir com o bloqueio da seguinte forma: bloqueia com um cadeado de uso coletivo, dispositivo e etiqueta a fonte de energia e deposita esta chave na caixa de bloqueio. Após, com seu cadeado pessoal e etiqueta bloqueia a caixa e guarda a chave em seu poder.  </a:t>
            </a:r>
          </a:p>
          <a:p>
            <a:endParaRPr lang="pt-BR" dirty="0"/>
          </a:p>
          <a:p>
            <a:r>
              <a:rPr lang="pt-BR" sz="2000" b="1" dirty="0" smtClean="0"/>
              <a:t>Como proceder com os bloqueios nas mudanças de turno</a:t>
            </a:r>
          </a:p>
          <a:p>
            <a:r>
              <a:rPr lang="pt-BR" dirty="0" smtClean="0"/>
              <a:t>No caso dos serviços não serem concluídos dentro do horário de trabalho do(s)  colaborador(es), cada autorizado que realizou o bloqueio deve passar o turno indo ao local do bloqueio e substituindo seu cadeado e sua etiqueta pelo do colega que está iniciando o turno.</a:t>
            </a:r>
          </a:p>
          <a:p>
            <a:r>
              <a:rPr lang="pt-BR" b="1" dirty="0" smtClean="0"/>
              <a:t>No caso de bloqueio em grupo:</a:t>
            </a:r>
          </a:p>
          <a:p>
            <a:r>
              <a:rPr lang="pt-BR" dirty="0" smtClean="0"/>
              <a:t>Todos os colaboradores substituem seus pares trocando os cadeados e etiquetas nos pontos de bloqueio e depois na caixa de bloqueio. Somente depois, o novo líder da manutenção deve substituir seu cadeado e etiqueta pelo líder que está saindo. Desta forma é importante escolher um novo líder antes de iniciar o novo turno.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2939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95536" y="1268760"/>
            <a:ext cx="842493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Como proceder se alguém perdeu sua chave</a:t>
            </a:r>
          </a:p>
          <a:p>
            <a:r>
              <a:rPr lang="pt-BR" dirty="0" smtClean="0"/>
              <a:t>O colaborador que perdeu sua chave deve procurar seu superior imediato e juntos devem ir até o local de bloqueio, quebrar o cadeado, retirar o bloqueio e a etiqueta caso o serviço tenha sido concluído. Deve-se dar baixa no cadeado deste colaborador e substituir por outro cadeado da mesma cor.</a:t>
            </a:r>
          </a:p>
          <a:p>
            <a:r>
              <a:rPr lang="pt-BR" dirty="0" smtClean="0"/>
              <a:t>Caso o desbloqueio não seja urgente, pode-se solicitar uma chave reserva para a Tagout. Para isso é necessário informar o n° de série do cadeado.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Não é permitido a quebra do cadeado sem que seu dono esteja junto.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sz="2000" b="1" dirty="0"/>
              <a:t>Como proceder se alguém </a:t>
            </a:r>
            <a:r>
              <a:rPr lang="pt-BR" sz="2000" b="1" dirty="0" smtClean="0"/>
              <a:t>foi </a:t>
            </a:r>
            <a:r>
              <a:rPr lang="pt-BR" sz="2000" b="1" dirty="0"/>
              <a:t>embora da fábrica com sua chave</a:t>
            </a:r>
          </a:p>
          <a:p>
            <a:r>
              <a:rPr lang="pt-BR" dirty="0" smtClean="0"/>
              <a:t>Seu superior imediato deve entrar em contato com o colaborador e </a:t>
            </a:r>
            <a:r>
              <a:rPr lang="pt-BR" dirty="0"/>
              <a:t>c</a:t>
            </a:r>
            <a:r>
              <a:rPr lang="pt-BR" dirty="0" smtClean="0"/>
              <a:t>ertificar-se que ele realmente foi embora e está em segurança. Duas opções: ou o colaborador volta para a fábrica e desbloqueia seu cadeado ou seu superior imediato quebra o cadeado e retira o bloqueio e etiqueta. </a:t>
            </a:r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Para este procedimento, antes de quebrar o cadeado, deve-se ter certeza que o colaborador que efetuou o bloqueio  encontra-se  em segurança.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94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980728"/>
            <a:ext cx="3837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Dispositivos de Bloqueio</a:t>
            </a:r>
            <a:endParaRPr lang="pt-BR" sz="2800" b="1" dirty="0"/>
          </a:p>
        </p:txBody>
      </p:sp>
      <p:pic>
        <p:nvPicPr>
          <p:cNvPr id="46082" name="Picture 2" descr="C:\Users\tosmann\Documents\Tagout\Clientes\Perfetti\Fotos LOTO\Dispositivos\garra plásti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9748" y="1525688"/>
            <a:ext cx="3076555" cy="230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6083" name="Picture 3" descr="C:\Users\tosmann\Documents\Tagout\Clientes\Perfetti\Fotos LOTO\Dispositivos\etique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9748" y="3958072"/>
            <a:ext cx="3076555" cy="230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795341" y="23395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Garra plástica não condutiva 6 furos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830299" y="47424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Etiqueta de identificação LOTO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036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980728"/>
            <a:ext cx="3837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Dispositivos de Bloqueio</a:t>
            </a:r>
            <a:endParaRPr lang="pt-BR" sz="28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4795341" y="23395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Bloqueio disjuntor universal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830299" y="47424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Bloqueio disjuntor DIN pequeno</a:t>
            </a:r>
            <a:endParaRPr lang="pt-BR" dirty="0"/>
          </a:p>
        </p:txBody>
      </p:sp>
      <p:pic>
        <p:nvPicPr>
          <p:cNvPr id="47106" name="Picture 2" descr="C:\Users\tosmann\Documents\Tagout\Clientes\Perfetti\Fotos LOTO\Dispositivos\bloqueio disjuntor univers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36015"/>
            <a:ext cx="3072342" cy="230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7107" name="Picture 3" descr="C:\Users\tosmann\Documents\Tagout\Clientes\Perfetti\Fotos LOTO\Dispositivos\bloqueio disjuntor DIN pequen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9080"/>
            <a:ext cx="3072342" cy="230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833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980728"/>
            <a:ext cx="3837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Dispositivos de Bloqueio</a:t>
            </a:r>
            <a:endParaRPr lang="pt-BR" sz="28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4644008" y="499771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Bloqueio a cabo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99992" y="235991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Bloqueio disjuntor DIN grande</a:t>
            </a:r>
            <a:endParaRPr lang="pt-BR" dirty="0"/>
          </a:p>
        </p:txBody>
      </p:sp>
      <p:pic>
        <p:nvPicPr>
          <p:cNvPr id="48131" name="Picture 3" descr="C:\Users\tosmann\Documents\Tagout\Clientes\Perfetti\Fotos LOTO\Dispositivos\bloqueio disjuntor DIN gran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7989" y="1544960"/>
            <a:ext cx="3103893" cy="232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Users\tosmann\Documents\Tagout\Clientes\Perfetti\Fotos LOTO\Dispositivos\bloqueio a cab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5994" y="4221088"/>
            <a:ext cx="3055888" cy="229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5048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6" name="Picture 12" descr="C:\Users\tosmann\Documents\Tagout\Clientes\Perfetti\Fotos LOTO\Fotos 30 jan\bloqueio disjuntor universal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199" y="2742648"/>
            <a:ext cx="3816424" cy="28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989410" y="1226779"/>
            <a:ext cx="3837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Dispositivos de Bloqueio</a:t>
            </a:r>
            <a:endParaRPr lang="pt-BR" sz="2800" b="1" dirty="0"/>
          </a:p>
        </p:txBody>
      </p:sp>
      <p:pic>
        <p:nvPicPr>
          <p:cNvPr id="7" name="Picture 21" descr="C:\Users\tosmann\Documents\Tagout\Clientes\Perfetti\Fotos LOTO\Fotos 30 jan\bloqueio disjuntor univers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0293" y="2742648"/>
            <a:ext cx="3816424" cy="28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971600" y="2132856"/>
            <a:ext cx="582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Método de bloqueio com dispositivo para disjuntor universal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089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22528" y="2204864"/>
            <a:ext cx="7920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Início – 13:00h às 13:10h</a:t>
            </a:r>
          </a:p>
          <a:p>
            <a:r>
              <a:rPr lang="pt-BR" sz="2400" dirty="0" smtClean="0"/>
              <a:t>Apresentação Teórica – 13:10h às 15:00h</a:t>
            </a:r>
          </a:p>
          <a:p>
            <a:r>
              <a:rPr lang="pt-BR" sz="2400" dirty="0" smtClean="0"/>
              <a:t>Intervalo – 15:00h às 15:10h</a:t>
            </a:r>
          </a:p>
          <a:p>
            <a:r>
              <a:rPr lang="pt-BR" sz="2400" dirty="0" smtClean="0"/>
              <a:t>Treinamento Prático com dispositivos – 15:10h às 16:40h</a:t>
            </a:r>
          </a:p>
          <a:p>
            <a:r>
              <a:rPr lang="pt-BR" sz="2400" dirty="0" smtClean="0"/>
              <a:t>Avaliação – 16:40h às 17:00h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22528" y="1268760"/>
            <a:ext cx="674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/>
              <a:t>Agenda Treinamento LOTO</a:t>
            </a:r>
          </a:p>
        </p:txBody>
      </p:sp>
    </p:spTree>
    <p:extLst>
      <p:ext uri="{BB962C8B-B14F-4D97-AF65-F5344CB8AC3E}">
        <p14:creationId xmlns:p14="http://schemas.microsoft.com/office/powerpoint/2010/main" xmlns="" val="28581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22528" y="2204864"/>
            <a:ext cx="79208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É de responsabilidade de todos ter uma atitude de segurança em todas as atividades de seu trabalho.</a:t>
            </a:r>
          </a:p>
          <a:p>
            <a:r>
              <a:rPr lang="pt-BR" sz="2400" dirty="0" smtClean="0"/>
              <a:t>No caso do pessoal de manutenção: antes de qualquer atividade pare, pense nos possíveis riscos, avalie de que forma é possível evitá-los e se tiver dúvidas, converse com seu superior, chame o responsável pela segurança do trabalho para auxiliá-lo a minimizar e evitar possível acidente antes que o mesmo aconteça.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22528" y="1268760"/>
            <a:ext cx="674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/>
              <a:t>Atitude na Segurança do Trabalho</a:t>
            </a:r>
          </a:p>
        </p:txBody>
      </p:sp>
    </p:spTree>
    <p:extLst>
      <p:ext uri="{BB962C8B-B14F-4D97-AF65-F5344CB8AC3E}">
        <p14:creationId xmlns:p14="http://schemas.microsoft.com/office/powerpoint/2010/main" xmlns="" val="1136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22528" y="2204864"/>
            <a:ext cx="79208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No caso do pessoal de produção: atividades repetitivas podem gerar uma falsa sensação de segurança, pois as pessoas pesam: “eu sempre fiz assim e nunca tive problema”. Todavia, é justamente esta sensação de segurança que leva ao acidente. Portanto, se você acredita que a atividade que você faz no dia a dia é perigosa, chame seu superior e a segurança do trabalho para discutirem sobre o tema. É a melhor forma de evitar acidentes.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22528" y="1268760"/>
            <a:ext cx="674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/>
              <a:t>Atitude na Segurança do Trabalho</a:t>
            </a:r>
          </a:p>
        </p:txBody>
      </p:sp>
    </p:spTree>
    <p:extLst>
      <p:ext uri="{BB962C8B-B14F-4D97-AF65-F5344CB8AC3E}">
        <p14:creationId xmlns:p14="http://schemas.microsoft.com/office/powerpoint/2010/main" xmlns="" val="36954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39552" y="2420888"/>
            <a:ext cx="7920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Objetivo: </a:t>
            </a:r>
            <a:r>
              <a:rPr lang="pt-BR" sz="2400" dirty="0" smtClean="0"/>
              <a:t>são </a:t>
            </a:r>
            <a:r>
              <a:rPr lang="pt-BR" sz="2400" dirty="0"/>
              <a:t>procedimentos de controle para o uso de travas e cadeados de segurança, a fim de prevenir os acionamentos acidentais ou indevidos de chaves elétricas, válvulas ou outro tipo de comando e evitar a ocorrência de acidentes</a:t>
            </a:r>
            <a:r>
              <a:rPr lang="pt-BR" sz="2400" dirty="0" smtClean="0"/>
              <a:t>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22528" y="1268760"/>
            <a:ext cx="674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/>
              <a:t>Bloqueio/Etiquetagem</a:t>
            </a:r>
          </a:p>
        </p:txBody>
      </p:sp>
    </p:spTree>
    <p:extLst>
      <p:ext uri="{BB962C8B-B14F-4D97-AF65-F5344CB8AC3E}">
        <p14:creationId xmlns:p14="http://schemas.microsoft.com/office/powerpoint/2010/main" xmlns="" val="7857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39552" y="2348880"/>
            <a:ext cx="79208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Finalidade: </a:t>
            </a:r>
            <a:r>
              <a:rPr lang="pt-BR" sz="2400" dirty="0" smtClean="0"/>
              <a:t>o uso de cadeado e etiqueta de sinalização é propiciar o máximo de proteção aos colaboradores que estiverem envolvidos em trabalhos de manutenção, reparos e limpezas de maquinas e outros equipamentos, cujas partes moveis ou condutores elétricos constituem risco de acidentes, se as fontes de energia não estiverem interrompidas e devidamente travadas. </a:t>
            </a:r>
            <a:endParaRPr lang="pt-BR" sz="2400" b="1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522528" y="1268760"/>
            <a:ext cx="674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/>
              <a:t>Bloqueio/Etiquetagem</a:t>
            </a:r>
          </a:p>
        </p:txBody>
      </p:sp>
    </p:spTree>
    <p:extLst>
      <p:ext uri="{BB962C8B-B14F-4D97-AF65-F5344CB8AC3E}">
        <p14:creationId xmlns:p14="http://schemas.microsoft.com/office/powerpoint/2010/main" xmlns="" val="3690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76172" y="1268760"/>
            <a:ext cx="849694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Normas Regulamentadoras que exigem o uso do procedimento de Bloqueio e Etiquetagem: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NR </a:t>
            </a:r>
            <a:r>
              <a:rPr lang="pt-BR" sz="2000" b="1" dirty="0"/>
              <a:t>10 – SEGURANÇA EM INSTALAÇÕES E SERVIÇOS EM </a:t>
            </a:r>
            <a:r>
              <a:rPr lang="pt-BR" sz="2000" b="1" dirty="0" smtClean="0"/>
              <a:t>ELETRICIDADE</a:t>
            </a:r>
          </a:p>
          <a:p>
            <a:r>
              <a:rPr lang="pt-BR" sz="2400" dirty="0"/>
              <a:t>E</a:t>
            </a:r>
            <a:r>
              <a:rPr lang="pt-BR" sz="2400" dirty="0" smtClean="0"/>
              <a:t>stabelece </a:t>
            </a:r>
            <a:r>
              <a:rPr lang="pt-BR" sz="2400" dirty="0"/>
              <a:t>os requisitos </a:t>
            </a:r>
            <a:r>
              <a:rPr lang="pt-BR" sz="2400" dirty="0" smtClean="0"/>
              <a:t>mínimos </a:t>
            </a:r>
            <a:r>
              <a:rPr lang="pt-BR" sz="2400" dirty="0"/>
              <a:t>objetivando a</a:t>
            </a:r>
          </a:p>
          <a:p>
            <a:r>
              <a:rPr lang="pt-BR" sz="2400" dirty="0"/>
              <a:t>implementação de medidas de controle e sistemas preventivos, de forma a garantir a segurança e a saúde dos</a:t>
            </a:r>
          </a:p>
          <a:p>
            <a:r>
              <a:rPr lang="pt-BR" sz="2400" dirty="0"/>
              <a:t>trabalhadores que, direta ou indiretamente, interajam em instalações elétricas e serviços com eletricidade</a:t>
            </a:r>
            <a:r>
              <a:rPr lang="pt-BR" sz="2400" dirty="0" smtClean="0"/>
              <a:t>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NR-12 </a:t>
            </a:r>
            <a:r>
              <a:rPr lang="pt-BR" sz="2000" b="1" dirty="0"/>
              <a:t>– SEGURANÇA NO TRABALHO EM MÁQUINAS E </a:t>
            </a:r>
            <a:r>
              <a:rPr lang="pt-BR" sz="2000" b="1" dirty="0" smtClean="0"/>
              <a:t>EQUIPAMENTOS</a:t>
            </a:r>
          </a:p>
          <a:p>
            <a:r>
              <a:rPr lang="pt-BR" sz="2400" dirty="0" smtClean="0"/>
              <a:t>Estabelece os requisitos mínimos </a:t>
            </a:r>
            <a:r>
              <a:rPr lang="pt-BR" sz="2400" dirty="0"/>
              <a:t>para a </a:t>
            </a:r>
            <a:r>
              <a:rPr lang="pt-BR" sz="2400" dirty="0" smtClean="0"/>
              <a:t>prevenção</a:t>
            </a:r>
            <a:endParaRPr lang="pt-BR" sz="2400" dirty="0"/>
          </a:p>
          <a:p>
            <a:r>
              <a:rPr lang="pt-BR" sz="2400" dirty="0"/>
              <a:t>de acidentes e </a:t>
            </a:r>
            <a:r>
              <a:rPr lang="pt-BR" sz="2400" dirty="0" smtClean="0"/>
              <a:t>doenças </a:t>
            </a:r>
            <a:r>
              <a:rPr lang="pt-BR" sz="2400" dirty="0"/>
              <a:t>do trabalho nas fases de projeto e de </a:t>
            </a:r>
            <a:r>
              <a:rPr lang="pt-BR" sz="2400" dirty="0" smtClean="0"/>
              <a:t>utilização </a:t>
            </a:r>
            <a:r>
              <a:rPr lang="pt-BR" sz="2400" dirty="0"/>
              <a:t>de maquinas e equipamentos de todos os </a:t>
            </a:r>
            <a:r>
              <a:rPr lang="pt-BR" sz="2400" dirty="0" smtClean="0"/>
              <a:t>tipos</a:t>
            </a:r>
            <a:r>
              <a:rPr lang="pt-BR" sz="2400" dirty="0"/>
              <a:t>.</a:t>
            </a:r>
            <a:endParaRPr lang="pt-BR" sz="2400" b="1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11153" y="0"/>
            <a:ext cx="2732847" cy="1477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6759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76172" y="1268760"/>
            <a:ext cx="84969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NR’s </a:t>
            </a:r>
            <a:r>
              <a:rPr lang="pt-BR" sz="2400" b="1" dirty="0"/>
              <a:t>e Normas Internacionais Aplicáveis</a:t>
            </a:r>
          </a:p>
          <a:p>
            <a:r>
              <a:rPr lang="pt-BR" sz="2400" dirty="0"/>
              <a:t>OSHA 29 CRF 1910.147 The Control </a:t>
            </a:r>
            <a:r>
              <a:rPr lang="pt-BR" sz="2400" dirty="0" smtClean="0"/>
              <a:t>of </a:t>
            </a:r>
            <a:r>
              <a:rPr lang="pt-BR" sz="2400" dirty="0"/>
              <a:t>Hazardous Energy (Lockout / Tagout)</a:t>
            </a:r>
          </a:p>
          <a:p>
            <a:r>
              <a:rPr lang="pt-BR" sz="2400" dirty="0"/>
              <a:t>OHSAS 18.000</a:t>
            </a:r>
          </a:p>
          <a:p>
            <a:r>
              <a:rPr lang="pt-BR" sz="2400" dirty="0"/>
              <a:t>NR 10 – 10.2.8.2; 10.3.1; 10.3.2; 10.5.1; 10.5.2; 10.5.3; 10.5.4; 10.10</a:t>
            </a:r>
          </a:p>
          <a:p>
            <a:r>
              <a:rPr lang="pt-BR" sz="2400" dirty="0"/>
              <a:t>NR 12.113; 12.116 a 12.124</a:t>
            </a:r>
          </a:p>
          <a:p>
            <a:r>
              <a:rPr lang="pt-BR" sz="2400" dirty="0"/>
              <a:t>NR 33.3.2.D; 33.3.3.C; anexo 2 (PET) itens 3 e </a:t>
            </a:r>
            <a:r>
              <a:rPr lang="pt-BR" sz="2400" dirty="0" smtClean="0"/>
              <a:t>4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14595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1838</Words>
  <Application>Microsoft Office PowerPoint</Application>
  <PresentationFormat>Apresentação na tela (4:3)</PresentationFormat>
  <Paragraphs>129</Paragraphs>
  <Slides>25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Tutorial – PPT - Lotopro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tosmann</dc:creator>
  <cp:lastModifiedBy>Ygor Magri</cp:lastModifiedBy>
  <cp:revision>61</cp:revision>
  <dcterms:created xsi:type="dcterms:W3CDTF">2012-10-09T17:18:51Z</dcterms:created>
  <dcterms:modified xsi:type="dcterms:W3CDTF">2018-05-28T19:16:54Z</dcterms:modified>
</cp:coreProperties>
</file>