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howGuides="1">
      <p:cViewPr varScale="1">
        <p:scale>
          <a:sx n="110" d="100"/>
          <a:sy n="110" d="100"/>
        </p:scale>
        <p:origin x="1688" y="176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815A-4EF2-CBDA-791B-20DF00AF1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362" y="2970870"/>
            <a:ext cx="9093439" cy="1621111"/>
          </a:xfrm>
        </p:spPr>
        <p:txBody>
          <a:bodyPr/>
          <a:lstStyle/>
          <a:p>
            <a:r>
              <a:rPr lang="en-US" dirty="0"/>
              <a:t>BRCA1</a:t>
            </a:r>
          </a:p>
        </p:txBody>
      </p:sp>
    </p:spTree>
    <p:extLst>
      <p:ext uri="{BB962C8B-B14F-4D97-AF65-F5344CB8AC3E}">
        <p14:creationId xmlns:p14="http://schemas.microsoft.com/office/powerpoint/2010/main" val="4214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05882" y="1495425"/>
            <a:ext cx="5486400" cy="4572000"/>
            <a:chOff x="2605882" y="1495425"/>
            <a:chExt cx="5486400" cy="4572000"/>
          </a:xfrm>
        </p:grpSpPr>
        <p:sp>
          <p:nvSpPr>
            <p:cNvPr id="3" name="rc3"/>
            <p:cNvSpPr/>
            <p:nvPr/>
          </p:nvSpPr>
          <p:spPr>
            <a:xfrm>
              <a:off x="2605881" y="1495425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t4"/>
            <p:cNvSpPr/>
            <p:nvPr/>
          </p:nvSpPr>
          <p:spPr>
            <a:xfrm>
              <a:off x="4341663" y="4056954"/>
              <a:ext cx="66452" cy="66452"/>
            </a:xfrm>
            <a:prstGeom prst="ellipse">
              <a:avLst/>
            </a:prstGeom>
            <a:solidFill>
              <a:srgbClr val="7CAE00">
                <a:alpha val="54901"/>
              </a:srgbClr>
            </a:solidFill>
            <a:ln w="9000" cap="rnd">
              <a:solidFill>
                <a:srgbClr val="7CAE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4357094" y="4056954"/>
              <a:ext cx="66452" cy="66452"/>
            </a:xfrm>
            <a:prstGeom prst="ellipse">
              <a:avLst/>
            </a:prstGeom>
            <a:solidFill>
              <a:srgbClr val="7CAE00">
                <a:alpha val="54901"/>
              </a:srgbClr>
            </a:solidFill>
            <a:ln w="9000" cap="rnd">
              <a:solidFill>
                <a:srgbClr val="7CAE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3915983" y="4056954"/>
              <a:ext cx="66452" cy="66452"/>
            </a:xfrm>
            <a:prstGeom prst="ellipse">
              <a:avLst/>
            </a:prstGeom>
            <a:solidFill>
              <a:srgbClr val="7CAE00">
                <a:alpha val="54901"/>
              </a:srgbClr>
            </a:solidFill>
            <a:ln w="9000" cap="rnd">
              <a:solidFill>
                <a:srgbClr val="7CAE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4672265" y="4056954"/>
              <a:ext cx="66452" cy="66452"/>
            </a:xfrm>
            <a:prstGeom prst="ellipse">
              <a:avLst/>
            </a:prstGeom>
            <a:solidFill>
              <a:srgbClr val="7CAE00">
                <a:alpha val="54901"/>
              </a:srgbClr>
            </a:solidFill>
            <a:ln w="9000" cap="rnd">
              <a:solidFill>
                <a:srgbClr val="7CAE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4931044" y="4304211"/>
              <a:ext cx="175794" cy="175794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4857718" y="4304211"/>
              <a:ext cx="175794" cy="175794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517741" y="4927230"/>
              <a:ext cx="36101" cy="36101"/>
            </a:xfrm>
            <a:prstGeom prst="ellipse">
              <a:avLst/>
            </a:prstGeom>
            <a:solidFill>
              <a:srgbClr val="00BFC4">
                <a:alpha val="54901"/>
              </a:srgbClr>
            </a:solidFill>
            <a:ln w="9000" cap="rnd">
              <a:solidFill>
                <a:srgbClr val="00BFC4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9076" y="4927230"/>
              <a:ext cx="36101" cy="36101"/>
            </a:xfrm>
            <a:prstGeom prst="ellipse">
              <a:avLst/>
            </a:prstGeom>
            <a:solidFill>
              <a:srgbClr val="00BFC4">
                <a:alpha val="54901"/>
              </a:srgbClr>
            </a:solidFill>
            <a:ln w="9000" cap="rnd">
              <a:solidFill>
                <a:srgbClr val="00BFC4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643947" y="4927230"/>
              <a:ext cx="36101" cy="36101"/>
            </a:xfrm>
            <a:prstGeom prst="ellipse">
              <a:avLst/>
            </a:prstGeom>
            <a:solidFill>
              <a:srgbClr val="00BFC4">
                <a:alpha val="54901"/>
              </a:srgbClr>
            </a:solidFill>
            <a:ln w="9000" cap="rnd">
              <a:solidFill>
                <a:srgbClr val="00BFC4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845415" y="4927230"/>
              <a:ext cx="36101" cy="36101"/>
            </a:xfrm>
            <a:prstGeom prst="ellipse">
              <a:avLst/>
            </a:prstGeom>
            <a:solidFill>
              <a:srgbClr val="00BFC4">
                <a:alpha val="54901"/>
              </a:srgbClr>
            </a:solidFill>
            <a:ln w="9000" cap="rnd">
              <a:solidFill>
                <a:srgbClr val="00BFC4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4603029" y="2300356"/>
              <a:ext cx="279821" cy="27982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4727635" y="2914359"/>
              <a:ext cx="280012" cy="280012"/>
            </a:xfrm>
            <a:prstGeom prst="ellipse">
              <a:avLst/>
            </a:prstGeom>
            <a:solidFill>
              <a:srgbClr val="C77CFF">
                <a:alpha val="54901"/>
              </a:srgbClr>
            </a:solidFill>
            <a:ln w="9000" cap="rnd">
              <a:solidFill>
                <a:srgbClr val="C77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5074422" y="2914359"/>
              <a:ext cx="280012" cy="280012"/>
            </a:xfrm>
            <a:prstGeom prst="ellipse">
              <a:avLst/>
            </a:prstGeom>
            <a:solidFill>
              <a:srgbClr val="C77CFF">
                <a:alpha val="54901"/>
              </a:srgbClr>
            </a:solidFill>
            <a:ln w="9000" cap="rnd">
              <a:solidFill>
                <a:srgbClr val="C77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537222" y="4959212"/>
              <a:ext cx="17198" cy="167506"/>
            </a:xfrm>
            <a:custGeom>
              <a:avLst/>
              <a:gdLst/>
              <a:ahLst/>
              <a:cxnLst/>
              <a:rect l="0" t="0" r="0" b="0"/>
              <a:pathLst>
                <a:path w="17198" h="167506">
                  <a:moveTo>
                    <a:pt x="17198" y="1675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672159" y="4947662"/>
              <a:ext cx="246661" cy="57829"/>
            </a:xfrm>
            <a:custGeom>
              <a:avLst/>
              <a:gdLst/>
              <a:ahLst/>
              <a:cxnLst/>
              <a:rect l="0" t="0" r="0" b="0"/>
              <a:pathLst>
                <a:path w="246661" h="57829">
                  <a:moveTo>
                    <a:pt x="246661" y="578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870137" y="4835093"/>
              <a:ext cx="61869" cy="99462"/>
            </a:xfrm>
            <a:custGeom>
              <a:avLst/>
              <a:gdLst/>
              <a:ahLst/>
              <a:cxnLst/>
              <a:rect l="0" t="0" r="0" b="0"/>
              <a:pathLst>
                <a:path w="61869" h="99462">
                  <a:moveTo>
                    <a:pt x="61869" y="0"/>
                  </a:moveTo>
                  <a:lnTo>
                    <a:pt x="0" y="994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tx20"/>
            <p:cNvSpPr/>
            <p:nvPr/>
          </p:nvSpPr>
          <p:spPr>
            <a:xfrm>
              <a:off x="3927534" y="4147585"/>
              <a:ext cx="626857" cy="1064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Pro34Leu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173136" y="3923349"/>
              <a:ext cx="626857" cy="1064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Pro34Leu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454914" y="3923855"/>
              <a:ext cx="626857" cy="1064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Pro34Leu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645766" y="4147227"/>
              <a:ext cx="626857" cy="1064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Pro34Leu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073831" y="4319722"/>
              <a:ext cx="739285" cy="1338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Asn298Asp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51433" y="4405927"/>
              <a:ext cx="739285" cy="1338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Asn298Asp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245412" y="5115772"/>
              <a:ext cx="618388" cy="137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Cys47Tyr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245412" y="4725248"/>
              <a:ext cx="618388" cy="137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Cys47Tyr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941680" y="4920757"/>
              <a:ext cx="618388" cy="137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Cys47Tyr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954866" y="4725370"/>
              <a:ext cx="618388" cy="137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Cys47Tyr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446875" y="2271479"/>
              <a:ext cx="755376" cy="109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Val1740Glu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16746" y="3082961"/>
              <a:ext cx="538143" cy="1346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As19Tyr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69272" y="2969345"/>
              <a:ext cx="538143" cy="1346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As19Tyr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3199692" y="1912372"/>
              <a:ext cx="0" cy="3630074"/>
            </a:xfrm>
            <a:custGeom>
              <a:avLst/>
              <a:gdLst/>
              <a:ahLst/>
              <a:cxnLst/>
              <a:rect l="0" t="0" r="0" b="0"/>
              <a:pathLst>
                <a:path h="3630074">
                  <a:moveTo>
                    <a:pt x="0" y="363007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2905594" y="5322488"/>
              <a:ext cx="211856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905594" y="4497471"/>
              <a:ext cx="211856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05594" y="3672305"/>
              <a:ext cx="211856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905594" y="2847512"/>
              <a:ext cx="211856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905594" y="2022569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3155408" y="537744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3155408" y="455242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3155408" y="372740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3155408" y="290239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3155408" y="207737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3199692" y="5542446"/>
              <a:ext cx="2660319" cy="0"/>
            </a:xfrm>
            <a:custGeom>
              <a:avLst/>
              <a:gdLst/>
              <a:ahLst/>
              <a:cxnLst/>
              <a:rect l="0" t="0" r="0" b="0"/>
              <a:pathLst>
                <a:path w="2660319">
                  <a:moveTo>
                    <a:pt x="0" y="0"/>
                  </a:moveTo>
                  <a:lnTo>
                    <a:pt x="266031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3320616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4126774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4932931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5739089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tx49"/>
            <p:cNvSpPr/>
            <p:nvPr/>
          </p:nvSpPr>
          <p:spPr>
            <a:xfrm>
              <a:off x="3252862" y="5627069"/>
              <a:ext cx="135508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59020" y="5627888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890552" y="5624539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696710" y="5627888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035824" y="5804790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2573687" y="3661993"/>
              <a:ext cx="365757" cy="1308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037148" y="2443542"/>
              <a:ext cx="899244" cy="168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-Log10(AF)</a:t>
              </a:r>
            </a:p>
          </p:txBody>
        </p:sp>
        <p:sp>
          <p:nvSpPr>
            <p:cNvPr id="56" name="pt56"/>
            <p:cNvSpPr/>
            <p:nvPr/>
          </p:nvSpPr>
          <p:spPr>
            <a:xfrm>
              <a:off x="6161231" y="2770030"/>
              <a:ext cx="96226" cy="9622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6119921" y="2938953"/>
              <a:ext cx="178847" cy="1788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6094938" y="3172773"/>
              <a:ext cx="228813" cy="22881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6075213" y="3471239"/>
              <a:ext cx="268263" cy="26826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60"/>
            <p:cNvSpPr/>
            <p:nvPr/>
          </p:nvSpPr>
          <p:spPr>
            <a:xfrm>
              <a:off x="6470109" y="2763188"/>
              <a:ext cx="211856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470109" y="2973496"/>
              <a:ext cx="211856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470109" y="3232076"/>
              <a:ext cx="211856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5.6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70109" y="3550118"/>
              <a:ext cx="211856" cy="109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5.8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037148" y="3931566"/>
              <a:ext cx="1966565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ClinVar.Variant.Category</a:t>
              </a:r>
            </a:p>
          </p:txBody>
        </p:sp>
        <p:sp>
          <p:nvSpPr>
            <p:cNvPr id="65" name="pt65"/>
            <p:cNvSpPr/>
            <p:nvPr/>
          </p:nvSpPr>
          <p:spPr>
            <a:xfrm>
              <a:off x="6109747" y="4282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6109747" y="4477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6109747" y="46724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6109747" y="4867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tx69"/>
            <p:cNvSpPr/>
            <p:nvPr/>
          </p:nvSpPr>
          <p:spPr>
            <a:xfrm>
              <a:off x="6320565" y="4543296"/>
              <a:ext cx="50750" cy="13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20565" y="4642598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320565" y="4831271"/>
              <a:ext cx="211708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199692" y="1553830"/>
              <a:ext cx="2202160" cy="179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 Breast Cancer, 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401853" y="1550655"/>
              <a:ext cx="111521" cy="183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β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513374" y="1553830"/>
              <a:ext cx="1614685" cy="179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vs. FUSE Score, 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128060" y="1590045"/>
              <a:ext cx="111521" cy="1436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239582" y="1674182"/>
              <a:ext cx="118665" cy="595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=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358248" y="1587167"/>
              <a:ext cx="395485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0.66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53734" y="1582504"/>
              <a:ext cx="40104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, p=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154776" y="1587564"/>
              <a:ext cx="621506" cy="1461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0.0135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EEE59C-8B42-B90B-80A0-7AF14A09536F}"/>
              </a:ext>
            </a:extLst>
          </p:cNvPr>
          <p:cNvGrpSpPr/>
          <p:nvPr/>
        </p:nvGrpSpPr>
        <p:grpSpPr>
          <a:xfrm>
            <a:off x="2605882" y="1495425"/>
            <a:ext cx="5486400" cy="4572000"/>
            <a:chOff x="2605882" y="1495425"/>
            <a:chExt cx="5486400" cy="4572000"/>
          </a:xfrm>
        </p:grpSpPr>
        <p:sp>
          <p:nvSpPr>
            <p:cNvPr id="3" name="rc3">
              <a:extLst>
                <a:ext uri="{FF2B5EF4-FFF2-40B4-BE49-F238E27FC236}">
                  <a16:creationId xmlns:a16="http://schemas.microsoft.com/office/drawing/2014/main" id="{4DDE3EB6-C76B-18F7-1DE1-83AC8D16D2CD}"/>
                </a:ext>
              </a:extLst>
            </p:cNvPr>
            <p:cNvSpPr/>
            <p:nvPr/>
          </p:nvSpPr>
          <p:spPr>
            <a:xfrm>
              <a:off x="2605881" y="1495425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t4">
              <a:extLst>
                <a:ext uri="{FF2B5EF4-FFF2-40B4-BE49-F238E27FC236}">
                  <a16:creationId xmlns:a16="http://schemas.microsoft.com/office/drawing/2014/main" id="{1A3211C0-1C80-4E4A-B7D6-AE1DEC87185D}"/>
                </a:ext>
              </a:extLst>
            </p:cNvPr>
            <p:cNvSpPr/>
            <p:nvPr/>
          </p:nvSpPr>
          <p:spPr>
            <a:xfrm>
              <a:off x="3937075" y="2657593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t5">
              <a:extLst>
                <a:ext uri="{FF2B5EF4-FFF2-40B4-BE49-F238E27FC236}">
                  <a16:creationId xmlns:a16="http://schemas.microsoft.com/office/drawing/2014/main" id="{9DE5A725-C136-3497-54ED-6B850A896094}"/>
                </a:ext>
              </a:extLst>
            </p:cNvPr>
            <p:cNvSpPr/>
            <p:nvPr/>
          </p:nvSpPr>
          <p:spPr>
            <a:xfrm>
              <a:off x="4841815" y="2657593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>
              <a:extLst>
                <a:ext uri="{FF2B5EF4-FFF2-40B4-BE49-F238E27FC236}">
                  <a16:creationId xmlns:a16="http://schemas.microsoft.com/office/drawing/2014/main" id="{D195A9A8-BD86-13BA-ED65-7FA5B14ABA3E}"/>
                </a:ext>
              </a:extLst>
            </p:cNvPr>
            <p:cNvSpPr/>
            <p:nvPr/>
          </p:nvSpPr>
          <p:spPr>
            <a:xfrm>
              <a:off x="4664333" y="2657593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>
              <a:extLst>
                <a:ext uri="{FF2B5EF4-FFF2-40B4-BE49-F238E27FC236}">
                  <a16:creationId xmlns:a16="http://schemas.microsoft.com/office/drawing/2014/main" id="{07D957FF-BD7D-B9E5-ED34-C4D7C9B9EAB2}"/>
                </a:ext>
              </a:extLst>
            </p:cNvPr>
            <p:cNvSpPr/>
            <p:nvPr/>
          </p:nvSpPr>
          <p:spPr>
            <a:xfrm>
              <a:off x="4127092" y="4609954"/>
              <a:ext cx="36101" cy="3610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>
              <a:extLst>
                <a:ext uri="{FF2B5EF4-FFF2-40B4-BE49-F238E27FC236}">
                  <a16:creationId xmlns:a16="http://schemas.microsoft.com/office/drawing/2014/main" id="{A5A64DA3-1EA2-E7DD-0F45-005571A4BC31}"/>
                </a:ext>
              </a:extLst>
            </p:cNvPr>
            <p:cNvSpPr/>
            <p:nvPr/>
          </p:nvSpPr>
          <p:spPr>
            <a:xfrm>
              <a:off x="4336185" y="4609954"/>
              <a:ext cx="36101" cy="3610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>
              <a:extLst>
                <a:ext uri="{FF2B5EF4-FFF2-40B4-BE49-F238E27FC236}">
                  <a16:creationId xmlns:a16="http://schemas.microsoft.com/office/drawing/2014/main" id="{DCC0986A-AA7B-93C7-298D-63E2E777A91E}"/>
                </a:ext>
              </a:extLst>
            </p:cNvPr>
            <p:cNvSpPr/>
            <p:nvPr/>
          </p:nvSpPr>
          <p:spPr>
            <a:xfrm>
              <a:off x="3943791" y="4609954"/>
              <a:ext cx="36101" cy="3610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tx10">
              <a:extLst>
                <a:ext uri="{FF2B5EF4-FFF2-40B4-BE49-F238E27FC236}">
                  <a16:creationId xmlns:a16="http://schemas.microsoft.com/office/drawing/2014/main" id="{D5B820FE-ABB7-E6B5-E985-C3049FCAE732}"/>
                </a:ext>
              </a:extLst>
            </p:cNvPr>
            <p:cNvSpPr/>
            <p:nvPr/>
          </p:nvSpPr>
          <p:spPr>
            <a:xfrm>
              <a:off x="3685667" y="2852153"/>
              <a:ext cx="618741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Ser242Ile</a:t>
              </a:r>
            </a:p>
          </p:txBody>
        </p:sp>
        <p:sp>
          <p:nvSpPr>
            <p:cNvPr id="11" name="tx11">
              <a:extLst>
                <a:ext uri="{FF2B5EF4-FFF2-40B4-BE49-F238E27FC236}">
                  <a16:creationId xmlns:a16="http://schemas.microsoft.com/office/drawing/2014/main" id="{4D159029-EBB7-7B11-A3EC-12643406F70F}"/>
                </a:ext>
              </a:extLst>
            </p:cNvPr>
            <p:cNvSpPr/>
            <p:nvPr/>
          </p:nvSpPr>
          <p:spPr>
            <a:xfrm>
              <a:off x="5036710" y="2773383"/>
              <a:ext cx="618741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Ser242Ile</a:t>
              </a:r>
            </a:p>
          </p:txBody>
        </p:sp>
        <p:sp>
          <p:nvSpPr>
            <p:cNvPr id="12" name="tx12">
              <a:extLst>
                <a:ext uri="{FF2B5EF4-FFF2-40B4-BE49-F238E27FC236}">
                  <a16:creationId xmlns:a16="http://schemas.microsoft.com/office/drawing/2014/main" id="{DA058C61-902B-F4BA-E29B-5D2076A6FEFF}"/>
                </a:ext>
              </a:extLst>
            </p:cNvPr>
            <p:cNvSpPr/>
            <p:nvPr/>
          </p:nvSpPr>
          <p:spPr>
            <a:xfrm>
              <a:off x="4327826" y="2628157"/>
              <a:ext cx="618741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Ser242Ile</a:t>
              </a:r>
            </a:p>
          </p:txBody>
        </p:sp>
        <p:sp>
          <p:nvSpPr>
            <p:cNvPr id="13" name="tx13">
              <a:extLst>
                <a:ext uri="{FF2B5EF4-FFF2-40B4-BE49-F238E27FC236}">
                  <a16:creationId xmlns:a16="http://schemas.microsoft.com/office/drawing/2014/main" id="{3CC8B81C-97A2-FE08-F853-7DFED3B326B1}"/>
                </a:ext>
              </a:extLst>
            </p:cNvPr>
            <p:cNvSpPr/>
            <p:nvPr/>
          </p:nvSpPr>
          <p:spPr>
            <a:xfrm>
              <a:off x="3871476" y="4654491"/>
              <a:ext cx="682895" cy="137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Glu111Gly</a:t>
              </a:r>
            </a:p>
          </p:txBody>
        </p:sp>
        <p:sp>
          <p:nvSpPr>
            <p:cNvPr id="14" name="tx14">
              <a:extLst>
                <a:ext uri="{FF2B5EF4-FFF2-40B4-BE49-F238E27FC236}">
                  <a16:creationId xmlns:a16="http://schemas.microsoft.com/office/drawing/2014/main" id="{FE1D48FD-8018-BA3C-BCF2-211E624BF8D6}"/>
                </a:ext>
              </a:extLst>
            </p:cNvPr>
            <p:cNvSpPr/>
            <p:nvPr/>
          </p:nvSpPr>
          <p:spPr>
            <a:xfrm>
              <a:off x="4193364" y="4430612"/>
              <a:ext cx="682895" cy="137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Glu111Gly</a:t>
              </a:r>
            </a:p>
          </p:txBody>
        </p:sp>
        <p:sp>
          <p:nvSpPr>
            <p:cNvPr id="15" name="tx15">
              <a:extLst>
                <a:ext uri="{FF2B5EF4-FFF2-40B4-BE49-F238E27FC236}">
                  <a16:creationId xmlns:a16="http://schemas.microsoft.com/office/drawing/2014/main" id="{6998B468-13D5-8C1E-16C1-8B75409F3350}"/>
                </a:ext>
              </a:extLst>
            </p:cNvPr>
            <p:cNvSpPr/>
            <p:nvPr/>
          </p:nvSpPr>
          <p:spPr>
            <a:xfrm>
              <a:off x="3419008" y="4430710"/>
              <a:ext cx="682895" cy="137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Glu111Gly</a:t>
              </a:r>
            </a:p>
          </p:txBody>
        </p:sp>
        <p:sp>
          <p:nvSpPr>
            <p:cNvPr id="16" name="pl16">
              <a:extLst>
                <a:ext uri="{FF2B5EF4-FFF2-40B4-BE49-F238E27FC236}">
                  <a16:creationId xmlns:a16="http://schemas.microsoft.com/office/drawing/2014/main" id="{2CAB64E1-FDFD-79EA-1475-2D6D227F805B}"/>
                </a:ext>
              </a:extLst>
            </p:cNvPr>
            <p:cNvSpPr/>
            <p:nvPr/>
          </p:nvSpPr>
          <p:spPr>
            <a:xfrm>
              <a:off x="3199692" y="1912372"/>
              <a:ext cx="0" cy="3630074"/>
            </a:xfrm>
            <a:custGeom>
              <a:avLst/>
              <a:gdLst/>
              <a:ahLst/>
              <a:cxnLst/>
              <a:rect l="0" t="0" r="0" b="0"/>
              <a:pathLst>
                <a:path h="3630074">
                  <a:moveTo>
                    <a:pt x="0" y="363007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tx17">
              <a:extLst>
                <a:ext uri="{FF2B5EF4-FFF2-40B4-BE49-F238E27FC236}">
                  <a16:creationId xmlns:a16="http://schemas.microsoft.com/office/drawing/2014/main" id="{FF883885-9D0D-7938-8DE6-5E02D7AB76C3}"/>
                </a:ext>
              </a:extLst>
            </p:cNvPr>
            <p:cNvSpPr/>
            <p:nvPr/>
          </p:nvSpPr>
          <p:spPr>
            <a:xfrm>
              <a:off x="2905594" y="5324646"/>
              <a:ext cx="211856" cy="1074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</a:t>
              </a:r>
            </a:p>
          </p:txBody>
        </p:sp>
        <p:sp>
          <p:nvSpPr>
            <p:cNvPr id="18" name="tx18">
              <a:extLst>
                <a:ext uri="{FF2B5EF4-FFF2-40B4-BE49-F238E27FC236}">
                  <a16:creationId xmlns:a16="http://schemas.microsoft.com/office/drawing/2014/main" id="{1C9CD8E3-F6F0-4794-2680-B455FA9EAD89}"/>
                </a:ext>
              </a:extLst>
            </p:cNvPr>
            <p:cNvSpPr/>
            <p:nvPr/>
          </p:nvSpPr>
          <p:spPr>
            <a:xfrm>
              <a:off x="2905594" y="4497173"/>
              <a:ext cx="211856" cy="109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6.0</a:t>
              </a:r>
            </a:p>
          </p:txBody>
        </p:sp>
        <p:sp>
          <p:nvSpPr>
            <p:cNvPr id="19" name="tx19">
              <a:extLst>
                <a:ext uri="{FF2B5EF4-FFF2-40B4-BE49-F238E27FC236}">
                  <a16:creationId xmlns:a16="http://schemas.microsoft.com/office/drawing/2014/main" id="{05D0CB82-063A-3B78-3EB2-3792ED7B9AE7}"/>
                </a:ext>
              </a:extLst>
            </p:cNvPr>
            <p:cNvSpPr/>
            <p:nvPr/>
          </p:nvSpPr>
          <p:spPr>
            <a:xfrm>
              <a:off x="2905594" y="3672305"/>
              <a:ext cx="211856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6.5</a:t>
              </a:r>
            </a:p>
          </p:txBody>
        </p:sp>
        <p:sp>
          <p:nvSpPr>
            <p:cNvPr id="20" name="tx20">
              <a:extLst>
                <a:ext uri="{FF2B5EF4-FFF2-40B4-BE49-F238E27FC236}">
                  <a16:creationId xmlns:a16="http://schemas.microsoft.com/office/drawing/2014/main" id="{820D2D80-0125-A9BA-9CC9-96ABE1B2300D}"/>
                </a:ext>
              </a:extLst>
            </p:cNvPr>
            <p:cNvSpPr/>
            <p:nvPr/>
          </p:nvSpPr>
          <p:spPr>
            <a:xfrm>
              <a:off x="2905594" y="2847586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7.0</a:t>
              </a:r>
            </a:p>
          </p:txBody>
        </p:sp>
        <p:sp>
          <p:nvSpPr>
            <p:cNvPr id="21" name="tx21">
              <a:extLst>
                <a:ext uri="{FF2B5EF4-FFF2-40B4-BE49-F238E27FC236}">
                  <a16:creationId xmlns:a16="http://schemas.microsoft.com/office/drawing/2014/main" id="{0D9485DD-9E58-04B2-76F9-B241AA4DD6B9}"/>
                </a:ext>
              </a:extLst>
            </p:cNvPr>
            <p:cNvSpPr/>
            <p:nvPr/>
          </p:nvSpPr>
          <p:spPr>
            <a:xfrm>
              <a:off x="2905594" y="2024579"/>
              <a:ext cx="211856" cy="1074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22" name="pl22">
              <a:extLst>
                <a:ext uri="{FF2B5EF4-FFF2-40B4-BE49-F238E27FC236}">
                  <a16:creationId xmlns:a16="http://schemas.microsoft.com/office/drawing/2014/main" id="{B0FDFD3E-0089-47BC-2A8E-B8F983B1DF8D}"/>
                </a:ext>
              </a:extLst>
            </p:cNvPr>
            <p:cNvSpPr/>
            <p:nvPr/>
          </p:nvSpPr>
          <p:spPr>
            <a:xfrm>
              <a:off x="3155408" y="537744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>
              <a:extLst>
                <a:ext uri="{FF2B5EF4-FFF2-40B4-BE49-F238E27FC236}">
                  <a16:creationId xmlns:a16="http://schemas.microsoft.com/office/drawing/2014/main" id="{B3AFA32B-B2D6-DBDB-8053-4891E89CD470}"/>
                </a:ext>
              </a:extLst>
            </p:cNvPr>
            <p:cNvSpPr/>
            <p:nvPr/>
          </p:nvSpPr>
          <p:spPr>
            <a:xfrm>
              <a:off x="3155408" y="455242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>
              <a:extLst>
                <a:ext uri="{FF2B5EF4-FFF2-40B4-BE49-F238E27FC236}">
                  <a16:creationId xmlns:a16="http://schemas.microsoft.com/office/drawing/2014/main" id="{EE5C28E5-BE53-77E2-E398-8DFD917D164E}"/>
                </a:ext>
              </a:extLst>
            </p:cNvPr>
            <p:cNvSpPr/>
            <p:nvPr/>
          </p:nvSpPr>
          <p:spPr>
            <a:xfrm>
              <a:off x="3155408" y="372740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>
              <a:extLst>
                <a:ext uri="{FF2B5EF4-FFF2-40B4-BE49-F238E27FC236}">
                  <a16:creationId xmlns:a16="http://schemas.microsoft.com/office/drawing/2014/main" id="{12453E6D-DDA4-CB5D-B305-60C41916B778}"/>
                </a:ext>
              </a:extLst>
            </p:cNvPr>
            <p:cNvSpPr/>
            <p:nvPr/>
          </p:nvSpPr>
          <p:spPr>
            <a:xfrm>
              <a:off x="3155408" y="290239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>
              <a:extLst>
                <a:ext uri="{FF2B5EF4-FFF2-40B4-BE49-F238E27FC236}">
                  <a16:creationId xmlns:a16="http://schemas.microsoft.com/office/drawing/2014/main" id="{31CA885A-1035-49CD-C9F2-E75A9CA1AF12}"/>
                </a:ext>
              </a:extLst>
            </p:cNvPr>
            <p:cNvSpPr/>
            <p:nvPr/>
          </p:nvSpPr>
          <p:spPr>
            <a:xfrm>
              <a:off x="3155408" y="207737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>
              <a:extLst>
                <a:ext uri="{FF2B5EF4-FFF2-40B4-BE49-F238E27FC236}">
                  <a16:creationId xmlns:a16="http://schemas.microsoft.com/office/drawing/2014/main" id="{2E15551A-1919-8F76-30CF-EBF491D9D7AF}"/>
                </a:ext>
              </a:extLst>
            </p:cNvPr>
            <p:cNvSpPr/>
            <p:nvPr/>
          </p:nvSpPr>
          <p:spPr>
            <a:xfrm>
              <a:off x="3199692" y="5542446"/>
              <a:ext cx="2660319" cy="0"/>
            </a:xfrm>
            <a:custGeom>
              <a:avLst/>
              <a:gdLst/>
              <a:ahLst/>
              <a:cxnLst/>
              <a:rect l="0" t="0" r="0" b="0"/>
              <a:pathLst>
                <a:path w="2660319">
                  <a:moveTo>
                    <a:pt x="0" y="0"/>
                  </a:moveTo>
                  <a:lnTo>
                    <a:pt x="266031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>
              <a:extLst>
                <a:ext uri="{FF2B5EF4-FFF2-40B4-BE49-F238E27FC236}">
                  <a16:creationId xmlns:a16="http://schemas.microsoft.com/office/drawing/2014/main" id="{6CA1054B-D255-72AC-54CF-9868DAF5B1E5}"/>
                </a:ext>
              </a:extLst>
            </p:cNvPr>
            <p:cNvSpPr/>
            <p:nvPr/>
          </p:nvSpPr>
          <p:spPr>
            <a:xfrm>
              <a:off x="3320616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>
              <a:extLst>
                <a:ext uri="{FF2B5EF4-FFF2-40B4-BE49-F238E27FC236}">
                  <a16:creationId xmlns:a16="http://schemas.microsoft.com/office/drawing/2014/main" id="{4527EA84-2588-27CD-2AD2-E5AD34A4D788}"/>
                </a:ext>
              </a:extLst>
            </p:cNvPr>
            <p:cNvSpPr/>
            <p:nvPr/>
          </p:nvSpPr>
          <p:spPr>
            <a:xfrm>
              <a:off x="4126774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>
              <a:extLst>
                <a:ext uri="{FF2B5EF4-FFF2-40B4-BE49-F238E27FC236}">
                  <a16:creationId xmlns:a16="http://schemas.microsoft.com/office/drawing/2014/main" id="{9C33510C-CDCE-B6DA-6370-2DEF9F88932F}"/>
                </a:ext>
              </a:extLst>
            </p:cNvPr>
            <p:cNvSpPr/>
            <p:nvPr/>
          </p:nvSpPr>
          <p:spPr>
            <a:xfrm>
              <a:off x="4932931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>
              <a:extLst>
                <a:ext uri="{FF2B5EF4-FFF2-40B4-BE49-F238E27FC236}">
                  <a16:creationId xmlns:a16="http://schemas.microsoft.com/office/drawing/2014/main" id="{AA424D1F-AFAD-B555-929B-35DF568B881E}"/>
                </a:ext>
              </a:extLst>
            </p:cNvPr>
            <p:cNvSpPr/>
            <p:nvPr/>
          </p:nvSpPr>
          <p:spPr>
            <a:xfrm>
              <a:off x="5739089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32">
              <a:extLst>
                <a:ext uri="{FF2B5EF4-FFF2-40B4-BE49-F238E27FC236}">
                  <a16:creationId xmlns:a16="http://schemas.microsoft.com/office/drawing/2014/main" id="{3A401C28-E1DB-476C-38A7-27ACABCD672E}"/>
                </a:ext>
              </a:extLst>
            </p:cNvPr>
            <p:cNvSpPr/>
            <p:nvPr/>
          </p:nvSpPr>
          <p:spPr>
            <a:xfrm>
              <a:off x="3189312" y="5624539"/>
              <a:ext cx="26260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</a:t>
              </a:r>
            </a:p>
          </p:txBody>
        </p:sp>
        <p:sp>
          <p:nvSpPr>
            <p:cNvPr id="33" name="tx33">
              <a:extLst>
                <a:ext uri="{FF2B5EF4-FFF2-40B4-BE49-F238E27FC236}">
                  <a16:creationId xmlns:a16="http://schemas.microsoft.com/office/drawing/2014/main" id="{D2F4DA52-8CAA-9BB0-E41A-8C0A8E979E75}"/>
                </a:ext>
              </a:extLst>
            </p:cNvPr>
            <p:cNvSpPr/>
            <p:nvPr/>
          </p:nvSpPr>
          <p:spPr>
            <a:xfrm>
              <a:off x="4020845" y="5624539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34" name="tx34">
              <a:extLst>
                <a:ext uri="{FF2B5EF4-FFF2-40B4-BE49-F238E27FC236}">
                  <a16:creationId xmlns:a16="http://schemas.microsoft.com/office/drawing/2014/main" id="{0F4F180C-3B00-D9F8-0574-A7ED050C1ECA}"/>
                </a:ext>
              </a:extLst>
            </p:cNvPr>
            <p:cNvSpPr/>
            <p:nvPr/>
          </p:nvSpPr>
          <p:spPr>
            <a:xfrm>
              <a:off x="4827003" y="5624539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35" name="tx35">
              <a:extLst>
                <a:ext uri="{FF2B5EF4-FFF2-40B4-BE49-F238E27FC236}">
                  <a16:creationId xmlns:a16="http://schemas.microsoft.com/office/drawing/2014/main" id="{95C55B30-AA5C-4D7E-C2A5-083A48FBFBB3}"/>
                </a:ext>
              </a:extLst>
            </p:cNvPr>
            <p:cNvSpPr/>
            <p:nvPr/>
          </p:nvSpPr>
          <p:spPr>
            <a:xfrm>
              <a:off x="5633160" y="5624539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36" name="tx36">
              <a:extLst>
                <a:ext uri="{FF2B5EF4-FFF2-40B4-BE49-F238E27FC236}">
                  <a16:creationId xmlns:a16="http://schemas.microsoft.com/office/drawing/2014/main" id="{A42FE957-34F4-2A66-2729-DA23518335B0}"/>
                </a:ext>
              </a:extLst>
            </p:cNvPr>
            <p:cNvSpPr/>
            <p:nvPr/>
          </p:nvSpPr>
          <p:spPr>
            <a:xfrm>
              <a:off x="4035824" y="5804790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37" name="tx37">
              <a:extLst>
                <a:ext uri="{FF2B5EF4-FFF2-40B4-BE49-F238E27FC236}">
                  <a16:creationId xmlns:a16="http://schemas.microsoft.com/office/drawing/2014/main" id="{A049C57F-96F9-3ACF-1ADA-9FA1821F5150}"/>
                </a:ext>
              </a:extLst>
            </p:cNvPr>
            <p:cNvSpPr/>
            <p:nvPr/>
          </p:nvSpPr>
          <p:spPr>
            <a:xfrm rot="-5400000">
              <a:off x="2573687" y="3661993"/>
              <a:ext cx="365757" cy="1308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38" name="tx38">
              <a:extLst>
                <a:ext uri="{FF2B5EF4-FFF2-40B4-BE49-F238E27FC236}">
                  <a16:creationId xmlns:a16="http://schemas.microsoft.com/office/drawing/2014/main" id="{4E990A46-82CD-FFD5-2B89-31D5607E0BD6}"/>
                </a:ext>
              </a:extLst>
            </p:cNvPr>
            <p:cNvSpPr/>
            <p:nvPr/>
          </p:nvSpPr>
          <p:spPr>
            <a:xfrm>
              <a:off x="6037148" y="2890245"/>
              <a:ext cx="1966565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ClinVar.Variant.Category</a:t>
              </a:r>
            </a:p>
          </p:txBody>
        </p:sp>
        <p:sp>
          <p:nvSpPr>
            <p:cNvPr id="39" name="pt39">
              <a:extLst>
                <a:ext uri="{FF2B5EF4-FFF2-40B4-BE49-F238E27FC236}">
                  <a16:creationId xmlns:a16="http://schemas.microsoft.com/office/drawing/2014/main" id="{AB145A39-7DB5-5444-0E03-254E09996C40}"/>
                </a:ext>
              </a:extLst>
            </p:cNvPr>
            <p:cNvSpPr/>
            <p:nvPr/>
          </p:nvSpPr>
          <p:spPr>
            <a:xfrm>
              <a:off x="6109747" y="32414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>
              <a:extLst>
                <a:ext uri="{FF2B5EF4-FFF2-40B4-BE49-F238E27FC236}">
                  <a16:creationId xmlns:a16="http://schemas.microsoft.com/office/drawing/2014/main" id="{AD3F485B-5A07-8663-2B68-109024A5BB44}"/>
                </a:ext>
              </a:extLst>
            </p:cNvPr>
            <p:cNvSpPr/>
            <p:nvPr/>
          </p:nvSpPr>
          <p:spPr>
            <a:xfrm>
              <a:off x="6037148" y="3519048"/>
              <a:ext cx="899244" cy="168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-Log10(AF)</a:t>
              </a:r>
            </a:p>
          </p:txBody>
        </p:sp>
        <p:sp>
          <p:nvSpPr>
            <p:cNvPr id="41" name="pt41">
              <a:extLst>
                <a:ext uri="{FF2B5EF4-FFF2-40B4-BE49-F238E27FC236}">
                  <a16:creationId xmlns:a16="http://schemas.microsoft.com/office/drawing/2014/main" id="{A0191F5A-414C-425F-C40D-6DECD03E3DB4}"/>
                </a:ext>
              </a:extLst>
            </p:cNvPr>
            <p:cNvSpPr/>
            <p:nvPr/>
          </p:nvSpPr>
          <p:spPr>
            <a:xfrm>
              <a:off x="6149218" y="3849396"/>
              <a:ext cx="88506" cy="885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>
              <a:extLst>
                <a:ext uri="{FF2B5EF4-FFF2-40B4-BE49-F238E27FC236}">
                  <a16:creationId xmlns:a16="http://schemas.microsoft.com/office/drawing/2014/main" id="{4AD95093-9F88-B87D-0350-FF3CDF36E4A4}"/>
                </a:ext>
              </a:extLst>
            </p:cNvPr>
            <p:cNvSpPr/>
            <p:nvPr/>
          </p:nvSpPr>
          <p:spPr>
            <a:xfrm>
              <a:off x="6099493" y="4015954"/>
              <a:ext cx="187955" cy="18795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>
              <a:extLst>
                <a:ext uri="{FF2B5EF4-FFF2-40B4-BE49-F238E27FC236}">
                  <a16:creationId xmlns:a16="http://schemas.microsoft.com/office/drawing/2014/main" id="{59EA68D9-EB6F-5343-162F-66F87DE8D89A}"/>
                </a:ext>
              </a:extLst>
            </p:cNvPr>
            <p:cNvSpPr/>
            <p:nvPr/>
          </p:nvSpPr>
          <p:spPr>
            <a:xfrm>
              <a:off x="6071289" y="4262931"/>
              <a:ext cx="244363" cy="24436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tx44">
              <a:extLst>
                <a:ext uri="{FF2B5EF4-FFF2-40B4-BE49-F238E27FC236}">
                  <a16:creationId xmlns:a16="http://schemas.microsoft.com/office/drawing/2014/main" id="{E603B3A7-26AC-B938-F080-C283AB271ED4}"/>
                </a:ext>
              </a:extLst>
            </p:cNvPr>
            <p:cNvSpPr/>
            <p:nvPr/>
          </p:nvSpPr>
          <p:spPr>
            <a:xfrm>
              <a:off x="6438362" y="3838397"/>
              <a:ext cx="381372" cy="109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5.563</a:t>
              </a:r>
            </a:p>
          </p:txBody>
        </p:sp>
        <p:sp>
          <p:nvSpPr>
            <p:cNvPr id="45" name="tx45">
              <a:extLst>
                <a:ext uri="{FF2B5EF4-FFF2-40B4-BE49-F238E27FC236}">
                  <a16:creationId xmlns:a16="http://schemas.microsoft.com/office/drawing/2014/main" id="{A43B7140-E27A-2D51-F1C4-FC12C52AE5E4}"/>
                </a:ext>
              </a:extLst>
            </p:cNvPr>
            <p:cNvSpPr/>
            <p:nvPr/>
          </p:nvSpPr>
          <p:spPr>
            <a:xfrm>
              <a:off x="6438362" y="4054829"/>
              <a:ext cx="381372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5.564</a:t>
              </a:r>
            </a:p>
          </p:txBody>
        </p:sp>
        <p:sp>
          <p:nvSpPr>
            <p:cNvPr id="46" name="tx46">
              <a:extLst>
                <a:ext uri="{FF2B5EF4-FFF2-40B4-BE49-F238E27FC236}">
                  <a16:creationId xmlns:a16="http://schemas.microsoft.com/office/drawing/2014/main" id="{4A05E0CB-D746-A1A3-AB61-597A50140C1F}"/>
                </a:ext>
              </a:extLst>
            </p:cNvPr>
            <p:cNvSpPr/>
            <p:nvPr/>
          </p:nvSpPr>
          <p:spPr>
            <a:xfrm>
              <a:off x="6438362" y="4330010"/>
              <a:ext cx="381372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5.565</a:t>
              </a:r>
            </a:p>
          </p:txBody>
        </p:sp>
        <p:sp>
          <p:nvSpPr>
            <p:cNvPr id="47" name="tx47">
              <a:extLst>
                <a:ext uri="{FF2B5EF4-FFF2-40B4-BE49-F238E27FC236}">
                  <a16:creationId xmlns:a16="http://schemas.microsoft.com/office/drawing/2014/main" id="{D8E542BB-4EC5-6465-52E0-9078ABCD17E3}"/>
                </a:ext>
              </a:extLst>
            </p:cNvPr>
            <p:cNvSpPr/>
            <p:nvPr/>
          </p:nvSpPr>
          <p:spPr>
            <a:xfrm>
              <a:off x="3199692" y="1553830"/>
              <a:ext cx="2529681" cy="179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 Colorectal Cancer, </a:t>
              </a:r>
            </a:p>
          </p:txBody>
        </p:sp>
        <p:sp>
          <p:nvSpPr>
            <p:cNvPr id="48" name="tx48">
              <a:extLst>
                <a:ext uri="{FF2B5EF4-FFF2-40B4-BE49-F238E27FC236}">
                  <a16:creationId xmlns:a16="http://schemas.microsoft.com/office/drawing/2014/main" id="{01502180-1F04-6325-11D9-99A83F52AAC1}"/>
                </a:ext>
              </a:extLst>
            </p:cNvPr>
            <p:cNvSpPr/>
            <p:nvPr/>
          </p:nvSpPr>
          <p:spPr>
            <a:xfrm>
              <a:off x="5729374" y="1550655"/>
              <a:ext cx="111521" cy="183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β</a:t>
              </a:r>
            </a:p>
          </p:txBody>
        </p:sp>
        <p:sp>
          <p:nvSpPr>
            <p:cNvPr id="49" name="tx49">
              <a:extLst>
                <a:ext uri="{FF2B5EF4-FFF2-40B4-BE49-F238E27FC236}">
                  <a16:creationId xmlns:a16="http://schemas.microsoft.com/office/drawing/2014/main" id="{8943DACC-533F-17E9-75F9-0A4A35988905}"/>
                </a:ext>
              </a:extLst>
            </p:cNvPr>
            <p:cNvSpPr/>
            <p:nvPr/>
          </p:nvSpPr>
          <p:spPr>
            <a:xfrm>
              <a:off x="5840895" y="1553830"/>
              <a:ext cx="1614685" cy="179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vs. FUSE Score, </a:t>
              </a:r>
            </a:p>
          </p:txBody>
        </p:sp>
        <p:sp>
          <p:nvSpPr>
            <p:cNvPr id="50" name="tx50">
              <a:extLst>
                <a:ext uri="{FF2B5EF4-FFF2-40B4-BE49-F238E27FC236}">
                  <a16:creationId xmlns:a16="http://schemas.microsoft.com/office/drawing/2014/main" id="{D3867B92-0AD5-B638-ED34-466A05775682}"/>
                </a:ext>
              </a:extLst>
            </p:cNvPr>
            <p:cNvSpPr/>
            <p:nvPr/>
          </p:nvSpPr>
          <p:spPr>
            <a:xfrm>
              <a:off x="7455581" y="1590045"/>
              <a:ext cx="111521" cy="1436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51" name="tx51">
              <a:extLst>
                <a:ext uri="{FF2B5EF4-FFF2-40B4-BE49-F238E27FC236}">
                  <a16:creationId xmlns:a16="http://schemas.microsoft.com/office/drawing/2014/main" id="{8AA75436-66B6-093B-9FF0-9640C0DA12CB}"/>
                </a:ext>
              </a:extLst>
            </p:cNvPr>
            <p:cNvSpPr/>
            <p:nvPr/>
          </p:nvSpPr>
          <p:spPr>
            <a:xfrm>
              <a:off x="7567103" y="1674182"/>
              <a:ext cx="118665" cy="595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=</a:t>
              </a:r>
            </a:p>
          </p:txBody>
        </p:sp>
        <p:sp>
          <p:nvSpPr>
            <p:cNvPr id="52" name="tx52">
              <a:extLst>
                <a:ext uri="{FF2B5EF4-FFF2-40B4-BE49-F238E27FC236}">
                  <a16:creationId xmlns:a16="http://schemas.microsoft.com/office/drawing/2014/main" id="{4AB3B17C-193F-497B-A3B3-AA13F8DCEAE2}"/>
                </a:ext>
              </a:extLst>
            </p:cNvPr>
            <p:cNvSpPr/>
            <p:nvPr/>
          </p:nvSpPr>
          <p:spPr>
            <a:xfrm>
              <a:off x="7685769" y="1587267"/>
              <a:ext cx="395485" cy="146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0.49</a:t>
              </a:r>
            </a:p>
          </p:txBody>
        </p:sp>
        <p:sp>
          <p:nvSpPr>
            <p:cNvPr id="53" name="tx53">
              <a:extLst>
                <a:ext uri="{FF2B5EF4-FFF2-40B4-BE49-F238E27FC236}">
                  <a16:creationId xmlns:a16="http://schemas.microsoft.com/office/drawing/2014/main" id="{EEB23D58-3FCF-309A-A981-DD4DAFDFBEB1}"/>
                </a:ext>
              </a:extLst>
            </p:cNvPr>
            <p:cNvSpPr/>
            <p:nvPr/>
          </p:nvSpPr>
          <p:spPr>
            <a:xfrm>
              <a:off x="8081255" y="1582504"/>
              <a:ext cx="40104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, p=</a:t>
              </a:r>
            </a:p>
          </p:txBody>
        </p:sp>
        <p:sp>
          <p:nvSpPr>
            <p:cNvPr id="54" name="tx54">
              <a:extLst>
                <a:ext uri="{FF2B5EF4-FFF2-40B4-BE49-F238E27FC236}">
                  <a16:creationId xmlns:a16="http://schemas.microsoft.com/office/drawing/2014/main" id="{5BE81A88-2546-70F1-9051-054F7DDD990C}"/>
                </a:ext>
              </a:extLst>
            </p:cNvPr>
            <p:cNvSpPr/>
            <p:nvPr/>
          </p:nvSpPr>
          <p:spPr>
            <a:xfrm>
              <a:off x="8482297" y="1587167"/>
              <a:ext cx="621506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0.3262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77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1BDAD0-5E6E-3E11-A08D-91265B422819}"/>
              </a:ext>
            </a:extLst>
          </p:cNvPr>
          <p:cNvGrpSpPr/>
          <p:nvPr/>
        </p:nvGrpSpPr>
        <p:grpSpPr>
          <a:xfrm>
            <a:off x="2605882" y="1495425"/>
            <a:ext cx="5486400" cy="4572000"/>
            <a:chOff x="2605882" y="1495425"/>
            <a:chExt cx="5486400" cy="4572000"/>
          </a:xfrm>
        </p:grpSpPr>
        <p:sp>
          <p:nvSpPr>
            <p:cNvPr id="3" name="rc3">
              <a:extLst>
                <a:ext uri="{FF2B5EF4-FFF2-40B4-BE49-F238E27FC236}">
                  <a16:creationId xmlns:a16="http://schemas.microsoft.com/office/drawing/2014/main" id="{D5A49227-FF83-52FC-F885-65EFA8B45C3A}"/>
                </a:ext>
              </a:extLst>
            </p:cNvPr>
            <p:cNvSpPr/>
            <p:nvPr/>
          </p:nvSpPr>
          <p:spPr>
            <a:xfrm>
              <a:off x="2605881" y="1495425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t4">
              <a:extLst>
                <a:ext uri="{FF2B5EF4-FFF2-40B4-BE49-F238E27FC236}">
                  <a16:creationId xmlns:a16="http://schemas.microsoft.com/office/drawing/2014/main" id="{7DC9BF7F-ABF6-6357-0327-56D30D18B266}"/>
                </a:ext>
              </a:extLst>
            </p:cNvPr>
            <p:cNvSpPr/>
            <p:nvPr/>
          </p:nvSpPr>
          <p:spPr>
            <a:xfrm>
              <a:off x="3675438" y="2161916"/>
              <a:ext cx="280012" cy="280012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t5">
              <a:extLst>
                <a:ext uri="{FF2B5EF4-FFF2-40B4-BE49-F238E27FC236}">
                  <a16:creationId xmlns:a16="http://schemas.microsoft.com/office/drawing/2014/main" id="{6EACD184-5285-7E4F-CAF4-5509E70E20B4}"/>
                </a:ext>
              </a:extLst>
            </p:cNvPr>
            <p:cNvSpPr/>
            <p:nvPr/>
          </p:nvSpPr>
          <p:spPr>
            <a:xfrm>
              <a:off x="3527957" y="2161916"/>
              <a:ext cx="280012" cy="280012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>
              <a:extLst>
                <a:ext uri="{FF2B5EF4-FFF2-40B4-BE49-F238E27FC236}">
                  <a16:creationId xmlns:a16="http://schemas.microsoft.com/office/drawing/2014/main" id="{10AEFC53-A755-5646-CCE5-281626DCBFF1}"/>
                </a:ext>
              </a:extLst>
            </p:cNvPr>
            <p:cNvSpPr/>
            <p:nvPr/>
          </p:nvSpPr>
          <p:spPr>
            <a:xfrm>
              <a:off x="3327543" y="2161916"/>
              <a:ext cx="280012" cy="280012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>
              <a:extLst>
                <a:ext uri="{FF2B5EF4-FFF2-40B4-BE49-F238E27FC236}">
                  <a16:creationId xmlns:a16="http://schemas.microsoft.com/office/drawing/2014/main" id="{A576104B-C080-6581-4150-BCCFCCB8E648}"/>
                </a:ext>
              </a:extLst>
            </p:cNvPr>
            <p:cNvSpPr/>
            <p:nvPr/>
          </p:nvSpPr>
          <p:spPr>
            <a:xfrm>
              <a:off x="4719954" y="3015026"/>
              <a:ext cx="209302" cy="20930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>
              <a:extLst>
                <a:ext uri="{FF2B5EF4-FFF2-40B4-BE49-F238E27FC236}">
                  <a16:creationId xmlns:a16="http://schemas.microsoft.com/office/drawing/2014/main" id="{577D66BC-A058-6C4B-870E-3A460F960CCA}"/>
                </a:ext>
              </a:extLst>
            </p:cNvPr>
            <p:cNvSpPr/>
            <p:nvPr/>
          </p:nvSpPr>
          <p:spPr>
            <a:xfrm>
              <a:off x="4693360" y="3015026"/>
              <a:ext cx="209302" cy="20930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>
              <a:extLst>
                <a:ext uri="{FF2B5EF4-FFF2-40B4-BE49-F238E27FC236}">
                  <a16:creationId xmlns:a16="http://schemas.microsoft.com/office/drawing/2014/main" id="{64B92B4B-6753-DD77-15B2-8060C8C3E39A}"/>
                </a:ext>
              </a:extLst>
            </p:cNvPr>
            <p:cNvSpPr/>
            <p:nvPr/>
          </p:nvSpPr>
          <p:spPr>
            <a:xfrm>
              <a:off x="3196762" y="3015026"/>
              <a:ext cx="209302" cy="20930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>
              <a:extLst>
                <a:ext uri="{FF2B5EF4-FFF2-40B4-BE49-F238E27FC236}">
                  <a16:creationId xmlns:a16="http://schemas.microsoft.com/office/drawing/2014/main" id="{82D8448A-3807-395F-04D0-494FFF1C9665}"/>
                </a:ext>
              </a:extLst>
            </p:cNvPr>
            <p:cNvSpPr/>
            <p:nvPr/>
          </p:nvSpPr>
          <p:spPr>
            <a:xfrm>
              <a:off x="4419788" y="3254557"/>
              <a:ext cx="193965" cy="193965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>
              <a:extLst>
                <a:ext uri="{FF2B5EF4-FFF2-40B4-BE49-F238E27FC236}">
                  <a16:creationId xmlns:a16="http://schemas.microsoft.com/office/drawing/2014/main" id="{C9F3EA9D-7454-4970-C4B8-DE4CA55C01A3}"/>
                </a:ext>
              </a:extLst>
            </p:cNvPr>
            <p:cNvSpPr/>
            <p:nvPr/>
          </p:nvSpPr>
          <p:spPr>
            <a:xfrm>
              <a:off x="4477614" y="3254557"/>
              <a:ext cx="193965" cy="193965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>
              <a:extLst>
                <a:ext uri="{FF2B5EF4-FFF2-40B4-BE49-F238E27FC236}">
                  <a16:creationId xmlns:a16="http://schemas.microsoft.com/office/drawing/2014/main" id="{6832E318-B949-DE3A-C466-07AF1EF13B32}"/>
                </a:ext>
              </a:extLst>
            </p:cNvPr>
            <p:cNvSpPr/>
            <p:nvPr/>
          </p:nvSpPr>
          <p:spPr>
            <a:xfrm>
              <a:off x="4792690" y="3508381"/>
              <a:ext cx="192969" cy="192969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>
              <a:extLst>
                <a:ext uri="{FF2B5EF4-FFF2-40B4-BE49-F238E27FC236}">
                  <a16:creationId xmlns:a16="http://schemas.microsoft.com/office/drawing/2014/main" id="{81677809-879A-E835-33AB-0C165D8014A6}"/>
                </a:ext>
              </a:extLst>
            </p:cNvPr>
            <p:cNvSpPr/>
            <p:nvPr/>
          </p:nvSpPr>
          <p:spPr>
            <a:xfrm>
              <a:off x="4397527" y="3508381"/>
              <a:ext cx="192969" cy="192969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>
              <a:extLst>
                <a:ext uri="{FF2B5EF4-FFF2-40B4-BE49-F238E27FC236}">
                  <a16:creationId xmlns:a16="http://schemas.microsoft.com/office/drawing/2014/main" id="{ADBE095F-FFB2-E88F-1F49-E5A6358F1988}"/>
                </a:ext>
              </a:extLst>
            </p:cNvPr>
            <p:cNvSpPr/>
            <p:nvPr/>
          </p:nvSpPr>
          <p:spPr>
            <a:xfrm>
              <a:off x="4901859" y="4928132"/>
              <a:ext cx="36101" cy="36101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>
              <a:extLst>
                <a:ext uri="{FF2B5EF4-FFF2-40B4-BE49-F238E27FC236}">
                  <a16:creationId xmlns:a16="http://schemas.microsoft.com/office/drawing/2014/main" id="{1179CD7F-027D-30A0-C76A-A5D33A2FAD95}"/>
                </a:ext>
              </a:extLst>
            </p:cNvPr>
            <p:cNvSpPr/>
            <p:nvPr/>
          </p:nvSpPr>
          <p:spPr>
            <a:xfrm>
              <a:off x="4526694" y="4928132"/>
              <a:ext cx="36101" cy="36101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tx16">
              <a:extLst>
                <a:ext uri="{FF2B5EF4-FFF2-40B4-BE49-F238E27FC236}">
                  <a16:creationId xmlns:a16="http://schemas.microsoft.com/office/drawing/2014/main" id="{7C8E09C1-CC97-5CB1-0575-0986B13473E4}"/>
                </a:ext>
              </a:extLst>
            </p:cNvPr>
            <p:cNvSpPr/>
            <p:nvPr/>
          </p:nvSpPr>
          <p:spPr>
            <a:xfrm>
              <a:off x="3891307" y="2327489"/>
              <a:ext cx="682895" cy="109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Glu143Ter</a:t>
              </a:r>
            </a:p>
          </p:txBody>
        </p:sp>
        <p:sp>
          <p:nvSpPr>
            <p:cNvPr id="17" name="tx17">
              <a:extLst>
                <a:ext uri="{FF2B5EF4-FFF2-40B4-BE49-F238E27FC236}">
                  <a16:creationId xmlns:a16="http://schemas.microsoft.com/office/drawing/2014/main" id="{8356E392-6754-DF77-C5E1-0EAAA8507A87}"/>
                </a:ext>
              </a:extLst>
            </p:cNvPr>
            <p:cNvSpPr/>
            <p:nvPr/>
          </p:nvSpPr>
          <p:spPr>
            <a:xfrm>
              <a:off x="3259494" y="2132479"/>
              <a:ext cx="682895" cy="109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Glu143Ter</a:t>
              </a:r>
            </a:p>
          </p:txBody>
        </p:sp>
        <p:sp>
          <p:nvSpPr>
            <p:cNvPr id="18" name="tx18">
              <a:extLst>
                <a:ext uri="{FF2B5EF4-FFF2-40B4-BE49-F238E27FC236}">
                  <a16:creationId xmlns:a16="http://schemas.microsoft.com/office/drawing/2014/main" id="{BA28AC9B-4748-2926-4728-615FAF917FCD}"/>
                </a:ext>
              </a:extLst>
            </p:cNvPr>
            <p:cNvSpPr/>
            <p:nvPr/>
          </p:nvSpPr>
          <p:spPr>
            <a:xfrm>
              <a:off x="3118313" y="2357536"/>
              <a:ext cx="682895" cy="109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Glu143Ter</a:t>
              </a:r>
            </a:p>
          </p:txBody>
        </p:sp>
        <p:sp>
          <p:nvSpPr>
            <p:cNvPr id="19" name="tx19">
              <a:extLst>
                <a:ext uri="{FF2B5EF4-FFF2-40B4-BE49-F238E27FC236}">
                  <a16:creationId xmlns:a16="http://schemas.microsoft.com/office/drawing/2014/main" id="{6885B6B4-87A6-7781-B73E-D5FBD0BA0EEB}"/>
                </a:ext>
              </a:extLst>
            </p:cNvPr>
            <p:cNvSpPr/>
            <p:nvPr/>
          </p:nvSpPr>
          <p:spPr>
            <a:xfrm>
              <a:off x="4880683" y="3052404"/>
              <a:ext cx="674990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Ala221Ser</a:t>
              </a:r>
            </a:p>
          </p:txBody>
        </p:sp>
        <p:sp>
          <p:nvSpPr>
            <p:cNvPr id="20" name="tx20">
              <a:extLst>
                <a:ext uri="{FF2B5EF4-FFF2-40B4-BE49-F238E27FC236}">
                  <a16:creationId xmlns:a16="http://schemas.microsoft.com/office/drawing/2014/main" id="{02839B39-1754-8743-79F0-384C3EE428E2}"/>
                </a:ext>
              </a:extLst>
            </p:cNvPr>
            <p:cNvSpPr/>
            <p:nvPr/>
          </p:nvSpPr>
          <p:spPr>
            <a:xfrm>
              <a:off x="4067442" y="3123077"/>
              <a:ext cx="674990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Ala221Ser</a:t>
              </a:r>
            </a:p>
          </p:txBody>
        </p:sp>
        <p:sp>
          <p:nvSpPr>
            <p:cNvPr id="21" name="tx21">
              <a:extLst>
                <a:ext uri="{FF2B5EF4-FFF2-40B4-BE49-F238E27FC236}">
                  <a16:creationId xmlns:a16="http://schemas.microsoft.com/office/drawing/2014/main" id="{8CC01567-79F0-3864-64DF-028B54D302CC}"/>
                </a:ext>
              </a:extLst>
            </p:cNvPr>
            <p:cNvSpPr/>
            <p:nvPr/>
          </p:nvSpPr>
          <p:spPr>
            <a:xfrm>
              <a:off x="3357916" y="3003852"/>
              <a:ext cx="674990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Ala221Ser</a:t>
              </a:r>
            </a:p>
          </p:txBody>
        </p:sp>
        <p:sp>
          <p:nvSpPr>
            <p:cNvPr id="22" name="tx22">
              <a:extLst>
                <a:ext uri="{FF2B5EF4-FFF2-40B4-BE49-F238E27FC236}">
                  <a16:creationId xmlns:a16="http://schemas.microsoft.com/office/drawing/2014/main" id="{2CDF8D14-932D-5B9B-6EB0-CF3E1885BC71}"/>
                </a:ext>
              </a:extLst>
            </p:cNvPr>
            <p:cNvSpPr/>
            <p:nvPr/>
          </p:nvSpPr>
          <p:spPr>
            <a:xfrm>
              <a:off x="3761685" y="3290408"/>
              <a:ext cx="698774" cy="137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Tyr179Cys</a:t>
              </a:r>
            </a:p>
          </p:txBody>
        </p:sp>
        <p:sp>
          <p:nvSpPr>
            <p:cNvPr id="23" name="tx23">
              <a:extLst>
                <a:ext uri="{FF2B5EF4-FFF2-40B4-BE49-F238E27FC236}">
                  <a16:creationId xmlns:a16="http://schemas.microsoft.com/office/drawing/2014/main" id="{B6958EEF-0D5D-CA78-CC17-9CE61A846128}"/>
                </a:ext>
              </a:extLst>
            </p:cNvPr>
            <p:cNvSpPr/>
            <p:nvPr/>
          </p:nvSpPr>
          <p:spPr>
            <a:xfrm>
              <a:off x="4629734" y="3290482"/>
              <a:ext cx="698774" cy="137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Tyr179Cys</a:t>
              </a:r>
            </a:p>
          </p:txBody>
        </p:sp>
        <p:sp>
          <p:nvSpPr>
            <p:cNvPr id="24" name="tx24">
              <a:extLst>
                <a:ext uri="{FF2B5EF4-FFF2-40B4-BE49-F238E27FC236}">
                  <a16:creationId xmlns:a16="http://schemas.microsoft.com/office/drawing/2014/main" id="{C5EEFE29-B6E9-856F-0214-E8D08E52AA96}"/>
                </a:ext>
              </a:extLst>
            </p:cNvPr>
            <p:cNvSpPr/>
            <p:nvPr/>
          </p:nvSpPr>
          <p:spPr>
            <a:xfrm>
              <a:off x="4945673" y="3595635"/>
              <a:ext cx="739497" cy="106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Leu204Phe</a:t>
              </a:r>
            </a:p>
          </p:txBody>
        </p:sp>
        <p:sp>
          <p:nvSpPr>
            <p:cNvPr id="25" name="tx25">
              <a:extLst>
                <a:ext uri="{FF2B5EF4-FFF2-40B4-BE49-F238E27FC236}">
                  <a16:creationId xmlns:a16="http://schemas.microsoft.com/office/drawing/2014/main" id="{7AE21933-04A6-9294-CB7A-B30EA3CB803A}"/>
                </a:ext>
              </a:extLst>
            </p:cNvPr>
            <p:cNvSpPr/>
            <p:nvPr/>
          </p:nvSpPr>
          <p:spPr>
            <a:xfrm>
              <a:off x="3699510" y="3517183"/>
              <a:ext cx="739497" cy="106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Leu204Phe</a:t>
              </a:r>
            </a:p>
          </p:txBody>
        </p:sp>
        <p:sp>
          <p:nvSpPr>
            <p:cNvPr id="26" name="tx26">
              <a:extLst>
                <a:ext uri="{FF2B5EF4-FFF2-40B4-BE49-F238E27FC236}">
                  <a16:creationId xmlns:a16="http://schemas.microsoft.com/office/drawing/2014/main" id="{0581BCA6-969A-7E49-E268-C75DB75EC6DF}"/>
                </a:ext>
              </a:extLst>
            </p:cNvPr>
            <p:cNvSpPr/>
            <p:nvPr/>
          </p:nvSpPr>
          <p:spPr>
            <a:xfrm>
              <a:off x="4975115" y="4881659"/>
              <a:ext cx="691223" cy="1063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Leu246Val</a:t>
              </a:r>
            </a:p>
          </p:txBody>
        </p:sp>
        <p:sp>
          <p:nvSpPr>
            <p:cNvPr id="27" name="tx27">
              <a:extLst>
                <a:ext uri="{FF2B5EF4-FFF2-40B4-BE49-F238E27FC236}">
                  <a16:creationId xmlns:a16="http://schemas.microsoft.com/office/drawing/2014/main" id="{ECB5933F-96C1-9B74-F8BE-8A63BD621D8B}"/>
                </a:ext>
              </a:extLst>
            </p:cNvPr>
            <p:cNvSpPr/>
            <p:nvPr/>
          </p:nvSpPr>
          <p:spPr>
            <a:xfrm>
              <a:off x="3797159" y="4916368"/>
              <a:ext cx="691223" cy="1063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Leu246Val</a:t>
              </a:r>
            </a:p>
          </p:txBody>
        </p:sp>
        <p:sp>
          <p:nvSpPr>
            <p:cNvPr id="28" name="pl28">
              <a:extLst>
                <a:ext uri="{FF2B5EF4-FFF2-40B4-BE49-F238E27FC236}">
                  <a16:creationId xmlns:a16="http://schemas.microsoft.com/office/drawing/2014/main" id="{0B479444-DF54-0A2E-3939-5E7CF6506402}"/>
                </a:ext>
              </a:extLst>
            </p:cNvPr>
            <p:cNvSpPr/>
            <p:nvPr/>
          </p:nvSpPr>
          <p:spPr>
            <a:xfrm>
              <a:off x="3072593" y="1912372"/>
              <a:ext cx="0" cy="3630074"/>
            </a:xfrm>
            <a:custGeom>
              <a:avLst/>
              <a:gdLst/>
              <a:ahLst/>
              <a:cxnLst/>
              <a:rect l="0" t="0" r="0" b="0"/>
              <a:pathLst>
                <a:path h="3630074">
                  <a:moveTo>
                    <a:pt x="0" y="363007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>
              <a:extLst>
                <a:ext uri="{FF2B5EF4-FFF2-40B4-BE49-F238E27FC236}">
                  <a16:creationId xmlns:a16="http://schemas.microsoft.com/office/drawing/2014/main" id="{40298C06-C6A8-7C39-2EA1-3E8D8FDEB68C}"/>
                </a:ext>
              </a:extLst>
            </p:cNvPr>
            <p:cNvSpPr/>
            <p:nvPr/>
          </p:nvSpPr>
          <p:spPr>
            <a:xfrm>
              <a:off x="2905594" y="5325167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0" name="tx30">
              <a:extLst>
                <a:ext uri="{FF2B5EF4-FFF2-40B4-BE49-F238E27FC236}">
                  <a16:creationId xmlns:a16="http://schemas.microsoft.com/office/drawing/2014/main" id="{8E68D1FC-C9B5-2291-E6A8-8C252EDAAEE6}"/>
                </a:ext>
              </a:extLst>
            </p:cNvPr>
            <p:cNvSpPr/>
            <p:nvPr/>
          </p:nvSpPr>
          <p:spPr>
            <a:xfrm>
              <a:off x="2905594" y="4225219"/>
              <a:ext cx="84757" cy="106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31" name="tx31">
              <a:extLst>
                <a:ext uri="{FF2B5EF4-FFF2-40B4-BE49-F238E27FC236}">
                  <a16:creationId xmlns:a16="http://schemas.microsoft.com/office/drawing/2014/main" id="{A5D5B929-A1DE-6470-008E-DCF7080B478C}"/>
                </a:ext>
              </a:extLst>
            </p:cNvPr>
            <p:cNvSpPr/>
            <p:nvPr/>
          </p:nvSpPr>
          <p:spPr>
            <a:xfrm>
              <a:off x="2905594" y="3122294"/>
              <a:ext cx="84757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32" name="tx32">
              <a:extLst>
                <a:ext uri="{FF2B5EF4-FFF2-40B4-BE49-F238E27FC236}">
                  <a16:creationId xmlns:a16="http://schemas.microsoft.com/office/drawing/2014/main" id="{9EDCD2AC-EA87-3B37-11A2-F0320BF3919F}"/>
                </a:ext>
              </a:extLst>
            </p:cNvPr>
            <p:cNvSpPr/>
            <p:nvPr/>
          </p:nvSpPr>
          <p:spPr>
            <a:xfrm>
              <a:off x="2905594" y="2022123"/>
              <a:ext cx="84757" cy="109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33" name="pl33">
              <a:extLst>
                <a:ext uri="{FF2B5EF4-FFF2-40B4-BE49-F238E27FC236}">
                  <a16:creationId xmlns:a16="http://schemas.microsoft.com/office/drawing/2014/main" id="{117AB58A-2882-19D3-A171-ACBB180FD2D8}"/>
                </a:ext>
              </a:extLst>
            </p:cNvPr>
            <p:cNvSpPr/>
            <p:nvPr/>
          </p:nvSpPr>
          <p:spPr>
            <a:xfrm>
              <a:off x="3028309" y="537744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>
              <a:extLst>
                <a:ext uri="{FF2B5EF4-FFF2-40B4-BE49-F238E27FC236}">
                  <a16:creationId xmlns:a16="http://schemas.microsoft.com/office/drawing/2014/main" id="{0EBEF588-97E8-BA75-123F-DAFB2A4AA023}"/>
                </a:ext>
              </a:extLst>
            </p:cNvPr>
            <p:cNvSpPr/>
            <p:nvPr/>
          </p:nvSpPr>
          <p:spPr>
            <a:xfrm>
              <a:off x="3028309" y="427742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>
              <a:extLst>
                <a:ext uri="{FF2B5EF4-FFF2-40B4-BE49-F238E27FC236}">
                  <a16:creationId xmlns:a16="http://schemas.microsoft.com/office/drawing/2014/main" id="{B8DC5AD0-92DE-2F88-36B0-63BB2C87A04E}"/>
                </a:ext>
              </a:extLst>
            </p:cNvPr>
            <p:cNvSpPr/>
            <p:nvPr/>
          </p:nvSpPr>
          <p:spPr>
            <a:xfrm>
              <a:off x="3028309" y="317739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>
              <a:extLst>
                <a:ext uri="{FF2B5EF4-FFF2-40B4-BE49-F238E27FC236}">
                  <a16:creationId xmlns:a16="http://schemas.microsoft.com/office/drawing/2014/main" id="{B76BC113-7B30-9271-467D-A90742F7008F}"/>
                </a:ext>
              </a:extLst>
            </p:cNvPr>
            <p:cNvSpPr/>
            <p:nvPr/>
          </p:nvSpPr>
          <p:spPr>
            <a:xfrm>
              <a:off x="3028309" y="207737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>
              <a:extLst>
                <a:ext uri="{FF2B5EF4-FFF2-40B4-BE49-F238E27FC236}">
                  <a16:creationId xmlns:a16="http://schemas.microsoft.com/office/drawing/2014/main" id="{40793CBA-2C1B-7B98-4D8E-FAA9675FDF8A}"/>
                </a:ext>
              </a:extLst>
            </p:cNvPr>
            <p:cNvSpPr/>
            <p:nvPr/>
          </p:nvSpPr>
          <p:spPr>
            <a:xfrm>
              <a:off x="3072593" y="5542446"/>
              <a:ext cx="2787419" cy="0"/>
            </a:xfrm>
            <a:custGeom>
              <a:avLst/>
              <a:gdLst/>
              <a:ahLst/>
              <a:cxnLst/>
              <a:rect l="0" t="0" r="0" b="0"/>
              <a:pathLst>
                <a:path w="2787419">
                  <a:moveTo>
                    <a:pt x="0" y="0"/>
                  </a:moveTo>
                  <a:lnTo>
                    <a:pt x="278741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>
              <a:extLst>
                <a:ext uri="{FF2B5EF4-FFF2-40B4-BE49-F238E27FC236}">
                  <a16:creationId xmlns:a16="http://schemas.microsoft.com/office/drawing/2014/main" id="{1B51466F-DB7F-6F59-13C0-B3FA7F9E7A36}"/>
                </a:ext>
              </a:extLst>
            </p:cNvPr>
            <p:cNvSpPr/>
            <p:nvPr/>
          </p:nvSpPr>
          <p:spPr>
            <a:xfrm>
              <a:off x="3199294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>
              <a:extLst>
                <a:ext uri="{FF2B5EF4-FFF2-40B4-BE49-F238E27FC236}">
                  <a16:creationId xmlns:a16="http://schemas.microsoft.com/office/drawing/2014/main" id="{DEBEEBAA-992D-D67E-C061-3092881F98D3}"/>
                </a:ext>
              </a:extLst>
            </p:cNvPr>
            <p:cNvSpPr/>
            <p:nvPr/>
          </p:nvSpPr>
          <p:spPr>
            <a:xfrm>
              <a:off x="3832798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>
              <a:extLst>
                <a:ext uri="{FF2B5EF4-FFF2-40B4-BE49-F238E27FC236}">
                  <a16:creationId xmlns:a16="http://schemas.microsoft.com/office/drawing/2014/main" id="{D5FB65E4-AEC0-C8E9-40AF-BC1EC5AD9129}"/>
                </a:ext>
              </a:extLst>
            </p:cNvPr>
            <p:cNvSpPr/>
            <p:nvPr/>
          </p:nvSpPr>
          <p:spPr>
            <a:xfrm>
              <a:off x="4466303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>
              <a:extLst>
                <a:ext uri="{FF2B5EF4-FFF2-40B4-BE49-F238E27FC236}">
                  <a16:creationId xmlns:a16="http://schemas.microsoft.com/office/drawing/2014/main" id="{94341317-FC2A-AEF3-84B9-1C854C333868}"/>
                </a:ext>
              </a:extLst>
            </p:cNvPr>
            <p:cNvSpPr/>
            <p:nvPr/>
          </p:nvSpPr>
          <p:spPr>
            <a:xfrm>
              <a:off x="5099807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>
              <a:extLst>
                <a:ext uri="{FF2B5EF4-FFF2-40B4-BE49-F238E27FC236}">
                  <a16:creationId xmlns:a16="http://schemas.microsoft.com/office/drawing/2014/main" id="{85C8C998-DEAE-DA13-5F3D-C9FAFFC1E932}"/>
                </a:ext>
              </a:extLst>
            </p:cNvPr>
            <p:cNvSpPr/>
            <p:nvPr/>
          </p:nvSpPr>
          <p:spPr>
            <a:xfrm>
              <a:off x="5733311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>
              <a:extLst>
                <a:ext uri="{FF2B5EF4-FFF2-40B4-BE49-F238E27FC236}">
                  <a16:creationId xmlns:a16="http://schemas.microsoft.com/office/drawing/2014/main" id="{3E2EFDF6-6D1D-3EFB-B629-DDA0E38A5DBE}"/>
                </a:ext>
              </a:extLst>
            </p:cNvPr>
            <p:cNvSpPr/>
            <p:nvPr/>
          </p:nvSpPr>
          <p:spPr>
            <a:xfrm>
              <a:off x="3131540" y="5627069"/>
              <a:ext cx="135508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44" name="tx44">
              <a:extLst>
                <a:ext uri="{FF2B5EF4-FFF2-40B4-BE49-F238E27FC236}">
                  <a16:creationId xmlns:a16="http://schemas.microsoft.com/office/drawing/2014/main" id="{B22D98FE-644A-0750-0D4C-DADAC831CE9B}"/>
                </a:ext>
              </a:extLst>
            </p:cNvPr>
            <p:cNvSpPr/>
            <p:nvPr/>
          </p:nvSpPr>
          <p:spPr>
            <a:xfrm>
              <a:off x="3765044" y="5627888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45" name="tx45">
              <a:extLst>
                <a:ext uri="{FF2B5EF4-FFF2-40B4-BE49-F238E27FC236}">
                  <a16:creationId xmlns:a16="http://schemas.microsoft.com/office/drawing/2014/main" id="{4889BBFC-A68D-D56E-8D38-EF0691246937}"/>
                </a:ext>
              </a:extLst>
            </p:cNvPr>
            <p:cNvSpPr/>
            <p:nvPr/>
          </p:nvSpPr>
          <p:spPr>
            <a:xfrm>
              <a:off x="4423924" y="5624539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6" name="tx46">
              <a:extLst>
                <a:ext uri="{FF2B5EF4-FFF2-40B4-BE49-F238E27FC236}">
                  <a16:creationId xmlns:a16="http://schemas.microsoft.com/office/drawing/2014/main" id="{4D7E131D-8984-053A-C880-93F1E33238F7}"/>
                </a:ext>
              </a:extLst>
            </p:cNvPr>
            <p:cNvSpPr/>
            <p:nvPr/>
          </p:nvSpPr>
          <p:spPr>
            <a:xfrm>
              <a:off x="5057428" y="5627888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47" name="tx47">
              <a:extLst>
                <a:ext uri="{FF2B5EF4-FFF2-40B4-BE49-F238E27FC236}">
                  <a16:creationId xmlns:a16="http://schemas.microsoft.com/office/drawing/2014/main" id="{8F9C5852-66E1-3C98-05B3-5C7CD1B56CE1}"/>
                </a:ext>
              </a:extLst>
            </p:cNvPr>
            <p:cNvSpPr/>
            <p:nvPr/>
          </p:nvSpPr>
          <p:spPr>
            <a:xfrm>
              <a:off x="5690932" y="5627069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8" name="tx48">
              <a:extLst>
                <a:ext uri="{FF2B5EF4-FFF2-40B4-BE49-F238E27FC236}">
                  <a16:creationId xmlns:a16="http://schemas.microsoft.com/office/drawing/2014/main" id="{C285A503-4F34-9942-AE34-F2605BF55D53}"/>
                </a:ext>
              </a:extLst>
            </p:cNvPr>
            <p:cNvSpPr/>
            <p:nvPr/>
          </p:nvSpPr>
          <p:spPr>
            <a:xfrm>
              <a:off x="3972274" y="5804790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49" name="tx49">
              <a:extLst>
                <a:ext uri="{FF2B5EF4-FFF2-40B4-BE49-F238E27FC236}">
                  <a16:creationId xmlns:a16="http://schemas.microsoft.com/office/drawing/2014/main" id="{33ECC6EF-BEB3-4DD5-EE6F-A94CE1DCCD3A}"/>
                </a:ext>
              </a:extLst>
            </p:cNvPr>
            <p:cNvSpPr/>
            <p:nvPr/>
          </p:nvSpPr>
          <p:spPr>
            <a:xfrm rot="-5400000">
              <a:off x="2573687" y="3661993"/>
              <a:ext cx="365757" cy="1308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50" name="tx50">
              <a:extLst>
                <a:ext uri="{FF2B5EF4-FFF2-40B4-BE49-F238E27FC236}">
                  <a16:creationId xmlns:a16="http://schemas.microsoft.com/office/drawing/2014/main" id="{D4C0FFB4-4D34-7D28-5C78-CB43B8240ECB}"/>
                </a:ext>
              </a:extLst>
            </p:cNvPr>
            <p:cNvSpPr/>
            <p:nvPr/>
          </p:nvSpPr>
          <p:spPr>
            <a:xfrm>
              <a:off x="6037148" y="2559957"/>
              <a:ext cx="1966565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ClinVar.Variant.Category</a:t>
              </a:r>
            </a:p>
          </p:txBody>
        </p:sp>
        <p:sp>
          <p:nvSpPr>
            <p:cNvPr id="51" name="pt51">
              <a:extLst>
                <a:ext uri="{FF2B5EF4-FFF2-40B4-BE49-F238E27FC236}">
                  <a16:creationId xmlns:a16="http://schemas.microsoft.com/office/drawing/2014/main" id="{8380A232-FA65-BB27-EA9B-4F06AD95BF97}"/>
                </a:ext>
              </a:extLst>
            </p:cNvPr>
            <p:cNvSpPr/>
            <p:nvPr/>
          </p:nvSpPr>
          <p:spPr>
            <a:xfrm>
              <a:off x="6109747" y="2911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>
              <a:extLst>
                <a:ext uri="{FF2B5EF4-FFF2-40B4-BE49-F238E27FC236}">
                  <a16:creationId xmlns:a16="http://schemas.microsoft.com/office/drawing/2014/main" id="{C485EE88-37F2-9611-B875-2BB610A5806A}"/>
                </a:ext>
              </a:extLst>
            </p:cNvPr>
            <p:cNvSpPr/>
            <p:nvPr/>
          </p:nvSpPr>
          <p:spPr>
            <a:xfrm>
              <a:off x="6109747" y="3105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>
              <a:extLst>
                <a:ext uri="{FF2B5EF4-FFF2-40B4-BE49-F238E27FC236}">
                  <a16:creationId xmlns:a16="http://schemas.microsoft.com/office/drawing/2014/main" id="{85CB78BF-640B-32CD-C3F7-4B955D2063A1}"/>
                </a:ext>
              </a:extLst>
            </p:cNvPr>
            <p:cNvSpPr/>
            <p:nvPr/>
          </p:nvSpPr>
          <p:spPr>
            <a:xfrm>
              <a:off x="6109747" y="33008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54">
              <a:extLst>
                <a:ext uri="{FF2B5EF4-FFF2-40B4-BE49-F238E27FC236}">
                  <a16:creationId xmlns:a16="http://schemas.microsoft.com/office/drawing/2014/main" id="{CA45E22D-C627-A737-CBB4-FCF62BC181AD}"/>
                </a:ext>
              </a:extLst>
            </p:cNvPr>
            <p:cNvSpPr/>
            <p:nvPr/>
          </p:nvSpPr>
          <p:spPr>
            <a:xfrm>
              <a:off x="6320565" y="2976838"/>
              <a:ext cx="50750" cy="13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</a:t>
              </a:r>
            </a:p>
          </p:txBody>
        </p:sp>
        <p:sp>
          <p:nvSpPr>
            <p:cNvPr id="55" name="tx55">
              <a:extLst>
                <a:ext uri="{FF2B5EF4-FFF2-40B4-BE49-F238E27FC236}">
                  <a16:creationId xmlns:a16="http://schemas.microsoft.com/office/drawing/2014/main" id="{F22E8A89-1A40-ABAC-E31D-D62357642078}"/>
                </a:ext>
              </a:extLst>
            </p:cNvPr>
            <p:cNvSpPr/>
            <p:nvPr/>
          </p:nvSpPr>
          <p:spPr>
            <a:xfrm>
              <a:off x="6320565" y="3076140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56" name="tx56">
              <a:extLst>
                <a:ext uri="{FF2B5EF4-FFF2-40B4-BE49-F238E27FC236}">
                  <a16:creationId xmlns:a16="http://schemas.microsoft.com/office/drawing/2014/main" id="{2E9E3745-BB15-F94D-C512-FF94BB8CA2BA}"/>
                </a:ext>
              </a:extLst>
            </p:cNvPr>
            <p:cNvSpPr/>
            <p:nvPr/>
          </p:nvSpPr>
          <p:spPr>
            <a:xfrm>
              <a:off x="6320565" y="3270989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57" name="tx57">
              <a:extLst>
                <a:ext uri="{FF2B5EF4-FFF2-40B4-BE49-F238E27FC236}">
                  <a16:creationId xmlns:a16="http://schemas.microsoft.com/office/drawing/2014/main" id="{BAD378BC-1B3E-3433-7FCB-D6414BFAF19D}"/>
                </a:ext>
              </a:extLst>
            </p:cNvPr>
            <p:cNvSpPr/>
            <p:nvPr/>
          </p:nvSpPr>
          <p:spPr>
            <a:xfrm>
              <a:off x="6037148" y="3578459"/>
              <a:ext cx="899244" cy="168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-Log10(AF)</a:t>
              </a:r>
            </a:p>
          </p:txBody>
        </p:sp>
        <p:sp>
          <p:nvSpPr>
            <p:cNvPr id="58" name="pt58">
              <a:extLst>
                <a:ext uri="{FF2B5EF4-FFF2-40B4-BE49-F238E27FC236}">
                  <a16:creationId xmlns:a16="http://schemas.microsoft.com/office/drawing/2014/main" id="{628FB3AF-961C-49D1-3B08-3B8BD0FEF990}"/>
                </a:ext>
              </a:extLst>
            </p:cNvPr>
            <p:cNvSpPr/>
            <p:nvPr/>
          </p:nvSpPr>
          <p:spPr>
            <a:xfrm>
              <a:off x="6164229" y="3914751"/>
              <a:ext cx="76617" cy="766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>
              <a:extLst>
                <a:ext uri="{FF2B5EF4-FFF2-40B4-BE49-F238E27FC236}">
                  <a16:creationId xmlns:a16="http://schemas.microsoft.com/office/drawing/2014/main" id="{72F5BEED-B747-AEC0-06C4-424C67F2C4B0}"/>
                </a:ext>
              </a:extLst>
            </p:cNvPr>
            <p:cNvSpPr/>
            <p:nvPr/>
          </p:nvSpPr>
          <p:spPr>
            <a:xfrm>
              <a:off x="6118325" y="4072159"/>
              <a:ext cx="168425" cy="1684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>
              <a:extLst>
                <a:ext uri="{FF2B5EF4-FFF2-40B4-BE49-F238E27FC236}">
                  <a16:creationId xmlns:a16="http://schemas.microsoft.com/office/drawing/2014/main" id="{A348363A-83F8-B676-F3C5-3C61DF0B5B7E}"/>
                </a:ext>
              </a:extLst>
            </p:cNvPr>
            <p:cNvSpPr/>
            <p:nvPr/>
          </p:nvSpPr>
          <p:spPr>
            <a:xfrm>
              <a:off x="6093139" y="4292202"/>
              <a:ext cx="218797" cy="21879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>
              <a:extLst>
                <a:ext uri="{FF2B5EF4-FFF2-40B4-BE49-F238E27FC236}">
                  <a16:creationId xmlns:a16="http://schemas.microsoft.com/office/drawing/2014/main" id="{1A46EA6E-55A9-6BA8-7C02-1A95BBD927F3}"/>
                </a:ext>
              </a:extLst>
            </p:cNvPr>
            <p:cNvSpPr/>
            <p:nvPr/>
          </p:nvSpPr>
          <p:spPr>
            <a:xfrm>
              <a:off x="6073530" y="4577326"/>
              <a:ext cx="258015" cy="25801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tx62">
              <a:extLst>
                <a:ext uri="{FF2B5EF4-FFF2-40B4-BE49-F238E27FC236}">
                  <a16:creationId xmlns:a16="http://schemas.microsoft.com/office/drawing/2014/main" id="{D6F838D9-BEBB-9D98-02A6-06A4762471BB}"/>
                </a:ext>
              </a:extLst>
            </p:cNvPr>
            <p:cNvSpPr/>
            <p:nvPr/>
          </p:nvSpPr>
          <p:spPr>
            <a:xfrm>
              <a:off x="6456496" y="3898106"/>
              <a:ext cx="211856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63" name="tx63">
              <a:extLst>
                <a:ext uri="{FF2B5EF4-FFF2-40B4-BE49-F238E27FC236}">
                  <a16:creationId xmlns:a16="http://schemas.microsoft.com/office/drawing/2014/main" id="{E93930CC-9607-2391-009F-5EB809BD0A28}"/>
                </a:ext>
              </a:extLst>
            </p:cNvPr>
            <p:cNvSpPr/>
            <p:nvPr/>
          </p:nvSpPr>
          <p:spPr>
            <a:xfrm>
              <a:off x="6456496" y="4101417"/>
              <a:ext cx="211856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64" name="tx64">
              <a:extLst>
                <a:ext uri="{FF2B5EF4-FFF2-40B4-BE49-F238E27FC236}">
                  <a16:creationId xmlns:a16="http://schemas.microsoft.com/office/drawing/2014/main" id="{8631F3FF-FBD5-1DBD-6F06-FEA6F9D37831}"/>
                </a:ext>
              </a:extLst>
            </p:cNvPr>
            <p:cNvSpPr/>
            <p:nvPr/>
          </p:nvSpPr>
          <p:spPr>
            <a:xfrm>
              <a:off x="6456496" y="4346497"/>
              <a:ext cx="211856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65" name="tx65">
              <a:extLst>
                <a:ext uri="{FF2B5EF4-FFF2-40B4-BE49-F238E27FC236}">
                  <a16:creationId xmlns:a16="http://schemas.microsoft.com/office/drawing/2014/main" id="{A8710650-391E-4B24-C844-40FD7753F18D}"/>
                </a:ext>
              </a:extLst>
            </p:cNvPr>
            <p:cNvSpPr/>
            <p:nvPr/>
          </p:nvSpPr>
          <p:spPr>
            <a:xfrm>
              <a:off x="6456496" y="4651453"/>
              <a:ext cx="211856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66" name="tx66">
              <a:extLst>
                <a:ext uri="{FF2B5EF4-FFF2-40B4-BE49-F238E27FC236}">
                  <a16:creationId xmlns:a16="http://schemas.microsoft.com/office/drawing/2014/main" id="{8E7A5D95-5FFE-5F26-C81E-3BBA7B96E0B4}"/>
                </a:ext>
              </a:extLst>
            </p:cNvPr>
            <p:cNvSpPr/>
            <p:nvPr/>
          </p:nvSpPr>
          <p:spPr>
            <a:xfrm>
              <a:off x="3072593" y="1539046"/>
              <a:ext cx="2066925" cy="1946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 Lung Cancer, </a:t>
              </a:r>
            </a:p>
          </p:txBody>
        </p:sp>
        <p:sp>
          <p:nvSpPr>
            <p:cNvPr id="67" name="tx67">
              <a:extLst>
                <a:ext uri="{FF2B5EF4-FFF2-40B4-BE49-F238E27FC236}">
                  <a16:creationId xmlns:a16="http://schemas.microsoft.com/office/drawing/2014/main" id="{7DDB3E81-D730-4672-66EE-8CB082663516}"/>
                </a:ext>
              </a:extLst>
            </p:cNvPr>
            <p:cNvSpPr/>
            <p:nvPr/>
          </p:nvSpPr>
          <p:spPr>
            <a:xfrm>
              <a:off x="5139518" y="1550655"/>
              <a:ext cx="111521" cy="183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β</a:t>
              </a:r>
            </a:p>
          </p:txBody>
        </p:sp>
        <p:sp>
          <p:nvSpPr>
            <p:cNvPr id="68" name="tx68">
              <a:extLst>
                <a:ext uri="{FF2B5EF4-FFF2-40B4-BE49-F238E27FC236}">
                  <a16:creationId xmlns:a16="http://schemas.microsoft.com/office/drawing/2014/main" id="{00C4A860-CC86-351C-16C0-8118ACE822CB}"/>
                </a:ext>
              </a:extLst>
            </p:cNvPr>
            <p:cNvSpPr/>
            <p:nvPr/>
          </p:nvSpPr>
          <p:spPr>
            <a:xfrm>
              <a:off x="5251040" y="1553830"/>
              <a:ext cx="1614685" cy="179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vs. FUSE Score, </a:t>
              </a:r>
            </a:p>
          </p:txBody>
        </p:sp>
        <p:sp>
          <p:nvSpPr>
            <p:cNvPr id="69" name="tx69">
              <a:extLst>
                <a:ext uri="{FF2B5EF4-FFF2-40B4-BE49-F238E27FC236}">
                  <a16:creationId xmlns:a16="http://schemas.microsoft.com/office/drawing/2014/main" id="{7A3672B1-0007-286E-0A2D-C3F7A8333EC5}"/>
                </a:ext>
              </a:extLst>
            </p:cNvPr>
            <p:cNvSpPr/>
            <p:nvPr/>
          </p:nvSpPr>
          <p:spPr>
            <a:xfrm>
              <a:off x="6865726" y="1590045"/>
              <a:ext cx="111521" cy="1436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70" name="tx70">
              <a:extLst>
                <a:ext uri="{FF2B5EF4-FFF2-40B4-BE49-F238E27FC236}">
                  <a16:creationId xmlns:a16="http://schemas.microsoft.com/office/drawing/2014/main" id="{4B05A719-B93B-931A-35B1-C5BDE0E4800E}"/>
                </a:ext>
              </a:extLst>
            </p:cNvPr>
            <p:cNvSpPr/>
            <p:nvPr/>
          </p:nvSpPr>
          <p:spPr>
            <a:xfrm>
              <a:off x="6977248" y="1674182"/>
              <a:ext cx="118665" cy="595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=</a:t>
              </a:r>
            </a:p>
          </p:txBody>
        </p:sp>
        <p:sp>
          <p:nvSpPr>
            <p:cNvPr id="71" name="tx71">
              <a:extLst>
                <a:ext uri="{FF2B5EF4-FFF2-40B4-BE49-F238E27FC236}">
                  <a16:creationId xmlns:a16="http://schemas.microsoft.com/office/drawing/2014/main" id="{FCB8B231-314F-A26A-1285-B7E13BE8858B}"/>
                </a:ext>
              </a:extLst>
            </p:cNvPr>
            <p:cNvSpPr/>
            <p:nvPr/>
          </p:nvSpPr>
          <p:spPr>
            <a:xfrm>
              <a:off x="7095913" y="1587167"/>
              <a:ext cx="463153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-0.62</a:t>
              </a:r>
            </a:p>
          </p:txBody>
        </p:sp>
        <p:sp>
          <p:nvSpPr>
            <p:cNvPr id="72" name="tx72">
              <a:extLst>
                <a:ext uri="{FF2B5EF4-FFF2-40B4-BE49-F238E27FC236}">
                  <a16:creationId xmlns:a16="http://schemas.microsoft.com/office/drawing/2014/main" id="{42DDBE3E-EBFD-08EE-9CEF-42C1BC8BDF3F}"/>
                </a:ext>
              </a:extLst>
            </p:cNvPr>
            <p:cNvSpPr/>
            <p:nvPr/>
          </p:nvSpPr>
          <p:spPr>
            <a:xfrm>
              <a:off x="7559067" y="1582504"/>
              <a:ext cx="40104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, p=</a:t>
              </a:r>
            </a:p>
          </p:txBody>
        </p:sp>
        <p:sp>
          <p:nvSpPr>
            <p:cNvPr id="73" name="tx73">
              <a:extLst>
                <a:ext uri="{FF2B5EF4-FFF2-40B4-BE49-F238E27FC236}">
                  <a16:creationId xmlns:a16="http://schemas.microsoft.com/office/drawing/2014/main" id="{2E7E8FBA-ACC5-F440-023E-09048230814D}"/>
                </a:ext>
              </a:extLst>
            </p:cNvPr>
            <p:cNvSpPr/>
            <p:nvPr/>
          </p:nvSpPr>
          <p:spPr>
            <a:xfrm>
              <a:off x="7960109" y="1587167"/>
              <a:ext cx="621506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293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187</Words>
  <Application>Microsoft Macintosh PowerPoint</Application>
  <PresentationFormat>Custom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Symbol</vt:lpstr>
      <vt:lpstr>Office Theme</vt:lpstr>
      <vt:lpstr>BRCA1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Yves Greatti</cp:lastModifiedBy>
  <cp:revision>8</cp:revision>
  <dcterms:created xsi:type="dcterms:W3CDTF">2015-07-14T21:05:00Z</dcterms:created>
  <dcterms:modified xsi:type="dcterms:W3CDTF">2023-11-18T18:56:10Z</dcterms:modified>
</cp:coreProperties>
</file>