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6"/>
    <p:restoredTop sz="96405"/>
  </p:normalViewPr>
  <p:slideViewPr>
    <p:cSldViewPr snapToGrid="0" snapToObjects="1">
      <p:cViewPr varScale="1">
        <p:scale>
          <a:sx n="72" d="100"/>
          <a:sy n="72" d="100"/>
        </p:scale>
        <p:origin x="26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C369-907C-090B-C799-10FDEF740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8A4E1-2DEC-AAE1-2189-66E9AF53A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102B0-C505-4E25-774D-135297080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11/14/22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25C24-F384-EDA6-8747-EB151A54E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23E9D-9037-7B10-0652-888BA40BC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84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59B56-C6DB-EAE1-3E87-76C6858F8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60E1C-49B8-99F8-4257-1F31A5496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51693-9D0B-B8E4-483F-F2DA5F5D4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11/14/22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EB1FB-69A1-4F66-B927-8C37579A2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4AC7D-92DA-1D97-EF7B-A3A9A1A6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45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C3FF23-DAAC-0482-9D1C-DE7CEA32A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A279E6-7134-1A48-2A7F-D071B65DC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783B3-9BBD-AB45-1189-92A546E67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11/14/22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E95BB-7254-0C4F-B4D8-C86B23834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49F5B-1E4E-481A-72FE-730922A3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17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47A9-D6C0-7CE5-3F14-ABE51B7B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298EC-AA77-5FC2-FE29-A63109BB3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46F6E-3F33-EFED-2BDC-78A7CA67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11/14/22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41A15-4096-2F14-8958-E92431EA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1DE8A-6E52-D84E-282F-F2E878E6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5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031EB-44A5-7A82-6916-803FDFF0B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99E62-26F8-2177-D6AE-9A5F9C422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2D255-A850-7BF7-96CE-3D4CF3421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11/14/22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A154-B7A7-36B7-8E2C-3F83C9829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71ACF-C02F-04A5-2956-E0C749876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0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CC289-1B36-6A04-7023-55DF44033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242C2-0699-DB4F-A71C-C2CCBF22D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D79A6-BB37-7832-5263-81840A946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A8E8E-4546-4400-BF98-517972AC8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11/14/22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56403-1F23-90E3-26A9-B6BFD90C3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71940-4723-2BC9-4A9D-95A6CD46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08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631ED-0E86-00BF-C50F-E6D04F4EA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998EA-51D7-0793-18CB-F015822E0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060B6-05ED-0FEF-8CE6-401FE5A6F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1AAE39-DB5B-A8EB-EEF2-88531FF12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2A7E8D-8B3E-F1D0-8CB3-A4DE7B622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BC56A-98EF-00F6-B098-88B44A8EB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11/14/22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E55DD-A4FE-9B97-DA1A-18A053947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93B0CC-C6BB-A85F-B8D1-F1D3881F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24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CD77-72C9-4F6A-61E5-24515C15B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11D422-B64E-DC9D-8469-793C74495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11/14/22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DE9F1-0291-F5C6-CB60-7A512EDB3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FB203A-7C2B-399E-84FE-584657D0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78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332383-5082-792C-D450-EDBA8033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11/14/22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15B75-5336-DBAA-86DB-976D1662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F1E58-ED77-3506-C313-9754A6949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380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8A59-483A-693B-1095-E90EFA68F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E5A94-A5DA-8206-CABD-11083BB3F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4E514-6C93-E88D-A944-3B1C37ED1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05501-0063-CCBD-2811-0AF8CD1D1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11/14/22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B7B56-6051-F4B7-D6EF-86A965D95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11F67-934C-34D4-104D-5DDDC9875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40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25A84-87EA-9D2E-D84C-80423B263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31FCB9-3EC7-2D13-B2A0-2310B1B02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243EA-0FC6-65A0-C9BD-9AC08F074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A0C93-7650-D0B0-50B0-28C83B10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11/14/22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F04AC-F042-8E3C-3249-55DA2308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48DA2-D38A-B792-D633-F638C94D7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57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BE5D6D-693B-693C-50F3-A22DC7CE8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08641-DE06-E532-F873-DF72A9359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ABFFF-D34E-2867-5610-6514AF48B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11/14/22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1D8EC-E288-E34A-2871-5063769F3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A14F3-00A7-311C-C422-DE28D36CCC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72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6BEF9-8AA9-A3B4-CB7F-02B76583ED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58B90-2B2F-EF95-A903-B87320DEBE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827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D0E0-45D9-DDBD-4F6A-2CE3475E9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553" y="423491"/>
            <a:ext cx="10515600" cy="45199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Spinal cord Injury (SCI) Overview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AA346C-D7C1-AFD3-D1DD-FB75C7D4FCAE}"/>
              </a:ext>
            </a:extLst>
          </p:cNvPr>
          <p:cNvCxnSpPr/>
          <p:nvPr/>
        </p:nvCxnSpPr>
        <p:spPr>
          <a:xfrm>
            <a:off x="690664" y="982494"/>
            <a:ext cx="745138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CF9EFC-5A93-C098-2954-BE89C0759E30}"/>
              </a:ext>
            </a:extLst>
          </p:cNvPr>
          <p:cNvSpPr txBox="1"/>
          <p:nvPr/>
        </p:nvSpPr>
        <p:spPr>
          <a:xfrm>
            <a:off x="690664" y="1523452"/>
            <a:ext cx="96467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Incidence</a:t>
            </a:r>
          </a:p>
          <a:p>
            <a:pPr marL="800100" lvl="1" indent="-342900">
              <a:buClr>
                <a:schemeClr val="accent1"/>
              </a:buClr>
              <a:buFontTx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Since 2015, in the U.S,  about 18,000 new cases each year</a:t>
            </a:r>
          </a:p>
          <a:p>
            <a:pPr marL="800100" lvl="1" indent="-342900">
              <a:buClr>
                <a:schemeClr val="accent1"/>
              </a:buClr>
              <a:buFontTx/>
              <a:buChar char="-"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Prevalence</a:t>
            </a:r>
          </a:p>
          <a:p>
            <a:pPr marL="800100" lvl="1" indent="-342900">
              <a:buClr>
                <a:schemeClr val="accent1"/>
              </a:buClr>
              <a:buFontTx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Between 250,000 and 368,000 persons </a:t>
            </a:r>
          </a:p>
          <a:p>
            <a:pPr marL="800100" lvl="1" indent="-342900">
              <a:buClr>
                <a:schemeClr val="accent1"/>
              </a:buClr>
              <a:buFontTx/>
              <a:buChar char="-"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0DABC4-8344-B234-7D4B-1F9630ADE5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676" y="4507990"/>
            <a:ext cx="4222636" cy="19389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1F513C-E110-3836-C5AC-D6F065D021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319" y="4479739"/>
            <a:ext cx="4297834" cy="1848726"/>
          </a:xfrm>
          <a:prstGeom prst="rect">
            <a:avLst/>
          </a:prstGeom>
        </p:spPr>
      </p:pic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279D09B2-E2D4-DE23-0445-8F5585D8E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67180"/>
              </p:ext>
            </p:extLst>
          </p:nvPr>
        </p:nvGraphicFramePr>
        <p:xfrm>
          <a:off x="1012545" y="3889200"/>
          <a:ext cx="10406304" cy="2557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3152">
                  <a:extLst>
                    <a:ext uri="{9D8B030D-6E8A-4147-A177-3AD203B41FA5}">
                      <a16:colId xmlns:a16="http://schemas.microsoft.com/office/drawing/2014/main" val="1689159343"/>
                    </a:ext>
                  </a:extLst>
                </a:gridCol>
                <a:gridCol w="5203152">
                  <a:extLst>
                    <a:ext uri="{9D8B030D-6E8A-4147-A177-3AD203B41FA5}">
                      <a16:colId xmlns:a16="http://schemas.microsoft.com/office/drawing/2014/main" val="3662393219"/>
                    </a:ext>
                  </a:extLst>
                </a:gridCol>
              </a:tblGrid>
              <a:tr h="4445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Causes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Neurological Level and Extent of Lesion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755420"/>
                  </a:ext>
                </a:extLst>
              </a:tr>
              <a:tr h="21132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0405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715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A0A20B-1C1D-2043-9006-84AF95EE80DB}"/>
              </a:ext>
            </a:extLst>
          </p:cNvPr>
          <p:cNvSpPr txBox="1">
            <a:spLocks/>
          </p:cNvSpPr>
          <p:nvPr/>
        </p:nvSpPr>
        <p:spPr>
          <a:xfrm>
            <a:off x="575553" y="434776"/>
            <a:ext cx="10515600" cy="451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SCI Burden and Critical Needs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FFCBDD-98F4-7C78-125A-CB855A2E3722}"/>
              </a:ext>
            </a:extLst>
          </p:cNvPr>
          <p:cNvSpPr txBox="1"/>
          <p:nvPr/>
        </p:nvSpPr>
        <p:spPr>
          <a:xfrm>
            <a:off x="575553" y="1039098"/>
            <a:ext cx="964670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Cost*</a:t>
            </a:r>
          </a:p>
          <a:p>
            <a:pPr marL="800100" lvl="1" indent="-342900">
              <a:buClr>
                <a:schemeClr val="accent1"/>
              </a:buClr>
              <a:buFontTx/>
              <a:buChar char="-"/>
            </a:pPr>
            <a:r>
              <a:rPr lang="en-US" sz="24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$2,601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daily average cost for patients with AIS-A,-B, or –C</a:t>
            </a:r>
          </a:p>
          <a:p>
            <a:pPr marL="800100" lvl="1" indent="-342900">
              <a:spcBef>
                <a:spcPts val="1200"/>
              </a:spcBef>
              <a:buClr>
                <a:schemeClr val="accent1"/>
              </a:buClr>
              <a:buFontTx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75% of patients are unemployed 10 years post injury</a:t>
            </a:r>
          </a:p>
          <a:p>
            <a:pPr marL="800100" lvl="1" indent="-342900">
              <a:spcBef>
                <a:spcPts val="1200"/>
              </a:spcBef>
              <a:buClr>
                <a:schemeClr val="accent1"/>
              </a:buClr>
              <a:buFontTx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Lifetime cost: up to 5 Million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3167C6-7208-C7F7-6405-4F73D8D1D8AD}"/>
              </a:ext>
            </a:extLst>
          </p:cNvPr>
          <p:cNvSpPr txBox="1"/>
          <p:nvPr/>
        </p:nvSpPr>
        <p:spPr>
          <a:xfrm>
            <a:off x="670972" y="4786710"/>
            <a:ext cx="96467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Re-Hospitalization*</a:t>
            </a:r>
          </a:p>
          <a:p>
            <a:pPr marL="800100" lvl="1" indent="-342900">
              <a:buClr>
                <a:schemeClr val="accent1"/>
              </a:buClr>
              <a:buFontTx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Since 2015, about 30% of persons with SCI are re-hospitalized one or more times following injury</a:t>
            </a:r>
          </a:p>
          <a:p>
            <a:pPr marL="800100" lvl="1" indent="-342900">
              <a:buClr>
                <a:schemeClr val="accent1"/>
              </a:buClr>
              <a:buFontTx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Leading causes: disease of the skin, respiratory, digestive, circulatory, and musculoskeletal diseases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019D3D-21CA-73E9-92A7-102E0FE8A081}"/>
              </a:ext>
            </a:extLst>
          </p:cNvPr>
          <p:cNvSpPr txBox="1"/>
          <p:nvPr/>
        </p:nvSpPr>
        <p:spPr>
          <a:xfrm>
            <a:off x="7430903" y="6504562"/>
            <a:ext cx="4749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*National SCI statistical Center, 2019 Data Sheet.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7861C6C-3A00-406D-0D9F-9BE89265AF2C}"/>
              </a:ext>
            </a:extLst>
          </p:cNvPr>
          <p:cNvCxnSpPr>
            <a:cxnSpLocks/>
          </p:cNvCxnSpPr>
          <p:nvPr/>
        </p:nvCxnSpPr>
        <p:spPr>
          <a:xfrm flipV="1">
            <a:off x="670972" y="875489"/>
            <a:ext cx="5592668" cy="112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2169498-28A6-35A9-F566-5DBCFCCB9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524" y="3146772"/>
            <a:ext cx="72136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59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058C77-5432-26B9-8165-DF4E2544F034}"/>
              </a:ext>
            </a:extLst>
          </p:cNvPr>
          <p:cNvSpPr txBox="1"/>
          <p:nvPr/>
        </p:nvSpPr>
        <p:spPr>
          <a:xfrm>
            <a:off x="500061" y="409694"/>
            <a:ext cx="104080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Pathology of Human Spinal Cord Injury*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D488F3-4E27-8B7B-1185-96855A87F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607209"/>
              </p:ext>
            </p:extLst>
          </p:nvPr>
        </p:nvGraphicFramePr>
        <p:xfrm>
          <a:off x="277982" y="4529124"/>
          <a:ext cx="28110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1074">
                  <a:extLst>
                    <a:ext uri="{9D8B030D-6E8A-4147-A177-3AD203B41FA5}">
                      <a16:colId xmlns:a16="http://schemas.microsoft.com/office/drawing/2014/main" val="1128250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Normal Spinal Cord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80304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5E3A899-BFA0-79A9-3D31-042A42009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39" y="2366152"/>
            <a:ext cx="2953117" cy="20599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394EA9-ED3B-80D4-C17A-CFAF0805C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895" y="2478465"/>
            <a:ext cx="2953118" cy="19010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34C82D-53F4-438F-31A5-C77413E65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3852" y="2593252"/>
            <a:ext cx="3049059" cy="19010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FB0CA08-E1B4-A734-B9FE-AEA5E65218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2442" y="2532164"/>
            <a:ext cx="2736191" cy="1821223"/>
          </a:xfrm>
          <a:prstGeom prst="rect">
            <a:avLst/>
          </a:prstGeom>
        </p:spPr>
      </p:pic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EB159FEE-C37F-6DF3-753E-8B40253A7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089319"/>
              </p:ext>
            </p:extLst>
          </p:nvPr>
        </p:nvGraphicFramePr>
        <p:xfrm>
          <a:off x="3762778" y="4534204"/>
          <a:ext cx="28110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1074">
                  <a:extLst>
                    <a:ext uri="{9D8B030D-6E8A-4147-A177-3AD203B41FA5}">
                      <a16:colId xmlns:a16="http://schemas.microsoft.com/office/drawing/2014/main" val="1128250669"/>
                    </a:ext>
                  </a:extLst>
                </a:gridCol>
              </a:tblGrid>
              <a:tr h="34681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Acute Stage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803040"/>
                  </a:ext>
                </a:extLst>
              </a:tr>
            </a:tbl>
          </a:graphicData>
        </a:graphic>
      </p:graphicFrame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090064A0-FA3D-CDA8-F8D6-8EF014B89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030233"/>
              </p:ext>
            </p:extLst>
          </p:nvPr>
        </p:nvGraphicFramePr>
        <p:xfrm>
          <a:off x="6818396" y="4546424"/>
          <a:ext cx="268649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492">
                  <a:extLst>
                    <a:ext uri="{9D8B030D-6E8A-4147-A177-3AD203B41FA5}">
                      <a16:colId xmlns:a16="http://schemas.microsoft.com/office/drawing/2014/main" val="112825066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Intermediate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803040"/>
                  </a:ext>
                </a:extLst>
              </a:tr>
            </a:tbl>
          </a:graphicData>
        </a:graphic>
      </p:graphicFrame>
      <p:graphicFrame>
        <p:nvGraphicFramePr>
          <p:cNvPr id="17" name="Table 6">
            <a:extLst>
              <a:ext uri="{FF2B5EF4-FFF2-40B4-BE49-F238E27FC236}">
                <a16:creationId xmlns:a16="http://schemas.microsoft.com/office/drawing/2014/main" id="{9CC0CFAA-8DD4-81F4-383F-9EA740962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505081"/>
              </p:ext>
            </p:extLst>
          </p:nvPr>
        </p:nvGraphicFramePr>
        <p:xfrm>
          <a:off x="9749432" y="4538442"/>
          <a:ext cx="231743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7439">
                  <a:extLst>
                    <a:ext uri="{9D8B030D-6E8A-4147-A177-3AD203B41FA5}">
                      <a16:colId xmlns:a16="http://schemas.microsoft.com/office/drawing/2014/main" val="1128250669"/>
                    </a:ext>
                  </a:extLst>
                </a:gridCol>
              </a:tblGrid>
              <a:tr h="20976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Late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803040"/>
                  </a:ext>
                </a:extLst>
              </a:tr>
            </a:tbl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FDD9CB3-E651-428F-2903-F65D0A472074}"/>
              </a:ext>
            </a:extLst>
          </p:cNvPr>
          <p:cNvCxnSpPr>
            <a:cxnSpLocks/>
          </p:cNvCxnSpPr>
          <p:nvPr/>
        </p:nvCxnSpPr>
        <p:spPr>
          <a:xfrm>
            <a:off x="277981" y="4494322"/>
            <a:ext cx="117888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4B5A9F-7AB0-EFB5-1224-36C813EFEF75}"/>
              </a:ext>
            </a:extLst>
          </p:cNvPr>
          <p:cNvCxnSpPr>
            <a:cxnSpLocks/>
          </p:cNvCxnSpPr>
          <p:nvPr/>
        </p:nvCxnSpPr>
        <p:spPr>
          <a:xfrm>
            <a:off x="3762778" y="5194053"/>
            <a:ext cx="8304093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52C44CF8-C941-9251-80E1-553AB8C1519D}"/>
              </a:ext>
            </a:extLst>
          </p:cNvPr>
          <p:cNvSpPr/>
          <p:nvPr/>
        </p:nvSpPr>
        <p:spPr>
          <a:xfrm>
            <a:off x="5035150" y="5131909"/>
            <a:ext cx="133165" cy="124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C7F485-0E2F-A4D8-4D7E-8962A4D28295}"/>
              </a:ext>
            </a:extLst>
          </p:cNvPr>
          <p:cNvSpPr/>
          <p:nvPr/>
        </p:nvSpPr>
        <p:spPr>
          <a:xfrm>
            <a:off x="8161642" y="5131909"/>
            <a:ext cx="133165" cy="124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D70343B-82BB-D5CC-6C39-AEDD243F9748}"/>
              </a:ext>
            </a:extLst>
          </p:cNvPr>
          <p:cNvSpPr/>
          <p:nvPr/>
        </p:nvSpPr>
        <p:spPr>
          <a:xfrm>
            <a:off x="10908151" y="5131909"/>
            <a:ext cx="133165" cy="124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947649-F4EB-0D69-F8D4-6060CB04EEEB}"/>
              </a:ext>
            </a:extLst>
          </p:cNvPr>
          <p:cNvSpPr txBox="1"/>
          <p:nvPr/>
        </p:nvSpPr>
        <p:spPr>
          <a:xfrm>
            <a:off x="4323413" y="5291257"/>
            <a:ext cx="208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Hours to 1 to 2 days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4F71AA-321D-9112-12B4-E3E0F3E5D228}"/>
              </a:ext>
            </a:extLst>
          </p:cNvPr>
          <p:cNvSpPr txBox="1"/>
          <p:nvPr/>
        </p:nvSpPr>
        <p:spPr>
          <a:xfrm>
            <a:off x="7454807" y="5306078"/>
            <a:ext cx="1546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Days to weeks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B619B0-0CDA-1732-7517-4FB06AF06497}"/>
              </a:ext>
            </a:extLst>
          </p:cNvPr>
          <p:cNvSpPr txBox="1"/>
          <p:nvPr/>
        </p:nvSpPr>
        <p:spPr>
          <a:xfrm>
            <a:off x="10267899" y="5306078"/>
            <a:ext cx="1866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Weeks to Months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0EF01F-ACD3-91B5-0D7B-C9CBBD18911F}"/>
              </a:ext>
            </a:extLst>
          </p:cNvPr>
          <p:cNvSpPr txBox="1"/>
          <p:nvPr/>
        </p:nvSpPr>
        <p:spPr>
          <a:xfrm>
            <a:off x="7430903" y="6504562"/>
            <a:ext cx="4585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*The pathology of Human SCI, </a:t>
            </a:r>
            <a:r>
              <a:rPr lang="en-US" i="1" dirty="0" err="1">
                <a:solidFill>
                  <a:schemeClr val="bg1">
                    <a:lumMod val="65000"/>
                  </a:schemeClr>
                </a:solidFill>
              </a:rPr>
              <a:t>Norenberg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 et al.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215A4D7-1556-039E-9692-6DA9C0E98F7B}"/>
              </a:ext>
            </a:extLst>
          </p:cNvPr>
          <p:cNvCxnSpPr>
            <a:cxnSpLocks/>
          </p:cNvCxnSpPr>
          <p:nvPr/>
        </p:nvCxnSpPr>
        <p:spPr>
          <a:xfrm flipV="1">
            <a:off x="681318" y="1117580"/>
            <a:ext cx="9807388" cy="650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220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1EDF7C-2FF1-558F-C502-B1BECE563B99}"/>
              </a:ext>
            </a:extLst>
          </p:cNvPr>
          <p:cNvSpPr txBox="1"/>
          <p:nvPr/>
        </p:nvSpPr>
        <p:spPr>
          <a:xfrm>
            <a:off x="402407" y="409694"/>
            <a:ext cx="104080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ASIA* Impairment Scale (AIS) Score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3E99C3-4143-4E3D-E92E-94E262F8DAF6}"/>
              </a:ext>
            </a:extLst>
          </p:cNvPr>
          <p:cNvCxnSpPr>
            <a:cxnSpLocks/>
          </p:cNvCxnSpPr>
          <p:nvPr/>
        </p:nvCxnSpPr>
        <p:spPr>
          <a:xfrm flipV="1">
            <a:off x="500061" y="1117580"/>
            <a:ext cx="8350976" cy="397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B657113-E730-993C-5DA9-4448F4E09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6073" y="1657292"/>
            <a:ext cx="3635865" cy="48447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7776B4E-291F-925B-F670-F403485F4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1" y="1577778"/>
            <a:ext cx="6007271" cy="45723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372A953-8FA7-1193-48F9-ADD3ADA63270}"/>
              </a:ext>
            </a:extLst>
          </p:cNvPr>
          <p:cNvSpPr txBox="1"/>
          <p:nvPr/>
        </p:nvSpPr>
        <p:spPr>
          <a:xfrm>
            <a:off x="4548999" y="6541816"/>
            <a:ext cx="7916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chemeClr val="bg1">
                    <a:lumMod val="6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*American Spinal Injury Association International Standards for Neurological Classification of Spinal Cord Injury 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584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</TotalTime>
  <Words>184</Words>
  <Application>Microsoft Macintosh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Tahoma</vt:lpstr>
      <vt:lpstr>Office Theme</vt:lpstr>
      <vt:lpstr>PowerPoint Presentation</vt:lpstr>
      <vt:lpstr>Spinal cord Injury (SCI) Overview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Yves Greatti</dc:creator>
  <cp:lastModifiedBy>Yves Greatti</cp:lastModifiedBy>
  <cp:revision>8</cp:revision>
  <dcterms:created xsi:type="dcterms:W3CDTF">2022-11-14T18:19:37Z</dcterms:created>
  <dcterms:modified xsi:type="dcterms:W3CDTF">2022-11-15T02:39:36Z</dcterms:modified>
</cp:coreProperties>
</file>