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11"/>
  </p:notesMasterIdLst>
  <p:sldIdLst>
    <p:sldId id="256" r:id="rId2"/>
    <p:sldId id="257" r:id="rId3"/>
    <p:sldId id="272" r:id="rId4"/>
    <p:sldId id="258" r:id="rId5"/>
    <p:sldId id="261" r:id="rId6"/>
    <p:sldId id="259" r:id="rId7"/>
    <p:sldId id="274" r:id="rId8"/>
    <p:sldId id="275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74066" autoAdjust="0"/>
  </p:normalViewPr>
  <p:slideViewPr>
    <p:cSldViewPr snapToGrid="0" snapToObjects="1">
      <p:cViewPr varScale="1">
        <p:scale>
          <a:sx n="91" d="100"/>
          <a:sy n="9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68BAD-4A90-CA4F-85E0-24C0A5C9FCF0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8E7D6-7890-B643-A3AA-494947D21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59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28E7D6-7890-B643-A3AA-494947D211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88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28E7D6-7890-B643-A3AA-494947D211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96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28E7D6-7890-B643-A3AA-494947D211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20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28E7D6-7890-B643-A3AA-494947D211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1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28E7D6-7890-B643-A3AA-494947D211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63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28E7D6-7890-B643-A3AA-494947D211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85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28E7D6-7890-B643-A3AA-494947D211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86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28E7D6-7890-B643-A3AA-494947D211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09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28E7D6-7890-B643-A3AA-494947D211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6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EA7AA240-F833-BF4F-B987-7C0686057C57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005CCCFE-B558-C949-9F6A-9153E3401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A240-F833-BF4F-B987-7C0686057C57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CCFE-B558-C949-9F6A-9153E3401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8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A240-F833-BF4F-B987-7C0686057C57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CCFE-B558-C949-9F6A-9153E3401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49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A240-F833-BF4F-B987-7C0686057C57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CCFE-B558-C949-9F6A-9153E3401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61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A240-F833-BF4F-B987-7C0686057C57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CCFE-B558-C949-9F6A-9153E3401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68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A240-F833-BF4F-B987-7C0686057C57}" type="datetimeFigureOut">
              <a:rPr lang="en-US" smtClean="0"/>
              <a:t>12/4/22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CCFE-B558-C949-9F6A-9153E3401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21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A240-F833-BF4F-B987-7C0686057C57}" type="datetimeFigureOut">
              <a:rPr lang="en-US" smtClean="0"/>
              <a:t>12/4/22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CCFE-B558-C949-9F6A-9153E3401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33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A240-F833-BF4F-B987-7C0686057C57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CCFE-B558-C949-9F6A-9153E3401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02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A240-F833-BF4F-B987-7C0686057C57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CCFE-B558-C949-9F6A-9153E3401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6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A240-F833-BF4F-B987-7C0686057C57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CCFE-B558-C949-9F6A-9153E3401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1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A240-F833-BF4F-B987-7C0686057C57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CCFE-B558-C949-9F6A-9153E3401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9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A240-F833-BF4F-B987-7C0686057C57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CCFE-B558-C949-9F6A-9153E3401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1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A240-F833-BF4F-B987-7C0686057C57}" type="datetimeFigureOut">
              <a:rPr lang="en-US" smtClean="0"/>
              <a:t>12/4/22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CCFE-B558-C949-9F6A-9153E3401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8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A240-F833-BF4F-B987-7C0686057C57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CCFE-B558-C949-9F6A-9153E3401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9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A240-F833-BF4F-B987-7C0686057C57}" type="datetimeFigureOut">
              <a:rPr lang="en-US" smtClean="0"/>
              <a:t>12/4/22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CCFE-B558-C949-9F6A-9153E3401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8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A240-F833-BF4F-B987-7C0686057C57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CCFE-B558-C949-9F6A-9153E3401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9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A240-F833-BF4F-B987-7C0686057C57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CCFE-B558-C949-9F6A-9153E3401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0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A7AA240-F833-BF4F-B987-7C0686057C57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005CCCFE-B558-C949-9F6A-9153E3401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0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2.pn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ebmd.com/a-to-z-guides/beta-thalassemia-stem-cells#:~:text=If%20you%20or%20your%20child,stem%20cells%20into%20your%20bloodstream" TargetMode="External"/><Relationship Id="rId3" Type="http://schemas.openxmlformats.org/officeDocument/2006/relationships/hyperlink" Target="https://www.fda.gov/vaccines-blood-biologics/zynteglo" TargetMode="External"/><Relationship Id="rId7" Type="http://schemas.openxmlformats.org/officeDocument/2006/relationships/hyperlink" Target="http://www.alliedmarketresearch.com/gene-therapy-marke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opkinsmedicine.org/health/conditions-and-diseases/beta-thalassemia" TargetMode="External"/><Relationship Id="rId5" Type="http://schemas.openxmlformats.org/officeDocument/2006/relationships/hyperlink" Target="https://www.mayoclinic.org/tests-procedures/blood-transfusion/about/pac-20385168" TargetMode="External"/><Relationship Id="rId10" Type="http://schemas.openxmlformats.org/officeDocument/2006/relationships/hyperlink" Target="http://www.cdc.gov/ncbddd/thalassemia/treatment.html" TargetMode="External"/><Relationship Id="rId4" Type="http://schemas.openxmlformats.org/officeDocument/2006/relationships/hyperlink" Target="https://www.fda.gov/news-events/press-announcements/fda-approves-first-cell-based-gene-therapy-treat-adult-and-pediatric-patients-beta-thalassemia-who" TargetMode="External"/><Relationship Id="rId9" Type="http://schemas.openxmlformats.org/officeDocument/2006/relationships/hyperlink" Target="https://medlineplus.gov/druginfo/meds/a620043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CB17-3464-2144-85B3-EEFC5AD5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565303"/>
            <a:ext cx="8825658" cy="2677648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Design Review Case Study: </a:t>
            </a:r>
            <a:br>
              <a:rPr lang="en-US" dirty="0"/>
            </a:br>
            <a:r>
              <a:rPr lang="en-US" dirty="0"/>
              <a:t>Zynteglo for the treatment of Beta-Thalassemia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48227-2317-A740-8685-76B46CB0D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242951"/>
            <a:ext cx="8825658" cy="861420"/>
          </a:xfrm>
        </p:spPr>
        <p:txBody>
          <a:bodyPr/>
          <a:lstStyle/>
          <a:p>
            <a:r>
              <a:rPr lang="en-US" dirty="0"/>
              <a:t>Anup Rao</a:t>
            </a:r>
          </a:p>
        </p:txBody>
      </p:sp>
      <p:pic>
        <p:nvPicPr>
          <p:cNvPr id="4" name="Audio Recording Dec 4, 2022 at 6:25:52 PM" descr="Audio Recording Dec 4, 2022 at 6:25:52 PM">
            <a:hlinkClick r:id="" action="ppaction://media"/>
            <a:extLst>
              <a:ext uri="{FF2B5EF4-FFF2-40B4-BE49-F238E27FC236}">
                <a16:creationId xmlns:a16="http://schemas.microsoft.com/office/drawing/2014/main" id="{2CC8371C-AB1A-7E9E-0B96-A72246A6E13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980613" y="4836551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3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8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CCA1-6463-BB43-87F4-55A23B480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Thalassemia is a genetically inherited blood disease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807196-C301-A743-966B-0BBD16B78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402366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Genetic blood disorder that causes a shortage of human red blood cells</a:t>
            </a:r>
          </a:p>
          <a:p>
            <a:r>
              <a:rPr lang="en-US" sz="3200" dirty="0"/>
              <a:t>Clinical Symptoms: </a:t>
            </a:r>
          </a:p>
          <a:p>
            <a:pPr lvl="1"/>
            <a:r>
              <a:rPr lang="en-US" sz="2800" dirty="0"/>
              <a:t>Paleness</a:t>
            </a:r>
          </a:p>
          <a:p>
            <a:pPr lvl="1"/>
            <a:r>
              <a:rPr lang="en-US" sz="2800" dirty="0"/>
              <a:t>Diarrhea </a:t>
            </a:r>
          </a:p>
          <a:p>
            <a:pPr lvl="1"/>
            <a:r>
              <a:rPr lang="en-US" sz="2800" dirty="0"/>
              <a:t>Fever</a:t>
            </a:r>
          </a:p>
          <a:p>
            <a:pPr lvl="1"/>
            <a:r>
              <a:rPr lang="en-US" sz="2800" dirty="0"/>
              <a:t>In some cases, jaundice, poor musculature, skeletal changes</a:t>
            </a:r>
          </a:p>
        </p:txBody>
      </p:sp>
      <p:pic>
        <p:nvPicPr>
          <p:cNvPr id="1026" name="Picture 2" descr="Beta thalassemia: MedlinePlus Genetics">
            <a:extLst>
              <a:ext uri="{FF2B5EF4-FFF2-40B4-BE49-F238E27FC236}">
                <a16:creationId xmlns:a16="http://schemas.microsoft.com/office/drawing/2014/main" id="{E0C0F115-FE25-A4D3-B898-3132C95CD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643" y="3206391"/>
            <a:ext cx="3745357" cy="226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5DA49E-3082-4DCD-7294-44C4328C33E0}"/>
              </a:ext>
            </a:extLst>
          </p:cNvPr>
          <p:cNvSpPr txBox="1"/>
          <p:nvPr/>
        </p:nvSpPr>
        <p:spPr>
          <a:xfrm>
            <a:off x="8633655" y="5473617"/>
            <a:ext cx="43383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medlineplus.gov</a:t>
            </a:r>
            <a:r>
              <a:rPr lang="en-US" sz="900" dirty="0"/>
              <a:t>/genetics/condition/beta-thalassemia/</a:t>
            </a:r>
          </a:p>
        </p:txBody>
      </p:sp>
      <p:pic>
        <p:nvPicPr>
          <p:cNvPr id="7" name="Audio Recording Dec 4, 2022 at 5:59:22 PM" descr="Audio Recording Dec 4, 2022 at 5:59:22 PM">
            <a:hlinkClick r:id="" action="ppaction://media"/>
            <a:extLst>
              <a:ext uri="{FF2B5EF4-FFF2-40B4-BE49-F238E27FC236}">
                <a16:creationId xmlns:a16="http://schemas.microsoft.com/office/drawing/2014/main" id="{A96BB1CB-ABB8-9774-3C34-0E0CEDC5EEA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84554" y="5917084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9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46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CCA1-6463-BB43-87F4-55A23B480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Thalassemia is prevalent worldwide and gene therapy market continues to expand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807196-C301-A743-966B-0BBD16B78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4092722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Prevalence of the disorder</a:t>
            </a:r>
          </a:p>
          <a:p>
            <a:pPr lvl="1"/>
            <a:r>
              <a:rPr lang="en-US" sz="2200" dirty="0"/>
              <a:t>Worldwide but most common in Middle East, Central Asia, India, Southern China, and countries along the north coast of Africa and South America (</a:t>
            </a:r>
            <a:r>
              <a:rPr lang="en-US" sz="2200" dirty="0" err="1"/>
              <a:t>Galanello</a:t>
            </a:r>
            <a:r>
              <a:rPr lang="en-US" sz="2200" dirty="0"/>
              <a:t> et. al 2010) </a:t>
            </a:r>
          </a:p>
          <a:p>
            <a:pPr lvl="1"/>
            <a:r>
              <a:rPr lang="en-US" sz="2200" dirty="0"/>
              <a:t>1.5% of the global population (80 to 90 million people worldwide) are impacted with 60,000 symptomatic patients born yearly (</a:t>
            </a:r>
            <a:r>
              <a:rPr lang="en-US" sz="2200" dirty="0" err="1"/>
              <a:t>Galanello</a:t>
            </a:r>
            <a:r>
              <a:rPr lang="en-US" sz="2200" dirty="0"/>
              <a:t> et. al 2010). </a:t>
            </a:r>
          </a:p>
          <a:p>
            <a:r>
              <a:rPr lang="en-US" sz="2600" dirty="0"/>
              <a:t>Most common short-term treatment are regular blood transfusions which can quickly become expensive and time consuming</a:t>
            </a:r>
          </a:p>
          <a:p>
            <a:r>
              <a:rPr lang="en-US" sz="2600" dirty="0"/>
              <a:t>Market for gene therapy solution expected to increase from $6 billion in 2020 to $46.5 billion in 2030</a:t>
            </a:r>
          </a:p>
          <a:p>
            <a:endParaRPr lang="en-US" dirty="0"/>
          </a:p>
        </p:txBody>
      </p:sp>
      <p:pic>
        <p:nvPicPr>
          <p:cNvPr id="3" name="Audio Recording Dec 4, 2022 at 6:05:35 PM" descr="Audio Recording Dec 4, 2022 at 6:05:35 PM">
            <a:hlinkClick r:id="" action="ppaction://media"/>
            <a:extLst>
              <a:ext uri="{FF2B5EF4-FFF2-40B4-BE49-F238E27FC236}">
                <a16:creationId xmlns:a16="http://schemas.microsoft.com/office/drawing/2014/main" id="{5A1385EB-7D63-9C99-DA08-1F69E4C85C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346006" y="5329702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7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273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707C-05FE-9A4D-9EBF-6F7431AD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Solution Landscape for Beta Thalassemia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8A8A4C-CA25-B740-AE01-67089C69BC58}"/>
              </a:ext>
            </a:extLst>
          </p:cNvPr>
          <p:cNvSpPr txBox="1">
            <a:spLocks/>
          </p:cNvSpPr>
          <p:nvPr/>
        </p:nvSpPr>
        <p:spPr>
          <a:xfrm>
            <a:off x="725435" y="2509384"/>
            <a:ext cx="8479971" cy="392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5CA159C-E4C7-4856-E662-31EDEB941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819420"/>
              </p:ext>
            </p:extLst>
          </p:nvPr>
        </p:nvGraphicFramePr>
        <p:xfrm>
          <a:off x="984738" y="2735891"/>
          <a:ext cx="10481827" cy="3922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1827">
                  <a:extLst>
                    <a:ext uri="{9D8B030D-6E8A-4147-A177-3AD203B41FA5}">
                      <a16:colId xmlns:a16="http://schemas.microsoft.com/office/drawing/2014/main" val="2149706474"/>
                    </a:ext>
                  </a:extLst>
                </a:gridCol>
              </a:tblGrid>
              <a:tr h="6536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380676"/>
                  </a:ext>
                </a:extLst>
              </a:tr>
              <a:tr h="65367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Blood Transfusion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389514"/>
                  </a:ext>
                </a:extLst>
              </a:tr>
              <a:tr h="65367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Iron Chelation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070625"/>
                  </a:ext>
                </a:extLst>
              </a:tr>
              <a:tr h="65367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Stem Cell Transplant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47327"/>
                  </a:ext>
                </a:extLst>
              </a:tr>
              <a:tr h="65367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Folic Acid Supplement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754490"/>
                  </a:ext>
                </a:extLst>
              </a:tr>
              <a:tr h="65367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Luspatercept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828280"/>
                  </a:ext>
                </a:extLst>
              </a:tr>
            </a:tbl>
          </a:graphicData>
        </a:graphic>
      </p:graphicFrame>
      <p:pic>
        <p:nvPicPr>
          <p:cNvPr id="12" name="Audio Recording Dec 4, 2022 at 6:19:58 PM" descr="Audio Recording Dec 4, 2022 at 6:19:58 PM">
            <a:hlinkClick r:id="" action="ppaction://media"/>
            <a:extLst>
              <a:ext uri="{FF2B5EF4-FFF2-40B4-BE49-F238E27FC236}">
                <a16:creationId xmlns:a16="http://schemas.microsoft.com/office/drawing/2014/main" id="{B77E7BFA-9DB2-04C6-F8FA-D1E61BD4047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913068" y="561861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0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144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34944-E200-6541-B374-D092E4CA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Zynteglo is a stem cell therapy solution with efficacy</a:t>
            </a:r>
          </a:p>
        </p:txBody>
      </p:sp>
      <p:pic>
        <p:nvPicPr>
          <p:cNvPr id="3074" name="Picture 2" descr="bluebird bio Announces EU Conditional Marketing Authorization for ZYNTEGLO™  (autologous CD34+ cells encoding βA-T87Q-globin gene) Gene Therapy for  Patients 12 Years and Older with Transfusion-Dependent β-Thalassemia Who Do  Not Have β0/β0 Genotype |">
            <a:extLst>
              <a:ext uri="{FF2B5EF4-FFF2-40B4-BE49-F238E27FC236}">
                <a16:creationId xmlns:a16="http://schemas.microsoft.com/office/drawing/2014/main" id="{FC3FA455-913A-766E-10A0-41DE450B7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2" y="2848437"/>
            <a:ext cx="4459458" cy="233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2F164E-4972-47F9-1D15-DB303584AD3B}"/>
              </a:ext>
            </a:extLst>
          </p:cNvPr>
          <p:cNvSpPr txBox="1"/>
          <p:nvPr/>
        </p:nvSpPr>
        <p:spPr>
          <a:xfrm>
            <a:off x="168813" y="5577229"/>
            <a:ext cx="6098344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www.businesswire.com</a:t>
            </a:r>
            <a:r>
              <a:rPr lang="en-US" sz="1100" dirty="0"/>
              <a:t>/news/home/20190603005497/</a:t>
            </a:r>
            <a:r>
              <a:rPr lang="en-US" sz="1100" dirty="0" err="1"/>
              <a:t>en</a:t>
            </a:r>
            <a:r>
              <a:rPr lang="en-US" sz="1100" dirty="0"/>
              <a:t>/bluebird-bio-Announces-EU-Conditional-Marketing-Authorization-for-ZYNTEGLO%E2%84%A2-autologous-CD34-cells-encoding-%CE%B2A-T87Q-globin-gene-Gene-Therapy-for-Patients-12-Years-and-Older-with-Transfusion-Dependent-%CE%B2-Thalassemia-Who-Do-Not-Have-%CE%B20%CE%B20-Genotype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BAFBA-4E45-1CA9-1EF7-351C312EF375}"/>
              </a:ext>
            </a:extLst>
          </p:cNvPr>
          <p:cNvSpPr txBox="1"/>
          <p:nvPr/>
        </p:nvSpPr>
        <p:spPr>
          <a:xfrm>
            <a:off x="5535659" y="2813199"/>
            <a:ext cx="63374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time gene-therapy treatment for beta thalassemia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 out of 10 (89%) patients treated with ZYNTEGLO stopped transfusions and had a normal or near-normal median total hemoglobin of 11.5 g/dL.‡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Audio Recording Dec 4, 2022 at 6:27:52 PM" descr="Audio Recording Dec 4, 2022 at 6:27:52 PM">
            <a:hlinkClick r:id="" action="ppaction://media"/>
            <a:extLst>
              <a:ext uri="{FF2B5EF4-FFF2-40B4-BE49-F238E27FC236}">
                <a16:creationId xmlns:a16="http://schemas.microsoft.com/office/drawing/2014/main" id="{B1AD4170-F7B4-1218-1EB3-143B8E91C0A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360074" y="570314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1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424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EB9C-1163-7440-A564-EA773566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Zynteglo satisfies unmet needs for thalassemia patients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9DAEC9-08A1-8372-661E-844EAE7AAA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627791"/>
              </p:ext>
            </p:extLst>
          </p:nvPr>
        </p:nvGraphicFramePr>
        <p:xfrm>
          <a:off x="1154953" y="2293035"/>
          <a:ext cx="9228406" cy="4438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75478">
                  <a:extLst>
                    <a:ext uri="{9D8B030D-6E8A-4147-A177-3AD203B41FA5}">
                      <a16:colId xmlns:a16="http://schemas.microsoft.com/office/drawing/2014/main" val="3063268007"/>
                    </a:ext>
                  </a:extLst>
                </a:gridCol>
                <a:gridCol w="3076464">
                  <a:extLst>
                    <a:ext uri="{9D8B030D-6E8A-4147-A177-3AD203B41FA5}">
                      <a16:colId xmlns:a16="http://schemas.microsoft.com/office/drawing/2014/main" val="217239124"/>
                    </a:ext>
                  </a:extLst>
                </a:gridCol>
                <a:gridCol w="3076464">
                  <a:extLst>
                    <a:ext uri="{9D8B030D-6E8A-4147-A177-3AD203B41FA5}">
                      <a16:colId xmlns:a16="http://schemas.microsoft.com/office/drawing/2014/main" val="2912624033"/>
                    </a:ext>
                  </a:extLst>
                </a:gridCol>
              </a:tblGrid>
              <a:tr h="3672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Need or criteria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Unit of measure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Ideal value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7083269"/>
                  </a:ext>
                </a:extLst>
              </a:tr>
              <a:tr h="367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Cost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Dollars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2.1 million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02535"/>
                  </a:ext>
                </a:extLst>
              </a:tr>
              <a:tr h="7963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Restoration of hemoglobin values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Grams per deciliter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320459"/>
                  </a:ext>
                </a:extLst>
              </a:tr>
              <a:tr h="796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Frequency of treatment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Number of physician visits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2492230"/>
                  </a:ext>
                </a:extLst>
              </a:tr>
              <a:tr h="796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Ease of use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Number of physicians needed for dose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&lt;1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5501025"/>
                  </a:ext>
                </a:extLst>
              </a:tr>
            </a:tbl>
          </a:graphicData>
        </a:graphic>
      </p:graphicFrame>
      <p:pic>
        <p:nvPicPr>
          <p:cNvPr id="6" name="Audio Recording Dec 4, 2022 at 6:31:25 PM" descr="Audio Recording Dec 4, 2022 at 6:31:25 PM">
            <a:hlinkClick r:id="" action="ppaction://media"/>
            <a:extLst>
              <a:ext uri="{FF2B5EF4-FFF2-40B4-BE49-F238E27FC236}">
                <a16:creationId xmlns:a16="http://schemas.microsoft.com/office/drawing/2014/main" id="{B2EC5D67-8A36-AE73-464F-58E6FD73856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613293" y="5418517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0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601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EB9C-1163-7440-A564-EA773566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Zynteglo is Safe, Effective, Affordable, and Easy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CCBF2-E091-4042-A889-461F245E2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99199" cy="42545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Verification: </a:t>
            </a:r>
          </a:p>
          <a:p>
            <a:pPr lvl="1"/>
            <a:r>
              <a:rPr lang="en-US" sz="2400" dirty="0"/>
              <a:t>Sterility, Endotoxin, and mycoplasma</a:t>
            </a:r>
          </a:p>
          <a:p>
            <a:pPr lvl="1"/>
            <a:r>
              <a:rPr lang="en-US" sz="2400" dirty="0"/>
              <a:t>Hemoglobin potency and strength</a:t>
            </a:r>
          </a:p>
          <a:p>
            <a:pPr lvl="1"/>
            <a:r>
              <a:rPr lang="en-US" sz="2400" dirty="0"/>
              <a:t>%LVV+ cells, colony forming cells, and </a:t>
            </a:r>
            <a:r>
              <a:rPr lang="el-GR" sz="2400" dirty="0"/>
              <a:t>β</a:t>
            </a:r>
            <a:r>
              <a:rPr lang="en-US" sz="2400" dirty="0"/>
              <a:t>A-T87Q-globin Quantitative Protein Expression </a:t>
            </a:r>
          </a:p>
          <a:p>
            <a:r>
              <a:rPr lang="en-US" sz="2800" dirty="0"/>
              <a:t>Validation: </a:t>
            </a:r>
          </a:p>
          <a:p>
            <a:pPr lvl="1"/>
            <a:r>
              <a:rPr lang="en-US" sz="2400" dirty="0"/>
              <a:t>The product should: </a:t>
            </a:r>
          </a:p>
          <a:p>
            <a:pPr lvl="2"/>
            <a:r>
              <a:rPr lang="en-US" sz="2000" dirty="0"/>
              <a:t>Be affordable </a:t>
            </a:r>
          </a:p>
          <a:p>
            <a:pPr lvl="2"/>
            <a:r>
              <a:rPr lang="en-US" sz="2000" dirty="0"/>
              <a:t>Not require more than 1 treatment</a:t>
            </a:r>
          </a:p>
          <a:p>
            <a:pPr lvl="2"/>
            <a:r>
              <a:rPr lang="en-US" sz="2000" dirty="0"/>
              <a:t>Be easy to use </a:t>
            </a:r>
          </a:p>
        </p:txBody>
      </p:sp>
      <p:pic>
        <p:nvPicPr>
          <p:cNvPr id="4" name="Audio Recording Dec 4, 2022 at 6:41:05 PM" descr="Audio Recording Dec 4, 2022 at 6:41:05 PM">
            <a:hlinkClick r:id="" action="ppaction://media"/>
            <a:extLst>
              <a:ext uri="{FF2B5EF4-FFF2-40B4-BE49-F238E27FC236}">
                <a16:creationId xmlns:a16="http://schemas.microsoft.com/office/drawing/2014/main" id="{9510873B-F7F5-FA45-D242-AE25B891E93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224245" y="52070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1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148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EB9C-1163-7440-A564-EA773566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CCBF2-E091-4042-A889-461F245E2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Zynteglo:</a:t>
            </a:r>
          </a:p>
          <a:p>
            <a:pPr lvl="1"/>
            <a:r>
              <a:rPr lang="en-US" sz="2800" dirty="0"/>
              <a:t>Is a stem cell therapy that is effective at treating Beta Thalassemia </a:t>
            </a:r>
          </a:p>
          <a:p>
            <a:pPr lvl="1"/>
            <a:r>
              <a:rPr lang="en-US" sz="2800" dirty="0"/>
              <a:t>Is easy to use and administer</a:t>
            </a:r>
          </a:p>
          <a:p>
            <a:pPr lvl="1"/>
            <a:r>
              <a:rPr lang="en-US" sz="2800" dirty="0"/>
              <a:t>Addresses disadvantages of existing solutions</a:t>
            </a:r>
          </a:p>
          <a:p>
            <a:pPr lvl="1"/>
            <a:r>
              <a:rPr lang="en-US" sz="2800" dirty="0"/>
              <a:t>Bridges a need those who do not prefer the frequency of blood transfusions</a:t>
            </a:r>
          </a:p>
        </p:txBody>
      </p:sp>
      <p:pic>
        <p:nvPicPr>
          <p:cNvPr id="4" name="Audio Recording Dec 4, 2022 at 6:56:14 PM" descr="Audio Recording Dec 4, 2022 at 6:56:14 PM">
            <a:hlinkClick r:id="" action="ppaction://media"/>
            <a:extLst>
              <a:ext uri="{FF2B5EF4-FFF2-40B4-BE49-F238E27FC236}">
                <a16:creationId xmlns:a16="http://schemas.microsoft.com/office/drawing/2014/main" id="{D46F53F6-16B4-BC64-AABC-5016A0DF13D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458548" y="5343769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8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48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93736-8C50-7E4F-85AD-15154D82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9211-E4A5-784B-9025-71B20BE3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94010"/>
            <a:ext cx="8761412" cy="3416300"/>
          </a:xfrm>
        </p:spPr>
        <p:txBody>
          <a:bodyPr>
            <a:normAutofit fontScale="25000" lnSpcReduction="20000"/>
          </a:bodyPr>
          <a:lstStyle/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Mokhtar,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Galila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 et al. “Morbidities and mortality in transfusion-dependent Beta-thalassemia patients (single-center experience).” Pediatric hematology and oncology vol. 30,2 (2013): 93-103. doi:10.3109/08880018.2012.752054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https://www.fda.gov/vaccines-blood-biologics/zynteglo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Commissioner, O. of the. (n.d.). FDA approves first cell-based gene therapy to treat adult and pediatric patients with beta-thalassemia who require regular blood transfusions. U.S. Food and Drug Administration. Retrieved October 11, 2022, from </a:t>
            </a:r>
            <a:r>
              <a:rPr lang="en-US" sz="3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https://www.fda.gov/news-events/press-announcements/fda-approves-first-cell-based-gene-therapy-treat-adult-and-pediatric-patients-beta-thalassemia-who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“Blood Transfusion.” Mayo Clinic, Mayo Foundation for Medical Education and Research, 27 Apr. 2022, </a:t>
            </a:r>
            <a:r>
              <a:rPr lang="en-US" sz="3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https://www.mayoclinic.org/tests-procedures/blood-transfusion/about/pac-20385168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“Beta Thalassemia.” Beta Thalassemia | Johns Hopkins Medicine, 2 July 2020, </a:t>
            </a:r>
            <a:r>
              <a:rPr lang="en-US" sz="3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www.hopkinsmedicine.org/health/conditions-and-diseases/beta-thalassemia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“Beta-Thalassemia - about the Disease.” Genetic and Rare Diseases Information Center, U.S. Department of Health and Human Services,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rarediseases.info.nih.gov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/diseases/871/beta-thalassemia.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Forbes, J M et al. “Blood transfusion costs: a multicenter study.” </a:t>
            </a:r>
            <a:r>
              <a:rPr lang="en-US" sz="360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Transfusion</a:t>
            </a:r>
            <a:r>
              <a:rPr lang="en-US" sz="3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vol. 31,4 (1991): 318-23. doi:10.1046/j.1537-2995.1991.31491213295.x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Galanello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Renzo, and Raffaella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Origa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“Beta-thalassemia.”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Orphanet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journal of rare diseases vol. 5 11. 21 May. 2010, doi:10.1186/1750-1172-5-11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“Gene Therapy Market Statistics, Growth Factors: Forecast- 2030.” Allied Market Research, </a:t>
            </a:r>
            <a:r>
              <a:rPr lang="en-US" sz="3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www.alliedmarketresearch.com/gene-therapy-market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JB;, Porter. “A Risk-Benefit Assessment of Iron-Chelation Therapy.” Drug Safety, U.S. National Library of Medicine, https://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pubmed.ncbi.nlm.nih.gov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/9429839/#:~:text=These%20effects%20include%20arthritis%2C%20nausea,for%20patients%20taking%20this%20drug.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“Stem Cell Transplant for Beta Thalassemia.” WebMD, WebMD, </a:t>
            </a:r>
            <a:r>
              <a:rPr lang="en-US" sz="3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https://www.webmd.com/a-to-z-guides/beta-thalassemia-stem-cells#:~:text=If%20you%20or%20your%20child,stem%20cells%20into%20your%20bloodstream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Luspatercept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-AAMT Injection: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Medlineplus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Drug Information.” MedlinePlus, U.S. National Library of Medicine, </a:t>
            </a:r>
            <a:r>
              <a:rPr lang="en-US" sz="3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https://medlineplus.gov/druginfo/meds/a620043.html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Person, and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Mrinalika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Roy. “Bluebird's $2.8 Million Gene Therapy Becomes Most Expensive Drug after U.S. Approval.” Reuters, Thomson Reuters, 18 Aug. 2022, https://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www.reuters.com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/business/healthcare-pharmaceuticals/us-fda-approves-bluebird-bios-gene-therapy-rare-blood-disorder-2022-08-17/.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“Thalassemia: Complications and Treatment.” Centers for Disease Control and Prevention, Centers for Disease Control and Prevention, 29 Apr. 2022, </a:t>
            </a:r>
            <a:r>
              <a:rPr lang="en-US" sz="3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www.cdc.gov/ncbddd/thalassemia/treatment.html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“Thalassemia: Types, Traits, Symptoms &amp;amp; Treatment.” Cleveland Clinic, https://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my.clevelandclinic.org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/health/diseases/14508-thalassemias#:~:text=Standard%20treatments%20for%20thalassemia%20major,red%20blood%20cells%20and%20hemoglobin.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Watson, Stephanie. “Folic Acid: Benefits, Foods, Deficiency, and More.” Healthline, Healthline Media, 5 Apr. 2022, https://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www.healthline.com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/nutrition/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folic-acid#side-effects-precautions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Pagliarulo, Ned. “With $2.8M Gene Therapy, Bluebird Sets New Bar for US Drug Pricing.” BioPharma Dive, 18 Aug. 2022, https://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www.biopharmadive.com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/news/bluebird-bio-gene-therapy-price-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zynteglo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-million/629967/.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“ICER Publishes Final Evidence Report and Policy Recommendations on Beti-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Cel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Gene Therapy for Beta Thalassemia.” ICER, 20 Sept. 2022, https://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icer.org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/news-insights/press-releases/icer-publishes-final-evidence-report-and-policy-recommendations-on-beti-cel-gene-therapy-for-beta-thalassemia/.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“Zynteglo® (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Betibeglogene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Autotemcel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for Healthcare Professionals.” ZYNTEGLO® (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Betibeglogene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Autotemcel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for Healthcare Professionals, https://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www.zynteglohcp.com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/.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Summary Basis for Regulatory Action Date: From: Jakob Reiser,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Phd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... https://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www.fda.gov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/media/161472/download.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255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{2688CB86-6F39-9940-ABE3-20FCCD4A8F60}tf10001076</Template>
  <TotalTime>1028</TotalTime>
  <Words>1181</Words>
  <Application>Microsoft Macintosh PowerPoint</Application>
  <PresentationFormat>Widescreen</PresentationFormat>
  <Paragraphs>89</Paragraphs>
  <Slides>9</Slides>
  <Notes>9</Notes>
  <HiddenSlides>0</HiddenSlides>
  <MMClips>8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 3</vt:lpstr>
      <vt:lpstr>Ion Boardroom</vt:lpstr>
      <vt:lpstr> Design Review Case Study:  Zynteglo for the treatment of Beta-Thalassemia </vt:lpstr>
      <vt:lpstr>Beta Thalassemia is a genetically inherited blood disease</vt:lpstr>
      <vt:lpstr>Thalassemia is prevalent worldwide and gene therapy market continues to expand</vt:lpstr>
      <vt:lpstr>Existing Solution Landscape for Beta Thalassemia</vt:lpstr>
      <vt:lpstr>Zynteglo is a stem cell therapy solution with efficacy</vt:lpstr>
      <vt:lpstr>Zynteglo satisfies unmet needs for thalassemia patients </vt:lpstr>
      <vt:lpstr>Zynteglo is Safe, Effective, Affordable, and Easy to Use</vt:lpstr>
      <vt:lpstr>Conclusion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Anup</cp:lastModifiedBy>
  <cp:revision>21</cp:revision>
  <dcterms:created xsi:type="dcterms:W3CDTF">2021-12-04T01:10:29Z</dcterms:created>
  <dcterms:modified xsi:type="dcterms:W3CDTF">2022-12-05T00:06:57Z</dcterms:modified>
</cp:coreProperties>
</file>