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9"/>
    <p:restoredTop sz="90372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7AE6-8783-3A48-A718-0F1B3ADC9B6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DA4A5-DAF8-1C41-B427-BB0700FA9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A 150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kdyn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contusion leads to progressive cell loss, reactive gliosis, and cavitation. GFAP and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NeuN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immunohistochemistry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A–F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 and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eriochrome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cyanine staining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G–L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 in transverse sections of the spinal cord through epicenter of the injury demonstrate the pathological changes taking place from acute to chronic time points after injury (1 d to 12 weeks) and can be compared with uninjured spinal cord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G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). GFAP (astrocytes; red) and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NeuN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(neuronal cell bodies; green)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costaining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illustrates the progressive destruction of the gray matter and neuronal cell loss that occurs following injury as well as the pronounced increase in reactive gliosis acutely following injury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), which at later stages becomes more localized to the borders of the cavity, forming a dense glial scar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C–F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). Staining with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eriochrome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 cyanine (to demarcate gray and white matter areas) highlights the initial phase of mass necrosis in the spinal parenchyma at early stages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H–J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 followed by clearance of the debris, resulting in large central cavities surrounded by a spared rim of white matter at chronic postinjury time points (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K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en-US" b="1" i="1" dirty="0">
                <a:solidFill>
                  <a:srgbClr val="6B6B6B"/>
                </a:solidFill>
                <a:effectLst/>
                <a:latin typeface="inherit"/>
              </a:rPr>
              <a:t>L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). Scale bar, 500 </a:t>
            </a:r>
            <a:r>
              <a:rPr lang="el-GR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μ</a:t>
            </a:r>
            <a:r>
              <a:rPr lang="en-US" b="0" i="0" dirty="0">
                <a:solidFill>
                  <a:srgbClr val="6B6B6B"/>
                </a:solidFill>
                <a:effectLst/>
                <a:latin typeface="Helvetica Neue" panose="02000503000000020004" pitchFamily="2" charset="0"/>
              </a:rPr>
              <a:t>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DA4A5-DAF8-1C41-B427-BB0700FA95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DA4A5-DAF8-1C41-B427-BB0700FA95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369-907C-090B-C799-10FDEF740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8A4E1-2DEC-AAE1-2189-66E9AF53A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02B0-C505-4E25-774D-13529708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5C24-F384-EDA6-8747-EB151A5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3E9D-9037-7B10-0652-888BA40B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9B56-C6DB-EAE1-3E87-76C6858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0E1C-49B8-99F8-4257-1F31A549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1693-9D0B-B8E4-483F-F2DA5F5D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B1FB-69A1-4F66-B927-8C37579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AC7D-92DA-1D97-EF7B-A3A9A1A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3FF23-DAAC-0482-9D1C-DE7CEA32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279E6-7134-1A48-2A7F-D071B65D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83B3-9BBD-AB45-1189-92A546E6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95BB-7254-0C4F-B4D8-C86B2383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9F5B-1E4E-481A-72FE-730922A3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7A9-D6C0-7CE5-3F14-ABE51B7B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98EC-AA77-5FC2-FE29-A63109BB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6F6E-3F33-EFED-2BDC-78A7CA6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1A15-4096-2F14-8958-E92431EA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DE8A-6E52-D84E-282F-F2E878E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31EB-44A5-7A82-6916-803FDFF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9E62-26F8-2177-D6AE-9A5F9C42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D255-A850-7BF7-96CE-3D4CF34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154-B7A7-36B7-8E2C-3F83C982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1ACF-C02F-04A5-2956-E0C7498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C289-1B36-6A04-7023-55DF4403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42C2-0699-DB4F-A71C-C2CCBF22D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79A6-BB37-7832-5263-81840A946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8E8E-4546-4400-BF98-517972AC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6403-1F23-90E3-26A9-B6BFD90C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1940-4723-2BC9-4A9D-95A6CD46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1ED-0E86-00BF-C50F-E6D04F4E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98EA-51D7-0793-18CB-F015822E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60B6-05ED-0FEF-8CE6-401FE5A6F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AAE39-DB5B-A8EB-EEF2-88531FF12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7E8D-8B3E-F1D0-8CB3-A4DE7B62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BC56A-98EF-00F6-B098-88B44A8E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E55DD-A4FE-9B97-DA1A-18A05394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B0CC-C6BB-A85F-B8D1-F1D3881F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CD77-72C9-4F6A-61E5-24515C15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1D422-B64E-DC9D-8469-793C7449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DE9F1-0291-F5C6-CB60-7A512EDB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B203A-7C2B-399E-84FE-584657D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32383-5082-792C-D450-EDBA8033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15B75-5336-DBAA-86DB-976D166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F1E58-ED77-3506-C313-9754A69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8A59-483A-693B-1095-E90EFA68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A94-A5DA-8206-CABD-11083BB3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E514-6C93-E88D-A944-3B1C37ED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5501-0063-CCBD-2811-0AF8CD1D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7B56-6051-F4B7-D6EF-86A965D9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1F67-934C-34D4-104D-5DDDC987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5A84-87EA-9D2E-D84C-80423B26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1FCB9-3EC7-2D13-B2A0-2310B1B02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243EA-0FC6-65A0-C9BD-9AC08F07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A0C93-7650-D0B0-50B0-28C83B10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F04AC-F042-8E3C-3249-55DA2308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8DA2-D38A-B792-D633-F638C94D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E5D6D-693B-693C-50F3-A22DC7C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08641-DE06-E532-F873-DF72A935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FFF-D34E-2867-5610-6514AF48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D8EC-E288-E34A-2871-5063769F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14F3-00A7-311C-C422-DE28D36CC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7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BEF9-8AA9-A3B4-CB7F-02B76583E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58B90-2B2F-EF95-A903-B87320DEB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D0E0-45D9-DDBD-4F6A-2CE3475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423491"/>
            <a:ext cx="10515600" cy="451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Spinal cord Injury (SCI)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AA346C-D7C1-AFD3-D1DD-FB75C7D4FCAE}"/>
              </a:ext>
            </a:extLst>
          </p:cNvPr>
          <p:cNvCxnSpPr/>
          <p:nvPr/>
        </p:nvCxnSpPr>
        <p:spPr>
          <a:xfrm>
            <a:off x="690664" y="982494"/>
            <a:ext cx="74513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CF9EFC-5A93-C098-2954-BE89C0759E30}"/>
              </a:ext>
            </a:extLst>
          </p:cNvPr>
          <p:cNvSpPr txBox="1"/>
          <p:nvPr/>
        </p:nvSpPr>
        <p:spPr>
          <a:xfrm>
            <a:off x="690664" y="1523452"/>
            <a:ext cx="964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2015, in the U.S,  about 18,000 new cases each year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Prevalence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250,000 and 368,000 persons 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DABC4-8344-B234-7D4B-1F9630ADE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8" y="4495517"/>
            <a:ext cx="4222636" cy="193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F513C-E110-3836-C5AC-D6F065D021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11" y="4467266"/>
            <a:ext cx="4297834" cy="1848726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79D09B2-E2D4-DE23-0445-8F5585D8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40445"/>
              </p:ext>
            </p:extLst>
          </p:nvPr>
        </p:nvGraphicFramePr>
        <p:xfrm>
          <a:off x="792737" y="3876727"/>
          <a:ext cx="10406304" cy="255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152">
                  <a:extLst>
                    <a:ext uri="{9D8B030D-6E8A-4147-A177-3AD203B41FA5}">
                      <a16:colId xmlns:a16="http://schemas.microsoft.com/office/drawing/2014/main" val="1689159343"/>
                    </a:ext>
                  </a:extLst>
                </a:gridCol>
                <a:gridCol w="5203152">
                  <a:extLst>
                    <a:ext uri="{9D8B030D-6E8A-4147-A177-3AD203B41FA5}">
                      <a16:colId xmlns:a16="http://schemas.microsoft.com/office/drawing/2014/main" val="3662393219"/>
                    </a:ext>
                  </a:extLst>
                </a:gridCol>
              </a:tblGrid>
              <a:tr h="4445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Neurological Level and Extent of Lesion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55420"/>
                  </a:ext>
                </a:extLst>
              </a:tr>
              <a:tr h="211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40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7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A0A20B-1C1D-2043-9006-84AF95EE80DB}"/>
              </a:ext>
            </a:extLst>
          </p:cNvPr>
          <p:cNvSpPr txBox="1">
            <a:spLocks/>
          </p:cNvSpPr>
          <p:nvPr/>
        </p:nvSpPr>
        <p:spPr>
          <a:xfrm>
            <a:off x="575553" y="434776"/>
            <a:ext cx="10515600" cy="45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 Burden and Critical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FCBDD-98F4-7C78-125A-CB855A2E3722}"/>
              </a:ext>
            </a:extLst>
          </p:cNvPr>
          <p:cNvSpPr txBox="1"/>
          <p:nvPr/>
        </p:nvSpPr>
        <p:spPr>
          <a:xfrm>
            <a:off x="575553" y="1039098"/>
            <a:ext cx="96467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Cost*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$2,601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daily average cost for patients with AIS-A,-B, or –C</a:t>
            </a:r>
          </a:p>
          <a:p>
            <a:pPr marL="800100" lvl="1" indent="-342900">
              <a:spcBef>
                <a:spcPts val="1200"/>
              </a:spcBef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75% of patients are unemployed 10 years post injury</a:t>
            </a:r>
          </a:p>
          <a:p>
            <a:pPr marL="800100" lvl="1" indent="-342900">
              <a:spcBef>
                <a:spcPts val="1200"/>
              </a:spcBef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Lifetime cost: from 1 to 5 Million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167C6-7208-C7F7-6405-4F73D8D1D8AD}"/>
              </a:ext>
            </a:extLst>
          </p:cNvPr>
          <p:cNvSpPr txBox="1"/>
          <p:nvPr/>
        </p:nvSpPr>
        <p:spPr>
          <a:xfrm>
            <a:off x="670972" y="4786710"/>
            <a:ext cx="9646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Re-Hospitalization*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2015, about 30% of persons with SCI are re-hospitalized one or more times following injury</a:t>
            </a:r>
          </a:p>
          <a:p>
            <a:pPr marL="800100" lvl="1" indent="-342900">
              <a:buClr>
                <a:schemeClr val="accent1"/>
              </a:buClr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Leading causes: disease of the skin, respiratory, digestive, circulatory, and musculoskeletal diseases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19D3D-21CA-73E9-92A7-102E0FE8A081}"/>
              </a:ext>
            </a:extLst>
          </p:cNvPr>
          <p:cNvSpPr txBox="1"/>
          <p:nvPr/>
        </p:nvSpPr>
        <p:spPr>
          <a:xfrm>
            <a:off x="7430903" y="6504562"/>
            <a:ext cx="474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*National SCI statistical Center, 2019 Data Sheet.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861C6C-3A00-406D-0D9F-9BE89265AF2C}"/>
              </a:ext>
            </a:extLst>
          </p:cNvPr>
          <p:cNvCxnSpPr>
            <a:cxnSpLocks/>
          </p:cNvCxnSpPr>
          <p:nvPr/>
        </p:nvCxnSpPr>
        <p:spPr>
          <a:xfrm flipV="1">
            <a:off x="670972" y="875489"/>
            <a:ext cx="5592668" cy="112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2169498-28A6-35A9-F566-5DBCFCCB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10" y="2912904"/>
            <a:ext cx="8010990" cy="15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58C77-5432-26B9-8165-DF4E2544F034}"/>
              </a:ext>
            </a:extLst>
          </p:cNvPr>
          <p:cNvSpPr txBox="1"/>
          <p:nvPr/>
        </p:nvSpPr>
        <p:spPr>
          <a:xfrm>
            <a:off x="500061" y="409694"/>
            <a:ext cx="10408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Pathology of Human Spinal Cord Injury*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94EA9-ED3B-80D4-C17A-CFAF0805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3" y="2349944"/>
            <a:ext cx="3125817" cy="2012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34C82D-53F4-438F-31A5-C77413E6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49" y="2454236"/>
            <a:ext cx="3230083" cy="2013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B0CA08-E1B4-A734-B9FE-AEA5E6521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875" y="2297691"/>
            <a:ext cx="3125816" cy="2080559"/>
          </a:xfrm>
          <a:prstGeom prst="rect">
            <a:avLst/>
          </a:prstGeom>
        </p:spPr>
      </p:pic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B159FEE-C37F-6DF3-753E-8B40253A7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90585"/>
              </p:ext>
            </p:extLst>
          </p:nvPr>
        </p:nvGraphicFramePr>
        <p:xfrm>
          <a:off x="907944" y="4508056"/>
          <a:ext cx="28110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074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468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Acute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090064A0-FA3D-CDA8-F8D6-8EF014B8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56050"/>
              </p:ext>
            </p:extLst>
          </p:nvPr>
        </p:nvGraphicFramePr>
        <p:xfrm>
          <a:off x="4687432" y="4518055"/>
          <a:ext cx="26864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492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579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Sub-acute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9CC0CFAA-8DD4-81F4-383F-9EA74096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66966"/>
              </p:ext>
            </p:extLst>
          </p:nvPr>
        </p:nvGraphicFramePr>
        <p:xfrm>
          <a:off x="8283722" y="4524090"/>
          <a:ext cx="23174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439">
                  <a:extLst>
                    <a:ext uri="{9D8B030D-6E8A-4147-A177-3AD203B41FA5}">
                      <a16:colId xmlns:a16="http://schemas.microsoft.com/office/drawing/2014/main" val="1128250669"/>
                    </a:ext>
                  </a:extLst>
                </a:gridCol>
              </a:tblGrid>
              <a:tr h="3259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Chronic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03040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B5A9F-7AB0-EFB5-1224-36C813EFEF75}"/>
              </a:ext>
            </a:extLst>
          </p:cNvPr>
          <p:cNvCxnSpPr>
            <a:cxnSpLocks/>
          </p:cNvCxnSpPr>
          <p:nvPr/>
        </p:nvCxnSpPr>
        <p:spPr>
          <a:xfrm flipV="1">
            <a:off x="907944" y="5105761"/>
            <a:ext cx="9815477" cy="6214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2C44CF8-C941-9251-80E1-553AB8C1519D}"/>
              </a:ext>
            </a:extLst>
          </p:cNvPr>
          <p:cNvSpPr/>
          <p:nvPr/>
        </p:nvSpPr>
        <p:spPr>
          <a:xfrm>
            <a:off x="2180316" y="5105761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C7F485-0E2F-A4D8-4D7E-8962A4D28295}"/>
              </a:ext>
            </a:extLst>
          </p:cNvPr>
          <p:cNvSpPr/>
          <p:nvPr/>
        </p:nvSpPr>
        <p:spPr>
          <a:xfrm>
            <a:off x="5914253" y="5074689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70343B-82BB-D5CC-6C39-AEDD243F9748}"/>
              </a:ext>
            </a:extLst>
          </p:cNvPr>
          <p:cNvSpPr/>
          <p:nvPr/>
        </p:nvSpPr>
        <p:spPr>
          <a:xfrm>
            <a:off x="9590385" y="5048688"/>
            <a:ext cx="133165" cy="12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947649-F4EB-0D69-F8D4-6060CB04EEEB}"/>
              </a:ext>
            </a:extLst>
          </p:cNvPr>
          <p:cNvSpPr txBox="1"/>
          <p:nvPr/>
        </p:nvSpPr>
        <p:spPr>
          <a:xfrm>
            <a:off x="1468579" y="5265109"/>
            <a:ext cx="20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Hours to 1 to 2 days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F71AA-321D-9112-12B4-E3E0F3E5D228}"/>
              </a:ext>
            </a:extLst>
          </p:cNvPr>
          <p:cNvSpPr txBox="1"/>
          <p:nvPr/>
        </p:nvSpPr>
        <p:spPr>
          <a:xfrm>
            <a:off x="5277601" y="5248029"/>
            <a:ext cx="15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Days to weeks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619B0-0CDA-1732-7517-4FB06AF06497}"/>
              </a:ext>
            </a:extLst>
          </p:cNvPr>
          <p:cNvSpPr txBox="1"/>
          <p:nvPr/>
        </p:nvSpPr>
        <p:spPr>
          <a:xfrm>
            <a:off x="8895360" y="5248029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Weeks to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EF01F-ACD3-91B5-0D7B-C9CBBD18911F}"/>
              </a:ext>
            </a:extLst>
          </p:cNvPr>
          <p:cNvSpPr txBox="1"/>
          <p:nvPr/>
        </p:nvSpPr>
        <p:spPr>
          <a:xfrm>
            <a:off x="4193481" y="6487140"/>
            <a:ext cx="818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</a:rPr>
              <a:t>*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</a:rPr>
              <a:t>Norenberg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</a:rPr>
              <a:t>, Michael D., et al. “The Pathology of Human Spinal Cord Injury: Defining the Problems.” </a:t>
            </a:r>
            <a:endParaRPr lang="en-US" sz="14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15A4D7-1556-039E-9692-6DA9C0E98F7B}"/>
              </a:ext>
            </a:extLst>
          </p:cNvPr>
          <p:cNvCxnSpPr>
            <a:cxnSpLocks/>
          </p:cNvCxnSpPr>
          <p:nvPr/>
        </p:nvCxnSpPr>
        <p:spPr>
          <a:xfrm>
            <a:off x="681318" y="1182590"/>
            <a:ext cx="95922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2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0545C6-CF72-7415-CC0E-03EC9818BBB8}"/>
              </a:ext>
            </a:extLst>
          </p:cNvPr>
          <p:cNvCxnSpPr>
            <a:cxnSpLocks/>
          </p:cNvCxnSpPr>
          <p:nvPr/>
        </p:nvCxnSpPr>
        <p:spPr>
          <a:xfrm>
            <a:off x="615462" y="1134208"/>
            <a:ext cx="90260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007498-B1E8-FF84-6D8F-31DBD4E3022B}"/>
              </a:ext>
            </a:extLst>
          </p:cNvPr>
          <p:cNvSpPr txBox="1"/>
          <p:nvPr/>
        </p:nvSpPr>
        <p:spPr>
          <a:xfrm>
            <a:off x="517645" y="409694"/>
            <a:ext cx="10408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Anatomical Changes from Acute to Chronic Stages*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E80CB-F94C-DF7B-BF1C-4C05A44869EE}"/>
              </a:ext>
            </a:extLst>
          </p:cNvPr>
          <p:cNvSpPr txBox="1"/>
          <p:nvPr/>
        </p:nvSpPr>
        <p:spPr>
          <a:xfrm>
            <a:off x="1918802" y="6550223"/>
            <a:ext cx="10408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*Nicholas D. James et al. “Conduction Failure following Spinal Cord Injury: Functional and Anatomical Changes from Acute to Chronic Stages”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D35B0A-6AEA-C75A-DC9B-EE68324F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16" y="1218723"/>
            <a:ext cx="4206329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B338-D013-8511-4C45-F04E10BE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04" y="1817262"/>
            <a:ext cx="7295096" cy="435133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globally accepted standard treatment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Stabilization of the vertebral column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to reduce inflammation: hypothermia, cerebrospinal fluid   </a:t>
            </a:r>
          </a:p>
          <a:p>
            <a:pPr marL="457200" lvl="1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drainage, anti-inflammatory drugs, electrical field stimulation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rehabilitation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 of modern regenerative therapies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Minimally invasive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Targeting the secondary or chronic stages of injury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Gains in motor function to increase independence and quality of life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8B3D36-38FF-E0CC-41D4-515C2AC3DC90}"/>
              </a:ext>
            </a:extLst>
          </p:cNvPr>
          <p:cNvCxnSpPr>
            <a:cxnSpLocks/>
          </p:cNvCxnSpPr>
          <p:nvPr/>
        </p:nvCxnSpPr>
        <p:spPr>
          <a:xfrm>
            <a:off x="628909" y="989247"/>
            <a:ext cx="76006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2B735E-EBB1-5B86-449F-310E35ED2E44}"/>
              </a:ext>
            </a:extLst>
          </p:cNvPr>
          <p:cNvSpPr txBox="1"/>
          <p:nvPr/>
        </p:nvSpPr>
        <p:spPr>
          <a:xfrm>
            <a:off x="477304" y="426711"/>
            <a:ext cx="10408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Recovery of Neural Functions in SCI is rare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AB722-AE76-9F74-180F-1DF6BF130C9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82431" y="1256931"/>
            <a:ext cx="4060800" cy="5472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82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EDF7C-2FF1-558F-C502-B1BECE563B99}"/>
              </a:ext>
            </a:extLst>
          </p:cNvPr>
          <p:cNvSpPr txBox="1"/>
          <p:nvPr/>
        </p:nvSpPr>
        <p:spPr>
          <a:xfrm>
            <a:off x="402407" y="409694"/>
            <a:ext cx="10408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ASIA* Impairment Scale (AIS) Score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3E99C3-4143-4E3D-E92E-94E262F8DAF6}"/>
              </a:ext>
            </a:extLst>
          </p:cNvPr>
          <p:cNvCxnSpPr>
            <a:cxnSpLocks/>
          </p:cNvCxnSpPr>
          <p:nvPr/>
        </p:nvCxnSpPr>
        <p:spPr>
          <a:xfrm flipV="1">
            <a:off x="500061" y="1117580"/>
            <a:ext cx="8350976" cy="397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B657113-E730-993C-5DA9-4448F4E0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73" y="1657292"/>
            <a:ext cx="3635865" cy="4844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776B4E-291F-925B-F670-F403485F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1577778"/>
            <a:ext cx="6007271" cy="45723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72A953-8FA7-1193-48F9-ADD3ADA63270}"/>
              </a:ext>
            </a:extLst>
          </p:cNvPr>
          <p:cNvSpPr txBox="1"/>
          <p:nvPr/>
        </p:nvSpPr>
        <p:spPr>
          <a:xfrm>
            <a:off x="4548999" y="6541816"/>
            <a:ext cx="7916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*American Spinal Injury Association International Standards for Neurological Classification of Spinal Cord Injury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8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519</Words>
  <Application>Microsoft Macintosh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inherit</vt:lpstr>
      <vt:lpstr>Tahoma</vt:lpstr>
      <vt:lpstr>Office Theme</vt:lpstr>
      <vt:lpstr>PowerPoint Presentation</vt:lpstr>
      <vt:lpstr>Spinal cord Injury (SCI)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Greatti</dc:creator>
  <cp:lastModifiedBy>Yves Greatti</cp:lastModifiedBy>
  <cp:revision>13</cp:revision>
  <dcterms:created xsi:type="dcterms:W3CDTF">2022-11-14T18:19:37Z</dcterms:created>
  <dcterms:modified xsi:type="dcterms:W3CDTF">2022-11-15T22:57:42Z</dcterms:modified>
</cp:coreProperties>
</file>