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4" r:id="rId5"/>
    <p:sldId id="259" r:id="rId6"/>
    <p:sldId id="266" r:id="rId7"/>
    <p:sldId id="265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9"/>
  </p:normalViewPr>
  <p:slideViewPr>
    <p:cSldViewPr snapToGrid="0">
      <p:cViewPr varScale="1">
        <p:scale>
          <a:sx n="135" d="100"/>
          <a:sy n="135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F187-9C62-788B-EC79-EE281FE2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79E06-9E8A-EE70-C7C2-F9817C27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A683-D517-9C63-77F9-7E81631E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FD6B-1EC7-9E10-6468-84853113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BE5A-3672-3CA5-70CC-905AB3E7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A6E-9229-AC26-A2C2-E50207E2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E0119-D20E-CDCB-BBC7-AF92DDA4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8B53-5562-7D92-5A3F-8FCB62A9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D46D-B7F1-9FB8-0F8B-2611F8A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5989-B7DC-384A-645C-0D51AD25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67E23-788A-E82D-4770-66A38CD85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5BCE0-E5E7-D1BF-277F-54A3ECA58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36C8-EAE2-006E-D8A7-8ED181E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F87D-9D98-1563-0FA9-BB48D98A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85FD-C05A-D0C6-2B0F-F3AC9D3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5E7A-EFBD-132F-23D1-63C368DC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306B-5133-5CBF-8730-8D544985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5582-E0C2-6120-C25C-C7BC93D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339C-BE6D-F4B7-FFEB-0E625487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7195-E55D-F4C1-2B82-78FE0342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F3B-C386-AF3F-9F5E-8EDA6F28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E40D-8C74-0B87-F109-990B377E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306A-220F-5761-5BF1-1AA3F767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E61-1100-E80F-1603-B69FFCC4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8D51-EA21-4A20-5AE3-FAEF4F41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2729-43A5-96DA-3A38-ABE16DD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B9EA-EEB3-B6EB-47FB-0CE392FFD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6DD43-9D50-44F0-5247-0D69910D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B5F9-E846-DB8D-219B-F50B03E0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1425-C4D5-D9D8-56AF-2A5337E2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D9779-729D-F47D-5CDC-77DF3D29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155D-A94A-C2C5-CC87-63D33A16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C515-7846-AD0A-7B94-A98EF48D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9A31-29C2-840C-EDA4-AEA132C3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F9257-510F-5D9E-4354-A8699B8BC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A1740-C8ED-F730-2223-75AE2D3D6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60641-BDAB-CB1C-E5E9-EB669250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F71C4-F4AF-6007-B9C3-7C0F5D59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5606C-C96F-7ECA-2B19-BC6E24EB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280B-480A-D97D-9E57-0EE552C9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0E4BE-DE6F-4CDF-40A9-7AA4FEC9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E7429-7E5E-0109-7A30-564C3D2B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BB58-20AD-03D7-8C08-1BD72031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66415-B78F-1D6F-6170-E6BC629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E3AF0-00CB-22A4-3DC7-33E735C9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8190-DD30-922B-859D-A97C4D02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F5A-82AE-367F-45A7-06EE1680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BA3F-BAE0-E4B3-9CC9-F0B9A874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8E16-1C4E-5CC8-61B6-C4BCE4A3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9B400-0430-D9DA-1546-9D06E8F7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5454-FD17-5ECA-D11B-F12CCCE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3CEC-F70E-47BC-508A-F6BC2744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CEE-193C-D954-7324-662C2CD9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74335-58C5-A7B7-1F13-5B95777C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6C22-2B4D-3F12-401B-886BEF39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693A-B5E8-7A97-8D7A-639618BC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55C9-3A69-4152-E27A-1BE378E9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14C-0B11-02C8-6B72-136EA0B8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32C1B-6327-74C9-BAB7-490CF664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D825-0FC1-FE48-DBF5-1BAD87CCE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56B3-9D73-AB1D-02F1-9BBD34057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58D8-9BB1-7D4D-8EAB-E44E9CD0A42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33FA-0220-5D8F-EA8B-F4741D86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098E-75E3-4B45-613C-F0D060678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2566-B57D-694C-AAF8-0E040199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49F6-FD43-C3AA-850D-EED46AA2B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Review Case Study: CARVYKTI</a:t>
            </a:r>
            <a:r>
              <a:rPr lang="en-US" baseline="30000"/>
              <a:t>TM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A7FEA-D7D8-9B14-11FB-716DF4FD1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Ryan Matthew Brand</a:t>
            </a:r>
          </a:p>
          <a:p>
            <a:r>
              <a:rPr lang="en-US"/>
              <a:t>JHU: Cell and Tissue Engineering</a:t>
            </a:r>
          </a:p>
          <a:p>
            <a:r>
              <a:rPr lang="en-US"/>
              <a:t>6 December 2022</a:t>
            </a:r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4F645EB-EE91-D597-13DD-5D26C77DDC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84"/>
    </mc:Choice>
    <mc:Fallback>
      <p:transition spd="slow" advTm="13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FD63-796E-DEED-1411-2C4AF775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A888-555D-26BB-6039-99858719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effectLst/>
                <a:latin typeface="TimesNewRomanPSMT"/>
              </a:rPr>
              <a:t>Al Hamed, Rama et al. ‘Current Status of Autologous Stem Cell Transplantation for Multiple Myeloma’. </a:t>
            </a:r>
            <a:r>
              <a:rPr lang="en-US" sz="1800" i="1" dirty="0">
                <a:effectLst/>
                <a:latin typeface="TimesNewRomanPS"/>
              </a:rPr>
              <a:t>Blood cancer journal </a:t>
            </a:r>
            <a:r>
              <a:rPr lang="en-US" sz="1800" dirty="0">
                <a:effectLst/>
                <a:latin typeface="TimesNewRomanPSMT"/>
              </a:rPr>
              <a:t>9.4 (2019): 44. Web.</a:t>
            </a:r>
          </a:p>
          <a:p>
            <a:r>
              <a:rPr lang="en-US" sz="1800" dirty="0" err="1">
                <a:effectLst/>
                <a:latin typeface="TimesNewRomanPSMT"/>
              </a:rPr>
              <a:t>Berdeja</a:t>
            </a:r>
            <a:r>
              <a:rPr lang="en-US" sz="1800" dirty="0">
                <a:effectLst/>
                <a:latin typeface="TimesNewRomanPSMT"/>
              </a:rPr>
              <a:t>, Jesus G. et al. ‘</a:t>
            </a:r>
            <a:r>
              <a:rPr lang="en-US" sz="1800" dirty="0" err="1">
                <a:effectLst/>
                <a:latin typeface="TimesNewRomanPSMT"/>
              </a:rPr>
              <a:t>Ciltacabtagene</a:t>
            </a:r>
            <a:r>
              <a:rPr lang="en-US" sz="1800" dirty="0">
                <a:effectLst/>
                <a:latin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</a:rPr>
              <a:t>Autoleucel</a:t>
            </a:r>
            <a:r>
              <a:rPr lang="en-US" sz="1800" dirty="0">
                <a:effectLst/>
                <a:latin typeface="TimesNewRomanPSMT"/>
              </a:rPr>
              <a:t>, a B-Cell Maturation Antigen-Directed Chimeric Antigen Receptor T-Cell Therapy in Patients with Relapsed or Refractory Multiple Myeloma (CARTITUDE-1): A Phase 1b/2 Open-Label Study’. </a:t>
            </a:r>
            <a:r>
              <a:rPr lang="en-US" sz="1800" i="1" dirty="0">
                <a:effectLst/>
                <a:latin typeface="TimesNewRomanPS"/>
              </a:rPr>
              <a:t>Lancet </a:t>
            </a:r>
            <a:r>
              <a:rPr lang="en-US" sz="1800" dirty="0">
                <a:effectLst/>
                <a:latin typeface="TimesNewRomanPSMT"/>
              </a:rPr>
              <a:t>398.10297 (2021): 314–324. Web. </a:t>
            </a:r>
            <a:endParaRPr lang="en-US" dirty="0"/>
          </a:p>
          <a:p>
            <a:r>
              <a:rPr lang="en-US" sz="1800" dirty="0" err="1">
                <a:effectLst/>
                <a:latin typeface="TimesNewRomanPSMT"/>
              </a:rPr>
              <a:t>Brigle</a:t>
            </a:r>
            <a:r>
              <a:rPr lang="en-US" sz="1800" dirty="0">
                <a:effectLst/>
                <a:latin typeface="TimesNewRomanPSMT"/>
              </a:rPr>
              <a:t>, K. &amp; Rogers, B. Pathobiology and diagnosis of multiple myeloma. </a:t>
            </a:r>
            <a:r>
              <a:rPr lang="en-US" sz="1800" dirty="0" err="1">
                <a:effectLst/>
                <a:latin typeface="TimesNewRomanPSMT"/>
              </a:rPr>
              <a:t>en</a:t>
            </a:r>
            <a:r>
              <a:rPr lang="en-US" sz="1800" dirty="0">
                <a:effectLst/>
                <a:latin typeface="TimesNewRomanPSMT"/>
              </a:rPr>
              <a:t>. Semin. Oncol. </a:t>
            </a:r>
            <a:r>
              <a:rPr lang="en-US" sz="1800" dirty="0" err="1">
                <a:effectLst/>
                <a:latin typeface="TimesNewRomanPSMT"/>
              </a:rPr>
              <a:t>Nurs</a:t>
            </a:r>
            <a:r>
              <a:rPr lang="en-US" sz="1800" dirty="0">
                <a:effectLst/>
                <a:latin typeface="TimesNewRomanPSMT"/>
              </a:rPr>
              <a:t>. 33, 225–236 (Aug. 2017).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Carpenter, Robert O. et al. ‘B-Cell Maturation Antigen Is a Promising Target for Adoptive T-Cell Therapy of Multiple Myeloma’. </a:t>
            </a:r>
            <a:r>
              <a:rPr lang="en-US" sz="1800" i="1" dirty="0">
                <a:effectLst/>
                <a:latin typeface="TimesNewRomanPS"/>
              </a:rPr>
              <a:t>Clinical cancer research: an official journal of the American Association for Cancer Research </a:t>
            </a:r>
            <a:r>
              <a:rPr lang="en-US" sz="1800" dirty="0">
                <a:effectLst/>
                <a:latin typeface="TimesNewRomanPSMT"/>
              </a:rPr>
              <a:t>19.8 (2013): 2048–2060. Web.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CARVYKTITM https://</a:t>
            </a:r>
            <a:r>
              <a:rPr lang="en-US" sz="1800" dirty="0" err="1">
                <a:effectLst/>
                <a:latin typeface="TimesNewRomanPSMT"/>
              </a:rPr>
              <a:t>www.carvykti.com</a:t>
            </a:r>
            <a:r>
              <a:rPr lang="en-US" sz="1800" dirty="0">
                <a:effectLst/>
                <a:latin typeface="TimesNewRomanPSMT"/>
              </a:rPr>
              <a:t>/ </a:t>
            </a:r>
            <a:endParaRPr lang="en-US" dirty="0"/>
          </a:p>
          <a:p>
            <a:r>
              <a:rPr lang="en-US" sz="1800" dirty="0" err="1">
                <a:effectLst/>
                <a:latin typeface="TimesNewRomanPSMT"/>
              </a:rPr>
              <a:t>Chekol</a:t>
            </a:r>
            <a:r>
              <a:rPr lang="en-US" sz="1800" dirty="0">
                <a:effectLst/>
                <a:latin typeface="TimesNewRomanPSMT"/>
              </a:rPr>
              <a:t> Abebe, </a:t>
            </a:r>
            <a:r>
              <a:rPr lang="en-US" sz="1800" dirty="0" err="1">
                <a:effectLst/>
                <a:latin typeface="TimesNewRomanPSMT"/>
              </a:rPr>
              <a:t>Endeshaw</a:t>
            </a:r>
            <a:r>
              <a:rPr lang="en-US" sz="1800" dirty="0">
                <a:effectLst/>
                <a:latin typeface="TimesNewRomanPSMT"/>
              </a:rPr>
              <a:t> et al. ‘</a:t>
            </a:r>
            <a:r>
              <a:rPr lang="en-US" sz="1800" dirty="0" err="1">
                <a:effectLst/>
                <a:latin typeface="TimesNewRomanPSMT"/>
              </a:rPr>
              <a:t>Ciltacabtagene</a:t>
            </a:r>
            <a:r>
              <a:rPr lang="en-US" sz="1800" dirty="0">
                <a:effectLst/>
                <a:latin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</a:rPr>
              <a:t>Autoleucel</a:t>
            </a:r>
            <a:r>
              <a:rPr lang="en-US" sz="1800" dirty="0">
                <a:effectLst/>
                <a:latin typeface="TimesNewRomanPSMT"/>
              </a:rPr>
              <a:t>: The Second Anti-BCMA CAR T-Cell Therapeutic Armamentarium of Relapsed or Refractory Multiple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Myeloma’. </a:t>
            </a:r>
            <a:r>
              <a:rPr lang="en-US" sz="1800" i="1" dirty="0">
                <a:effectLst/>
                <a:latin typeface="TimesNewRomanPS"/>
              </a:rPr>
              <a:t>Frontiers in immunology </a:t>
            </a:r>
            <a:r>
              <a:rPr lang="en-US" sz="1800" dirty="0">
                <a:effectLst/>
                <a:latin typeface="TimesNewRomanPSMT"/>
              </a:rPr>
              <a:t>13 (2022): 991092. Web.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Fabrizio </a:t>
            </a:r>
            <a:r>
              <a:rPr lang="en-US" sz="1800" dirty="0" err="1">
                <a:effectLst/>
                <a:latin typeface="TimesNewRomanPSMT"/>
              </a:rPr>
              <a:t>Esma</a:t>
            </a:r>
            <a:r>
              <a:rPr lang="en-US" sz="1800" dirty="0">
                <a:effectLst/>
                <a:latin typeface="TimesNewRomanPSMT"/>
              </a:rPr>
              <a:t>, Marco </a:t>
            </a:r>
            <a:r>
              <a:rPr lang="en-US" sz="1800" dirty="0" err="1">
                <a:effectLst/>
                <a:latin typeface="TimesNewRomanPSMT"/>
              </a:rPr>
              <a:t>Salvini</a:t>
            </a:r>
            <a:r>
              <a:rPr lang="en-US" sz="1800" dirty="0">
                <a:effectLst/>
                <a:latin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</a:rPr>
              <a:t>Rossella</a:t>
            </a:r>
            <a:r>
              <a:rPr lang="en-US" sz="1800" dirty="0">
                <a:effectLst/>
                <a:latin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</a:rPr>
              <a:t>Troia</a:t>
            </a:r>
            <a:r>
              <a:rPr lang="en-US" sz="1800" dirty="0">
                <a:effectLst/>
                <a:latin typeface="TimesNewRomanPSMT"/>
              </a:rPr>
              <a:t>, Mario </a:t>
            </a:r>
            <a:r>
              <a:rPr lang="en-US" sz="1800" dirty="0" err="1">
                <a:effectLst/>
                <a:latin typeface="TimesNewRomanPSMT"/>
              </a:rPr>
              <a:t>Boccadoro</a:t>
            </a:r>
            <a:r>
              <a:rPr lang="en-US" sz="1800" dirty="0">
                <a:effectLst/>
                <a:latin typeface="TimesNewRomanPSMT"/>
              </a:rPr>
              <a:t>, Alessandra </a:t>
            </a:r>
            <a:r>
              <a:rPr lang="en-US" sz="1800" dirty="0" err="1">
                <a:effectLst/>
                <a:latin typeface="TimesNewRomanPSMT"/>
              </a:rPr>
              <a:t>Larocca</a:t>
            </a:r>
            <a:r>
              <a:rPr lang="en-US" sz="1800" dirty="0">
                <a:effectLst/>
                <a:latin typeface="TimesNewRomanPSMT"/>
              </a:rPr>
              <a:t> &amp; Chiara </a:t>
            </a:r>
            <a:r>
              <a:rPr lang="en-US" sz="1800" dirty="0" err="1">
                <a:effectLst/>
                <a:latin typeface="TimesNewRomanPSMT"/>
              </a:rPr>
              <a:t>Pautasso</a:t>
            </a:r>
            <a:r>
              <a:rPr lang="en-US" sz="1800" dirty="0">
                <a:effectLst/>
                <a:latin typeface="TimesNewRomanPSMT"/>
              </a:rPr>
              <a:t> (2017) Melphalan hydrochloride for the treatment of multiple myeloma, Expert Opinion on Pharmacotherapy, 18:11, 1127-1136, DOI: 10.1080/14656566.2017.1349102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Gandolfi, Sara et al. The Proteasome and Proteasome Inhibitors in Multiple Myeloma’. </a:t>
            </a:r>
            <a:r>
              <a:rPr lang="en-US" sz="1800" i="1" dirty="0">
                <a:effectLst/>
                <a:latin typeface="TimesNewRomanPS"/>
              </a:rPr>
              <a:t>Cancer metastasis reviews </a:t>
            </a:r>
            <a:r>
              <a:rPr lang="en-US" sz="1800" dirty="0">
                <a:effectLst/>
                <a:latin typeface="TimesNewRomanPSMT"/>
              </a:rPr>
              <a:t>36.4 (2017): 561–584. Web.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Holstein, Sarah A., Philip L. McCarthy. ‘Immunomodulatory Drugs in Multiple Myeloma: Mechanisms of Action and Clinical Experience’. </a:t>
            </a:r>
            <a:r>
              <a:rPr lang="en-US" sz="1800" i="1" dirty="0">
                <a:effectLst/>
                <a:latin typeface="TimesNewRomanPS"/>
              </a:rPr>
              <a:t>Drugs </a:t>
            </a:r>
            <a:r>
              <a:rPr lang="en-US" sz="1800" dirty="0">
                <a:effectLst/>
                <a:latin typeface="TimesNewRomanPSMT"/>
              </a:rPr>
              <a:t>77.5 (2017): 505–520. Web. </a:t>
            </a:r>
            <a:endParaRPr lang="en-US" dirty="0"/>
          </a:p>
          <a:p>
            <a:r>
              <a:rPr lang="en-US" sz="1800" i="1" dirty="0">
                <a:effectLst/>
                <a:latin typeface="TimesNewRomanPS"/>
              </a:rPr>
              <a:t>Immunomodulators and their Side Effects</a:t>
            </a:r>
            <a:r>
              <a:rPr lang="en-US" sz="1800" dirty="0">
                <a:effectLst/>
                <a:latin typeface="TimesNewRomanPSMT"/>
              </a:rPr>
              <a:t>. </a:t>
            </a:r>
            <a:r>
              <a:rPr lang="en-US" sz="1800" i="1" dirty="0">
                <a:effectLst/>
                <a:latin typeface="TimesNewRomanPS"/>
              </a:rPr>
              <a:t>American Cancer Society</a:t>
            </a:r>
            <a:r>
              <a:rPr lang="en-US" sz="1800" dirty="0">
                <a:effectLst/>
                <a:latin typeface="TimesNewRomanPSMT"/>
              </a:rPr>
              <a:t>. Available at: https://</a:t>
            </a:r>
            <a:r>
              <a:rPr lang="en-US" sz="1800" dirty="0" err="1">
                <a:effectLst/>
                <a:latin typeface="TimesNewRomanPSMT"/>
              </a:rPr>
              <a:t>www.cancer.org</a:t>
            </a:r>
            <a:r>
              <a:rPr lang="en-US" sz="1800" dirty="0">
                <a:effectLst/>
                <a:latin typeface="TimesNewRomanPSMT"/>
              </a:rPr>
              <a:t>/treatment/treatments-and-side-effects/treatment- types/immunotherapy/</a:t>
            </a:r>
            <a:r>
              <a:rPr lang="en-US" sz="1800" dirty="0" err="1">
                <a:effectLst/>
                <a:latin typeface="TimesNewRomanPSMT"/>
              </a:rPr>
              <a:t>immunomodulators.html</a:t>
            </a:r>
            <a:r>
              <a:rPr lang="en-US" sz="1800" dirty="0">
                <a:effectLst/>
                <a:latin typeface="TimesNewRomanPSMT"/>
              </a:rPr>
              <a:t>#:~:text=Immunomodulators%20are%20a%20gro up%20of,proteins%20and%20turning%20up%20others. (Accessed: November 1, 2022).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Joshua, D. E., Bryant, C., Dix, C., Gibson, J. &amp; Ho, J. Biology and therapy of multiple myeloma. </a:t>
            </a:r>
            <a:r>
              <a:rPr lang="en-US" sz="1800" dirty="0" err="1">
                <a:effectLst/>
                <a:latin typeface="TimesNewRomanPSMT"/>
              </a:rPr>
              <a:t>en</a:t>
            </a:r>
            <a:r>
              <a:rPr lang="en-US" sz="1800" dirty="0">
                <a:effectLst/>
                <a:latin typeface="TimesNewRomanPSMT"/>
              </a:rPr>
              <a:t>. Med. J. Aust. 210, 375–380 (May 2019). </a:t>
            </a:r>
            <a:endParaRPr lang="en-US" dirty="0"/>
          </a:p>
          <a:p>
            <a:r>
              <a:rPr lang="en-US" sz="1800" dirty="0" err="1">
                <a:effectLst/>
                <a:latin typeface="TimesNewRomanPSMT"/>
              </a:rPr>
              <a:t>Kazandjian</a:t>
            </a:r>
            <a:r>
              <a:rPr lang="en-US" sz="1800" dirty="0">
                <a:effectLst/>
                <a:latin typeface="TimesNewRomanPSMT"/>
              </a:rPr>
              <a:t>, D. Multiple myeloma epidemiology and survival: A unique ma- </a:t>
            </a:r>
            <a:r>
              <a:rPr lang="en-US" sz="1800" dirty="0" err="1">
                <a:effectLst/>
                <a:latin typeface="TimesNewRomanPSMT"/>
              </a:rPr>
              <a:t>lignancy</a:t>
            </a:r>
            <a:r>
              <a:rPr lang="en-US" sz="1800" dirty="0">
                <a:effectLst/>
                <a:latin typeface="TimesNewRomanPSMT"/>
              </a:rPr>
              <a:t>. </a:t>
            </a:r>
            <a:r>
              <a:rPr lang="en-US" sz="1800" dirty="0" err="1">
                <a:effectLst/>
                <a:latin typeface="TimesNewRomanPSMT"/>
              </a:rPr>
              <a:t>en</a:t>
            </a:r>
            <a:r>
              <a:rPr lang="en-US" sz="1800" dirty="0">
                <a:effectLst/>
                <a:latin typeface="TimesNewRomanPSMT"/>
              </a:rPr>
              <a:t>. Semin. Oncol. 43, 676–681 (Dec. 2016).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Martin, Thomas et al. ‘</a:t>
            </a:r>
            <a:r>
              <a:rPr lang="en-US" sz="1800" dirty="0" err="1">
                <a:effectLst/>
                <a:latin typeface="TimesNewRomanPSMT"/>
              </a:rPr>
              <a:t>Ciltacabtagene</a:t>
            </a:r>
            <a:r>
              <a:rPr lang="en-US" sz="1800" dirty="0">
                <a:effectLst/>
                <a:latin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</a:rPr>
              <a:t>Autoleucel</a:t>
            </a:r>
            <a:r>
              <a:rPr lang="en-US" sz="1800" dirty="0">
                <a:effectLst/>
                <a:latin typeface="TimesNewRomanPSMT"/>
              </a:rPr>
              <a:t>, an Anti-B-Cell Maturation Antigen Chimeric Antigen Receptor T-Cell Therapy, for Relapsed/Refractory Multiple Myeloma: CARTITUDE-1 2-Year Follow-Up’. </a:t>
            </a:r>
            <a:r>
              <a:rPr lang="en-US" sz="1800" i="1" dirty="0">
                <a:effectLst/>
                <a:latin typeface="TimesNewRomanPS"/>
              </a:rPr>
              <a:t>Journal of clinical oncology: official journal of the American Society of Clinical Oncology </a:t>
            </a:r>
            <a:r>
              <a:rPr lang="en-US" sz="1800" dirty="0">
                <a:effectLst/>
                <a:latin typeface="TimesNewRomanPSMT"/>
              </a:rPr>
              <a:t>(2022): JCO2200842. Web.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U.S. FDA Approves </a:t>
            </a:r>
            <a:r>
              <a:rPr lang="en-US" sz="1800" dirty="0" err="1">
                <a:effectLst/>
                <a:latin typeface="TimesNewRomanPSMT"/>
              </a:rPr>
              <a:t>CARVYKTI</a:t>
            </a:r>
            <a:r>
              <a:rPr lang="en-US" sz="1800" dirty="0" err="1">
                <a:effectLst/>
                <a:latin typeface="SymbolMT"/>
              </a:rPr>
              <a:t>a</a:t>
            </a:r>
            <a:r>
              <a:rPr lang="en-US" sz="1800" dirty="0">
                <a:effectLst/>
                <a:latin typeface="SymbolMT"/>
              </a:rPr>
              <a:t>̈ </a:t>
            </a:r>
            <a:r>
              <a:rPr lang="en-US" sz="1800" dirty="0">
                <a:effectLst/>
                <a:latin typeface="TimesNewRomanPSMT"/>
              </a:rPr>
              <a:t>(</a:t>
            </a:r>
            <a:r>
              <a:rPr lang="en-US" sz="1800" dirty="0" err="1">
                <a:effectLst/>
                <a:latin typeface="TimesNewRomanPSMT"/>
              </a:rPr>
              <a:t>ciltacabtagene</a:t>
            </a:r>
            <a:r>
              <a:rPr lang="en-US" sz="1800" dirty="0">
                <a:effectLst/>
                <a:latin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</a:rPr>
              <a:t>autoleucel</a:t>
            </a:r>
            <a:r>
              <a:rPr lang="en-US" sz="1800" dirty="0">
                <a:effectLst/>
                <a:latin typeface="TimesNewRomanPSMT"/>
              </a:rPr>
              <a:t>), Janssen’s First Cell Therapy, a BCMA-Directed CAR-T Immunotherapy for the Treat- </a:t>
            </a:r>
            <a:r>
              <a:rPr lang="en-US" sz="1800" dirty="0" err="1">
                <a:effectLst/>
                <a:latin typeface="TimesNewRomanPSMT"/>
              </a:rPr>
              <a:t>ment</a:t>
            </a:r>
            <a:r>
              <a:rPr lang="en-US" sz="1800" dirty="0">
                <a:effectLst/>
                <a:latin typeface="TimesNewRomanPSMT"/>
              </a:rPr>
              <a:t> of Patients with Relapsed or Refractory Multiple Myeloma https: / / www . </a:t>
            </a:r>
            <a:r>
              <a:rPr lang="en-US" sz="1800" dirty="0" err="1">
                <a:effectLst/>
                <a:latin typeface="TimesNewRomanPSMT"/>
              </a:rPr>
              <a:t>jnj</a:t>
            </a:r>
            <a:r>
              <a:rPr lang="en-US" sz="1800" dirty="0">
                <a:effectLst/>
                <a:latin typeface="TimesNewRomanPSMT"/>
              </a:rPr>
              <a:t> . com / u - s - </a:t>
            </a:r>
            <a:r>
              <a:rPr lang="en-US" sz="1800" dirty="0" err="1">
                <a:effectLst/>
                <a:latin typeface="TimesNewRomanPSMT"/>
              </a:rPr>
              <a:t>fda</a:t>
            </a:r>
            <a:r>
              <a:rPr lang="en-US" sz="1800" dirty="0">
                <a:effectLst/>
                <a:latin typeface="TimesNewRomanPSMT"/>
              </a:rPr>
              <a:t> - approves - </a:t>
            </a:r>
            <a:endParaRPr lang="en-US" dirty="0"/>
          </a:p>
          <a:p>
            <a:r>
              <a:rPr lang="en-US" sz="1800" dirty="0" err="1">
                <a:effectLst/>
                <a:latin typeface="TimesNewRomanPSMT"/>
              </a:rPr>
              <a:t>carvykti</a:t>
            </a:r>
            <a:r>
              <a:rPr lang="en-US" sz="1800" dirty="0">
                <a:effectLst/>
                <a:latin typeface="TimesNewRomanPSMT"/>
              </a:rPr>
              <a:t> - </a:t>
            </a:r>
            <a:r>
              <a:rPr lang="en-US" sz="1800" dirty="0" err="1">
                <a:effectLst/>
                <a:latin typeface="TimesNewRomanPSMT"/>
              </a:rPr>
              <a:t>ciltacabtagene</a:t>
            </a:r>
            <a:r>
              <a:rPr lang="en-US" sz="1800" dirty="0">
                <a:effectLst/>
                <a:latin typeface="TimesNewRomanPSMT"/>
              </a:rPr>
              <a:t> - </a:t>
            </a:r>
            <a:r>
              <a:rPr lang="en-US" sz="1800" dirty="0" err="1">
                <a:effectLst/>
                <a:latin typeface="TimesNewRomanPSMT"/>
              </a:rPr>
              <a:t>autoleucel</a:t>
            </a:r>
            <a:r>
              <a:rPr lang="en-US" sz="1800" dirty="0">
                <a:effectLst/>
                <a:latin typeface="TimesNewRomanPSMT"/>
              </a:rPr>
              <a:t>-</a:t>
            </a:r>
            <a:r>
              <a:rPr lang="en-US" sz="1800" dirty="0" err="1">
                <a:effectLst/>
                <a:latin typeface="TimesNewRomanPSMT"/>
              </a:rPr>
              <a:t>janssens</a:t>
            </a:r>
            <a:r>
              <a:rPr lang="en-US" sz="1800" dirty="0">
                <a:effectLst/>
                <a:latin typeface="TimesNewRomanPSMT"/>
              </a:rPr>
              <a:t>-first-cell-therapy-a-</a:t>
            </a:r>
            <a:r>
              <a:rPr lang="en-US" sz="1800" dirty="0" err="1">
                <a:effectLst/>
                <a:latin typeface="TimesNewRomanPSMT"/>
              </a:rPr>
              <a:t>bcma</a:t>
            </a:r>
            <a:r>
              <a:rPr lang="en-US" sz="1800" dirty="0">
                <a:effectLst/>
                <a:latin typeface="TimesNewRomanPSMT"/>
              </a:rPr>
              <a:t>-directed-car-t- immunotherapy-for-the-treatment-of-patients-with-relapsed-or- refractory-multiple-myeloma. </a:t>
            </a:r>
            <a:endParaRPr lang="en-US" dirty="0"/>
          </a:p>
          <a:p>
            <a:r>
              <a:rPr lang="en-US" sz="1800" dirty="0" err="1">
                <a:effectLst/>
                <a:latin typeface="TimesNewRomanPSMT"/>
              </a:rPr>
              <a:t>Vozella</a:t>
            </a:r>
            <a:r>
              <a:rPr lang="en-US" sz="1800" dirty="0">
                <a:effectLst/>
                <a:latin typeface="TimesNewRomanPSMT"/>
              </a:rPr>
              <a:t>, F., Fazio, F., </a:t>
            </a:r>
            <a:r>
              <a:rPr lang="en-US" sz="1800" dirty="0" err="1">
                <a:effectLst/>
                <a:latin typeface="TimesNewRomanPSMT"/>
              </a:rPr>
              <a:t>Lapietra</a:t>
            </a:r>
            <a:r>
              <a:rPr lang="en-US" sz="1800" dirty="0">
                <a:effectLst/>
                <a:latin typeface="TimesNewRomanPSMT"/>
              </a:rPr>
              <a:t>, G., Petrucci, M. T., Martinelli, G., &amp; </a:t>
            </a:r>
            <a:r>
              <a:rPr lang="en-US" sz="1800" dirty="0" err="1">
                <a:effectLst/>
                <a:latin typeface="TimesNewRomanPSMT"/>
              </a:rPr>
              <a:t>Cerchione</a:t>
            </a:r>
            <a:r>
              <a:rPr lang="en-US" sz="1800" dirty="0">
                <a:effectLst/>
                <a:latin typeface="TimesNewRomanPSMT"/>
              </a:rPr>
              <a:t>, C. (2021). Monoclonal antibodies in multiple myeloma. </a:t>
            </a:r>
            <a:r>
              <a:rPr lang="en-US" sz="1800" dirty="0" err="1">
                <a:effectLst/>
                <a:latin typeface="TimesNewRomanPSMT"/>
              </a:rPr>
              <a:t>Panminerva</a:t>
            </a:r>
            <a:r>
              <a:rPr lang="en-US" sz="1800" dirty="0">
                <a:effectLst/>
                <a:latin typeface="TimesNewRomanPSMT"/>
              </a:rPr>
              <a:t> Medica, 63(1), 21–27. doi:10.23736/S0031-0808.20.04149-X </a:t>
            </a:r>
            <a:endParaRPr lang="en-US" dirty="0"/>
          </a:p>
          <a:p>
            <a:r>
              <a:rPr lang="en-US" sz="1800" dirty="0" err="1">
                <a:effectLst/>
                <a:latin typeface="TimesNewRomanPSMT"/>
              </a:rPr>
              <a:t>Weisel</a:t>
            </a:r>
            <a:r>
              <a:rPr lang="en-US" sz="1800" dirty="0">
                <a:effectLst/>
                <a:latin typeface="TimesNewRomanPSMT"/>
              </a:rPr>
              <a:t>, K., Martin, T., Krishnan, A., Jagannath, S., </a:t>
            </a:r>
            <a:r>
              <a:rPr lang="en-US" sz="1800" dirty="0" err="1">
                <a:effectLst/>
                <a:latin typeface="TimesNewRomanPSMT"/>
              </a:rPr>
              <a:t>Londhe</a:t>
            </a:r>
            <a:r>
              <a:rPr lang="en-US" sz="1800" dirty="0">
                <a:effectLst/>
                <a:latin typeface="TimesNewRomanPSMT"/>
              </a:rPr>
              <a:t>, A., Nair, S., ... Yong, K. (2022). Comparative efficacy of </a:t>
            </a:r>
            <a:r>
              <a:rPr lang="en-US" sz="1800" dirty="0" err="1">
                <a:effectLst/>
                <a:latin typeface="TimesNewRomanPSMT"/>
              </a:rPr>
              <a:t>ciltacabtagene</a:t>
            </a:r>
            <a:r>
              <a:rPr lang="en-US" sz="1800" dirty="0">
                <a:effectLst/>
                <a:latin typeface="TimesNewRomanPSMT"/>
              </a:rPr>
              <a:t> </a:t>
            </a:r>
            <a:r>
              <a:rPr lang="en-US" sz="1800" dirty="0" err="1">
                <a:effectLst/>
                <a:latin typeface="TimesNewRomanPSMT"/>
              </a:rPr>
              <a:t>autoleucel</a:t>
            </a:r>
            <a:r>
              <a:rPr lang="en-US" sz="1800" dirty="0">
                <a:effectLst/>
                <a:latin typeface="TimesNewRomanPSMT"/>
              </a:rPr>
              <a:t> in CARTITUDE-1 vs physician’s choice of therapy in the long-term follow-up of POLLUX, CASTOR, and EQUULEUS clinical trials for the treatment of patients with relapsed or refractory multiple myeloma. </a:t>
            </a:r>
            <a:r>
              <a:rPr lang="en-US" sz="1800" i="1" dirty="0">
                <a:effectLst/>
                <a:latin typeface="TimesNewRomanPS"/>
              </a:rPr>
              <a:t>Clinical Drug Investigation</a:t>
            </a:r>
            <a:r>
              <a:rPr lang="en-US" sz="1800" dirty="0">
                <a:effectLst/>
                <a:latin typeface="TimesNewRomanPSMT"/>
              </a:rPr>
              <a:t>, </a:t>
            </a:r>
            <a:r>
              <a:rPr lang="en-US" sz="1800" i="1" dirty="0">
                <a:effectLst/>
                <a:latin typeface="TimesNewRomanPS"/>
              </a:rPr>
              <a:t>42</a:t>
            </a:r>
            <a:r>
              <a:rPr lang="en-US" sz="1800" dirty="0">
                <a:effectLst/>
                <a:latin typeface="TimesNewRomanPSMT"/>
              </a:rPr>
              <a:t>(1), 29–41. doi:10.1007/s40261-021-01100-y </a:t>
            </a:r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Zhao, Wan-Hong et al. ‘A Phase 1, Open-Label Study of LCAR-B38M, a Chimeric Antigen Receptor T Cell Therapy Directed against B Cell Maturation Antigen, in Patients with Relapsed or Refractory Multiple Myeloma’. </a:t>
            </a:r>
            <a:r>
              <a:rPr lang="en-US" sz="1800" i="1" dirty="0">
                <a:effectLst/>
                <a:latin typeface="TimesNewRomanPS"/>
              </a:rPr>
              <a:t>Journal of hematology &amp; oncology </a:t>
            </a:r>
            <a:r>
              <a:rPr lang="en-US" sz="1800" dirty="0">
                <a:effectLst/>
                <a:latin typeface="TimesNewRomanPSMT"/>
              </a:rPr>
              <a:t>11.1 (2018): 141. Web. 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DEFEC4D-969E-E99E-8DE3-15AA224FE5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9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8"/>
    </mc:Choice>
    <mc:Fallback>
      <p:transition spd="slow" advTm="5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B916-D86E-416A-264E-60DD9914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883A-6FCD-097A-7AE6-FB26F3E3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CARVYKTI</a:t>
            </a:r>
            <a:r>
              <a:rPr lang="en-US" baseline="30000" dirty="0"/>
              <a:t>TM </a:t>
            </a:r>
            <a:r>
              <a:rPr lang="en-US" dirty="0"/>
              <a:t>(</a:t>
            </a:r>
            <a:r>
              <a:rPr lang="en-US" dirty="0" err="1"/>
              <a:t>ciltacabtagene</a:t>
            </a:r>
            <a:r>
              <a:rPr lang="en-US" dirty="0"/>
              <a:t> </a:t>
            </a:r>
            <a:r>
              <a:rPr lang="en-US" dirty="0" err="1"/>
              <a:t>autoleucel</a:t>
            </a:r>
            <a:r>
              <a:rPr lang="en-US" dirty="0"/>
              <a:t>): CAR-T cell therapy for Multiple Myeloma (MM)</a:t>
            </a:r>
          </a:p>
          <a:p>
            <a:pPr lvl="1"/>
            <a:r>
              <a:rPr lang="en-US" dirty="0"/>
              <a:t>Abbreviation: </a:t>
            </a:r>
            <a:r>
              <a:rPr lang="en-US" dirty="0" err="1"/>
              <a:t>cilta-cel</a:t>
            </a:r>
            <a:endParaRPr lang="en-US" dirty="0"/>
          </a:p>
          <a:p>
            <a:r>
              <a:rPr lang="en-US" dirty="0"/>
              <a:t>Produced by The Janssen Pharmaceutical Companies of Johnson &amp; Johnson </a:t>
            </a:r>
          </a:p>
          <a:p>
            <a:r>
              <a:rPr lang="en-US" dirty="0"/>
              <a:t>Approved by FDA in February 2022 for treatment of relapsed/refractory disease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BD3612-E5E9-F210-C454-66578B9DB5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7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72"/>
    </mc:Choice>
    <mc:Fallback>
      <p:transition spd="slow" advTm="25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FCD3-CDCC-D174-EF39-9E5AB141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4E24-DA99-815D-C7F7-0AEB06D1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myeloma: neoplasm (abnormal tissue growth) of clonal plasma cells from bone marrow</a:t>
            </a:r>
          </a:p>
          <a:p>
            <a:r>
              <a:rPr lang="en-US" dirty="0"/>
              <a:t>Common genetic abnormalities such as KRAS, NRAS, and BRAF mutations</a:t>
            </a:r>
          </a:p>
          <a:p>
            <a:r>
              <a:rPr lang="en-US" dirty="0"/>
              <a:t>Overproduction of nonfunctional intact immunoglobulins or immunoglobulin chains</a:t>
            </a:r>
          </a:p>
          <a:p>
            <a:r>
              <a:rPr lang="en-US" dirty="0"/>
              <a:t>Leads to multiple serious problems:</a:t>
            </a:r>
          </a:p>
          <a:p>
            <a:pPr lvl="1"/>
            <a:r>
              <a:rPr lang="en-US" dirty="0"/>
              <a:t>Anemia</a:t>
            </a:r>
          </a:p>
          <a:p>
            <a:pPr lvl="1"/>
            <a:r>
              <a:rPr lang="en-US" dirty="0"/>
              <a:t>Bone lesions</a:t>
            </a:r>
          </a:p>
          <a:p>
            <a:pPr lvl="1"/>
            <a:r>
              <a:rPr lang="en-US" dirty="0"/>
              <a:t>Infections</a:t>
            </a:r>
          </a:p>
          <a:p>
            <a:pPr lvl="1"/>
            <a:r>
              <a:rPr lang="en-US" dirty="0"/>
              <a:t>Hypercalcemia</a:t>
            </a:r>
          </a:p>
          <a:p>
            <a:pPr lvl="1"/>
            <a:r>
              <a:rPr lang="en-US" dirty="0"/>
              <a:t>Renal fatigue</a:t>
            </a:r>
          </a:p>
          <a:p>
            <a:pPr lvl="1"/>
            <a:r>
              <a:rPr lang="en-US" dirty="0"/>
              <a:t>Pain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46EC4FC-3D59-339E-47C0-8527998728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24"/>
    </mc:Choice>
    <mc:Fallback>
      <p:transition spd="slow" advTm="48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0909-8242-5933-54B2-4C17BB96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7AB6-D455-4A33-E1B8-243892E6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cases per 100K people in Western world (10% of all hematological malignancies)</a:t>
            </a:r>
          </a:p>
          <a:p>
            <a:r>
              <a:rPr lang="en-US" dirty="0"/>
              <a:t>Front-line chemotherapy costs $100K/year, $300K/year as part of combo therapy</a:t>
            </a:r>
          </a:p>
          <a:p>
            <a:r>
              <a:rPr lang="en-US" dirty="0"/>
              <a:t>Incidence of MM has been increasing as prognoses improve</a:t>
            </a:r>
          </a:p>
          <a:p>
            <a:r>
              <a:rPr lang="en-US" dirty="0"/>
              <a:t>Existing therapies less effective in older population</a:t>
            </a:r>
          </a:p>
          <a:p>
            <a:r>
              <a:rPr lang="en-US" dirty="0"/>
              <a:t>MM still incurable, relapsed/refractory disease common with existing treatments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D0500AF-77B7-FF03-03D9-B1EC06F476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184"/>
    </mc:Choice>
    <mc:Fallback>
      <p:transition spd="slow" advTm="7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4DC9-3DA5-4539-87EF-18522436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71A-340E-1BA0-1936-B68A7348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Melphalan chemotherapy: available since 1960s</a:t>
            </a:r>
          </a:p>
          <a:p>
            <a:pPr lvl="1"/>
            <a:r>
              <a:rPr lang="en-US" dirty="0"/>
              <a:t>Augmented with steroids such as prednisone and dexamethasone</a:t>
            </a:r>
          </a:p>
          <a:p>
            <a:r>
              <a:rPr lang="en-US" dirty="0"/>
              <a:t>After 2005:</a:t>
            </a:r>
          </a:p>
          <a:p>
            <a:pPr lvl="1"/>
            <a:r>
              <a:rPr lang="en-US" dirty="0"/>
              <a:t>Immunomodulators (e.g. thalidomide)</a:t>
            </a:r>
          </a:p>
          <a:p>
            <a:pPr lvl="1"/>
            <a:r>
              <a:rPr lang="en-US" dirty="0"/>
              <a:t>Proteasome inhibitors (e.g. bortezomib)</a:t>
            </a:r>
          </a:p>
          <a:p>
            <a:pPr lvl="1"/>
            <a:r>
              <a:rPr lang="en-US" dirty="0"/>
              <a:t>Targeted monoclonal antibodies (e.g. daratumumab)</a:t>
            </a:r>
          </a:p>
          <a:p>
            <a:pPr lvl="1"/>
            <a:r>
              <a:rPr lang="en-US" dirty="0"/>
              <a:t>Autologous stem cell transplantation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88C52F0-60FE-6F03-BBF8-02ECDE3E4D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04"/>
    </mc:Choice>
    <mc:Fallback>
      <p:transition spd="slow" advTm="55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EF7D-69DA-F177-253D-3377046A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7B781B-A1B2-EB3A-4566-A74FC7FEE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45" y="1631091"/>
            <a:ext cx="9271310" cy="48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C2E74-7A16-912D-5B23-89FA149C7618}"/>
              </a:ext>
            </a:extLst>
          </p:cNvPr>
          <p:cNvSpPr txBox="1"/>
          <p:nvPr/>
        </p:nvSpPr>
        <p:spPr>
          <a:xfrm>
            <a:off x="10416746" y="63082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Abebe (2022)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3601901-FEDD-F294-6B95-9D39772955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6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168"/>
    </mc:Choice>
    <mc:Fallback>
      <p:transition spd="slow" advTm="115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C5CFE9-72A0-CDB5-0B11-B4682734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2D361C-A45D-8CBD-8257-6FDC893F7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26" y="1690688"/>
            <a:ext cx="973074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2BC1F-43B1-842F-6F4C-EEB2EAA1465A}"/>
              </a:ext>
            </a:extLst>
          </p:cNvPr>
          <p:cNvSpPr txBox="1"/>
          <p:nvPr/>
        </p:nvSpPr>
        <p:spPr>
          <a:xfrm>
            <a:off x="10416746" y="63082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Abebe (2022)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0ABCBD75-1989-B9DA-8ED7-F413986915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840"/>
    </mc:Choice>
    <mc:Fallback>
      <p:transition spd="slow" advTm="75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B744-FF76-5784-EBDA-4C52693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C2B5-017F-7569-ECCD-EEFCA6C2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Carpenter et al (2013): Verified BCMA as suitable target for CAR-expressing T-cells</a:t>
            </a:r>
          </a:p>
          <a:p>
            <a:pPr lvl="1"/>
            <a:r>
              <a:rPr lang="en-US" dirty="0"/>
              <a:t>Recognize and kill primary MM cells </a:t>
            </a:r>
            <a:r>
              <a:rPr lang="en-US" i="1" dirty="0"/>
              <a:t>in vitro</a:t>
            </a:r>
            <a:endParaRPr lang="en-US" dirty="0"/>
          </a:p>
          <a:p>
            <a:r>
              <a:rPr lang="en-US" dirty="0" err="1"/>
              <a:t>Berdeja</a:t>
            </a:r>
            <a:r>
              <a:rPr lang="en-US" dirty="0"/>
              <a:t> et al (2021): Validated with phase 1b/2 open-label study</a:t>
            </a:r>
          </a:p>
          <a:p>
            <a:pPr lvl="1"/>
            <a:r>
              <a:rPr lang="en-US" dirty="0"/>
              <a:t>113 enrolled patients between 2018 and 2019</a:t>
            </a:r>
          </a:p>
          <a:p>
            <a:pPr lvl="1"/>
            <a:r>
              <a:rPr lang="en-US" dirty="0"/>
              <a:t>Median of 6 prior therapies</a:t>
            </a:r>
          </a:p>
          <a:p>
            <a:pPr lvl="1"/>
            <a:r>
              <a:rPr lang="en-US" dirty="0"/>
              <a:t>97% response rate</a:t>
            </a:r>
          </a:p>
          <a:p>
            <a:pPr lvl="1"/>
            <a:r>
              <a:rPr lang="en-US" dirty="0"/>
              <a:t>Grade 3-4 hematological adverse events common, grade 5 rare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B6D99AE-3129-4479-9CC9-52A06F3F8F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60"/>
    </mc:Choice>
    <mc:Fallback>
      <p:transition spd="slow" advTm="56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8EFD-DE7A-F4B2-B42C-BCAE9DE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502C-130C-BA93-4ED3-A3E4F3B0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Prominent example of cell engineered-product on the market</a:t>
            </a:r>
          </a:p>
          <a:p>
            <a:r>
              <a:rPr lang="en-US" dirty="0"/>
              <a:t>Promising treatment for relapsed/refractory MM patients</a:t>
            </a:r>
          </a:p>
          <a:p>
            <a:r>
              <a:rPr lang="en-US" dirty="0"/>
              <a:t>Near-term: Increase availability, decrease cost</a:t>
            </a:r>
          </a:p>
          <a:p>
            <a:r>
              <a:rPr lang="en-US" dirty="0"/>
              <a:t>Long-term: CAR-T as front-line therapy for cancer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F72FC28-1091-C9D7-CCFE-32C9C483A2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36"/>
    </mc:Choice>
    <mc:Fallback>
      <p:transition spd="slow" advTm="46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{E523CABD-3E1B-944E-A5A6-441B02CB0AC9}tf10001063</Template>
  <TotalTime>416</TotalTime>
  <Words>1070</Words>
  <Application>Microsoft Macintosh PowerPoint</Application>
  <PresentationFormat>Widescreen</PresentationFormat>
  <Paragraphs>70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SymbolMT</vt:lpstr>
      <vt:lpstr>TimesNewRomanPS</vt:lpstr>
      <vt:lpstr>TimesNewRomanPSMT</vt:lpstr>
      <vt:lpstr>Office Theme</vt:lpstr>
      <vt:lpstr>Design Review Case Study: CARVYKTITM</vt:lpstr>
      <vt:lpstr>Problem Statement</vt:lpstr>
      <vt:lpstr>Problem Description</vt:lpstr>
      <vt:lpstr>Motivation</vt:lpstr>
      <vt:lpstr>Solution Landscape</vt:lpstr>
      <vt:lpstr>Solution Description</vt:lpstr>
      <vt:lpstr>Solution Description</vt:lpstr>
      <vt:lpstr>Verification and Validation Studies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Case Study: CARVYKTITM</dc:title>
  <dc:creator>Ryan Brand</dc:creator>
  <cp:lastModifiedBy>Ryan Brand</cp:lastModifiedBy>
  <cp:revision>33</cp:revision>
  <dcterms:created xsi:type="dcterms:W3CDTF">2022-12-06T17:23:32Z</dcterms:created>
  <dcterms:modified xsi:type="dcterms:W3CDTF">2022-12-07T00:19:45Z</dcterms:modified>
</cp:coreProperties>
</file>