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21945600"/>
  <p:notesSz cx="5800725" cy="9094788"/>
  <p:embeddedFontLst>
    <p:embeddedFont>
      <p:font typeface="Amaranth" panose="02000503050000020004" pitchFamily="2" charset="77"/>
      <p:regular r:id="rId3"/>
    </p:embeddedFont>
    <p:embeddedFont>
      <p:font typeface="Calibri" panose="020F0502020204030204" pitchFamily="34" charset="0"/>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2" d="100"/>
          <a:sy n="22" d="100"/>
        </p:scale>
        <p:origin x="2296" y="1560"/>
      </p:cViewPr>
      <p:guideLst>
        <p:guide orient="horz" pos="6912"/>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theme" Target="theme/theme1.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7784"/>
            <a:ext cx="37306250"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2435417"/>
            <a:ext cx="30724475"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8417"/>
            <a:ext cx="9875837" cy="187250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878417"/>
            <a:ext cx="29475112" cy="187250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2293"/>
            <a:ext cx="37307838"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0" y="9301692"/>
            <a:ext cx="37307838"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6" y="5120217"/>
            <a:ext cx="19675475"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5120217"/>
            <a:ext cx="19675475"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4912784"/>
            <a:ext cx="19392900"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4912784"/>
            <a:ext cx="19400838"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8"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4184"/>
            <a:ext cx="14439900"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875" y="874184"/>
            <a:ext cx="245364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4592109"/>
            <a:ext cx="14439900"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1709"/>
            <a:ext cx="26335038"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2663" y="1961092"/>
            <a:ext cx="26335038"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2663" y="17175693"/>
            <a:ext cx="26335038"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878417"/>
            <a:ext cx="395033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5120217"/>
            <a:ext cx="39503350" cy="1448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19984507"/>
            <a:ext cx="102425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defTabSz="3134940">
              <a:defRPr sz="48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19984507"/>
            <a:ext cx="13900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ctr" defTabSz="3134940">
              <a:defRPr sz="48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19984507"/>
            <a:ext cx="102425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r" defTabSz="3134940">
              <a:defRPr sz="48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074400" y="10972800"/>
            <a:ext cx="14274800" cy="3937000"/>
          </a:xfrm>
          <a:prstGeom prst="rect">
            <a:avLst/>
          </a:prstGeom>
        </p:spPr>
      </p:pic>
      <p:pic>
        <p:nvPicPr>
          <p:cNvPr id="1032" name="New picture"/>
          <p:cNvPicPr/>
          <p:nvPr/>
        </p:nvPicPr>
        <p:blipFill>
          <a:blip r:embed="rId13"/>
          <a:stretch>
            <a:fillRect/>
          </a:stretch>
        </p:blipFill>
        <p:spPr>
          <a:xfrm rot="5400000">
            <a:off x="40690800" y="10972800"/>
            <a:ext cx="14274800" cy="3937000"/>
          </a:xfrm>
          <a:prstGeom prst="rect">
            <a:avLst/>
          </a:prstGeom>
        </p:spPr>
      </p:pic>
      <p:pic>
        <p:nvPicPr>
          <p:cNvPr id="1033" name="New picture"/>
          <p:cNvPicPr/>
          <p:nvPr/>
        </p:nvPicPr>
        <p:blipFill>
          <a:blip r:embed="rId14"/>
          <a:stretch>
            <a:fillRect/>
          </a:stretch>
        </p:blipFill>
        <p:spPr>
          <a:xfrm>
            <a:off x="6953250" y="22453600"/>
            <a:ext cx="29984700" cy="1460500"/>
          </a:xfrm>
          <a:prstGeom prst="rect">
            <a:avLst/>
          </a:prstGeom>
        </p:spPr>
      </p:pic>
      <p:sp>
        <p:nvSpPr>
          <p:cNvPr id="1034" name="New shape"/>
          <p:cNvSpPr/>
          <p:nvPr/>
        </p:nvSpPr>
        <p:spPr>
          <a:xfrm>
            <a:off x="695325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conceptualizingcobalt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134940" rtl="0" eaLnBrk="0" fontAlgn="base" hangingPunct="0">
        <a:spcBef>
          <a:spcPct val="0"/>
        </a:spcBef>
        <a:spcAft>
          <a:spcPct val="0"/>
        </a:spcAft>
        <a:defRPr sz="15067">
          <a:solidFill>
            <a:schemeClr val="tx2"/>
          </a:solidFill>
          <a:latin typeface="+mj-lt"/>
          <a:ea typeface="+mj-ea"/>
          <a:cs typeface="+mj-cs"/>
        </a:defRPr>
      </a:lvl1pPr>
      <a:lvl2pPr algn="ctr" defTabSz="3134940" rtl="0" eaLnBrk="0" fontAlgn="base" hangingPunct="0">
        <a:spcBef>
          <a:spcPct val="0"/>
        </a:spcBef>
        <a:spcAft>
          <a:spcPct val="0"/>
        </a:spcAft>
        <a:defRPr sz="15067">
          <a:solidFill>
            <a:schemeClr val="tx2"/>
          </a:solidFill>
          <a:latin typeface="Arial" pitchFamily="34" charset="0"/>
        </a:defRPr>
      </a:lvl2pPr>
      <a:lvl3pPr algn="ctr" defTabSz="3134940" rtl="0" eaLnBrk="0" fontAlgn="base" hangingPunct="0">
        <a:spcBef>
          <a:spcPct val="0"/>
        </a:spcBef>
        <a:spcAft>
          <a:spcPct val="0"/>
        </a:spcAft>
        <a:defRPr sz="15067">
          <a:solidFill>
            <a:schemeClr val="tx2"/>
          </a:solidFill>
          <a:latin typeface="Arial" pitchFamily="34" charset="0"/>
        </a:defRPr>
      </a:lvl3pPr>
      <a:lvl4pPr algn="ctr" defTabSz="3134940" rtl="0" eaLnBrk="0" fontAlgn="base" hangingPunct="0">
        <a:spcBef>
          <a:spcPct val="0"/>
        </a:spcBef>
        <a:spcAft>
          <a:spcPct val="0"/>
        </a:spcAft>
        <a:defRPr sz="15067">
          <a:solidFill>
            <a:schemeClr val="tx2"/>
          </a:solidFill>
          <a:latin typeface="Arial" pitchFamily="34" charset="0"/>
        </a:defRPr>
      </a:lvl4pPr>
      <a:lvl5pPr algn="ctr" defTabSz="3134940" rtl="0" eaLnBrk="0" fontAlgn="base" hangingPunct="0">
        <a:spcBef>
          <a:spcPct val="0"/>
        </a:spcBef>
        <a:spcAft>
          <a:spcPct val="0"/>
        </a:spcAft>
        <a:defRPr sz="15067">
          <a:solidFill>
            <a:schemeClr val="tx2"/>
          </a:solidFill>
          <a:latin typeface="Arial" pitchFamily="34" charset="0"/>
        </a:defRPr>
      </a:lvl5pPr>
      <a:lvl6pPr marL="304815" algn="ctr" defTabSz="3134940" rtl="0" fontAlgn="base">
        <a:spcBef>
          <a:spcPct val="0"/>
        </a:spcBef>
        <a:spcAft>
          <a:spcPct val="0"/>
        </a:spcAft>
        <a:defRPr sz="15067">
          <a:solidFill>
            <a:schemeClr val="tx2"/>
          </a:solidFill>
          <a:latin typeface="Arial" pitchFamily="34" charset="0"/>
        </a:defRPr>
      </a:lvl6pPr>
      <a:lvl7pPr marL="609630" algn="ctr" defTabSz="3134940" rtl="0" fontAlgn="base">
        <a:spcBef>
          <a:spcPct val="0"/>
        </a:spcBef>
        <a:spcAft>
          <a:spcPct val="0"/>
        </a:spcAft>
        <a:defRPr sz="15067">
          <a:solidFill>
            <a:schemeClr val="tx2"/>
          </a:solidFill>
          <a:latin typeface="Arial" pitchFamily="34" charset="0"/>
        </a:defRPr>
      </a:lvl7pPr>
      <a:lvl8pPr marL="914446" algn="ctr" defTabSz="3134940" rtl="0" fontAlgn="base">
        <a:spcBef>
          <a:spcPct val="0"/>
        </a:spcBef>
        <a:spcAft>
          <a:spcPct val="0"/>
        </a:spcAft>
        <a:defRPr sz="15067">
          <a:solidFill>
            <a:schemeClr val="tx2"/>
          </a:solidFill>
          <a:latin typeface="Arial" pitchFamily="34" charset="0"/>
        </a:defRPr>
      </a:lvl8pPr>
      <a:lvl9pPr marL="1219261" algn="ctr" defTabSz="3134940" rtl="0" fontAlgn="base">
        <a:spcBef>
          <a:spcPct val="0"/>
        </a:spcBef>
        <a:spcAft>
          <a:spcPct val="0"/>
        </a:spcAft>
        <a:defRPr sz="15067">
          <a:solidFill>
            <a:schemeClr val="tx2"/>
          </a:solidFill>
          <a:latin typeface="Arial" pitchFamily="34" charset="0"/>
        </a:defRPr>
      </a:lvl9pPr>
    </p:titleStyle>
    <p:bodyStyle>
      <a:defPPr>
        <a:defRPr kern="1200"/>
      </a:defPPr>
      <a:lvl1pPr marL="1175867" indent="-1175867" algn="l" defTabSz="3134940" rtl="0" eaLnBrk="0" fontAlgn="base" hangingPunct="0">
        <a:spcBef>
          <a:spcPct val="20000"/>
        </a:spcBef>
        <a:spcAft>
          <a:spcPct val="0"/>
        </a:spcAft>
        <a:buChar char="•"/>
        <a:defRPr sz="11001">
          <a:solidFill>
            <a:schemeClr val="tx1"/>
          </a:solidFill>
          <a:latin typeface="+mn-lt"/>
          <a:ea typeface="+mn-ea"/>
          <a:cs typeface="+mn-cs"/>
        </a:defRPr>
      </a:lvl1pPr>
      <a:lvl2pPr marL="2547536" indent="-980066" algn="l" defTabSz="3134940" rtl="0" eaLnBrk="0" fontAlgn="base" hangingPunct="0">
        <a:spcBef>
          <a:spcPct val="20000"/>
        </a:spcBef>
        <a:spcAft>
          <a:spcPct val="0"/>
        </a:spcAft>
        <a:buChar char="–"/>
        <a:defRPr sz="9600">
          <a:solidFill>
            <a:schemeClr val="tx1"/>
          </a:solidFill>
          <a:latin typeface="+mn-lt"/>
        </a:defRPr>
      </a:lvl2pPr>
      <a:lvl3pPr marL="3919205" indent="-784265" algn="l" defTabSz="3134940" rtl="0" eaLnBrk="0" fontAlgn="base" hangingPunct="0">
        <a:spcBef>
          <a:spcPct val="20000"/>
        </a:spcBef>
        <a:spcAft>
          <a:spcPct val="0"/>
        </a:spcAft>
        <a:buChar char="•"/>
        <a:defRPr sz="8200">
          <a:solidFill>
            <a:schemeClr val="tx1"/>
          </a:solidFill>
          <a:latin typeface="+mn-lt"/>
        </a:defRPr>
      </a:lvl3pPr>
      <a:lvl4pPr marL="5486674" indent="-784265" algn="l" defTabSz="3134940" rtl="0" eaLnBrk="0" fontAlgn="base" hangingPunct="0">
        <a:spcBef>
          <a:spcPct val="20000"/>
        </a:spcBef>
        <a:spcAft>
          <a:spcPct val="0"/>
        </a:spcAft>
        <a:buChar char="–"/>
        <a:defRPr sz="6867">
          <a:solidFill>
            <a:schemeClr val="tx1"/>
          </a:solidFill>
          <a:latin typeface="+mn-lt"/>
        </a:defRPr>
      </a:lvl4pPr>
      <a:lvl5pPr marL="7054145" indent="-783206" algn="l" defTabSz="3134940" rtl="0" eaLnBrk="0" fontAlgn="base" hangingPunct="0">
        <a:spcBef>
          <a:spcPct val="20000"/>
        </a:spcBef>
        <a:spcAft>
          <a:spcPct val="0"/>
        </a:spcAft>
        <a:buChar char="»"/>
        <a:defRPr sz="6867">
          <a:solidFill>
            <a:schemeClr val="tx1"/>
          </a:solidFill>
          <a:latin typeface="+mn-lt"/>
        </a:defRPr>
      </a:lvl5pPr>
      <a:lvl6pPr marL="7358960" indent="-783206" algn="l" defTabSz="3134940" rtl="0" fontAlgn="base">
        <a:spcBef>
          <a:spcPct val="20000"/>
        </a:spcBef>
        <a:spcAft>
          <a:spcPct val="0"/>
        </a:spcAft>
        <a:buChar char="»"/>
        <a:defRPr sz="6867">
          <a:solidFill>
            <a:schemeClr val="tx1"/>
          </a:solidFill>
          <a:latin typeface="+mn-lt"/>
        </a:defRPr>
      </a:lvl6pPr>
      <a:lvl7pPr marL="7663775" indent="-783206" algn="l" defTabSz="3134940" rtl="0" fontAlgn="base">
        <a:spcBef>
          <a:spcPct val="20000"/>
        </a:spcBef>
        <a:spcAft>
          <a:spcPct val="0"/>
        </a:spcAft>
        <a:buChar char="»"/>
        <a:defRPr sz="6867">
          <a:solidFill>
            <a:schemeClr val="tx1"/>
          </a:solidFill>
          <a:latin typeface="+mn-lt"/>
        </a:defRPr>
      </a:lvl7pPr>
      <a:lvl8pPr marL="7968590" indent="-783206" algn="l" defTabSz="3134940" rtl="0" fontAlgn="base">
        <a:spcBef>
          <a:spcPct val="20000"/>
        </a:spcBef>
        <a:spcAft>
          <a:spcPct val="0"/>
        </a:spcAft>
        <a:buChar char="»"/>
        <a:defRPr sz="6867">
          <a:solidFill>
            <a:schemeClr val="tx1"/>
          </a:solidFill>
          <a:latin typeface="+mn-lt"/>
        </a:defRPr>
      </a:lvl8pPr>
      <a:lvl9pPr marL="8273406" indent="-783206" algn="l" defTabSz="3134940" rtl="0" fontAlgn="base">
        <a:spcBef>
          <a:spcPct val="20000"/>
        </a:spcBef>
        <a:spcAft>
          <a:spcPct val="0"/>
        </a:spcAft>
        <a:buChar char="»"/>
        <a:defRPr sz="6867">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32328" y="0"/>
            <a:ext cx="43923527" cy="4355365"/>
          </a:xfrm>
          <a:prstGeom prst="rect">
            <a:avLst/>
          </a:prstGeom>
          <a:gradFill>
            <a:gsLst>
              <a:gs pos="5000">
                <a:srgbClr val="235078"/>
              </a:gs>
              <a:gs pos="100000">
                <a:srgbClr val="1482A5"/>
              </a:gs>
            </a:gsLst>
            <a:lin ang="0" scaled="1"/>
          </a:gradFill>
          <a:ln>
            <a:noFill/>
          </a:ln>
        </p:spPr>
        <p:txBody>
          <a:bodyPr wrap="none" anchor="ctr"/>
          <a:lstStyle>
            <a:defPPr>
              <a:defRPr kern="1200"/>
            </a:defPPr>
          </a:lstStyle>
          <a:p>
            <a:endParaRPr lang="en-US" sz="6200" dirty="0"/>
          </a:p>
        </p:txBody>
      </p:sp>
      <p:sp>
        <p:nvSpPr>
          <p:cNvPr id="33" name="Rectangle 29"/>
          <p:cNvSpPr>
            <a:spLocks noChangeArrowheads="1"/>
          </p:cNvSpPr>
          <p:nvPr/>
        </p:nvSpPr>
        <p:spPr bwMode="auto">
          <a:xfrm>
            <a:off x="-32327" y="20964846"/>
            <a:ext cx="43923527" cy="980753"/>
          </a:xfrm>
          <a:prstGeom prst="rect">
            <a:avLst/>
          </a:prstGeom>
          <a:gradFill>
            <a:gsLst>
              <a:gs pos="5000">
                <a:srgbClr val="235078"/>
              </a:gs>
              <a:gs pos="100000">
                <a:srgbClr val="1482A5"/>
              </a:gs>
            </a:gsLst>
            <a:lin ang="0" scaled="1"/>
          </a:gradFill>
          <a:ln>
            <a:noFill/>
          </a:ln>
        </p:spPr>
        <p:txBody>
          <a:bodyPr lIns="91440" tIns="45720" rIns="91440" bIns="45720" anchor="ctr"/>
          <a:lstStyle>
            <a:defPPr>
              <a:defRPr kern="1200"/>
            </a:defPPr>
          </a:lstStyle>
          <a:p>
            <a:pPr defTabSz="3135999"/>
            <a:endParaRPr lang="en-US" sz="6200">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968558" y="528257"/>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5700" dirty="0">
                <a:solidFill>
                  <a:schemeClr val="bg1"/>
                </a:solidFill>
                <a:latin typeface="Amaranth" panose="02000503050000020004" pitchFamily="2" charset="0"/>
              </a:rPr>
            </a:br>
            <a:r>
              <a:rPr lang="en-US" sz="5700" dirty="0">
                <a:solidFill>
                  <a:schemeClr val="bg1"/>
                </a:solidFill>
                <a:latin typeface="Amaranth" panose="02000503050000020004" pitchFamily="2" charset="0"/>
              </a:rPr>
              <a:t>Insights into Breast Cancer from deconvolution of bulk RNA Sequencing Data</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968558" y="2518699"/>
            <a:ext cx="27432000" cy="1338828"/>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3700" dirty="0">
                <a:solidFill>
                  <a:schemeClr val="bg1"/>
                </a:solidFill>
                <a:latin typeface="Titillium Web" panose="00000500000000000000" pitchFamily="2" charset="0"/>
              </a:rPr>
              <a:t>Yves </a:t>
            </a:r>
            <a:r>
              <a:rPr lang="en-US" sz="3700" dirty="0" err="1">
                <a:solidFill>
                  <a:schemeClr val="bg1"/>
                </a:solidFill>
                <a:latin typeface="Titillium Web" panose="00000500000000000000" pitchFamily="2" charset="0"/>
              </a:rPr>
              <a:t>Greatti</a:t>
            </a:r>
            <a:r>
              <a:rPr lang="en-US" sz="3700" dirty="0">
                <a:solidFill>
                  <a:schemeClr val="bg1"/>
                </a:solidFill>
                <a:latin typeface="Titillium Web" panose="00000500000000000000" pitchFamily="2" charset="0"/>
              </a:rPr>
              <a:t>, Reem </a:t>
            </a:r>
            <a:r>
              <a:rPr lang="en-US" sz="3700" dirty="0" err="1">
                <a:solidFill>
                  <a:schemeClr val="bg1"/>
                </a:solidFill>
                <a:latin typeface="Titillium Web" panose="00000500000000000000" pitchFamily="2" charset="0"/>
              </a:rPr>
              <a:t>Shamma</a:t>
            </a:r>
            <a:r>
              <a:rPr lang="en-US" sz="3700" dirty="0">
                <a:solidFill>
                  <a:schemeClr val="bg1"/>
                </a:solidFill>
                <a:latin typeface="Titillium Web" panose="00000500000000000000" pitchFamily="2" charset="0"/>
              </a:rPr>
              <a:t>, </a:t>
            </a:r>
            <a:r>
              <a:rPr lang="en-US" sz="3700" dirty="0" err="1">
                <a:solidFill>
                  <a:schemeClr val="bg1"/>
                </a:solidFill>
                <a:latin typeface="Titillium Web" panose="00000500000000000000" pitchFamily="2" charset="0"/>
              </a:rPr>
              <a:t>Lingzhy</a:t>
            </a:r>
            <a:r>
              <a:rPr lang="en-US" sz="3700" dirty="0">
                <a:solidFill>
                  <a:schemeClr val="bg1"/>
                </a:solidFill>
                <a:latin typeface="Titillium Web" panose="00000500000000000000" pitchFamily="2" charset="0"/>
              </a:rPr>
              <a:t> Shen</a:t>
            </a:r>
          </a:p>
          <a:p>
            <a:r>
              <a:rPr lang="en-US" sz="3700" dirty="0">
                <a:solidFill>
                  <a:schemeClr val="bg1"/>
                </a:solidFill>
                <a:latin typeface="Titillium Web" panose="00000500000000000000" pitchFamily="2" charset="0"/>
              </a:rPr>
              <a:t>Foundations of Computational Biology and Bioinformatics Project</a:t>
            </a:r>
          </a:p>
        </p:txBody>
      </p:sp>
      <p:sp>
        <p:nvSpPr>
          <p:cNvPr id="2" name="Rectangle 5"/>
          <p:cNvSpPr>
            <a:spLocks noChangeArrowheads="1"/>
          </p:cNvSpPr>
          <p:nvPr/>
        </p:nvSpPr>
        <p:spPr bwMode="auto">
          <a:xfrm>
            <a:off x="674914" y="4946107"/>
            <a:ext cx="10025474" cy="7220755"/>
          </a:xfrm>
          <a:prstGeom prst="roundRect">
            <a:avLst>
              <a:gd name="adj" fmla="val 1380"/>
            </a:avLst>
          </a:prstGeom>
          <a:solidFill>
            <a:srgbClr val="B4D3E2"/>
          </a:solidFill>
          <a:ln>
            <a:noFill/>
          </a:ln>
          <a:effectLst/>
        </p:spPr>
        <p:txBody>
          <a:bodyPr wrap="none" lIns="182880" tIns="45720" rIns="182880" bIns="45720" anchor="ctr"/>
          <a:lstStyle>
            <a:defPPr>
              <a:defRPr kern="1200"/>
            </a:defPPr>
          </a:lstStyle>
          <a:p>
            <a:pPr>
              <a:lnSpc>
                <a:spcPct val="107000"/>
              </a:lnSpc>
              <a:spcBef>
                <a:spcPts val="0"/>
              </a:spcBef>
              <a:spcAft>
                <a:spcPts val="800"/>
              </a:spcAft>
            </a:pPr>
            <a:endParaRPr lang="en-US" sz="800" dirty="0"/>
          </a:p>
          <a:p>
            <a:pPr>
              <a:lnSpc>
                <a:spcPct val="107000"/>
              </a:lnSpc>
              <a:spcBef>
                <a:spcPts val="0"/>
              </a:spcBef>
              <a:spcAft>
                <a:spcPts val="800"/>
              </a:spcAft>
            </a:pPr>
            <a:endParaRPr lang="en-US" sz="800" dirty="0"/>
          </a:p>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13547" y="4946107"/>
            <a:ext cx="10025474" cy="522817"/>
          </a:xfrm>
          <a:prstGeom prst="rect">
            <a:avLst/>
          </a:prstGeom>
          <a:solidFill>
            <a:srgbClr val="1482A5"/>
          </a:solidFill>
          <a:ln>
            <a:noFill/>
          </a:ln>
          <a:effectLst/>
        </p:spPr>
        <p:txBody>
          <a:bodyPr wrap="none" lIns="182880" tIns="45720" rIns="182880" bIns="45720" anchor="ctr"/>
          <a:lstStyle>
            <a:defPPr>
              <a:defRPr kern="1200"/>
            </a:defPPr>
          </a:lstStyle>
          <a:p>
            <a:pPr defTabSz="3135999"/>
            <a:r>
              <a:rPr lang="en-US" sz="24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13547" y="5572969"/>
            <a:ext cx="10025474" cy="310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1800" dirty="0">
                <a:effectLst/>
                <a:latin typeface="Calibri" panose="020F0502020204030204" pitchFamily="34" charset="0"/>
                <a:ea typeface="SimSun" panose="02010600030101010101" pitchFamily="2" charset="-122"/>
                <a:cs typeface="Arial" panose="020B0604020202020204" pitchFamily="34" charset="0"/>
              </a:rPr>
              <a:t>TCGA BRCA read count and clinical </a:t>
            </a:r>
            <a:r>
              <a:rPr lang="en-US" sz="1800" dirty="0">
                <a:latin typeface="Calibri" panose="020F0502020204030204" pitchFamily="34" charset="0"/>
                <a:ea typeface="SimSun" panose="02010600030101010101" pitchFamily="2" charset="-122"/>
                <a:cs typeface="Arial" panose="020B0604020202020204" pitchFamily="34" charset="0"/>
              </a:rPr>
              <a:t>d</a:t>
            </a:r>
            <a:r>
              <a:rPr lang="en-US" sz="1800" dirty="0">
                <a:effectLst/>
                <a:latin typeface="Calibri" panose="020F0502020204030204" pitchFamily="34" charset="0"/>
                <a:ea typeface="SimSun" panose="02010600030101010101" pitchFamily="2" charset="-122"/>
                <a:cs typeface="Arial" panose="020B0604020202020204" pitchFamily="34" charset="0"/>
              </a:rPr>
              <a:t>ata was collected using </a:t>
            </a:r>
            <a:r>
              <a:rPr lang="en-US" sz="1800" dirty="0" err="1">
                <a:effectLst/>
                <a:latin typeface="Calibri" panose="020F0502020204030204" pitchFamily="34" charset="0"/>
                <a:ea typeface="SimSun" panose="02010600030101010101" pitchFamily="2" charset="-122"/>
                <a:cs typeface="Arial" panose="020B0604020202020204" pitchFamily="34" charset="0"/>
              </a:rPr>
              <a:t>TCGAbiolinks</a:t>
            </a:r>
            <a:r>
              <a:rPr lang="en-US" sz="1800" dirty="0">
                <a:effectLst/>
                <a:latin typeface="Calibri" panose="020F0502020204030204" pitchFamily="34" charset="0"/>
                <a:ea typeface="SimSun" panose="02010600030101010101" pitchFamily="2" charset="-122"/>
                <a:cs typeface="Arial" panose="020B0604020202020204" pitchFamily="34" charset="0"/>
              </a:rPr>
              <a:t> and </a:t>
            </a:r>
            <a:r>
              <a:rPr lang="en-US" sz="1800" dirty="0" err="1">
                <a:effectLst/>
                <a:latin typeface="Calibri" panose="020F0502020204030204" pitchFamily="34" charset="0"/>
                <a:ea typeface="SimSun" panose="02010600030101010101" pitchFamily="2" charset="-122"/>
                <a:cs typeface="Arial" panose="020B0604020202020204" pitchFamily="34" charset="0"/>
              </a:rPr>
              <a:t>TCGAWorkflow</a:t>
            </a:r>
            <a:r>
              <a:rPr lang="en-US" sz="1800" dirty="0">
                <a:effectLst/>
                <a:latin typeface="Calibri" panose="020F0502020204030204" pitchFamily="34" charset="0"/>
                <a:ea typeface="SimSun" panose="02010600030101010101" pitchFamily="2" charset="-122"/>
                <a:cs typeface="Arial" panose="020B0604020202020204" pitchFamily="34" charset="0"/>
              </a:rPr>
              <a:t>.</a:t>
            </a:r>
          </a:p>
          <a:p>
            <a:r>
              <a:rPr lang="en-US" sz="1800" dirty="0">
                <a:latin typeface="Calibri" panose="020F0502020204030204" pitchFamily="34" charset="0"/>
                <a:ea typeface="SimSun" panose="02010600030101010101" pitchFamily="2" charset="-122"/>
                <a:cs typeface="Arial" panose="020B0604020202020204" pitchFamily="34" charset="0"/>
              </a:rPr>
              <a:t>Deconvolution implemented </a:t>
            </a:r>
            <a:r>
              <a:rPr lang="en-US" sz="1800">
                <a:latin typeface="Calibri" panose="020F0502020204030204" pitchFamily="34" charset="0"/>
                <a:ea typeface="SimSun" panose="02010600030101010101" pitchFamily="2" charset="-122"/>
                <a:cs typeface="Arial" panose="020B0604020202020204" pitchFamily="34" charset="0"/>
              </a:rPr>
              <a:t>MuSiC</a:t>
            </a:r>
            <a:endParaRPr lang="en-US" sz="1800" dirty="0">
              <a:effectLst/>
              <a:latin typeface="Calibri" panose="020F0502020204030204" pitchFamily="34" charset="0"/>
              <a:ea typeface="SimSun" panose="02010600030101010101" pitchFamily="2" charset="-122"/>
              <a:cs typeface="Arial" panose="020B0604020202020204" pitchFamily="34" charset="0"/>
            </a:endParaRPr>
          </a:p>
          <a:p>
            <a:r>
              <a:rPr lang="en-US" sz="1800" dirty="0" err="1">
                <a:latin typeface="Calibri" panose="020F0502020204030204" pitchFamily="34" charset="0"/>
                <a:ea typeface="SimSun" panose="02010600030101010101" pitchFamily="2" charset="-122"/>
                <a:cs typeface="Arial" panose="020B0604020202020204" pitchFamily="34" charset="0"/>
              </a:rPr>
              <a:t>XGBoost</a:t>
            </a:r>
            <a:r>
              <a:rPr lang="en-US" sz="1800" dirty="0">
                <a:latin typeface="Calibri" panose="020F0502020204030204" pitchFamily="34" charset="0"/>
                <a:ea typeface="SimSun" panose="02010600030101010101" pitchFamily="2" charset="-122"/>
                <a:cs typeface="Arial" panose="020B0604020202020204" pitchFamily="34" charset="0"/>
              </a:rPr>
              <a:t> Python package was used to create a regressor model on the immune ESTIMATE score with cell proportions as covariates.</a:t>
            </a:r>
          </a:p>
          <a:p>
            <a:r>
              <a:rPr lang="en-US" sz="1800" dirty="0">
                <a:latin typeface="Calibri" panose="020F0502020204030204" pitchFamily="34" charset="0"/>
                <a:ea typeface="SimSun" panose="02010600030101010101" pitchFamily="2" charset="-122"/>
                <a:cs typeface="Arial" panose="020B0604020202020204" pitchFamily="34" charset="0"/>
              </a:rPr>
              <a:t>Impact of cell types on immune score were identified with Shapley values.</a:t>
            </a:r>
          </a:p>
          <a:p>
            <a:r>
              <a:rPr lang="en-US" sz="1800" dirty="0" err="1">
                <a:latin typeface="Calibri" panose="020F0502020204030204" pitchFamily="34" charset="0"/>
                <a:ea typeface="SimSun" panose="02010600030101010101" pitchFamily="2" charset="-122"/>
                <a:cs typeface="Arial" panose="020B0604020202020204" pitchFamily="34" charset="0"/>
              </a:rPr>
              <a:t>PROGENy</a:t>
            </a:r>
            <a:r>
              <a:rPr lang="en-US" sz="1800" dirty="0">
                <a:latin typeface="Calibri" panose="020F0502020204030204" pitchFamily="34" charset="0"/>
                <a:ea typeface="SimSun" panose="02010600030101010101" pitchFamily="2" charset="-122"/>
                <a:cs typeface="Arial" panose="020B0604020202020204" pitchFamily="34" charset="0"/>
              </a:rPr>
              <a:t> and decouple allow to identify activated cancer pathways.</a:t>
            </a:r>
          </a:p>
          <a:p>
            <a:r>
              <a:rPr lang="en-US" sz="1800" dirty="0">
                <a:latin typeface="Calibri" panose="020F0502020204030204" pitchFamily="34" charset="0"/>
                <a:ea typeface="SimSun" panose="02010600030101010101" pitchFamily="2" charset="-122"/>
                <a:cs typeface="Arial" panose="020B0604020202020204" pitchFamily="34" charset="0"/>
              </a:rPr>
              <a:t>Survival analysis were performed:</a:t>
            </a:r>
          </a:p>
          <a:p>
            <a:pPr>
              <a:buFont typeface="Arial" panose="020B0604020202020204" pitchFamily="34" charset="0"/>
              <a:buChar char="•"/>
            </a:pPr>
            <a:r>
              <a:rPr lang="en-US" sz="1800" dirty="0">
                <a:effectLst/>
                <a:latin typeface="OpenSans"/>
              </a:rPr>
              <a:t> Kaplan-Meier survival analysis with log-rank test </a:t>
            </a:r>
            <a:endParaRPr lang="en-US" sz="800" dirty="0"/>
          </a:p>
          <a:p>
            <a:pPr>
              <a:buFont typeface="Arial" panose="020B0604020202020204" pitchFamily="34" charset="0"/>
              <a:buChar char="•"/>
            </a:pPr>
            <a:r>
              <a:rPr lang="en-US" sz="1800" dirty="0">
                <a:effectLst/>
                <a:latin typeface="OpenSans"/>
              </a:rPr>
              <a:t> Hazard ratios from Cox proportional hazards regression models </a:t>
            </a:r>
            <a:endParaRPr lang="en-US" sz="800" dirty="0">
              <a:effectLst/>
            </a:endParaRPr>
          </a:p>
          <a:p>
            <a:endParaRPr lang="en-US" sz="1800" dirty="0">
              <a:latin typeface="Calibri" panose="020F0502020204030204" pitchFamily="34" charset="0"/>
              <a:ea typeface="SimSun" panose="02010600030101010101" pitchFamily="2" charset="-122"/>
              <a:cs typeface="Arial" panose="020B0604020202020204" pitchFamily="34" charset="0"/>
            </a:endParaRPr>
          </a:p>
          <a:p>
            <a:endParaRPr lang="en-US" sz="16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52178" y="4946107"/>
            <a:ext cx="10025474" cy="522817"/>
          </a:xfrm>
          <a:prstGeom prst="rect">
            <a:avLst/>
          </a:prstGeom>
          <a:solidFill>
            <a:srgbClr val="1482A5"/>
          </a:solidFill>
          <a:ln>
            <a:noFill/>
          </a:ln>
          <a:effectLst/>
        </p:spPr>
        <p:txBody>
          <a:bodyPr wrap="none" lIns="182880" tIns="45720" rIns="182880" bIns="45720" anchor="ctr"/>
          <a:lstStyle>
            <a:defPPr>
              <a:defRPr kern="1200"/>
            </a:defPPr>
          </a:lstStyle>
          <a:p>
            <a:pPr defTabSz="3135999"/>
            <a:r>
              <a:rPr lang="en-US" sz="24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52178" y="5572969"/>
            <a:ext cx="10025474"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16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90811" y="4946107"/>
            <a:ext cx="10025474" cy="522817"/>
          </a:xfrm>
          <a:prstGeom prst="rect">
            <a:avLst/>
          </a:prstGeom>
          <a:solidFill>
            <a:srgbClr val="1482A5"/>
          </a:solidFill>
          <a:ln>
            <a:noFill/>
          </a:ln>
          <a:effectLst/>
        </p:spPr>
        <p:txBody>
          <a:bodyPr wrap="none" lIns="182880" tIns="45720" rIns="182880" bIns="45720" anchor="ctr"/>
          <a:lstStyle>
            <a:defPPr>
              <a:defRPr kern="1200"/>
            </a:defPPr>
          </a:lstStyle>
          <a:p>
            <a:pPr defTabSz="3135999"/>
            <a:r>
              <a:rPr lang="en-US" sz="24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90811" y="16900162"/>
            <a:ext cx="10025474" cy="522817"/>
          </a:xfrm>
          <a:prstGeom prst="rect">
            <a:avLst/>
          </a:prstGeom>
          <a:solidFill>
            <a:srgbClr val="1482A5"/>
          </a:solidFill>
          <a:ln>
            <a:noFill/>
          </a:ln>
          <a:effectLst/>
        </p:spPr>
        <p:txBody>
          <a:bodyPr wrap="none" lIns="182880" tIns="45720" rIns="182880" bIns="45720" anchor="ctr"/>
          <a:lstStyle>
            <a:defPPr>
              <a:defRPr kern="1200"/>
            </a:defPPr>
          </a:lstStyle>
          <a:p>
            <a:pPr defTabSz="3135999"/>
            <a:r>
              <a:rPr lang="en-US" sz="2400">
                <a:solidFill>
                  <a:schemeClr val="bg1"/>
                </a:solidFill>
                <a:latin typeface="Amaranth" panose="02000503050000020004" pitchFamily="2" charset="0"/>
              </a:rPr>
              <a:t>Acknowledgements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674914" y="12640323"/>
            <a:ext cx="10025474" cy="522817"/>
          </a:xfrm>
          <a:prstGeom prst="rect">
            <a:avLst/>
          </a:prstGeom>
          <a:solidFill>
            <a:srgbClr val="1482A5"/>
          </a:solidFill>
          <a:ln>
            <a:noFill/>
          </a:ln>
          <a:effectLst/>
        </p:spPr>
        <p:txBody>
          <a:bodyPr wrap="none" lIns="182880" tIns="45720" rIns="182880" bIns="45720" anchor="ctr"/>
          <a:lstStyle>
            <a:defPPr>
              <a:defRPr kern="1200"/>
            </a:defPPr>
          </a:lstStyle>
          <a:p>
            <a:pPr defTabSz="3135999"/>
            <a:r>
              <a:rPr lang="en-US" sz="24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674914" y="13170619"/>
            <a:ext cx="10025474" cy="747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Bulk RNA sequencing cannot distinguish between different cell types or states, but single-cell RNA sequencing (</a:t>
            </a:r>
            <a:r>
              <a:rPr lang="en-US" sz="2000" dirty="0" err="1">
                <a:latin typeface="Calibri" panose="020F0502020204030204" pitchFamily="34" charset="0"/>
                <a:cs typeface="Calibri" panose="020F0502020204030204" pitchFamily="34" charset="0"/>
              </a:rPr>
              <a:t>scRNA</a:t>
            </a:r>
            <a:r>
              <a:rPr lang="en-US" sz="2000" dirty="0">
                <a:latin typeface="Calibri" panose="020F0502020204030204" pitchFamily="34" charset="0"/>
                <a:cs typeface="Calibri" panose="020F0502020204030204" pitchFamily="34" charset="0"/>
              </a:rPr>
              <a:t>-seq) can identify and profile the transcriptome of individual cells.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Cancer cells produce cytokines and chemokines that attract immune cells to the tumor microenvironment (TME)Tumor-infiltrating immune cells may physically destroy tumor cells, improving clinical prognosis, but persistent activation of the immune system can lead to chronic inflammation, promoting tumor growth.</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Recent studies show that accounting for the heterogeneity of immune cell infiltration can result in more accurate tumor subtype predictions and survival analyses.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Breast cancer (BRCA) is highly variable in prognosis, and the TME's heterogeneity can significantly impact patient outcomes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Using two </a:t>
            </a:r>
            <a:r>
              <a:rPr lang="en-US" sz="2000" dirty="0" err="1">
                <a:latin typeface="Calibri" panose="020F0502020204030204" pitchFamily="34" charset="0"/>
                <a:cs typeface="Calibri" panose="020F0502020204030204" pitchFamily="34" charset="0"/>
              </a:rPr>
              <a:t>scRNA</a:t>
            </a:r>
            <a:r>
              <a:rPr lang="en-US" sz="2000" dirty="0">
                <a:latin typeface="Calibri" panose="020F0502020204030204" pitchFamily="34" charset="0"/>
                <a:cs typeface="Calibri" panose="020F0502020204030204" pitchFamily="34" charset="0"/>
              </a:rPr>
              <a:t>-seq GEO datasets GSE176078 and GSE161529, two studies related to the cell composition within breast tumor, we deconvolute TCGA BRCA cohort to obtain the cell type proportions of 113 normal and 1,111 cancer patients.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identify the cells present within the TME of breast cancer: immune cells (monocytes, T-cells), myeloid cells (macrophages, monocytes), hormone sensing, basal, alveolar, fibroblast and vascular and lymphatic cells.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build and fine-tune a decision-tree regression model to predict the ESTIMATE-immune score of the TCGA cohort from the cell type composition, and reveal the major cell type contributors of the immune response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From the cell proportions, we analyze the different cancer pathways underregulated or overregulated.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assess the impact of specific cell types on the overall survival (OS) and disease-free survival (DFS) of cancer patients.</a:t>
            </a:r>
            <a:endParaRPr lang="en-US" sz="2000" dirty="0">
              <a:latin typeface="Calibri" panose="020F0502020204030204" pitchFamily="34" charset="0"/>
              <a:ea typeface="Open Sans" panose="020B0606030504020204" pitchFamily="34" charset="0"/>
              <a:cs typeface="Calibri" panose="020F050202020403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968558" y="5232949"/>
            <a:ext cx="9438186" cy="421086"/>
          </a:xfrm>
          <a:prstGeom prst="rect">
            <a:avLst/>
          </a:prstGeom>
          <a:noFill/>
          <a:ln>
            <a:noFill/>
          </a:ln>
          <a:effectLst/>
        </p:spPr>
        <p:txBody>
          <a:bodyPr wrap="none" lIns="91440" tIns="45720" rIns="91440" bIns="45720" anchor="ctr"/>
          <a:lstStyle>
            <a:defPPr>
              <a:defRPr kern="1200"/>
            </a:defPPr>
          </a:lstStyle>
          <a:p>
            <a:pPr defTabSz="3135999"/>
            <a:r>
              <a:rPr lang="en-US" sz="24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247202" y="5572969"/>
            <a:ext cx="9824769" cy="338554"/>
          </a:xfrm>
          <a:prstGeom prst="rect">
            <a:avLst/>
          </a:prstGeom>
          <a:noFill/>
        </p:spPr>
        <p:txBody>
          <a:bodyPr wrap="square" rtlCol="0">
            <a:spAutoFit/>
          </a:bodyPr>
          <a:lstStyle>
            <a:defPPr>
              <a:defRPr kern="1200"/>
            </a:defPPr>
          </a:lstStyle>
          <a:p>
            <a:r>
              <a:rPr lang="en-US" sz="16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90811" y="17593701"/>
            <a:ext cx="9824769" cy="338554"/>
          </a:xfrm>
          <a:prstGeom prst="rect">
            <a:avLst/>
          </a:prstGeom>
          <a:noFill/>
        </p:spPr>
        <p:txBody>
          <a:bodyPr wrap="square" rtlCol="0">
            <a:spAutoFit/>
          </a:bodyPr>
          <a:lstStyle>
            <a:defPPr>
              <a:defRPr kern="1200"/>
            </a:defPPr>
          </a:lstStyle>
          <a:p>
            <a:r>
              <a:rPr lang="en-US" sz="16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pic>
        <p:nvPicPr>
          <p:cNvPr id="4" name="Picture 3">
            <a:extLst>
              <a:ext uri="{FF2B5EF4-FFF2-40B4-BE49-F238E27FC236}">
                <a16:creationId xmlns:a16="http://schemas.microsoft.com/office/drawing/2014/main" id="{FEECEA35-8FEB-EE27-6180-F579430EF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451" y="7245322"/>
            <a:ext cx="7772400" cy="4438040"/>
          </a:xfrm>
          <a:prstGeom prst="rect">
            <a:avLst/>
          </a:prstGeom>
        </p:spPr>
      </p:pic>
      <p:sp>
        <p:nvSpPr>
          <p:cNvPr id="5" name="TextBox 4">
            <a:extLst>
              <a:ext uri="{FF2B5EF4-FFF2-40B4-BE49-F238E27FC236}">
                <a16:creationId xmlns:a16="http://schemas.microsoft.com/office/drawing/2014/main" id="{28EAE194-328A-76C0-D5C9-109388A7C13A}"/>
              </a:ext>
            </a:extLst>
          </p:cNvPr>
          <p:cNvSpPr txBox="1"/>
          <p:nvPr/>
        </p:nvSpPr>
        <p:spPr>
          <a:xfrm>
            <a:off x="4008623" y="5754649"/>
            <a:ext cx="4416978" cy="1323439"/>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Deconvolution</a:t>
            </a:r>
            <a:r>
              <a:rPr lang="en-US" sz="1600" dirty="0">
                <a:latin typeface="Calibri" panose="020F0502020204030204" pitchFamily="34" charset="0"/>
                <a:cs typeface="Calibri" panose="020F0502020204030204" pitchFamily="34" charset="0"/>
              </a:rPr>
              <a:t> of bulk RNA sequencing data </a:t>
            </a:r>
          </a:p>
          <a:p>
            <a:r>
              <a:rPr lang="en-US" sz="1600" dirty="0">
                <a:latin typeface="Calibri" panose="020F0502020204030204" pitchFamily="34" charset="0"/>
                <a:cs typeface="Calibri" panose="020F0502020204030204" pitchFamily="34" charset="0"/>
              </a:rPr>
              <a:t>uncovers heterogeneity in cell-type composition </a:t>
            </a:r>
          </a:p>
          <a:p>
            <a:r>
              <a:rPr lang="en-US" sz="1600" dirty="0">
                <a:latin typeface="Calibri" panose="020F0502020204030204" pitchFamily="34" charset="0"/>
                <a:cs typeface="Calibri" panose="020F0502020204030204" pitchFamily="34" charset="0"/>
              </a:rPr>
              <a:t>and subtypes across breast cancer patients, </a:t>
            </a:r>
          </a:p>
          <a:p>
            <a:r>
              <a:rPr lang="en-US" sz="1600" dirty="0">
                <a:latin typeface="Calibri" panose="020F0502020204030204" pitchFamily="34" charset="0"/>
                <a:cs typeface="Calibri" panose="020F0502020204030204" pitchFamily="34" charset="0"/>
              </a:rPr>
              <a:t>shedding light on potential molecular mechanisms </a:t>
            </a:r>
          </a:p>
          <a:p>
            <a:r>
              <a:rPr lang="en-US" sz="1600" dirty="0">
                <a:latin typeface="Calibri" panose="020F0502020204030204" pitchFamily="34" charset="0"/>
                <a:cs typeface="Calibri" panose="020F0502020204030204" pitchFamily="34" charset="0"/>
              </a:rPr>
              <a:t>of cancer development and progression.</a:t>
            </a:r>
          </a:p>
        </p:txBody>
      </p:sp>
      <p:sp>
        <p:nvSpPr>
          <p:cNvPr id="6" name="TextBox 5">
            <a:extLst>
              <a:ext uri="{FF2B5EF4-FFF2-40B4-BE49-F238E27FC236}">
                <a16:creationId xmlns:a16="http://schemas.microsoft.com/office/drawing/2014/main" id="{BA70F736-7472-CCF6-6961-B57836347CD0}"/>
              </a:ext>
            </a:extLst>
          </p:cNvPr>
          <p:cNvSpPr txBox="1"/>
          <p:nvPr/>
        </p:nvSpPr>
        <p:spPr>
          <a:xfrm>
            <a:off x="4429359" y="7411661"/>
            <a:ext cx="992579" cy="461665"/>
          </a:xfrm>
          <a:prstGeom prst="rect">
            <a:avLst/>
          </a:prstGeom>
          <a:solidFill>
            <a:schemeClr val="bg1"/>
          </a:solidFill>
        </p:spPr>
        <p:txBody>
          <a:bodyPr wrap="none" rtlCol="0">
            <a:spAutoFit/>
          </a:bodyPr>
          <a:lstStyle/>
          <a:p>
            <a:r>
              <a:rPr lang="en-US" sz="1200" b="1" dirty="0">
                <a:latin typeface="Calibri" panose="020F0502020204030204" pitchFamily="34" charset="0"/>
                <a:cs typeface="Calibri" panose="020F0502020204030204" pitchFamily="34" charset="0"/>
              </a:rPr>
              <a:t>Breast </a:t>
            </a:r>
          </a:p>
          <a:p>
            <a:r>
              <a:rPr lang="en-US" sz="1200" b="1" dirty="0">
                <a:latin typeface="Calibri" panose="020F0502020204030204" pitchFamily="34" charset="0"/>
                <a:cs typeface="Calibri" panose="020F0502020204030204" pitchFamily="34" charset="0"/>
              </a:rPr>
              <a:t>tumor tissue</a:t>
            </a:r>
          </a:p>
        </p:txBody>
      </p:sp>
      <p:sp>
        <p:nvSpPr>
          <p:cNvPr id="7" name="TextBox 6">
            <a:extLst>
              <a:ext uri="{FF2B5EF4-FFF2-40B4-BE49-F238E27FC236}">
                <a16:creationId xmlns:a16="http://schemas.microsoft.com/office/drawing/2014/main" id="{C3251496-3866-0051-DDEB-464421FD349E}"/>
              </a:ext>
            </a:extLst>
          </p:cNvPr>
          <p:cNvSpPr txBox="1"/>
          <p:nvPr/>
        </p:nvSpPr>
        <p:spPr>
          <a:xfrm>
            <a:off x="4429359" y="8819033"/>
            <a:ext cx="992579" cy="461665"/>
          </a:xfrm>
          <a:prstGeom prst="rect">
            <a:avLst/>
          </a:prstGeom>
          <a:solidFill>
            <a:schemeClr val="bg1"/>
          </a:solidFill>
        </p:spPr>
        <p:txBody>
          <a:bodyPr wrap="none" rtlCol="0">
            <a:spAutoFit/>
          </a:bodyPr>
          <a:lstStyle/>
          <a:p>
            <a:r>
              <a:rPr lang="en-US" sz="1200" b="1" dirty="0">
                <a:latin typeface="Calibri" panose="020F0502020204030204" pitchFamily="34" charset="0"/>
                <a:cs typeface="Calibri" panose="020F0502020204030204" pitchFamily="34" charset="0"/>
              </a:rPr>
              <a:t>Breast </a:t>
            </a:r>
          </a:p>
          <a:p>
            <a:r>
              <a:rPr lang="en-US" sz="1200" b="1" dirty="0">
                <a:latin typeface="Calibri" panose="020F0502020204030204" pitchFamily="34" charset="0"/>
                <a:cs typeface="Calibri" panose="020F0502020204030204" pitchFamily="34" charset="0"/>
              </a:rPr>
              <a:t>tumor tissue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eptualizingcobalt|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903</TotalTime>
  <Words>460</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OpenSans</vt:lpstr>
      <vt:lpstr>Arial</vt:lpstr>
      <vt:lpstr>Amaranth</vt:lpstr>
      <vt:lpstr>Titillium Web</vt:lpstr>
      <vt:lpstr>Calibri</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43</cp:revision>
  <dcterms:modified xsi:type="dcterms:W3CDTF">2023-05-08T09:49:49Z</dcterms:modified>
  <cp:category>scientific poster PowerPoint</cp:category>
</cp:coreProperties>
</file>