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8" r:id="rId3"/>
    <p:sldId id="264" r:id="rId4"/>
    <p:sldId id="257" r:id="rId5"/>
    <p:sldId id="259" r:id="rId6"/>
    <p:sldId id="263" r:id="rId7"/>
    <p:sldId id="261" r:id="rId8"/>
    <p:sldId id="265" r:id="rId9"/>
    <p:sldId id="268" r:id="rId10"/>
    <p:sldId id="269" r:id="rId11"/>
    <p:sldId id="270" r:id="rId12"/>
    <p:sldId id="271" r:id="rId13"/>
    <p:sldId id="262"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431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02E20C-7686-58EE-B98C-A325EE7D6ED9}" v="608" dt="2023-04-24T14:41:33.041"/>
    <p1510:client id="{7291D338-EE55-686E-9F35-8173C526B128}" v="417" dt="2023-04-23T18:48:41.179"/>
    <p1510:client id="{7F74FFC0-5196-743E-571F-7DBD3B8F515E}" v="530" dt="2023-04-23T21:42:02.702"/>
    <p1510:client id="{935570C0-4C9F-2A9D-8721-16BCEEB4D966}" v="604" dt="2023-04-23T20:57:49.2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0339A1-87A9-4CFA-A2FF-6499300CF92C}" type="datetimeFigureOut">
              <a:t>4/24/2023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6EEC5-A7C6-4416-9C32-9FB6E480158D}" type="slidenum">
              <a:t>‹#›</a:t>
            </a:fld>
            <a:endParaRPr lang="en-US"/>
          </a:p>
        </p:txBody>
      </p:sp>
    </p:spTree>
    <p:extLst>
      <p:ext uri="{BB962C8B-B14F-4D97-AF65-F5344CB8AC3E}">
        <p14:creationId xmlns:p14="http://schemas.microsoft.com/office/powerpoint/2010/main" val="1858372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Symbol,Sans-Serif"/>
              <a:buChar char="•"/>
            </a:pPr>
            <a:r>
              <a:rPr lang="en-US"/>
              <a:t>Triple-negative breast cancer (TNBC) or basal-like breast cancer: estrogen receptor (ER) (-) and progesterone receptors (PR) (-), human epidermal growth factor receptor 2 (HER2) (-) expression, is more prevalent in individuals with a BRCA1 mutation, and is the most aggressive subtype.</a:t>
            </a:r>
          </a:p>
          <a:p>
            <a:pPr marL="285750" indent="-285750">
              <a:buFont typeface="Symbol"/>
              <a:buChar char="•"/>
            </a:pPr>
            <a:r>
              <a:rPr lang="en-US"/>
              <a:t>Luminal A breast cancer: ER (+) and PR (+), HER2 (-) and has low levels of the protein Ki-67. </a:t>
            </a:r>
            <a:endParaRPr lang="en-US">
              <a:cs typeface="Calibri"/>
            </a:endParaRPr>
          </a:p>
          <a:p>
            <a:pPr marL="285750" indent="-285750">
              <a:buFont typeface="Symbol"/>
              <a:buChar char="•"/>
            </a:pPr>
            <a:r>
              <a:rPr lang="en-US"/>
              <a:t>Luminal B breast cancer: ER (+)  and HER2 (-), and either have high levels of Ki-67 or is PR (-)</a:t>
            </a:r>
            <a:endParaRPr lang="en-US">
              <a:cs typeface="Calibri"/>
            </a:endParaRPr>
          </a:p>
          <a:p>
            <a:pPr marL="285750" indent="-285750">
              <a:buFont typeface="Symbol"/>
              <a:buChar char="•"/>
            </a:pPr>
            <a:r>
              <a:rPr lang="en-US"/>
              <a:t>HER2-enriched breast cancer: ER (-) , PR (-), and HER2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4BC6EEC5-A7C6-4416-9C32-9FB6E480158D}" type="slidenum">
              <a:t>2</a:t>
            </a:fld>
            <a:endParaRPr lang="en-US"/>
          </a:p>
        </p:txBody>
      </p:sp>
    </p:spTree>
    <p:extLst>
      <p:ext uri="{BB962C8B-B14F-4D97-AF65-F5344CB8AC3E}">
        <p14:creationId xmlns:p14="http://schemas.microsoft.com/office/powerpoint/2010/main" val="368965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cs typeface="Calibri"/>
              </a:rPr>
              <a:t>Different R libraries to read the data and assemble together read counts with clinical information</a:t>
            </a:r>
            <a:endParaRPr lang="en-US"/>
          </a:p>
          <a:p>
            <a:pPr marL="171450" indent="-171450">
              <a:buFont typeface="Arial"/>
              <a:buChar char="•"/>
            </a:pPr>
            <a:r>
              <a:rPr lang="en-US">
                <a:cs typeface="Calibri"/>
              </a:rPr>
              <a:t>Gene deduplication filtering and symbol conversion</a:t>
            </a:r>
          </a:p>
          <a:p>
            <a:pPr marL="171450" indent="-171450">
              <a:buFont typeface="Arial"/>
              <a:buChar char="•"/>
            </a:pPr>
            <a:r>
              <a:rPr lang="en-US">
                <a:cs typeface="Calibri"/>
              </a:rPr>
              <a:t>Deconvolution using </a:t>
            </a:r>
            <a:r>
              <a:rPr lang="en-US" err="1">
                <a:cs typeface="Calibri"/>
              </a:rPr>
              <a:t>MUSiC</a:t>
            </a:r>
            <a:r>
              <a:rPr lang="en-US">
                <a:cs typeface="Calibri"/>
              </a:rPr>
              <a:t>: performance optimization</a:t>
            </a:r>
          </a:p>
          <a:p>
            <a:pPr marL="171450" indent="-171450">
              <a:buFont typeface="Arial"/>
              <a:buChar char="•"/>
            </a:pPr>
            <a:r>
              <a:rPr lang="en-US">
                <a:cs typeface="Calibri"/>
              </a:rPr>
              <a:t>Immune cell impact evaluation using statistical  methods and ml </a:t>
            </a:r>
          </a:p>
          <a:p>
            <a:pPr marL="171450" indent="-171450">
              <a:buFont typeface="Arial"/>
              <a:buChar char="•"/>
            </a:pPr>
            <a:r>
              <a:rPr lang="en-US">
                <a:cs typeface="Calibri"/>
              </a:rPr>
              <a:t>Pathway Inference from deconvolution</a:t>
            </a:r>
          </a:p>
        </p:txBody>
      </p:sp>
      <p:sp>
        <p:nvSpPr>
          <p:cNvPr id="4" name="Slide Number Placeholder 3"/>
          <p:cNvSpPr>
            <a:spLocks noGrp="1"/>
          </p:cNvSpPr>
          <p:nvPr>
            <p:ph type="sldNum" sz="quarter" idx="5"/>
          </p:nvPr>
        </p:nvSpPr>
        <p:spPr/>
        <p:txBody>
          <a:bodyPr/>
          <a:lstStyle/>
          <a:p>
            <a:fld id="{4BC6EEC5-A7C6-4416-9C32-9FB6E480158D}" type="slidenum">
              <a:rPr lang="en-US"/>
              <a:t>4</a:t>
            </a:fld>
            <a:endParaRPr lang="en-US"/>
          </a:p>
        </p:txBody>
      </p:sp>
    </p:spTree>
    <p:extLst>
      <p:ext uri="{BB962C8B-B14F-4D97-AF65-F5344CB8AC3E}">
        <p14:creationId xmlns:p14="http://schemas.microsoft.com/office/powerpoint/2010/main" val="1038198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GSE161529</a:t>
            </a:r>
            <a:r>
              <a:rPr lang="en-US"/>
              <a:t>: 430,000 cells from 52 patients. Normal tissue and different cancer subtypes (4 TNBCs, 4 BRCA1 TNBCs, 6 HER+ tumors under various conditions including different hormonal stages, preneoplastic BRCA1+/- tissue, ).</a:t>
            </a:r>
          </a:p>
          <a:p>
            <a:endParaRPr lang="en-US"/>
          </a:p>
          <a:p>
            <a:r>
              <a:rPr lang="en-US" b="1"/>
              <a:t>GSE176078</a:t>
            </a:r>
            <a:r>
              <a:rPr lang="en-US"/>
              <a:t>: 26 primary tumors from three major subtypes of breast cancer (11 ER+, 5 HER2+, and 10 TNBC) and 9 major cell types, 29 minor cell types and 49 cell subtypes </a:t>
            </a:r>
            <a:endParaRPr lang="en-US">
              <a:cs typeface="Calibri"/>
            </a:endParaRPr>
          </a:p>
        </p:txBody>
      </p:sp>
      <p:sp>
        <p:nvSpPr>
          <p:cNvPr id="4" name="Slide Number Placeholder 3"/>
          <p:cNvSpPr>
            <a:spLocks noGrp="1"/>
          </p:cNvSpPr>
          <p:nvPr>
            <p:ph type="sldNum" sz="quarter" idx="5"/>
          </p:nvPr>
        </p:nvSpPr>
        <p:spPr/>
        <p:txBody>
          <a:bodyPr/>
          <a:lstStyle/>
          <a:p>
            <a:fld id="{4BC6EEC5-A7C6-4416-9C32-9FB6E480158D}" type="slidenum">
              <a:rPr lang="en-US"/>
              <a:t>5</a:t>
            </a:fld>
            <a:endParaRPr lang="en-US"/>
          </a:p>
        </p:txBody>
      </p:sp>
    </p:spTree>
    <p:extLst>
      <p:ext uri="{BB962C8B-B14F-4D97-AF65-F5344CB8AC3E}">
        <p14:creationId xmlns:p14="http://schemas.microsoft.com/office/powerpoint/2010/main" val="2372254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1"/>
              <a:t>Macrophages </a:t>
            </a:r>
            <a:r>
              <a:rPr lang="en-US"/>
              <a:t>are a type of white blood cell that plays an important role in the immune system by engulfing and digesting foreign substances, such as bacteria and viruses. They are also involved in the process of tissue repair and can produce cytokines that help to regulate the immune response. </a:t>
            </a:r>
            <a:endParaRPr lang="en-US">
              <a:cs typeface="Calibri" panose="020F0502020204030204"/>
            </a:endParaRPr>
          </a:p>
          <a:p>
            <a:pPr marL="171450" indent="-171450">
              <a:buFont typeface="Arial"/>
              <a:buChar char="•"/>
            </a:pPr>
            <a:r>
              <a:rPr lang="en-US" b="1"/>
              <a:t>Cycling T cells,</a:t>
            </a:r>
            <a:r>
              <a:rPr lang="en-US"/>
              <a:t> on the other hand, are a type of T cell that rapidly divide and expand in response to an antigen.</a:t>
            </a:r>
            <a:endParaRPr lang="en-US">
              <a:cs typeface="Calibri" panose="020F0502020204030204"/>
            </a:endParaRPr>
          </a:p>
          <a:p>
            <a:pPr marL="171450" indent="-171450">
              <a:buFont typeface="Arial"/>
              <a:buChar char="•"/>
            </a:pPr>
            <a:r>
              <a:rPr lang="en-US" b="1"/>
              <a:t>NKT cells</a:t>
            </a:r>
            <a:r>
              <a:rPr lang="en-US"/>
              <a:t> are a type of T cell that share some characteristics with both T cells and natural killer (</a:t>
            </a:r>
            <a:r>
              <a:rPr lang="en-US" b="1"/>
              <a:t>NK</a:t>
            </a:r>
            <a:r>
              <a:rPr lang="en-US"/>
              <a:t>) cells. They play a role in regulating immune responses and can quickly respond to infections. </a:t>
            </a:r>
            <a:r>
              <a:rPr lang="en-US" b="1"/>
              <a:t>NK cells</a:t>
            </a:r>
            <a:r>
              <a:rPr lang="en-US"/>
              <a:t> are a type of white blood cell that is important in the early defense against viruses and cancer cells. They can directly kill infected or cancerous cells and also produce cytokines that help to stimulate the immune response.</a:t>
            </a:r>
            <a:endParaRPr lang="en-US">
              <a:cs typeface="Calibri"/>
            </a:endParaRPr>
          </a:p>
          <a:p>
            <a:pPr marL="171450" indent="-171450">
              <a:buFont typeface="Arial"/>
              <a:buChar char="•"/>
            </a:pPr>
            <a:r>
              <a:rPr lang="en-US" b="1"/>
              <a:t>Myeloid cells</a:t>
            </a:r>
            <a:r>
              <a:rPr lang="en-US"/>
              <a:t> are a diverse group of cells that include neutrophils, eosinophils, basophils, and monocytes, which can differentiate into macrophages and dendritic cells. </a:t>
            </a:r>
            <a:r>
              <a:rPr lang="en-US" b="1"/>
              <a:t>Plasma cells,</a:t>
            </a:r>
            <a:r>
              <a:rPr lang="en-US"/>
              <a:t> meanwhile, are a type of B cell that produce and secrete antibodies, which are proteins that can recognize and bind to specific antigens, marking them for destruction by other cells in the immune system.</a:t>
            </a:r>
            <a:endParaRPr lang="en-US">
              <a:cs typeface="Calibri"/>
            </a:endParaRPr>
          </a:p>
          <a:p>
            <a:pPr marL="171450" indent="-171450">
              <a:buFont typeface="Arial"/>
              <a:buChar char="•"/>
            </a:pPr>
            <a:endParaRPr lang="en-US">
              <a:cs typeface="Calibri"/>
            </a:endParaRPr>
          </a:p>
        </p:txBody>
      </p:sp>
      <p:sp>
        <p:nvSpPr>
          <p:cNvPr id="4" name="Slide Number Placeholder 3"/>
          <p:cNvSpPr>
            <a:spLocks noGrp="1"/>
          </p:cNvSpPr>
          <p:nvPr>
            <p:ph type="sldNum" sz="quarter" idx="5"/>
          </p:nvPr>
        </p:nvSpPr>
        <p:spPr/>
        <p:txBody>
          <a:bodyPr/>
          <a:lstStyle/>
          <a:p>
            <a:fld id="{4BC6EEC5-A7C6-4416-9C32-9FB6E480158D}" type="slidenum">
              <a:rPr lang="en-US"/>
              <a:t>7</a:t>
            </a:fld>
            <a:endParaRPr lang="en-US"/>
          </a:p>
        </p:txBody>
      </p:sp>
    </p:spTree>
    <p:extLst>
      <p:ext uri="{BB962C8B-B14F-4D97-AF65-F5344CB8AC3E}">
        <p14:creationId xmlns:p14="http://schemas.microsoft.com/office/powerpoint/2010/main" val="2485236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doi.org/10.3390/cancers13061230" TargetMode="External"/><Relationship Id="rId13" Type="http://schemas.openxmlformats.org/officeDocument/2006/relationships/hyperlink" Target="https://doi.org/10.15252/embj.2020107333" TargetMode="External"/><Relationship Id="rId18" Type="http://schemas.openxmlformats.org/officeDocument/2006/relationships/hyperlink" Target="https://doi.org/10.1016/j.clbc.2020.06.011" TargetMode="External"/><Relationship Id="rId3" Type="http://schemas.openxmlformats.org/officeDocument/2006/relationships/hyperlink" Target="https://doi.org/10.1016/j.devcel.2022.05.003" TargetMode="External"/><Relationship Id="rId21" Type="http://schemas.openxmlformats.org/officeDocument/2006/relationships/hyperlink" Target="https://doi.org/10.1038/nri2035" TargetMode="External"/><Relationship Id="rId7" Type="http://schemas.openxmlformats.org/officeDocument/2006/relationships/hyperlink" Target="https://doi.org/10.3389/fimmu.2018.03017" TargetMode="External"/><Relationship Id="rId12" Type="http://schemas.openxmlformats.org/officeDocument/2006/relationships/hyperlink" Target="https://doi.org/10.1038/s41588-021-00911-1" TargetMode="External"/><Relationship Id="rId17" Type="http://schemas.openxmlformats.org/officeDocument/2006/relationships/hyperlink" Target="https://doi.org/10.1038/nri1936" TargetMode="External"/><Relationship Id="rId2" Type="http://schemas.openxmlformats.org/officeDocument/2006/relationships/hyperlink" Target="https://www.wcrf.org/cancer-trends/cancer-survival-statistics/" TargetMode="External"/><Relationship Id="rId16" Type="http://schemas.openxmlformats.org/officeDocument/2006/relationships/hyperlink" Target="https://journals.plos.org/plosone/article?id=10.1371/journal.pone.0280851#pone.0280851.ref008" TargetMode="External"/><Relationship Id="rId20" Type="http://schemas.openxmlformats.org/officeDocument/2006/relationships/hyperlink" Target="https://doi.org/10.1038/nri2360" TargetMode="External"/><Relationship Id="rId1" Type="http://schemas.openxmlformats.org/officeDocument/2006/relationships/slideLayout" Target="../slideLayouts/slideLayout2.xml"/><Relationship Id="rId6" Type="http://schemas.openxmlformats.org/officeDocument/2006/relationships/hyperlink" Target="https://doi.org/10.1002/brb3.2575" TargetMode="External"/><Relationship Id="rId11" Type="http://schemas.openxmlformats.org/officeDocument/2006/relationships/hyperlink" Target="https://doi.org/10.1245/s10434-019-07338-3" TargetMode="External"/><Relationship Id="rId5" Type="http://schemas.openxmlformats.org/officeDocument/2006/relationships/hyperlink" Target="https://doi.org/10.3389/fgene.2022.976990" TargetMode="External"/><Relationship Id="rId15" Type="http://schemas.openxmlformats.org/officeDocument/2006/relationships/hyperlink" Target="https://doi.org/10.1016/j.stemcr.2018.04.023" TargetMode="External"/><Relationship Id="rId23" Type="http://schemas.openxmlformats.org/officeDocument/2006/relationships/hyperlink" Target="https://doi.org/10.1186/s13046-020-01586-y" TargetMode="External"/><Relationship Id="rId10" Type="http://schemas.openxmlformats.org/officeDocument/2006/relationships/hyperlink" Target="https://doi.org/10.7150/jca.5482" TargetMode="External"/><Relationship Id="rId19" Type="http://schemas.openxmlformats.org/officeDocument/2006/relationships/hyperlink" Target="https://doi.org/10.3389/fimmu.2018.00470" TargetMode="External"/><Relationship Id="rId4" Type="http://schemas.openxmlformats.org/officeDocument/2006/relationships/hyperlink" Target="https://doi.org/10.1093/bib/bbac430" TargetMode="External"/><Relationship Id="rId9" Type="http://schemas.openxmlformats.org/officeDocument/2006/relationships/hyperlink" Target="https://doi.org/10.1101/gad.314617.118" TargetMode="External"/><Relationship Id="rId14" Type="http://schemas.openxmlformats.org/officeDocument/2006/relationships/hyperlink" Target="https://doi.org/10.1186/s12861-015-0058-9" TargetMode="External"/><Relationship Id="rId22" Type="http://schemas.openxmlformats.org/officeDocument/2006/relationships/hyperlink" Target="https://doi.org/10.1038/s41523-023-00508-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8FDB4E-7A29-71D5-199E-986878214B62}"/>
              </a:ext>
            </a:extLst>
          </p:cNvPr>
          <p:cNvSpPr txBox="1"/>
          <p:nvPr/>
        </p:nvSpPr>
        <p:spPr>
          <a:xfrm>
            <a:off x="1351721" y="958444"/>
            <a:ext cx="9919641"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latin typeface="Tenorite"/>
                <a:ea typeface="+mn-lt"/>
                <a:cs typeface="+mn-lt"/>
              </a:rPr>
              <a:t>Immune Cell Heterogeneity and Pathway Analysis in Breast Cancer: </a:t>
            </a:r>
            <a:endParaRPr lang="en-US" sz="4400">
              <a:latin typeface="Tenorite"/>
              <a:ea typeface="+mn-lt"/>
              <a:cs typeface="+mn-lt"/>
            </a:endParaRPr>
          </a:p>
          <a:p>
            <a:r>
              <a:rPr lang="en-US" sz="4400" b="1">
                <a:latin typeface="Tenorite"/>
                <a:ea typeface="+mn-lt"/>
                <a:cs typeface="+mn-lt"/>
              </a:rPr>
              <a:t>Insights from deconvolution of bulk RNA Sequencing Data</a:t>
            </a:r>
            <a:endParaRPr lang="en-US" sz="4400">
              <a:latin typeface="Tenorite"/>
              <a:ea typeface="+mn-lt"/>
              <a:cs typeface="+mn-lt"/>
            </a:endParaRPr>
          </a:p>
        </p:txBody>
      </p:sp>
      <p:sp>
        <p:nvSpPr>
          <p:cNvPr id="3" name="TextBox 2">
            <a:extLst>
              <a:ext uri="{FF2B5EF4-FFF2-40B4-BE49-F238E27FC236}">
                <a16:creationId xmlns:a16="http://schemas.microsoft.com/office/drawing/2014/main" id="{E6D6627F-80C2-5D08-A3FD-78E66E3F6100}"/>
              </a:ext>
            </a:extLst>
          </p:cNvPr>
          <p:cNvSpPr txBox="1"/>
          <p:nvPr/>
        </p:nvSpPr>
        <p:spPr>
          <a:xfrm>
            <a:off x="4174435" y="4253948"/>
            <a:ext cx="322009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chemeClr val="tx1">
                    <a:lumMod val="50000"/>
                    <a:lumOff val="50000"/>
                  </a:schemeClr>
                </a:solidFill>
                <a:latin typeface="Tenorite"/>
                <a:cs typeface="Calibri"/>
              </a:rPr>
              <a:t>By:</a:t>
            </a:r>
          </a:p>
          <a:p>
            <a:pPr algn="ctr"/>
            <a:r>
              <a:rPr lang="en-US" sz="2400">
                <a:solidFill>
                  <a:schemeClr val="tx1">
                    <a:lumMod val="50000"/>
                    <a:lumOff val="50000"/>
                  </a:schemeClr>
                </a:solidFill>
                <a:latin typeface="Tenorite"/>
                <a:cs typeface="Calibri"/>
              </a:rPr>
              <a:t>Yves </a:t>
            </a:r>
            <a:r>
              <a:rPr lang="en-US" sz="2400" err="1">
                <a:solidFill>
                  <a:schemeClr val="tx1">
                    <a:lumMod val="50000"/>
                    <a:lumOff val="50000"/>
                  </a:schemeClr>
                </a:solidFill>
                <a:latin typeface="Tenorite"/>
                <a:cs typeface="Calibri"/>
              </a:rPr>
              <a:t>Greatti</a:t>
            </a:r>
            <a:endParaRPr lang="en-US" sz="2400">
              <a:solidFill>
                <a:schemeClr val="tx1">
                  <a:lumMod val="50000"/>
                  <a:lumOff val="50000"/>
                </a:schemeClr>
              </a:solidFill>
              <a:latin typeface="Tenorite"/>
              <a:cs typeface="Calibri"/>
            </a:endParaRPr>
          </a:p>
          <a:p>
            <a:pPr algn="ctr"/>
            <a:r>
              <a:rPr lang="en-US" sz="2400">
                <a:solidFill>
                  <a:schemeClr val="tx1">
                    <a:lumMod val="50000"/>
                    <a:lumOff val="50000"/>
                  </a:schemeClr>
                </a:solidFill>
                <a:latin typeface="Tenorite"/>
                <a:cs typeface="Calibri"/>
              </a:rPr>
              <a:t>Reem Abu-Shamma</a:t>
            </a:r>
          </a:p>
          <a:p>
            <a:pPr algn="ctr"/>
            <a:r>
              <a:rPr lang="en-US" sz="2400">
                <a:solidFill>
                  <a:schemeClr val="tx1">
                    <a:lumMod val="50000"/>
                    <a:lumOff val="50000"/>
                  </a:schemeClr>
                </a:solidFill>
                <a:latin typeface="Tenorite"/>
                <a:cs typeface="Calibri"/>
              </a:rPr>
              <a:t>Lingzhu Shen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857962-ADE4-CDE4-03DB-579B6DFD7F38}"/>
              </a:ext>
            </a:extLst>
          </p:cNvPr>
          <p:cNvSpPr>
            <a:spLocks noGrp="1"/>
          </p:cNvSpPr>
          <p:nvPr>
            <p:ph type="title"/>
          </p:nvPr>
        </p:nvSpPr>
        <p:spPr>
          <a:xfrm>
            <a:off x="645064" y="525982"/>
            <a:ext cx="4282983" cy="1200361"/>
          </a:xfrm>
        </p:spPr>
        <p:txBody>
          <a:bodyPr anchor="b">
            <a:normAutofit/>
          </a:bodyPr>
          <a:lstStyle/>
          <a:p>
            <a:r>
              <a:rPr lang="en-US" sz="2500">
                <a:latin typeface="Tenorite"/>
                <a:cs typeface="Calibri Light"/>
              </a:rPr>
              <a:t>Correlation between cell type and survival outcome [1]</a:t>
            </a:r>
            <a:endParaRPr lang="en-US" sz="2500">
              <a:latin typeface="Tenorite"/>
            </a:endParaRPr>
          </a:p>
        </p:txBody>
      </p:sp>
      <p:sp>
        <p:nvSpPr>
          <p:cNvPr id="26" name="Rectangle 2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35D18B-583E-13F8-4F42-B53BD22AF8EA}"/>
              </a:ext>
            </a:extLst>
          </p:cNvPr>
          <p:cNvSpPr>
            <a:spLocks noGrp="1"/>
          </p:cNvSpPr>
          <p:nvPr>
            <p:ph idx="1"/>
          </p:nvPr>
        </p:nvSpPr>
        <p:spPr>
          <a:xfrm>
            <a:off x="645066" y="2031101"/>
            <a:ext cx="4282984" cy="3511943"/>
          </a:xfrm>
        </p:spPr>
        <p:txBody>
          <a:bodyPr vert="horz" lIns="91440" tIns="45720" rIns="91440" bIns="45720" rtlCol="0" anchor="ctr">
            <a:normAutofit/>
          </a:bodyPr>
          <a:lstStyle/>
          <a:p>
            <a:r>
              <a:rPr lang="en-US" sz="1800">
                <a:latin typeface="Tenorite"/>
                <a:ea typeface="+mn-lt"/>
                <a:cs typeface="+mn-lt"/>
              </a:rPr>
              <a:t>Tumor patients with high levels of memory B cells had significantly lower overall survival (OS) and significantly higher disease-free survival (DFS) when compared to patients with low levels of memory B cells.</a:t>
            </a:r>
          </a:p>
        </p:txBody>
      </p:sp>
      <p:sp>
        <p:nvSpPr>
          <p:cNvPr id="28" name="Rectangle 2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graphical user interface&#10;&#10;Description automatically generated">
            <a:extLst>
              <a:ext uri="{FF2B5EF4-FFF2-40B4-BE49-F238E27FC236}">
                <a16:creationId xmlns:a16="http://schemas.microsoft.com/office/drawing/2014/main" id="{E4A778F1-475F-0C07-A180-CAF7F5D12B31}"/>
              </a:ext>
            </a:extLst>
          </p:cNvPr>
          <p:cNvPicPr>
            <a:picLocks noChangeAspect="1"/>
          </p:cNvPicPr>
          <p:nvPr/>
        </p:nvPicPr>
        <p:blipFill rotWithShape="1">
          <a:blip r:embed="rId2"/>
          <a:srcRect r="4" b="1087"/>
          <a:stretch/>
        </p:blipFill>
        <p:spPr>
          <a:xfrm>
            <a:off x="6055605" y="650494"/>
            <a:ext cx="5492284" cy="5324142"/>
          </a:xfrm>
          <a:prstGeom prst="rect">
            <a:avLst/>
          </a:prstGeom>
        </p:spPr>
      </p:pic>
    </p:spTree>
    <p:extLst>
      <p:ext uri="{BB962C8B-B14F-4D97-AF65-F5344CB8AC3E}">
        <p14:creationId xmlns:p14="http://schemas.microsoft.com/office/powerpoint/2010/main" val="2531633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857962-ADE4-CDE4-03DB-579B6DFD7F38}"/>
              </a:ext>
            </a:extLst>
          </p:cNvPr>
          <p:cNvSpPr>
            <a:spLocks noGrp="1"/>
          </p:cNvSpPr>
          <p:nvPr>
            <p:ph type="title"/>
          </p:nvPr>
        </p:nvSpPr>
        <p:spPr>
          <a:xfrm>
            <a:off x="645064" y="525982"/>
            <a:ext cx="4282983" cy="1200361"/>
          </a:xfrm>
        </p:spPr>
        <p:txBody>
          <a:bodyPr anchor="b">
            <a:normAutofit/>
          </a:bodyPr>
          <a:lstStyle/>
          <a:p>
            <a:r>
              <a:rPr lang="en-US" sz="2500">
                <a:latin typeface="Tenorite"/>
                <a:cs typeface="Calibri Light"/>
              </a:rPr>
              <a:t>Correlation between cell type and survival outcome [2]</a:t>
            </a:r>
            <a:endParaRPr lang="en-US" sz="2500">
              <a:latin typeface="Tenorite"/>
            </a:endParaRPr>
          </a:p>
        </p:txBody>
      </p:sp>
      <p:sp>
        <p:nvSpPr>
          <p:cNvPr id="41" name="Rectangle 4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35D18B-583E-13F8-4F42-B53BD22AF8EA}"/>
              </a:ext>
            </a:extLst>
          </p:cNvPr>
          <p:cNvSpPr>
            <a:spLocks noGrp="1"/>
          </p:cNvSpPr>
          <p:nvPr>
            <p:ph idx="1"/>
          </p:nvPr>
        </p:nvSpPr>
        <p:spPr>
          <a:xfrm>
            <a:off x="645066" y="2031101"/>
            <a:ext cx="4282984" cy="3511943"/>
          </a:xfrm>
        </p:spPr>
        <p:txBody>
          <a:bodyPr vert="horz" lIns="91440" tIns="45720" rIns="91440" bIns="45720" rtlCol="0" anchor="ctr">
            <a:normAutofit/>
          </a:bodyPr>
          <a:lstStyle/>
          <a:p>
            <a:pPr marL="0" indent="0">
              <a:buNone/>
            </a:pPr>
            <a:endParaRPr lang="en-US" sz="1800">
              <a:latin typeface="Tenorite"/>
              <a:cs typeface="Calibri"/>
            </a:endParaRPr>
          </a:p>
          <a:p>
            <a:r>
              <a:rPr lang="en-US" sz="1800">
                <a:latin typeface="Tenorite"/>
                <a:ea typeface="+mn-lt"/>
                <a:cs typeface="+mn-lt"/>
              </a:rPr>
              <a:t>High levels of CD8+ T cells showed lower DFS that was near significant (p-val = 0.07).</a:t>
            </a:r>
          </a:p>
        </p:txBody>
      </p:sp>
      <p:sp>
        <p:nvSpPr>
          <p:cNvPr id="43" name="Rectangle 4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10;&#10;Description automatically generated">
            <a:extLst>
              <a:ext uri="{FF2B5EF4-FFF2-40B4-BE49-F238E27FC236}">
                <a16:creationId xmlns:a16="http://schemas.microsoft.com/office/drawing/2014/main" id="{6FB69A01-050A-6A27-DB4F-C20796714B9F}"/>
              </a:ext>
            </a:extLst>
          </p:cNvPr>
          <p:cNvPicPr>
            <a:picLocks noChangeAspect="1"/>
          </p:cNvPicPr>
          <p:nvPr/>
        </p:nvPicPr>
        <p:blipFill rotWithShape="1">
          <a:blip r:embed="rId2"/>
          <a:srcRect t="3088" r="2" b="2157"/>
          <a:stretch/>
        </p:blipFill>
        <p:spPr>
          <a:xfrm>
            <a:off x="6055589" y="650494"/>
            <a:ext cx="5492316" cy="5324142"/>
          </a:xfrm>
          <a:prstGeom prst="rect">
            <a:avLst/>
          </a:prstGeom>
        </p:spPr>
      </p:pic>
    </p:spTree>
    <p:extLst>
      <p:ext uri="{BB962C8B-B14F-4D97-AF65-F5344CB8AC3E}">
        <p14:creationId xmlns:p14="http://schemas.microsoft.com/office/powerpoint/2010/main" val="4154879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55" name="Rectangle 54">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857962-ADE4-CDE4-03DB-579B6DFD7F38}"/>
              </a:ext>
            </a:extLst>
          </p:cNvPr>
          <p:cNvSpPr>
            <a:spLocks noGrp="1"/>
          </p:cNvSpPr>
          <p:nvPr>
            <p:ph type="title"/>
          </p:nvPr>
        </p:nvSpPr>
        <p:spPr>
          <a:xfrm>
            <a:off x="1099425" y="1238081"/>
            <a:ext cx="4709345" cy="962953"/>
          </a:xfrm>
        </p:spPr>
        <p:txBody>
          <a:bodyPr anchor="b">
            <a:normAutofit/>
          </a:bodyPr>
          <a:lstStyle/>
          <a:p>
            <a:r>
              <a:rPr lang="en-US" sz="2700">
                <a:latin typeface="Tenorite"/>
                <a:cs typeface="Calibri Light"/>
              </a:rPr>
              <a:t>Correlation between cell type and survival outcome [3]</a:t>
            </a:r>
            <a:endParaRPr lang="en-US" sz="2700">
              <a:latin typeface="Tenorite"/>
            </a:endParaRPr>
          </a:p>
        </p:txBody>
      </p:sp>
      <p:sp>
        <p:nvSpPr>
          <p:cNvPr id="60" name="Rectangle 59">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35D18B-583E-13F8-4F42-B53BD22AF8EA}"/>
              </a:ext>
            </a:extLst>
          </p:cNvPr>
          <p:cNvSpPr>
            <a:spLocks noGrp="1"/>
          </p:cNvSpPr>
          <p:nvPr>
            <p:ph idx="1"/>
          </p:nvPr>
        </p:nvSpPr>
        <p:spPr>
          <a:xfrm>
            <a:off x="1100736" y="2508105"/>
            <a:ext cx="4709345" cy="3632493"/>
          </a:xfrm>
        </p:spPr>
        <p:txBody>
          <a:bodyPr vert="horz" lIns="91440" tIns="45720" rIns="91440" bIns="45720" rtlCol="0" anchor="ctr">
            <a:normAutofit/>
          </a:bodyPr>
          <a:lstStyle/>
          <a:p>
            <a:pPr marL="0" indent="0">
              <a:buNone/>
            </a:pPr>
            <a:endParaRPr lang="en-US" sz="2000">
              <a:latin typeface="Tenorite"/>
              <a:cs typeface="Calibri"/>
            </a:endParaRPr>
          </a:p>
          <a:p>
            <a:r>
              <a:rPr lang="en-US" sz="2000">
                <a:latin typeface="Tenorite"/>
                <a:ea typeface="+mn-lt"/>
                <a:cs typeface="+mn-lt"/>
              </a:rPr>
              <a:t>High levels of NKT cells had significantly lower DFS, while low levels of NKT cells showed higher OS that was near significant (p-val = 0.07)</a:t>
            </a:r>
          </a:p>
        </p:txBody>
      </p:sp>
      <p:pic>
        <p:nvPicPr>
          <p:cNvPr id="4" name="Picture 5">
            <a:extLst>
              <a:ext uri="{FF2B5EF4-FFF2-40B4-BE49-F238E27FC236}">
                <a16:creationId xmlns:a16="http://schemas.microsoft.com/office/drawing/2014/main" id="{F2FBA520-FA6E-909B-4220-FB28CE86DB9B}"/>
              </a:ext>
            </a:extLst>
          </p:cNvPr>
          <p:cNvPicPr>
            <a:picLocks noChangeAspect="1"/>
          </p:cNvPicPr>
          <p:nvPr/>
        </p:nvPicPr>
        <p:blipFill rotWithShape="1">
          <a:blip r:embed="rId2"/>
          <a:srcRect t="3494" r="2" b="2"/>
          <a:stretch/>
        </p:blipFill>
        <p:spPr>
          <a:xfrm>
            <a:off x="6538366" y="1383738"/>
            <a:ext cx="4929098" cy="4756870"/>
          </a:xfrm>
          <a:prstGeom prst="rect">
            <a:avLst/>
          </a:prstGeom>
        </p:spPr>
      </p:pic>
    </p:spTree>
    <p:extLst>
      <p:ext uri="{BB962C8B-B14F-4D97-AF65-F5344CB8AC3E}">
        <p14:creationId xmlns:p14="http://schemas.microsoft.com/office/powerpoint/2010/main" val="3022038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BE77B4-C10B-4619-5A12-6D92A47414EF}"/>
              </a:ext>
            </a:extLst>
          </p:cNvPr>
          <p:cNvSpPr txBox="1"/>
          <p:nvPr/>
        </p:nvSpPr>
        <p:spPr>
          <a:xfrm>
            <a:off x="637316" y="-51107"/>
            <a:ext cx="8968595" cy="71404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b="1" u="sng" dirty="0">
                <a:solidFill>
                  <a:srgbClr val="000000"/>
                </a:solidFill>
                <a:latin typeface="Tenorite"/>
                <a:ea typeface="+mn-lt"/>
                <a:cs typeface="+mn-lt"/>
              </a:rPr>
              <a:t>References</a:t>
            </a:r>
            <a:endParaRPr lang="en-US" sz="800" dirty="0">
              <a:latin typeface="Tenorite"/>
              <a:ea typeface="+mn-lt"/>
              <a:cs typeface="+mn-lt"/>
            </a:endParaRPr>
          </a:p>
          <a:p>
            <a:r>
              <a:rPr lang="en-US" sz="800" dirty="0">
                <a:solidFill>
                  <a:srgbClr val="404040"/>
                </a:solidFill>
                <a:ea typeface="+mn-lt"/>
                <a:cs typeface="+mn-lt"/>
              </a:rPr>
              <a:t>[1]“Cancer Survival Statistics: World Cancer Research Fund International.” WCRF International, 11 July 2022,</a:t>
            </a:r>
          </a:p>
          <a:p>
            <a:r>
              <a:rPr lang="en-US" sz="800" dirty="0">
                <a:solidFill>
                  <a:srgbClr val="404040"/>
                </a:solidFill>
                <a:ea typeface="+mn-lt"/>
                <a:cs typeface="+mn-lt"/>
                <a:hlinkClick r:id="rId2"/>
              </a:rPr>
              <a:t>https://www.wcrf.org/cancer-trends/cancer-survival-statistics/</a:t>
            </a:r>
            <a:r>
              <a:rPr lang="en-US" sz="800" dirty="0">
                <a:solidFill>
                  <a:srgbClr val="404040"/>
                </a:solidFill>
                <a:ea typeface="+mn-lt"/>
                <a:cs typeface="+mn-lt"/>
              </a:rPr>
              <a:t>. </a:t>
            </a:r>
          </a:p>
          <a:p>
            <a:endParaRPr lang="en-US" sz="800" b="1" u="sng" dirty="0">
              <a:solidFill>
                <a:srgbClr val="000000"/>
              </a:solidFill>
              <a:latin typeface="Tenorite"/>
              <a:ea typeface="+mn-lt"/>
              <a:cs typeface="+mn-lt"/>
            </a:endParaRPr>
          </a:p>
          <a:p>
            <a:pPr marL="285750" indent="-285750">
              <a:buFont typeface="Arial"/>
              <a:buChar char="•"/>
            </a:pPr>
            <a:r>
              <a:rPr lang="en-US" sz="800" dirty="0">
                <a:solidFill>
                  <a:srgbClr val="000000"/>
                </a:solidFill>
                <a:latin typeface="Tenorite"/>
                <a:ea typeface="+mn-lt"/>
                <a:cs typeface="+mn-lt"/>
              </a:rPr>
              <a:t>Gray, G. K., Li, C. M., Rosenbluth, J. M., Selfors, L. M., </a:t>
            </a:r>
            <a:r>
              <a:rPr lang="en-US" sz="800" err="1">
                <a:solidFill>
                  <a:srgbClr val="000000"/>
                </a:solidFill>
                <a:latin typeface="Tenorite"/>
                <a:ea typeface="+mn-lt"/>
                <a:cs typeface="+mn-lt"/>
              </a:rPr>
              <a:t>Girnius</a:t>
            </a:r>
            <a:r>
              <a:rPr lang="en-US" sz="800" dirty="0">
                <a:solidFill>
                  <a:srgbClr val="000000"/>
                </a:solidFill>
                <a:latin typeface="Tenorite"/>
                <a:ea typeface="+mn-lt"/>
                <a:cs typeface="+mn-lt"/>
              </a:rPr>
              <a:t>, N., Lin, J. R., Schackmann, R. C. J., Goh, W. L., Moore, K., Shapiro, H. K., Mei, S., D'Andrea, K., Nathanson, K. L., Sorger, P. K., Santagata, S., Regev, A., Garber, J. E., Dillon, D. A., &amp; Brugge, J. S. (2022). A human breast atlas integrating single-cell proteomics and transcriptomics. </a:t>
            </a:r>
            <a:r>
              <a:rPr lang="en-US" sz="800" i="1" dirty="0">
                <a:solidFill>
                  <a:srgbClr val="000000"/>
                </a:solidFill>
                <a:latin typeface="Tenorite"/>
                <a:ea typeface="+mn-lt"/>
                <a:cs typeface="+mn-lt"/>
              </a:rPr>
              <a:t>Developmental cell</a:t>
            </a:r>
            <a:r>
              <a:rPr lang="en-US" sz="800" dirty="0">
                <a:solidFill>
                  <a:srgbClr val="000000"/>
                </a:solidFill>
                <a:latin typeface="Tenorite"/>
                <a:ea typeface="+mn-lt"/>
                <a:cs typeface="+mn-lt"/>
              </a:rPr>
              <a:t>, </a:t>
            </a:r>
            <a:r>
              <a:rPr lang="en-US" sz="800" i="1" dirty="0">
                <a:solidFill>
                  <a:srgbClr val="000000"/>
                </a:solidFill>
                <a:latin typeface="Tenorite"/>
                <a:ea typeface="+mn-lt"/>
                <a:cs typeface="+mn-lt"/>
              </a:rPr>
              <a:t>57</a:t>
            </a:r>
            <a:r>
              <a:rPr lang="en-US" sz="800" dirty="0">
                <a:solidFill>
                  <a:srgbClr val="000000"/>
                </a:solidFill>
                <a:latin typeface="Tenorite"/>
                <a:ea typeface="+mn-lt"/>
                <a:cs typeface="+mn-lt"/>
              </a:rPr>
              <a:t>(11), 1400–1420.e7. </a:t>
            </a:r>
            <a:r>
              <a:rPr lang="en-US" sz="800" u="sng" dirty="0">
                <a:solidFill>
                  <a:srgbClr val="000000"/>
                </a:solidFill>
                <a:latin typeface="Tenorite"/>
                <a:ea typeface="+mn-lt"/>
                <a:cs typeface="+mn-lt"/>
                <a:hlinkClick r:id="rId3"/>
              </a:rPr>
              <a:t>https://doi.org/10.1016/j.devcel.2022.05.003</a:t>
            </a:r>
            <a:endParaRPr lang="en-US" sz="800" dirty="0">
              <a:solidFill>
                <a:srgbClr val="000000"/>
              </a:solidFill>
              <a:latin typeface="Tenorite"/>
              <a:ea typeface="+mn-lt"/>
              <a:cs typeface="+mn-lt"/>
            </a:endParaRPr>
          </a:p>
          <a:p>
            <a:pPr marL="285750" indent="-285750">
              <a:buFont typeface="Arial"/>
              <a:buChar char="•"/>
            </a:pPr>
            <a:r>
              <a:rPr lang="en-US" sz="800" dirty="0">
                <a:solidFill>
                  <a:srgbClr val="000000"/>
                </a:solidFill>
                <a:latin typeface="Tenorite"/>
                <a:ea typeface="+mn-lt"/>
                <a:cs typeface="+mn-lt"/>
              </a:rPr>
              <a:t>Fan, J., Lyu, Y., Zhang, Q., Wang, X., Li, M., &amp; Xiao, R. (2022). MuSiC2: cell-type deconvolution for multi-condition bulk RNA-seq data. </a:t>
            </a:r>
            <a:r>
              <a:rPr lang="en-US" sz="800" i="1" dirty="0">
                <a:solidFill>
                  <a:srgbClr val="000000"/>
                </a:solidFill>
                <a:latin typeface="Tenorite"/>
                <a:ea typeface="+mn-lt"/>
                <a:cs typeface="+mn-lt"/>
              </a:rPr>
              <a:t>Briefings in bioinformatics</a:t>
            </a:r>
            <a:r>
              <a:rPr lang="en-US" sz="800" dirty="0">
                <a:solidFill>
                  <a:srgbClr val="000000"/>
                </a:solidFill>
                <a:latin typeface="Tenorite"/>
                <a:ea typeface="+mn-lt"/>
                <a:cs typeface="+mn-lt"/>
              </a:rPr>
              <a:t>, </a:t>
            </a:r>
            <a:r>
              <a:rPr lang="en-US" sz="800" i="1" dirty="0">
                <a:solidFill>
                  <a:srgbClr val="000000"/>
                </a:solidFill>
                <a:latin typeface="Tenorite"/>
                <a:ea typeface="+mn-lt"/>
                <a:cs typeface="+mn-lt"/>
              </a:rPr>
              <a:t>23</a:t>
            </a:r>
            <a:r>
              <a:rPr lang="en-US" sz="800" dirty="0">
                <a:solidFill>
                  <a:srgbClr val="000000"/>
                </a:solidFill>
                <a:latin typeface="Tenorite"/>
                <a:ea typeface="+mn-lt"/>
                <a:cs typeface="+mn-lt"/>
              </a:rPr>
              <a:t>(6), bbac430. </a:t>
            </a:r>
            <a:r>
              <a:rPr lang="en-US" sz="800" u="sng" dirty="0">
                <a:solidFill>
                  <a:srgbClr val="000000"/>
                </a:solidFill>
                <a:latin typeface="Tenorite"/>
                <a:ea typeface="+mn-lt"/>
                <a:cs typeface="+mn-lt"/>
                <a:hlinkClick r:id="rId4"/>
              </a:rPr>
              <a:t>https://doi.org/10.1093/bib/bbac430</a:t>
            </a:r>
            <a:endParaRPr lang="en-US" sz="800" dirty="0">
              <a:solidFill>
                <a:srgbClr val="000000"/>
              </a:solidFill>
              <a:latin typeface="Tenorite"/>
              <a:ea typeface="+mn-lt"/>
              <a:cs typeface="+mn-lt"/>
            </a:endParaRPr>
          </a:p>
          <a:p>
            <a:pPr marL="285750" indent="-285750">
              <a:buFont typeface="Arial"/>
              <a:buChar char="•"/>
            </a:pPr>
            <a:r>
              <a:rPr lang="en-US" sz="800" dirty="0">
                <a:solidFill>
                  <a:srgbClr val="000000"/>
                </a:solidFill>
                <a:latin typeface="Tenorite"/>
                <a:ea typeface="+mn-lt"/>
                <a:cs typeface="+mn-lt"/>
              </a:rPr>
              <a:t>Huang, </a:t>
            </a:r>
            <a:r>
              <a:rPr lang="en-US" sz="800" err="1">
                <a:solidFill>
                  <a:srgbClr val="000000"/>
                </a:solidFill>
                <a:latin typeface="Tenorite"/>
                <a:ea typeface="+mn-lt"/>
                <a:cs typeface="+mn-lt"/>
              </a:rPr>
              <a:t>Ruichao</a:t>
            </a:r>
            <a:r>
              <a:rPr lang="en-US" sz="800" dirty="0">
                <a:solidFill>
                  <a:srgbClr val="000000"/>
                </a:solidFill>
                <a:latin typeface="Tenorite"/>
                <a:ea typeface="+mn-lt"/>
                <a:cs typeface="+mn-lt"/>
              </a:rPr>
              <a:t>, et al. “Combining Bulk RNA-Sequencing and Single-Cell RNA-Sequencing Data to Reveal the Immune Microenvironment and Metabolic Pattern of Osteosarcoma.” </a:t>
            </a:r>
            <a:r>
              <a:rPr lang="en-US" sz="800" i="1" dirty="0">
                <a:solidFill>
                  <a:srgbClr val="000000"/>
                </a:solidFill>
                <a:latin typeface="Tenorite"/>
                <a:ea typeface="+mn-lt"/>
                <a:cs typeface="+mn-lt"/>
              </a:rPr>
              <a:t>Frontiers in Genetics</a:t>
            </a:r>
            <a:r>
              <a:rPr lang="en-US" sz="800" dirty="0">
                <a:solidFill>
                  <a:srgbClr val="000000"/>
                </a:solidFill>
                <a:latin typeface="Tenorite"/>
                <a:ea typeface="+mn-lt"/>
                <a:cs typeface="+mn-lt"/>
              </a:rPr>
              <a:t>, vol. 13, Oct. 2022, p. 976990. </a:t>
            </a:r>
            <a:r>
              <a:rPr lang="en-US" sz="800" i="1" dirty="0">
                <a:solidFill>
                  <a:srgbClr val="000000"/>
                </a:solidFill>
                <a:latin typeface="Tenorite"/>
                <a:ea typeface="+mn-lt"/>
                <a:cs typeface="+mn-lt"/>
              </a:rPr>
              <a:t>DOI.org (</a:t>
            </a:r>
            <a:r>
              <a:rPr lang="en-US" sz="800" i="1" err="1">
                <a:solidFill>
                  <a:srgbClr val="000000"/>
                </a:solidFill>
                <a:latin typeface="Tenorite"/>
                <a:ea typeface="+mn-lt"/>
                <a:cs typeface="+mn-lt"/>
              </a:rPr>
              <a:t>Crossref</a:t>
            </a:r>
            <a:r>
              <a:rPr lang="en-US" sz="800" i="1" dirty="0">
                <a:solidFill>
                  <a:srgbClr val="000000"/>
                </a:solidFill>
                <a:latin typeface="Tenorite"/>
                <a:ea typeface="+mn-lt"/>
                <a:cs typeface="+mn-lt"/>
              </a:rPr>
              <a:t>)</a:t>
            </a:r>
            <a:r>
              <a:rPr lang="en-US" sz="800" dirty="0">
                <a:solidFill>
                  <a:srgbClr val="000000"/>
                </a:solidFill>
                <a:latin typeface="Tenorite"/>
                <a:ea typeface="+mn-lt"/>
                <a:cs typeface="+mn-lt"/>
              </a:rPr>
              <a:t>, </a:t>
            </a:r>
            <a:r>
              <a:rPr lang="en-US" sz="800" u="sng" dirty="0">
                <a:solidFill>
                  <a:srgbClr val="000000"/>
                </a:solidFill>
                <a:latin typeface="Tenorite"/>
                <a:ea typeface="+mn-lt"/>
                <a:cs typeface="+mn-lt"/>
                <a:hlinkClick r:id="rId5"/>
              </a:rPr>
              <a:t>https://doi.org/10.3389/fgene.2022.976990</a:t>
            </a:r>
            <a:r>
              <a:rPr lang="en-US" sz="800" dirty="0">
                <a:solidFill>
                  <a:srgbClr val="000000"/>
                </a:solidFill>
                <a:latin typeface="Tenorite"/>
                <a:ea typeface="+mn-lt"/>
                <a:cs typeface="+mn-lt"/>
              </a:rPr>
              <a:t>.</a:t>
            </a:r>
          </a:p>
          <a:p>
            <a:pPr marL="285750" indent="-285750">
              <a:buFont typeface="Arial"/>
              <a:buChar char="•"/>
            </a:pPr>
            <a:r>
              <a:rPr lang="en-US" sz="800" dirty="0">
                <a:solidFill>
                  <a:srgbClr val="000000"/>
                </a:solidFill>
                <a:latin typeface="Tenorite"/>
                <a:ea typeface="+mn-lt"/>
                <a:cs typeface="+mn-lt"/>
              </a:rPr>
              <a:t>Lai, </a:t>
            </a:r>
            <a:r>
              <a:rPr lang="en-US" sz="800" err="1">
                <a:solidFill>
                  <a:srgbClr val="000000"/>
                </a:solidFill>
                <a:latin typeface="Tenorite"/>
                <a:ea typeface="+mn-lt"/>
                <a:cs typeface="+mn-lt"/>
              </a:rPr>
              <a:t>Wenwen</a:t>
            </a:r>
            <a:r>
              <a:rPr lang="en-US" sz="800" dirty="0">
                <a:solidFill>
                  <a:srgbClr val="000000"/>
                </a:solidFill>
                <a:latin typeface="Tenorite"/>
                <a:ea typeface="+mn-lt"/>
                <a:cs typeface="+mn-lt"/>
              </a:rPr>
              <a:t>, et al. “Integrated Analysis of Single‐cell RNA‐seq Dataset and Bulk RNA‐seq Dataset Constructs a Prognostic Model for Predicting Survival in Human Glioblastoma.” </a:t>
            </a:r>
            <a:r>
              <a:rPr lang="en-US" sz="800" i="1" dirty="0">
                <a:solidFill>
                  <a:srgbClr val="000000"/>
                </a:solidFill>
                <a:latin typeface="Tenorite"/>
                <a:ea typeface="+mn-lt"/>
                <a:cs typeface="+mn-lt"/>
              </a:rPr>
              <a:t>Brain and Behavior</a:t>
            </a:r>
            <a:r>
              <a:rPr lang="en-US" sz="800" dirty="0">
                <a:solidFill>
                  <a:srgbClr val="000000"/>
                </a:solidFill>
                <a:latin typeface="Tenorite"/>
                <a:ea typeface="+mn-lt"/>
                <a:cs typeface="+mn-lt"/>
              </a:rPr>
              <a:t>, vol. 12, no. 5, Apr. 2022, p. e2575. </a:t>
            </a:r>
            <a:r>
              <a:rPr lang="en-US" sz="800" i="1" dirty="0">
                <a:solidFill>
                  <a:srgbClr val="000000"/>
                </a:solidFill>
                <a:latin typeface="Tenorite"/>
                <a:ea typeface="+mn-lt"/>
                <a:cs typeface="+mn-lt"/>
              </a:rPr>
              <a:t>PubMed Central</a:t>
            </a:r>
            <a:r>
              <a:rPr lang="en-US" sz="800" dirty="0">
                <a:solidFill>
                  <a:srgbClr val="000000"/>
                </a:solidFill>
                <a:latin typeface="Tenorite"/>
                <a:ea typeface="+mn-lt"/>
                <a:cs typeface="+mn-lt"/>
              </a:rPr>
              <a:t>, </a:t>
            </a:r>
            <a:r>
              <a:rPr lang="en-US" sz="800" u="sng" dirty="0">
                <a:solidFill>
                  <a:srgbClr val="000000"/>
                </a:solidFill>
                <a:latin typeface="Tenorite"/>
                <a:ea typeface="+mn-lt"/>
                <a:cs typeface="+mn-lt"/>
                <a:hlinkClick r:id="rId6"/>
              </a:rPr>
              <a:t>https://doi.org/10.1002/brb3.2575</a:t>
            </a:r>
            <a:r>
              <a:rPr lang="en-US" sz="800" dirty="0">
                <a:solidFill>
                  <a:srgbClr val="000000"/>
                </a:solidFill>
                <a:latin typeface="Tenorite"/>
                <a:ea typeface="+mn-lt"/>
                <a:cs typeface="+mn-lt"/>
              </a:rPr>
              <a:t>.</a:t>
            </a:r>
          </a:p>
          <a:p>
            <a:pPr marL="285750" indent="-285750">
              <a:buFont typeface="Arial"/>
              <a:buChar char="•"/>
            </a:pPr>
            <a:r>
              <a:rPr lang="en-US" sz="800" dirty="0">
                <a:solidFill>
                  <a:srgbClr val="000000"/>
                </a:solidFill>
                <a:latin typeface="Tenorite"/>
                <a:ea typeface="+mn-lt"/>
                <a:cs typeface="+mn-lt"/>
              </a:rPr>
              <a:t>Manoharan, Malini, et al. “A Computational Approach Identifies Immunogenic Features of Prognosis in Human Cancers.” </a:t>
            </a:r>
            <a:r>
              <a:rPr lang="en-US" sz="800" i="1" dirty="0">
                <a:solidFill>
                  <a:srgbClr val="000000"/>
                </a:solidFill>
                <a:latin typeface="Tenorite"/>
                <a:ea typeface="+mn-lt"/>
                <a:cs typeface="+mn-lt"/>
              </a:rPr>
              <a:t>Frontiers in Immunology</a:t>
            </a:r>
            <a:r>
              <a:rPr lang="en-US" sz="800" dirty="0">
                <a:solidFill>
                  <a:srgbClr val="000000"/>
                </a:solidFill>
                <a:latin typeface="Tenorite"/>
                <a:ea typeface="+mn-lt"/>
                <a:cs typeface="+mn-lt"/>
              </a:rPr>
              <a:t>, vol. 9, Dec. 2018, p. 3017. </a:t>
            </a:r>
            <a:r>
              <a:rPr lang="en-US" sz="800" i="1" dirty="0">
                <a:solidFill>
                  <a:srgbClr val="000000"/>
                </a:solidFill>
                <a:latin typeface="Tenorite"/>
                <a:ea typeface="+mn-lt"/>
                <a:cs typeface="+mn-lt"/>
              </a:rPr>
              <a:t>PubMed Central</a:t>
            </a:r>
            <a:r>
              <a:rPr lang="en-US" sz="800" dirty="0">
                <a:solidFill>
                  <a:srgbClr val="000000"/>
                </a:solidFill>
                <a:latin typeface="Tenorite"/>
                <a:ea typeface="+mn-lt"/>
                <a:cs typeface="+mn-lt"/>
              </a:rPr>
              <a:t>, </a:t>
            </a:r>
            <a:r>
              <a:rPr lang="en-US" sz="800" u="sng" dirty="0">
                <a:solidFill>
                  <a:srgbClr val="000000"/>
                </a:solidFill>
                <a:latin typeface="Tenorite"/>
                <a:ea typeface="+mn-lt"/>
                <a:cs typeface="+mn-lt"/>
                <a:hlinkClick r:id="rId7"/>
              </a:rPr>
              <a:t>https://doi.org/10.3389/fimmu.2018.03017</a:t>
            </a:r>
            <a:r>
              <a:rPr lang="en-US" sz="800" dirty="0">
                <a:solidFill>
                  <a:srgbClr val="000000"/>
                </a:solidFill>
                <a:latin typeface="Tenorite"/>
                <a:ea typeface="+mn-lt"/>
                <a:cs typeface="+mn-lt"/>
              </a:rPr>
              <a:t>.</a:t>
            </a:r>
          </a:p>
          <a:p>
            <a:pPr marL="285750" indent="-285750">
              <a:buFont typeface="Arial"/>
              <a:buChar char="•"/>
            </a:pPr>
            <a:r>
              <a:rPr lang="en-US" sz="800" dirty="0">
                <a:solidFill>
                  <a:srgbClr val="000000"/>
                </a:solidFill>
                <a:latin typeface="Tenorite"/>
                <a:ea typeface="+mn-lt"/>
                <a:cs typeface="+mn-lt"/>
              </a:rPr>
              <a:t>Qi, </a:t>
            </a:r>
            <a:r>
              <a:rPr lang="en-US" sz="800" err="1">
                <a:solidFill>
                  <a:srgbClr val="000000"/>
                </a:solidFill>
                <a:latin typeface="Tenorite"/>
                <a:ea typeface="+mn-lt"/>
                <a:cs typeface="+mn-lt"/>
              </a:rPr>
              <a:t>Zongtai</a:t>
            </a:r>
            <a:r>
              <a:rPr lang="en-US" sz="800" dirty="0">
                <a:solidFill>
                  <a:srgbClr val="000000"/>
                </a:solidFill>
                <a:latin typeface="Tenorite"/>
                <a:ea typeface="+mn-lt"/>
                <a:cs typeface="+mn-lt"/>
              </a:rPr>
              <a:t>, et al. “Single-Cell Deconvolution of Head and Neck Squamous Cell Carcinoma.” </a:t>
            </a:r>
            <a:r>
              <a:rPr lang="en-US" sz="800" i="1" dirty="0">
                <a:solidFill>
                  <a:srgbClr val="000000"/>
                </a:solidFill>
                <a:latin typeface="Tenorite"/>
                <a:ea typeface="+mn-lt"/>
                <a:cs typeface="+mn-lt"/>
              </a:rPr>
              <a:t>Cancers</a:t>
            </a:r>
            <a:r>
              <a:rPr lang="en-US" sz="800" dirty="0">
                <a:solidFill>
                  <a:srgbClr val="000000"/>
                </a:solidFill>
                <a:latin typeface="Tenorite"/>
                <a:ea typeface="+mn-lt"/>
                <a:cs typeface="+mn-lt"/>
              </a:rPr>
              <a:t>, vol. 13, no. 6, Mar. 2021, p. 1230. </a:t>
            </a:r>
            <a:r>
              <a:rPr lang="en-US" sz="800" i="1" dirty="0">
                <a:solidFill>
                  <a:srgbClr val="000000"/>
                </a:solidFill>
                <a:latin typeface="Tenorite"/>
                <a:ea typeface="+mn-lt"/>
                <a:cs typeface="+mn-lt"/>
              </a:rPr>
              <a:t>DOI.org (</a:t>
            </a:r>
            <a:r>
              <a:rPr lang="en-US" sz="800" i="1" err="1">
                <a:solidFill>
                  <a:srgbClr val="000000"/>
                </a:solidFill>
                <a:latin typeface="Tenorite"/>
                <a:ea typeface="+mn-lt"/>
                <a:cs typeface="+mn-lt"/>
              </a:rPr>
              <a:t>Crossref</a:t>
            </a:r>
            <a:r>
              <a:rPr lang="en-US" sz="800" i="1" dirty="0">
                <a:solidFill>
                  <a:srgbClr val="000000"/>
                </a:solidFill>
                <a:latin typeface="Tenorite"/>
                <a:ea typeface="+mn-lt"/>
                <a:cs typeface="+mn-lt"/>
              </a:rPr>
              <a:t>)</a:t>
            </a:r>
            <a:r>
              <a:rPr lang="en-US" sz="800" dirty="0">
                <a:solidFill>
                  <a:srgbClr val="000000"/>
                </a:solidFill>
                <a:latin typeface="Tenorite"/>
                <a:ea typeface="+mn-lt"/>
                <a:cs typeface="+mn-lt"/>
              </a:rPr>
              <a:t>, </a:t>
            </a:r>
            <a:r>
              <a:rPr lang="en-US" sz="800" u="sng" dirty="0">
                <a:solidFill>
                  <a:srgbClr val="000000"/>
                </a:solidFill>
                <a:latin typeface="Tenorite"/>
                <a:ea typeface="+mn-lt"/>
                <a:cs typeface="+mn-lt"/>
                <a:hlinkClick r:id="rId8"/>
              </a:rPr>
              <a:t>https://doi.org/10.3390/cancers13061230</a:t>
            </a:r>
            <a:r>
              <a:rPr lang="en-US" sz="800" dirty="0">
                <a:solidFill>
                  <a:srgbClr val="000000"/>
                </a:solidFill>
                <a:latin typeface="Tenorite"/>
                <a:ea typeface="+mn-lt"/>
                <a:cs typeface="+mn-lt"/>
              </a:rPr>
              <a:t>.</a:t>
            </a:r>
          </a:p>
          <a:p>
            <a:pPr marL="285750" indent="-285750">
              <a:buFont typeface="Arial"/>
              <a:buChar char="•"/>
            </a:pPr>
            <a:r>
              <a:rPr lang="en-US" sz="800" dirty="0">
                <a:solidFill>
                  <a:srgbClr val="000000"/>
                </a:solidFill>
                <a:latin typeface="Tenorite"/>
                <a:ea typeface="+mn-lt"/>
                <a:cs typeface="+mn-lt"/>
              </a:rPr>
              <a:t>Gonzalez, H., </a:t>
            </a:r>
            <a:r>
              <a:rPr lang="en-US" sz="800" err="1">
                <a:solidFill>
                  <a:srgbClr val="000000"/>
                </a:solidFill>
                <a:latin typeface="Tenorite"/>
                <a:ea typeface="+mn-lt"/>
                <a:cs typeface="+mn-lt"/>
              </a:rPr>
              <a:t>Hagerling</a:t>
            </a:r>
            <a:r>
              <a:rPr lang="en-US" sz="800" dirty="0">
                <a:solidFill>
                  <a:srgbClr val="000000"/>
                </a:solidFill>
                <a:latin typeface="Tenorite"/>
                <a:ea typeface="+mn-lt"/>
                <a:cs typeface="+mn-lt"/>
              </a:rPr>
              <a:t>, C., &amp; Werb, Z. (2018). Roles of the immune system in cancer: from tumor initiation to metastatic progression. </a:t>
            </a:r>
            <a:r>
              <a:rPr lang="en-US" sz="800" i="1" dirty="0">
                <a:solidFill>
                  <a:srgbClr val="000000"/>
                </a:solidFill>
                <a:latin typeface="Tenorite"/>
                <a:ea typeface="+mn-lt"/>
                <a:cs typeface="+mn-lt"/>
              </a:rPr>
              <a:t>Genes &amp; development</a:t>
            </a:r>
            <a:r>
              <a:rPr lang="en-US" sz="800" dirty="0">
                <a:solidFill>
                  <a:srgbClr val="000000"/>
                </a:solidFill>
                <a:latin typeface="Tenorite"/>
                <a:ea typeface="+mn-lt"/>
                <a:cs typeface="+mn-lt"/>
              </a:rPr>
              <a:t>, </a:t>
            </a:r>
            <a:r>
              <a:rPr lang="en-US" sz="800" i="1" dirty="0">
                <a:solidFill>
                  <a:srgbClr val="000000"/>
                </a:solidFill>
                <a:latin typeface="Tenorite"/>
                <a:ea typeface="+mn-lt"/>
                <a:cs typeface="+mn-lt"/>
              </a:rPr>
              <a:t>32</a:t>
            </a:r>
            <a:r>
              <a:rPr lang="en-US" sz="800" dirty="0">
                <a:solidFill>
                  <a:srgbClr val="000000"/>
                </a:solidFill>
                <a:latin typeface="Tenorite"/>
                <a:ea typeface="+mn-lt"/>
                <a:cs typeface="+mn-lt"/>
              </a:rPr>
              <a:t>(19-20), 1267–1284. </a:t>
            </a:r>
            <a:r>
              <a:rPr lang="en-US" sz="800" u="sng" dirty="0">
                <a:solidFill>
                  <a:srgbClr val="000000"/>
                </a:solidFill>
                <a:latin typeface="Tenorite"/>
                <a:ea typeface="+mn-lt"/>
                <a:cs typeface="+mn-lt"/>
                <a:hlinkClick r:id="rId9"/>
              </a:rPr>
              <a:t>https://doi.org/10.1101/gad.314617.118</a:t>
            </a:r>
            <a:endParaRPr lang="en-US" sz="800" dirty="0">
              <a:solidFill>
                <a:srgbClr val="000000"/>
              </a:solidFill>
              <a:latin typeface="Tenorite"/>
              <a:ea typeface="+mn-lt"/>
              <a:cs typeface="+mn-lt"/>
            </a:endParaRPr>
          </a:p>
          <a:p>
            <a:pPr marL="285750" indent="-285750">
              <a:buFont typeface="Arial"/>
              <a:buChar char="•"/>
            </a:pPr>
            <a:r>
              <a:rPr lang="en-US" sz="800" dirty="0">
                <a:solidFill>
                  <a:srgbClr val="000000"/>
                </a:solidFill>
                <a:latin typeface="Tenorite"/>
                <a:ea typeface="+mn-lt"/>
                <a:cs typeface="+mn-lt"/>
              </a:rPr>
              <a:t>Man, Y. G., </a:t>
            </a:r>
            <a:r>
              <a:rPr lang="en-US" sz="800" err="1">
                <a:solidFill>
                  <a:srgbClr val="000000"/>
                </a:solidFill>
                <a:latin typeface="Tenorite"/>
                <a:ea typeface="+mn-lt"/>
                <a:cs typeface="+mn-lt"/>
              </a:rPr>
              <a:t>Stojadinovic</a:t>
            </a:r>
            <a:r>
              <a:rPr lang="en-US" sz="800" dirty="0">
                <a:solidFill>
                  <a:srgbClr val="000000"/>
                </a:solidFill>
                <a:latin typeface="Tenorite"/>
                <a:ea typeface="+mn-lt"/>
                <a:cs typeface="+mn-lt"/>
              </a:rPr>
              <a:t>, A., Mason, J., Avital, I., </a:t>
            </a:r>
            <a:r>
              <a:rPr lang="en-US" sz="800" err="1">
                <a:solidFill>
                  <a:srgbClr val="000000"/>
                </a:solidFill>
                <a:latin typeface="Tenorite"/>
                <a:ea typeface="+mn-lt"/>
                <a:cs typeface="+mn-lt"/>
              </a:rPr>
              <a:t>Bilchik</a:t>
            </a:r>
            <a:r>
              <a:rPr lang="en-US" sz="800" dirty="0">
                <a:solidFill>
                  <a:srgbClr val="000000"/>
                </a:solidFill>
                <a:latin typeface="Tenorite"/>
                <a:ea typeface="+mn-lt"/>
                <a:cs typeface="+mn-lt"/>
              </a:rPr>
              <a:t>, A., Bruecher, B., Protic, M., Nissan, A., </a:t>
            </a:r>
            <a:r>
              <a:rPr lang="en-US" sz="800" err="1">
                <a:solidFill>
                  <a:srgbClr val="000000"/>
                </a:solidFill>
                <a:latin typeface="Tenorite"/>
                <a:ea typeface="+mn-lt"/>
                <a:cs typeface="+mn-lt"/>
              </a:rPr>
              <a:t>Izadjoo</a:t>
            </a:r>
            <a:r>
              <a:rPr lang="en-US" sz="800" dirty="0">
                <a:solidFill>
                  <a:srgbClr val="000000"/>
                </a:solidFill>
                <a:latin typeface="Tenorite"/>
                <a:ea typeface="+mn-lt"/>
                <a:cs typeface="+mn-lt"/>
              </a:rPr>
              <a:t>, M., Zhang, X., &amp; Jewett, A. (2013). Tumor-infiltrating immune cells promoting tumor invasion and metastasis: existing theories. </a:t>
            </a:r>
            <a:r>
              <a:rPr lang="en-US" sz="800" i="1" dirty="0">
                <a:solidFill>
                  <a:srgbClr val="000000"/>
                </a:solidFill>
                <a:latin typeface="Tenorite"/>
                <a:ea typeface="+mn-lt"/>
                <a:cs typeface="+mn-lt"/>
              </a:rPr>
              <a:t>Journal of Cancer</a:t>
            </a:r>
            <a:r>
              <a:rPr lang="en-US" sz="800" dirty="0">
                <a:solidFill>
                  <a:srgbClr val="000000"/>
                </a:solidFill>
                <a:latin typeface="Tenorite"/>
                <a:ea typeface="+mn-lt"/>
                <a:cs typeface="+mn-lt"/>
              </a:rPr>
              <a:t>, </a:t>
            </a:r>
            <a:r>
              <a:rPr lang="en-US" sz="800" i="1" dirty="0">
                <a:solidFill>
                  <a:srgbClr val="000000"/>
                </a:solidFill>
                <a:latin typeface="Tenorite"/>
                <a:ea typeface="+mn-lt"/>
                <a:cs typeface="+mn-lt"/>
              </a:rPr>
              <a:t>4</a:t>
            </a:r>
            <a:r>
              <a:rPr lang="en-US" sz="800" dirty="0">
                <a:solidFill>
                  <a:srgbClr val="000000"/>
                </a:solidFill>
                <a:latin typeface="Tenorite"/>
                <a:ea typeface="+mn-lt"/>
                <a:cs typeface="+mn-lt"/>
              </a:rPr>
              <a:t>(1), 84–95. </a:t>
            </a:r>
            <a:r>
              <a:rPr lang="en-US" sz="800" u="sng" dirty="0">
                <a:solidFill>
                  <a:srgbClr val="000000"/>
                </a:solidFill>
                <a:latin typeface="Tenorite"/>
                <a:ea typeface="+mn-lt"/>
                <a:cs typeface="+mn-lt"/>
                <a:hlinkClick r:id="rId10"/>
              </a:rPr>
              <a:t>https://doi.org/10.7150/jca.5482</a:t>
            </a:r>
            <a:endParaRPr lang="en-US" sz="800" dirty="0">
              <a:solidFill>
                <a:srgbClr val="000000"/>
              </a:solidFill>
              <a:latin typeface="Tenorite"/>
              <a:ea typeface="+mn-lt"/>
              <a:cs typeface="+mn-lt"/>
            </a:endParaRPr>
          </a:p>
          <a:p>
            <a:pPr marL="285750" indent="-285750">
              <a:buFont typeface="Arial"/>
              <a:buChar char="•"/>
            </a:pPr>
            <a:r>
              <a:rPr lang="en-US" sz="800" dirty="0">
                <a:solidFill>
                  <a:srgbClr val="000000"/>
                </a:solidFill>
                <a:latin typeface="Tenorite"/>
                <a:ea typeface="+mn-lt"/>
                <a:cs typeface="+mn-lt"/>
              </a:rPr>
              <a:t>McDonald, K. A., Kawaguchi, T., Qi, Q., Peng, X., </a:t>
            </a:r>
            <a:r>
              <a:rPr lang="en-US" sz="800" err="1">
                <a:solidFill>
                  <a:srgbClr val="000000"/>
                </a:solidFill>
                <a:latin typeface="Tenorite"/>
                <a:ea typeface="+mn-lt"/>
                <a:cs typeface="+mn-lt"/>
              </a:rPr>
              <a:t>Asaoka</a:t>
            </a:r>
            <a:r>
              <a:rPr lang="en-US" sz="800" dirty="0">
                <a:solidFill>
                  <a:srgbClr val="000000"/>
                </a:solidFill>
                <a:latin typeface="Tenorite"/>
                <a:ea typeface="+mn-lt"/>
                <a:cs typeface="+mn-lt"/>
              </a:rPr>
              <a:t>, M., Young, J., </a:t>
            </a:r>
            <a:r>
              <a:rPr lang="en-US" sz="800" err="1">
                <a:solidFill>
                  <a:srgbClr val="000000"/>
                </a:solidFill>
                <a:latin typeface="Tenorite"/>
                <a:ea typeface="+mn-lt"/>
                <a:cs typeface="+mn-lt"/>
              </a:rPr>
              <a:t>Opyrchal</a:t>
            </a:r>
            <a:r>
              <a:rPr lang="en-US" sz="800" dirty="0">
                <a:solidFill>
                  <a:srgbClr val="000000"/>
                </a:solidFill>
                <a:latin typeface="Tenorite"/>
                <a:ea typeface="+mn-lt"/>
                <a:cs typeface="+mn-lt"/>
              </a:rPr>
              <a:t>, M., Yan, L., Patnaik, S., Otsuji, E., &amp; </a:t>
            </a:r>
            <a:r>
              <a:rPr lang="en-US" sz="800" err="1">
                <a:solidFill>
                  <a:srgbClr val="000000"/>
                </a:solidFill>
                <a:latin typeface="Tenorite"/>
                <a:ea typeface="+mn-lt"/>
                <a:cs typeface="+mn-lt"/>
              </a:rPr>
              <a:t>Takabe</a:t>
            </a:r>
            <a:r>
              <a:rPr lang="en-US" sz="800" dirty="0">
                <a:solidFill>
                  <a:srgbClr val="000000"/>
                </a:solidFill>
                <a:latin typeface="Tenorite"/>
                <a:ea typeface="+mn-lt"/>
                <a:cs typeface="+mn-lt"/>
              </a:rPr>
              <a:t>, K. (2019). Tumor Heterogeneity Correlates with Less Immune Response and Worse Survival in Breast Cancer Patients. </a:t>
            </a:r>
            <a:r>
              <a:rPr lang="en-US" sz="800" i="1" dirty="0">
                <a:solidFill>
                  <a:srgbClr val="000000"/>
                </a:solidFill>
                <a:latin typeface="Tenorite"/>
                <a:ea typeface="+mn-lt"/>
                <a:cs typeface="+mn-lt"/>
              </a:rPr>
              <a:t>Annals of surgical oncology</a:t>
            </a:r>
            <a:r>
              <a:rPr lang="en-US" sz="800" dirty="0">
                <a:solidFill>
                  <a:srgbClr val="000000"/>
                </a:solidFill>
                <a:latin typeface="Tenorite"/>
                <a:ea typeface="+mn-lt"/>
                <a:cs typeface="+mn-lt"/>
              </a:rPr>
              <a:t>, </a:t>
            </a:r>
            <a:r>
              <a:rPr lang="en-US" sz="800" i="1" dirty="0">
                <a:solidFill>
                  <a:srgbClr val="000000"/>
                </a:solidFill>
                <a:latin typeface="Tenorite"/>
                <a:ea typeface="+mn-lt"/>
                <a:cs typeface="+mn-lt"/>
              </a:rPr>
              <a:t>26</a:t>
            </a:r>
            <a:r>
              <a:rPr lang="en-US" sz="800" dirty="0">
                <a:solidFill>
                  <a:srgbClr val="000000"/>
                </a:solidFill>
                <a:latin typeface="Tenorite"/>
                <a:ea typeface="+mn-lt"/>
                <a:cs typeface="+mn-lt"/>
              </a:rPr>
              <a:t>(7), 2191–2199. </a:t>
            </a:r>
            <a:r>
              <a:rPr lang="en-US" sz="800" u="sng" dirty="0">
                <a:solidFill>
                  <a:srgbClr val="000000"/>
                </a:solidFill>
                <a:latin typeface="Tenorite"/>
                <a:ea typeface="+mn-lt"/>
                <a:cs typeface="+mn-lt"/>
                <a:hlinkClick r:id="rId11"/>
              </a:rPr>
              <a:t>https://doi.org/10.1245/s10434-019-07338-3</a:t>
            </a:r>
            <a:endParaRPr lang="en-US" sz="800" dirty="0">
              <a:solidFill>
                <a:srgbClr val="000000"/>
              </a:solidFill>
              <a:latin typeface="Tenorite"/>
              <a:ea typeface="+mn-lt"/>
              <a:cs typeface="+mn-lt"/>
            </a:endParaRPr>
          </a:p>
          <a:p>
            <a:pPr marL="285750" indent="-285750">
              <a:buFont typeface="Arial"/>
              <a:buChar char="•"/>
            </a:pPr>
            <a:r>
              <a:rPr lang="en-US" sz="800" dirty="0">
                <a:solidFill>
                  <a:srgbClr val="000000"/>
                </a:solidFill>
                <a:latin typeface="Tenorite"/>
                <a:ea typeface="+mn-lt"/>
                <a:cs typeface="+mn-lt"/>
              </a:rPr>
              <a:t>Orrantia-Borunda E, Anchondo-Nuñez P, Acuña-Aguilar LE, Gómez-Valles FO, Ramírez-Valdespino CA. Subtypes of Breast Cancer. In: </a:t>
            </a:r>
            <a:r>
              <a:rPr lang="en-US" sz="800" err="1">
                <a:solidFill>
                  <a:srgbClr val="000000"/>
                </a:solidFill>
                <a:latin typeface="Tenorite"/>
                <a:ea typeface="+mn-lt"/>
                <a:cs typeface="+mn-lt"/>
              </a:rPr>
              <a:t>Mayrovitz</a:t>
            </a:r>
            <a:r>
              <a:rPr lang="en-US" sz="800" dirty="0">
                <a:solidFill>
                  <a:srgbClr val="000000"/>
                </a:solidFill>
                <a:latin typeface="Tenorite"/>
                <a:ea typeface="+mn-lt"/>
                <a:cs typeface="+mn-lt"/>
              </a:rPr>
              <a:t> HN. editor. </a:t>
            </a:r>
            <a:r>
              <a:rPr lang="en-US" sz="800" i="1" dirty="0">
                <a:solidFill>
                  <a:srgbClr val="000000"/>
                </a:solidFill>
                <a:latin typeface="Tenorite"/>
                <a:ea typeface="+mn-lt"/>
                <a:cs typeface="+mn-lt"/>
              </a:rPr>
              <a:t>Breast Cancer</a:t>
            </a:r>
            <a:r>
              <a:rPr lang="en-US" sz="800" dirty="0">
                <a:solidFill>
                  <a:srgbClr val="000000"/>
                </a:solidFill>
                <a:latin typeface="Tenorite"/>
                <a:ea typeface="+mn-lt"/>
                <a:cs typeface="+mn-lt"/>
              </a:rPr>
              <a:t>. Brisbane (AU): Exon Publications. Online first 22 Jun 2022.</a:t>
            </a:r>
          </a:p>
          <a:p>
            <a:pPr marL="285750" indent="-285750">
              <a:buFont typeface="Arial"/>
              <a:buChar char="•"/>
            </a:pPr>
            <a:r>
              <a:rPr lang="en-US" sz="800" dirty="0">
                <a:solidFill>
                  <a:srgbClr val="000000"/>
                </a:solidFill>
                <a:latin typeface="Tenorite"/>
                <a:ea typeface="+mn-lt"/>
                <a:cs typeface="+mn-lt"/>
              </a:rPr>
              <a:t>Wu, S. Z., Al-Eryani, G., Roden, D. L., </a:t>
            </a:r>
            <a:r>
              <a:rPr lang="en-US" sz="800" err="1">
                <a:solidFill>
                  <a:srgbClr val="000000"/>
                </a:solidFill>
                <a:latin typeface="Tenorite"/>
                <a:ea typeface="+mn-lt"/>
                <a:cs typeface="+mn-lt"/>
              </a:rPr>
              <a:t>Junankar</a:t>
            </a:r>
            <a:r>
              <a:rPr lang="en-US" sz="800" dirty="0">
                <a:solidFill>
                  <a:srgbClr val="000000"/>
                </a:solidFill>
                <a:latin typeface="Tenorite"/>
                <a:ea typeface="+mn-lt"/>
                <a:cs typeface="+mn-lt"/>
              </a:rPr>
              <a:t>, S., Harvey, K., Andersson, A., Thennavan, A., Wang, C., Torpy, J. R., </a:t>
            </a:r>
            <a:r>
              <a:rPr lang="en-US" sz="800" err="1">
                <a:solidFill>
                  <a:srgbClr val="000000"/>
                </a:solidFill>
                <a:latin typeface="Tenorite"/>
                <a:ea typeface="+mn-lt"/>
                <a:cs typeface="+mn-lt"/>
              </a:rPr>
              <a:t>Bartonicek</a:t>
            </a:r>
            <a:r>
              <a:rPr lang="en-US" sz="800" dirty="0">
                <a:solidFill>
                  <a:srgbClr val="000000"/>
                </a:solidFill>
                <a:latin typeface="Tenorite"/>
                <a:ea typeface="+mn-lt"/>
                <a:cs typeface="+mn-lt"/>
              </a:rPr>
              <a:t>, N., Wang, T., Larsson, L., Kaczorowski, D., Weisenfeld, N. I., </a:t>
            </a:r>
            <a:r>
              <a:rPr lang="en-US" sz="800" err="1">
                <a:solidFill>
                  <a:srgbClr val="000000"/>
                </a:solidFill>
                <a:latin typeface="Tenorite"/>
                <a:ea typeface="+mn-lt"/>
                <a:cs typeface="+mn-lt"/>
              </a:rPr>
              <a:t>Uytingco</a:t>
            </a:r>
            <a:r>
              <a:rPr lang="en-US" sz="800" dirty="0">
                <a:solidFill>
                  <a:srgbClr val="000000"/>
                </a:solidFill>
                <a:latin typeface="Tenorite"/>
                <a:ea typeface="+mn-lt"/>
                <a:cs typeface="+mn-lt"/>
              </a:rPr>
              <a:t>, C. R., Chew, J. G., Bent, Z. W., Chan, C. L., </a:t>
            </a:r>
            <a:r>
              <a:rPr lang="en-US" sz="800" err="1">
                <a:solidFill>
                  <a:srgbClr val="000000"/>
                </a:solidFill>
                <a:latin typeface="Tenorite"/>
                <a:ea typeface="+mn-lt"/>
                <a:cs typeface="+mn-lt"/>
              </a:rPr>
              <a:t>Gnanasambandapillai</a:t>
            </a:r>
            <a:r>
              <a:rPr lang="en-US" sz="800" dirty="0">
                <a:solidFill>
                  <a:srgbClr val="000000"/>
                </a:solidFill>
                <a:latin typeface="Tenorite"/>
                <a:ea typeface="+mn-lt"/>
                <a:cs typeface="+mn-lt"/>
              </a:rPr>
              <a:t>, V., Dutertre, C. A., … Swarbrick, A. (2021). A single-cell and spatially resolved atlas of human breast cancers. </a:t>
            </a:r>
            <a:r>
              <a:rPr lang="en-US" sz="800" i="1" dirty="0">
                <a:solidFill>
                  <a:srgbClr val="000000"/>
                </a:solidFill>
                <a:latin typeface="Tenorite"/>
                <a:ea typeface="+mn-lt"/>
                <a:cs typeface="+mn-lt"/>
              </a:rPr>
              <a:t>Nature genetics</a:t>
            </a:r>
            <a:r>
              <a:rPr lang="en-US" sz="800" dirty="0">
                <a:solidFill>
                  <a:srgbClr val="000000"/>
                </a:solidFill>
                <a:latin typeface="Tenorite"/>
                <a:ea typeface="+mn-lt"/>
                <a:cs typeface="+mn-lt"/>
              </a:rPr>
              <a:t>, </a:t>
            </a:r>
            <a:r>
              <a:rPr lang="en-US" sz="800" i="1" dirty="0">
                <a:solidFill>
                  <a:srgbClr val="000000"/>
                </a:solidFill>
                <a:latin typeface="Tenorite"/>
                <a:ea typeface="+mn-lt"/>
                <a:cs typeface="+mn-lt"/>
              </a:rPr>
              <a:t>53</a:t>
            </a:r>
            <a:r>
              <a:rPr lang="en-US" sz="800" dirty="0">
                <a:solidFill>
                  <a:srgbClr val="000000"/>
                </a:solidFill>
                <a:latin typeface="Tenorite"/>
                <a:ea typeface="+mn-lt"/>
                <a:cs typeface="+mn-lt"/>
              </a:rPr>
              <a:t>(9), 1334–1347. </a:t>
            </a:r>
            <a:r>
              <a:rPr lang="en-US" sz="800" u="sng" dirty="0">
                <a:solidFill>
                  <a:srgbClr val="000000"/>
                </a:solidFill>
                <a:latin typeface="Tenorite"/>
                <a:ea typeface="+mn-lt"/>
                <a:cs typeface="+mn-lt"/>
                <a:hlinkClick r:id="rId12"/>
              </a:rPr>
              <a:t>https://doi.org/10.1038/s41588-021-00911-1</a:t>
            </a:r>
            <a:endParaRPr lang="en-US" sz="800" dirty="0">
              <a:solidFill>
                <a:srgbClr val="000000"/>
              </a:solidFill>
              <a:latin typeface="Tenorite"/>
              <a:ea typeface="+mn-lt"/>
              <a:cs typeface="+mn-lt"/>
            </a:endParaRPr>
          </a:p>
          <a:p>
            <a:pPr marL="285750" indent="-285750">
              <a:buFont typeface="Arial"/>
              <a:buChar char="•"/>
            </a:pPr>
            <a:r>
              <a:rPr lang="en-US" sz="800" dirty="0">
                <a:solidFill>
                  <a:srgbClr val="000000"/>
                </a:solidFill>
                <a:latin typeface="Tenorite"/>
                <a:ea typeface="+mn-lt"/>
                <a:cs typeface="+mn-lt"/>
              </a:rPr>
              <a:t>Pal, B., Chen, Y., Vaillant, F., Capaldo, B. D., Joyce, R., Song, X., Bryant, V. L., Penington, J. S., Di Stefano, L., </a:t>
            </a:r>
            <a:r>
              <a:rPr lang="en-US" sz="800" dirty="0" err="1">
                <a:solidFill>
                  <a:srgbClr val="000000"/>
                </a:solidFill>
                <a:latin typeface="Tenorite"/>
                <a:ea typeface="+mn-lt"/>
                <a:cs typeface="+mn-lt"/>
              </a:rPr>
              <a:t>Tubau</a:t>
            </a:r>
            <a:r>
              <a:rPr lang="en-US" sz="800" dirty="0">
                <a:solidFill>
                  <a:srgbClr val="000000"/>
                </a:solidFill>
                <a:latin typeface="Tenorite"/>
                <a:ea typeface="+mn-lt"/>
                <a:cs typeface="+mn-lt"/>
              </a:rPr>
              <a:t> Ribera, N., Wilcox, S., Mann, G. B., </a:t>
            </a:r>
            <a:r>
              <a:rPr lang="en-US" sz="800" dirty="0" err="1">
                <a:solidFill>
                  <a:srgbClr val="000000"/>
                </a:solidFill>
                <a:latin typeface="Tenorite"/>
                <a:ea typeface="+mn-lt"/>
                <a:cs typeface="+mn-lt"/>
              </a:rPr>
              <a:t>kConFab</a:t>
            </a:r>
            <a:r>
              <a:rPr lang="en-US" sz="800" dirty="0">
                <a:solidFill>
                  <a:srgbClr val="000000"/>
                </a:solidFill>
                <a:latin typeface="Tenorite"/>
                <a:ea typeface="+mn-lt"/>
                <a:cs typeface="+mn-lt"/>
              </a:rPr>
              <a:t>, Papenfuss, A. T., Lindeman, G. J., Smyth, G. K., &amp; </a:t>
            </a:r>
            <a:r>
              <a:rPr lang="en-US" sz="800" dirty="0" err="1">
                <a:solidFill>
                  <a:srgbClr val="000000"/>
                </a:solidFill>
                <a:latin typeface="Tenorite"/>
                <a:ea typeface="+mn-lt"/>
                <a:cs typeface="+mn-lt"/>
              </a:rPr>
              <a:t>Visvader</a:t>
            </a:r>
            <a:r>
              <a:rPr lang="en-US" sz="800" dirty="0">
                <a:solidFill>
                  <a:srgbClr val="000000"/>
                </a:solidFill>
                <a:latin typeface="Tenorite"/>
                <a:ea typeface="+mn-lt"/>
                <a:cs typeface="+mn-lt"/>
              </a:rPr>
              <a:t>, J. E. (2021). A single-cell RNA expression atlas of normal, preneoplastic and tumorigenic states in the human breast. </a:t>
            </a:r>
            <a:r>
              <a:rPr lang="en-US" sz="800" i="1" dirty="0">
                <a:solidFill>
                  <a:srgbClr val="000000"/>
                </a:solidFill>
                <a:latin typeface="Tenorite"/>
                <a:ea typeface="+mn-lt"/>
                <a:cs typeface="+mn-lt"/>
              </a:rPr>
              <a:t>The EMBO journal</a:t>
            </a:r>
            <a:r>
              <a:rPr lang="en-US" sz="800" dirty="0">
                <a:solidFill>
                  <a:srgbClr val="000000"/>
                </a:solidFill>
                <a:latin typeface="Tenorite"/>
                <a:ea typeface="+mn-lt"/>
                <a:cs typeface="+mn-lt"/>
              </a:rPr>
              <a:t>, </a:t>
            </a:r>
            <a:r>
              <a:rPr lang="en-US" sz="800" i="1" dirty="0">
                <a:solidFill>
                  <a:srgbClr val="000000"/>
                </a:solidFill>
                <a:latin typeface="Tenorite"/>
                <a:ea typeface="+mn-lt"/>
                <a:cs typeface="+mn-lt"/>
              </a:rPr>
              <a:t>40</a:t>
            </a:r>
            <a:r>
              <a:rPr lang="en-US" sz="800" dirty="0">
                <a:solidFill>
                  <a:srgbClr val="000000"/>
                </a:solidFill>
                <a:latin typeface="Tenorite"/>
                <a:ea typeface="+mn-lt"/>
                <a:cs typeface="+mn-lt"/>
              </a:rPr>
              <a:t>(11), e107333. </a:t>
            </a:r>
            <a:r>
              <a:rPr lang="en-US" sz="800" u="sng" dirty="0">
                <a:solidFill>
                  <a:srgbClr val="000000"/>
                </a:solidFill>
                <a:latin typeface="Tenorite"/>
                <a:ea typeface="+mn-lt"/>
                <a:cs typeface="+mn-lt"/>
                <a:hlinkClick r:id="rId13"/>
              </a:rPr>
              <a:t>https://doi.org/10.15252/embj.2020107333</a:t>
            </a:r>
            <a:endParaRPr lang="en-US" sz="800" dirty="0">
              <a:solidFill>
                <a:srgbClr val="000000"/>
              </a:solidFill>
              <a:latin typeface="Tenorite"/>
              <a:ea typeface="+mn-lt"/>
              <a:cs typeface="+mn-lt"/>
            </a:endParaRPr>
          </a:p>
          <a:p>
            <a:pPr marL="285750" indent="-285750">
              <a:buFont typeface="Arial"/>
              <a:buChar char="•"/>
            </a:pPr>
            <a:r>
              <a:rPr lang="en-US" sz="800" dirty="0">
                <a:solidFill>
                  <a:srgbClr val="000000"/>
                </a:solidFill>
                <a:latin typeface="Tenorite"/>
                <a:ea typeface="+mn-lt"/>
                <a:cs typeface="+mn-lt"/>
              </a:rPr>
              <a:t>De Silva, D., </a:t>
            </a:r>
            <a:r>
              <a:rPr lang="en-US" sz="800" err="1">
                <a:solidFill>
                  <a:srgbClr val="000000"/>
                </a:solidFill>
                <a:latin typeface="Tenorite"/>
                <a:ea typeface="+mn-lt"/>
                <a:cs typeface="+mn-lt"/>
              </a:rPr>
              <a:t>Kunasegaran</a:t>
            </a:r>
            <a:r>
              <a:rPr lang="en-US" sz="800" dirty="0">
                <a:solidFill>
                  <a:srgbClr val="000000"/>
                </a:solidFill>
                <a:latin typeface="Tenorite"/>
                <a:ea typeface="+mn-lt"/>
                <a:cs typeface="+mn-lt"/>
              </a:rPr>
              <a:t>, K., Ghosh, S., &amp; Pietersen, A. M. (2015). Transcriptome analysis of the hormone-sensing cells in mammary epithelial reveals dynamic changes in early pregnancy. </a:t>
            </a:r>
            <a:r>
              <a:rPr lang="en-US" sz="800" i="1" dirty="0">
                <a:solidFill>
                  <a:srgbClr val="000000"/>
                </a:solidFill>
                <a:latin typeface="Tenorite"/>
                <a:ea typeface="+mn-lt"/>
                <a:cs typeface="+mn-lt"/>
              </a:rPr>
              <a:t>BMC developmental biology</a:t>
            </a:r>
            <a:r>
              <a:rPr lang="en-US" sz="800" dirty="0">
                <a:solidFill>
                  <a:srgbClr val="000000"/>
                </a:solidFill>
                <a:latin typeface="Tenorite"/>
                <a:ea typeface="+mn-lt"/>
                <a:cs typeface="+mn-lt"/>
              </a:rPr>
              <a:t>, </a:t>
            </a:r>
            <a:r>
              <a:rPr lang="en-US" sz="800" i="1" dirty="0">
                <a:solidFill>
                  <a:srgbClr val="000000"/>
                </a:solidFill>
                <a:latin typeface="Tenorite"/>
                <a:ea typeface="+mn-lt"/>
                <a:cs typeface="+mn-lt"/>
              </a:rPr>
              <a:t>15</a:t>
            </a:r>
            <a:r>
              <a:rPr lang="en-US" sz="800" dirty="0">
                <a:solidFill>
                  <a:srgbClr val="000000"/>
                </a:solidFill>
                <a:latin typeface="Tenorite"/>
                <a:ea typeface="+mn-lt"/>
                <a:cs typeface="+mn-lt"/>
              </a:rPr>
              <a:t>, 7. </a:t>
            </a:r>
            <a:r>
              <a:rPr lang="en-US" sz="800" dirty="0">
                <a:solidFill>
                  <a:srgbClr val="000000"/>
                </a:solidFill>
                <a:latin typeface="Tenorite"/>
                <a:ea typeface="+mn-lt"/>
                <a:cs typeface="+mn-lt"/>
                <a:hlinkClick r:id="rId14"/>
              </a:rPr>
              <a:t>https://doi.org/10.1186/s12861-015-0058-9</a:t>
            </a:r>
            <a:endParaRPr lang="en-US" sz="800" dirty="0">
              <a:solidFill>
                <a:srgbClr val="000000"/>
              </a:solidFill>
              <a:latin typeface="Tenorite"/>
              <a:ea typeface="+mn-lt"/>
              <a:cs typeface="+mn-lt"/>
            </a:endParaRPr>
          </a:p>
          <a:p>
            <a:pPr marL="285750" indent="-285750">
              <a:buFont typeface="Arial"/>
              <a:buChar char="•"/>
            </a:pPr>
            <a:r>
              <a:rPr lang="en-US" sz="800" err="1">
                <a:solidFill>
                  <a:srgbClr val="000000"/>
                </a:solidFill>
                <a:latin typeface="Tenorite"/>
                <a:ea typeface="+mn-lt"/>
                <a:cs typeface="+mn-lt"/>
              </a:rPr>
              <a:t>Gusterson</a:t>
            </a:r>
            <a:r>
              <a:rPr lang="en-US" sz="800" dirty="0">
                <a:solidFill>
                  <a:srgbClr val="000000"/>
                </a:solidFill>
                <a:latin typeface="Tenorite"/>
                <a:ea typeface="+mn-lt"/>
                <a:cs typeface="+mn-lt"/>
              </a:rPr>
              <a:t>, B., &amp; Eaves, C. J. (2018). Basal-like Breast Cancers: From Pathology to Biology and Back Again. </a:t>
            </a:r>
            <a:r>
              <a:rPr lang="en-US" sz="800" i="1" dirty="0">
                <a:solidFill>
                  <a:srgbClr val="000000"/>
                </a:solidFill>
                <a:latin typeface="Tenorite"/>
                <a:ea typeface="+mn-lt"/>
                <a:cs typeface="+mn-lt"/>
              </a:rPr>
              <a:t>Stem cell reports</a:t>
            </a:r>
            <a:r>
              <a:rPr lang="en-US" sz="800" dirty="0">
                <a:solidFill>
                  <a:srgbClr val="000000"/>
                </a:solidFill>
                <a:latin typeface="Tenorite"/>
                <a:ea typeface="+mn-lt"/>
                <a:cs typeface="+mn-lt"/>
              </a:rPr>
              <a:t>, </a:t>
            </a:r>
            <a:r>
              <a:rPr lang="en-US" sz="800" i="1" dirty="0">
                <a:solidFill>
                  <a:srgbClr val="000000"/>
                </a:solidFill>
                <a:latin typeface="Tenorite"/>
                <a:ea typeface="+mn-lt"/>
                <a:cs typeface="+mn-lt"/>
              </a:rPr>
              <a:t>10</a:t>
            </a:r>
            <a:r>
              <a:rPr lang="en-US" sz="800" dirty="0">
                <a:solidFill>
                  <a:srgbClr val="000000"/>
                </a:solidFill>
                <a:latin typeface="Tenorite"/>
                <a:ea typeface="+mn-lt"/>
                <a:cs typeface="+mn-lt"/>
              </a:rPr>
              <a:t>(6), 1676–1686. </a:t>
            </a:r>
            <a:r>
              <a:rPr lang="en-US" sz="800" u="sng" dirty="0">
                <a:solidFill>
                  <a:srgbClr val="000000"/>
                </a:solidFill>
                <a:latin typeface="Tenorite"/>
                <a:ea typeface="+mn-lt"/>
                <a:cs typeface="+mn-lt"/>
                <a:hlinkClick r:id="rId15"/>
              </a:rPr>
              <a:t>https://doi.org/10.1016/j.stemcr.2018.04.023</a:t>
            </a:r>
            <a:endParaRPr lang="en-US" sz="800" dirty="0">
              <a:solidFill>
                <a:srgbClr val="000000"/>
              </a:solidFill>
              <a:latin typeface="Tenorite"/>
              <a:ea typeface="+mn-lt"/>
              <a:cs typeface="+mn-lt"/>
            </a:endParaRPr>
          </a:p>
          <a:p>
            <a:pPr marL="285750" indent="-285750">
              <a:buFont typeface="Arial"/>
              <a:buChar char="•"/>
            </a:pPr>
            <a:r>
              <a:rPr lang="en-US" sz="800" u="sng" dirty="0">
                <a:solidFill>
                  <a:srgbClr val="000000"/>
                </a:solidFill>
                <a:latin typeface="Tenorite"/>
                <a:ea typeface="+mn-lt"/>
                <a:cs typeface="+mn-lt"/>
                <a:hlinkClick r:id="rId16"/>
              </a:rPr>
              <a:t>https://journals.plos.org/plosone/article?id=10.1371/journal.pone.0280851#pone.0280851.ref008</a:t>
            </a:r>
            <a:endParaRPr lang="en-US" sz="800" dirty="0">
              <a:solidFill>
                <a:srgbClr val="000000"/>
              </a:solidFill>
              <a:latin typeface="Tenorite"/>
              <a:ea typeface="+mn-lt"/>
              <a:cs typeface="+mn-lt"/>
            </a:endParaRPr>
          </a:p>
          <a:p>
            <a:pPr marL="285750" indent="-285750">
              <a:buFont typeface="Arial"/>
              <a:buChar char="•"/>
            </a:pPr>
            <a:r>
              <a:rPr lang="en-US" sz="800" err="1">
                <a:solidFill>
                  <a:srgbClr val="000000"/>
                </a:solidFill>
                <a:latin typeface="Tenorite"/>
                <a:ea typeface="+mn-lt"/>
                <a:cs typeface="+mn-lt"/>
              </a:rPr>
              <a:t>Zitvogel</a:t>
            </a:r>
            <a:r>
              <a:rPr lang="en-US" sz="800" dirty="0">
                <a:solidFill>
                  <a:srgbClr val="000000"/>
                </a:solidFill>
                <a:latin typeface="Tenorite"/>
                <a:ea typeface="+mn-lt"/>
                <a:cs typeface="+mn-lt"/>
              </a:rPr>
              <a:t>, L., </a:t>
            </a:r>
            <a:r>
              <a:rPr lang="en-US" sz="800" err="1">
                <a:solidFill>
                  <a:srgbClr val="000000"/>
                </a:solidFill>
                <a:latin typeface="Tenorite"/>
                <a:ea typeface="+mn-lt"/>
                <a:cs typeface="+mn-lt"/>
              </a:rPr>
              <a:t>Tesniere</a:t>
            </a:r>
            <a:r>
              <a:rPr lang="en-US" sz="800" dirty="0">
                <a:solidFill>
                  <a:srgbClr val="000000"/>
                </a:solidFill>
                <a:latin typeface="Tenorite"/>
                <a:ea typeface="+mn-lt"/>
                <a:cs typeface="+mn-lt"/>
              </a:rPr>
              <a:t>, A. &amp; Kroemer, G. Cancer despite immunosurveillance: immunoselection and </a:t>
            </a:r>
            <a:r>
              <a:rPr lang="en-US" sz="800" err="1">
                <a:solidFill>
                  <a:srgbClr val="000000"/>
                </a:solidFill>
                <a:latin typeface="Tenorite"/>
                <a:ea typeface="+mn-lt"/>
                <a:cs typeface="+mn-lt"/>
              </a:rPr>
              <a:t>immunosubversion</a:t>
            </a:r>
            <a:r>
              <a:rPr lang="en-US" sz="800" dirty="0">
                <a:solidFill>
                  <a:srgbClr val="000000"/>
                </a:solidFill>
                <a:latin typeface="Tenorite"/>
                <a:ea typeface="+mn-lt"/>
                <a:cs typeface="+mn-lt"/>
              </a:rPr>
              <a:t>. </a:t>
            </a:r>
            <a:r>
              <a:rPr lang="en-US" sz="800" i="1" dirty="0">
                <a:solidFill>
                  <a:srgbClr val="000000"/>
                </a:solidFill>
                <a:latin typeface="Tenorite"/>
                <a:ea typeface="+mn-lt"/>
                <a:cs typeface="+mn-lt"/>
              </a:rPr>
              <a:t>Nat Rev Immunol</a:t>
            </a:r>
            <a:r>
              <a:rPr lang="en-US" sz="800" dirty="0">
                <a:solidFill>
                  <a:srgbClr val="000000"/>
                </a:solidFill>
                <a:latin typeface="Tenorite"/>
                <a:ea typeface="+mn-lt"/>
                <a:cs typeface="+mn-lt"/>
              </a:rPr>
              <a:t> </a:t>
            </a:r>
            <a:r>
              <a:rPr lang="en-US" sz="800" b="1" dirty="0">
                <a:solidFill>
                  <a:srgbClr val="000000"/>
                </a:solidFill>
                <a:latin typeface="Tenorite"/>
                <a:ea typeface="+mn-lt"/>
                <a:cs typeface="+mn-lt"/>
              </a:rPr>
              <a:t>6</a:t>
            </a:r>
            <a:r>
              <a:rPr lang="en-US" sz="800" dirty="0">
                <a:solidFill>
                  <a:srgbClr val="000000"/>
                </a:solidFill>
                <a:latin typeface="Tenorite"/>
                <a:ea typeface="+mn-lt"/>
                <a:cs typeface="+mn-lt"/>
              </a:rPr>
              <a:t>, 715–727 (2006). </a:t>
            </a:r>
            <a:r>
              <a:rPr lang="en-US" sz="800" u="sng" dirty="0">
                <a:solidFill>
                  <a:srgbClr val="000000"/>
                </a:solidFill>
                <a:latin typeface="Tenorite"/>
                <a:ea typeface="+mn-lt"/>
                <a:cs typeface="+mn-lt"/>
                <a:hlinkClick r:id="rId17"/>
              </a:rPr>
              <a:t>https://doi.org/10.1038/nri1936</a:t>
            </a:r>
            <a:endParaRPr lang="en-US" sz="800" dirty="0">
              <a:solidFill>
                <a:srgbClr val="000000"/>
              </a:solidFill>
              <a:latin typeface="Tenorite"/>
              <a:ea typeface="+mn-lt"/>
              <a:cs typeface="+mn-lt"/>
            </a:endParaRPr>
          </a:p>
          <a:p>
            <a:pPr marL="285750" indent="-285750">
              <a:buFont typeface="Arial"/>
              <a:buChar char="•"/>
            </a:pPr>
            <a:r>
              <a:rPr lang="en-US" sz="800" dirty="0">
                <a:solidFill>
                  <a:srgbClr val="000000"/>
                </a:solidFill>
                <a:latin typeface="Tenorite"/>
                <a:ea typeface="+mn-lt"/>
                <a:cs typeface="+mn-lt"/>
              </a:rPr>
              <a:t>Goff, S. L., &amp; Danforth, D. N. (2021). The Role of Immune Cells in Breast Tissue and Immunotherapy for the Treatment of Breast Cancer. </a:t>
            </a:r>
            <a:r>
              <a:rPr lang="en-US" sz="800" i="1" dirty="0">
                <a:solidFill>
                  <a:srgbClr val="000000"/>
                </a:solidFill>
                <a:latin typeface="Tenorite"/>
                <a:ea typeface="+mn-lt"/>
                <a:cs typeface="+mn-lt"/>
              </a:rPr>
              <a:t>Clinical breast cancer</a:t>
            </a:r>
            <a:r>
              <a:rPr lang="en-US" sz="800" dirty="0">
                <a:solidFill>
                  <a:srgbClr val="000000"/>
                </a:solidFill>
                <a:latin typeface="Tenorite"/>
                <a:ea typeface="+mn-lt"/>
                <a:cs typeface="+mn-lt"/>
              </a:rPr>
              <a:t>, </a:t>
            </a:r>
            <a:r>
              <a:rPr lang="en-US" sz="800" i="1" dirty="0">
                <a:solidFill>
                  <a:srgbClr val="000000"/>
                </a:solidFill>
                <a:latin typeface="Tenorite"/>
                <a:ea typeface="+mn-lt"/>
                <a:cs typeface="+mn-lt"/>
              </a:rPr>
              <a:t>21</a:t>
            </a:r>
            <a:r>
              <a:rPr lang="en-US" sz="800" dirty="0">
                <a:solidFill>
                  <a:srgbClr val="000000"/>
                </a:solidFill>
                <a:latin typeface="Tenorite"/>
                <a:ea typeface="+mn-lt"/>
                <a:cs typeface="+mn-lt"/>
              </a:rPr>
              <a:t>(1), e63–e73. </a:t>
            </a:r>
            <a:r>
              <a:rPr lang="en-US" sz="800" u="sng" dirty="0">
                <a:solidFill>
                  <a:srgbClr val="000000"/>
                </a:solidFill>
                <a:latin typeface="Tenorite"/>
                <a:ea typeface="+mn-lt"/>
                <a:cs typeface="+mn-lt"/>
                <a:hlinkClick r:id="rId18"/>
              </a:rPr>
              <a:t>https://doi.org/10.1016/j.clbc.2020.06.011</a:t>
            </a:r>
            <a:endParaRPr lang="en-US" sz="800" dirty="0">
              <a:solidFill>
                <a:srgbClr val="000000"/>
              </a:solidFill>
              <a:latin typeface="Tenorite"/>
              <a:ea typeface="+mn-lt"/>
              <a:cs typeface="+mn-lt"/>
            </a:endParaRPr>
          </a:p>
          <a:p>
            <a:pPr marL="285750" indent="-285750">
              <a:buFont typeface="Arial"/>
              <a:buChar char="•"/>
            </a:pPr>
            <a:r>
              <a:rPr lang="en-US" sz="800" dirty="0">
                <a:solidFill>
                  <a:srgbClr val="000000"/>
                </a:solidFill>
                <a:latin typeface="Tenorite"/>
                <a:ea typeface="+mn-lt"/>
                <a:cs typeface="+mn-lt"/>
              </a:rPr>
              <a:t>Bhat-</a:t>
            </a:r>
            <a:r>
              <a:rPr lang="en-US" sz="800" err="1">
                <a:solidFill>
                  <a:srgbClr val="000000"/>
                </a:solidFill>
                <a:latin typeface="Tenorite"/>
                <a:ea typeface="+mn-lt"/>
                <a:cs typeface="+mn-lt"/>
              </a:rPr>
              <a:t>Nakshatri</a:t>
            </a:r>
            <a:r>
              <a:rPr lang="en-US" sz="800" dirty="0">
                <a:solidFill>
                  <a:srgbClr val="000000"/>
                </a:solidFill>
                <a:latin typeface="Tenorite"/>
                <a:ea typeface="+mn-lt"/>
                <a:cs typeface="+mn-lt"/>
              </a:rPr>
              <a:t> P, Gao H, Sheng L, McGuire PC, </a:t>
            </a:r>
            <a:r>
              <a:rPr lang="en-US" sz="800" err="1">
                <a:solidFill>
                  <a:srgbClr val="000000"/>
                </a:solidFill>
                <a:latin typeface="Tenorite"/>
                <a:ea typeface="+mn-lt"/>
                <a:cs typeface="+mn-lt"/>
              </a:rPr>
              <a:t>Xuei</a:t>
            </a:r>
            <a:r>
              <a:rPr lang="en-US" sz="800" dirty="0">
                <a:solidFill>
                  <a:srgbClr val="000000"/>
                </a:solidFill>
                <a:latin typeface="Tenorite"/>
                <a:ea typeface="+mn-lt"/>
                <a:cs typeface="+mn-lt"/>
              </a:rPr>
              <a:t> X, Wan J, Liu Y, Althouse SK, Colter A, Sandusky G, Storniolo AM, </a:t>
            </a:r>
            <a:r>
              <a:rPr lang="en-US" sz="800" err="1">
                <a:solidFill>
                  <a:srgbClr val="000000"/>
                </a:solidFill>
                <a:latin typeface="Tenorite"/>
                <a:ea typeface="+mn-lt"/>
                <a:cs typeface="+mn-lt"/>
              </a:rPr>
              <a:t>Nakshatri</a:t>
            </a:r>
            <a:r>
              <a:rPr lang="en-US" sz="800" dirty="0">
                <a:solidFill>
                  <a:srgbClr val="000000"/>
                </a:solidFill>
                <a:latin typeface="Tenorite"/>
                <a:ea typeface="+mn-lt"/>
                <a:cs typeface="+mn-lt"/>
              </a:rPr>
              <a:t> H. A single-cell atlas of the healthy breast tissues reveals clinically relevant clusters of breast epithelial cells. Cell Rep Med. 2021 Mar 16;2(3):100219. </a:t>
            </a:r>
            <a:r>
              <a:rPr lang="en-US" sz="800" err="1">
                <a:solidFill>
                  <a:srgbClr val="000000"/>
                </a:solidFill>
                <a:latin typeface="Tenorite"/>
                <a:ea typeface="+mn-lt"/>
                <a:cs typeface="+mn-lt"/>
              </a:rPr>
              <a:t>doi</a:t>
            </a:r>
            <a:r>
              <a:rPr lang="en-US" sz="800" dirty="0">
                <a:solidFill>
                  <a:srgbClr val="000000"/>
                </a:solidFill>
                <a:latin typeface="Tenorite"/>
                <a:ea typeface="+mn-lt"/>
                <a:cs typeface="+mn-lt"/>
              </a:rPr>
              <a:t>: 10.1016/j.xcrm.2021.100219. PMID: 33763657; PMCID: PMC7974552.</a:t>
            </a:r>
          </a:p>
          <a:p>
            <a:pPr marL="285750" indent="-285750">
              <a:buFont typeface="Arial"/>
              <a:buChar char="•"/>
            </a:pPr>
            <a:r>
              <a:rPr lang="en-US" sz="800" dirty="0">
                <a:solidFill>
                  <a:srgbClr val="000000"/>
                </a:solidFill>
                <a:latin typeface="Tenorite"/>
                <a:ea typeface="+mn-lt"/>
                <a:cs typeface="+mn-lt"/>
              </a:rPr>
              <a:t>Gonzalez, H., </a:t>
            </a:r>
            <a:r>
              <a:rPr lang="en-US" sz="800" err="1">
                <a:solidFill>
                  <a:srgbClr val="000000"/>
                </a:solidFill>
                <a:latin typeface="Tenorite"/>
                <a:ea typeface="+mn-lt"/>
                <a:cs typeface="+mn-lt"/>
              </a:rPr>
              <a:t>Hagerling</a:t>
            </a:r>
            <a:r>
              <a:rPr lang="en-US" sz="800" dirty="0">
                <a:solidFill>
                  <a:srgbClr val="000000"/>
                </a:solidFill>
                <a:latin typeface="Tenorite"/>
                <a:ea typeface="+mn-lt"/>
                <a:cs typeface="+mn-lt"/>
              </a:rPr>
              <a:t>, C., &amp; Werb, Z. (2018). Roles of the immune system in cancer: from tumor initiation to metastatic progression. </a:t>
            </a:r>
            <a:r>
              <a:rPr lang="en-US" sz="800" i="1" dirty="0">
                <a:solidFill>
                  <a:srgbClr val="000000"/>
                </a:solidFill>
                <a:latin typeface="Tenorite"/>
                <a:ea typeface="+mn-lt"/>
                <a:cs typeface="+mn-lt"/>
              </a:rPr>
              <a:t>Genes &amp; development</a:t>
            </a:r>
            <a:r>
              <a:rPr lang="en-US" sz="800" dirty="0">
                <a:solidFill>
                  <a:srgbClr val="000000"/>
                </a:solidFill>
                <a:latin typeface="Tenorite"/>
                <a:ea typeface="+mn-lt"/>
                <a:cs typeface="+mn-lt"/>
              </a:rPr>
              <a:t>, </a:t>
            </a:r>
            <a:r>
              <a:rPr lang="en-US" sz="800" i="1" dirty="0">
                <a:solidFill>
                  <a:srgbClr val="000000"/>
                </a:solidFill>
                <a:latin typeface="Tenorite"/>
                <a:ea typeface="+mn-lt"/>
                <a:cs typeface="+mn-lt"/>
              </a:rPr>
              <a:t>32</a:t>
            </a:r>
            <a:r>
              <a:rPr lang="en-US" sz="800" dirty="0">
                <a:solidFill>
                  <a:srgbClr val="000000"/>
                </a:solidFill>
                <a:latin typeface="Tenorite"/>
                <a:ea typeface="+mn-lt"/>
                <a:cs typeface="+mn-lt"/>
              </a:rPr>
              <a:t>(19-20), 1267–1284. </a:t>
            </a:r>
            <a:r>
              <a:rPr lang="en-US" sz="800" u="sng" dirty="0">
                <a:solidFill>
                  <a:srgbClr val="000000"/>
                </a:solidFill>
                <a:latin typeface="Tenorite"/>
                <a:ea typeface="+mn-lt"/>
                <a:cs typeface="+mn-lt"/>
                <a:hlinkClick r:id="rId9"/>
              </a:rPr>
              <a:t>https://doi.org/10.1101/gad.314617.118</a:t>
            </a:r>
            <a:endParaRPr lang="en-US" sz="800" dirty="0">
              <a:solidFill>
                <a:srgbClr val="000000"/>
              </a:solidFill>
              <a:latin typeface="Tenorite"/>
              <a:ea typeface="+mn-lt"/>
              <a:cs typeface="+mn-lt"/>
            </a:endParaRPr>
          </a:p>
          <a:p>
            <a:pPr marL="285750" indent="-285750">
              <a:buFont typeface="Arial"/>
              <a:buChar char="•"/>
            </a:pPr>
            <a:r>
              <a:rPr lang="en-US" sz="800" dirty="0">
                <a:solidFill>
                  <a:srgbClr val="000000"/>
                </a:solidFill>
                <a:latin typeface="Tenorite"/>
                <a:ea typeface="+mn-lt"/>
                <a:cs typeface="+mn-lt"/>
              </a:rPr>
              <a:t>Shen, M., Wang, J., &amp; Ren, X. (2018). New Insights into Tumor-Infiltrating B Lymphocytes in Breast Cancer: Clinical Impacts and Regulatory Mechanisms. </a:t>
            </a:r>
            <a:r>
              <a:rPr lang="en-US" sz="800" i="1" dirty="0">
                <a:solidFill>
                  <a:srgbClr val="000000"/>
                </a:solidFill>
                <a:latin typeface="Tenorite"/>
                <a:ea typeface="+mn-lt"/>
                <a:cs typeface="+mn-lt"/>
              </a:rPr>
              <a:t>Frontiers in immunology</a:t>
            </a:r>
            <a:r>
              <a:rPr lang="en-US" sz="800" dirty="0">
                <a:solidFill>
                  <a:srgbClr val="000000"/>
                </a:solidFill>
                <a:latin typeface="Tenorite"/>
                <a:ea typeface="+mn-lt"/>
                <a:cs typeface="+mn-lt"/>
              </a:rPr>
              <a:t>, </a:t>
            </a:r>
            <a:r>
              <a:rPr lang="en-US" sz="800" i="1" dirty="0">
                <a:solidFill>
                  <a:srgbClr val="000000"/>
                </a:solidFill>
                <a:latin typeface="Tenorite"/>
                <a:ea typeface="+mn-lt"/>
                <a:cs typeface="+mn-lt"/>
              </a:rPr>
              <a:t>9</a:t>
            </a:r>
            <a:r>
              <a:rPr lang="en-US" sz="800" dirty="0">
                <a:solidFill>
                  <a:srgbClr val="000000"/>
                </a:solidFill>
                <a:latin typeface="Tenorite"/>
                <a:ea typeface="+mn-lt"/>
                <a:cs typeface="+mn-lt"/>
              </a:rPr>
              <a:t>, 470. </a:t>
            </a:r>
            <a:r>
              <a:rPr lang="en-US" sz="800" u="sng" dirty="0">
                <a:solidFill>
                  <a:srgbClr val="000000"/>
                </a:solidFill>
                <a:latin typeface="Tenorite"/>
                <a:ea typeface="+mn-lt"/>
                <a:cs typeface="+mn-lt"/>
                <a:hlinkClick r:id="rId19"/>
              </a:rPr>
              <a:t>https://doi.org/10.3389/fimmu.2018.00470</a:t>
            </a:r>
            <a:endParaRPr lang="en-US" sz="800" dirty="0">
              <a:solidFill>
                <a:srgbClr val="000000"/>
              </a:solidFill>
              <a:latin typeface="Tenorite"/>
              <a:ea typeface="+mn-lt"/>
              <a:cs typeface="+mn-lt"/>
            </a:endParaRPr>
          </a:p>
          <a:p>
            <a:pPr marL="285750" indent="-285750">
              <a:buFont typeface="Arial"/>
              <a:buChar char="•"/>
            </a:pPr>
            <a:r>
              <a:rPr lang="en-US" sz="800" dirty="0">
                <a:solidFill>
                  <a:srgbClr val="000000"/>
                </a:solidFill>
                <a:latin typeface="Tenorite"/>
                <a:ea typeface="+mn-lt"/>
                <a:cs typeface="+mn-lt"/>
              </a:rPr>
              <a:t>Chen, C. H., Seguin-Devaux, C., Burke, N. A., </a:t>
            </a:r>
            <a:r>
              <a:rPr lang="en-US" sz="800" err="1">
                <a:solidFill>
                  <a:srgbClr val="000000"/>
                </a:solidFill>
                <a:latin typeface="Tenorite"/>
                <a:ea typeface="+mn-lt"/>
                <a:cs typeface="+mn-lt"/>
              </a:rPr>
              <a:t>Oriss</a:t>
            </a:r>
            <a:r>
              <a:rPr lang="en-US" sz="800" dirty="0">
                <a:solidFill>
                  <a:srgbClr val="000000"/>
                </a:solidFill>
                <a:latin typeface="Tenorite"/>
                <a:ea typeface="+mn-lt"/>
                <a:cs typeface="+mn-lt"/>
              </a:rPr>
              <a:t>, T. B., Watkins, S. C., </a:t>
            </a:r>
            <a:r>
              <a:rPr lang="en-US" sz="800" err="1">
                <a:solidFill>
                  <a:srgbClr val="000000"/>
                </a:solidFill>
                <a:latin typeface="Tenorite"/>
                <a:ea typeface="+mn-lt"/>
                <a:cs typeface="+mn-lt"/>
              </a:rPr>
              <a:t>Clipstone</a:t>
            </a:r>
            <a:r>
              <a:rPr lang="en-US" sz="800" dirty="0">
                <a:solidFill>
                  <a:srgbClr val="000000"/>
                </a:solidFill>
                <a:latin typeface="Tenorite"/>
                <a:ea typeface="+mn-lt"/>
                <a:cs typeface="+mn-lt"/>
              </a:rPr>
              <a:t>, N., &amp; Ray, A. (2003). Transforming growth factor β blocks Tec kinase phosphorylation, Ca2+ influx, and </a:t>
            </a:r>
            <a:r>
              <a:rPr lang="en-US" sz="800" err="1">
                <a:solidFill>
                  <a:srgbClr val="000000"/>
                </a:solidFill>
                <a:latin typeface="Tenorite"/>
                <a:ea typeface="+mn-lt"/>
                <a:cs typeface="+mn-lt"/>
              </a:rPr>
              <a:t>NFATc</a:t>
            </a:r>
            <a:r>
              <a:rPr lang="en-US" sz="800" dirty="0">
                <a:solidFill>
                  <a:srgbClr val="000000"/>
                </a:solidFill>
                <a:latin typeface="Tenorite"/>
                <a:ea typeface="+mn-lt"/>
                <a:cs typeface="+mn-lt"/>
              </a:rPr>
              <a:t> translocation causing inhibition of T cell differentiation. </a:t>
            </a:r>
            <a:r>
              <a:rPr lang="en-US" sz="800" i="1" dirty="0">
                <a:solidFill>
                  <a:srgbClr val="000000"/>
                </a:solidFill>
                <a:latin typeface="Tenorite"/>
                <a:ea typeface="+mn-lt"/>
                <a:cs typeface="+mn-lt"/>
              </a:rPr>
              <a:t>The Journal of experimental medicine</a:t>
            </a:r>
            <a:r>
              <a:rPr lang="en-US" sz="800" dirty="0">
                <a:solidFill>
                  <a:srgbClr val="000000"/>
                </a:solidFill>
                <a:latin typeface="Tenorite"/>
                <a:ea typeface="+mn-lt"/>
                <a:cs typeface="+mn-lt"/>
              </a:rPr>
              <a:t>, </a:t>
            </a:r>
            <a:r>
              <a:rPr lang="en-US" sz="800" i="1" dirty="0">
                <a:solidFill>
                  <a:srgbClr val="000000"/>
                </a:solidFill>
                <a:latin typeface="Tenorite"/>
                <a:ea typeface="+mn-lt"/>
                <a:cs typeface="+mn-lt"/>
              </a:rPr>
              <a:t>197</a:t>
            </a:r>
            <a:r>
              <a:rPr lang="en-US" sz="800" dirty="0">
                <a:solidFill>
                  <a:srgbClr val="000000"/>
                </a:solidFill>
                <a:latin typeface="Tenorite"/>
                <a:ea typeface="+mn-lt"/>
                <a:cs typeface="+mn-lt"/>
              </a:rPr>
              <a:t>(12), 1689-1699.</a:t>
            </a:r>
          </a:p>
          <a:p>
            <a:pPr marL="285750" indent="-285750">
              <a:buFont typeface="Arial"/>
              <a:buChar char="•"/>
            </a:pPr>
            <a:r>
              <a:rPr lang="en-US" sz="800" dirty="0">
                <a:solidFill>
                  <a:srgbClr val="000000"/>
                </a:solidFill>
                <a:latin typeface="Tenorite"/>
                <a:ea typeface="+mn-lt"/>
                <a:cs typeface="+mn-lt"/>
              </a:rPr>
              <a:t>Batlle E, </a:t>
            </a:r>
            <a:r>
              <a:rPr lang="en-US" sz="800" err="1">
                <a:solidFill>
                  <a:srgbClr val="000000"/>
                </a:solidFill>
                <a:latin typeface="Tenorite"/>
                <a:ea typeface="+mn-lt"/>
                <a:cs typeface="+mn-lt"/>
              </a:rPr>
              <a:t>Massagué</a:t>
            </a:r>
            <a:r>
              <a:rPr lang="en-US" sz="800" dirty="0">
                <a:solidFill>
                  <a:srgbClr val="000000"/>
                </a:solidFill>
                <a:latin typeface="Tenorite"/>
                <a:ea typeface="+mn-lt"/>
                <a:cs typeface="+mn-lt"/>
              </a:rPr>
              <a:t> J. Transforming Growth Factor-β Signaling in Immunity and Cancer. Immunity. 2019 Apr 16;50(4):924-940. </a:t>
            </a:r>
            <a:r>
              <a:rPr lang="en-US" sz="800" err="1">
                <a:solidFill>
                  <a:srgbClr val="000000"/>
                </a:solidFill>
                <a:latin typeface="Tenorite"/>
                <a:ea typeface="+mn-lt"/>
                <a:cs typeface="+mn-lt"/>
              </a:rPr>
              <a:t>doi</a:t>
            </a:r>
            <a:r>
              <a:rPr lang="en-US" sz="800" dirty="0">
                <a:solidFill>
                  <a:srgbClr val="000000"/>
                </a:solidFill>
                <a:latin typeface="Tenorite"/>
                <a:ea typeface="+mn-lt"/>
                <a:cs typeface="+mn-lt"/>
              </a:rPr>
              <a:t>: 10.1016/j.immuni.2019.03.024. PMID: 30995507; PMCID: PMC7507121.</a:t>
            </a:r>
          </a:p>
          <a:p>
            <a:pPr marL="285750" indent="-285750">
              <a:buFont typeface="Arial"/>
              <a:buChar char="•"/>
            </a:pPr>
            <a:r>
              <a:rPr lang="en-US" sz="800" dirty="0">
                <a:solidFill>
                  <a:srgbClr val="000000"/>
                </a:solidFill>
                <a:latin typeface="Tenorite"/>
                <a:ea typeface="+mn-lt"/>
                <a:cs typeface="+mn-lt"/>
              </a:rPr>
              <a:t>Staal, F., Luis, T. &amp; </a:t>
            </a:r>
            <a:r>
              <a:rPr lang="en-US" sz="800" err="1">
                <a:solidFill>
                  <a:srgbClr val="000000"/>
                </a:solidFill>
                <a:latin typeface="Tenorite"/>
                <a:ea typeface="+mn-lt"/>
                <a:cs typeface="+mn-lt"/>
              </a:rPr>
              <a:t>Tiemessen</a:t>
            </a:r>
            <a:r>
              <a:rPr lang="en-US" sz="800" dirty="0">
                <a:solidFill>
                  <a:srgbClr val="000000"/>
                </a:solidFill>
                <a:latin typeface="Tenorite"/>
                <a:ea typeface="+mn-lt"/>
                <a:cs typeface="+mn-lt"/>
              </a:rPr>
              <a:t>, M. WNT </a:t>
            </a:r>
            <a:r>
              <a:rPr lang="en-US" sz="800" err="1">
                <a:solidFill>
                  <a:srgbClr val="000000"/>
                </a:solidFill>
                <a:latin typeface="Tenorite"/>
                <a:ea typeface="+mn-lt"/>
                <a:cs typeface="+mn-lt"/>
              </a:rPr>
              <a:t>signalling</a:t>
            </a:r>
            <a:r>
              <a:rPr lang="en-US" sz="800" dirty="0">
                <a:solidFill>
                  <a:srgbClr val="000000"/>
                </a:solidFill>
                <a:latin typeface="Tenorite"/>
                <a:ea typeface="+mn-lt"/>
                <a:cs typeface="+mn-lt"/>
              </a:rPr>
              <a:t> in the immune system: WNT is spreading its wings. </a:t>
            </a:r>
            <a:r>
              <a:rPr lang="en-US" sz="800" i="1" dirty="0">
                <a:solidFill>
                  <a:srgbClr val="000000"/>
                </a:solidFill>
                <a:latin typeface="Tenorite"/>
                <a:ea typeface="+mn-lt"/>
                <a:cs typeface="+mn-lt"/>
              </a:rPr>
              <a:t>Nat Rev Immunol</a:t>
            </a:r>
            <a:r>
              <a:rPr lang="en-US" sz="800" dirty="0">
                <a:solidFill>
                  <a:srgbClr val="000000"/>
                </a:solidFill>
                <a:latin typeface="Tenorite"/>
                <a:ea typeface="+mn-lt"/>
                <a:cs typeface="+mn-lt"/>
              </a:rPr>
              <a:t> </a:t>
            </a:r>
            <a:r>
              <a:rPr lang="en-US" sz="800" b="1" dirty="0">
                <a:solidFill>
                  <a:srgbClr val="000000"/>
                </a:solidFill>
                <a:latin typeface="Tenorite"/>
                <a:ea typeface="+mn-lt"/>
                <a:cs typeface="+mn-lt"/>
              </a:rPr>
              <a:t>8</a:t>
            </a:r>
            <a:r>
              <a:rPr lang="en-US" sz="800" dirty="0">
                <a:solidFill>
                  <a:srgbClr val="000000"/>
                </a:solidFill>
                <a:latin typeface="Tenorite"/>
                <a:ea typeface="+mn-lt"/>
                <a:cs typeface="+mn-lt"/>
              </a:rPr>
              <a:t>, 581–593 (2008). </a:t>
            </a:r>
            <a:r>
              <a:rPr lang="en-US" sz="800" u="sng" dirty="0">
                <a:solidFill>
                  <a:srgbClr val="000000"/>
                </a:solidFill>
                <a:latin typeface="Tenorite"/>
                <a:ea typeface="+mn-lt"/>
                <a:cs typeface="+mn-lt"/>
                <a:hlinkClick r:id="rId20"/>
              </a:rPr>
              <a:t>https://doi.org/10.1038/nri2360</a:t>
            </a:r>
            <a:endParaRPr lang="en-US" sz="800" dirty="0">
              <a:solidFill>
                <a:srgbClr val="000000"/>
              </a:solidFill>
              <a:latin typeface="Tenorite"/>
              <a:ea typeface="+mn-lt"/>
              <a:cs typeface="+mn-lt"/>
            </a:endParaRPr>
          </a:p>
          <a:p>
            <a:pPr marL="285750" indent="-285750">
              <a:buFont typeface="Arial"/>
              <a:buChar char="•"/>
            </a:pPr>
            <a:r>
              <a:rPr lang="en-US" sz="800" dirty="0">
                <a:solidFill>
                  <a:srgbClr val="000000"/>
                </a:solidFill>
                <a:latin typeface="Tenorite"/>
                <a:ea typeface="+mn-lt"/>
                <a:cs typeface="+mn-lt"/>
              </a:rPr>
              <a:t>Liu, Y., Shepherd, E. &amp; Nelin, L. MAPK phosphatases — regulating the immune response. </a:t>
            </a:r>
            <a:r>
              <a:rPr lang="en-US" sz="800" i="1" dirty="0">
                <a:solidFill>
                  <a:srgbClr val="000000"/>
                </a:solidFill>
                <a:latin typeface="Tenorite"/>
                <a:ea typeface="+mn-lt"/>
                <a:cs typeface="+mn-lt"/>
              </a:rPr>
              <a:t>Nat Rev Immunol</a:t>
            </a:r>
            <a:r>
              <a:rPr lang="en-US" sz="800" dirty="0">
                <a:solidFill>
                  <a:srgbClr val="000000"/>
                </a:solidFill>
                <a:latin typeface="Tenorite"/>
                <a:ea typeface="+mn-lt"/>
                <a:cs typeface="+mn-lt"/>
              </a:rPr>
              <a:t> 7, 202–212 (2007). </a:t>
            </a:r>
            <a:r>
              <a:rPr lang="en-US" sz="800" u="sng" dirty="0">
                <a:solidFill>
                  <a:srgbClr val="000000"/>
                </a:solidFill>
                <a:latin typeface="Tenorite"/>
                <a:ea typeface="+mn-lt"/>
                <a:cs typeface="+mn-lt"/>
                <a:hlinkClick r:id="rId21"/>
              </a:rPr>
              <a:t>https://doi.org/10.1038/nri2035</a:t>
            </a:r>
            <a:endParaRPr lang="en-US" sz="800" dirty="0">
              <a:solidFill>
                <a:srgbClr val="000000"/>
              </a:solidFill>
              <a:latin typeface="Tenorite"/>
              <a:ea typeface="+mn-lt"/>
              <a:cs typeface="+mn-lt"/>
            </a:endParaRPr>
          </a:p>
          <a:p>
            <a:pPr marL="285750" indent="-285750">
              <a:buFont typeface="Arial"/>
              <a:buChar char="•"/>
            </a:pPr>
            <a:r>
              <a:rPr lang="en-US" sz="800" dirty="0">
                <a:solidFill>
                  <a:srgbClr val="000000"/>
                </a:solidFill>
                <a:latin typeface="Tenorite"/>
                <a:ea typeface="+mn-lt"/>
                <a:cs typeface="+mn-lt"/>
              </a:rPr>
              <a:t>Debien, V., De Caluwé, A., Wang, X. </a:t>
            </a:r>
            <a:r>
              <a:rPr lang="en-US" sz="800" i="1" dirty="0">
                <a:solidFill>
                  <a:srgbClr val="000000"/>
                </a:solidFill>
                <a:latin typeface="Tenorite"/>
                <a:ea typeface="+mn-lt"/>
                <a:cs typeface="+mn-lt"/>
              </a:rPr>
              <a:t>et al.</a:t>
            </a:r>
            <a:r>
              <a:rPr lang="en-US" sz="800" dirty="0">
                <a:solidFill>
                  <a:srgbClr val="000000"/>
                </a:solidFill>
                <a:latin typeface="Tenorite"/>
                <a:ea typeface="+mn-lt"/>
                <a:cs typeface="+mn-lt"/>
              </a:rPr>
              <a:t> Immunotherapy in breast cancer: an overview of current strategies and perspectives. </a:t>
            </a:r>
            <a:r>
              <a:rPr lang="en-US" sz="800" i="1" err="1">
                <a:solidFill>
                  <a:srgbClr val="000000"/>
                </a:solidFill>
                <a:latin typeface="Tenorite"/>
                <a:ea typeface="+mn-lt"/>
                <a:cs typeface="+mn-lt"/>
              </a:rPr>
              <a:t>npj</a:t>
            </a:r>
            <a:r>
              <a:rPr lang="en-US" sz="800" i="1" dirty="0">
                <a:solidFill>
                  <a:srgbClr val="000000"/>
                </a:solidFill>
                <a:latin typeface="Tenorite"/>
                <a:ea typeface="+mn-lt"/>
                <a:cs typeface="+mn-lt"/>
              </a:rPr>
              <a:t> Breast Cancer</a:t>
            </a:r>
            <a:r>
              <a:rPr lang="en-US" sz="800" dirty="0">
                <a:solidFill>
                  <a:srgbClr val="000000"/>
                </a:solidFill>
                <a:latin typeface="Tenorite"/>
                <a:ea typeface="+mn-lt"/>
                <a:cs typeface="+mn-lt"/>
              </a:rPr>
              <a:t> </a:t>
            </a:r>
            <a:r>
              <a:rPr lang="en-US" sz="800" b="1" dirty="0">
                <a:solidFill>
                  <a:srgbClr val="000000"/>
                </a:solidFill>
                <a:latin typeface="Tenorite"/>
                <a:ea typeface="+mn-lt"/>
                <a:cs typeface="+mn-lt"/>
              </a:rPr>
              <a:t>9</a:t>
            </a:r>
            <a:r>
              <a:rPr lang="en-US" sz="800" dirty="0">
                <a:solidFill>
                  <a:srgbClr val="000000"/>
                </a:solidFill>
                <a:latin typeface="Tenorite"/>
                <a:ea typeface="+mn-lt"/>
                <a:cs typeface="+mn-lt"/>
              </a:rPr>
              <a:t>, 7 (2023). </a:t>
            </a:r>
            <a:r>
              <a:rPr lang="en-US" sz="800" u="sng" dirty="0">
                <a:solidFill>
                  <a:srgbClr val="000000"/>
                </a:solidFill>
                <a:latin typeface="Tenorite"/>
                <a:ea typeface="+mn-lt"/>
                <a:cs typeface="+mn-lt"/>
                <a:hlinkClick r:id="rId22"/>
              </a:rPr>
              <a:t>https://doi.org/10.1038/s41523-023-00508-3</a:t>
            </a:r>
            <a:endParaRPr lang="en-US" sz="800" dirty="0">
              <a:solidFill>
                <a:srgbClr val="000000"/>
              </a:solidFill>
              <a:latin typeface="Tenorite"/>
              <a:ea typeface="+mn-lt"/>
              <a:cs typeface="+mn-lt"/>
            </a:endParaRPr>
          </a:p>
          <a:p>
            <a:pPr marL="285750" indent="-285750">
              <a:buFont typeface="Arial"/>
              <a:buChar char="•"/>
            </a:pPr>
            <a:r>
              <a:rPr lang="en-US" sz="800" dirty="0">
                <a:solidFill>
                  <a:srgbClr val="000000"/>
                </a:solidFill>
                <a:latin typeface="Tenorite"/>
                <a:ea typeface="+mn-lt"/>
                <a:cs typeface="+mn-lt"/>
              </a:rPr>
              <a:t>Galli, F., Aguilera, J.V., Palermo, B. </a:t>
            </a:r>
            <a:r>
              <a:rPr lang="en-US" sz="800" i="1" dirty="0">
                <a:solidFill>
                  <a:srgbClr val="000000"/>
                </a:solidFill>
                <a:latin typeface="Tenorite"/>
                <a:ea typeface="+mn-lt"/>
                <a:cs typeface="+mn-lt"/>
              </a:rPr>
              <a:t>et al.</a:t>
            </a:r>
            <a:r>
              <a:rPr lang="en-US" sz="800" dirty="0">
                <a:solidFill>
                  <a:srgbClr val="000000"/>
                </a:solidFill>
                <a:latin typeface="Tenorite"/>
                <a:ea typeface="+mn-lt"/>
                <a:cs typeface="+mn-lt"/>
              </a:rPr>
              <a:t> Relevance of immune cell and tumor microenvironment imaging in the new era of immunotherapy. </a:t>
            </a:r>
            <a:r>
              <a:rPr lang="en-US" sz="800" i="1" dirty="0">
                <a:solidFill>
                  <a:srgbClr val="000000"/>
                </a:solidFill>
                <a:latin typeface="Tenorite"/>
                <a:ea typeface="+mn-lt"/>
                <a:cs typeface="+mn-lt"/>
              </a:rPr>
              <a:t>J Exp Clin Cancer Res</a:t>
            </a:r>
            <a:r>
              <a:rPr lang="en-US" sz="800" dirty="0">
                <a:solidFill>
                  <a:srgbClr val="000000"/>
                </a:solidFill>
                <a:latin typeface="Tenorite"/>
                <a:ea typeface="+mn-lt"/>
                <a:cs typeface="+mn-lt"/>
              </a:rPr>
              <a:t> </a:t>
            </a:r>
            <a:r>
              <a:rPr lang="en-US" sz="800" b="1" dirty="0">
                <a:solidFill>
                  <a:srgbClr val="000000"/>
                </a:solidFill>
                <a:latin typeface="Tenorite"/>
                <a:ea typeface="+mn-lt"/>
                <a:cs typeface="+mn-lt"/>
              </a:rPr>
              <a:t>39</a:t>
            </a:r>
            <a:r>
              <a:rPr lang="en-US" sz="800" dirty="0">
                <a:solidFill>
                  <a:srgbClr val="000000"/>
                </a:solidFill>
                <a:latin typeface="Tenorite"/>
                <a:ea typeface="+mn-lt"/>
                <a:cs typeface="+mn-lt"/>
              </a:rPr>
              <a:t>, 89 (2020). </a:t>
            </a:r>
            <a:r>
              <a:rPr lang="en-US" sz="800" dirty="0">
                <a:solidFill>
                  <a:srgbClr val="000000"/>
                </a:solidFill>
                <a:latin typeface="Tenorite"/>
                <a:ea typeface="+mn-lt"/>
                <a:cs typeface="+mn-lt"/>
                <a:hlinkClick r:id="rId23"/>
              </a:rPr>
              <a:t>https://doi.org/10.1186/s13046-020-01586-y</a:t>
            </a:r>
            <a:endParaRPr lang="en-US" sz="800" dirty="0">
              <a:solidFill>
                <a:srgbClr val="000000"/>
              </a:solidFill>
              <a:latin typeface="Tenorite"/>
              <a:ea typeface="+mn-lt"/>
              <a:cs typeface="+mn-lt"/>
            </a:endParaRPr>
          </a:p>
          <a:p>
            <a:endParaRPr lang="en-US" sz="800" dirty="0">
              <a:solidFill>
                <a:srgbClr val="404040"/>
              </a:solidFill>
              <a:latin typeface="Tenorite"/>
              <a:cs typeface="Calibri"/>
            </a:endParaRPr>
          </a:p>
          <a:p>
            <a:endParaRPr lang="en-US">
              <a:cs typeface="Calibri"/>
            </a:endParaRPr>
          </a:p>
        </p:txBody>
      </p:sp>
    </p:spTree>
    <p:extLst>
      <p:ext uri="{BB962C8B-B14F-4D97-AF65-F5344CB8AC3E}">
        <p14:creationId xmlns:p14="http://schemas.microsoft.com/office/powerpoint/2010/main" val="3830287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87FE1-982E-6687-39DA-FD66AD19621D}"/>
              </a:ext>
            </a:extLst>
          </p:cNvPr>
          <p:cNvSpPr>
            <a:spLocks noGrp="1"/>
          </p:cNvSpPr>
          <p:nvPr>
            <p:ph idx="1"/>
          </p:nvPr>
        </p:nvSpPr>
        <p:spPr>
          <a:xfrm>
            <a:off x="4271211" y="2643772"/>
            <a:ext cx="3826043" cy="966454"/>
          </a:xfrm>
        </p:spPr>
        <p:txBody>
          <a:bodyPr vert="horz" lIns="91440" tIns="45720" rIns="91440" bIns="45720" rtlCol="0" anchor="t">
            <a:normAutofit/>
          </a:bodyPr>
          <a:lstStyle/>
          <a:p>
            <a:pPr marL="0" indent="0">
              <a:buNone/>
            </a:pPr>
            <a:r>
              <a:rPr lang="en-US" sz="4800">
                <a:solidFill>
                  <a:srgbClr val="C00000"/>
                </a:solidFill>
                <a:latin typeface="Tenorite"/>
                <a:cs typeface="Calibri"/>
              </a:rPr>
              <a:t>EXTRA</a:t>
            </a:r>
          </a:p>
        </p:txBody>
      </p:sp>
    </p:spTree>
    <p:extLst>
      <p:ext uri="{BB962C8B-B14F-4D97-AF65-F5344CB8AC3E}">
        <p14:creationId xmlns:p14="http://schemas.microsoft.com/office/powerpoint/2010/main" val="4109359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A75EE-4150-2526-6E02-51F00EC609B9}"/>
              </a:ext>
            </a:extLst>
          </p:cNvPr>
          <p:cNvSpPr>
            <a:spLocks noGrp="1"/>
          </p:cNvSpPr>
          <p:nvPr>
            <p:ph type="title"/>
          </p:nvPr>
        </p:nvSpPr>
        <p:spPr>
          <a:xfrm>
            <a:off x="638881" y="457201"/>
            <a:ext cx="10909640" cy="1832654"/>
          </a:xfrm>
        </p:spPr>
        <p:txBody>
          <a:bodyPr vert="horz" lIns="91440" tIns="45720" rIns="91440" bIns="45720" rtlCol="0" anchor="b">
            <a:normAutofit/>
          </a:bodyPr>
          <a:lstStyle/>
          <a:p>
            <a:pPr algn="ctr"/>
            <a:r>
              <a:rPr lang="en-US" sz="6100" kern="1200">
                <a:latin typeface="+mj-lt"/>
                <a:ea typeface="+mj-ea"/>
                <a:cs typeface="+mj-cs"/>
              </a:rPr>
              <a:t>XGBOOST Model Coefficients </a:t>
            </a:r>
            <a:br>
              <a:rPr lang="en-US" sz="6100"/>
            </a:br>
            <a:r>
              <a:rPr lang="en-US" sz="6100" kern="1200">
                <a:latin typeface="+mj-lt"/>
                <a:ea typeface="+mj-ea"/>
                <a:cs typeface="+mj-cs"/>
              </a:rPr>
              <a:t>and p-values</a:t>
            </a:r>
          </a:p>
        </p:txBody>
      </p:sp>
      <p:sp>
        <p:nvSpPr>
          <p:cNvPr id="11"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8BA4C67C-6915-4EB3-F667-6B3DA85ABA7B}"/>
              </a:ext>
            </a:extLst>
          </p:cNvPr>
          <p:cNvPicPr>
            <a:picLocks noChangeAspect="1"/>
          </p:cNvPicPr>
          <p:nvPr/>
        </p:nvPicPr>
        <p:blipFill>
          <a:blip r:embed="rId2"/>
          <a:stretch>
            <a:fillRect/>
          </a:stretch>
        </p:blipFill>
        <p:spPr>
          <a:xfrm>
            <a:off x="553650" y="3124200"/>
            <a:ext cx="11081652" cy="3102864"/>
          </a:xfrm>
          <a:prstGeom prst="rect">
            <a:avLst/>
          </a:prstGeom>
        </p:spPr>
      </p:pic>
    </p:spTree>
    <p:extLst>
      <p:ext uri="{BB962C8B-B14F-4D97-AF65-F5344CB8AC3E}">
        <p14:creationId xmlns:p14="http://schemas.microsoft.com/office/powerpoint/2010/main" val="1325215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1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104FFF-F4C6-041A-C52C-EEEF9ECCF63B}"/>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Why is Breast Cancer such a problem?</a:t>
            </a:r>
          </a:p>
        </p:txBody>
      </p:sp>
      <p:sp>
        <p:nvSpPr>
          <p:cNvPr id="15" name="Rectangle 1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1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60EEEFC-BC60-D267-5EE5-9A5BB8B719EF}"/>
              </a:ext>
            </a:extLst>
          </p:cNvPr>
          <p:cNvSpPr txBox="1"/>
          <p:nvPr/>
        </p:nvSpPr>
        <p:spPr>
          <a:xfrm>
            <a:off x="5250106" y="586822"/>
            <a:ext cx="6106742"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400"/>
              <a:t>1</a:t>
            </a:r>
            <a:r>
              <a:rPr lang="en-US" sz="2400" baseline="30000"/>
              <a:t>st</a:t>
            </a:r>
            <a:r>
              <a:rPr lang="en-US" sz="2400"/>
              <a:t> most common cancer in the world</a:t>
            </a:r>
            <a:endParaRPr lang="en-US" sz="2400">
              <a:cs typeface="Calibri"/>
            </a:endParaRPr>
          </a:p>
        </p:txBody>
      </p:sp>
      <p:pic>
        <p:nvPicPr>
          <p:cNvPr id="5" name="Picture 5" descr="Table&#10;&#10;Description automatically generated">
            <a:extLst>
              <a:ext uri="{FF2B5EF4-FFF2-40B4-BE49-F238E27FC236}">
                <a16:creationId xmlns:a16="http://schemas.microsoft.com/office/drawing/2014/main" id="{63928189-AD8C-34EE-DAE9-0B827C24040E}"/>
              </a:ext>
            </a:extLst>
          </p:cNvPr>
          <p:cNvPicPr>
            <a:picLocks noChangeAspect="1"/>
          </p:cNvPicPr>
          <p:nvPr/>
        </p:nvPicPr>
        <p:blipFill>
          <a:blip r:embed="rId3"/>
          <a:stretch>
            <a:fillRect/>
          </a:stretch>
        </p:blipFill>
        <p:spPr>
          <a:xfrm>
            <a:off x="557783" y="2929655"/>
            <a:ext cx="5481509" cy="3083347"/>
          </a:xfrm>
          <a:prstGeom prst="rect">
            <a:avLst/>
          </a:prstGeom>
        </p:spPr>
      </p:pic>
      <p:pic>
        <p:nvPicPr>
          <p:cNvPr id="4" name="Picture 4">
            <a:extLst>
              <a:ext uri="{FF2B5EF4-FFF2-40B4-BE49-F238E27FC236}">
                <a16:creationId xmlns:a16="http://schemas.microsoft.com/office/drawing/2014/main" id="{8D9A5706-27FE-0D0B-3DF0-396BC81C4B60}"/>
              </a:ext>
            </a:extLst>
          </p:cNvPr>
          <p:cNvPicPr>
            <a:picLocks noChangeAspect="1"/>
          </p:cNvPicPr>
          <p:nvPr/>
        </p:nvPicPr>
        <p:blipFill>
          <a:blip r:embed="rId4"/>
          <a:stretch>
            <a:fillRect/>
          </a:stretch>
        </p:blipFill>
        <p:spPr>
          <a:xfrm>
            <a:off x="6198781" y="3332193"/>
            <a:ext cx="5523082" cy="2278271"/>
          </a:xfrm>
          <a:prstGeom prst="rect">
            <a:avLst/>
          </a:prstGeom>
        </p:spPr>
      </p:pic>
      <p:sp>
        <p:nvSpPr>
          <p:cNvPr id="3" name="TextBox 2">
            <a:extLst>
              <a:ext uri="{FF2B5EF4-FFF2-40B4-BE49-F238E27FC236}">
                <a16:creationId xmlns:a16="http://schemas.microsoft.com/office/drawing/2014/main" id="{0475D38F-8227-F126-63E4-7B65A605700F}"/>
              </a:ext>
            </a:extLst>
          </p:cNvPr>
          <p:cNvSpPr txBox="1"/>
          <p:nvPr/>
        </p:nvSpPr>
        <p:spPr>
          <a:xfrm>
            <a:off x="11228717" y="501769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[1]</a:t>
            </a:r>
            <a:endParaRPr lang="en-US"/>
          </a:p>
        </p:txBody>
      </p:sp>
    </p:spTree>
    <p:extLst>
      <p:ext uri="{BB962C8B-B14F-4D97-AF65-F5344CB8AC3E}">
        <p14:creationId xmlns:p14="http://schemas.microsoft.com/office/powerpoint/2010/main" val="2177035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02252-7F4F-AF4A-6BA8-F542282EF077}"/>
              </a:ext>
            </a:extLst>
          </p:cNvPr>
          <p:cNvSpPr>
            <a:spLocks noGrp="1"/>
          </p:cNvSpPr>
          <p:nvPr>
            <p:ph type="title"/>
          </p:nvPr>
        </p:nvSpPr>
        <p:spPr/>
        <p:txBody>
          <a:bodyPr/>
          <a:lstStyle/>
          <a:p>
            <a:r>
              <a:rPr lang="en-US">
                <a:latin typeface="Tenorite"/>
                <a:cs typeface="Calibri Light"/>
              </a:rPr>
              <a:t>Problem with Bulk-RNA Seq Data</a:t>
            </a:r>
            <a:endParaRPr lang="en-US">
              <a:latin typeface="Tenorite"/>
            </a:endParaRPr>
          </a:p>
        </p:txBody>
      </p:sp>
      <p:sp>
        <p:nvSpPr>
          <p:cNvPr id="3" name="Content Placeholder 2">
            <a:extLst>
              <a:ext uri="{FF2B5EF4-FFF2-40B4-BE49-F238E27FC236}">
                <a16:creationId xmlns:a16="http://schemas.microsoft.com/office/drawing/2014/main" id="{D1DE20B9-119B-82ED-5421-CBC83F37F370}"/>
              </a:ext>
            </a:extLst>
          </p:cNvPr>
          <p:cNvSpPr>
            <a:spLocks noGrp="1"/>
          </p:cNvSpPr>
          <p:nvPr>
            <p:ph idx="1"/>
          </p:nvPr>
        </p:nvSpPr>
        <p:spPr/>
        <p:txBody>
          <a:bodyPr vert="horz" lIns="91440" tIns="45720" rIns="91440" bIns="45720" rtlCol="0" anchor="t">
            <a:normAutofit/>
          </a:bodyPr>
          <a:lstStyle/>
          <a:p>
            <a:r>
              <a:rPr lang="en-US">
                <a:latin typeface="Tenorite"/>
                <a:ea typeface="+mn-lt"/>
                <a:cs typeface="+mn-lt"/>
              </a:rPr>
              <a:t>Bulk RNA-seq data measures gene expression levels across all cells in a sample, regardless of cell type, and thus cannot distinguish between different cell types present in the sample.</a:t>
            </a:r>
          </a:p>
          <a:p>
            <a:r>
              <a:rPr lang="en-US">
                <a:latin typeface="Tenorite"/>
                <a:ea typeface="+mn-lt"/>
                <a:cs typeface="+mn-lt"/>
              </a:rPr>
              <a:t>Bulk RNA-seq deconvolution is an important tool for understanding the cellular complexity of biological systems.</a:t>
            </a:r>
          </a:p>
          <a:p>
            <a:r>
              <a:rPr lang="en-US">
                <a:latin typeface="Tenorite"/>
                <a:cs typeface="Arial"/>
              </a:rPr>
              <a:t>Bulk RNA-seq deconvolution can help researchers to identify cell type-specific biomarkers or drug targets, which can have important implications for the development of new therapies related to cancer.</a:t>
            </a:r>
          </a:p>
        </p:txBody>
      </p:sp>
    </p:spTree>
    <p:extLst>
      <p:ext uri="{BB962C8B-B14F-4D97-AF65-F5344CB8AC3E}">
        <p14:creationId xmlns:p14="http://schemas.microsoft.com/office/powerpoint/2010/main" val="4251592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a:extLst>
              <a:ext uri="{FF2B5EF4-FFF2-40B4-BE49-F238E27FC236}">
                <a16:creationId xmlns:a16="http://schemas.microsoft.com/office/drawing/2014/main" id="{0273994D-BF41-8141-8428-30C48DFD7A5F}"/>
              </a:ext>
            </a:extLst>
          </p:cNvPr>
          <p:cNvCxnSpPr/>
          <p:nvPr/>
        </p:nvCxnSpPr>
        <p:spPr>
          <a:xfrm>
            <a:off x="8044475" y="2311897"/>
            <a:ext cx="13253" cy="3081130"/>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7B9B5EF-2E7A-4213-EA02-305315D9BFFC}"/>
              </a:ext>
            </a:extLst>
          </p:cNvPr>
          <p:cNvSpPr>
            <a:spLocks noGrp="1"/>
          </p:cNvSpPr>
          <p:nvPr>
            <p:ph type="title"/>
          </p:nvPr>
        </p:nvSpPr>
        <p:spPr>
          <a:xfrm>
            <a:off x="-1555" y="2268"/>
            <a:ext cx="10515600" cy="1325563"/>
          </a:xfrm>
        </p:spPr>
        <p:txBody>
          <a:bodyPr/>
          <a:lstStyle/>
          <a:p>
            <a:r>
              <a:rPr lang="en-US">
                <a:latin typeface="Tenorite"/>
                <a:cs typeface="Calibri Light"/>
              </a:rPr>
              <a:t>Methodology Flowchart </a:t>
            </a:r>
            <a:endParaRPr lang="en-US">
              <a:latin typeface="Tenorite"/>
            </a:endParaRPr>
          </a:p>
        </p:txBody>
      </p:sp>
      <p:sp>
        <p:nvSpPr>
          <p:cNvPr id="3" name="Rectangle: Rounded Corners 2">
            <a:extLst>
              <a:ext uri="{FF2B5EF4-FFF2-40B4-BE49-F238E27FC236}">
                <a16:creationId xmlns:a16="http://schemas.microsoft.com/office/drawing/2014/main" id="{EF5FEE0E-4571-3FA7-AE9F-4932851AEB6A}"/>
              </a:ext>
            </a:extLst>
          </p:cNvPr>
          <p:cNvSpPr/>
          <p:nvPr/>
        </p:nvSpPr>
        <p:spPr>
          <a:xfrm>
            <a:off x="6632340" y="1188580"/>
            <a:ext cx="2622176" cy="1120588"/>
          </a:xfrm>
          <a:prstGeom prst="roundRect">
            <a:avLst/>
          </a:prstGeom>
          <a:solidFill>
            <a:schemeClr val="accent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000">
                <a:cs typeface="Calibri"/>
              </a:rPr>
              <a:t>Data Collection</a:t>
            </a:r>
          </a:p>
          <a:p>
            <a:pPr algn="ctr"/>
            <a:r>
              <a:rPr lang="en-US" sz="2000">
                <a:cs typeface="Calibri"/>
              </a:rPr>
              <a:t>And Processing</a:t>
            </a:r>
          </a:p>
        </p:txBody>
      </p:sp>
      <p:sp>
        <p:nvSpPr>
          <p:cNvPr id="4" name="Rectangle: Rounded Corners 3">
            <a:extLst>
              <a:ext uri="{FF2B5EF4-FFF2-40B4-BE49-F238E27FC236}">
                <a16:creationId xmlns:a16="http://schemas.microsoft.com/office/drawing/2014/main" id="{C9E2F4D3-2D15-8A00-5FD5-3D18AE68EA96}"/>
              </a:ext>
            </a:extLst>
          </p:cNvPr>
          <p:cNvSpPr/>
          <p:nvPr/>
        </p:nvSpPr>
        <p:spPr>
          <a:xfrm>
            <a:off x="6693435" y="2576062"/>
            <a:ext cx="2622176" cy="1120588"/>
          </a:xfrm>
          <a:prstGeom prst="roundRect">
            <a:avLst/>
          </a:prstGeom>
          <a:solidFill>
            <a:schemeClr val="accent6"/>
          </a:solidFill>
        </p:spPr>
        <p:style>
          <a:lnRef idx="0">
            <a:schemeClr val="accent2"/>
          </a:lnRef>
          <a:fillRef idx="3">
            <a:schemeClr val="accent2"/>
          </a:fillRef>
          <a:effectRef idx="3">
            <a:schemeClr val="accent2"/>
          </a:effectRef>
          <a:fontRef idx="minor">
            <a:schemeClr val="lt1"/>
          </a:fontRef>
        </p:style>
        <p:txBody>
          <a:bodyPr lIns="91440" tIns="45720" rIns="91440" bIns="45720" rtlCol="0" anchor="ctr"/>
          <a:lstStyle/>
          <a:p>
            <a:pPr algn="ctr"/>
            <a:r>
              <a:rPr lang="en-US" sz="2000">
                <a:cs typeface="Calibri"/>
              </a:rPr>
              <a:t>Deconvolution</a:t>
            </a:r>
          </a:p>
        </p:txBody>
      </p:sp>
      <p:sp>
        <p:nvSpPr>
          <p:cNvPr id="5" name="Rectangle: Rounded Corners 4">
            <a:extLst>
              <a:ext uri="{FF2B5EF4-FFF2-40B4-BE49-F238E27FC236}">
                <a16:creationId xmlns:a16="http://schemas.microsoft.com/office/drawing/2014/main" id="{375F42C7-9645-833D-C659-E2FDF486A705}"/>
              </a:ext>
            </a:extLst>
          </p:cNvPr>
          <p:cNvSpPr/>
          <p:nvPr/>
        </p:nvSpPr>
        <p:spPr>
          <a:xfrm>
            <a:off x="6701523" y="3927297"/>
            <a:ext cx="2622176" cy="1120588"/>
          </a:xfrm>
          <a:prstGeom prst="roundRect">
            <a:avLst/>
          </a:prstGeom>
          <a:solidFill>
            <a:srgbClr val="FFC000"/>
          </a:solidFill>
        </p:spPr>
        <p:style>
          <a:lnRef idx="0">
            <a:schemeClr val="accent2"/>
          </a:lnRef>
          <a:fillRef idx="3">
            <a:schemeClr val="accent2"/>
          </a:fillRef>
          <a:effectRef idx="3">
            <a:schemeClr val="accent2"/>
          </a:effectRef>
          <a:fontRef idx="minor">
            <a:schemeClr val="lt1"/>
          </a:fontRef>
        </p:style>
        <p:txBody>
          <a:bodyPr lIns="91440" tIns="45720" rIns="91440" bIns="45720" rtlCol="0" anchor="ctr"/>
          <a:lstStyle/>
          <a:p>
            <a:pPr algn="ctr"/>
            <a:r>
              <a:rPr lang="en-US" sz="2000" b="1" dirty="0">
                <a:cs typeface="Calibri"/>
              </a:rPr>
              <a:t>Immune Cell </a:t>
            </a:r>
            <a:endParaRPr lang="en-US" dirty="0"/>
          </a:p>
          <a:p>
            <a:pPr algn="ctr"/>
            <a:r>
              <a:rPr lang="en-US" sz="2000" b="1" dirty="0">
                <a:cs typeface="Calibri"/>
              </a:rPr>
              <a:t>Impact Analysis</a:t>
            </a:r>
            <a:endParaRPr lang="en-US" dirty="0"/>
          </a:p>
        </p:txBody>
      </p:sp>
      <p:sp>
        <p:nvSpPr>
          <p:cNvPr id="6" name="Rectangle: Rounded Corners 5">
            <a:extLst>
              <a:ext uri="{FF2B5EF4-FFF2-40B4-BE49-F238E27FC236}">
                <a16:creationId xmlns:a16="http://schemas.microsoft.com/office/drawing/2014/main" id="{561E2E56-91C0-77E6-DBE8-AAF74FD42F7D}"/>
              </a:ext>
            </a:extLst>
          </p:cNvPr>
          <p:cNvSpPr/>
          <p:nvPr/>
        </p:nvSpPr>
        <p:spPr>
          <a:xfrm>
            <a:off x="6694896" y="5391661"/>
            <a:ext cx="2622176" cy="1120588"/>
          </a:xfrm>
          <a:prstGeom prst="roundRect">
            <a:avLst/>
          </a:prstGeom>
          <a:solidFill>
            <a:schemeClr val="bg2">
              <a:lumMod val="75000"/>
            </a:schemeClr>
          </a:solidFill>
        </p:spPr>
        <p:style>
          <a:lnRef idx="0">
            <a:schemeClr val="accent2"/>
          </a:lnRef>
          <a:fillRef idx="3">
            <a:schemeClr val="accent2"/>
          </a:fillRef>
          <a:effectRef idx="3">
            <a:schemeClr val="accent2"/>
          </a:effectRef>
          <a:fontRef idx="minor">
            <a:schemeClr val="lt1"/>
          </a:fontRef>
        </p:style>
        <p:txBody>
          <a:bodyPr lIns="91440" tIns="45720" rIns="91440" bIns="45720" rtlCol="0" anchor="ctr"/>
          <a:lstStyle/>
          <a:p>
            <a:pPr algn="ctr"/>
            <a:r>
              <a:rPr lang="en-US" sz="2000" b="1" dirty="0">
                <a:cs typeface="Calibri"/>
              </a:rPr>
              <a:t>Pathway Inference</a:t>
            </a:r>
          </a:p>
          <a:p>
            <a:pPr algn="ctr"/>
            <a:r>
              <a:rPr lang="en-US" sz="2000" b="1" dirty="0">
                <a:cs typeface="Calibri"/>
              </a:rPr>
              <a:t>Survival Analysis</a:t>
            </a:r>
          </a:p>
        </p:txBody>
      </p:sp>
      <p:cxnSp>
        <p:nvCxnSpPr>
          <p:cNvPr id="8" name="Straight Arrow Connector 7">
            <a:extLst>
              <a:ext uri="{FF2B5EF4-FFF2-40B4-BE49-F238E27FC236}">
                <a16:creationId xmlns:a16="http://schemas.microsoft.com/office/drawing/2014/main" id="{B884295C-3E0F-6C02-F048-61952173F708}"/>
              </a:ext>
            </a:extLst>
          </p:cNvPr>
          <p:cNvCxnSpPr/>
          <p:nvPr/>
        </p:nvCxnSpPr>
        <p:spPr>
          <a:xfrm flipV="1">
            <a:off x="9327037" y="6006352"/>
            <a:ext cx="1954697" cy="0"/>
          </a:xfrm>
          <a:prstGeom prst="straightConnector1">
            <a:avLst/>
          </a:prstGeom>
          <a:ln w="57150">
            <a:solidFill>
              <a:srgbClr val="FF0000"/>
            </a:solidFill>
            <a:headEnd type="none"/>
            <a:tailEnd type="non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2466D3C4-656F-EC0B-E61F-4C8AE191C840}"/>
              </a:ext>
            </a:extLst>
          </p:cNvPr>
          <p:cNvCxnSpPr/>
          <p:nvPr/>
        </p:nvCxnSpPr>
        <p:spPr>
          <a:xfrm flipH="1">
            <a:off x="11265582" y="1829019"/>
            <a:ext cx="39756" cy="4194312"/>
          </a:xfrm>
          <a:prstGeom prst="straightConnector1">
            <a:avLst/>
          </a:prstGeom>
          <a:ln w="57150">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41D98809-2E89-242D-07BF-2C9FCC715863}"/>
              </a:ext>
            </a:extLst>
          </p:cNvPr>
          <p:cNvCxnSpPr>
            <a:cxnSpLocks/>
          </p:cNvCxnSpPr>
          <p:nvPr/>
        </p:nvCxnSpPr>
        <p:spPr>
          <a:xfrm>
            <a:off x="9207767" y="1825291"/>
            <a:ext cx="2126975" cy="26504"/>
          </a:xfrm>
          <a:prstGeom prst="straightConnector1">
            <a:avLst/>
          </a:prstGeom>
          <a:ln w="57150">
            <a:solidFill>
              <a:srgbClr val="FF0000"/>
            </a:solidFill>
            <a:headEnd type="arrow"/>
            <a:tailEnd type="non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CA9C8DAA-0652-E549-5892-AAAECB50613E}"/>
              </a:ext>
            </a:extLst>
          </p:cNvPr>
          <p:cNvSpPr txBox="1"/>
          <p:nvPr/>
        </p:nvSpPr>
        <p:spPr>
          <a:xfrm>
            <a:off x="585755" y="2825102"/>
            <a:ext cx="535646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accent6"/>
                </a:solidFill>
                <a:latin typeface="Tenorite"/>
                <a:ea typeface="+mn-lt"/>
                <a:cs typeface="+mn-lt"/>
              </a:rPr>
              <a:t>Multi-subject Single-cell Deconvolution (</a:t>
            </a:r>
            <a:r>
              <a:rPr lang="en-US" sz="1600" b="1" dirty="0">
                <a:solidFill>
                  <a:schemeClr val="accent6"/>
                </a:solidFill>
                <a:latin typeface="Tenorite"/>
                <a:cs typeface="Calibri"/>
              </a:rPr>
              <a:t>MUSiC2</a:t>
            </a:r>
            <a:r>
              <a:rPr lang="en-US" sz="1600" dirty="0">
                <a:solidFill>
                  <a:schemeClr val="accent6"/>
                </a:solidFill>
                <a:latin typeface="Tenorite"/>
                <a:cs typeface="Calibri"/>
              </a:rPr>
              <a:t>)</a:t>
            </a:r>
            <a:endParaRPr lang="en-US" sz="1600">
              <a:solidFill>
                <a:schemeClr val="accent6"/>
              </a:solidFill>
              <a:latin typeface="Tenorite"/>
              <a:cs typeface="Calibri"/>
            </a:endParaRPr>
          </a:p>
          <a:p>
            <a:pPr marL="285750" indent="-285750">
              <a:buFont typeface="Arial"/>
              <a:buChar char="•"/>
            </a:pPr>
            <a:r>
              <a:rPr lang="en-US" sz="1600" dirty="0">
                <a:solidFill>
                  <a:schemeClr val="accent6"/>
                </a:solidFill>
                <a:latin typeface="Tenorite"/>
                <a:cs typeface="Calibri"/>
              </a:rPr>
              <a:t>Python package </a:t>
            </a:r>
            <a:endParaRPr lang="en-US" sz="1600">
              <a:solidFill>
                <a:schemeClr val="accent6"/>
              </a:solidFill>
              <a:latin typeface="Tenorite"/>
              <a:cs typeface="Calibri"/>
            </a:endParaRPr>
          </a:p>
          <a:p>
            <a:pPr marL="285750" indent="-285750">
              <a:buFont typeface="Arial"/>
              <a:buChar char="•"/>
            </a:pPr>
            <a:r>
              <a:rPr lang="en-US" sz="1600" dirty="0">
                <a:solidFill>
                  <a:schemeClr val="accent6"/>
                </a:solidFill>
                <a:latin typeface="Tenorite"/>
                <a:cs typeface="Calibri"/>
              </a:rPr>
              <a:t>Iterative algorithm</a:t>
            </a:r>
            <a:endParaRPr lang="en-US" sz="1600">
              <a:solidFill>
                <a:schemeClr val="accent6"/>
              </a:solidFill>
              <a:latin typeface="Tenorite"/>
              <a:cs typeface="Calibri" panose="020F0502020204030204"/>
            </a:endParaRPr>
          </a:p>
          <a:p>
            <a:pPr marL="285750" indent="-285750">
              <a:buFont typeface="Arial"/>
              <a:buChar char="•"/>
            </a:pPr>
            <a:r>
              <a:rPr lang="en-US" sz="1600" dirty="0">
                <a:solidFill>
                  <a:schemeClr val="accent6"/>
                </a:solidFill>
                <a:latin typeface="Tenorite"/>
                <a:cs typeface="Calibri"/>
              </a:rPr>
              <a:t>Appropriate weighting of genes cross-samples and cross-cell</a:t>
            </a:r>
            <a:endParaRPr lang="en-US" sz="1600">
              <a:solidFill>
                <a:schemeClr val="accent6"/>
              </a:solidFill>
              <a:latin typeface="Tenorite"/>
              <a:cs typeface="Calibri"/>
            </a:endParaRPr>
          </a:p>
          <a:p>
            <a:pPr marL="742950" lvl="1" indent="-285750">
              <a:buFont typeface="Arial"/>
              <a:buChar char="•"/>
            </a:pPr>
            <a:endParaRPr lang="en-US" sz="1600" dirty="0">
              <a:solidFill>
                <a:schemeClr val="accent6"/>
              </a:solidFill>
              <a:cs typeface="Calibri"/>
            </a:endParaRPr>
          </a:p>
        </p:txBody>
      </p:sp>
      <p:sp>
        <p:nvSpPr>
          <p:cNvPr id="12" name="TextBox 11">
            <a:extLst>
              <a:ext uri="{FF2B5EF4-FFF2-40B4-BE49-F238E27FC236}">
                <a16:creationId xmlns:a16="http://schemas.microsoft.com/office/drawing/2014/main" id="{91B24490-70DF-41C3-4149-CD45B9BB3CE5}"/>
              </a:ext>
            </a:extLst>
          </p:cNvPr>
          <p:cNvSpPr txBox="1"/>
          <p:nvPr/>
        </p:nvSpPr>
        <p:spPr>
          <a:xfrm>
            <a:off x="585755" y="1109306"/>
            <a:ext cx="5755602"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accent1">
                    <a:lumMod val="75000"/>
                  </a:schemeClr>
                </a:solidFill>
                <a:latin typeface="Tenorite"/>
                <a:cs typeface="Calibri"/>
              </a:rPr>
              <a:t>Bulk RNA-seq data: </a:t>
            </a:r>
            <a:endParaRPr lang="en-US" sz="1600" b="1">
              <a:solidFill>
                <a:schemeClr val="accent1">
                  <a:lumMod val="75000"/>
                </a:schemeClr>
              </a:solidFill>
              <a:latin typeface="Tenorite"/>
              <a:cs typeface="Calibri"/>
            </a:endParaRPr>
          </a:p>
          <a:p>
            <a:pPr marL="742950" lvl="1" indent="-285750">
              <a:buFont typeface="Arial"/>
              <a:buChar char="•"/>
            </a:pPr>
            <a:r>
              <a:rPr lang="en-US" sz="1600" dirty="0">
                <a:solidFill>
                  <a:schemeClr val="accent1">
                    <a:lumMod val="75000"/>
                  </a:schemeClr>
                </a:solidFill>
                <a:latin typeface="Tenorite"/>
                <a:ea typeface="+mn-lt"/>
                <a:cs typeface="+mn-lt"/>
              </a:rPr>
              <a:t>TCGA BRCA cohort</a:t>
            </a:r>
            <a:endParaRPr lang="en-US" sz="1600">
              <a:solidFill>
                <a:schemeClr val="accent1">
                  <a:lumMod val="75000"/>
                </a:schemeClr>
              </a:solidFill>
              <a:latin typeface="Tenorite"/>
              <a:cs typeface="Calibri"/>
            </a:endParaRPr>
          </a:p>
          <a:p>
            <a:r>
              <a:rPr lang="en-US" sz="1600" b="1" dirty="0" err="1">
                <a:solidFill>
                  <a:schemeClr val="accent1">
                    <a:lumMod val="75000"/>
                  </a:schemeClr>
                </a:solidFill>
                <a:latin typeface="Tenorite"/>
                <a:cs typeface="Calibri"/>
              </a:rPr>
              <a:t>ScRNA</a:t>
            </a:r>
            <a:r>
              <a:rPr lang="en-US" sz="1600" b="1" dirty="0">
                <a:solidFill>
                  <a:schemeClr val="accent1">
                    <a:lumMod val="75000"/>
                  </a:schemeClr>
                </a:solidFill>
                <a:latin typeface="Tenorite"/>
                <a:cs typeface="Calibri"/>
              </a:rPr>
              <a:t>-seq:</a:t>
            </a:r>
            <a:r>
              <a:rPr lang="en-US" sz="1600" b="1" dirty="0">
                <a:solidFill>
                  <a:schemeClr val="accent1">
                    <a:lumMod val="75000"/>
                  </a:schemeClr>
                </a:solidFill>
                <a:latin typeface="Tenorite"/>
                <a:ea typeface="+mn-lt"/>
                <a:cs typeface="+mn-lt"/>
              </a:rPr>
              <a:t> </a:t>
            </a:r>
            <a:endParaRPr lang="en-US" sz="1600" b="1">
              <a:solidFill>
                <a:schemeClr val="accent1">
                  <a:lumMod val="75000"/>
                </a:schemeClr>
              </a:solidFill>
              <a:latin typeface="Tenorite"/>
              <a:ea typeface="+mn-lt"/>
              <a:cs typeface="+mn-lt"/>
            </a:endParaRPr>
          </a:p>
          <a:p>
            <a:pPr marL="742950" lvl="1" indent="-285750">
              <a:buFont typeface="Arial"/>
              <a:buChar char="•"/>
            </a:pPr>
            <a:r>
              <a:rPr lang="en-US" sz="1600" dirty="0">
                <a:solidFill>
                  <a:schemeClr val="accent1">
                    <a:lumMod val="75000"/>
                  </a:schemeClr>
                </a:solidFill>
                <a:latin typeface="Tenorite"/>
                <a:ea typeface="+mn-lt"/>
                <a:cs typeface="+mn-lt"/>
              </a:rPr>
              <a:t>GSE176078 (Wu et al.); tumor</a:t>
            </a:r>
            <a:endParaRPr lang="en-US" sz="1600">
              <a:solidFill>
                <a:schemeClr val="accent1">
                  <a:lumMod val="75000"/>
                </a:schemeClr>
              </a:solidFill>
              <a:latin typeface="Tenorite"/>
              <a:cs typeface="Calibri" panose="020F0502020204030204"/>
            </a:endParaRPr>
          </a:p>
          <a:p>
            <a:pPr marL="742950" lvl="1" indent="-285750">
              <a:buFont typeface="Arial"/>
              <a:buChar char="•"/>
            </a:pPr>
            <a:r>
              <a:rPr lang="en-US" sz="1600" dirty="0">
                <a:solidFill>
                  <a:schemeClr val="accent1">
                    <a:lumMod val="75000"/>
                  </a:schemeClr>
                </a:solidFill>
                <a:latin typeface="Tenorite"/>
                <a:ea typeface="+mn-lt"/>
                <a:cs typeface="+mn-lt"/>
              </a:rPr>
              <a:t>GSE161529 (Pal et al.); tumor and normal </a:t>
            </a:r>
            <a:endParaRPr lang="en-US" sz="1600">
              <a:solidFill>
                <a:schemeClr val="accent1">
                  <a:lumMod val="75000"/>
                </a:schemeClr>
              </a:solidFill>
              <a:latin typeface="Tenorite"/>
              <a:cs typeface="Calibri"/>
            </a:endParaRPr>
          </a:p>
          <a:p>
            <a:endParaRPr lang="en-US" sz="1600" dirty="0">
              <a:solidFill>
                <a:schemeClr val="accent1">
                  <a:lumMod val="75000"/>
                </a:schemeClr>
              </a:solidFill>
              <a:latin typeface="Tenorite"/>
              <a:cs typeface="Calibri"/>
            </a:endParaRPr>
          </a:p>
        </p:txBody>
      </p:sp>
      <p:sp>
        <p:nvSpPr>
          <p:cNvPr id="13" name="TextBox 12">
            <a:extLst>
              <a:ext uri="{FF2B5EF4-FFF2-40B4-BE49-F238E27FC236}">
                <a16:creationId xmlns:a16="http://schemas.microsoft.com/office/drawing/2014/main" id="{3E477D2B-7F3A-9060-2645-7B6033B9587C}"/>
              </a:ext>
            </a:extLst>
          </p:cNvPr>
          <p:cNvSpPr txBox="1"/>
          <p:nvPr/>
        </p:nvSpPr>
        <p:spPr>
          <a:xfrm>
            <a:off x="585754" y="4421673"/>
            <a:ext cx="38687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err="1">
                <a:solidFill>
                  <a:srgbClr val="FFC000"/>
                </a:solidFill>
                <a:latin typeface="Tenorite"/>
                <a:ea typeface="+mn-lt"/>
                <a:cs typeface="+mn-lt"/>
              </a:rPr>
              <a:t>XGBoost</a:t>
            </a:r>
            <a:r>
              <a:rPr lang="en-US" sz="1600" dirty="0">
                <a:solidFill>
                  <a:srgbClr val="FFC000"/>
                </a:solidFill>
                <a:latin typeface="Tenorite"/>
                <a:ea typeface="+mn-lt"/>
                <a:cs typeface="+mn-lt"/>
              </a:rPr>
              <a:t> regression model and SHAP</a:t>
            </a:r>
            <a:endParaRPr lang="en-US" sz="1600">
              <a:solidFill>
                <a:srgbClr val="FFC000"/>
              </a:solidFill>
              <a:latin typeface="Tenorite"/>
              <a:cs typeface="Calibri"/>
            </a:endParaRPr>
          </a:p>
          <a:p>
            <a:r>
              <a:rPr lang="en-US" sz="1600" dirty="0">
                <a:solidFill>
                  <a:srgbClr val="FFC000"/>
                </a:solidFill>
                <a:latin typeface="Tenorite"/>
                <a:cs typeface="Calibri"/>
              </a:rPr>
              <a:t>      using ESTIMATE immune score</a:t>
            </a:r>
          </a:p>
        </p:txBody>
      </p:sp>
      <p:sp>
        <p:nvSpPr>
          <p:cNvPr id="14" name="TextBox 13">
            <a:extLst>
              <a:ext uri="{FF2B5EF4-FFF2-40B4-BE49-F238E27FC236}">
                <a16:creationId xmlns:a16="http://schemas.microsoft.com/office/drawing/2014/main" id="{24CE981F-E758-83F8-6B75-611578B2D173}"/>
              </a:ext>
            </a:extLst>
          </p:cNvPr>
          <p:cNvSpPr txBox="1"/>
          <p:nvPr/>
        </p:nvSpPr>
        <p:spPr>
          <a:xfrm>
            <a:off x="585901" y="5320382"/>
            <a:ext cx="386698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solidFill>
                  <a:schemeClr val="bg2">
                    <a:lumMod val="50000"/>
                  </a:schemeClr>
                </a:solidFill>
                <a:latin typeface="Tenorite"/>
              </a:rPr>
              <a:t>Pathway analysis with </a:t>
            </a:r>
            <a:r>
              <a:rPr lang="en-US" sz="1600" dirty="0" err="1">
                <a:solidFill>
                  <a:schemeClr val="bg2">
                    <a:lumMod val="50000"/>
                  </a:schemeClr>
                </a:solidFill>
                <a:latin typeface="Tenorite"/>
              </a:rPr>
              <a:t>PROGENy</a:t>
            </a:r>
            <a:r>
              <a:rPr lang="en-US" sz="1600" b="1" dirty="0">
                <a:solidFill>
                  <a:schemeClr val="bg2">
                    <a:lumMod val="50000"/>
                  </a:schemeClr>
                </a:solidFill>
                <a:latin typeface="Tenorite"/>
              </a:rPr>
              <a:t> (</a:t>
            </a:r>
            <a:r>
              <a:rPr lang="en-US" sz="1600" dirty="0">
                <a:solidFill>
                  <a:schemeClr val="bg2">
                    <a:lumMod val="50000"/>
                  </a:schemeClr>
                </a:solidFill>
                <a:latin typeface="Tenorite"/>
              </a:rPr>
              <a:t>R package) and decoupler (Python package)</a:t>
            </a:r>
            <a:endParaRPr lang="en-US"/>
          </a:p>
          <a:p>
            <a:pPr marL="285750" indent="-285750">
              <a:buFont typeface="Arial"/>
              <a:buChar char="•"/>
            </a:pPr>
            <a:r>
              <a:rPr lang="en-US" sz="1600" dirty="0">
                <a:solidFill>
                  <a:schemeClr val="bg2">
                    <a:lumMod val="50000"/>
                  </a:schemeClr>
                </a:solidFill>
                <a:latin typeface="Tenorite"/>
                <a:cs typeface="Calibri"/>
              </a:rPr>
              <a:t>Survival analysis with Python lifelines and scikit-survival packages</a:t>
            </a:r>
          </a:p>
        </p:txBody>
      </p:sp>
    </p:spTree>
    <p:extLst>
      <p:ext uri="{BB962C8B-B14F-4D97-AF65-F5344CB8AC3E}">
        <p14:creationId xmlns:p14="http://schemas.microsoft.com/office/powerpoint/2010/main" val="191534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B9B5EF-2E7A-4213-EA02-305315D9BFFC}"/>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latin typeface="Tenorite"/>
              </a:rPr>
              <a:t>Datasets</a:t>
            </a:r>
          </a:p>
        </p:txBody>
      </p:sp>
      <p:sp>
        <p:nvSpPr>
          <p:cNvPr id="3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Chart, bar chart&#10;&#10;Description automatically generated">
            <a:extLst>
              <a:ext uri="{FF2B5EF4-FFF2-40B4-BE49-F238E27FC236}">
                <a16:creationId xmlns:a16="http://schemas.microsoft.com/office/drawing/2014/main" id="{1B880A12-5257-BD39-E34C-2DC95BF6DE6E}"/>
              </a:ext>
            </a:extLst>
          </p:cNvPr>
          <p:cNvPicPr>
            <a:picLocks noChangeAspect="1"/>
          </p:cNvPicPr>
          <p:nvPr/>
        </p:nvPicPr>
        <p:blipFill>
          <a:blip r:embed="rId3"/>
          <a:stretch>
            <a:fillRect/>
          </a:stretch>
        </p:blipFill>
        <p:spPr>
          <a:xfrm>
            <a:off x="320040" y="2755025"/>
            <a:ext cx="5614416" cy="2344017"/>
          </a:xfrm>
          <a:prstGeom prst="rect">
            <a:avLst/>
          </a:prstGeom>
        </p:spPr>
      </p:pic>
      <p:pic>
        <p:nvPicPr>
          <p:cNvPr id="4" name="Picture 4" descr="Chart, bar chart&#10;&#10;Description automatically generated">
            <a:extLst>
              <a:ext uri="{FF2B5EF4-FFF2-40B4-BE49-F238E27FC236}">
                <a16:creationId xmlns:a16="http://schemas.microsoft.com/office/drawing/2014/main" id="{84943F38-CBEF-FB7A-E993-3E9B7C1DA573}"/>
              </a:ext>
            </a:extLst>
          </p:cNvPr>
          <p:cNvPicPr>
            <a:picLocks noChangeAspect="1"/>
          </p:cNvPicPr>
          <p:nvPr/>
        </p:nvPicPr>
        <p:blipFill>
          <a:blip r:embed="rId4"/>
          <a:stretch>
            <a:fillRect/>
          </a:stretch>
        </p:blipFill>
        <p:spPr>
          <a:xfrm>
            <a:off x="6102282" y="2725329"/>
            <a:ext cx="5766630" cy="2393792"/>
          </a:xfrm>
          <a:prstGeom prst="rect">
            <a:avLst/>
          </a:prstGeom>
        </p:spPr>
      </p:pic>
      <p:sp>
        <p:nvSpPr>
          <p:cNvPr id="5" name="TextBox 4">
            <a:extLst>
              <a:ext uri="{FF2B5EF4-FFF2-40B4-BE49-F238E27FC236}">
                <a16:creationId xmlns:a16="http://schemas.microsoft.com/office/drawing/2014/main" id="{4712BEDB-6D74-C825-AD4C-707181E143C3}"/>
              </a:ext>
            </a:extLst>
          </p:cNvPr>
          <p:cNvSpPr txBox="1"/>
          <p:nvPr/>
        </p:nvSpPr>
        <p:spPr>
          <a:xfrm>
            <a:off x="640291" y="5254897"/>
            <a:ext cx="987636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chemeClr val="bg1">
                    <a:lumMod val="50000"/>
                  </a:schemeClr>
                </a:solidFill>
                <a:latin typeface="Tenorite"/>
                <a:cs typeface="Calibri"/>
              </a:rPr>
              <a:t>GSE161529: study from Wu et. Al.(</a:t>
            </a:r>
            <a:r>
              <a:rPr lang="en-US">
                <a:solidFill>
                  <a:schemeClr val="bg1">
                    <a:lumMod val="50000"/>
                  </a:schemeClr>
                </a:solidFill>
                <a:latin typeface="Tenorite"/>
                <a:ea typeface="+mn-lt"/>
                <a:cs typeface="+mn-lt"/>
              </a:rPr>
              <a:t>2021). </a:t>
            </a:r>
            <a:endParaRPr lang="en-US">
              <a:solidFill>
                <a:schemeClr val="bg1">
                  <a:lumMod val="50000"/>
                </a:schemeClr>
              </a:solidFill>
              <a:cs typeface="Calibri"/>
            </a:endParaRPr>
          </a:p>
          <a:p>
            <a:r>
              <a:rPr lang="en-US">
                <a:solidFill>
                  <a:schemeClr val="bg1">
                    <a:lumMod val="50000"/>
                  </a:schemeClr>
                </a:solidFill>
                <a:latin typeface="Tenorite"/>
                <a:ea typeface="+mn-lt"/>
                <a:cs typeface="+mn-lt"/>
              </a:rPr>
              <a:t>     A single-cell and spatially resolved atlas of human breast cancers. </a:t>
            </a:r>
            <a:r>
              <a:rPr lang="en-US" i="1">
                <a:solidFill>
                  <a:schemeClr val="bg1">
                    <a:lumMod val="50000"/>
                  </a:schemeClr>
                </a:solidFill>
                <a:latin typeface="Tenorite"/>
                <a:ea typeface="+mn-lt"/>
                <a:cs typeface="+mn-lt"/>
              </a:rPr>
              <a:t>Nature genetics</a:t>
            </a:r>
            <a:r>
              <a:rPr lang="en-US">
                <a:solidFill>
                  <a:schemeClr val="bg1">
                    <a:lumMod val="50000"/>
                  </a:schemeClr>
                </a:solidFill>
                <a:latin typeface="Tenorite"/>
                <a:ea typeface="+mn-lt"/>
                <a:cs typeface="+mn-lt"/>
              </a:rPr>
              <a:t>, </a:t>
            </a:r>
            <a:r>
              <a:rPr lang="en-US" i="1">
                <a:solidFill>
                  <a:schemeClr val="bg1">
                    <a:lumMod val="50000"/>
                  </a:schemeClr>
                </a:solidFill>
                <a:latin typeface="Tenorite"/>
                <a:ea typeface="+mn-lt"/>
                <a:cs typeface="+mn-lt"/>
              </a:rPr>
              <a:t>53</a:t>
            </a:r>
            <a:r>
              <a:rPr lang="en-US">
                <a:solidFill>
                  <a:schemeClr val="bg1">
                    <a:lumMod val="50000"/>
                  </a:schemeClr>
                </a:solidFill>
                <a:latin typeface="Tenorite"/>
                <a:ea typeface="+mn-lt"/>
                <a:cs typeface="+mn-lt"/>
              </a:rPr>
              <a:t>(9)</a:t>
            </a:r>
            <a:endParaRPr lang="en-US">
              <a:solidFill>
                <a:schemeClr val="bg1">
                  <a:lumMod val="50000"/>
                </a:schemeClr>
              </a:solidFill>
              <a:latin typeface="Tenorite"/>
              <a:cs typeface="Calibri"/>
            </a:endParaRPr>
          </a:p>
          <a:p>
            <a:pPr marL="285750" indent="-285750">
              <a:buFont typeface="Arial"/>
              <a:buChar char="•"/>
            </a:pPr>
            <a:r>
              <a:rPr lang="en-US">
                <a:solidFill>
                  <a:schemeClr val="bg1">
                    <a:lumMod val="50000"/>
                  </a:schemeClr>
                </a:solidFill>
                <a:latin typeface="Tenorite"/>
                <a:cs typeface="Calibri"/>
              </a:rPr>
              <a:t>GSE176078: </a:t>
            </a:r>
            <a:r>
              <a:rPr lang="en-US">
                <a:solidFill>
                  <a:schemeClr val="bg1">
                    <a:lumMod val="50000"/>
                  </a:schemeClr>
                </a:solidFill>
                <a:latin typeface="Tenorite"/>
                <a:ea typeface="+mn-lt"/>
                <a:cs typeface="+mn-lt"/>
              </a:rPr>
              <a:t>study from Pal et. Al.(2021). </a:t>
            </a:r>
          </a:p>
          <a:p>
            <a:r>
              <a:rPr lang="en-US">
                <a:solidFill>
                  <a:schemeClr val="bg1">
                    <a:lumMod val="50000"/>
                  </a:schemeClr>
                </a:solidFill>
                <a:latin typeface="Tenorite"/>
                <a:ea typeface="+mn-lt"/>
                <a:cs typeface="+mn-lt"/>
              </a:rPr>
              <a:t>    A single-cell RNA expression atlas of normal, preneoplastic and tumorigenic states in the   </a:t>
            </a:r>
          </a:p>
          <a:p>
            <a:r>
              <a:rPr lang="en-US">
                <a:solidFill>
                  <a:schemeClr val="bg1">
                    <a:lumMod val="50000"/>
                  </a:schemeClr>
                </a:solidFill>
                <a:latin typeface="Tenorite"/>
                <a:ea typeface="+mn-lt"/>
                <a:cs typeface="+mn-lt"/>
              </a:rPr>
              <a:t>    human breast. </a:t>
            </a:r>
            <a:r>
              <a:rPr lang="en-US" i="1">
                <a:solidFill>
                  <a:schemeClr val="bg1">
                    <a:lumMod val="50000"/>
                  </a:schemeClr>
                </a:solidFill>
                <a:latin typeface="Tenorite"/>
                <a:ea typeface="+mn-lt"/>
                <a:cs typeface="+mn-lt"/>
              </a:rPr>
              <a:t>The EMBO journal</a:t>
            </a:r>
            <a:r>
              <a:rPr lang="en-US">
                <a:solidFill>
                  <a:schemeClr val="bg1">
                    <a:lumMod val="50000"/>
                  </a:schemeClr>
                </a:solidFill>
                <a:latin typeface="Tenorite"/>
                <a:ea typeface="+mn-lt"/>
                <a:cs typeface="+mn-lt"/>
              </a:rPr>
              <a:t>, </a:t>
            </a:r>
            <a:r>
              <a:rPr lang="en-US" i="1">
                <a:solidFill>
                  <a:schemeClr val="bg1">
                    <a:lumMod val="50000"/>
                  </a:schemeClr>
                </a:solidFill>
                <a:latin typeface="Tenorite"/>
                <a:ea typeface="+mn-lt"/>
                <a:cs typeface="+mn-lt"/>
              </a:rPr>
              <a:t>40</a:t>
            </a:r>
            <a:r>
              <a:rPr lang="en-US">
                <a:solidFill>
                  <a:schemeClr val="bg1">
                    <a:lumMod val="50000"/>
                  </a:schemeClr>
                </a:solidFill>
                <a:latin typeface="Tenorite"/>
                <a:ea typeface="+mn-lt"/>
                <a:cs typeface="+mn-lt"/>
              </a:rPr>
              <a:t>(11)</a:t>
            </a:r>
            <a:endParaRPr lang="en-US">
              <a:solidFill>
                <a:schemeClr val="bg1">
                  <a:lumMod val="50000"/>
                </a:schemeClr>
              </a:solidFill>
              <a:latin typeface="Tenorite"/>
            </a:endParaRPr>
          </a:p>
          <a:p>
            <a:pPr marL="285750" indent="-285750">
              <a:buFont typeface="Arial"/>
              <a:buChar char="•"/>
            </a:pPr>
            <a:endParaRPr lang="en-US">
              <a:solidFill>
                <a:schemeClr val="bg1">
                  <a:lumMod val="50000"/>
                </a:schemeClr>
              </a:solidFill>
              <a:cs typeface="Calibri"/>
            </a:endParaRPr>
          </a:p>
        </p:txBody>
      </p:sp>
    </p:spTree>
    <p:extLst>
      <p:ext uri="{BB962C8B-B14F-4D97-AF65-F5344CB8AC3E}">
        <p14:creationId xmlns:p14="http://schemas.microsoft.com/office/powerpoint/2010/main" val="2019083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E90CC-6C53-42FF-2D44-AE25A2F2D492}"/>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a:latin typeface="Tenorite"/>
              </a:rPr>
              <a:t>Deconvolution Results</a:t>
            </a:r>
          </a:p>
        </p:txBody>
      </p:sp>
      <p:pic>
        <p:nvPicPr>
          <p:cNvPr id="6" name="Picture 6" descr="Diagram&#10;&#10;Description automatically generated">
            <a:extLst>
              <a:ext uri="{FF2B5EF4-FFF2-40B4-BE49-F238E27FC236}">
                <a16:creationId xmlns:a16="http://schemas.microsoft.com/office/drawing/2014/main" id="{3444C802-005E-5614-65CA-AB574F05EC49}"/>
              </a:ext>
            </a:extLst>
          </p:cNvPr>
          <p:cNvPicPr>
            <a:picLocks noChangeAspect="1"/>
          </p:cNvPicPr>
          <p:nvPr/>
        </p:nvPicPr>
        <p:blipFill>
          <a:blip r:embed="rId2"/>
          <a:stretch>
            <a:fillRect/>
          </a:stretch>
        </p:blipFill>
        <p:spPr>
          <a:xfrm>
            <a:off x="5963469" y="3432695"/>
            <a:ext cx="5828261" cy="2418728"/>
          </a:xfrm>
          <a:prstGeom prst="rect">
            <a:avLst/>
          </a:prstGeom>
        </p:spPr>
      </p:pic>
      <p:pic>
        <p:nvPicPr>
          <p:cNvPr id="5" name="Picture 5" descr="Chart, histogram&#10;&#10;Description automatically generated">
            <a:extLst>
              <a:ext uri="{FF2B5EF4-FFF2-40B4-BE49-F238E27FC236}">
                <a16:creationId xmlns:a16="http://schemas.microsoft.com/office/drawing/2014/main" id="{DA0B9C4F-5954-C718-3068-0D1CC164560B}"/>
              </a:ext>
            </a:extLst>
          </p:cNvPr>
          <p:cNvPicPr>
            <a:picLocks noChangeAspect="1"/>
          </p:cNvPicPr>
          <p:nvPr/>
        </p:nvPicPr>
        <p:blipFill>
          <a:blip r:embed="rId3"/>
          <a:stretch>
            <a:fillRect/>
          </a:stretch>
        </p:blipFill>
        <p:spPr>
          <a:xfrm>
            <a:off x="131328" y="3424854"/>
            <a:ext cx="5828261" cy="2389586"/>
          </a:xfrm>
          <a:prstGeom prst="rect">
            <a:avLst/>
          </a:prstGeom>
        </p:spPr>
      </p:pic>
      <p:sp>
        <p:nvSpPr>
          <p:cNvPr id="3" name="TextBox 2">
            <a:extLst>
              <a:ext uri="{FF2B5EF4-FFF2-40B4-BE49-F238E27FC236}">
                <a16:creationId xmlns:a16="http://schemas.microsoft.com/office/drawing/2014/main" id="{424B5F72-FC0C-473C-AE9B-773912738821}"/>
              </a:ext>
            </a:extLst>
          </p:cNvPr>
          <p:cNvSpPr txBox="1"/>
          <p:nvPr/>
        </p:nvSpPr>
        <p:spPr>
          <a:xfrm>
            <a:off x="966247" y="2026762"/>
            <a:ext cx="791223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solidFill>
                  <a:schemeClr val="bg1">
                    <a:lumMod val="50000"/>
                  </a:schemeClr>
                </a:solidFill>
                <a:latin typeface="Tenorite"/>
                <a:ea typeface="+mn-lt"/>
                <a:cs typeface="+mn-lt"/>
              </a:rPr>
              <a:t>VL2 vascular endothelial and immune I3 T cell subtypes are predominant</a:t>
            </a:r>
            <a:endParaRPr lang="en-US" sz="2400">
              <a:solidFill>
                <a:schemeClr val="bg1">
                  <a:lumMod val="50000"/>
                </a:schemeClr>
              </a:solidFill>
              <a:latin typeface="Tenorite"/>
            </a:endParaRPr>
          </a:p>
          <a:p>
            <a:pPr marL="285750" indent="-285750">
              <a:buFont typeface="Arial"/>
              <a:buChar char="•"/>
            </a:pPr>
            <a:r>
              <a:rPr lang="en-US" sz="2400">
                <a:solidFill>
                  <a:schemeClr val="bg1">
                    <a:lumMod val="50000"/>
                  </a:schemeClr>
                </a:solidFill>
                <a:latin typeface="Tenorite"/>
                <a:cs typeface="Calibri"/>
              </a:rPr>
              <a:t>Levels are lower compared to </a:t>
            </a:r>
            <a:r>
              <a:rPr lang="en-US" sz="2400">
                <a:solidFill>
                  <a:schemeClr val="bg1">
                    <a:lumMod val="50000"/>
                  </a:schemeClr>
                </a:solidFill>
                <a:latin typeface="Tenorite"/>
                <a:ea typeface="+mn-lt"/>
                <a:cs typeface="+mn-lt"/>
              </a:rPr>
              <a:t>HS(</a:t>
            </a:r>
            <a:r>
              <a:rPr lang="en-US" sz="2400" err="1">
                <a:solidFill>
                  <a:schemeClr val="bg1">
                    <a:lumMod val="50000"/>
                  </a:schemeClr>
                </a:solidFill>
                <a:latin typeface="Tenorite"/>
                <a:ea typeface="+mn-lt"/>
                <a:cs typeface="+mn-lt"/>
              </a:rPr>
              <a:t>a,b,x</a:t>
            </a:r>
            <a:r>
              <a:rPr lang="en-US" sz="2400">
                <a:solidFill>
                  <a:schemeClr val="bg1">
                    <a:lumMod val="50000"/>
                  </a:schemeClr>
                </a:solidFill>
                <a:latin typeface="Tenorite"/>
                <a:ea typeface="+mn-lt"/>
                <a:cs typeface="+mn-lt"/>
              </a:rPr>
              <a:t>) and BL cells.</a:t>
            </a:r>
            <a:endParaRPr lang="en-US" sz="2400">
              <a:solidFill>
                <a:schemeClr val="bg1">
                  <a:lumMod val="50000"/>
                </a:schemeClr>
              </a:solidFill>
              <a:latin typeface="Tenorite"/>
              <a:cs typeface="Calibri"/>
            </a:endParaRPr>
          </a:p>
        </p:txBody>
      </p:sp>
    </p:spTree>
    <p:extLst>
      <p:ext uri="{BB962C8B-B14F-4D97-AF65-F5344CB8AC3E}">
        <p14:creationId xmlns:p14="http://schemas.microsoft.com/office/powerpoint/2010/main" val="2960535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51">
            <a:extLst>
              <a:ext uri="{FF2B5EF4-FFF2-40B4-BE49-F238E27FC236}">
                <a16:creationId xmlns:a16="http://schemas.microsoft.com/office/drawing/2014/main" id="{34790F99-C881-47C9-B3DC-C959D4418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53">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2">
              <a:alpha val="50000"/>
            </a:schemeClr>
          </a:solidFill>
          <a:ln w="32707" cap="flat">
            <a:noFill/>
            <a:prstDash val="solid"/>
            <a:miter/>
          </a:ln>
        </p:spPr>
        <p:txBody>
          <a:bodyPr rtlCol="0" anchor="ctr"/>
          <a:lstStyle/>
          <a:p>
            <a:pPr defTabSz="457200"/>
            <a:endParaRPr lang="en-US"/>
          </a:p>
        </p:txBody>
      </p:sp>
      <p:sp>
        <p:nvSpPr>
          <p:cNvPr id="2" name="Title 1">
            <a:extLst>
              <a:ext uri="{FF2B5EF4-FFF2-40B4-BE49-F238E27FC236}">
                <a16:creationId xmlns:a16="http://schemas.microsoft.com/office/drawing/2014/main" id="{57B9B5EF-2E7A-4213-EA02-305315D9BFFC}"/>
              </a:ext>
            </a:extLst>
          </p:cNvPr>
          <p:cNvSpPr>
            <a:spLocks noGrp="1"/>
          </p:cNvSpPr>
          <p:nvPr>
            <p:ph type="title"/>
          </p:nvPr>
        </p:nvSpPr>
        <p:spPr>
          <a:xfrm>
            <a:off x="364831" y="2854964"/>
            <a:ext cx="4343688" cy="1606163"/>
          </a:xfrm>
        </p:spPr>
        <p:txBody>
          <a:bodyPr vert="horz" lIns="91440" tIns="45720" rIns="91440" bIns="45720" rtlCol="0" anchor="b">
            <a:noAutofit/>
          </a:bodyPr>
          <a:lstStyle/>
          <a:p>
            <a:r>
              <a:rPr lang="en-US" sz="2800">
                <a:latin typeface="Tenorite"/>
                <a:ea typeface="+mj-lt"/>
                <a:cs typeface="+mj-lt"/>
              </a:rPr>
              <a:t>Complex interplay of different types of immune cells at play, each with its unique functions and roles in the immune response.</a:t>
            </a:r>
            <a:endParaRPr lang="en-US" sz="2800">
              <a:latin typeface="Tenorite"/>
            </a:endParaRPr>
          </a:p>
        </p:txBody>
      </p:sp>
      <p:pic>
        <p:nvPicPr>
          <p:cNvPr id="4" name="Picture 4" descr="Chart, bar chart&#10;&#10;Description automatically generated">
            <a:extLst>
              <a:ext uri="{FF2B5EF4-FFF2-40B4-BE49-F238E27FC236}">
                <a16:creationId xmlns:a16="http://schemas.microsoft.com/office/drawing/2014/main" id="{F120EE75-351D-F7DB-B8B3-B6CE650287E5}"/>
              </a:ext>
            </a:extLst>
          </p:cNvPr>
          <p:cNvPicPr>
            <a:picLocks noChangeAspect="1"/>
          </p:cNvPicPr>
          <p:nvPr/>
        </p:nvPicPr>
        <p:blipFill>
          <a:blip r:embed="rId3"/>
          <a:stretch>
            <a:fillRect/>
          </a:stretch>
        </p:blipFill>
        <p:spPr>
          <a:xfrm>
            <a:off x="7161168" y="2521844"/>
            <a:ext cx="4340222" cy="181204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6" descr="Chart, bar chart&#10;&#10;Description automatically generated">
            <a:extLst>
              <a:ext uri="{FF2B5EF4-FFF2-40B4-BE49-F238E27FC236}">
                <a16:creationId xmlns:a16="http://schemas.microsoft.com/office/drawing/2014/main" id="{D48001EF-D256-568D-F1D4-96D6ED4EE98E}"/>
              </a:ext>
            </a:extLst>
          </p:cNvPr>
          <p:cNvPicPr>
            <a:picLocks noChangeAspect="1"/>
          </p:cNvPicPr>
          <p:nvPr/>
        </p:nvPicPr>
        <p:blipFill>
          <a:blip r:embed="rId4"/>
          <a:stretch>
            <a:fillRect/>
          </a:stretch>
        </p:blipFill>
        <p:spPr>
          <a:xfrm>
            <a:off x="7158510" y="4667823"/>
            <a:ext cx="4371155" cy="184681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6">
            <a:extLst>
              <a:ext uri="{FF2B5EF4-FFF2-40B4-BE49-F238E27FC236}">
                <a16:creationId xmlns:a16="http://schemas.microsoft.com/office/drawing/2014/main" id="{975A4267-C1E9-44E0-3072-8F2088837220}"/>
              </a:ext>
            </a:extLst>
          </p:cNvPr>
          <p:cNvPicPr>
            <a:picLocks noChangeAspect="1"/>
          </p:cNvPicPr>
          <p:nvPr/>
        </p:nvPicPr>
        <p:blipFill>
          <a:blip r:embed="rId5"/>
          <a:stretch>
            <a:fillRect/>
          </a:stretch>
        </p:blipFill>
        <p:spPr>
          <a:xfrm>
            <a:off x="7126492" y="411264"/>
            <a:ext cx="4371155" cy="18031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TextBox 6">
            <a:extLst>
              <a:ext uri="{FF2B5EF4-FFF2-40B4-BE49-F238E27FC236}">
                <a16:creationId xmlns:a16="http://schemas.microsoft.com/office/drawing/2014/main" id="{25A10E17-8F8C-BFCC-5FA9-D5ADCB7F9796}"/>
              </a:ext>
            </a:extLst>
          </p:cNvPr>
          <p:cNvSpPr txBox="1"/>
          <p:nvPr/>
        </p:nvSpPr>
        <p:spPr>
          <a:xfrm>
            <a:off x="1249052" y="5381133"/>
            <a:ext cx="536699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a:solidFill>
                  <a:schemeClr val="accent1"/>
                </a:solidFill>
                <a:latin typeface="Tenorite"/>
                <a:ea typeface="+mn-lt"/>
                <a:cs typeface="+mn-lt"/>
              </a:rPr>
              <a:t>Top</a:t>
            </a:r>
            <a:r>
              <a:rPr lang="en-US">
                <a:solidFill>
                  <a:schemeClr val="accent1"/>
                </a:solidFill>
                <a:latin typeface="Tenorite"/>
                <a:ea typeface="+mn-lt"/>
                <a:cs typeface="+mn-lt"/>
              </a:rPr>
              <a:t>: Most prevalent are Macrophages, Cycling T cells</a:t>
            </a:r>
            <a:endParaRPr lang="en-US">
              <a:solidFill>
                <a:schemeClr val="accent1"/>
              </a:solidFill>
              <a:latin typeface="Tenorite"/>
            </a:endParaRPr>
          </a:p>
          <a:p>
            <a:pPr marL="285750" indent="-285750">
              <a:buFont typeface="Arial"/>
              <a:buChar char="•"/>
            </a:pPr>
            <a:r>
              <a:rPr lang="en-US" b="1">
                <a:solidFill>
                  <a:schemeClr val="accent1"/>
                </a:solidFill>
                <a:latin typeface="Tenorite"/>
                <a:ea typeface="+mn-lt"/>
                <a:cs typeface="+mn-lt"/>
              </a:rPr>
              <a:t>Middle</a:t>
            </a:r>
            <a:r>
              <a:rPr lang="en-US">
                <a:solidFill>
                  <a:schemeClr val="accent1"/>
                </a:solidFill>
                <a:latin typeface="Tenorite"/>
                <a:ea typeface="+mn-lt"/>
                <a:cs typeface="+mn-lt"/>
              </a:rPr>
              <a:t>: High number of NKT and NK cells</a:t>
            </a:r>
            <a:endParaRPr lang="en-US">
              <a:solidFill>
                <a:schemeClr val="accent1"/>
              </a:solidFill>
              <a:latin typeface="Tenorite"/>
            </a:endParaRPr>
          </a:p>
          <a:p>
            <a:pPr marL="285750" indent="-285750">
              <a:buFont typeface="Arial"/>
              <a:buChar char="•"/>
            </a:pPr>
            <a:r>
              <a:rPr lang="en-US" b="1">
                <a:solidFill>
                  <a:schemeClr val="accent1"/>
                </a:solidFill>
                <a:latin typeface="Tenorite"/>
                <a:ea typeface="+mn-lt"/>
                <a:cs typeface="+mn-lt"/>
              </a:rPr>
              <a:t>Bottom</a:t>
            </a:r>
            <a:r>
              <a:rPr lang="en-US">
                <a:solidFill>
                  <a:schemeClr val="accent1"/>
                </a:solidFill>
                <a:latin typeface="Tenorite"/>
                <a:ea typeface="+mn-lt"/>
                <a:cs typeface="+mn-lt"/>
              </a:rPr>
              <a:t>: T cells are predominant followed by myeloid and plasma cells</a:t>
            </a:r>
            <a:endParaRPr lang="en-US">
              <a:solidFill>
                <a:schemeClr val="accent1"/>
              </a:solidFill>
              <a:latin typeface="Tenorite"/>
              <a:cs typeface="Calibri"/>
            </a:endParaRPr>
          </a:p>
        </p:txBody>
      </p:sp>
    </p:spTree>
    <p:extLst>
      <p:ext uri="{BB962C8B-B14F-4D97-AF65-F5344CB8AC3E}">
        <p14:creationId xmlns:p14="http://schemas.microsoft.com/office/powerpoint/2010/main" val="269362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858B37-6723-AC03-48A6-B61ED268BB72}"/>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600">
                <a:latin typeface="Tenorite"/>
              </a:rPr>
              <a:t>Cell Type Contribution to Immune System</a:t>
            </a:r>
          </a:p>
        </p:txBody>
      </p:sp>
      <p:sp>
        <p:nvSpPr>
          <p:cNvPr id="14" name="Rectangle 13">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Chart, box and whisker chart&#10;&#10;Description automatically generated">
            <a:extLst>
              <a:ext uri="{FF2B5EF4-FFF2-40B4-BE49-F238E27FC236}">
                <a16:creationId xmlns:a16="http://schemas.microsoft.com/office/drawing/2014/main" id="{C2FE3A88-810F-BFD2-2829-94D265D7BA4B}"/>
              </a:ext>
            </a:extLst>
          </p:cNvPr>
          <p:cNvPicPr>
            <a:picLocks noChangeAspect="1"/>
          </p:cNvPicPr>
          <p:nvPr/>
        </p:nvPicPr>
        <p:blipFill>
          <a:blip r:embed="rId2"/>
          <a:stretch>
            <a:fillRect/>
          </a:stretch>
        </p:blipFill>
        <p:spPr>
          <a:xfrm>
            <a:off x="627686" y="2091095"/>
            <a:ext cx="5274280" cy="4206240"/>
          </a:xfrm>
          <a:prstGeom prst="rect">
            <a:avLst/>
          </a:prstGeom>
        </p:spPr>
      </p:pic>
      <p:pic>
        <p:nvPicPr>
          <p:cNvPr id="5" name="Picture 5" descr="Chart&#10;&#10;Description automatically generated">
            <a:extLst>
              <a:ext uri="{FF2B5EF4-FFF2-40B4-BE49-F238E27FC236}">
                <a16:creationId xmlns:a16="http://schemas.microsoft.com/office/drawing/2014/main" id="{D536BDE7-B98C-4455-DDDD-56545A5942C7}"/>
              </a:ext>
            </a:extLst>
          </p:cNvPr>
          <p:cNvPicPr>
            <a:picLocks noChangeAspect="1"/>
          </p:cNvPicPr>
          <p:nvPr/>
        </p:nvPicPr>
        <p:blipFill>
          <a:blip r:embed="rId3"/>
          <a:stretch>
            <a:fillRect/>
          </a:stretch>
        </p:blipFill>
        <p:spPr>
          <a:xfrm>
            <a:off x="6211408" y="2824529"/>
            <a:ext cx="5431536" cy="2729344"/>
          </a:xfrm>
          <a:prstGeom prst="rect">
            <a:avLst/>
          </a:prstGeom>
        </p:spPr>
      </p:pic>
      <p:sp>
        <p:nvSpPr>
          <p:cNvPr id="6" name="TextBox 5">
            <a:extLst>
              <a:ext uri="{FF2B5EF4-FFF2-40B4-BE49-F238E27FC236}">
                <a16:creationId xmlns:a16="http://schemas.microsoft.com/office/drawing/2014/main" id="{EDB7F9C9-FBE9-15EA-F5E4-2BDAE978DCC7}"/>
              </a:ext>
            </a:extLst>
          </p:cNvPr>
          <p:cNvSpPr txBox="1"/>
          <p:nvPr/>
        </p:nvSpPr>
        <p:spPr>
          <a:xfrm>
            <a:off x="6432884" y="304800"/>
            <a:ext cx="498909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enorite"/>
                <a:ea typeface="+mn-lt"/>
                <a:cs typeface="+mn-lt"/>
              </a:rPr>
              <a:t>Monocytes, NK, and NKT cells are the most impactful contributors to the immune score among TCGA tumor patients</a:t>
            </a:r>
            <a:endParaRPr lang="en-US" sz="2400">
              <a:latin typeface="Tenorite"/>
            </a:endParaRPr>
          </a:p>
        </p:txBody>
      </p:sp>
    </p:spTree>
    <p:extLst>
      <p:ext uri="{BB962C8B-B14F-4D97-AF65-F5344CB8AC3E}">
        <p14:creationId xmlns:p14="http://schemas.microsoft.com/office/powerpoint/2010/main" val="3343098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0">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F329DF-6492-608E-89AA-9E4C973ADDE0}"/>
              </a:ext>
            </a:extLst>
          </p:cNvPr>
          <p:cNvSpPr>
            <a:spLocks noGrp="1"/>
          </p:cNvSpPr>
          <p:nvPr>
            <p:ph type="title"/>
          </p:nvPr>
        </p:nvSpPr>
        <p:spPr>
          <a:xfrm>
            <a:off x="646103" y="381935"/>
            <a:ext cx="5744064" cy="2344840"/>
          </a:xfrm>
        </p:spPr>
        <p:txBody>
          <a:bodyPr anchor="b">
            <a:normAutofit/>
          </a:bodyPr>
          <a:lstStyle/>
          <a:p>
            <a:r>
              <a:rPr lang="en-US" sz="5600" dirty="0">
                <a:latin typeface="Tenorite"/>
                <a:cs typeface="Calibri Light"/>
              </a:rPr>
              <a:t>Pathway Inference</a:t>
            </a:r>
            <a:endParaRPr lang="en-US" sz="5600" dirty="0">
              <a:latin typeface="Tenorite"/>
            </a:endParaRPr>
          </a:p>
        </p:txBody>
      </p:sp>
      <p:sp>
        <p:nvSpPr>
          <p:cNvPr id="3" name="Content Placeholder 2">
            <a:extLst>
              <a:ext uri="{FF2B5EF4-FFF2-40B4-BE49-F238E27FC236}">
                <a16:creationId xmlns:a16="http://schemas.microsoft.com/office/drawing/2014/main" id="{C64512C9-E0B7-F27E-447C-F37564CC4E69}"/>
              </a:ext>
            </a:extLst>
          </p:cNvPr>
          <p:cNvSpPr>
            <a:spLocks noGrp="1"/>
          </p:cNvSpPr>
          <p:nvPr>
            <p:ph idx="1"/>
          </p:nvPr>
        </p:nvSpPr>
        <p:spPr>
          <a:xfrm>
            <a:off x="646103" y="3096039"/>
            <a:ext cx="5744065" cy="2888627"/>
          </a:xfrm>
        </p:spPr>
        <p:txBody>
          <a:bodyPr vert="horz" lIns="91440" tIns="45720" rIns="91440" bIns="45720" rtlCol="0" anchor="t">
            <a:normAutofit/>
          </a:bodyPr>
          <a:lstStyle/>
          <a:p>
            <a:r>
              <a:rPr lang="en-US" sz="2000" dirty="0">
                <a:latin typeface="Tenorite"/>
                <a:ea typeface="+mn-lt"/>
                <a:cs typeface="+mn-lt"/>
              </a:rPr>
              <a:t>Immune cells B, T, and NK cells exhibit a trend of higher activity in pathways that regulate immune responses, such as </a:t>
            </a:r>
            <a:r>
              <a:rPr lang="en-US" sz="2000" b="1" dirty="0">
                <a:latin typeface="Tenorite"/>
                <a:ea typeface="+mn-lt"/>
                <a:cs typeface="+mn-lt"/>
              </a:rPr>
              <a:t>TGF-β.</a:t>
            </a:r>
            <a:endParaRPr lang="en-US" sz="2000" dirty="0">
              <a:latin typeface="Tenorite"/>
              <a:ea typeface="+mn-lt"/>
              <a:cs typeface="+mn-lt"/>
            </a:endParaRPr>
          </a:p>
          <a:p>
            <a:r>
              <a:rPr lang="en-US" sz="2000" dirty="0">
                <a:latin typeface="Tenorite"/>
                <a:ea typeface="+mn-lt"/>
                <a:cs typeface="+mn-lt"/>
              </a:rPr>
              <a:t>Lower activity in pathways that induce apoptosis, such as </a:t>
            </a:r>
            <a:r>
              <a:rPr lang="en-US" sz="2000" b="1" dirty="0">
                <a:latin typeface="Tenorite"/>
                <a:ea typeface="+mn-lt"/>
                <a:cs typeface="+mn-lt"/>
              </a:rPr>
              <a:t>Trail</a:t>
            </a:r>
            <a:r>
              <a:rPr lang="en-US" sz="2000" dirty="0">
                <a:latin typeface="Tenorite"/>
                <a:ea typeface="+mn-lt"/>
                <a:cs typeface="+mn-lt"/>
              </a:rPr>
              <a:t> or </a:t>
            </a:r>
            <a:r>
              <a:rPr lang="en-US" sz="2000" b="1" dirty="0">
                <a:latin typeface="Tenorite"/>
                <a:ea typeface="+mn-lt"/>
                <a:cs typeface="+mn-lt"/>
              </a:rPr>
              <a:t>MAPK </a:t>
            </a:r>
            <a:r>
              <a:rPr lang="en-US" sz="2000" dirty="0">
                <a:latin typeface="Tenorite"/>
                <a:ea typeface="+mn-lt"/>
                <a:cs typeface="+mn-lt"/>
              </a:rPr>
              <a:t>pathway.</a:t>
            </a:r>
          </a:p>
          <a:p>
            <a:r>
              <a:rPr lang="en-US" sz="2000" dirty="0">
                <a:latin typeface="Tenorite"/>
                <a:cs typeface="Calibri"/>
              </a:rPr>
              <a:t>Potential prognostic markers found:</a:t>
            </a:r>
            <a:r>
              <a:rPr lang="en-US" sz="2000" dirty="0">
                <a:latin typeface="Tenorite"/>
                <a:ea typeface="+mn-lt"/>
                <a:cs typeface="+mn-lt"/>
              </a:rPr>
              <a:t> </a:t>
            </a:r>
            <a:r>
              <a:rPr lang="en-US" sz="2000" b="1" dirty="0">
                <a:latin typeface="Tenorite"/>
                <a:ea typeface="+mn-lt"/>
                <a:cs typeface="+mn-lt"/>
              </a:rPr>
              <a:t>ID1, ID3, COM, PMEPA1, SMAD7</a:t>
            </a:r>
            <a:r>
              <a:rPr lang="en-US" sz="2000" dirty="0">
                <a:latin typeface="Tenorite"/>
                <a:ea typeface="+mn-lt"/>
                <a:cs typeface="+mn-lt"/>
              </a:rPr>
              <a:t> (TGF-</a:t>
            </a:r>
            <a:r>
              <a:rPr lang="en-US" sz="2000" b="1" dirty="0">
                <a:ea typeface="+mn-lt"/>
                <a:cs typeface="+mn-lt"/>
              </a:rPr>
              <a:t>β</a:t>
            </a:r>
            <a:r>
              <a:rPr lang="en-US" sz="2000" dirty="0">
                <a:latin typeface="Tenorite"/>
                <a:ea typeface="+mn-lt"/>
                <a:cs typeface="+mn-lt"/>
              </a:rPr>
              <a:t>)  and </a:t>
            </a:r>
            <a:r>
              <a:rPr lang="en-US" sz="2000" b="1" dirty="0">
                <a:latin typeface="Tenorite"/>
                <a:ea typeface="+mn-lt"/>
                <a:cs typeface="+mn-lt"/>
              </a:rPr>
              <a:t>RHEBL1, SMIM3, GPR18, RAB37, RNF175</a:t>
            </a:r>
            <a:r>
              <a:rPr lang="en-US" sz="2000" dirty="0">
                <a:latin typeface="Tenorite"/>
                <a:ea typeface="+mn-lt"/>
                <a:cs typeface="+mn-lt"/>
              </a:rPr>
              <a:t> (Trail)</a:t>
            </a:r>
            <a:endParaRPr lang="en-US" sz="2000" dirty="0">
              <a:latin typeface="Tenorite"/>
              <a:cs typeface="Calibri"/>
            </a:endParaRPr>
          </a:p>
        </p:txBody>
      </p:sp>
      <p:pic>
        <p:nvPicPr>
          <p:cNvPr id="5" name="Picture 5" descr="Chart, bar chart&#10;&#10;Description automatically generated">
            <a:extLst>
              <a:ext uri="{FF2B5EF4-FFF2-40B4-BE49-F238E27FC236}">
                <a16:creationId xmlns:a16="http://schemas.microsoft.com/office/drawing/2014/main" id="{5CA8AF6F-58BF-14FE-ABBC-7E782A012767}"/>
              </a:ext>
            </a:extLst>
          </p:cNvPr>
          <p:cNvPicPr>
            <a:picLocks noChangeAspect="1"/>
          </p:cNvPicPr>
          <p:nvPr/>
        </p:nvPicPr>
        <p:blipFill>
          <a:blip r:embed="rId2"/>
          <a:stretch>
            <a:fillRect/>
          </a:stretch>
        </p:blipFill>
        <p:spPr>
          <a:xfrm>
            <a:off x="7290177" y="4627878"/>
            <a:ext cx="3917020" cy="1958511"/>
          </a:xfrm>
          <a:prstGeom prst="rect">
            <a:avLst/>
          </a:prstGeom>
        </p:spPr>
      </p:pic>
      <p:pic>
        <p:nvPicPr>
          <p:cNvPr id="4" name="Picture 4" descr="Chart, bar chart&#10;&#10;Description automatically generated">
            <a:extLst>
              <a:ext uri="{FF2B5EF4-FFF2-40B4-BE49-F238E27FC236}">
                <a16:creationId xmlns:a16="http://schemas.microsoft.com/office/drawing/2014/main" id="{E0884940-7ED8-FD72-688B-9D7EC01004A3}"/>
              </a:ext>
            </a:extLst>
          </p:cNvPr>
          <p:cNvPicPr>
            <a:picLocks noChangeAspect="1"/>
          </p:cNvPicPr>
          <p:nvPr/>
        </p:nvPicPr>
        <p:blipFill>
          <a:blip r:embed="rId3"/>
          <a:stretch>
            <a:fillRect/>
          </a:stretch>
        </p:blipFill>
        <p:spPr>
          <a:xfrm>
            <a:off x="7291112" y="497236"/>
            <a:ext cx="3923392" cy="1961697"/>
          </a:xfrm>
          <a:prstGeom prst="rect">
            <a:avLst/>
          </a:prstGeom>
        </p:spPr>
      </p:pic>
      <p:cxnSp>
        <p:nvCxnSpPr>
          <p:cNvPr id="29"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7" name="Picture 7" descr="Chart, bar chart&#10;&#10;Description automatically generated">
            <a:extLst>
              <a:ext uri="{FF2B5EF4-FFF2-40B4-BE49-F238E27FC236}">
                <a16:creationId xmlns:a16="http://schemas.microsoft.com/office/drawing/2014/main" id="{10E5F326-3737-A518-FF81-94154AA676B6}"/>
              </a:ext>
            </a:extLst>
          </p:cNvPr>
          <p:cNvPicPr>
            <a:picLocks noChangeAspect="1"/>
          </p:cNvPicPr>
          <p:nvPr/>
        </p:nvPicPr>
        <p:blipFill>
          <a:blip r:embed="rId4"/>
          <a:stretch>
            <a:fillRect/>
          </a:stretch>
        </p:blipFill>
        <p:spPr>
          <a:xfrm>
            <a:off x="7289102" y="2495321"/>
            <a:ext cx="3922921" cy="1977526"/>
          </a:xfrm>
          <a:prstGeom prst="rect">
            <a:avLst/>
          </a:prstGeom>
        </p:spPr>
      </p:pic>
    </p:spTree>
    <p:extLst>
      <p:ext uri="{BB962C8B-B14F-4D97-AF65-F5344CB8AC3E}">
        <p14:creationId xmlns:p14="http://schemas.microsoft.com/office/powerpoint/2010/main" val="29848248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4</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Why is Breast Cancer such a problem?</vt:lpstr>
      <vt:lpstr>Problem with Bulk-RNA Seq Data</vt:lpstr>
      <vt:lpstr>Methodology Flowchart </vt:lpstr>
      <vt:lpstr>Datasets</vt:lpstr>
      <vt:lpstr>Deconvolution Results</vt:lpstr>
      <vt:lpstr>Complex interplay of different types of immune cells at play, each with its unique functions and roles in the immune response.</vt:lpstr>
      <vt:lpstr>Cell Type Contribution to Immune System</vt:lpstr>
      <vt:lpstr>Pathway Inference</vt:lpstr>
      <vt:lpstr>Correlation between cell type and survival outcome [1]</vt:lpstr>
      <vt:lpstr>Correlation between cell type and survival outcome [2]</vt:lpstr>
      <vt:lpstr>Correlation between cell type and survival outcome [3]</vt:lpstr>
      <vt:lpstr>PowerPoint Presentation</vt:lpstr>
      <vt:lpstr>PowerPoint Presentation</vt:lpstr>
      <vt:lpstr>XGBOOST Model Coefficients  and p-values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158</cp:revision>
  <dcterms:created xsi:type="dcterms:W3CDTF">2023-04-20T20:12:33Z</dcterms:created>
  <dcterms:modified xsi:type="dcterms:W3CDTF">2023-04-24T14:43:17Z</dcterms:modified>
</cp:coreProperties>
</file>