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8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5D1C-D8FE-6B48-84A4-FE914B65D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0A27D-F438-F042-B05F-48384280F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DBCF-7B0B-7947-A192-487BEF99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B4E87-80B8-FE48-8722-CF91FF67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E91B9-41D6-444D-8C9C-2117662E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FC25-6C07-F642-8F79-8CE330ED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C7DD2-5B03-004A-B9EB-089AA30C2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7520E-573A-C74B-89CE-25B3CA5A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854F3-9240-A84B-8E81-0E8A9EC4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46F-896E-0B40-9E1C-DE00A39C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E6260-EC27-AA41-A08B-04567D779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745A0-C99B-2240-9E2A-CC2FAC78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2BA6D-020C-B34C-BB26-B9B41850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7B313-A7EF-EA40-9620-CD84C6C7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0A30-63B8-C348-BA2D-DEB0E9B5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5676-111B-764E-A078-D36317E0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2949-7385-D94F-9CC3-3FF73562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904F-B47E-7046-A3EE-52A03CD4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393D-8751-B74B-91CC-8FEC4D61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7E9A-9608-1242-B230-2DE63D9B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9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C845-BFD8-F14B-B9F3-9143818C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D081C-7F9B-6546-8275-0DD0AAB5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D5D4-DB55-8A4E-98EF-224E2696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552E-28F3-2B43-B931-012E2CC6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38AA-473F-854B-A386-71D30485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4B7A-15EC-FD48-ACD4-757FAECA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E78C-E14D-5F41-834D-26ABA4A00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92DAD-5132-C642-B65B-5F99C0B4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5D278-65F0-EC45-90F2-104217E1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96449-A676-E145-B127-59A107BF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E6E24-B715-9447-A683-3C041FB2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4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1B30-884A-864F-9333-9A5104AE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1FC14-89DD-EA4F-8B1D-F3931EAD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EAD36-F55C-4240-A5A3-5BD038A44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A04F3-3C79-254B-AA71-AD6151273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ECFA5-0A31-0046-AA05-92EE24AE5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4C5AD-CAEA-DB4F-BB84-D6693A01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3/1/18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871C9-2EA5-9E44-91F8-FFAD4BFB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9DFCF-9740-CA4A-9811-EBB312BB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7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B3BD-4612-0F4C-808A-7C2CE866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95DF2-F14A-1C4D-84C4-59C09112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374A0-2E9E-8E45-9EA7-02EBBD8A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2D9EC-3A3A-E04A-A33E-15AFF7F1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1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4782E-E654-CD49-ADFF-1DCB485F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3/1/18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76AD4-4B31-A941-A0D0-776B100B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526E-D2D7-CD48-9F44-EA6BA5C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D7F9-34D8-8E4A-AC51-6699F434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099BC-B80D-384B-A245-5307A9B3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3BEBF-88A7-4848-9681-A589F3C5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65E09-FD76-4347-97E7-D4FD8974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067C6-7681-8249-AAAA-206062FE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5A94D-D4C7-A743-8F12-5684B60B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AEA4-0F00-2A4B-B9DF-81AD2138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67F51-0CFA-484D-9E66-03C9EF35A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0899C-3666-1D4E-8E48-31E4F2665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48107-5F68-784E-B5E2-F090A43A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12B4A-E9D0-8A47-9B43-5167CDA3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1450D-23C2-A340-AE8C-8C7A42B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B59B6-AAE7-5C42-BCD1-F2523894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F440B-6C46-CA40-BDC8-9A611F939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1660-D490-F845-B98B-1CD18DED5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9898-07BD-8B48-B9A9-D57151BAA008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8980-9A9B-EC4C-B1F3-6DE28545B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A83D-0A17-504E-83DB-DD7D8CC09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D553-22D6-F64B-9770-68EE25A65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Phenotyping Evaluation Example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47B27-CF00-B34C-A3F4-789D5019D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Laura Wiley</a:t>
            </a:r>
          </a:p>
        </p:txBody>
      </p:sp>
    </p:spTree>
    <p:extLst>
      <p:ext uri="{BB962C8B-B14F-4D97-AF65-F5344CB8AC3E}">
        <p14:creationId xmlns:p14="http://schemas.microsoft.com/office/powerpoint/2010/main" val="27585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F835-43D2-9648-BD6C-EDE3389B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– Testing for aneurysmal SAH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FE11-65CF-2D4B-98AE-CC9002B9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ICD-9 Diagnosis Codes</a:t>
            </a:r>
          </a:p>
          <a:p>
            <a:pPr lvl="1"/>
            <a:r>
              <a:rPr lang="en-US" dirty="0"/>
              <a:t>430 alone</a:t>
            </a:r>
          </a:p>
          <a:p>
            <a:pPr lvl="1"/>
            <a:r>
              <a:rPr lang="en-US" dirty="0"/>
              <a:t>430 + 852.0 + 852.1</a:t>
            </a:r>
          </a:p>
          <a:p>
            <a:r>
              <a:rPr lang="en-US" dirty="0"/>
              <a:t>CPT Codes</a:t>
            </a:r>
          </a:p>
          <a:p>
            <a:pPr lvl="1"/>
            <a:r>
              <a:rPr lang="en-US" dirty="0"/>
              <a:t>61708,61710,61623,61624, 61626,61680,61682,61684,61686,61690,61692,                                    61697,61698,61700,61702,61703,61705,61711</a:t>
            </a:r>
          </a:p>
          <a:p>
            <a:r>
              <a:rPr lang="en-US" dirty="0"/>
              <a:t>ICD-9 Procedure Codes</a:t>
            </a:r>
          </a:p>
          <a:p>
            <a:pPr lvl="1"/>
            <a:r>
              <a:rPr lang="en-US" dirty="0"/>
              <a:t>395.0 + 992.9 + 884.1 + 395.1 + 388. 2 + 395.2 + 397.1 + 397.2 + 397.3 + 397.4 + 397.5 + 397.6 + 379.9 + 397.8 + 397.9</a:t>
            </a:r>
          </a:p>
        </p:txBody>
      </p:sp>
    </p:spTree>
    <p:extLst>
      <p:ext uri="{BB962C8B-B14F-4D97-AF65-F5344CB8AC3E}">
        <p14:creationId xmlns:p14="http://schemas.microsoft.com/office/powerpoint/2010/main" val="249128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7BBD-2147-8E40-97AB-230DE84E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ICD 430 Alone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80CEF-C17E-C542-BE90-67E09683D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541971"/>
              </p:ext>
            </p:extLst>
          </p:nvPr>
        </p:nvGraphicFramePr>
        <p:xfrm>
          <a:off x="838200" y="1530950"/>
          <a:ext cx="480631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118795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78830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Manual Review Aneurysmal SAH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340674"/>
                  </a:ext>
                </a:extLst>
              </a:tr>
              <a:tr h="1371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ICD 430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352894"/>
                  </a:ext>
                </a:extLst>
              </a:tr>
              <a:tr h="1371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374892-975F-F24E-BE58-1D721337A528}"/>
              </a:ext>
            </a:extLst>
          </p:cNvPr>
          <p:cNvSpPr txBox="1"/>
          <p:nvPr/>
        </p:nvSpPr>
        <p:spPr>
          <a:xfrm>
            <a:off x="7038753" y="1690688"/>
            <a:ext cx="35718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Sensitivity:  89.5%</a:t>
            </a:r>
          </a:p>
          <a:p>
            <a:r>
              <a:rPr lang="en-US" sz="3600" dirty="0"/>
              <a:t>Specificity: 87.7%</a:t>
            </a:r>
          </a:p>
          <a:p>
            <a:r>
              <a:rPr lang="en-US" sz="3600" dirty="0"/>
              <a:t>PPV: 63.0 %</a:t>
            </a:r>
          </a:p>
          <a:p>
            <a:r>
              <a:rPr lang="en-US" sz="3600" dirty="0"/>
              <a:t>NPV: 92.3%</a:t>
            </a:r>
          </a:p>
        </p:txBody>
      </p:sp>
    </p:spTree>
    <p:extLst>
      <p:ext uri="{BB962C8B-B14F-4D97-AF65-F5344CB8AC3E}">
        <p14:creationId xmlns:p14="http://schemas.microsoft.com/office/powerpoint/2010/main" val="146536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7BBD-2147-8E40-97AB-230DE84E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ICD 430 and 852.0 and 852.1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80CEF-C17E-C542-BE90-67E09683D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283973"/>
              </p:ext>
            </p:extLst>
          </p:nvPr>
        </p:nvGraphicFramePr>
        <p:xfrm>
          <a:off x="838200" y="1530950"/>
          <a:ext cx="480631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118795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78830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Manual Review Aneurysmal SAH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340674"/>
                  </a:ext>
                </a:extLst>
              </a:tr>
              <a:tr h="1371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ICD 430 + 852…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352894"/>
                  </a:ext>
                </a:extLst>
              </a:tr>
              <a:tr h="1371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374892-975F-F24E-BE58-1D721337A528}"/>
              </a:ext>
            </a:extLst>
          </p:cNvPr>
          <p:cNvSpPr txBox="1"/>
          <p:nvPr/>
        </p:nvSpPr>
        <p:spPr>
          <a:xfrm>
            <a:off x="7038753" y="1690688"/>
            <a:ext cx="35718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Sensitivity:  90.9%</a:t>
            </a:r>
          </a:p>
          <a:p>
            <a:r>
              <a:rPr lang="en-US" sz="3600" dirty="0"/>
              <a:t>Specificity: 86.0%</a:t>
            </a:r>
          </a:p>
          <a:p>
            <a:r>
              <a:rPr lang="en-US" sz="3600" dirty="0"/>
              <a:t>PPV: 74.1%</a:t>
            </a:r>
          </a:p>
          <a:p>
            <a:r>
              <a:rPr lang="en-US" sz="3600" dirty="0"/>
              <a:t>NPV: 95.6%</a:t>
            </a:r>
          </a:p>
        </p:txBody>
      </p:sp>
    </p:spTree>
    <p:extLst>
      <p:ext uri="{BB962C8B-B14F-4D97-AF65-F5344CB8AC3E}">
        <p14:creationId xmlns:p14="http://schemas.microsoft.com/office/powerpoint/2010/main" val="171748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7BBD-2147-8E40-97AB-230DE84E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Combinations – ICD and Procedures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80CEF-C17E-C542-BE90-67E09683D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885267"/>
              </p:ext>
            </p:extLst>
          </p:nvPr>
        </p:nvGraphicFramePr>
        <p:xfrm>
          <a:off x="1281296" y="2849387"/>
          <a:ext cx="3526155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11879567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7788307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Manual Review Aneurysmal SAH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340674"/>
                  </a:ext>
                </a:extLst>
              </a:tr>
              <a:tr h="82296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Algorithm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352894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374892-975F-F24E-BE58-1D721337A528}"/>
              </a:ext>
            </a:extLst>
          </p:cNvPr>
          <p:cNvSpPr txBox="1"/>
          <p:nvPr/>
        </p:nvSpPr>
        <p:spPr>
          <a:xfrm>
            <a:off x="659746" y="5788087"/>
            <a:ext cx="4769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Sensitivity:  90.9%; Specificity: 88.0%</a:t>
            </a:r>
          </a:p>
          <a:p>
            <a:r>
              <a:rPr lang="en-US" sz="2400" dirty="0"/>
              <a:t>PPV: 77.0%; NPV: 95.7%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1AC15-377C-4845-8555-085D1B33DE08}"/>
              </a:ext>
            </a:extLst>
          </p:cNvPr>
          <p:cNvSpPr txBox="1"/>
          <p:nvPr/>
        </p:nvSpPr>
        <p:spPr>
          <a:xfrm>
            <a:off x="569978" y="1977650"/>
            <a:ext cx="4948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430.0 -AND- </a:t>
            </a:r>
            <a:r>
              <a:rPr lang="en-US" sz="3200" b="1" dirty="0" err="1"/>
              <a:t>icd_procedures</a:t>
            </a:r>
            <a:endParaRPr lang="en-US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F1A3B2-E5FF-5E46-A177-C97AAD163854}"/>
              </a:ext>
            </a:extLst>
          </p:cNvPr>
          <p:cNvCxnSpPr/>
          <p:nvPr/>
        </p:nvCxnSpPr>
        <p:spPr>
          <a:xfrm>
            <a:off x="6096000" y="1524100"/>
            <a:ext cx="0" cy="5094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29B657CC-0725-F04C-98D8-6F9FD3F397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697035"/>
              </p:ext>
            </p:extLst>
          </p:nvPr>
        </p:nvGraphicFramePr>
        <p:xfrm>
          <a:off x="7384550" y="2870646"/>
          <a:ext cx="3526155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11879567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7788307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Manual Review Aneurysmal SAH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340674"/>
                  </a:ext>
                </a:extLst>
              </a:tr>
              <a:tr h="82296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Algorithm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352894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3F27170-B1CE-5D43-A3E7-704DD678E7C9}"/>
              </a:ext>
            </a:extLst>
          </p:cNvPr>
          <p:cNvSpPr txBox="1"/>
          <p:nvPr/>
        </p:nvSpPr>
        <p:spPr>
          <a:xfrm>
            <a:off x="6763000" y="5809346"/>
            <a:ext cx="4769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Sensitivity:  90.9%; Specificity: 86.0%</a:t>
            </a:r>
          </a:p>
          <a:p>
            <a:r>
              <a:rPr lang="en-US" sz="2400" dirty="0"/>
              <a:t>PPV: 74.1%; NPV: 95.6%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D59AA3-57CC-714E-9F5D-6F793252D084}"/>
              </a:ext>
            </a:extLst>
          </p:cNvPr>
          <p:cNvSpPr txBox="1"/>
          <p:nvPr/>
        </p:nvSpPr>
        <p:spPr>
          <a:xfrm>
            <a:off x="6626745" y="1211452"/>
            <a:ext cx="50417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430.0 -AND- </a:t>
            </a:r>
            <a:r>
              <a:rPr lang="en-US" sz="3200" b="1" dirty="0" err="1"/>
              <a:t>icd_procedures</a:t>
            </a:r>
            <a:r>
              <a:rPr lang="en-US" sz="3200" b="1" dirty="0"/>
              <a:t> </a:t>
            </a:r>
          </a:p>
          <a:p>
            <a:pPr algn="ctr"/>
            <a:r>
              <a:rPr lang="en-US" sz="3200" b="1" dirty="0"/>
              <a:t>– OR – </a:t>
            </a:r>
          </a:p>
          <a:p>
            <a:pPr algn="ctr"/>
            <a:r>
              <a:rPr lang="en-US" sz="3200" b="1" dirty="0"/>
              <a:t>430.0 alone</a:t>
            </a:r>
          </a:p>
        </p:txBody>
      </p:sp>
    </p:spTree>
    <p:extLst>
      <p:ext uri="{BB962C8B-B14F-4D97-AF65-F5344CB8AC3E}">
        <p14:creationId xmlns:p14="http://schemas.microsoft.com/office/powerpoint/2010/main" val="225639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0262-9B80-7948-AD70-F3A8EAC0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Best™️ Algorithm is….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3159-BFD4-934B-B7FF-32C8B3A4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XYZ</a:t>
            </a:r>
          </a:p>
          <a:p>
            <a:endParaRPr lang="en-US" dirty="0"/>
          </a:p>
          <a:p>
            <a:r>
              <a:rPr lang="en-US" dirty="0"/>
              <a:t>Because …</a:t>
            </a:r>
          </a:p>
        </p:txBody>
      </p:sp>
    </p:spTree>
    <p:extLst>
      <p:ext uri="{BB962C8B-B14F-4D97-AF65-F5344CB8AC3E}">
        <p14:creationId xmlns:p14="http://schemas.microsoft.com/office/powerpoint/2010/main" val="131132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226</Words>
  <Application>Microsoft Macintosh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My Phenotyping Evaluation Example Presentation</vt:lpstr>
      <vt:lpstr>Data Types – Testing for aneurysmal SAH</vt:lpstr>
      <vt:lpstr>ICD 430 Alone</vt:lpstr>
      <vt:lpstr>ICD 430 and 852.0 and 852.1</vt:lpstr>
      <vt:lpstr>Combinations – ICD and Procedures</vt:lpstr>
      <vt:lpstr>The Best™️ Algorithm is….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Wiley, Laura</dc:creator>
  <cp:lastModifiedBy>Wiley, Laura</cp:lastModifiedBy>
  <cp:revision>4</cp:revision>
  <dcterms:created xsi:type="dcterms:W3CDTF">2018-03-02T05:37:34Z</dcterms:created>
  <dcterms:modified xsi:type="dcterms:W3CDTF">2018-03-02T05:59:08Z</dcterms:modified>
</cp:coreProperties>
</file>