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8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1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5D1C-D8FE-6B48-84A4-FE914B65D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0A27D-F438-F042-B05F-48384280F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DBCF-7B0B-7947-A192-487BEF99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B4E87-80B8-FE48-8722-CF91FF67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E91B9-41D6-444D-8C9C-2117662E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FC25-6C07-F642-8F79-8CE330ED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C7DD2-5B03-004A-B9EB-089AA30C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7520E-573A-C74B-89CE-25B3CA5A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854F3-9240-A84B-8E81-0E8A9EC4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46F-896E-0B40-9E1C-DE00A39C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E6260-EC27-AA41-A08B-04567D779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745A0-C99B-2240-9E2A-CC2FAC78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2BA6D-020C-B34C-BB26-B9B41850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7B313-A7EF-EA40-9620-CD84C6C7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0A30-63B8-C348-BA2D-DEB0E9B5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676-111B-764E-A078-D36317E0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2949-7385-D94F-9CC3-3FF73562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904F-B47E-7046-A3EE-52A03CD4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393D-8751-B74B-91CC-8FEC4D61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7E9A-9608-1242-B230-2DE63D9B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9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C845-BFD8-F14B-B9F3-9143818C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D081C-7F9B-6546-8275-0DD0AAB5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D5D4-DB55-8A4E-98EF-224E2696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552E-28F3-2B43-B931-012E2CC6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38AA-473F-854B-A386-71D30485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4B7A-15EC-FD48-ACD4-757FAECA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E78C-E14D-5F41-834D-26ABA4A00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92DAD-5132-C642-B65B-5F99C0B4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5D278-65F0-EC45-90F2-104217E1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96449-A676-E145-B127-59A107BF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E6E24-B715-9447-A683-3C041FB2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1B30-884A-864F-9333-9A5104AE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1FC14-89DD-EA4F-8B1D-F3931EAD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EAD36-F55C-4240-A5A3-5BD038A44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A04F3-3C79-254B-AA71-AD6151273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ECFA5-0A31-0046-AA05-92EE24AE5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4C5AD-CAEA-DB4F-BB84-D6693A01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871C9-2EA5-9E44-91F8-FFAD4BFB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DFCF-9740-CA4A-9811-EBB312BB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7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B3BD-4612-0F4C-808A-7C2CE866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95DF2-F14A-1C4D-84C4-59C09112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374A0-2E9E-8E45-9EA7-02EBBD8A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2D9EC-3A3A-E04A-A33E-15AFF7F1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4782E-E654-CD49-ADFF-1DCB485F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76AD4-4B31-A941-A0D0-776B100B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526E-D2D7-CD48-9F44-EA6BA5C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D7F9-34D8-8E4A-AC51-6699F434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99BC-B80D-384B-A245-5307A9B3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3BEBF-88A7-4848-9681-A589F3C5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65E09-FD76-4347-97E7-D4FD8974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067C6-7681-8249-AAAA-206062FE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5A94D-D4C7-A743-8F12-5684B60B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AEA4-0F00-2A4B-B9DF-81AD2138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67F51-0CFA-484D-9E66-03C9EF35A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0899C-3666-1D4E-8E48-31E4F266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48107-5F68-784E-B5E2-F090A43A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12B4A-E9D0-8A47-9B43-5167CDA3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1450D-23C2-A340-AE8C-8C7A42B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B59B6-AAE7-5C42-BCD1-F2523894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440B-6C46-CA40-BDC8-9A611F939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1660-D490-F845-B98B-1CD18DED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9898-07BD-8B48-B9A9-D57151BAA008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8980-9A9B-EC4C-B1F3-6DE28545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A83D-0A17-504E-83DB-DD7D8CC09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D553-22D6-F64B-9770-68EE25A65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Phenotyping Evaluation Hypertension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47B27-CF00-B34C-A3F4-789D5019D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Yves </a:t>
            </a:r>
            <a:r>
              <a:rPr lang="en-US" dirty="0" err="1"/>
              <a:t>Greatti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42A4-DB6F-BE40-A31D-D983B7EB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Performances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81508-FAA6-1A42-9B02-CCF2853F9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2232"/>
            <a:ext cx="4991100" cy="31414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5BD37-960B-C545-88B0-F689F2C0D19D}"/>
              </a:ext>
            </a:extLst>
          </p:cNvPr>
          <p:cNvSpPr txBox="1"/>
          <p:nvPr/>
        </p:nvSpPr>
        <p:spPr>
          <a:xfrm>
            <a:off x="6096000" y="3111500"/>
            <a:ext cx="604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Specificity Algorithm: ICD-9 Codes</a:t>
            </a:r>
          </a:p>
          <a:p>
            <a:r>
              <a:rPr lang="en-US" dirty="0"/>
              <a:t>High Sensitivity Algorithm: Medications</a:t>
            </a:r>
          </a:p>
          <a:p>
            <a:r>
              <a:rPr lang="en-US" dirty="0"/>
              <a:t>Clinical BP is not better than a random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6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Clinical criteria OR ICD-9 codes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600763"/>
              </p:ext>
            </p:extLst>
          </p:nvPr>
        </p:nvGraphicFramePr>
        <p:xfrm>
          <a:off x="838200" y="1530950"/>
          <a:ext cx="480631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Manual Review Hypertension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1371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COMBINATION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1371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7038753" y="1690688"/>
            <a:ext cx="3571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Sensitivity:  61.9%</a:t>
            </a:r>
          </a:p>
          <a:p>
            <a:r>
              <a:rPr lang="en-US" sz="3600" dirty="0"/>
              <a:t>Specificity: 75%</a:t>
            </a:r>
          </a:p>
          <a:p>
            <a:r>
              <a:rPr lang="en-US" sz="3600" dirty="0"/>
              <a:t>PPV: 81.2%</a:t>
            </a:r>
          </a:p>
          <a:p>
            <a:r>
              <a:rPr lang="en-US" sz="3600" dirty="0"/>
              <a:t>NPV: 52.9%</a:t>
            </a:r>
          </a:p>
        </p:txBody>
      </p:sp>
    </p:spTree>
    <p:extLst>
      <p:ext uri="{BB962C8B-B14F-4D97-AF65-F5344CB8AC3E}">
        <p14:creationId xmlns:p14="http://schemas.microsoft.com/office/powerpoint/2010/main" val="403352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Clinical criteria OR MEDICATIONS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359741"/>
              </p:ext>
            </p:extLst>
          </p:nvPr>
        </p:nvGraphicFramePr>
        <p:xfrm>
          <a:off x="838200" y="1530950"/>
          <a:ext cx="480631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Manual Review Hypertension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1371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COMBINATION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1371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7038753" y="1690688"/>
            <a:ext cx="3690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Sensitivity:  85.7%</a:t>
            </a:r>
          </a:p>
          <a:p>
            <a:r>
              <a:rPr lang="en-US" sz="3600" dirty="0"/>
              <a:t>Specificity: 33.33%</a:t>
            </a:r>
          </a:p>
          <a:p>
            <a:r>
              <a:rPr lang="en-US" sz="3600" dirty="0"/>
              <a:t>PPV: 69.2%</a:t>
            </a:r>
          </a:p>
          <a:p>
            <a:r>
              <a:rPr lang="en-US" sz="3600" dirty="0"/>
              <a:t>NPV: 57.1%</a:t>
            </a:r>
          </a:p>
        </p:txBody>
      </p:sp>
    </p:spTree>
    <p:extLst>
      <p:ext uri="{BB962C8B-B14F-4D97-AF65-F5344CB8AC3E}">
        <p14:creationId xmlns:p14="http://schemas.microsoft.com/office/powerpoint/2010/main" val="152630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(Clinical criteria AND MEDICATIONS) OR ICD-9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394747"/>
              </p:ext>
            </p:extLst>
          </p:nvPr>
        </p:nvGraphicFramePr>
        <p:xfrm>
          <a:off x="838200" y="1530950"/>
          <a:ext cx="480631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Manual Review Hypertension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1371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COMBINATION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1371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7038753" y="1690688"/>
            <a:ext cx="3690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Sensitivity:  63.4%</a:t>
            </a:r>
          </a:p>
          <a:p>
            <a:r>
              <a:rPr lang="en-US" sz="3600" dirty="0"/>
              <a:t>Specificity: 77.7%</a:t>
            </a:r>
          </a:p>
          <a:p>
            <a:r>
              <a:rPr lang="en-US" sz="3600" dirty="0"/>
              <a:t>PPV: 83.3%</a:t>
            </a:r>
          </a:p>
          <a:p>
            <a:r>
              <a:rPr lang="en-US" sz="3600" dirty="0"/>
              <a:t>NPV: 54.9%</a:t>
            </a:r>
          </a:p>
        </p:txBody>
      </p:sp>
    </p:spTree>
    <p:extLst>
      <p:ext uri="{BB962C8B-B14F-4D97-AF65-F5344CB8AC3E}">
        <p14:creationId xmlns:p14="http://schemas.microsoft.com/office/powerpoint/2010/main" val="12355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D865-26B8-D64A-B17B-5B2A58B1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algorithm 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7148F-E3DD-F346-86ED-2D305B7B0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31" y="1690688"/>
            <a:ext cx="5733654" cy="3694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606939-8F1F-8642-BD27-259A8CB94309}"/>
              </a:ext>
            </a:extLst>
          </p:cNvPr>
          <p:cNvSpPr txBox="1"/>
          <p:nvPr/>
        </p:nvSpPr>
        <p:spPr>
          <a:xfrm>
            <a:off x="4635500" y="2277587"/>
            <a:ext cx="650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Clinical And Meds) or ICD-9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it has a good balance of sensitivity (63.4%) and specificity (77.7%0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it is rather complex by mixing different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Portability is in question since there are different data types</a:t>
            </a:r>
          </a:p>
          <a:p>
            <a:pPr lvl="1"/>
            <a:r>
              <a:rPr lang="en-US" dirty="0"/>
              <a:t>so data availability and consistency might be an issue</a:t>
            </a:r>
          </a:p>
        </p:txBody>
      </p:sp>
    </p:spTree>
    <p:extLst>
      <p:ext uri="{BB962C8B-B14F-4D97-AF65-F5344CB8AC3E}">
        <p14:creationId xmlns:p14="http://schemas.microsoft.com/office/powerpoint/2010/main" val="145035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4727-98D1-0D49-98B0-18157701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29E65-5000-DC4F-8B09-D5C53DCF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order to create this computational phenotyping algorithm and accomplish this task you will:</a:t>
            </a:r>
          </a:p>
          <a:p>
            <a:r>
              <a:rPr lang="en-US" dirty="0"/>
              <a:t>Test two or more individual data types</a:t>
            </a:r>
          </a:p>
          <a:p>
            <a:r>
              <a:rPr lang="en-US" dirty="0"/>
              <a:t>Apply two or more manipulations of individual data types</a:t>
            </a:r>
          </a:p>
          <a:p>
            <a:r>
              <a:rPr lang="en-US" dirty="0"/>
              <a:t>Create two or more combinations of data types</a:t>
            </a:r>
          </a:p>
          <a:p>
            <a:r>
              <a:rPr lang="en-US" dirty="0"/>
              <a:t>Provide 2x2 tables and evaluation metrics (sensitivity/specificity/PPV/NPV) for all algorithms tested.</a:t>
            </a:r>
          </a:p>
          <a:p>
            <a:r>
              <a:rPr lang="en-US" dirty="0"/>
              <a:t>Choose and justify the selection of a final computational phenotyping algorithm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4727-98D1-0D49-98B0-18157701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29E65-5000-DC4F-8B09-D5C53DCF1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5937"/>
            <a:ext cx="10515600" cy="746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is from table course3_data.hypertension_goldstandard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5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D824-3A3C-C74B-ADA5-7A103DAB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– Testing for hypertension</a:t>
            </a:r>
            <a:br>
              <a:rPr lang="en-US" dirty="0"/>
            </a:br>
            <a:r>
              <a:rPr lang="en-US" dirty="0"/>
              <a:t>Clinical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D867-37BB-D44D-B5D7-9A2A6CC18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4" y="2206752"/>
            <a:ext cx="10515600" cy="3389376"/>
          </a:xfrm>
        </p:spPr>
        <p:txBody>
          <a:bodyPr>
            <a:normAutofit/>
          </a:bodyPr>
          <a:lstStyle/>
          <a:p>
            <a:r>
              <a:rPr lang="en-US" dirty="0"/>
              <a:t>Systolic BP &gt;= 140 mmHg on more than two occasions</a:t>
            </a:r>
          </a:p>
          <a:p>
            <a:pPr marL="0" indent="0">
              <a:buNone/>
            </a:pPr>
            <a:r>
              <a:rPr lang="en-US" dirty="0"/>
              <a:t>Any event from table mimic3_demo.CHARTEVENTS containing the word “systolic” for which VALUE &gt;=140, and event count &gt; 2</a:t>
            </a:r>
          </a:p>
          <a:p>
            <a:r>
              <a:rPr lang="en-US" dirty="0"/>
              <a:t>Diastolic BP&gt;= 90 mmHg on more than two occasions</a:t>
            </a:r>
          </a:p>
          <a:p>
            <a:pPr marL="0" indent="0">
              <a:buNone/>
            </a:pPr>
            <a:r>
              <a:rPr lang="en-US" dirty="0"/>
              <a:t>Any event from table mimic3_demo.CHARTEVENTS containing the word “diastolic” for which VALUE &gt;=90, and event count &gt;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7818-CEE5-FF4B-AD58-248C6C58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– Testing for hypertension</a:t>
            </a:r>
            <a:br>
              <a:rPr lang="en-US" dirty="0"/>
            </a:br>
            <a:r>
              <a:rPr lang="en-US" dirty="0"/>
              <a:t>ICD-9 diagnosis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D2D6-BEA4-434C-A266-A58EEBD55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7651"/>
            <a:ext cx="10515600" cy="21043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401.0	Malignant</a:t>
            </a:r>
          </a:p>
          <a:p>
            <a:r>
              <a:rPr lang="en-US" dirty="0"/>
              <a:t>401.1	Benign</a:t>
            </a:r>
          </a:p>
          <a:p>
            <a:r>
              <a:rPr lang="en-US" dirty="0"/>
              <a:t>401.9	Unspecified</a:t>
            </a:r>
          </a:p>
          <a:p>
            <a:endParaRPr lang="en-US" dirty="0"/>
          </a:p>
          <a:p>
            <a:r>
              <a:rPr lang="en-US" dirty="0"/>
              <a:t>ICD-9 codes from mimic3_demo.DIAGNOSES_ICD in (4010, or 4011, 4019)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BD7C-C6EF-A844-BA1E-188950BD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– Testing for hypertension</a:t>
            </a:r>
            <a:br>
              <a:rPr lang="en-US" dirty="0"/>
            </a:br>
            <a:r>
              <a:rPr lang="en-US" dirty="0"/>
              <a:t>Medications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92A6-2E34-E141-8425-CADFB51FB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/>
          <a:lstStyle/>
          <a:p>
            <a:r>
              <a:rPr lang="en-US" dirty="0"/>
              <a:t>blood pressure lowering drugs available in</a:t>
            </a:r>
          </a:p>
          <a:p>
            <a:pPr marL="0" indent="0" algn="ctr">
              <a:buNone/>
            </a:pPr>
            <a:r>
              <a:rPr lang="en-US" dirty="0"/>
              <a:t>Table course3_data.D_ANTIHYPERTENSIVES.</a:t>
            </a:r>
          </a:p>
        </p:txBody>
      </p:sp>
    </p:spTree>
    <p:extLst>
      <p:ext uri="{BB962C8B-B14F-4D97-AF65-F5344CB8AC3E}">
        <p14:creationId xmlns:p14="http://schemas.microsoft.com/office/powerpoint/2010/main" val="367259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criteria Alone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005912"/>
              </p:ext>
            </p:extLst>
          </p:nvPr>
        </p:nvGraphicFramePr>
        <p:xfrm>
          <a:off x="838200" y="1530950"/>
          <a:ext cx="480631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Manual Review Hypertension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1371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BP EVENTS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1371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7038753" y="1690688"/>
            <a:ext cx="3571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Sensitivity:  22.2%</a:t>
            </a:r>
          </a:p>
          <a:p>
            <a:r>
              <a:rPr lang="en-US" sz="3600" dirty="0"/>
              <a:t>Specificity: 77.7%</a:t>
            </a:r>
          </a:p>
          <a:p>
            <a:r>
              <a:rPr lang="en-US" sz="3600" dirty="0"/>
              <a:t>PPV: 63.6%</a:t>
            </a:r>
          </a:p>
          <a:p>
            <a:r>
              <a:rPr lang="en-US" sz="3600" dirty="0"/>
              <a:t>NPV: 36.3%</a:t>
            </a:r>
          </a:p>
        </p:txBody>
      </p:sp>
    </p:spTree>
    <p:extLst>
      <p:ext uri="{BB962C8B-B14F-4D97-AF65-F5344CB8AC3E}">
        <p14:creationId xmlns:p14="http://schemas.microsoft.com/office/powerpoint/2010/main" val="104521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ICD-9 Codes Alone (401.0, 401.1, 401.09)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299232"/>
              </p:ext>
            </p:extLst>
          </p:nvPr>
        </p:nvGraphicFramePr>
        <p:xfrm>
          <a:off x="838200" y="1530950"/>
          <a:ext cx="480631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Manual Review Hypertension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1371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ICD-9 CODES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1371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7038753" y="1690688"/>
            <a:ext cx="36760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Sensitivity:  35.7%</a:t>
            </a:r>
          </a:p>
          <a:p>
            <a:r>
              <a:rPr lang="en-US" sz="3600" dirty="0"/>
              <a:t>Specificity: 92.3%</a:t>
            </a:r>
          </a:p>
          <a:p>
            <a:r>
              <a:rPr lang="en-US" sz="3600" dirty="0"/>
              <a:t>PPV: 92.1%</a:t>
            </a:r>
          </a:p>
          <a:p>
            <a:r>
              <a:rPr lang="en-US" sz="3600" dirty="0"/>
              <a:t>NPV: 36.3%</a:t>
            </a:r>
          </a:p>
        </p:txBody>
      </p:sp>
    </p:spTree>
    <p:extLst>
      <p:ext uri="{BB962C8B-B14F-4D97-AF65-F5344CB8AC3E}">
        <p14:creationId xmlns:p14="http://schemas.microsoft.com/office/powerpoint/2010/main" val="189053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 Alone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426276"/>
              </p:ext>
            </p:extLst>
          </p:nvPr>
        </p:nvGraphicFramePr>
        <p:xfrm>
          <a:off x="838200" y="1530950"/>
          <a:ext cx="480631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Manual Review Hypertension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1371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MEDICATIONS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1371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7038753" y="1690688"/>
            <a:ext cx="3571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Sensitivity:  82.5%</a:t>
            </a:r>
          </a:p>
          <a:p>
            <a:r>
              <a:rPr lang="en-US" sz="3600" dirty="0"/>
              <a:t>Specificity: 33.3%</a:t>
            </a:r>
          </a:p>
          <a:p>
            <a:r>
              <a:rPr lang="en-US" sz="3600" dirty="0"/>
              <a:t>PPV: 68.4%</a:t>
            </a:r>
          </a:p>
          <a:p>
            <a:r>
              <a:rPr lang="en-US" sz="3600" dirty="0"/>
              <a:t>NPV: 52.1%</a:t>
            </a:r>
          </a:p>
        </p:txBody>
      </p:sp>
    </p:spTree>
    <p:extLst>
      <p:ext uri="{BB962C8B-B14F-4D97-AF65-F5344CB8AC3E}">
        <p14:creationId xmlns:p14="http://schemas.microsoft.com/office/powerpoint/2010/main" val="109360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510</Words>
  <Application>Microsoft Macintosh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My Phenotyping Evaluation Hypertension</vt:lpstr>
      <vt:lpstr>Requirements</vt:lpstr>
      <vt:lpstr>Training data</vt:lpstr>
      <vt:lpstr>Data Types – Testing for hypertension Clinical criteria</vt:lpstr>
      <vt:lpstr>Data Types – Testing for hypertension ICD-9 diagnosis codes</vt:lpstr>
      <vt:lpstr>Data Types – Testing for hypertension Medications</vt:lpstr>
      <vt:lpstr>Clinical criteria Alone</vt:lpstr>
      <vt:lpstr>ICD-9 Codes Alone (401.0, 401.1, 401.09) </vt:lpstr>
      <vt:lpstr>Medication Alone</vt:lpstr>
      <vt:lpstr>Algorithm Performances</vt:lpstr>
      <vt:lpstr>Clinical criteria OR ICD-9 codes</vt:lpstr>
      <vt:lpstr>Clinical criteria OR MEDICATIONS</vt:lpstr>
      <vt:lpstr>(Clinical criteria AND MEDICATIONS) OR ICD-9</vt:lpstr>
      <vt:lpstr>The best algorithm 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Wiley, Laura</dc:creator>
  <cp:lastModifiedBy>Yves Greatti</cp:lastModifiedBy>
  <cp:revision>16</cp:revision>
  <dcterms:created xsi:type="dcterms:W3CDTF">2018-03-02T05:37:34Z</dcterms:created>
  <dcterms:modified xsi:type="dcterms:W3CDTF">2021-09-27T01:55:57Z</dcterms:modified>
</cp:coreProperties>
</file>