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8" r:id="rId12"/>
    <p:sldId id="272" r:id="rId13"/>
    <p:sldId id="270" r:id="rId14"/>
    <p:sldId id="278" r:id="rId15"/>
    <p:sldId id="273" r:id="rId16"/>
    <p:sldId id="271" r:id="rId17"/>
    <p:sldId id="274" r:id="rId18"/>
    <p:sldId id="269" r:id="rId19"/>
    <p:sldId id="276" r:id="rId20"/>
    <p:sldId id="277" r:id="rId21"/>
    <p:sldId id="275"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48"/>
    <p:restoredTop sz="94643"/>
  </p:normalViewPr>
  <p:slideViewPr>
    <p:cSldViewPr snapToGrid="0" snapToObjects="1">
      <p:cViewPr varScale="1">
        <p:scale>
          <a:sx n="67" d="100"/>
          <a:sy n="67" d="100"/>
        </p:scale>
        <p:origin x="768" y="44"/>
      </p:cViewPr>
      <p:guideLst/>
    </p:cSldViewPr>
  </p:slideViewPr>
  <p:notesTextViewPr>
    <p:cViewPr>
      <p:scale>
        <a:sx n="1" d="1"/>
        <a:sy n="1" d="1"/>
      </p:scale>
      <p:origin x="0" y="0"/>
    </p:cViewPr>
  </p:notesTextViewPr>
  <p:sorterViewPr>
    <p:cViewPr>
      <p:scale>
        <a:sx n="80" d="100"/>
        <a:sy n="80" d="100"/>
      </p:scale>
      <p:origin x="0" y="-11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5D1C-D8FE-6B48-84A4-FE914B65D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E0A27D-F438-F042-B05F-48384280F2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11DBCF-7B0B-7947-A192-487BEF99868E}"/>
              </a:ext>
            </a:extLst>
          </p:cNvPr>
          <p:cNvSpPr>
            <a:spLocks noGrp="1"/>
          </p:cNvSpPr>
          <p:nvPr>
            <p:ph type="dt" sz="half" idx="10"/>
          </p:nvPr>
        </p:nvSpPr>
        <p:spPr/>
        <p:txBody>
          <a:bodyPr/>
          <a:lstStyle/>
          <a:p>
            <a:fld id="{79EC9898-07BD-8B48-B9A9-D57151BAA008}" type="datetimeFigureOut">
              <a:rPr lang="en-US" smtClean="0"/>
              <a:t>6/21/2021</a:t>
            </a:fld>
            <a:endParaRPr lang="en-US"/>
          </a:p>
        </p:txBody>
      </p:sp>
      <p:sp>
        <p:nvSpPr>
          <p:cNvPr id="5" name="Footer Placeholder 4">
            <a:extLst>
              <a:ext uri="{FF2B5EF4-FFF2-40B4-BE49-F238E27FC236}">
                <a16:creationId xmlns:a16="http://schemas.microsoft.com/office/drawing/2014/main" id="{EDDB4E87-80B8-FE48-8722-CF91FF67B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E91B9-41D6-444D-8C9C-2117662E96D4}"/>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823889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FC25-6C07-F642-8F79-8CE330EDEB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7C7DD2-5B03-004A-B9EB-089AA30C29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7520E-573A-C74B-89CE-25B3CA5A61C4}"/>
              </a:ext>
            </a:extLst>
          </p:cNvPr>
          <p:cNvSpPr>
            <a:spLocks noGrp="1"/>
          </p:cNvSpPr>
          <p:nvPr>
            <p:ph type="dt" sz="half" idx="10"/>
          </p:nvPr>
        </p:nvSpPr>
        <p:spPr/>
        <p:txBody>
          <a:bodyPr/>
          <a:lstStyle/>
          <a:p>
            <a:fld id="{79EC9898-07BD-8B48-B9A9-D57151BAA008}" type="datetimeFigureOut">
              <a:rPr lang="en-US" smtClean="0"/>
              <a:t>6/21/2021</a:t>
            </a:fld>
            <a:endParaRPr lang="en-US"/>
          </a:p>
        </p:txBody>
      </p:sp>
      <p:sp>
        <p:nvSpPr>
          <p:cNvPr id="5" name="Footer Placeholder 4">
            <a:extLst>
              <a:ext uri="{FF2B5EF4-FFF2-40B4-BE49-F238E27FC236}">
                <a16:creationId xmlns:a16="http://schemas.microsoft.com/office/drawing/2014/main" id="{058854F3-9240-A84B-8E81-0E8A9EC429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46F-896E-0B40-9E1C-DE00A39C5A9D}"/>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3941885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E6260-EC27-AA41-A08B-04567D779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2745A0-C99B-2240-9E2A-CC2FAC787E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2BA6D-020C-B34C-BB26-B9B41850E366}"/>
              </a:ext>
            </a:extLst>
          </p:cNvPr>
          <p:cNvSpPr>
            <a:spLocks noGrp="1"/>
          </p:cNvSpPr>
          <p:nvPr>
            <p:ph type="dt" sz="half" idx="10"/>
          </p:nvPr>
        </p:nvSpPr>
        <p:spPr/>
        <p:txBody>
          <a:bodyPr/>
          <a:lstStyle/>
          <a:p>
            <a:fld id="{79EC9898-07BD-8B48-B9A9-D57151BAA008}" type="datetimeFigureOut">
              <a:rPr lang="en-US" smtClean="0"/>
              <a:t>6/21/2021</a:t>
            </a:fld>
            <a:endParaRPr lang="en-US"/>
          </a:p>
        </p:txBody>
      </p:sp>
      <p:sp>
        <p:nvSpPr>
          <p:cNvPr id="5" name="Footer Placeholder 4">
            <a:extLst>
              <a:ext uri="{FF2B5EF4-FFF2-40B4-BE49-F238E27FC236}">
                <a16:creationId xmlns:a16="http://schemas.microsoft.com/office/drawing/2014/main" id="{73E7B313-A7EF-EA40-9620-CD84C6C71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E0A30-63B8-C348-BA2D-DEB0E9B56F7E}"/>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68834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5676-111B-764E-A078-D36317E0B4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032949-7385-D94F-9CC3-3FF7356296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3904F-B47E-7046-A3EE-52A03CD42590}"/>
              </a:ext>
            </a:extLst>
          </p:cNvPr>
          <p:cNvSpPr>
            <a:spLocks noGrp="1"/>
          </p:cNvSpPr>
          <p:nvPr>
            <p:ph type="dt" sz="half" idx="10"/>
          </p:nvPr>
        </p:nvSpPr>
        <p:spPr/>
        <p:txBody>
          <a:bodyPr/>
          <a:lstStyle/>
          <a:p>
            <a:fld id="{79EC9898-07BD-8B48-B9A9-D57151BAA008}" type="datetimeFigureOut">
              <a:rPr lang="en-US" smtClean="0"/>
              <a:t>6/21/2021</a:t>
            </a:fld>
            <a:endParaRPr lang="en-US"/>
          </a:p>
        </p:txBody>
      </p:sp>
      <p:sp>
        <p:nvSpPr>
          <p:cNvPr id="5" name="Footer Placeholder 4">
            <a:extLst>
              <a:ext uri="{FF2B5EF4-FFF2-40B4-BE49-F238E27FC236}">
                <a16:creationId xmlns:a16="http://schemas.microsoft.com/office/drawing/2014/main" id="{809D393D-8751-B74B-91CC-8FEC4D617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A7E9A-9608-1242-B230-2DE63D9B6B55}"/>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186769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C845-BFD8-F14B-B9F3-9143818C5D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3D081C-7F9B-6546-8275-0DD0AAB587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05D5D4-DB55-8A4E-98EF-224E2696F177}"/>
              </a:ext>
            </a:extLst>
          </p:cNvPr>
          <p:cNvSpPr>
            <a:spLocks noGrp="1"/>
          </p:cNvSpPr>
          <p:nvPr>
            <p:ph type="dt" sz="half" idx="10"/>
          </p:nvPr>
        </p:nvSpPr>
        <p:spPr/>
        <p:txBody>
          <a:bodyPr/>
          <a:lstStyle/>
          <a:p>
            <a:fld id="{79EC9898-07BD-8B48-B9A9-D57151BAA008}" type="datetimeFigureOut">
              <a:rPr lang="en-US" smtClean="0"/>
              <a:t>6/21/2021</a:t>
            </a:fld>
            <a:endParaRPr lang="en-US"/>
          </a:p>
        </p:txBody>
      </p:sp>
      <p:sp>
        <p:nvSpPr>
          <p:cNvPr id="5" name="Footer Placeholder 4">
            <a:extLst>
              <a:ext uri="{FF2B5EF4-FFF2-40B4-BE49-F238E27FC236}">
                <a16:creationId xmlns:a16="http://schemas.microsoft.com/office/drawing/2014/main" id="{98C0552E-28F3-2B43-B931-012E2CC635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238AA-473F-854B-A386-71D304853180}"/>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1316568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4B7A-15EC-FD48-ACD4-757FAECAD3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CEE78C-E14D-5F41-834D-26ABA4A00C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E92DAD-5132-C642-B65B-5F99C0B485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D5D278-65F0-EC45-90F2-104217E123BC}"/>
              </a:ext>
            </a:extLst>
          </p:cNvPr>
          <p:cNvSpPr>
            <a:spLocks noGrp="1"/>
          </p:cNvSpPr>
          <p:nvPr>
            <p:ph type="dt" sz="half" idx="10"/>
          </p:nvPr>
        </p:nvSpPr>
        <p:spPr/>
        <p:txBody>
          <a:bodyPr/>
          <a:lstStyle/>
          <a:p>
            <a:fld id="{79EC9898-07BD-8B48-B9A9-D57151BAA008}" type="datetimeFigureOut">
              <a:rPr lang="en-US" smtClean="0"/>
              <a:t>6/21/2021</a:t>
            </a:fld>
            <a:endParaRPr lang="en-US"/>
          </a:p>
        </p:txBody>
      </p:sp>
      <p:sp>
        <p:nvSpPr>
          <p:cNvPr id="6" name="Footer Placeholder 5">
            <a:extLst>
              <a:ext uri="{FF2B5EF4-FFF2-40B4-BE49-F238E27FC236}">
                <a16:creationId xmlns:a16="http://schemas.microsoft.com/office/drawing/2014/main" id="{61A96449-A676-E145-B127-59A107BF39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E6E24-B715-9447-A683-3C041FB2E938}"/>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411104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1B30-884A-864F-9333-9A5104AEBA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01FC14-89DD-EA4F-8B1D-F3931EADA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2FEAD36-F55C-4240-A5A3-5BD038A442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DA04F3-3C79-254B-AA71-AD61512739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EECFA5-0A31-0046-AA05-92EE24AE5A8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14C5AD-CAEA-DB4F-BB84-D6693A01C5E4}"/>
              </a:ext>
            </a:extLst>
          </p:cNvPr>
          <p:cNvSpPr>
            <a:spLocks noGrp="1"/>
          </p:cNvSpPr>
          <p:nvPr>
            <p:ph type="dt" sz="half" idx="10"/>
          </p:nvPr>
        </p:nvSpPr>
        <p:spPr/>
        <p:txBody>
          <a:bodyPr/>
          <a:lstStyle/>
          <a:p>
            <a:fld id="{79EC9898-07BD-8B48-B9A9-D57151BAA008}" type="datetimeFigureOut">
              <a:rPr lang="en-US" smtClean="0"/>
              <a:t>6/21/2021</a:t>
            </a:fld>
            <a:endParaRPr lang="en-US"/>
          </a:p>
        </p:txBody>
      </p:sp>
      <p:sp>
        <p:nvSpPr>
          <p:cNvPr id="8" name="Footer Placeholder 7">
            <a:extLst>
              <a:ext uri="{FF2B5EF4-FFF2-40B4-BE49-F238E27FC236}">
                <a16:creationId xmlns:a16="http://schemas.microsoft.com/office/drawing/2014/main" id="{F10871C9-2EA5-9E44-91F8-FFAD4BFB97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C9DFCF-9740-CA4A-9811-EBB312BBB932}"/>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1538570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B3BD-4612-0F4C-808A-7C2CE86660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B95DF2-F14A-1C4D-84C4-59C091129475}"/>
              </a:ext>
            </a:extLst>
          </p:cNvPr>
          <p:cNvSpPr>
            <a:spLocks noGrp="1"/>
          </p:cNvSpPr>
          <p:nvPr>
            <p:ph type="dt" sz="half" idx="10"/>
          </p:nvPr>
        </p:nvSpPr>
        <p:spPr/>
        <p:txBody>
          <a:bodyPr/>
          <a:lstStyle/>
          <a:p>
            <a:fld id="{79EC9898-07BD-8B48-B9A9-D57151BAA008}" type="datetimeFigureOut">
              <a:rPr lang="en-US" smtClean="0"/>
              <a:t>6/21/2021</a:t>
            </a:fld>
            <a:endParaRPr lang="en-US"/>
          </a:p>
        </p:txBody>
      </p:sp>
      <p:sp>
        <p:nvSpPr>
          <p:cNvPr id="4" name="Footer Placeholder 3">
            <a:extLst>
              <a:ext uri="{FF2B5EF4-FFF2-40B4-BE49-F238E27FC236}">
                <a16:creationId xmlns:a16="http://schemas.microsoft.com/office/drawing/2014/main" id="{4F3374A0-2E9E-8E45-9EA7-02EBBD8A28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62D9EC-3A3A-E04A-A33E-15AFF7F13308}"/>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322641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4782E-E654-CD49-ADFF-1DCB485F9170}"/>
              </a:ext>
            </a:extLst>
          </p:cNvPr>
          <p:cNvSpPr>
            <a:spLocks noGrp="1"/>
          </p:cNvSpPr>
          <p:nvPr>
            <p:ph type="dt" sz="half" idx="10"/>
          </p:nvPr>
        </p:nvSpPr>
        <p:spPr/>
        <p:txBody>
          <a:bodyPr/>
          <a:lstStyle/>
          <a:p>
            <a:fld id="{79EC9898-07BD-8B48-B9A9-D57151BAA008}" type="datetimeFigureOut">
              <a:rPr lang="en-US" smtClean="0"/>
              <a:t>6/21/2021</a:t>
            </a:fld>
            <a:endParaRPr lang="en-US"/>
          </a:p>
        </p:txBody>
      </p:sp>
      <p:sp>
        <p:nvSpPr>
          <p:cNvPr id="3" name="Footer Placeholder 2">
            <a:extLst>
              <a:ext uri="{FF2B5EF4-FFF2-40B4-BE49-F238E27FC236}">
                <a16:creationId xmlns:a16="http://schemas.microsoft.com/office/drawing/2014/main" id="{C2A76AD4-4B31-A941-A0D0-776B100B23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35526E-D2D7-CD48-9F44-EA6BA5CB91B5}"/>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105609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D7F9-34D8-8E4A-AC51-6699F4340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0099BC-B80D-384B-A245-5307A9B3B3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83BEBF-88A7-4848-9681-A589F3C5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E65E09-FD76-4347-97E7-D4FD8974206B}"/>
              </a:ext>
            </a:extLst>
          </p:cNvPr>
          <p:cNvSpPr>
            <a:spLocks noGrp="1"/>
          </p:cNvSpPr>
          <p:nvPr>
            <p:ph type="dt" sz="half" idx="10"/>
          </p:nvPr>
        </p:nvSpPr>
        <p:spPr/>
        <p:txBody>
          <a:bodyPr/>
          <a:lstStyle/>
          <a:p>
            <a:fld id="{79EC9898-07BD-8B48-B9A9-D57151BAA008}" type="datetimeFigureOut">
              <a:rPr lang="en-US" smtClean="0"/>
              <a:t>6/21/2021</a:t>
            </a:fld>
            <a:endParaRPr lang="en-US"/>
          </a:p>
        </p:txBody>
      </p:sp>
      <p:sp>
        <p:nvSpPr>
          <p:cNvPr id="6" name="Footer Placeholder 5">
            <a:extLst>
              <a:ext uri="{FF2B5EF4-FFF2-40B4-BE49-F238E27FC236}">
                <a16:creationId xmlns:a16="http://schemas.microsoft.com/office/drawing/2014/main" id="{CAC067C6-7681-8249-AAAA-206062FE1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E5A94D-D4C7-A743-8F12-5684B60B7DB7}"/>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97723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AEA4-0F00-2A4B-B9DF-81AD21387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A67F51-0CFA-484D-9E66-03C9EF35A5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F0899C-3666-1D4E-8E48-31E4F2665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148107-5F68-784E-B5E2-F090A43AEEA9}"/>
              </a:ext>
            </a:extLst>
          </p:cNvPr>
          <p:cNvSpPr>
            <a:spLocks noGrp="1"/>
          </p:cNvSpPr>
          <p:nvPr>
            <p:ph type="dt" sz="half" idx="10"/>
          </p:nvPr>
        </p:nvSpPr>
        <p:spPr/>
        <p:txBody>
          <a:bodyPr/>
          <a:lstStyle/>
          <a:p>
            <a:fld id="{79EC9898-07BD-8B48-B9A9-D57151BAA008}" type="datetimeFigureOut">
              <a:rPr lang="en-US" smtClean="0"/>
              <a:t>6/21/2021</a:t>
            </a:fld>
            <a:endParaRPr lang="en-US"/>
          </a:p>
        </p:txBody>
      </p:sp>
      <p:sp>
        <p:nvSpPr>
          <p:cNvPr id="6" name="Footer Placeholder 5">
            <a:extLst>
              <a:ext uri="{FF2B5EF4-FFF2-40B4-BE49-F238E27FC236}">
                <a16:creationId xmlns:a16="http://schemas.microsoft.com/office/drawing/2014/main" id="{60512B4A-E9D0-8A47-9B43-5167CDA39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1450D-23C2-A340-AE8C-8C7A42B0D2DC}"/>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302826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7B59B6-AAE7-5C42-BCD1-F25238944A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5F440B-6C46-CA40-BDC8-9A611F9391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21660-D490-F845-B98B-1CD18DED5A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C9898-07BD-8B48-B9A9-D57151BAA008}" type="datetimeFigureOut">
              <a:rPr lang="en-US" smtClean="0"/>
              <a:t>6/21/2021</a:t>
            </a:fld>
            <a:endParaRPr lang="en-US"/>
          </a:p>
        </p:txBody>
      </p:sp>
      <p:sp>
        <p:nvSpPr>
          <p:cNvPr id="5" name="Footer Placeholder 4">
            <a:extLst>
              <a:ext uri="{FF2B5EF4-FFF2-40B4-BE49-F238E27FC236}">
                <a16:creationId xmlns:a16="http://schemas.microsoft.com/office/drawing/2014/main" id="{269C8980-9A9B-EC4C-B1F3-6DE28545B4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91A83D-0A17-504E-83DB-DD7D8CC092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D424B-C247-7843-A231-D8647B8C18A0}" type="slidenum">
              <a:rPr lang="en-US" smtClean="0"/>
              <a:t>‹#›</a:t>
            </a:fld>
            <a:endParaRPr lang="en-US"/>
          </a:p>
        </p:txBody>
      </p:sp>
    </p:spTree>
    <p:extLst>
      <p:ext uri="{BB962C8B-B14F-4D97-AF65-F5344CB8AC3E}">
        <p14:creationId xmlns:p14="http://schemas.microsoft.com/office/powerpoint/2010/main" val="1189981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D553-22D6-F64B-9770-68EE25A65546}"/>
              </a:ext>
            </a:extLst>
          </p:cNvPr>
          <p:cNvSpPr>
            <a:spLocks noGrp="1"/>
          </p:cNvSpPr>
          <p:nvPr>
            <p:ph type="ctrTitle"/>
          </p:nvPr>
        </p:nvSpPr>
        <p:spPr/>
        <p:txBody>
          <a:bodyPr/>
          <a:lstStyle/>
          <a:p>
            <a:r>
              <a:rPr lang="en-US" dirty="0"/>
              <a:t>My Phenotyping Evaluation Example Presentation</a:t>
            </a:r>
          </a:p>
        </p:txBody>
      </p:sp>
      <p:sp>
        <p:nvSpPr>
          <p:cNvPr id="3" name="Subtitle 2">
            <a:extLst>
              <a:ext uri="{FF2B5EF4-FFF2-40B4-BE49-F238E27FC236}">
                <a16:creationId xmlns:a16="http://schemas.microsoft.com/office/drawing/2014/main" id="{36F47B27-CF00-B34C-A3F4-789D5019D0E4}"/>
              </a:ext>
            </a:extLst>
          </p:cNvPr>
          <p:cNvSpPr>
            <a:spLocks noGrp="1"/>
          </p:cNvSpPr>
          <p:nvPr>
            <p:ph type="subTitle" idx="1"/>
          </p:nvPr>
        </p:nvSpPr>
        <p:spPr/>
        <p:txBody>
          <a:bodyPr/>
          <a:lstStyle/>
          <a:p>
            <a:r>
              <a:rPr lang="en-US" dirty="0"/>
              <a:t>T</a:t>
            </a:r>
            <a:r>
              <a:rPr lang="en-US" altLang="zh-CN" dirty="0"/>
              <a:t>ingting Yang</a:t>
            </a:r>
            <a:endParaRPr lang="en-US" dirty="0"/>
          </a:p>
        </p:txBody>
      </p:sp>
    </p:spTree>
    <p:extLst>
      <p:ext uri="{BB962C8B-B14F-4D97-AF65-F5344CB8AC3E}">
        <p14:creationId xmlns:p14="http://schemas.microsoft.com/office/powerpoint/2010/main" val="27585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838200" y="365125"/>
            <a:ext cx="11087100" cy="1325563"/>
          </a:xfrm>
        </p:spPr>
        <p:txBody>
          <a:bodyPr>
            <a:normAutofit/>
          </a:bodyPr>
          <a:lstStyle/>
          <a:p>
            <a:r>
              <a:rPr lang="en-US" sz="3600" dirty="0"/>
              <a:t>      Systolic BP &gt;= 140 mmHg on more than two occasions</a:t>
            </a:r>
            <a:br>
              <a:rPr lang="en-US" sz="3600" dirty="0"/>
            </a:br>
            <a:r>
              <a:rPr lang="en-US" sz="3600" b="1" dirty="0"/>
              <a:t>OR</a:t>
            </a:r>
            <a:r>
              <a:rPr lang="en-US" sz="3600" dirty="0"/>
              <a:t> Diastolic BP&gt;= 90 mmHg on more than two occasions</a:t>
            </a:r>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1432758559"/>
              </p:ext>
            </p:extLst>
          </p:nvPr>
        </p:nvGraphicFramePr>
        <p:xfrm>
          <a:off x="838200" y="1940525"/>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SBP_DBP</a:t>
                      </a:r>
                    </a:p>
                  </a:txBody>
                  <a:tcPr vert="vert270" anchor="ctr"/>
                </a:tc>
                <a:tc>
                  <a:txBody>
                    <a:bodyPr/>
                    <a:lstStyle/>
                    <a:p>
                      <a:pPr algn="ctr"/>
                      <a:r>
                        <a:rPr lang="en-US" sz="3200" dirty="0"/>
                        <a:t>+</a:t>
                      </a:r>
                    </a:p>
                  </a:txBody>
                  <a:tcPr anchor="ctr"/>
                </a:tc>
                <a:tc>
                  <a:txBody>
                    <a:bodyPr/>
                    <a:lstStyle/>
                    <a:p>
                      <a:pPr algn="ctr"/>
                      <a:r>
                        <a:rPr lang="en-US" sz="3200" dirty="0"/>
                        <a:t>38</a:t>
                      </a:r>
                    </a:p>
                  </a:txBody>
                  <a:tcPr anchor="ctr"/>
                </a:tc>
                <a:tc>
                  <a:txBody>
                    <a:bodyPr/>
                    <a:lstStyle/>
                    <a:p>
                      <a:pPr algn="ctr"/>
                      <a:r>
                        <a:rPr lang="en-US" sz="3200" dirty="0"/>
                        <a:t>15</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14</a:t>
                      </a:r>
                    </a:p>
                  </a:txBody>
                  <a:tcPr anchor="ctr"/>
                </a:tc>
                <a:tc>
                  <a:txBody>
                    <a:bodyPr/>
                    <a:lstStyle/>
                    <a:p>
                      <a:pPr algn="ctr"/>
                      <a:r>
                        <a:rPr lang="en-US" sz="3200" dirty="0"/>
                        <a:t>13</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2205038"/>
            <a:ext cx="3584636" cy="2308324"/>
          </a:xfrm>
          <a:prstGeom prst="rect">
            <a:avLst/>
          </a:prstGeom>
          <a:noFill/>
        </p:spPr>
        <p:txBody>
          <a:bodyPr wrap="none" rtlCol="0">
            <a:spAutoFit/>
          </a:bodyPr>
          <a:lstStyle/>
          <a:p>
            <a:r>
              <a:rPr lang="en-US" sz="3600" dirty="0"/>
              <a:t>Sensitivity: 73.1%</a:t>
            </a:r>
          </a:p>
          <a:p>
            <a:r>
              <a:rPr lang="en-US" sz="3600" dirty="0"/>
              <a:t>Specificity: 46.4%</a:t>
            </a:r>
          </a:p>
          <a:p>
            <a:r>
              <a:rPr lang="en-US" sz="3600" dirty="0"/>
              <a:t>PPV: 71.7%</a:t>
            </a:r>
          </a:p>
          <a:p>
            <a:r>
              <a:rPr lang="en-US" sz="3600" dirty="0"/>
              <a:t>NPV: 48.2%</a:t>
            </a:r>
          </a:p>
        </p:txBody>
      </p:sp>
    </p:spTree>
    <p:extLst>
      <p:ext uri="{BB962C8B-B14F-4D97-AF65-F5344CB8AC3E}">
        <p14:creationId xmlns:p14="http://schemas.microsoft.com/office/powerpoint/2010/main" val="97207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838200" y="504543"/>
            <a:ext cx="11087100" cy="1325563"/>
          </a:xfrm>
        </p:spPr>
        <p:txBody>
          <a:bodyPr>
            <a:normAutofit fontScale="90000"/>
          </a:bodyPr>
          <a:lstStyle/>
          <a:p>
            <a:r>
              <a:rPr lang="en-US" sz="3600" b="1" u="sng" dirty="0"/>
              <a:t> Combinations -  </a:t>
            </a:r>
            <a:br>
              <a:rPr lang="en-US" sz="3600" b="1" u="sng" dirty="0"/>
            </a:br>
            <a:r>
              <a:rPr lang="en-US" sz="3600" dirty="0"/>
              <a:t>Medication: any Calcium channel blockers</a:t>
            </a:r>
            <a:br>
              <a:rPr lang="en-US" sz="3600" dirty="0"/>
            </a:br>
            <a:r>
              <a:rPr lang="en-US" sz="3600" b="1" dirty="0"/>
              <a:t>OR</a:t>
            </a:r>
            <a:r>
              <a:rPr lang="en-US" sz="3600" dirty="0"/>
              <a:t> Systolic BP &gt;= 140 mmHg on more than two occasions</a:t>
            </a:r>
            <a:br>
              <a:rPr lang="en-US" sz="3600" dirty="0"/>
            </a:br>
            <a:endParaRPr lang="en-US" sz="3600" dirty="0"/>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1927520444"/>
              </p:ext>
            </p:extLst>
          </p:nvPr>
        </p:nvGraphicFramePr>
        <p:xfrm>
          <a:off x="838200" y="1940525"/>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SBP_DBP</a:t>
                      </a:r>
                    </a:p>
                  </a:txBody>
                  <a:tcPr vert="vert270" anchor="ctr"/>
                </a:tc>
                <a:tc>
                  <a:txBody>
                    <a:bodyPr/>
                    <a:lstStyle/>
                    <a:p>
                      <a:pPr algn="ctr"/>
                      <a:r>
                        <a:rPr lang="en-US" sz="3200" dirty="0"/>
                        <a:t>+</a:t>
                      </a:r>
                    </a:p>
                  </a:txBody>
                  <a:tcPr anchor="ctr"/>
                </a:tc>
                <a:tc>
                  <a:txBody>
                    <a:bodyPr/>
                    <a:lstStyle/>
                    <a:p>
                      <a:pPr algn="ctr"/>
                      <a:r>
                        <a:rPr lang="en-US" sz="3200" dirty="0"/>
                        <a:t>40</a:t>
                      </a:r>
                    </a:p>
                  </a:txBody>
                  <a:tcPr anchor="ctr"/>
                </a:tc>
                <a:tc>
                  <a:txBody>
                    <a:bodyPr/>
                    <a:lstStyle/>
                    <a:p>
                      <a:pPr algn="ctr"/>
                      <a:r>
                        <a:rPr lang="en-US" sz="3200" dirty="0"/>
                        <a:t>14</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12</a:t>
                      </a:r>
                    </a:p>
                  </a:txBody>
                  <a:tcPr anchor="ctr"/>
                </a:tc>
                <a:tc>
                  <a:txBody>
                    <a:bodyPr/>
                    <a:lstStyle/>
                    <a:p>
                      <a:pPr algn="ctr"/>
                      <a:r>
                        <a:rPr lang="en-US" sz="3200" dirty="0"/>
                        <a:t>14</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2205038"/>
            <a:ext cx="3584636" cy="2308324"/>
          </a:xfrm>
          <a:prstGeom prst="rect">
            <a:avLst/>
          </a:prstGeom>
          <a:noFill/>
        </p:spPr>
        <p:txBody>
          <a:bodyPr wrap="none" rtlCol="0">
            <a:spAutoFit/>
          </a:bodyPr>
          <a:lstStyle/>
          <a:p>
            <a:r>
              <a:rPr lang="en-US" sz="3600" dirty="0"/>
              <a:t>Sensitivity: 76.9%</a:t>
            </a:r>
          </a:p>
          <a:p>
            <a:r>
              <a:rPr lang="en-US" sz="3600" dirty="0"/>
              <a:t>Specificity: 50.0%</a:t>
            </a:r>
          </a:p>
          <a:p>
            <a:r>
              <a:rPr lang="en-US" sz="3600" dirty="0"/>
              <a:t>PPV: 74.1%</a:t>
            </a:r>
          </a:p>
          <a:p>
            <a:r>
              <a:rPr lang="en-US" sz="3600" dirty="0"/>
              <a:t>NPV: 53.9%</a:t>
            </a:r>
          </a:p>
        </p:txBody>
      </p:sp>
    </p:spTree>
    <p:extLst>
      <p:ext uri="{BB962C8B-B14F-4D97-AF65-F5344CB8AC3E}">
        <p14:creationId xmlns:p14="http://schemas.microsoft.com/office/powerpoint/2010/main" val="2174777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838200" y="504543"/>
            <a:ext cx="11087100" cy="1325563"/>
          </a:xfrm>
        </p:spPr>
        <p:txBody>
          <a:bodyPr>
            <a:normAutofit fontScale="90000"/>
          </a:bodyPr>
          <a:lstStyle/>
          <a:p>
            <a:r>
              <a:rPr lang="en-US" sz="3600" b="1" u="sng" dirty="0"/>
              <a:t> Combinations -  </a:t>
            </a:r>
            <a:br>
              <a:rPr lang="en-US" sz="3600" b="1" u="sng" dirty="0"/>
            </a:br>
            <a:r>
              <a:rPr lang="en-US" sz="3600" dirty="0"/>
              <a:t>Medication: any Calcium channel blockers</a:t>
            </a:r>
            <a:br>
              <a:rPr lang="en-US" sz="3600" dirty="0"/>
            </a:br>
            <a:r>
              <a:rPr lang="en-US" sz="3600" b="1" dirty="0"/>
              <a:t>AND</a:t>
            </a:r>
            <a:r>
              <a:rPr lang="en-US" sz="3600" dirty="0"/>
              <a:t> Systolic BP &gt;= 140 mmHg on more than two occasions</a:t>
            </a:r>
            <a:br>
              <a:rPr lang="en-US" sz="3600" dirty="0"/>
            </a:br>
            <a:endParaRPr lang="en-US" sz="3600" dirty="0"/>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3824838821"/>
              </p:ext>
            </p:extLst>
          </p:nvPr>
        </p:nvGraphicFramePr>
        <p:xfrm>
          <a:off x="838200" y="1940525"/>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SBP_DBP</a:t>
                      </a:r>
                    </a:p>
                  </a:txBody>
                  <a:tcPr vert="vert270" anchor="ctr"/>
                </a:tc>
                <a:tc>
                  <a:txBody>
                    <a:bodyPr/>
                    <a:lstStyle/>
                    <a:p>
                      <a:pPr algn="ctr"/>
                      <a:r>
                        <a:rPr lang="en-US" sz="3200" dirty="0"/>
                        <a:t>+</a:t>
                      </a:r>
                    </a:p>
                  </a:txBody>
                  <a:tcPr anchor="ctr"/>
                </a:tc>
                <a:tc>
                  <a:txBody>
                    <a:bodyPr/>
                    <a:lstStyle/>
                    <a:p>
                      <a:pPr algn="ctr"/>
                      <a:r>
                        <a:rPr lang="en-US" sz="3200" dirty="0"/>
                        <a:t>7</a:t>
                      </a:r>
                    </a:p>
                  </a:txBody>
                  <a:tcPr anchor="ctr"/>
                </a:tc>
                <a:tc>
                  <a:txBody>
                    <a:bodyPr/>
                    <a:lstStyle/>
                    <a:p>
                      <a:pPr algn="ctr"/>
                      <a:r>
                        <a:rPr lang="en-US" sz="3200" dirty="0"/>
                        <a:t>1</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45</a:t>
                      </a:r>
                    </a:p>
                  </a:txBody>
                  <a:tcPr anchor="ctr"/>
                </a:tc>
                <a:tc>
                  <a:txBody>
                    <a:bodyPr/>
                    <a:lstStyle/>
                    <a:p>
                      <a:pPr algn="ctr"/>
                      <a:r>
                        <a:rPr lang="en-US" sz="3200" dirty="0"/>
                        <a:t>27</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2205038"/>
            <a:ext cx="3584636" cy="2308324"/>
          </a:xfrm>
          <a:prstGeom prst="rect">
            <a:avLst/>
          </a:prstGeom>
          <a:noFill/>
        </p:spPr>
        <p:txBody>
          <a:bodyPr wrap="none" rtlCol="0">
            <a:spAutoFit/>
          </a:bodyPr>
          <a:lstStyle/>
          <a:p>
            <a:r>
              <a:rPr lang="en-US" sz="3600" dirty="0"/>
              <a:t>Sensitivity: 13.5%</a:t>
            </a:r>
          </a:p>
          <a:p>
            <a:r>
              <a:rPr lang="en-US" sz="3600" dirty="0"/>
              <a:t>Specificity: 96.4%</a:t>
            </a:r>
          </a:p>
          <a:p>
            <a:r>
              <a:rPr lang="en-US" sz="3600" dirty="0"/>
              <a:t>PPV: 87.5%</a:t>
            </a:r>
          </a:p>
          <a:p>
            <a:r>
              <a:rPr lang="en-US" sz="3600" dirty="0"/>
              <a:t>NPV: 37.5%</a:t>
            </a:r>
          </a:p>
        </p:txBody>
      </p:sp>
    </p:spTree>
    <p:extLst>
      <p:ext uri="{BB962C8B-B14F-4D97-AF65-F5344CB8AC3E}">
        <p14:creationId xmlns:p14="http://schemas.microsoft.com/office/powerpoint/2010/main" val="2494219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838200" y="723618"/>
            <a:ext cx="11087100" cy="1325563"/>
          </a:xfrm>
        </p:spPr>
        <p:txBody>
          <a:bodyPr>
            <a:normAutofit fontScale="90000"/>
          </a:bodyPr>
          <a:lstStyle/>
          <a:p>
            <a:r>
              <a:rPr lang="en-US" sz="3600" b="1" u="sng" dirty="0"/>
              <a:t> Combinations -  </a:t>
            </a:r>
            <a:br>
              <a:rPr lang="en-US" sz="3600" b="1" u="sng" dirty="0"/>
            </a:br>
            <a:r>
              <a:rPr lang="en-US" sz="3600" dirty="0"/>
              <a:t>Medication: any Calcium channel blockers</a:t>
            </a:r>
            <a:br>
              <a:rPr lang="en-US" sz="3600" dirty="0"/>
            </a:br>
            <a:r>
              <a:rPr lang="en-US" sz="3600" b="1" dirty="0"/>
              <a:t>OR</a:t>
            </a:r>
            <a:r>
              <a:rPr lang="en-US" sz="3600" dirty="0"/>
              <a:t> any essential hypertension ICD-9 codes</a:t>
            </a:r>
            <a:br>
              <a:rPr lang="en-US" sz="3600" dirty="0"/>
            </a:br>
            <a:endParaRPr lang="en-US" sz="3600" dirty="0"/>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426960902"/>
              </p:ext>
            </p:extLst>
          </p:nvPr>
        </p:nvGraphicFramePr>
        <p:xfrm>
          <a:off x="838200" y="2159600"/>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SBP_DBP_ICDs</a:t>
                      </a:r>
                    </a:p>
                  </a:txBody>
                  <a:tcPr vert="vert270" anchor="ctr"/>
                </a:tc>
                <a:tc>
                  <a:txBody>
                    <a:bodyPr/>
                    <a:lstStyle/>
                    <a:p>
                      <a:pPr algn="ctr"/>
                      <a:r>
                        <a:rPr lang="en-US" sz="3200" dirty="0"/>
                        <a:t>+</a:t>
                      </a:r>
                    </a:p>
                  </a:txBody>
                  <a:tcPr anchor="ctr"/>
                </a:tc>
                <a:tc>
                  <a:txBody>
                    <a:bodyPr/>
                    <a:lstStyle/>
                    <a:p>
                      <a:pPr algn="ctr"/>
                      <a:r>
                        <a:rPr lang="en-US" sz="3200" dirty="0"/>
                        <a:t>33</a:t>
                      </a:r>
                    </a:p>
                  </a:txBody>
                  <a:tcPr anchor="ctr"/>
                </a:tc>
                <a:tc>
                  <a:txBody>
                    <a:bodyPr/>
                    <a:lstStyle/>
                    <a:p>
                      <a:pPr algn="ctr"/>
                      <a:r>
                        <a:rPr lang="en-US" sz="3200" dirty="0"/>
                        <a:t>2</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19</a:t>
                      </a:r>
                    </a:p>
                  </a:txBody>
                  <a:tcPr anchor="ctr"/>
                </a:tc>
                <a:tc>
                  <a:txBody>
                    <a:bodyPr/>
                    <a:lstStyle/>
                    <a:p>
                      <a:pPr algn="ctr"/>
                      <a:r>
                        <a:rPr lang="en-US" sz="3200" dirty="0"/>
                        <a:t>26</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2424113"/>
            <a:ext cx="3584636" cy="2308324"/>
          </a:xfrm>
          <a:prstGeom prst="rect">
            <a:avLst/>
          </a:prstGeom>
          <a:noFill/>
        </p:spPr>
        <p:txBody>
          <a:bodyPr wrap="none" rtlCol="0">
            <a:spAutoFit/>
          </a:bodyPr>
          <a:lstStyle/>
          <a:p>
            <a:r>
              <a:rPr lang="en-US" sz="3600" dirty="0"/>
              <a:t>Sensitivity: 63.5%</a:t>
            </a:r>
          </a:p>
          <a:p>
            <a:r>
              <a:rPr lang="en-US" sz="3600" dirty="0"/>
              <a:t>Specificity: 92.9%</a:t>
            </a:r>
          </a:p>
          <a:p>
            <a:r>
              <a:rPr lang="en-US" sz="3600" dirty="0"/>
              <a:t>PPV: 94.3%</a:t>
            </a:r>
          </a:p>
          <a:p>
            <a:r>
              <a:rPr lang="en-US" sz="3600" dirty="0"/>
              <a:t>NPV: 57.8%</a:t>
            </a:r>
          </a:p>
        </p:txBody>
      </p:sp>
    </p:spTree>
    <p:extLst>
      <p:ext uri="{BB962C8B-B14F-4D97-AF65-F5344CB8AC3E}">
        <p14:creationId xmlns:p14="http://schemas.microsoft.com/office/powerpoint/2010/main" val="2675944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838200" y="723618"/>
            <a:ext cx="11087100" cy="1325563"/>
          </a:xfrm>
        </p:spPr>
        <p:txBody>
          <a:bodyPr>
            <a:normAutofit fontScale="90000"/>
          </a:bodyPr>
          <a:lstStyle/>
          <a:p>
            <a:r>
              <a:rPr lang="en-US" sz="3600" b="1" u="sng" dirty="0"/>
              <a:t> Combinations -  </a:t>
            </a:r>
            <a:br>
              <a:rPr lang="en-US" sz="3600" b="1" u="sng" dirty="0"/>
            </a:br>
            <a:r>
              <a:rPr lang="en-US" sz="3600" dirty="0"/>
              <a:t>Medication: any Calcium channel blockers </a:t>
            </a:r>
            <a:r>
              <a:rPr lang="en-US" sz="3600" b="1" dirty="0"/>
              <a:t>OR</a:t>
            </a:r>
            <a:r>
              <a:rPr lang="en-US" sz="3600" dirty="0"/>
              <a:t> ACE inhibitors</a:t>
            </a:r>
            <a:br>
              <a:rPr lang="en-US" sz="3600" dirty="0"/>
            </a:br>
            <a:r>
              <a:rPr lang="en-US" sz="3600" b="1" dirty="0"/>
              <a:t>OR</a:t>
            </a:r>
            <a:r>
              <a:rPr lang="en-US" sz="3600" dirty="0"/>
              <a:t> any essential hypertension ICD-9 codes</a:t>
            </a:r>
            <a:br>
              <a:rPr lang="en-US" sz="3600" dirty="0"/>
            </a:br>
            <a:endParaRPr lang="en-US" sz="3600" dirty="0"/>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2039953452"/>
              </p:ext>
            </p:extLst>
          </p:nvPr>
        </p:nvGraphicFramePr>
        <p:xfrm>
          <a:off x="838200" y="2159600"/>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SBP_DBP_ICDs</a:t>
                      </a:r>
                    </a:p>
                  </a:txBody>
                  <a:tcPr vert="vert270" anchor="ctr"/>
                </a:tc>
                <a:tc>
                  <a:txBody>
                    <a:bodyPr/>
                    <a:lstStyle/>
                    <a:p>
                      <a:pPr algn="ctr"/>
                      <a:r>
                        <a:rPr lang="en-US" sz="3200" dirty="0"/>
                        <a:t>+</a:t>
                      </a:r>
                    </a:p>
                  </a:txBody>
                  <a:tcPr anchor="ctr"/>
                </a:tc>
                <a:tc>
                  <a:txBody>
                    <a:bodyPr/>
                    <a:lstStyle/>
                    <a:p>
                      <a:pPr algn="ctr"/>
                      <a:r>
                        <a:rPr lang="en-US" sz="3200" dirty="0"/>
                        <a:t>38</a:t>
                      </a:r>
                    </a:p>
                  </a:txBody>
                  <a:tcPr anchor="ctr"/>
                </a:tc>
                <a:tc>
                  <a:txBody>
                    <a:bodyPr/>
                    <a:lstStyle/>
                    <a:p>
                      <a:pPr algn="ctr"/>
                      <a:r>
                        <a:rPr lang="en-US" sz="3200" dirty="0"/>
                        <a:t>3</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14</a:t>
                      </a:r>
                    </a:p>
                  </a:txBody>
                  <a:tcPr anchor="ctr"/>
                </a:tc>
                <a:tc>
                  <a:txBody>
                    <a:bodyPr/>
                    <a:lstStyle/>
                    <a:p>
                      <a:pPr algn="ctr"/>
                      <a:r>
                        <a:rPr lang="en-US" sz="3200" dirty="0"/>
                        <a:t>25</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2424113"/>
            <a:ext cx="3584636" cy="2308324"/>
          </a:xfrm>
          <a:prstGeom prst="rect">
            <a:avLst/>
          </a:prstGeom>
          <a:noFill/>
        </p:spPr>
        <p:txBody>
          <a:bodyPr wrap="none" rtlCol="0">
            <a:spAutoFit/>
          </a:bodyPr>
          <a:lstStyle/>
          <a:p>
            <a:r>
              <a:rPr lang="en-US" sz="3600" dirty="0"/>
              <a:t>Sensitivity: 73.1%</a:t>
            </a:r>
          </a:p>
          <a:p>
            <a:r>
              <a:rPr lang="en-US" sz="3600" dirty="0"/>
              <a:t>Specificity: 89.3%</a:t>
            </a:r>
          </a:p>
          <a:p>
            <a:r>
              <a:rPr lang="en-US" sz="3600" dirty="0"/>
              <a:t>PPV: 92.7%</a:t>
            </a:r>
          </a:p>
          <a:p>
            <a:r>
              <a:rPr lang="en-US" sz="3600" dirty="0"/>
              <a:t>NPV: 64.1%</a:t>
            </a:r>
          </a:p>
        </p:txBody>
      </p:sp>
    </p:spTree>
    <p:extLst>
      <p:ext uri="{BB962C8B-B14F-4D97-AF65-F5344CB8AC3E}">
        <p14:creationId xmlns:p14="http://schemas.microsoft.com/office/powerpoint/2010/main" val="2131638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838200" y="723618"/>
            <a:ext cx="11087100" cy="1325563"/>
          </a:xfrm>
        </p:spPr>
        <p:txBody>
          <a:bodyPr>
            <a:normAutofit fontScale="90000"/>
          </a:bodyPr>
          <a:lstStyle/>
          <a:p>
            <a:r>
              <a:rPr lang="en-US" sz="3600" b="1" u="sng" dirty="0"/>
              <a:t> Combinations -  </a:t>
            </a:r>
            <a:br>
              <a:rPr lang="en-US" sz="3600" b="1" u="sng" dirty="0"/>
            </a:br>
            <a:r>
              <a:rPr lang="en-US" sz="3600" dirty="0"/>
              <a:t>Medication: any Calcium channel blockers</a:t>
            </a:r>
            <a:br>
              <a:rPr lang="en-US" sz="3600" dirty="0"/>
            </a:br>
            <a:r>
              <a:rPr lang="en-US" sz="3600" b="1" dirty="0"/>
              <a:t>AND</a:t>
            </a:r>
            <a:r>
              <a:rPr lang="en-US" sz="3600" dirty="0"/>
              <a:t> any essential hypertension ICD-9 codes</a:t>
            </a:r>
            <a:br>
              <a:rPr lang="en-US" sz="3600" dirty="0"/>
            </a:br>
            <a:endParaRPr lang="en-US" sz="3600" dirty="0"/>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1232568138"/>
              </p:ext>
            </p:extLst>
          </p:nvPr>
        </p:nvGraphicFramePr>
        <p:xfrm>
          <a:off x="838200" y="2159600"/>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SBP_DBP_ICDs</a:t>
                      </a:r>
                    </a:p>
                  </a:txBody>
                  <a:tcPr vert="vert270" anchor="ctr"/>
                </a:tc>
                <a:tc>
                  <a:txBody>
                    <a:bodyPr/>
                    <a:lstStyle/>
                    <a:p>
                      <a:pPr algn="ctr"/>
                      <a:r>
                        <a:rPr lang="en-US" sz="3200" dirty="0"/>
                        <a:t>+</a:t>
                      </a:r>
                    </a:p>
                  </a:txBody>
                  <a:tcPr anchor="ctr"/>
                </a:tc>
                <a:tc>
                  <a:txBody>
                    <a:bodyPr/>
                    <a:lstStyle/>
                    <a:p>
                      <a:pPr algn="ctr"/>
                      <a:r>
                        <a:rPr lang="en-US" sz="3200" dirty="0"/>
                        <a:t>5</a:t>
                      </a:r>
                    </a:p>
                  </a:txBody>
                  <a:tcPr anchor="ctr"/>
                </a:tc>
                <a:tc>
                  <a:txBody>
                    <a:bodyPr/>
                    <a:lstStyle/>
                    <a:p>
                      <a:pPr algn="ctr"/>
                      <a:r>
                        <a:rPr lang="en-US" sz="3200" dirty="0"/>
                        <a:t>1</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47</a:t>
                      </a:r>
                    </a:p>
                  </a:txBody>
                  <a:tcPr anchor="ctr"/>
                </a:tc>
                <a:tc>
                  <a:txBody>
                    <a:bodyPr/>
                    <a:lstStyle/>
                    <a:p>
                      <a:pPr algn="ctr"/>
                      <a:r>
                        <a:rPr lang="en-US" sz="3200" dirty="0"/>
                        <a:t>27</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2424113"/>
            <a:ext cx="3456395" cy="2308324"/>
          </a:xfrm>
          <a:prstGeom prst="rect">
            <a:avLst/>
          </a:prstGeom>
          <a:noFill/>
        </p:spPr>
        <p:txBody>
          <a:bodyPr wrap="none" rtlCol="0">
            <a:spAutoFit/>
          </a:bodyPr>
          <a:lstStyle/>
          <a:p>
            <a:r>
              <a:rPr lang="en-US" sz="3600" dirty="0"/>
              <a:t>Sensitivity: 9.6%</a:t>
            </a:r>
          </a:p>
          <a:p>
            <a:r>
              <a:rPr lang="en-US" sz="3600" dirty="0"/>
              <a:t>Specificity: 96.4%</a:t>
            </a:r>
          </a:p>
          <a:p>
            <a:r>
              <a:rPr lang="en-US" sz="3600" dirty="0"/>
              <a:t>PPV: 83.3%</a:t>
            </a:r>
          </a:p>
          <a:p>
            <a:r>
              <a:rPr lang="en-US" sz="3600" dirty="0"/>
              <a:t>NPV: 36.5%</a:t>
            </a:r>
          </a:p>
        </p:txBody>
      </p:sp>
    </p:spTree>
    <p:extLst>
      <p:ext uri="{BB962C8B-B14F-4D97-AF65-F5344CB8AC3E}">
        <p14:creationId xmlns:p14="http://schemas.microsoft.com/office/powerpoint/2010/main" val="1315068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838200" y="723618"/>
            <a:ext cx="11087100" cy="1325563"/>
          </a:xfrm>
        </p:spPr>
        <p:txBody>
          <a:bodyPr>
            <a:normAutofit fontScale="90000"/>
          </a:bodyPr>
          <a:lstStyle/>
          <a:p>
            <a:r>
              <a:rPr lang="en-US" sz="3600" b="1" u="sng" dirty="0"/>
              <a:t> Combinations -  </a:t>
            </a:r>
            <a:br>
              <a:rPr lang="en-US" sz="3600" b="1" u="sng" dirty="0"/>
            </a:br>
            <a:r>
              <a:rPr lang="en-US" sz="3600" dirty="0"/>
              <a:t> Systolic BP &gt;= 140 mmHg on more than two occasions</a:t>
            </a:r>
            <a:br>
              <a:rPr lang="en-US" sz="3600" dirty="0"/>
            </a:br>
            <a:r>
              <a:rPr lang="en-US" sz="3600" b="1" dirty="0"/>
              <a:t>OR</a:t>
            </a:r>
            <a:r>
              <a:rPr lang="en-US" sz="3600" dirty="0"/>
              <a:t> any essential hypertension ICD-9 codes</a:t>
            </a:r>
            <a:br>
              <a:rPr lang="en-US" sz="3600" dirty="0"/>
            </a:br>
            <a:endParaRPr lang="en-US" sz="3600" dirty="0"/>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2626312847"/>
              </p:ext>
            </p:extLst>
          </p:nvPr>
        </p:nvGraphicFramePr>
        <p:xfrm>
          <a:off x="838200" y="2159600"/>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SBP_DBP_ICDs</a:t>
                      </a:r>
                    </a:p>
                  </a:txBody>
                  <a:tcPr vert="vert270" anchor="ctr"/>
                </a:tc>
                <a:tc>
                  <a:txBody>
                    <a:bodyPr/>
                    <a:lstStyle/>
                    <a:p>
                      <a:pPr algn="ctr"/>
                      <a:r>
                        <a:rPr lang="en-US" sz="3200" dirty="0"/>
                        <a:t>+</a:t>
                      </a:r>
                    </a:p>
                  </a:txBody>
                  <a:tcPr anchor="ctr"/>
                </a:tc>
                <a:tc>
                  <a:txBody>
                    <a:bodyPr/>
                    <a:lstStyle/>
                    <a:p>
                      <a:pPr algn="ctr"/>
                      <a:r>
                        <a:rPr lang="en-US" sz="3200" dirty="0"/>
                        <a:t>44</a:t>
                      </a:r>
                    </a:p>
                  </a:txBody>
                  <a:tcPr anchor="ctr"/>
                </a:tc>
                <a:tc>
                  <a:txBody>
                    <a:bodyPr/>
                    <a:lstStyle/>
                    <a:p>
                      <a:pPr algn="ctr"/>
                      <a:r>
                        <a:rPr lang="en-US" sz="3200" dirty="0"/>
                        <a:t>14</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8</a:t>
                      </a:r>
                    </a:p>
                  </a:txBody>
                  <a:tcPr anchor="ctr"/>
                </a:tc>
                <a:tc>
                  <a:txBody>
                    <a:bodyPr/>
                    <a:lstStyle/>
                    <a:p>
                      <a:pPr algn="ctr"/>
                      <a:r>
                        <a:rPr lang="en-US" sz="3200" dirty="0"/>
                        <a:t>14</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2424113"/>
            <a:ext cx="3584636" cy="2308324"/>
          </a:xfrm>
          <a:prstGeom prst="rect">
            <a:avLst/>
          </a:prstGeom>
          <a:noFill/>
        </p:spPr>
        <p:txBody>
          <a:bodyPr wrap="none" rtlCol="0">
            <a:spAutoFit/>
          </a:bodyPr>
          <a:lstStyle/>
          <a:p>
            <a:r>
              <a:rPr lang="en-US" sz="3600" dirty="0"/>
              <a:t>Sensitivity: 84.6%</a:t>
            </a:r>
          </a:p>
          <a:p>
            <a:r>
              <a:rPr lang="en-US" sz="3600" dirty="0"/>
              <a:t>Specificity: 50.0%</a:t>
            </a:r>
          </a:p>
          <a:p>
            <a:r>
              <a:rPr lang="en-US" sz="3600" dirty="0"/>
              <a:t>PPV: 75.9%</a:t>
            </a:r>
          </a:p>
          <a:p>
            <a:r>
              <a:rPr lang="en-US" sz="3600" dirty="0"/>
              <a:t>NPV: 63.6%</a:t>
            </a:r>
          </a:p>
        </p:txBody>
      </p:sp>
    </p:spTree>
    <p:extLst>
      <p:ext uri="{BB962C8B-B14F-4D97-AF65-F5344CB8AC3E}">
        <p14:creationId xmlns:p14="http://schemas.microsoft.com/office/powerpoint/2010/main" val="2142410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838200" y="723618"/>
            <a:ext cx="11087100" cy="1325563"/>
          </a:xfrm>
        </p:spPr>
        <p:txBody>
          <a:bodyPr>
            <a:normAutofit fontScale="90000"/>
          </a:bodyPr>
          <a:lstStyle/>
          <a:p>
            <a:r>
              <a:rPr lang="en-US" sz="3600" b="1" u="sng" dirty="0"/>
              <a:t> Combinations -  </a:t>
            </a:r>
            <a:br>
              <a:rPr lang="en-US" sz="3600" b="1" u="sng" dirty="0"/>
            </a:br>
            <a:r>
              <a:rPr lang="en-US" sz="3600" dirty="0"/>
              <a:t> Systolic BP &gt;= 140 mmHg on more than two occasions</a:t>
            </a:r>
            <a:br>
              <a:rPr lang="en-US" sz="3600" dirty="0"/>
            </a:br>
            <a:r>
              <a:rPr lang="en-US" sz="3600" b="1" dirty="0"/>
              <a:t>AND</a:t>
            </a:r>
            <a:r>
              <a:rPr lang="en-US" sz="3600" dirty="0"/>
              <a:t> any essential hypertension ICD-9 codes</a:t>
            </a:r>
            <a:br>
              <a:rPr lang="en-US" sz="3600" dirty="0"/>
            </a:br>
            <a:endParaRPr lang="en-US" sz="3600" dirty="0"/>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4156531973"/>
              </p:ext>
            </p:extLst>
          </p:nvPr>
        </p:nvGraphicFramePr>
        <p:xfrm>
          <a:off x="838200" y="2159600"/>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SBP_DBP_ICDs</a:t>
                      </a:r>
                    </a:p>
                  </a:txBody>
                  <a:tcPr vert="vert270" anchor="ctr"/>
                </a:tc>
                <a:tc>
                  <a:txBody>
                    <a:bodyPr/>
                    <a:lstStyle/>
                    <a:p>
                      <a:pPr algn="ctr"/>
                      <a:r>
                        <a:rPr lang="en-US" sz="3200" dirty="0"/>
                        <a:t>+</a:t>
                      </a:r>
                    </a:p>
                  </a:txBody>
                  <a:tcPr anchor="ctr"/>
                </a:tc>
                <a:tc>
                  <a:txBody>
                    <a:bodyPr/>
                    <a:lstStyle/>
                    <a:p>
                      <a:pPr algn="ctr"/>
                      <a:r>
                        <a:rPr lang="en-US" sz="3200" dirty="0"/>
                        <a:t>23</a:t>
                      </a:r>
                    </a:p>
                  </a:txBody>
                  <a:tcPr anchor="ctr"/>
                </a:tc>
                <a:tc>
                  <a:txBody>
                    <a:bodyPr/>
                    <a:lstStyle/>
                    <a:p>
                      <a:pPr algn="ctr"/>
                      <a:r>
                        <a:rPr lang="en-US" sz="3200" dirty="0"/>
                        <a:t>2</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29</a:t>
                      </a:r>
                    </a:p>
                  </a:txBody>
                  <a:tcPr anchor="ctr"/>
                </a:tc>
                <a:tc>
                  <a:txBody>
                    <a:bodyPr/>
                    <a:lstStyle/>
                    <a:p>
                      <a:pPr algn="ctr"/>
                      <a:r>
                        <a:rPr lang="en-US" sz="3200" dirty="0"/>
                        <a:t>26</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2424113"/>
            <a:ext cx="3584636" cy="2308324"/>
          </a:xfrm>
          <a:prstGeom prst="rect">
            <a:avLst/>
          </a:prstGeom>
          <a:noFill/>
        </p:spPr>
        <p:txBody>
          <a:bodyPr wrap="none" rtlCol="0">
            <a:spAutoFit/>
          </a:bodyPr>
          <a:lstStyle/>
          <a:p>
            <a:r>
              <a:rPr lang="en-US" sz="3600" dirty="0"/>
              <a:t>Sensitivity: 44.2%</a:t>
            </a:r>
          </a:p>
          <a:p>
            <a:r>
              <a:rPr lang="en-US" sz="3600" dirty="0"/>
              <a:t>Specificity: 92.9%</a:t>
            </a:r>
          </a:p>
          <a:p>
            <a:r>
              <a:rPr lang="en-US" sz="3600" dirty="0"/>
              <a:t>PPV: 92.0%</a:t>
            </a:r>
          </a:p>
          <a:p>
            <a:r>
              <a:rPr lang="en-US" sz="3600" dirty="0"/>
              <a:t>NPV: 47.3%</a:t>
            </a:r>
          </a:p>
        </p:txBody>
      </p:sp>
    </p:spTree>
    <p:extLst>
      <p:ext uri="{BB962C8B-B14F-4D97-AF65-F5344CB8AC3E}">
        <p14:creationId xmlns:p14="http://schemas.microsoft.com/office/powerpoint/2010/main" val="1313234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838200" y="723618"/>
            <a:ext cx="11087100" cy="1325563"/>
          </a:xfrm>
        </p:spPr>
        <p:txBody>
          <a:bodyPr>
            <a:normAutofit fontScale="90000"/>
          </a:bodyPr>
          <a:lstStyle/>
          <a:p>
            <a:r>
              <a:rPr lang="en-US" sz="3600" b="1" u="sng" dirty="0"/>
              <a:t> Combinations -  </a:t>
            </a:r>
            <a:br>
              <a:rPr lang="en-US" sz="3600" b="1" u="sng" dirty="0"/>
            </a:br>
            <a:r>
              <a:rPr lang="en-US" sz="3600" dirty="0"/>
              <a:t>Medication: any Calcium channel blockers</a:t>
            </a:r>
            <a:br>
              <a:rPr lang="en-US" sz="3600" dirty="0"/>
            </a:br>
            <a:r>
              <a:rPr lang="en-US" sz="3600" b="1" dirty="0"/>
              <a:t>OR</a:t>
            </a:r>
            <a:r>
              <a:rPr lang="en-US" sz="3600" dirty="0"/>
              <a:t> Systolic BP &gt;= 140 mmHg on more than two occasions</a:t>
            </a:r>
            <a:br>
              <a:rPr lang="en-US" sz="3600" dirty="0"/>
            </a:br>
            <a:r>
              <a:rPr lang="en-US" sz="3600" b="1" dirty="0"/>
              <a:t>OR</a:t>
            </a:r>
            <a:r>
              <a:rPr lang="en-US" sz="3600" dirty="0"/>
              <a:t> any essential hypertension ICD-9 codes</a:t>
            </a:r>
            <a:br>
              <a:rPr lang="en-US" sz="3600" dirty="0"/>
            </a:br>
            <a:endParaRPr lang="en-US" sz="3600" dirty="0"/>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2604584134"/>
              </p:ext>
            </p:extLst>
          </p:nvPr>
        </p:nvGraphicFramePr>
        <p:xfrm>
          <a:off x="838200" y="2159600"/>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SBP_DBP_ICDs</a:t>
                      </a:r>
                    </a:p>
                  </a:txBody>
                  <a:tcPr vert="vert270" anchor="ctr"/>
                </a:tc>
                <a:tc>
                  <a:txBody>
                    <a:bodyPr/>
                    <a:lstStyle/>
                    <a:p>
                      <a:pPr algn="ctr"/>
                      <a:r>
                        <a:rPr lang="en-US" sz="3200" dirty="0"/>
                        <a:t>+</a:t>
                      </a:r>
                    </a:p>
                  </a:txBody>
                  <a:tcPr anchor="ctr"/>
                </a:tc>
                <a:tc>
                  <a:txBody>
                    <a:bodyPr/>
                    <a:lstStyle/>
                    <a:p>
                      <a:pPr algn="ctr"/>
                      <a:r>
                        <a:rPr lang="en-US" sz="3200" dirty="0"/>
                        <a:t>45</a:t>
                      </a:r>
                    </a:p>
                  </a:txBody>
                  <a:tcPr anchor="ctr"/>
                </a:tc>
                <a:tc>
                  <a:txBody>
                    <a:bodyPr/>
                    <a:lstStyle/>
                    <a:p>
                      <a:pPr algn="ctr"/>
                      <a:r>
                        <a:rPr lang="en-US" sz="3200" dirty="0"/>
                        <a:t>14</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7</a:t>
                      </a:r>
                    </a:p>
                  </a:txBody>
                  <a:tcPr anchor="ctr"/>
                </a:tc>
                <a:tc>
                  <a:txBody>
                    <a:bodyPr/>
                    <a:lstStyle/>
                    <a:p>
                      <a:pPr algn="ctr"/>
                      <a:r>
                        <a:rPr lang="en-US" sz="3200" dirty="0"/>
                        <a:t>14</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2424113"/>
            <a:ext cx="3584636" cy="2308324"/>
          </a:xfrm>
          <a:prstGeom prst="rect">
            <a:avLst/>
          </a:prstGeom>
          <a:noFill/>
        </p:spPr>
        <p:txBody>
          <a:bodyPr wrap="none" rtlCol="0">
            <a:spAutoFit/>
          </a:bodyPr>
          <a:lstStyle/>
          <a:p>
            <a:r>
              <a:rPr lang="en-US" sz="3600" dirty="0"/>
              <a:t>Sensitivity: 86.5%</a:t>
            </a:r>
          </a:p>
          <a:p>
            <a:r>
              <a:rPr lang="en-US" sz="3600" dirty="0"/>
              <a:t>Specificity: 50.0%</a:t>
            </a:r>
          </a:p>
          <a:p>
            <a:r>
              <a:rPr lang="en-US" sz="3600" dirty="0"/>
              <a:t>PPV: 76.3%</a:t>
            </a:r>
          </a:p>
          <a:p>
            <a:r>
              <a:rPr lang="en-US" sz="3600" dirty="0"/>
              <a:t>NPV: 66.7%</a:t>
            </a:r>
          </a:p>
        </p:txBody>
      </p:sp>
    </p:spTree>
    <p:extLst>
      <p:ext uri="{BB962C8B-B14F-4D97-AF65-F5344CB8AC3E}">
        <p14:creationId xmlns:p14="http://schemas.microsoft.com/office/powerpoint/2010/main" val="113935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838200" y="723618"/>
            <a:ext cx="11087100" cy="1325563"/>
          </a:xfrm>
        </p:spPr>
        <p:txBody>
          <a:bodyPr>
            <a:normAutofit fontScale="90000"/>
          </a:bodyPr>
          <a:lstStyle/>
          <a:p>
            <a:r>
              <a:rPr lang="en-US" sz="3600" b="1" u="sng" dirty="0"/>
              <a:t> Combinations -  </a:t>
            </a:r>
            <a:br>
              <a:rPr lang="en-US" sz="3600" b="1" u="sng" dirty="0"/>
            </a:br>
            <a:r>
              <a:rPr lang="en-US" sz="3600" b="1" u="sng" dirty="0"/>
              <a:t>(</a:t>
            </a:r>
            <a:r>
              <a:rPr lang="en-US" sz="3600" dirty="0"/>
              <a:t>Medication: any Calcium channel blockers</a:t>
            </a:r>
            <a:br>
              <a:rPr lang="en-US" sz="3600" dirty="0"/>
            </a:br>
            <a:r>
              <a:rPr lang="en-US" sz="3600" b="1" dirty="0"/>
              <a:t>AND</a:t>
            </a:r>
            <a:r>
              <a:rPr lang="en-US" sz="3600" dirty="0"/>
              <a:t> any essential hypertension ICD-9 codes) </a:t>
            </a:r>
            <a:br>
              <a:rPr lang="en-US" sz="3600" dirty="0"/>
            </a:br>
            <a:r>
              <a:rPr lang="en-US" sz="3600" b="1" dirty="0"/>
              <a:t>OR</a:t>
            </a:r>
            <a:r>
              <a:rPr lang="en-US" sz="3600" dirty="0"/>
              <a:t> Systolic BP &gt;= 140 mmHg on more than two occasions</a:t>
            </a:r>
            <a:br>
              <a:rPr lang="en-US" sz="3600" dirty="0"/>
            </a:br>
            <a:endParaRPr lang="en-US" sz="3600" dirty="0"/>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nvPr>
        </p:nvGraphicFramePr>
        <p:xfrm>
          <a:off x="838200" y="2159600"/>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SBP_DBP_ICDs</a:t>
                      </a:r>
                    </a:p>
                  </a:txBody>
                  <a:tcPr vert="vert270" anchor="ctr"/>
                </a:tc>
                <a:tc>
                  <a:txBody>
                    <a:bodyPr/>
                    <a:lstStyle/>
                    <a:p>
                      <a:pPr algn="ctr"/>
                      <a:r>
                        <a:rPr lang="en-US" sz="3200" dirty="0"/>
                        <a:t>+</a:t>
                      </a:r>
                    </a:p>
                  </a:txBody>
                  <a:tcPr anchor="ctr"/>
                </a:tc>
                <a:tc>
                  <a:txBody>
                    <a:bodyPr/>
                    <a:lstStyle/>
                    <a:p>
                      <a:pPr algn="ctr"/>
                      <a:r>
                        <a:rPr lang="en-US" sz="3200" dirty="0"/>
                        <a:t>39</a:t>
                      </a:r>
                    </a:p>
                  </a:txBody>
                  <a:tcPr anchor="ctr"/>
                </a:tc>
                <a:tc>
                  <a:txBody>
                    <a:bodyPr/>
                    <a:lstStyle/>
                    <a:p>
                      <a:pPr algn="ctr"/>
                      <a:r>
                        <a:rPr lang="en-US" sz="3200" dirty="0"/>
                        <a:t>14</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13</a:t>
                      </a:r>
                    </a:p>
                  </a:txBody>
                  <a:tcPr anchor="ctr"/>
                </a:tc>
                <a:tc>
                  <a:txBody>
                    <a:bodyPr/>
                    <a:lstStyle/>
                    <a:p>
                      <a:pPr algn="ctr"/>
                      <a:r>
                        <a:rPr lang="en-US" sz="3200" dirty="0"/>
                        <a:t>14</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2424113"/>
            <a:ext cx="3584636" cy="2308324"/>
          </a:xfrm>
          <a:prstGeom prst="rect">
            <a:avLst/>
          </a:prstGeom>
          <a:noFill/>
        </p:spPr>
        <p:txBody>
          <a:bodyPr wrap="none" rtlCol="0">
            <a:spAutoFit/>
          </a:bodyPr>
          <a:lstStyle/>
          <a:p>
            <a:r>
              <a:rPr lang="en-US" sz="3600" dirty="0"/>
              <a:t>Sensitivity: 75.0%</a:t>
            </a:r>
          </a:p>
          <a:p>
            <a:r>
              <a:rPr lang="en-US" sz="3600" dirty="0"/>
              <a:t>Specificity: 50.0%</a:t>
            </a:r>
          </a:p>
          <a:p>
            <a:r>
              <a:rPr lang="en-US" sz="3600" dirty="0"/>
              <a:t>PPV: 73.6%</a:t>
            </a:r>
          </a:p>
          <a:p>
            <a:r>
              <a:rPr lang="en-US" sz="3600" dirty="0"/>
              <a:t>NPV: 51.9%</a:t>
            </a:r>
          </a:p>
        </p:txBody>
      </p:sp>
    </p:spTree>
    <p:extLst>
      <p:ext uri="{BB962C8B-B14F-4D97-AF65-F5344CB8AC3E}">
        <p14:creationId xmlns:p14="http://schemas.microsoft.com/office/powerpoint/2010/main" val="262071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F835-43D2-9648-BD6C-EDE3389B5670}"/>
              </a:ext>
            </a:extLst>
          </p:cNvPr>
          <p:cNvSpPr>
            <a:spLocks noGrp="1"/>
          </p:cNvSpPr>
          <p:nvPr>
            <p:ph type="title"/>
          </p:nvPr>
        </p:nvSpPr>
        <p:spPr/>
        <p:txBody>
          <a:bodyPr/>
          <a:lstStyle/>
          <a:p>
            <a:r>
              <a:rPr lang="en-US" dirty="0"/>
              <a:t>Data Types – Testing for Hypertension</a:t>
            </a:r>
          </a:p>
        </p:txBody>
      </p:sp>
      <p:sp>
        <p:nvSpPr>
          <p:cNvPr id="3" name="Content Placeholder 2">
            <a:extLst>
              <a:ext uri="{FF2B5EF4-FFF2-40B4-BE49-F238E27FC236}">
                <a16:creationId xmlns:a16="http://schemas.microsoft.com/office/drawing/2014/main" id="{1343FE11-65CF-2D4B-98AE-CC9002B9D3AB}"/>
              </a:ext>
            </a:extLst>
          </p:cNvPr>
          <p:cNvSpPr>
            <a:spLocks noGrp="1"/>
          </p:cNvSpPr>
          <p:nvPr>
            <p:ph idx="1"/>
          </p:nvPr>
        </p:nvSpPr>
        <p:spPr>
          <a:xfrm>
            <a:off x="838200" y="1825624"/>
            <a:ext cx="10515600" cy="4810067"/>
          </a:xfrm>
        </p:spPr>
        <p:txBody>
          <a:bodyPr>
            <a:normAutofit fontScale="92500" lnSpcReduction="20000"/>
          </a:bodyPr>
          <a:lstStyle/>
          <a:p>
            <a:r>
              <a:rPr lang="en-US" dirty="0"/>
              <a:t>ICD-9 Diagnosis Codes</a:t>
            </a:r>
          </a:p>
          <a:p>
            <a:pPr lvl="1"/>
            <a:r>
              <a:rPr lang="en-US" dirty="0"/>
              <a:t>401.0 alone</a:t>
            </a:r>
          </a:p>
          <a:p>
            <a:pPr lvl="1"/>
            <a:r>
              <a:rPr lang="en-US" dirty="0"/>
              <a:t>401.0 + 401.1 + 401.9</a:t>
            </a:r>
          </a:p>
          <a:p>
            <a:pPr lvl="1"/>
            <a:endParaRPr lang="en-US" dirty="0"/>
          </a:p>
          <a:p>
            <a:r>
              <a:rPr lang="en-US" dirty="0" err="1"/>
              <a:t>C</a:t>
            </a:r>
            <a:r>
              <a:rPr lang="en-US" altLang="zh-CN" dirty="0" err="1"/>
              <a:t>hartevents</a:t>
            </a:r>
            <a:r>
              <a:rPr lang="en-US" dirty="0"/>
              <a:t> data </a:t>
            </a:r>
          </a:p>
          <a:p>
            <a:pPr lvl="1"/>
            <a:r>
              <a:rPr lang="en-US" dirty="0"/>
              <a:t>Systolic BP &gt;= 140 mmHg on more than two occasions</a:t>
            </a:r>
          </a:p>
          <a:p>
            <a:pPr lvl="1"/>
            <a:r>
              <a:rPr lang="en-US" dirty="0"/>
              <a:t>ITEMID: 220179, 455, 220050, 51, 224167, 225309, 6701, 227243, 442</a:t>
            </a:r>
          </a:p>
          <a:p>
            <a:pPr lvl="1"/>
            <a:endParaRPr lang="en-US" dirty="0"/>
          </a:p>
          <a:p>
            <a:pPr lvl="1"/>
            <a:r>
              <a:rPr lang="en-US" dirty="0"/>
              <a:t>Diastolic BP&gt;= 90 mmHg on more than two occasions</a:t>
            </a:r>
          </a:p>
          <a:p>
            <a:pPr lvl="1"/>
            <a:r>
              <a:rPr lang="en-US" dirty="0"/>
              <a:t>ITEMID: 220180, 8441, 220051, 8368, 224643, 225310, 8555, 227242, 8440</a:t>
            </a:r>
          </a:p>
          <a:p>
            <a:pPr lvl="1"/>
            <a:endParaRPr lang="en-US" dirty="0"/>
          </a:p>
          <a:p>
            <a:r>
              <a:rPr lang="en-US" dirty="0"/>
              <a:t>Medication Data</a:t>
            </a:r>
          </a:p>
          <a:p>
            <a:pPr lvl="1"/>
            <a:r>
              <a:rPr lang="en-US" dirty="0"/>
              <a:t>Calcium channel blockers (-</a:t>
            </a:r>
            <a:r>
              <a:rPr lang="en-US" dirty="0" err="1"/>
              <a:t>dipine</a:t>
            </a:r>
            <a:r>
              <a:rPr lang="en-US" dirty="0"/>
              <a:t>): e.g., Nifedipine, Amlodipine, etc.</a:t>
            </a:r>
          </a:p>
          <a:p>
            <a:pPr lvl="1"/>
            <a:r>
              <a:rPr lang="en-US" dirty="0"/>
              <a:t>ACE inhibitors (-</a:t>
            </a:r>
            <a:r>
              <a:rPr lang="en-US" dirty="0" err="1"/>
              <a:t>pril</a:t>
            </a:r>
            <a:r>
              <a:rPr lang="en-US" dirty="0"/>
              <a:t>): e.g., Ramipril, Captopril, etc.</a:t>
            </a:r>
          </a:p>
        </p:txBody>
      </p:sp>
    </p:spTree>
    <p:extLst>
      <p:ext uri="{BB962C8B-B14F-4D97-AF65-F5344CB8AC3E}">
        <p14:creationId xmlns:p14="http://schemas.microsoft.com/office/powerpoint/2010/main" val="2491286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838200" y="723618"/>
            <a:ext cx="11087100" cy="1325563"/>
          </a:xfrm>
        </p:spPr>
        <p:txBody>
          <a:bodyPr>
            <a:normAutofit fontScale="90000"/>
          </a:bodyPr>
          <a:lstStyle/>
          <a:p>
            <a:r>
              <a:rPr lang="en-US" sz="3600" b="1" u="sng" dirty="0"/>
              <a:t> Combinations -  </a:t>
            </a:r>
            <a:br>
              <a:rPr lang="en-US" sz="3600" b="1" u="sng" dirty="0"/>
            </a:br>
            <a:r>
              <a:rPr lang="en-US" sz="3600" b="1" u="sng" dirty="0"/>
              <a:t>(</a:t>
            </a:r>
            <a:r>
              <a:rPr lang="en-US" sz="3600" dirty="0"/>
              <a:t>Medication: any Calcium channel blockers </a:t>
            </a:r>
            <a:r>
              <a:rPr lang="en-US" sz="3600" b="1" dirty="0"/>
              <a:t>OR</a:t>
            </a:r>
            <a:r>
              <a:rPr lang="en-US" sz="3600" dirty="0"/>
              <a:t> ACE inhibitors</a:t>
            </a:r>
            <a:br>
              <a:rPr lang="en-US" sz="3600" dirty="0"/>
            </a:br>
            <a:r>
              <a:rPr lang="en-US" sz="3600" b="1" dirty="0"/>
              <a:t>AND</a:t>
            </a:r>
            <a:r>
              <a:rPr lang="en-US" sz="3600" dirty="0"/>
              <a:t> any essential hypertension ICD-9 codes) </a:t>
            </a:r>
            <a:br>
              <a:rPr lang="en-US" sz="3600" dirty="0"/>
            </a:br>
            <a:r>
              <a:rPr lang="en-US" sz="3600" b="1" dirty="0"/>
              <a:t>OR</a:t>
            </a:r>
            <a:r>
              <a:rPr lang="en-US" sz="3600" dirty="0"/>
              <a:t> Systolic BP &gt;= 140 mmHg on more than two occasions</a:t>
            </a:r>
            <a:br>
              <a:rPr lang="en-US" sz="3600" dirty="0"/>
            </a:br>
            <a:endParaRPr lang="en-US" sz="3600" dirty="0"/>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1090671615"/>
              </p:ext>
            </p:extLst>
          </p:nvPr>
        </p:nvGraphicFramePr>
        <p:xfrm>
          <a:off x="838200" y="2159600"/>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SBP_DBP_ICDs</a:t>
                      </a:r>
                    </a:p>
                  </a:txBody>
                  <a:tcPr vert="vert270" anchor="ctr"/>
                </a:tc>
                <a:tc>
                  <a:txBody>
                    <a:bodyPr/>
                    <a:lstStyle/>
                    <a:p>
                      <a:pPr algn="ctr"/>
                      <a:r>
                        <a:rPr lang="en-US" sz="3200" dirty="0"/>
                        <a:t>+</a:t>
                      </a:r>
                    </a:p>
                  </a:txBody>
                  <a:tcPr anchor="ctr"/>
                </a:tc>
                <a:tc>
                  <a:txBody>
                    <a:bodyPr/>
                    <a:lstStyle/>
                    <a:p>
                      <a:pPr algn="ctr"/>
                      <a:r>
                        <a:rPr lang="en-US" sz="3200" dirty="0"/>
                        <a:t>37</a:t>
                      </a:r>
                    </a:p>
                  </a:txBody>
                  <a:tcPr anchor="ctr"/>
                </a:tc>
                <a:tc>
                  <a:txBody>
                    <a:bodyPr/>
                    <a:lstStyle/>
                    <a:p>
                      <a:pPr algn="ctr"/>
                      <a:r>
                        <a:rPr lang="en-US" sz="3200" dirty="0"/>
                        <a:t>2</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15</a:t>
                      </a:r>
                    </a:p>
                  </a:txBody>
                  <a:tcPr anchor="ctr"/>
                </a:tc>
                <a:tc>
                  <a:txBody>
                    <a:bodyPr/>
                    <a:lstStyle/>
                    <a:p>
                      <a:pPr algn="ctr"/>
                      <a:r>
                        <a:rPr lang="en-US" sz="3200" dirty="0"/>
                        <a:t>26</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2424113"/>
            <a:ext cx="3584636" cy="2308324"/>
          </a:xfrm>
          <a:prstGeom prst="rect">
            <a:avLst/>
          </a:prstGeom>
          <a:noFill/>
        </p:spPr>
        <p:txBody>
          <a:bodyPr wrap="none" rtlCol="0">
            <a:spAutoFit/>
          </a:bodyPr>
          <a:lstStyle/>
          <a:p>
            <a:r>
              <a:rPr lang="en-US" sz="3600" dirty="0"/>
              <a:t>Sensitivity: 71.1%</a:t>
            </a:r>
          </a:p>
          <a:p>
            <a:r>
              <a:rPr lang="en-US" sz="3600" dirty="0"/>
              <a:t>Specificity: 92.9%</a:t>
            </a:r>
          </a:p>
          <a:p>
            <a:r>
              <a:rPr lang="en-US" sz="3600" dirty="0"/>
              <a:t>PPV: 94.9%</a:t>
            </a:r>
          </a:p>
          <a:p>
            <a:r>
              <a:rPr lang="en-US" sz="3600" dirty="0"/>
              <a:t>NPV: 63.4%</a:t>
            </a:r>
          </a:p>
        </p:txBody>
      </p:sp>
    </p:spTree>
    <p:extLst>
      <p:ext uri="{BB962C8B-B14F-4D97-AF65-F5344CB8AC3E}">
        <p14:creationId xmlns:p14="http://schemas.microsoft.com/office/powerpoint/2010/main" val="804505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838200" y="723618"/>
            <a:ext cx="11087100" cy="1325563"/>
          </a:xfrm>
        </p:spPr>
        <p:txBody>
          <a:bodyPr>
            <a:normAutofit fontScale="90000"/>
          </a:bodyPr>
          <a:lstStyle/>
          <a:p>
            <a:r>
              <a:rPr lang="en-US" sz="3600" b="1" u="sng" dirty="0"/>
              <a:t> Combinations -  </a:t>
            </a:r>
            <a:br>
              <a:rPr lang="en-US" sz="3600" b="1" u="sng" dirty="0"/>
            </a:br>
            <a:r>
              <a:rPr lang="en-US" sz="3600" b="1" u="sng" dirty="0"/>
              <a:t>(</a:t>
            </a:r>
            <a:r>
              <a:rPr lang="en-US" sz="3600" dirty="0" err="1"/>
              <a:t>SystolicBP</a:t>
            </a:r>
            <a:r>
              <a:rPr lang="en-US" sz="3600" dirty="0"/>
              <a:t> &gt;= 140 mmHg on more than two occasions</a:t>
            </a:r>
            <a:br>
              <a:rPr lang="en-US" sz="3600" dirty="0"/>
            </a:br>
            <a:r>
              <a:rPr lang="en-US" sz="3600" b="1" dirty="0"/>
              <a:t>AND</a:t>
            </a:r>
            <a:r>
              <a:rPr lang="en-US" sz="3600" dirty="0"/>
              <a:t> any essential hypertension ICD-9 codes) </a:t>
            </a:r>
            <a:br>
              <a:rPr lang="en-US" sz="3600" dirty="0"/>
            </a:br>
            <a:r>
              <a:rPr lang="en-US" sz="3600" b="1" dirty="0"/>
              <a:t>OR </a:t>
            </a:r>
            <a:r>
              <a:rPr lang="en-US" sz="3600" dirty="0"/>
              <a:t>Medication: any Calcium channel blockers or ACE inhibitors</a:t>
            </a:r>
            <a:br>
              <a:rPr lang="en-US" sz="3600" dirty="0"/>
            </a:br>
            <a:endParaRPr lang="en-US" sz="3600" dirty="0"/>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756584356"/>
              </p:ext>
            </p:extLst>
          </p:nvPr>
        </p:nvGraphicFramePr>
        <p:xfrm>
          <a:off x="838200" y="2159600"/>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SBP_DBP_ICDs</a:t>
                      </a:r>
                    </a:p>
                  </a:txBody>
                  <a:tcPr vert="vert270" anchor="ctr"/>
                </a:tc>
                <a:tc>
                  <a:txBody>
                    <a:bodyPr/>
                    <a:lstStyle/>
                    <a:p>
                      <a:pPr algn="ctr"/>
                      <a:r>
                        <a:rPr lang="en-US" sz="3200" dirty="0"/>
                        <a:t>+</a:t>
                      </a:r>
                    </a:p>
                  </a:txBody>
                  <a:tcPr anchor="ctr"/>
                </a:tc>
                <a:tc>
                  <a:txBody>
                    <a:bodyPr/>
                    <a:lstStyle/>
                    <a:p>
                      <a:pPr algn="ctr"/>
                      <a:r>
                        <a:rPr lang="en-US" sz="3200" dirty="0"/>
                        <a:t>35</a:t>
                      </a:r>
                    </a:p>
                  </a:txBody>
                  <a:tcPr anchor="ctr"/>
                </a:tc>
                <a:tc>
                  <a:txBody>
                    <a:bodyPr/>
                    <a:lstStyle/>
                    <a:p>
                      <a:pPr algn="ctr"/>
                      <a:r>
                        <a:rPr lang="en-US" sz="3200" dirty="0"/>
                        <a:t>3</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17</a:t>
                      </a:r>
                    </a:p>
                  </a:txBody>
                  <a:tcPr anchor="ctr"/>
                </a:tc>
                <a:tc>
                  <a:txBody>
                    <a:bodyPr/>
                    <a:lstStyle/>
                    <a:p>
                      <a:pPr algn="ctr"/>
                      <a:r>
                        <a:rPr lang="en-US" sz="3200" dirty="0"/>
                        <a:t>25</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2424113"/>
            <a:ext cx="3584636" cy="2308324"/>
          </a:xfrm>
          <a:prstGeom prst="rect">
            <a:avLst/>
          </a:prstGeom>
          <a:noFill/>
        </p:spPr>
        <p:txBody>
          <a:bodyPr wrap="none" rtlCol="0">
            <a:spAutoFit/>
          </a:bodyPr>
          <a:lstStyle/>
          <a:p>
            <a:r>
              <a:rPr lang="en-US" sz="3600" dirty="0"/>
              <a:t>Sensitivity: 67.3%</a:t>
            </a:r>
          </a:p>
          <a:p>
            <a:r>
              <a:rPr lang="en-US" sz="3600" dirty="0"/>
              <a:t>Specificity: 89.3%</a:t>
            </a:r>
          </a:p>
          <a:p>
            <a:r>
              <a:rPr lang="en-US" sz="3600" dirty="0"/>
              <a:t>PPV: 92.1%</a:t>
            </a:r>
          </a:p>
          <a:p>
            <a:r>
              <a:rPr lang="en-US" sz="3600" dirty="0"/>
              <a:t>NPV: 59.5%</a:t>
            </a:r>
          </a:p>
        </p:txBody>
      </p:sp>
    </p:spTree>
    <p:extLst>
      <p:ext uri="{BB962C8B-B14F-4D97-AF65-F5344CB8AC3E}">
        <p14:creationId xmlns:p14="http://schemas.microsoft.com/office/powerpoint/2010/main" val="4284137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0262-9B80-7948-AD70-F3A8EAC05B6F}"/>
              </a:ext>
            </a:extLst>
          </p:cNvPr>
          <p:cNvSpPr>
            <a:spLocks noGrp="1"/>
          </p:cNvSpPr>
          <p:nvPr>
            <p:ph type="title"/>
          </p:nvPr>
        </p:nvSpPr>
        <p:spPr/>
        <p:txBody>
          <a:bodyPr/>
          <a:lstStyle/>
          <a:p>
            <a:r>
              <a:rPr lang="en-US" dirty="0"/>
              <a:t>The Best™️ Algorithm is….</a:t>
            </a:r>
          </a:p>
        </p:txBody>
      </p:sp>
      <p:sp>
        <p:nvSpPr>
          <p:cNvPr id="3" name="Content Placeholder 2">
            <a:extLst>
              <a:ext uri="{FF2B5EF4-FFF2-40B4-BE49-F238E27FC236}">
                <a16:creationId xmlns:a16="http://schemas.microsoft.com/office/drawing/2014/main" id="{B0443159-BFD4-934B-B7FF-32C8B3A43AD3}"/>
              </a:ext>
            </a:extLst>
          </p:cNvPr>
          <p:cNvSpPr>
            <a:spLocks noGrp="1"/>
          </p:cNvSpPr>
          <p:nvPr>
            <p:ph idx="1"/>
          </p:nvPr>
        </p:nvSpPr>
        <p:spPr>
          <a:xfrm>
            <a:off x="838200" y="1466850"/>
            <a:ext cx="10515600" cy="5181599"/>
          </a:xfrm>
        </p:spPr>
        <p:txBody>
          <a:bodyPr>
            <a:normAutofit fontScale="92500" lnSpcReduction="10000"/>
          </a:bodyPr>
          <a:lstStyle/>
          <a:p>
            <a:r>
              <a:rPr lang="en-US" sz="2400" dirty="0"/>
              <a:t>Taking any Calcium channel blockers (-</a:t>
            </a:r>
            <a:r>
              <a:rPr lang="en-US" sz="2400" dirty="0" err="1"/>
              <a:t>dipine</a:t>
            </a:r>
            <a:r>
              <a:rPr lang="en-US" sz="2400" dirty="0"/>
              <a:t>) </a:t>
            </a:r>
            <a:r>
              <a:rPr lang="en-US" sz="2400" b="1" dirty="0"/>
              <a:t>OR</a:t>
            </a:r>
            <a:r>
              <a:rPr lang="en-US" sz="2400" dirty="0"/>
              <a:t> ACE inhibitors (-</a:t>
            </a:r>
            <a:r>
              <a:rPr lang="en-US" sz="2400" dirty="0" err="1"/>
              <a:t>pril</a:t>
            </a:r>
            <a:r>
              <a:rPr lang="en-US" sz="2400" dirty="0"/>
              <a:t>)</a:t>
            </a:r>
            <a:r>
              <a:rPr lang="en-US" sz="2400" b="1" dirty="0"/>
              <a:t> </a:t>
            </a:r>
            <a:r>
              <a:rPr lang="en-US" sz="2400" dirty="0"/>
              <a:t>as medication </a:t>
            </a:r>
            <a:r>
              <a:rPr lang="en-US" sz="2400" b="1" dirty="0"/>
              <a:t>OR</a:t>
            </a:r>
            <a:r>
              <a:rPr lang="en-US" sz="2400" dirty="0"/>
              <a:t> with any essential hypertension ICD-9 codes (401.0, 401.1, </a:t>
            </a:r>
            <a:r>
              <a:rPr lang="en-US" sz="2400" b="1" dirty="0"/>
              <a:t>OR</a:t>
            </a:r>
            <a:r>
              <a:rPr lang="en-US" sz="2400" dirty="0"/>
              <a:t> 401.9)</a:t>
            </a:r>
          </a:p>
          <a:p>
            <a:endParaRPr lang="en-US" sz="2400" dirty="0"/>
          </a:p>
          <a:p>
            <a:r>
              <a:rPr lang="en-US" sz="2400" dirty="0"/>
              <a:t>The </a:t>
            </a:r>
            <a:r>
              <a:rPr lang="en-US" sz="2400" b="1" dirty="0"/>
              <a:t>goal</a:t>
            </a:r>
            <a:r>
              <a:rPr lang="en-US" sz="2400" dirty="0"/>
              <a:t> of the algorithm is to identify the essential hypertension population with </a:t>
            </a:r>
            <a:r>
              <a:rPr lang="en-US" sz="2400" u="sng" dirty="0"/>
              <a:t>high sensitivity, high specificity, good complexity, and good portability</a:t>
            </a:r>
            <a:r>
              <a:rPr lang="en-US" sz="2400" dirty="0"/>
              <a:t>. To achieve it, I compared the performance of the algorithm in the previous slides and chose the one stated above. </a:t>
            </a:r>
          </a:p>
          <a:p>
            <a:endParaRPr lang="en-US" sz="2400" dirty="0"/>
          </a:p>
          <a:p>
            <a:r>
              <a:rPr lang="en-US" sz="2400" dirty="0"/>
              <a:t>Because this algorithm has the good balance of </a:t>
            </a:r>
            <a:r>
              <a:rPr lang="en-US" sz="2400" b="1" dirty="0"/>
              <a:t>sensitivity</a:t>
            </a:r>
            <a:r>
              <a:rPr lang="en-US" sz="2400" dirty="0"/>
              <a:t> (73.1%) and </a:t>
            </a:r>
            <a:r>
              <a:rPr lang="en-US" sz="2400" b="1" dirty="0"/>
              <a:t>specificity</a:t>
            </a:r>
            <a:r>
              <a:rPr lang="en-US" sz="2400" dirty="0"/>
              <a:t> (89.3%). The </a:t>
            </a:r>
            <a:r>
              <a:rPr lang="en-US" sz="2400" b="1" dirty="0"/>
              <a:t>complexity</a:t>
            </a:r>
            <a:r>
              <a:rPr lang="en-US" sz="2400" dirty="0"/>
              <a:t> is fair since it only need the medication data and ICD-9 data, without using the blood pressure data. It is simple, easy to implement, and available in general implementation environment. The </a:t>
            </a:r>
            <a:r>
              <a:rPr lang="en-US" sz="2400" b="1" dirty="0"/>
              <a:t>portability</a:t>
            </a:r>
            <a:r>
              <a:rPr lang="en-US" sz="2400" dirty="0"/>
              <a:t> is also good since it only uses the standard data, medication and ICD9 codes. One of the important reason that it is better in complexity and portability is that this algorithm does not use the blood pressure data. The blood pressure data is relatively complex since it is not a standard record in MIMICIII and need further exploration to identify the ITEMID of these 2 kinds of blood pressure. Also, the blood pressure data would vary when conducted by different staff or provider. </a:t>
            </a:r>
          </a:p>
        </p:txBody>
      </p:sp>
    </p:spTree>
    <p:extLst>
      <p:ext uri="{BB962C8B-B14F-4D97-AF65-F5344CB8AC3E}">
        <p14:creationId xmlns:p14="http://schemas.microsoft.com/office/powerpoint/2010/main" val="131132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p:txBody>
          <a:bodyPr/>
          <a:lstStyle/>
          <a:p>
            <a:r>
              <a:rPr lang="en-US" dirty="0"/>
              <a:t>ICD-9 401.0 Alone</a:t>
            </a:r>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4053959848"/>
              </p:ext>
            </p:extLst>
          </p:nvPr>
        </p:nvGraphicFramePr>
        <p:xfrm>
          <a:off x="838200" y="1530950"/>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ICD_4010</a:t>
                      </a:r>
                    </a:p>
                  </a:txBody>
                  <a:tcPr vert="vert270" anchor="ctr"/>
                </a:tc>
                <a:tc>
                  <a:txBody>
                    <a:bodyPr/>
                    <a:lstStyle/>
                    <a:p>
                      <a:pPr algn="ctr"/>
                      <a:r>
                        <a:rPr lang="en-US" sz="3200" dirty="0"/>
                        <a:t>+</a:t>
                      </a:r>
                    </a:p>
                  </a:txBody>
                  <a:tcPr anchor="ctr"/>
                </a:tc>
                <a:tc>
                  <a:txBody>
                    <a:bodyPr/>
                    <a:lstStyle/>
                    <a:p>
                      <a:pPr algn="ctr"/>
                      <a:r>
                        <a:rPr lang="en-US" sz="3200" dirty="0"/>
                        <a:t>1</a:t>
                      </a:r>
                    </a:p>
                  </a:txBody>
                  <a:tcPr anchor="ctr"/>
                </a:tc>
                <a:tc>
                  <a:txBody>
                    <a:bodyPr/>
                    <a:lstStyle/>
                    <a:p>
                      <a:pPr algn="ctr"/>
                      <a:r>
                        <a:rPr lang="en-US" sz="3200" dirty="0"/>
                        <a:t>0</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51</a:t>
                      </a:r>
                    </a:p>
                  </a:txBody>
                  <a:tcPr anchor="ctr"/>
                </a:tc>
                <a:tc>
                  <a:txBody>
                    <a:bodyPr/>
                    <a:lstStyle/>
                    <a:p>
                      <a:pPr algn="ctr"/>
                      <a:r>
                        <a:rPr lang="en-US" sz="3200" dirty="0"/>
                        <a:t>28</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1690688"/>
            <a:ext cx="3690434" cy="2308324"/>
          </a:xfrm>
          <a:prstGeom prst="rect">
            <a:avLst/>
          </a:prstGeom>
          <a:noFill/>
        </p:spPr>
        <p:txBody>
          <a:bodyPr wrap="none" rtlCol="0">
            <a:spAutoFit/>
          </a:bodyPr>
          <a:lstStyle/>
          <a:p>
            <a:r>
              <a:rPr lang="en-US" sz="3600" dirty="0"/>
              <a:t>Sensitivity: 1.9%</a:t>
            </a:r>
          </a:p>
          <a:p>
            <a:r>
              <a:rPr lang="en-US" sz="3600" dirty="0"/>
              <a:t>Specificity: 100.0%</a:t>
            </a:r>
          </a:p>
          <a:p>
            <a:r>
              <a:rPr lang="en-US" sz="3600" dirty="0"/>
              <a:t>PPV: 100.0%</a:t>
            </a:r>
          </a:p>
          <a:p>
            <a:r>
              <a:rPr lang="en-US" sz="3600" dirty="0"/>
              <a:t>NPV: 35.4%</a:t>
            </a:r>
          </a:p>
        </p:txBody>
      </p:sp>
    </p:spTree>
    <p:extLst>
      <p:ext uri="{BB962C8B-B14F-4D97-AF65-F5344CB8AC3E}">
        <p14:creationId xmlns:p14="http://schemas.microsoft.com/office/powerpoint/2010/main" val="146536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p:txBody>
          <a:bodyPr/>
          <a:lstStyle/>
          <a:p>
            <a:r>
              <a:rPr lang="en-US" dirty="0"/>
              <a:t>ICD-9 401.0 and 401.1 and 401.9</a:t>
            </a:r>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3839933638"/>
              </p:ext>
            </p:extLst>
          </p:nvPr>
        </p:nvGraphicFramePr>
        <p:xfrm>
          <a:off x="838200" y="1530950"/>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err="1"/>
                        <a:t>Any_Hyper_ICD</a:t>
                      </a:r>
                      <a:endParaRPr lang="en-US" sz="3200" dirty="0"/>
                    </a:p>
                  </a:txBody>
                  <a:tcPr vert="vert270" anchor="ctr"/>
                </a:tc>
                <a:tc>
                  <a:txBody>
                    <a:bodyPr/>
                    <a:lstStyle/>
                    <a:p>
                      <a:pPr algn="ctr"/>
                      <a:r>
                        <a:rPr lang="en-US" sz="3200" dirty="0"/>
                        <a:t>+</a:t>
                      </a:r>
                    </a:p>
                  </a:txBody>
                  <a:tcPr anchor="ctr"/>
                </a:tc>
                <a:tc>
                  <a:txBody>
                    <a:bodyPr/>
                    <a:lstStyle/>
                    <a:p>
                      <a:pPr algn="ctr"/>
                      <a:r>
                        <a:rPr lang="en-US" sz="3200" dirty="0"/>
                        <a:t>29</a:t>
                      </a:r>
                    </a:p>
                  </a:txBody>
                  <a:tcPr anchor="ctr"/>
                </a:tc>
                <a:tc>
                  <a:txBody>
                    <a:bodyPr/>
                    <a:lstStyle/>
                    <a:p>
                      <a:pPr algn="ctr"/>
                      <a:r>
                        <a:rPr lang="en-US" sz="3200" dirty="0"/>
                        <a:t>2</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23</a:t>
                      </a:r>
                    </a:p>
                  </a:txBody>
                  <a:tcPr anchor="ctr"/>
                </a:tc>
                <a:tc>
                  <a:txBody>
                    <a:bodyPr/>
                    <a:lstStyle/>
                    <a:p>
                      <a:pPr algn="ctr"/>
                      <a:r>
                        <a:rPr lang="en-US" sz="3200" dirty="0"/>
                        <a:t>26</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1690688"/>
            <a:ext cx="3571812" cy="2308324"/>
          </a:xfrm>
          <a:prstGeom prst="rect">
            <a:avLst/>
          </a:prstGeom>
          <a:noFill/>
        </p:spPr>
        <p:txBody>
          <a:bodyPr wrap="none" rtlCol="0">
            <a:spAutoFit/>
          </a:bodyPr>
          <a:lstStyle/>
          <a:p>
            <a:r>
              <a:rPr lang="en-US" sz="3600" dirty="0"/>
              <a:t>Sensitivity: 55.8%</a:t>
            </a:r>
          </a:p>
          <a:p>
            <a:r>
              <a:rPr lang="en-US" sz="3600" dirty="0"/>
              <a:t>Specificity: 92.9%</a:t>
            </a:r>
          </a:p>
          <a:p>
            <a:r>
              <a:rPr lang="en-US" sz="3600" dirty="0"/>
              <a:t>PPV: 93.6%</a:t>
            </a:r>
          </a:p>
          <a:p>
            <a:r>
              <a:rPr lang="en-US" sz="3600" dirty="0"/>
              <a:t>NPV: 53.1%</a:t>
            </a:r>
          </a:p>
        </p:txBody>
      </p:sp>
    </p:spTree>
    <p:extLst>
      <p:ext uri="{BB962C8B-B14F-4D97-AF65-F5344CB8AC3E}">
        <p14:creationId xmlns:p14="http://schemas.microsoft.com/office/powerpoint/2010/main" val="171748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p:txBody>
          <a:bodyPr/>
          <a:lstStyle/>
          <a:p>
            <a:r>
              <a:rPr lang="en-US" dirty="0"/>
              <a:t>Medication: any Calcium channel blockers</a:t>
            </a:r>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198305750"/>
              </p:ext>
            </p:extLst>
          </p:nvPr>
        </p:nvGraphicFramePr>
        <p:xfrm>
          <a:off x="838200" y="1530950"/>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err="1"/>
                        <a:t>Any_CCB</a:t>
                      </a:r>
                      <a:endParaRPr lang="en-US" sz="3200" dirty="0"/>
                    </a:p>
                  </a:txBody>
                  <a:tcPr vert="vert270" anchor="ctr"/>
                </a:tc>
                <a:tc>
                  <a:txBody>
                    <a:bodyPr/>
                    <a:lstStyle/>
                    <a:p>
                      <a:pPr algn="ctr"/>
                      <a:r>
                        <a:rPr lang="en-US" sz="3200" dirty="0"/>
                        <a:t>+</a:t>
                      </a:r>
                    </a:p>
                  </a:txBody>
                  <a:tcPr anchor="ctr"/>
                </a:tc>
                <a:tc>
                  <a:txBody>
                    <a:bodyPr/>
                    <a:lstStyle/>
                    <a:p>
                      <a:pPr algn="ctr"/>
                      <a:r>
                        <a:rPr lang="en-US" sz="3200" dirty="0"/>
                        <a:t>9</a:t>
                      </a:r>
                    </a:p>
                  </a:txBody>
                  <a:tcPr anchor="ctr"/>
                </a:tc>
                <a:tc>
                  <a:txBody>
                    <a:bodyPr/>
                    <a:lstStyle/>
                    <a:p>
                      <a:pPr algn="ctr"/>
                      <a:r>
                        <a:rPr lang="en-US" sz="3200" dirty="0"/>
                        <a:t>1</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43</a:t>
                      </a:r>
                    </a:p>
                  </a:txBody>
                  <a:tcPr anchor="ctr"/>
                </a:tc>
                <a:tc>
                  <a:txBody>
                    <a:bodyPr/>
                    <a:lstStyle/>
                    <a:p>
                      <a:pPr algn="ctr"/>
                      <a:r>
                        <a:rPr lang="en-US" sz="3200" dirty="0"/>
                        <a:t>27</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1690688"/>
            <a:ext cx="3571812" cy="2308324"/>
          </a:xfrm>
          <a:prstGeom prst="rect">
            <a:avLst/>
          </a:prstGeom>
          <a:noFill/>
        </p:spPr>
        <p:txBody>
          <a:bodyPr wrap="none" rtlCol="0">
            <a:spAutoFit/>
          </a:bodyPr>
          <a:lstStyle/>
          <a:p>
            <a:r>
              <a:rPr lang="en-US" sz="3600" dirty="0"/>
              <a:t>Sensitivity: 17.3%</a:t>
            </a:r>
          </a:p>
          <a:p>
            <a:r>
              <a:rPr lang="en-US" sz="3600" dirty="0"/>
              <a:t>Specificity: 96.4%</a:t>
            </a:r>
          </a:p>
          <a:p>
            <a:r>
              <a:rPr lang="en-US" sz="3600" dirty="0"/>
              <a:t>PPV: 90.0%</a:t>
            </a:r>
          </a:p>
          <a:p>
            <a:r>
              <a:rPr lang="en-US" sz="3600" dirty="0"/>
              <a:t>NPV: 38.6%</a:t>
            </a:r>
          </a:p>
        </p:txBody>
      </p:sp>
    </p:spTree>
    <p:extLst>
      <p:ext uri="{BB962C8B-B14F-4D97-AF65-F5344CB8AC3E}">
        <p14:creationId xmlns:p14="http://schemas.microsoft.com/office/powerpoint/2010/main" val="201535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p:txBody>
          <a:bodyPr/>
          <a:lstStyle/>
          <a:p>
            <a:r>
              <a:rPr lang="en-US" dirty="0"/>
              <a:t>Medication: any ACE inhibitors</a:t>
            </a:r>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3472049368"/>
              </p:ext>
            </p:extLst>
          </p:nvPr>
        </p:nvGraphicFramePr>
        <p:xfrm>
          <a:off x="838200" y="1530950"/>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err="1"/>
                        <a:t>Any_ACEI</a:t>
                      </a:r>
                      <a:endParaRPr lang="en-US" sz="3200" dirty="0"/>
                    </a:p>
                  </a:txBody>
                  <a:tcPr vert="vert270" anchor="ctr"/>
                </a:tc>
                <a:tc>
                  <a:txBody>
                    <a:bodyPr/>
                    <a:lstStyle/>
                    <a:p>
                      <a:pPr algn="ctr"/>
                      <a:r>
                        <a:rPr lang="en-US" sz="3200" dirty="0"/>
                        <a:t>+</a:t>
                      </a:r>
                    </a:p>
                  </a:txBody>
                  <a:tcPr anchor="ctr"/>
                </a:tc>
                <a:tc>
                  <a:txBody>
                    <a:bodyPr/>
                    <a:lstStyle/>
                    <a:p>
                      <a:pPr algn="ctr"/>
                      <a:r>
                        <a:rPr lang="en-US" sz="3200" dirty="0"/>
                        <a:t>17</a:t>
                      </a:r>
                    </a:p>
                  </a:txBody>
                  <a:tcPr anchor="ctr"/>
                </a:tc>
                <a:tc>
                  <a:txBody>
                    <a:bodyPr/>
                    <a:lstStyle/>
                    <a:p>
                      <a:pPr algn="ctr"/>
                      <a:r>
                        <a:rPr lang="en-US" sz="3200" dirty="0"/>
                        <a:t>2</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35</a:t>
                      </a:r>
                    </a:p>
                  </a:txBody>
                  <a:tcPr anchor="ctr"/>
                </a:tc>
                <a:tc>
                  <a:txBody>
                    <a:bodyPr/>
                    <a:lstStyle/>
                    <a:p>
                      <a:pPr algn="ctr"/>
                      <a:r>
                        <a:rPr lang="en-US" sz="3200" dirty="0"/>
                        <a:t>26</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1690688"/>
            <a:ext cx="3571812" cy="2308324"/>
          </a:xfrm>
          <a:prstGeom prst="rect">
            <a:avLst/>
          </a:prstGeom>
          <a:noFill/>
        </p:spPr>
        <p:txBody>
          <a:bodyPr wrap="none" rtlCol="0">
            <a:spAutoFit/>
          </a:bodyPr>
          <a:lstStyle/>
          <a:p>
            <a:r>
              <a:rPr lang="en-US" sz="3600" dirty="0"/>
              <a:t>Sensitivity: 32.7%</a:t>
            </a:r>
          </a:p>
          <a:p>
            <a:r>
              <a:rPr lang="en-US" sz="3600" dirty="0"/>
              <a:t>Specificity: 92.9%</a:t>
            </a:r>
          </a:p>
          <a:p>
            <a:r>
              <a:rPr lang="en-US" sz="3600" dirty="0"/>
              <a:t>PPV: 89.5%</a:t>
            </a:r>
          </a:p>
          <a:p>
            <a:r>
              <a:rPr lang="en-US" sz="3600" dirty="0"/>
              <a:t>NPV: 42.6%</a:t>
            </a:r>
          </a:p>
        </p:txBody>
      </p:sp>
    </p:spTree>
    <p:extLst>
      <p:ext uri="{BB962C8B-B14F-4D97-AF65-F5344CB8AC3E}">
        <p14:creationId xmlns:p14="http://schemas.microsoft.com/office/powerpoint/2010/main" val="273511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838199" y="365125"/>
            <a:ext cx="11208391" cy="1325563"/>
          </a:xfrm>
        </p:spPr>
        <p:txBody>
          <a:bodyPr>
            <a:normAutofit/>
          </a:bodyPr>
          <a:lstStyle/>
          <a:p>
            <a:r>
              <a:rPr lang="en-US" sz="3600" dirty="0"/>
              <a:t>Medication: any Calcium channel blockers </a:t>
            </a:r>
            <a:r>
              <a:rPr lang="en-US" sz="3600" b="1" dirty="0"/>
              <a:t>OR</a:t>
            </a:r>
            <a:r>
              <a:rPr lang="en-US" sz="3600" dirty="0"/>
              <a:t> ACE inhibitors</a:t>
            </a:r>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4181871756"/>
              </p:ext>
            </p:extLst>
          </p:nvPr>
        </p:nvGraphicFramePr>
        <p:xfrm>
          <a:off x="838200" y="1530950"/>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err="1"/>
                        <a:t>CCB_or_ACEI</a:t>
                      </a:r>
                      <a:endParaRPr lang="en-US" sz="3200" dirty="0"/>
                    </a:p>
                  </a:txBody>
                  <a:tcPr vert="vert270" anchor="ctr"/>
                </a:tc>
                <a:tc>
                  <a:txBody>
                    <a:bodyPr/>
                    <a:lstStyle/>
                    <a:p>
                      <a:pPr algn="ctr"/>
                      <a:r>
                        <a:rPr lang="en-US" sz="3200" dirty="0"/>
                        <a:t>+</a:t>
                      </a:r>
                    </a:p>
                  </a:txBody>
                  <a:tcPr anchor="ctr"/>
                </a:tc>
                <a:tc>
                  <a:txBody>
                    <a:bodyPr/>
                    <a:lstStyle/>
                    <a:p>
                      <a:pPr algn="ctr"/>
                      <a:r>
                        <a:rPr lang="en-US" sz="3200" dirty="0"/>
                        <a:t>25</a:t>
                      </a:r>
                    </a:p>
                  </a:txBody>
                  <a:tcPr anchor="ctr"/>
                </a:tc>
                <a:tc>
                  <a:txBody>
                    <a:bodyPr/>
                    <a:lstStyle/>
                    <a:p>
                      <a:pPr algn="ctr"/>
                      <a:r>
                        <a:rPr lang="en-US" sz="3200" dirty="0"/>
                        <a:t>2</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27</a:t>
                      </a:r>
                    </a:p>
                  </a:txBody>
                  <a:tcPr anchor="ctr"/>
                </a:tc>
                <a:tc>
                  <a:txBody>
                    <a:bodyPr/>
                    <a:lstStyle/>
                    <a:p>
                      <a:pPr algn="ctr"/>
                      <a:r>
                        <a:rPr lang="en-US" sz="3200" dirty="0"/>
                        <a:t>26</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1690688"/>
            <a:ext cx="3584636" cy="2308324"/>
          </a:xfrm>
          <a:prstGeom prst="rect">
            <a:avLst/>
          </a:prstGeom>
          <a:noFill/>
        </p:spPr>
        <p:txBody>
          <a:bodyPr wrap="none" rtlCol="0">
            <a:spAutoFit/>
          </a:bodyPr>
          <a:lstStyle/>
          <a:p>
            <a:r>
              <a:rPr lang="en-US" sz="3600" dirty="0"/>
              <a:t>Sensitivity: 48.1%</a:t>
            </a:r>
          </a:p>
          <a:p>
            <a:r>
              <a:rPr lang="en-US" sz="3600" dirty="0"/>
              <a:t>Specificity: 92.9%</a:t>
            </a:r>
          </a:p>
          <a:p>
            <a:r>
              <a:rPr lang="en-US" sz="3600" dirty="0"/>
              <a:t>PPV: 92.6%</a:t>
            </a:r>
          </a:p>
          <a:p>
            <a:r>
              <a:rPr lang="en-US" sz="3600" dirty="0"/>
              <a:t>NPV: 49.1%</a:t>
            </a:r>
          </a:p>
        </p:txBody>
      </p:sp>
    </p:spTree>
    <p:extLst>
      <p:ext uri="{BB962C8B-B14F-4D97-AF65-F5344CB8AC3E}">
        <p14:creationId xmlns:p14="http://schemas.microsoft.com/office/powerpoint/2010/main" val="258392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838200" y="365125"/>
            <a:ext cx="11087100" cy="1325563"/>
          </a:xfrm>
        </p:spPr>
        <p:txBody>
          <a:bodyPr>
            <a:normAutofit/>
          </a:bodyPr>
          <a:lstStyle/>
          <a:p>
            <a:r>
              <a:rPr lang="en-US" sz="3600" dirty="0"/>
              <a:t>Systolic BP &gt;= 140 mmHg on more than two occasions</a:t>
            </a:r>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3387803968"/>
              </p:ext>
            </p:extLst>
          </p:nvPr>
        </p:nvGraphicFramePr>
        <p:xfrm>
          <a:off x="838200" y="1530950"/>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SBP_140_2</a:t>
                      </a:r>
                    </a:p>
                  </a:txBody>
                  <a:tcPr vert="vert270" anchor="ctr"/>
                </a:tc>
                <a:tc>
                  <a:txBody>
                    <a:bodyPr/>
                    <a:lstStyle/>
                    <a:p>
                      <a:pPr algn="ctr"/>
                      <a:r>
                        <a:rPr lang="en-US" sz="3200" dirty="0"/>
                        <a:t>+</a:t>
                      </a:r>
                    </a:p>
                  </a:txBody>
                  <a:tcPr anchor="ctr"/>
                </a:tc>
                <a:tc>
                  <a:txBody>
                    <a:bodyPr/>
                    <a:lstStyle/>
                    <a:p>
                      <a:pPr algn="ctr"/>
                      <a:r>
                        <a:rPr lang="en-US" sz="3200" dirty="0"/>
                        <a:t>38</a:t>
                      </a:r>
                    </a:p>
                  </a:txBody>
                  <a:tcPr anchor="ctr"/>
                </a:tc>
                <a:tc>
                  <a:txBody>
                    <a:bodyPr/>
                    <a:lstStyle/>
                    <a:p>
                      <a:pPr algn="ctr"/>
                      <a:r>
                        <a:rPr lang="en-US" sz="3200" dirty="0"/>
                        <a:t>14</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14</a:t>
                      </a:r>
                    </a:p>
                  </a:txBody>
                  <a:tcPr anchor="ctr"/>
                </a:tc>
                <a:tc>
                  <a:txBody>
                    <a:bodyPr/>
                    <a:lstStyle/>
                    <a:p>
                      <a:pPr algn="ctr"/>
                      <a:r>
                        <a:rPr lang="en-US" sz="3200" dirty="0"/>
                        <a:t>14</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1690688"/>
            <a:ext cx="3584636" cy="2308324"/>
          </a:xfrm>
          <a:prstGeom prst="rect">
            <a:avLst/>
          </a:prstGeom>
          <a:noFill/>
        </p:spPr>
        <p:txBody>
          <a:bodyPr wrap="none" rtlCol="0">
            <a:spAutoFit/>
          </a:bodyPr>
          <a:lstStyle/>
          <a:p>
            <a:r>
              <a:rPr lang="en-US" sz="3600" dirty="0"/>
              <a:t>Sensitivity: 73.1%</a:t>
            </a:r>
          </a:p>
          <a:p>
            <a:r>
              <a:rPr lang="en-US" sz="3600" dirty="0"/>
              <a:t>Specificity: 50.0%</a:t>
            </a:r>
          </a:p>
          <a:p>
            <a:r>
              <a:rPr lang="en-US" sz="3600" dirty="0"/>
              <a:t>PPV: 73.1%</a:t>
            </a:r>
          </a:p>
          <a:p>
            <a:r>
              <a:rPr lang="en-US" sz="3600" dirty="0"/>
              <a:t>NPV: 50.0%</a:t>
            </a:r>
          </a:p>
        </p:txBody>
      </p:sp>
    </p:spTree>
    <p:extLst>
      <p:ext uri="{BB962C8B-B14F-4D97-AF65-F5344CB8AC3E}">
        <p14:creationId xmlns:p14="http://schemas.microsoft.com/office/powerpoint/2010/main" val="2828180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838200" y="365125"/>
            <a:ext cx="11087100" cy="1325563"/>
          </a:xfrm>
        </p:spPr>
        <p:txBody>
          <a:bodyPr>
            <a:normAutofit/>
          </a:bodyPr>
          <a:lstStyle/>
          <a:p>
            <a:r>
              <a:rPr lang="en-US" sz="3600" dirty="0"/>
              <a:t>Diastolic BP&gt;= 90 mmHg on more than two occasions</a:t>
            </a:r>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401749729"/>
              </p:ext>
            </p:extLst>
          </p:nvPr>
        </p:nvGraphicFramePr>
        <p:xfrm>
          <a:off x="838200" y="1530950"/>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Manual Review Hypertension</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DBP_90_2</a:t>
                      </a:r>
                    </a:p>
                  </a:txBody>
                  <a:tcPr vert="vert270" anchor="ctr"/>
                </a:tc>
                <a:tc>
                  <a:txBody>
                    <a:bodyPr/>
                    <a:lstStyle/>
                    <a:p>
                      <a:pPr algn="ctr"/>
                      <a:r>
                        <a:rPr lang="en-US" sz="3200" dirty="0"/>
                        <a:t>+</a:t>
                      </a:r>
                    </a:p>
                  </a:txBody>
                  <a:tcPr anchor="ctr"/>
                </a:tc>
                <a:tc>
                  <a:txBody>
                    <a:bodyPr/>
                    <a:lstStyle/>
                    <a:p>
                      <a:pPr algn="ctr"/>
                      <a:r>
                        <a:rPr lang="en-US" sz="3200" dirty="0"/>
                        <a:t>12</a:t>
                      </a:r>
                    </a:p>
                  </a:txBody>
                  <a:tcPr anchor="ctr"/>
                </a:tc>
                <a:tc>
                  <a:txBody>
                    <a:bodyPr/>
                    <a:lstStyle/>
                    <a:p>
                      <a:pPr algn="ctr"/>
                      <a:r>
                        <a:rPr lang="en-US" sz="3200" dirty="0"/>
                        <a:t>7</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40</a:t>
                      </a:r>
                    </a:p>
                  </a:txBody>
                  <a:tcPr anchor="ctr"/>
                </a:tc>
                <a:tc>
                  <a:txBody>
                    <a:bodyPr/>
                    <a:lstStyle/>
                    <a:p>
                      <a:pPr algn="ctr"/>
                      <a:r>
                        <a:rPr lang="en-US" sz="3200" dirty="0"/>
                        <a:t>21</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1690688"/>
            <a:ext cx="3584636" cy="2308324"/>
          </a:xfrm>
          <a:prstGeom prst="rect">
            <a:avLst/>
          </a:prstGeom>
          <a:noFill/>
        </p:spPr>
        <p:txBody>
          <a:bodyPr wrap="none" rtlCol="0">
            <a:spAutoFit/>
          </a:bodyPr>
          <a:lstStyle/>
          <a:p>
            <a:r>
              <a:rPr lang="en-US" sz="3600" dirty="0"/>
              <a:t>Sensitivity: 23.1%</a:t>
            </a:r>
          </a:p>
          <a:p>
            <a:r>
              <a:rPr lang="en-US" sz="3600" dirty="0"/>
              <a:t>Specificity: 75.0%</a:t>
            </a:r>
          </a:p>
          <a:p>
            <a:r>
              <a:rPr lang="en-US" sz="3600" dirty="0"/>
              <a:t>PPV: 63.2%</a:t>
            </a:r>
          </a:p>
          <a:p>
            <a:r>
              <a:rPr lang="en-US" sz="3600" dirty="0"/>
              <a:t>NPV: 34.4%</a:t>
            </a:r>
          </a:p>
        </p:txBody>
      </p:sp>
    </p:spTree>
    <p:extLst>
      <p:ext uri="{BB962C8B-B14F-4D97-AF65-F5344CB8AC3E}">
        <p14:creationId xmlns:p14="http://schemas.microsoft.com/office/powerpoint/2010/main" val="1448848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2886</TotalTime>
  <Words>1290</Words>
  <Application>Microsoft Office PowerPoint</Application>
  <PresentationFormat>Widescreen</PresentationFormat>
  <Paragraphs>308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My Phenotyping Evaluation Example Presentation</vt:lpstr>
      <vt:lpstr>Data Types – Testing for Hypertension</vt:lpstr>
      <vt:lpstr>ICD-9 401.0 Alone</vt:lpstr>
      <vt:lpstr>ICD-9 401.0 and 401.1 and 401.9</vt:lpstr>
      <vt:lpstr>Medication: any Calcium channel blockers</vt:lpstr>
      <vt:lpstr>Medication: any ACE inhibitors</vt:lpstr>
      <vt:lpstr>Medication: any Calcium channel blockers OR ACE inhibitors</vt:lpstr>
      <vt:lpstr>Systolic BP &gt;= 140 mmHg on more than two occasions</vt:lpstr>
      <vt:lpstr>Diastolic BP&gt;= 90 mmHg on more than two occasions</vt:lpstr>
      <vt:lpstr>      Systolic BP &gt;= 140 mmHg on more than two occasions OR Diastolic BP&gt;= 90 mmHg on more than two occasions</vt:lpstr>
      <vt:lpstr> Combinations -   Medication: any Calcium channel blockers OR Systolic BP &gt;= 140 mmHg on more than two occasions </vt:lpstr>
      <vt:lpstr> Combinations -   Medication: any Calcium channel blockers AND Systolic BP &gt;= 140 mmHg on more than two occasions </vt:lpstr>
      <vt:lpstr> Combinations -   Medication: any Calcium channel blockers OR any essential hypertension ICD-9 codes </vt:lpstr>
      <vt:lpstr> Combinations -   Medication: any Calcium channel blockers OR ACE inhibitors OR any essential hypertension ICD-9 codes </vt:lpstr>
      <vt:lpstr> Combinations -   Medication: any Calcium channel blockers AND any essential hypertension ICD-9 codes </vt:lpstr>
      <vt:lpstr> Combinations -    Systolic BP &gt;= 140 mmHg on more than two occasions OR any essential hypertension ICD-9 codes </vt:lpstr>
      <vt:lpstr> Combinations -    Systolic BP &gt;= 140 mmHg on more than two occasions AND any essential hypertension ICD-9 codes </vt:lpstr>
      <vt:lpstr> Combinations -   Medication: any Calcium channel blockers OR Systolic BP &gt;= 140 mmHg on more than two occasions OR any essential hypertension ICD-9 codes </vt:lpstr>
      <vt:lpstr> Combinations -   (Medication: any Calcium channel blockers AND any essential hypertension ICD-9 codes)  OR Systolic BP &gt;= 140 mmHg on more than two occasions </vt:lpstr>
      <vt:lpstr> Combinations -   (Medication: any Calcium channel blockers OR ACE inhibitors AND any essential hypertension ICD-9 codes)  OR Systolic BP &gt;= 140 mmHg on more than two occasions </vt:lpstr>
      <vt:lpstr> Combinations -   (SystolicBP &gt;= 140 mmHg on more than two occasions AND any essential hypertension ICD-9 codes)  OR Medication: any Calcium channel blockers or ACE inhibitors </vt:lpstr>
      <vt:lpstr>The Best™️ Algorithm 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Wiley, Laura</dc:creator>
  <cp:lastModifiedBy>Tingting Yang</cp:lastModifiedBy>
  <cp:revision>43</cp:revision>
  <dcterms:created xsi:type="dcterms:W3CDTF">2018-03-02T05:37:34Z</dcterms:created>
  <dcterms:modified xsi:type="dcterms:W3CDTF">2021-06-22T02:58:43Z</dcterms:modified>
</cp:coreProperties>
</file>