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8"/>
  </p:notesMasterIdLst>
  <p:sldIdLst>
    <p:sldId id="256" r:id="rId2"/>
    <p:sldId id="275" r:id="rId3"/>
    <p:sldId id="262" r:id="rId4"/>
    <p:sldId id="276" r:id="rId5"/>
    <p:sldId id="278" r:id="rId6"/>
    <p:sldId id="277"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Jaff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1446"/>
  </p:normalViewPr>
  <p:slideViewPr>
    <p:cSldViewPr snapToGrid="0" snapToObjects="1">
      <p:cViewPr varScale="1">
        <p:scale>
          <a:sx n="88" d="100"/>
          <a:sy n="88" d="100"/>
        </p:scale>
        <p:origin x="23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8T10:06:50.651" idx="1">
    <p:pos x="6000" y="0"/>
    <p:text>need to put how many peaks are found in the discovery - otherwise these suggest I should just use 10M reads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17978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91653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6610100" y="4366400"/>
            <a:ext cx="2533899" cy="2497349"/>
          </a:xfrm>
          <a:prstGeom prst="rect">
            <a:avLst/>
          </a:prstGeom>
          <a:noFill/>
          <a:ln>
            <a:noFill/>
          </a:ln>
        </p:spPr>
      </p:pic>
      <p:sp>
        <p:nvSpPr>
          <p:cNvPr id="32" name="Shape 32"/>
          <p:cNvSpPr txBox="1">
            <a:spLocks noGrp="1"/>
          </p:cNvSpPr>
          <p:nvPr>
            <p:ph type="ctrTitle"/>
          </p:nvPr>
        </p:nvSpPr>
        <p:spPr>
          <a:xfrm>
            <a:off x="1095000" y="2101700"/>
            <a:ext cx="6954000" cy="1426499"/>
          </a:xfrm>
          <a:prstGeom prst="rect">
            <a:avLst/>
          </a:prstGeom>
        </p:spPr>
        <p:txBody>
          <a:bodyPr lIns="91425" tIns="91425" rIns="91425" bIns="91425" anchor="b" anchorCtr="0">
            <a:noAutofit/>
          </a:bodyPr>
          <a:lstStyle/>
          <a:p>
            <a:pPr rtl="0">
              <a:spcBef>
                <a:spcPts val="0"/>
              </a:spcBef>
              <a:buNone/>
            </a:pPr>
            <a:r>
              <a:rPr lang="en" dirty="0"/>
              <a:t>Data Analysis</a:t>
            </a:r>
          </a:p>
        </p:txBody>
      </p:sp>
      <p:sp>
        <p:nvSpPr>
          <p:cNvPr id="33" name="Shape 33"/>
          <p:cNvSpPr txBox="1">
            <a:spLocks noGrp="1"/>
          </p:cNvSpPr>
          <p:nvPr>
            <p:ph type="subTitle" idx="1"/>
          </p:nvPr>
        </p:nvSpPr>
        <p:spPr>
          <a:xfrm>
            <a:off x="2628750" y="3841550"/>
            <a:ext cx="3886500" cy="1049700"/>
          </a:xfrm>
          <a:prstGeom prst="rect">
            <a:avLst/>
          </a:prstGeom>
        </p:spPr>
        <p:txBody>
          <a:bodyPr lIns="91425" tIns="91425" rIns="91425" bIns="91425" anchor="t" anchorCtr="0">
            <a:noAutofit/>
          </a:bodyPr>
          <a:lstStyle/>
          <a:p>
            <a:pPr rtl="0">
              <a:spcBef>
                <a:spcPts val="0"/>
              </a:spcBef>
              <a:buNone/>
            </a:pPr>
            <a:r>
              <a:rPr lang="en" sz="3200" dirty="0">
                <a:solidFill>
                  <a:schemeClr val="tx1"/>
                </a:solidFill>
              </a:rPr>
              <a:t>Yves </a:t>
            </a:r>
            <a:r>
              <a:rPr lang="en" sz="3200" dirty="0" err="1">
                <a:solidFill>
                  <a:schemeClr val="tx1"/>
                </a:solidFill>
              </a:rPr>
              <a:t>Greatti</a:t>
            </a:r>
            <a:endParaRPr lang="en" sz="3200" dirty="0">
              <a:solidFill>
                <a:schemeClr val="tx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760-A316-C33B-F21C-B3FCAC589CD7}"/>
              </a:ext>
            </a:extLst>
          </p:cNvPr>
          <p:cNvSpPr>
            <a:spLocks noGrp="1"/>
          </p:cNvSpPr>
          <p:nvPr>
            <p:ph type="title"/>
          </p:nvPr>
        </p:nvSpPr>
        <p:spPr/>
        <p:txBody>
          <a:bodyPr/>
          <a:lstStyle/>
          <a:p>
            <a:r>
              <a:rPr lang="en-US" dirty="0"/>
              <a:t>Cohort AGE STATISTICS</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0">
                    <a:tc>
                      <a:txBody>
                        <a:bodyPr/>
                        <a:lstStyle/>
                        <a:p>
                          <a:endParaRPr lang="en-US" dirty="0"/>
                        </a:p>
                      </a:txBody>
                      <a:tcPr/>
                    </a:tc>
                    <a:tc>
                      <a:txBody>
                        <a:bodyPr/>
                        <a:lstStyle/>
                        <a:p>
                          <a:pPr algn="ctr"/>
                          <a:r>
                            <a:rPr lang="en-US" b="1" dirty="0"/>
                            <a:t>Count</a:t>
                          </a:r>
                        </a:p>
                      </a:txBody>
                      <a:tcPr/>
                    </a:tc>
                    <a:tc>
                      <a:txBody>
                        <a:bodyPr/>
                        <a:lstStyle/>
                        <a:p>
                          <a:pPr algn="ctr"/>
                          <a:r>
                            <a:rPr lang="en-US" b="1" dirty="0"/>
                            <a:t>Mean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𝑺𝑫</m:t>
                              </m:r>
                            </m:oMath>
                          </a14:m>
                          <a:r>
                            <a:rPr lang="en-US" b="1" dirty="0"/>
                            <a:t> </a:t>
                          </a:r>
                        </a:p>
                      </a:txBody>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pPr algn="ctr"/>
                          <a:r>
                            <a:rPr lang="en-US" b="1" dirty="0"/>
                            <a:t>59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𝟏𝟗</m:t>
                              </m:r>
                            </m:oMath>
                          </a14:m>
                          <a:endParaRPr lang="en-US" b="1" dirty="0"/>
                        </a:p>
                      </a:txBody>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pPr algn="ctr"/>
                          <a:r>
                            <a:rPr lang="en-US" b="1" dirty="0"/>
                            <a:t>58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20</a:t>
                          </a:r>
                        </a:p>
                      </a:txBody>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pPr algn="ctr"/>
                          <a:r>
                            <a:rPr lang="en-US" b="1" dirty="0"/>
                            <a:t>60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18</a:t>
                          </a:r>
                        </a:p>
                      </a:txBody>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pPr algn="ctr"/>
                          <a:r>
                            <a:rPr lang="en-US" b="1" dirty="0"/>
                            <a:t>47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24</a:t>
                          </a:r>
                        </a:p>
                      </a:txBody>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37084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pPr algn="ctr"/>
                          <a:r>
                            <a:rPr lang="en-US" b="1" dirty="0"/>
                            <a:t>51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22</a:t>
                          </a:r>
                        </a:p>
                      </a:txBody>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pPr algn="ctr"/>
                          <a:r>
                            <a:rPr lang="en-US" b="1" dirty="0"/>
                            <a:t>65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16</a:t>
                          </a:r>
                        </a:p>
                      </a:txBody>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pPr algn="ctr"/>
                          <a:r>
                            <a:rPr lang="en-US" b="1" dirty="0"/>
                            <a:t>61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14</a:t>
                          </a:r>
                        </a:p>
                      </a:txBody>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pPr algn="ctr"/>
                          <a:r>
                            <a:rPr lang="en-US" b="1" dirty="0"/>
                            <a:t>71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17</a:t>
                          </a:r>
                        </a:p>
                      </a:txBody>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Choice>
        <mc:Fallback xmlns="">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304800">
                    <a:tc>
                      <a:txBody>
                        <a:bodyPr/>
                        <a:lstStyle/>
                        <a:p>
                          <a:endParaRPr lang="en-US" dirty="0"/>
                        </a:p>
                      </a:txBody>
                      <a:tcPr/>
                    </a:tc>
                    <a:tc>
                      <a:txBody>
                        <a:bodyPr/>
                        <a:lstStyle/>
                        <a:p>
                          <a:pPr algn="ctr"/>
                          <a:r>
                            <a:rPr lang="en-US" b="1" dirty="0"/>
                            <a:t>Count</a:t>
                          </a:r>
                        </a:p>
                      </a:txBody>
                      <a:tcPr/>
                    </a:tc>
                    <a:tc>
                      <a:txBody>
                        <a:bodyPr/>
                        <a:lstStyle/>
                        <a:p>
                          <a:endParaRPr lang="en-US"/>
                        </a:p>
                      </a:txBody>
                      <a:tcPr>
                        <a:blipFill>
                          <a:blip r:embed="rId2"/>
                          <a:stretch>
                            <a:fillRect l="-195556" t="-8333" r="-371111" b="-1241667"/>
                          </a:stretch>
                        </a:blipFill>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endParaRPr lang="en-US"/>
                        </a:p>
                      </a:txBody>
                      <a:tcPr>
                        <a:blipFill>
                          <a:blip r:embed="rId2"/>
                          <a:stretch>
                            <a:fillRect l="-195556" t="-89655" r="-371111" b="-927586"/>
                          </a:stretch>
                        </a:blipFill>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endParaRPr lang="en-US"/>
                        </a:p>
                      </a:txBody>
                      <a:tcPr>
                        <a:blipFill>
                          <a:blip r:embed="rId2"/>
                          <a:stretch>
                            <a:fillRect l="-195556" t="-183333" r="-371111" b="-796667"/>
                          </a:stretch>
                        </a:blipFill>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endParaRPr lang="en-US"/>
                        </a:p>
                      </a:txBody>
                      <a:tcPr>
                        <a:blipFill>
                          <a:blip r:embed="rId2"/>
                          <a:stretch>
                            <a:fillRect l="-195556" t="-293103" r="-371111" b="-724138"/>
                          </a:stretch>
                        </a:blipFill>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endParaRPr lang="en-US"/>
                        </a:p>
                      </a:txBody>
                      <a:tcPr>
                        <a:blipFill>
                          <a:blip r:embed="rId2"/>
                          <a:stretch>
                            <a:fillRect l="-195556" t="-393103" r="-371111" b="-624138"/>
                          </a:stretch>
                        </a:blipFill>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73152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endParaRPr lang="en-US"/>
                        </a:p>
                      </a:txBody>
                      <a:tcPr>
                        <a:blipFill>
                          <a:blip r:embed="rId2"/>
                          <a:stretch>
                            <a:fillRect l="-195556" t="-246552" r="-371111" b="-212069"/>
                          </a:stretch>
                        </a:blipFill>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endParaRPr lang="en-US"/>
                        </a:p>
                      </a:txBody>
                      <a:tcPr>
                        <a:blipFill>
                          <a:blip r:embed="rId2"/>
                          <a:stretch>
                            <a:fillRect l="-195556" t="-793103" r="-371111" b="-224138"/>
                          </a:stretch>
                        </a:blipFill>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endParaRPr lang="en-US"/>
                        </a:p>
                      </a:txBody>
                      <a:tcPr>
                        <a:blipFill>
                          <a:blip r:embed="rId2"/>
                          <a:stretch>
                            <a:fillRect l="-195556" t="-863333" r="-371111" b="-116667"/>
                          </a:stretch>
                        </a:blipFill>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endParaRPr lang="en-US"/>
                        </a:p>
                      </a:txBody>
                      <a:tcPr>
                        <a:blipFill>
                          <a:blip r:embed="rId2"/>
                          <a:stretch>
                            <a:fillRect l="-195556" t="-996552" r="-371111" b="-20690"/>
                          </a:stretch>
                        </a:blipFill>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Fallback>
      </mc:AlternateContent>
    </p:spTree>
    <p:extLst>
      <p:ext uri="{BB962C8B-B14F-4D97-AF65-F5344CB8AC3E}">
        <p14:creationId xmlns:p14="http://schemas.microsoft.com/office/powerpoint/2010/main" val="129461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Shape 76"/>
          <p:cNvSpPr txBox="1">
            <a:spLocks noGrp="1"/>
          </p:cNvSpPr>
          <p:nvPr>
            <p:ph type="title"/>
          </p:nvPr>
        </p:nvSpPr>
        <p:spPr>
          <a:xfrm>
            <a:off x="198200" y="185525"/>
            <a:ext cx="8945699" cy="811500"/>
          </a:xfrm>
          <a:prstGeom prst="rect">
            <a:avLst/>
          </a:prstGeom>
        </p:spPr>
        <p:txBody>
          <a:bodyPr lIns="91425" tIns="91425" rIns="91425" bIns="91425" anchor="b" anchorCtr="0">
            <a:noAutofit/>
          </a:bodyPr>
          <a:lstStyle/>
          <a:p>
            <a:pPr lvl="0" rtl="0">
              <a:spcBef>
                <a:spcPts val="0"/>
              </a:spcBef>
              <a:buNone/>
            </a:pPr>
            <a:r>
              <a:rPr lang="en" sz="3000" dirty="0"/>
              <a:t>Total Cost:  Increased with age and disease</a:t>
            </a:r>
          </a:p>
        </p:txBody>
      </p:sp>
      <p:sp>
        <p:nvSpPr>
          <p:cNvPr id="9" name="TextBox 8">
            <a:extLst>
              <a:ext uri="{FF2B5EF4-FFF2-40B4-BE49-F238E27FC236}">
                <a16:creationId xmlns:a16="http://schemas.microsoft.com/office/drawing/2014/main" id="{3AE5B26C-D7F9-7B64-7342-B4F98D241DB4}"/>
              </a:ext>
            </a:extLst>
          </p:cNvPr>
          <p:cNvSpPr txBox="1"/>
          <p:nvPr/>
        </p:nvSpPr>
        <p:spPr>
          <a:xfrm>
            <a:off x="1586393" y="4500829"/>
            <a:ext cx="5458546" cy="215444"/>
          </a:xfrm>
          <a:prstGeom prst="rect">
            <a:avLst/>
          </a:prstGeom>
          <a:noFill/>
        </p:spPr>
        <p:txBody>
          <a:bodyPr wrap="none" rtlCol="0">
            <a:spAutoFit/>
          </a:bodyPr>
          <a:lstStyle/>
          <a:p>
            <a:r>
              <a:rPr lang="en-US" sz="800" dirty="0"/>
              <a:t>Left: diabetic people and age trend. Middle: diabetic people and gender trend. Right: diabetic people and race trend</a:t>
            </a:r>
          </a:p>
        </p:txBody>
      </p:sp>
      <p:sp>
        <p:nvSpPr>
          <p:cNvPr id="10" name="TextBox 9">
            <a:extLst>
              <a:ext uri="{FF2B5EF4-FFF2-40B4-BE49-F238E27FC236}">
                <a16:creationId xmlns:a16="http://schemas.microsoft.com/office/drawing/2014/main" id="{F2D15A08-84D6-C51A-D3F9-E72535A0A258}"/>
              </a:ext>
            </a:extLst>
          </p:cNvPr>
          <p:cNvSpPr txBox="1"/>
          <p:nvPr/>
        </p:nvSpPr>
        <p:spPr>
          <a:xfrm>
            <a:off x="1586393" y="6374335"/>
            <a:ext cx="5814412" cy="215444"/>
          </a:xfrm>
          <a:prstGeom prst="rect">
            <a:avLst/>
          </a:prstGeom>
          <a:noFill/>
        </p:spPr>
        <p:txBody>
          <a:bodyPr wrap="none" rtlCol="0">
            <a:spAutoFit/>
          </a:bodyPr>
          <a:lstStyle/>
          <a:p>
            <a:r>
              <a:rPr lang="en-US" sz="800" dirty="0"/>
              <a:t>Left: people w. vascular disease (VD) and age trend. Middle: VD people and gender trend. Right: VD people and race trend</a:t>
            </a:r>
          </a:p>
        </p:txBody>
      </p:sp>
      <p:pic>
        <p:nvPicPr>
          <p:cNvPr id="14" name="Picture 13">
            <a:extLst>
              <a:ext uri="{FF2B5EF4-FFF2-40B4-BE49-F238E27FC236}">
                <a16:creationId xmlns:a16="http://schemas.microsoft.com/office/drawing/2014/main" id="{E49C8A8E-C6D7-D7BE-F46D-9D27141362AF}"/>
              </a:ext>
            </a:extLst>
          </p:cNvPr>
          <p:cNvPicPr>
            <a:picLocks noChangeAspect="1"/>
          </p:cNvPicPr>
          <p:nvPr/>
        </p:nvPicPr>
        <p:blipFill>
          <a:blip r:embed="rId3"/>
          <a:stretch>
            <a:fillRect/>
          </a:stretch>
        </p:blipFill>
        <p:spPr>
          <a:xfrm>
            <a:off x="459297" y="2911613"/>
            <a:ext cx="7772400" cy="1589216"/>
          </a:xfrm>
          <a:prstGeom prst="rect">
            <a:avLst/>
          </a:prstGeom>
        </p:spPr>
      </p:pic>
      <p:sp>
        <p:nvSpPr>
          <p:cNvPr id="15" name="TextBox 14">
            <a:extLst>
              <a:ext uri="{FF2B5EF4-FFF2-40B4-BE49-F238E27FC236}">
                <a16:creationId xmlns:a16="http://schemas.microsoft.com/office/drawing/2014/main" id="{AC5CB85F-34E6-DAAC-A5E0-0943E2664C52}"/>
              </a:ext>
            </a:extLst>
          </p:cNvPr>
          <p:cNvSpPr txBox="1"/>
          <p:nvPr/>
        </p:nvSpPr>
        <p:spPr>
          <a:xfrm>
            <a:off x="1586393" y="2703007"/>
            <a:ext cx="5250155" cy="215444"/>
          </a:xfrm>
          <a:prstGeom prst="rect">
            <a:avLst/>
          </a:prstGeom>
          <a:noFill/>
        </p:spPr>
        <p:txBody>
          <a:bodyPr wrap="none" rtlCol="0">
            <a:spAutoFit/>
          </a:bodyPr>
          <a:lstStyle/>
          <a:p>
            <a:r>
              <a:rPr lang="en-US" sz="800" dirty="0"/>
              <a:t>Left: Disease and age trend. Middle: diseased people and gender trend. Right: diseased people and race trend</a:t>
            </a:r>
          </a:p>
        </p:txBody>
      </p:sp>
      <p:pic>
        <p:nvPicPr>
          <p:cNvPr id="21" name="Picture 20">
            <a:extLst>
              <a:ext uri="{FF2B5EF4-FFF2-40B4-BE49-F238E27FC236}">
                <a16:creationId xmlns:a16="http://schemas.microsoft.com/office/drawing/2014/main" id="{7CAFE0C0-62E4-CFDA-FF22-F41CD389A87E}"/>
              </a:ext>
            </a:extLst>
          </p:cNvPr>
          <p:cNvPicPr>
            <a:picLocks noChangeAspect="1"/>
          </p:cNvPicPr>
          <p:nvPr/>
        </p:nvPicPr>
        <p:blipFill>
          <a:blip r:embed="rId4"/>
          <a:stretch>
            <a:fillRect/>
          </a:stretch>
        </p:blipFill>
        <p:spPr>
          <a:xfrm>
            <a:off x="459297" y="4716273"/>
            <a:ext cx="7772400" cy="1517388"/>
          </a:xfrm>
          <a:prstGeom prst="rect">
            <a:avLst/>
          </a:prstGeom>
        </p:spPr>
      </p:pic>
      <p:pic>
        <p:nvPicPr>
          <p:cNvPr id="23" name="Picture 22">
            <a:extLst>
              <a:ext uri="{FF2B5EF4-FFF2-40B4-BE49-F238E27FC236}">
                <a16:creationId xmlns:a16="http://schemas.microsoft.com/office/drawing/2014/main" id="{464D2EEF-D57C-AA87-B0AF-5C21B473692D}"/>
              </a:ext>
            </a:extLst>
          </p:cNvPr>
          <p:cNvPicPr>
            <a:picLocks noChangeAspect="1"/>
          </p:cNvPicPr>
          <p:nvPr/>
        </p:nvPicPr>
        <p:blipFill>
          <a:blip r:embed="rId5"/>
          <a:stretch>
            <a:fillRect/>
          </a:stretch>
        </p:blipFill>
        <p:spPr>
          <a:xfrm>
            <a:off x="325270" y="1137699"/>
            <a:ext cx="7772400" cy="1594561"/>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198200" y="1841844"/>
            <a:ext cx="7805999" cy="5900075"/>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sz="1200" dirty="0"/>
              <a:t>Patients without diseases exhibit an upward trend in total costs until age 50, after which their costs plateau (previous page top row charts).</a:t>
            </a:r>
          </a:p>
          <a:p>
            <a:pPr marL="457200" lvl="0" indent="-317500" rtl="0">
              <a:spcBef>
                <a:spcPts val="0"/>
              </a:spcBef>
              <a:buClr>
                <a:srgbClr val="000000"/>
              </a:buClr>
              <a:buSzPct val="100000"/>
              <a:buFont typeface="Arial"/>
              <a:buChar char="●"/>
            </a:pPr>
            <a:r>
              <a:rPr lang="en-US" sz="1200" dirty="0"/>
              <a:t>The total cost for patients with diseases tends to rise until later in life (previous page top row charts).</a:t>
            </a:r>
          </a:p>
          <a:p>
            <a:pPr marL="457200" lvl="0" indent="-317500" rtl="0">
              <a:spcBef>
                <a:spcPts val="0"/>
              </a:spcBef>
              <a:buClr>
                <a:srgbClr val="000000"/>
              </a:buClr>
              <a:buSzPct val="100000"/>
              <a:buFont typeface="Arial"/>
              <a:buChar char="●"/>
            </a:pPr>
            <a:r>
              <a:rPr lang="en-US" sz="1200" dirty="0"/>
              <a:t>As individuals age, the total costs for both men and women tend to increase. However, there is a slightly steeper increase in costs for women as they age, which may be attributed to their longer life expectancy (previous page top row charts).</a:t>
            </a:r>
          </a:p>
          <a:p>
            <a:pPr marL="457200" lvl="0" indent="-317500">
              <a:spcBef>
                <a:spcPts val="0"/>
              </a:spcBef>
              <a:buClr>
                <a:srgbClr val="000000"/>
              </a:buClr>
              <a:buSzPct val="100000"/>
              <a:buFont typeface="Arial"/>
              <a:buChar char="●"/>
            </a:pPr>
            <a:r>
              <a:rPr lang="en-US" sz="1200" dirty="0"/>
              <a:t>The presence of a significant number of patients with 'unknown' or 'other' ethnicities hinders the ability to conduct meaningful trend analysis.</a:t>
            </a:r>
          </a:p>
          <a:p>
            <a:pPr marL="457200" lvl="0" indent="-317500">
              <a:spcBef>
                <a:spcPts val="0"/>
              </a:spcBef>
              <a:buClr>
                <a:srgbClr val="000000"/>
              </a:buClr>
              <a:buSzPct val="100000"/>
              <a:buFont typeface="Arial"/>
              <a:buChar char="●"/>
            </a:pPr>
            <a:r>
              <a:rPr lang="en-US" sz="1200" dirty="0"/>
              <a:t>The trends in total cost are based on the available data points, which indicate that there are sufficient numbers of White and Hispanic patients for a meaningful analysis, whereas the sample sizes for other ethnic groups are relatively smaller.</a:t>
            </a:r>
          </a:p>
          <a:p>
            <a:pPr marL="457200" lvl="0" indent="-317500">
              <a:spcBef>
                <a:spcPts val="0"/>
              </a:spcBef>
              <a:buClr>
                <a:srgbClr val="000000"/>
              </a:buClr>
              <a:buSzPct val="100000"/>
              <a:buFont typeface="Arial"/>
              <a:buChar char="●"/>
            </a:pPr>
            <a:r>
              <a:rPr lang="en-US" sz="1200" dirty="0"/>
              <a:t>After reaching middle age, the total costs for White patients begin to decline before increasing exponentially later in life (previous page top row charts).</a:t>
            </a:r>
          </a:p>
          <a:p>
            <a:pPr marL="457200" lvl="0" indent="-317500">
              <a:spcBef>
                <a:spcPts val="0"/>
              </a:spcBef>
              <a:buClr>
                <a:srgbClr val="000000"/>
              </a:buClr>
              <a:buSzPct val="100000"/>
              <a:buFont typeface="Arial"/>
              <a:buChar char="●"/>
            </a:pPr>
            <a:r>
              <a:rPr lang="en-US" sz="1200" dirty="0"/>
              <a:t>In contrast, the total costs for individuals in the Hispanic population tend to increase gradually as they age (previous page top row charts).</a:t>
            </a:r>
          </a:p>
          <a:p>
            <a:pPr marL="457200" lvl="0" indent="-317500">
              <a:spcBef>
                <a:spcPts val="0"/>
              </a:spcBef>
              <a:buClr>
                <a:srgbClr val="000000"/>
              </a:buClr>
              <a:buSzPct val="100000"/>
              <a:buFont typeface="Arial"/>
              <a:buChar char="●"/>
            </a:pPr>
            <a:r>
              <a:rPr lang="en-US" sz="1200" dirty="0"/>
              <a:t>Due to their larger representation in the dataset, individuals with diabetes exhibit trends similar to those observed for the overall disease population (previous page middle row charts).</a:t>
            </a:r>
          </a:p>
          <a:p>
            <a:pPr marL="457200" lvl="0" indent="-317500">
              <a:spcBef>
                <a:spcPts val="0"/>
              </a:spcBef>
              <a:buClr>
                <a:srgbClr val="000000"/>
              </a:buClr>
              <a:buSzPct val="100000"/>
              <a:buFont typeface="Arial"/>
              <a:buChar char="●"/>
            </a:pPr>
            <a:r>
              <a:rPr lang="en-US" sz="1200" dirty="0"/>
              <a:t>When examining vascular disease patients by age and gender, distinct trends emerge. For women, costs tend to increase in an inverse parabolic pattern before decreasing again in later years. In contrast, men exhibit a steady increase in costs over time. Meanwhile, White and Unknown patients demonstrate opposite parabolic trends, with costs for White individuals increasing in their late 70s before decreasing, while costs for Unknown patients steadily decrease until their 70s and then begin to rise slowly. It's important to note that these results are limited by the relatively small number of data points available, which may affect the interpretation of these trends (previous page bottom row charts).</a:t>
            </a:r>
          </a:p>
          <a:p>
            <a:pPr marL="457200" lvl="0" indent="-317500">
              <a:spcBef>
                <a:spcPts val="0"/>
              </a:spcBef>
              <a:buClr>
                <a:srgbClr val="000000"/>
              </a:buClr>
              <a:buSzPct val="100000"/>
              <a:buFont typeface="Arial"/>
              <a:buChar char="●"/>
            </a:pPr>
            <a:endParaRPr lang="en-US" dirty="0"/>
          </a:p>
          <a:p>
            <a:pPr marL="457200" lvl="0" indent="-317500">
              <a:spcBef>
                <a:spcPts val="0"/>
              </a:spcBef>
              <a:buClr>
                <a:srgbClr val="000000"/>
              </a:buClr>
              <a:buSzPct val="100000"/>
              <a:buFont typeface="Arial"/>
              <a:buChar char="●"/>
            </a:pPr>
            <a:endParaRPr lang="en-US" dirty="0"/>
          </a:p>
        </p:txBody>
      </p:sp>
      <p:sp>
        <p:nvSpPr>
          <p:cNvPr id="76" name="Shape 76"/>
          <p:cNvSpPr txBox="1">
            <a:spLocks noGrp="1"/>
          </p:cNvSpPr>
          <p:nvPr>
            <p:ph type="title"/>
          </p:nvPr>
        </p:nvSpPr>
        <p:spPr>
          <a:xfrm>
            <a:off x="198200" y="470350"/>
            <a:ext cx="8945699" cy="1188614"/>
          </a:xfrm>
          <a:prstGeom prst="rect">
            <a:avLst/>
          </a:prstGeom>
        </p:spPr>
        <p:txBody>
          <a:bodyPr lIns="91425" tIns="91425" rIns="91425" bIns="91425" anchor="b" anchorCtr="0">
            <a:noAutofit/>
          </a:bodyPr>
          <a:lstStyle/>
          <a:p>
            <a:pPr lvl="0" rtl="0">
              <a:spcBef>
                <a:spcPts val="0"/>
              </a:spcBef>
              <a:buNone/>
            </a:pPr>
            <a:r>
              <a:rPr lang="en-US" sz="2000" dirty="0"/>
              <a:t>Investigation into the correlation between patient demographics (age, gender, and race/ethnicity) and disease status with total healthcare costs</a:t>
            </a:r>
            <a:endParaRPr lang="en" sz="2000" dirty="0"/>
          </a:p>
        </p:txBody>
      </p:sp>
    </p:spTree>
    <p:extLst>
      <p:ext uri="{BB962C8B-B14F-4D97-AF65-F5344CB8AC3E}">
        <p14:creationId xmlns:p14="http://schemas.microsoft.com/office/powerpoint/2010/main" val="6334030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517ABD-7613-7257-82CB-FF756C9D4834}"/>
              </a:ext>
            </a:extLst>
          </p:cNvPr>
          <p:cNvSpPr>
            <a:spLocks noGrp="1"/>
          </p:cNvSpPr>
          <p:nvPr>
            <p:ph type="body" idx="1"/>
          </p:nvPr>
        </p:nvSpPr>
        <p:spPr>
          <a:xfrm>
            <a:off x="3299012" y="2788024"/>
            <a:ext cx="3711388" cy="640976"/>
          </a:xfrm>
        </p:spPr>
        <p:txBody>
          <a:bodyPr/>
          <a:lstStyle/>
          <a:p>
            <a:r>
              <a:rPr lang="en-US" sz="4800" dirty="0"/>
              <a:t>EXTRA</a:t>
            </a:r>
          </a:p>
        </p:txBody>
      </p:sp>
    </p:spTree>
    <p:extLst>
      <p:ext uri="{BB962C8B-B14F-4D97-AF65-F5344CB8AC3E}">
        <p14:creationId xmlns:p14="http://schemas.microsoft.com/office/powerpoint/2010/main" val="31627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F0DA-52A3-7B07-2EEA-0BBAC45146F6}"/>
              </a:ext>
            </a:extLst>
          </p:cNvPr>
          <p:cNvSpPr>
            <a:spLocks noGrp="1"/>
          </p:cNvSpPr>
          <p:nvPr>
            <p:ph type="title"/>
          </p:nvPr>
        </p:nvSpPr>
        <p:spPr/>
        <p:txBody>
          <a:bodyPr/>
          <a:lstStyle/>
          <a:p>
            <a:r>
              <a:rPr lang="en-US" dirty="0"/>
              <a:t>Total Cost Trend Over 2020</a:t>
            </a:r>
          </a:p>
        </p:txBody>
      </p:sp>
      <p:sp>
        <p:nvSpPr>
          <p:cNvPr id="3" name="Text Placeholder 2">
            <a:extLst>
              <a:ext uri="{FF2B5EF4-FFF2-40B4-BE49-F238E27FC236}">
                <a16:creationId xmlns:a16="http://schemas.microsoft.com/office/drawing/2014/main" id="{808CA671-5F83-EC84-ADC7-F39EAC019884}"/>
              </a:ext>
            </a:extLst>
          </p:cNvPr>
          <p:cNvSpPr>
            <a:spLocks noGrp="1"/>
          </p:cNvSpPr>
          <p:nvPr>
            <p:ph type="body" idx="1"/>
          </p:nvPr>
        </p:nvSpPr>
        <p:spPr>
          <a:xfrm>
            <a:off x="967387" y="3462604"/>
            <a:ext cx="6222040" cy="945369"/>
          </a:xfrm>
        </p:spPr>
        <p:txBody>
          <a:bodyPr/>
          <a:lstStyle/>
          <a:p>
            <a:pPr algn="just"/>
            <a:r>
              <a:rPr lang="en-US" sz="800" dirty="0"/>
              <a:t>The total costs for people with diseases are generally higher compared to those without diseases. This trend is also observed in people with diabetes, who have consistently higher costs throughout the year compared to non-diabetic people. However, at the beginning of the year, non-diabetic people had higher total costs compared to diabetic people. Over the course of the year, costs for diabetic people slowly increased to reach a total of $1,000,000 at the end of the year. On the other hand, non-diabetic people showed the opposite trend, with initial costs around $700,000 that gradually decreased to $300,000 by year-end.</a:t>
            </a:r>
          </a:p>
          <a:p>
            <a:endParaRPr lang="en-US" sz="800" dirty="0"/>
          </a:p>
          <a:p>
            <a:endParaRPr lang="en-US" sz="800" dirty="0"/>
          </a:p>
          <a:p>
            <a:endParaRPr lang="en-US" sz="800" dirty="0"/>
          </a:p>
          <a:p>
            <a:r>
              <a:rPr lang="en-US" sz="800" dirty="0"/>
              <a:t>	</a:t>
            </a:r>
          </a:p>
        </p:txBody>
      </p:sp>
      <p:pic>
        <p:nvPicPr>
          <p:cNvPr id="5" name="Picture 4">
            <a:extLst>
              <a:ext uri="{FF2B5EF4-FFF2-40B4-BE49-F238E27FC236}">
                <a16:creationId xmlns:a16="http://schemas.microsoft.com/office/drawing/2014/main" id="{3BCCEBFA-B252-2E33-25DE-DDEE74AB08E4}"/>
              </a:ext>
            </a:extLst>
          </p:cNvPr>
          <p:cNvPicPr>
            <a:picLocks noChangeAspect="1"/>
          </p:cNvPicPr>
          <p:nvPr/>
        </p:nvPicPr>
        <p:blipFill>
          <a:blip r:embed="rId2"/>
          <a:stretch>
            <a:fillRect/>
          </a:stretch>
        </p:blipFill>
        <p:spPr>
          <a:xfrm>
            <a:off x="560652" y="1703836"/>
            <a:ext cx="2527331" cy="1607457"/>
          </a:xfrm>
          <a:prstGeom prst="rect">
            <a:avLst/>
          </a:prstGeom>
        </p:spPr>
      </p:pic>
      <p:pic>
        <p:nvPicPr>
          <p:cNvPr id="7" name="Picture 6">
            <a:extLst>
              <a:ext uri="{FF2B5EF4-FFF2-40B4-BE49-F238E27FC236}">
                <a16:creationId xmlns:a16="http://schemas.microsoft.com/office/drawing/2014/main" id="{73D5A536-5919-E262-BA08-B1320385D5C9}"/>
              </a:ext>
            </a:extLst>
          </p:cNvPr>
          <p:cNvPicPr>
            <a:picLocks noChangeAspect="1"/>
          </p:cNvPicPr>
          <p:nvPr/>
        </p:nvPicPr>
        <p:blipFill>
          <a:blip r:embed="rId3"/>
          <a:stretch>
            <a:fillRect/>
          </a:stretch>
        </p:blipFill>
        <p:spPr>
          <a:xfrm>
            <a:off x="4435147" y="1690126"/>
            <a:ext cx="2712105" cy="1712387"/>
          </a:xfrm>
          <a:prstGeom prst="rect">
            <a:avLst/>
          </a:prstGeom>
        </p:spPr>
      </p:pic>
      <p:sp>
        <p:nvSpPr>
          <p:cNvPr id="10" name="TextBox 9">
            <a:extLst>
              <a:ext uri="{FF2B5EF4-FFF2-40B4-BE49-F238E27FC236}">
                <a16:creationId xmlns:a16="http://schemas.microsoft.com/office/drawing/2014/main" id="{B6ECE91C-93FC-C47A-E690-8C4880266399}"/>
              </a:ext>
            </a:extLst>
          </p:cNvPr>
          <p:cNvSpPr txBox="1"/>
          <p:nvPr/>
        </p:nvSpPr>
        <p:spPr>
          <a:xfrm>
            <a:off x="4790787" y="5424614"/>
            <a:ext cx="396262" cy="215444"/>
          </a:xfrm>
          <a:prstGeom prst="rect">
            <a:avLst/>
          </a:prstGeom>
          <a:noFill/>
        </p:spPr>
        <p:txBody>
          <a:bodyPr wrap="none" rtlCol="0">
            <a:spAutoFit/>
          </a:bodyPr>
          <a:lstStyle/>
          <a:p>
            <a:r>
              <a:rPr lang="en-US" sz="800" b="1" u="sng" dirty="0"/>
              <a:t>SQL</a:t>
            </a:r>
          </a:p>
        </p:txBody>
      </p:sp>
      <p:sp>
        <p:nvSpPr>
          <p:cNvPr id="11" name="TextBox 10">
            <a:extLst>
              <a:ext uri="{FF2B5EF4-FFF2-40B4-BE49-F238E27FC236}">
                <a16:creationId xmlns:a16="http://schemas.microsoft.com/office/drawing/2014/main" id="{C163A8DB-D000-9AFA-5FB0-0F123B2F37ED}"/>
              </a:ext>
            </a:extLst>
          </p:cNvPr>
          <p:cNvSpPr txBox="1"/>
          <p:nvPr/>
        </p:nvSpPr>
        <p:spPr>
          <a:xfrm>
            <a:off x="5135212" y="4989981"/>
            <a:ext cx="3254188" cy="1200329"/>
          </a:xfrm>
          <a:prstGeom prst="rect">
            <a:avLst/>
          </a:prstGeom>
          <a:noFill/>
          <a:ln>
            <a:solidFill>
              <a:srgbClr val="FF0000"/>
            </a:solidFill>
          </a:ln>
        </p:spPr>
        <p:txBody>
          <a:bodyPr wrap="square" rtlCol="0">
            <a:spAutoFit/>
          </a:bodyPr>
          <a:lstStyle/>
          <a:p>
            <a:r>
              <a:rPr lang="en-US" sz="800" dirty="0"/>
              <a:t>SELECT AGE, GENDER, RACE_ETH, DISEASE, MONTH(DATE_OF_SERVICE) AS MONTH, SUM(TCC_PAID) </a:t>
            </a:r>
          </a:p>
          <a:p>
            <a:r>
              <a:rPr lang="en-US" sz="800" dirty="0"/>
              <a:t>OVER ( PARTITION BY AGE, GENDER, RACE_ETH, DISEASE </a:t>
            </a:r>
          </a:p>
          <a:p>
            <a:r>
              <a:rPr lang="en-US" sz="800" dirty="0"/>
              <a:t>            ORDER BY DATE_OF_SERVICE ROWS </a:t>
            </a:r>
          </a:p>
          <a:p>
            <a:r>
              <a:rPr lang="en-US" sz="800" dirty="0"/>
              <a:t>           BETWEEN 1 PRECEDING AND CURRENT ROW ) </a:t>
            </a:r>
          </a:p>
          <a:p>
            <a:r>
              <a:rPr lang="en-US" sz="800" dirty="0"/>
              <a:t>‘          AS ROLLING_COST FROM CONS_TABLE </a:t>
            </a:r>
          </a:p>
          <a:p>
            <a:r>
              <a:rPr lang="en-US" sz="800" dirty="0"/>
              <a:t>GROUP BY AGE, GENDER, RACE_ETH, DISEASE, MONTH(DATE_OF_SERVICE), DATE_OF_SERVICE, TCC_PAID</a:t>
            </a:r>
          </a:p>
          <a:p>
            <a:r>
              <a:rPr lang="en-US" sz="800" dirty="0"/>
              <a:t> ORDER BY MONTH, ROLLING_COST DESC</a:t>
            </a:r>
          </a:p>
        </p:txBody>
      </p:sp>
      <p:pic>
        <p:nvPicPr>
          <p:cNvPr id="6" name="Picture 5">
            <a:extLst>
              <a:ext uri="{FF2B5EF4-FFF2-40B4-BE49-F238E27FC236}">
                <a16:creationId xmlns:a16="http://schemas.microsoft.com/office/drawing/2014/main" id="{63B74162-91E0-C732-5BEC-EB98F3B46BFD}"/>
              </a:ext>
            </a:extLst>
          </p:cNvPr>
          <p:cNvPicPr>
            <a:picLocks noChangeAspect="1"/>
          </p:cNvPicPr>
          <p:nvPr/>
        </p:nvPicPr>
        <p:blipFill>
          <a:blip r:embed="rId4"/>
          <a:stretch>
            <a:fillRect/>
          </a:stretch>
        </p:blipFill>
        <p:spPr>
          <a:xfrm>
            <a:off x="698385" y="4605949"/>
            <a:ext cx="2098484" cy="1852775"/>
          </a:xfrm>
          <a:prstGeom prst="rect">
            <a:avLst/>
          </a:prstGeom>
        </p:spPr>
      </p:pic>
      <p:sp>
        <p:nvSpPr>
          <p:cNvPr id="8" name="TextBox 7">
            <a:extLst>
              <a:ext uri="{FF2B5EF4-FFF2-40B4-BE49-F238E27FC236}">
                <a16:creationId xmlns:a16="http://schemas.microsoft.com/office/drawing/2014/main" id="{C53031BE-057F-71DF-BB7E-0D92FF85B278}"/>
              </a:ext>
            </a:extLst>
          </p:cNvPr>
          <p:cNvSpPr txBox="1"/>
          <p:nvPr/>
        </p:nvSpPr>
        <p:spPr>
          <a:xfrm>
            <a:off x="2840247" y="4989981"/>
            <a:ext cx="1971519" cy="1200329"/>
          </a:xfrm>
          <a:prstGeom prst="rect">
            <a:avLst/>
          </a:prstGeom>
          <a:noFill/>
        </p:spPr>
        <p:txBody>
          <a:bodyPr wrap="square" rtlCol="0">
            <a:spAutoFit/>
          </a:bodyPr>
          <a:lstStyle/>
          <a:p>
            <a:r>
              <a:rPr lang="en-US" sz="800" dirty="0"/>
              <a:t>As people with disease age, their monthly rolling costs increase, with the highest costs observed among older Hispanic and Black/African American women, followed by White and Black/African American men. The higher costs for women are partially explained by their longer life expectancy compared to men.</a:t>
            </a:r>
          </a:p>
        </p:txBody>
      </p:sp>
    </p:spTree>
    <p:extLst>
      <p:ext uri="{BB962C8B-B14F-4D97-AF65-F5344CB8AC3E}">
        <p14:creationId xmlns:p14="http://schemas.microsoft.com/office/powerpoint/2010/main" val="1053592697"/>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860</Words>
  <Application>Microsoft Macintosh PowerPoint</Application>
  <PresentationFormat>On-screen Show (4:3)</PresentationFormat>
  <Paragraphs>112</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Cambria Math</vt:lpstr>
      <vt:lpstr>simple-light</vt:lpstr>
      <vt:lpstr>Data Analysis</vt:lpstr>
      <vt:lpstr>Cohort AGE STATISTICS</vt:lpstr>
      <vt:lpstr>Total Cost:  Increased with age and disease</vt:lpstr>
      <vt:lpstr>Investigation into the correlation between patient demographics (age, gender, and race/ethnicity) and disease status with total healthcare costs</vt:lpstr>
      <vt:lpstr>PowerPoint Presentation</vt:lpstr>
      <vt:lpstr>Total Cost Trend Over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Effects of Sequencing Depth on ChIP-seq Quality and Peak Calling Performance</dc:title>
  <cp:lastModifiedBy>Yves Greatti</cp:lastModifiedBy>
  <cp:revision>21</cp:revision>
  <dcterms:modified xsi:type="dcterms:W3CDTF">2023-03-02T15:45:06Z</dcterms:modified>
</cp:coreProperties>
</file>